
<file path=[Content_Types].xml><?xml version="1.0" encoding="utf-8"?>
<Types xmlns="http://schemas.openxmlformats.org/package/2006/content-types">
  <Default Extension="png" ContentType="image/png"/>
  <Default Extension="svg" ContentType="image/svg+xml"/>
  <Default Extension="xlsm" ContentType="application/vnd.ms-excel.sheet.macroEnabled.12"/>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3" r:id="rId2"/>
    <p:sldMasterId id="2147483683" r:id="rId3"/>
  </p:sldMasterIdLst>
  <p:notesMasterIdLst>
    <p:notesMasterId r:id="rId60"/>
  </p:notesMasterIdLst>
  <p:handoutMasterIdLst>
    <p:handoutMasterId r:id="rId61"/>
  </p:handoutMasterIdLst>
  <p:sldIdLst>
    <p:sldId id="696" r:id="rId4"/>
    <p:sldId id="280" r:id="rId5"/>
    <p:sldId id="540" r:id="rId6"/>
    <p:sldId id="479" r:id="rId7"/>
    <p:sldId id="480" r:id="rId8"/>
    <p:sldId id="483" r:id="rId9"/>
    <p:sldId id="490" r:id="rId10"/>
    <p:sldId id="485" r:id="rId11"/>
    <p:sldId id="486" r:id="rId12"/>
    <p:sldId id="667" r:id="rId13"/>
    <p:sldId id="668" r:id="rId14"/>
    <p:sldId id="670" r:id="rId15"/>
    <p:sldId id="671" r:id="rId16"/>
    <p:sldId id="495" r:id="rId17"/>
    <p:sldId id="656" r:id="rId18"/>
    <p:sldId id="683" r:id="rId19"/>
    <p:sldId id="674" r:id="rId20"/>
    <p:sldId id="675" r:id="rId21"/>
    <p:sldId id="676" r:id="rId22"/>
    <p:sldId id="677" r:id="rId23"/>
    <p:sldId id="678" r:id="rId24"/>
    <p:sldId id="680" r:id="rId25"/>
    <p:sldId id="679" r:id="rId26"/>
    <p:sldId id="503" r:id="rId27"/>
    <p:sldId id="498" r:id="rId28"/>
    <p:sldId id="673" r:id="rId29"/>
    <p:sldId id="507" r:id="rId30"/>
    <p:sldId id="682" r:id="rId31"/>
    <p:sldId id="658" r:id="rId32"/>
    <p:sldId id="659" r:id="rId33"/>
    <p:sldId id="660" r:id="rId34"/>
    <p:sldId id="663" r:id="rId35"/>
    <p:sldId id="664" r:id="rId36"/>
    <p:sldId id="665" r:id="rId37"/>
    <p:sldId id="666" r:id="rId38"/>
    <p:sldId id="684" r:id="rId39"/>
    <p:sldId id="657" r:id="rId40"/>
    <p:sldId id="661" r:id="rId41"/>
    <p:sldId id="662" r:id="rId42"/>
    <p:sldId id="694" r:id="rId43"/>
    <p:sldId id="695" r:id="rId44"/>
    <p:sldId id="681" r:id="rId45"/>
    <p:sldId id="686" r:id="rId46"/>
    <p:sldId id="688" r:id="rId47"/>
    <p:sldId id="689" r:id="rId48"/>
    <p:sldId id="690" r:id="rId49"/>
    <p:sldId id="691" r:id="rId50"/>
    <p:sldId id="692" r:id="rId51"/>
    <p:sldId id="536" r:id="rId52"/>
    <p:sldId id="537" r:id="rId53"/>
    <p:sldId id="693" r:id="rId54"/>
    <p:sldId id="697" r:id="rId55"/>
    <p:sldId id="538" r:id="rId56"/>
    <p:sldId id="539" r:id="rId57"/>
    <p:sldId id="655" r:id="rId58"/>
    <p:sldId id="404" r:id="rId59"/>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800080"/>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9" autoAdjust="0"/>
    <p:restoredTop sz="90016" autoAdjust="0"/>
  </p:normalViewPr>
  <p:slideViewPr>
    <p:cSldViewPr snapToGrid="0">
      <p:cViewPr varScale="1">
        <p:scale>
          <a:sx n="95" d="100"/>
          <a:sy n="95" d="100"/>
        </p:scale>
        <p:origin x="864"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en-US"/>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en-US"/>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image" Target="../media/image96.jpg"/></Relationships>
</file>

<file path=ppt/diagrams/_rels/data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image" Target="../media/image99.jpg"/></Relationships>
</file>

<file path=ppt/diagrams/_rels/data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image" Target="../media/image10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image" Target="../media/image96.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image" Target="../media/image99.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image" Target="../media/image10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99DDF0-55A4-6B45-B49F-5E3CF4BE36E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501DA7D-20E2-FE4F-B8E3-0A68D9E26A22}">
      <dgm:prSet/>
      <dgm:spPr>
        <a:solidFill>
          <a:schemeClr val="accent1">
            <a:lumMod val="75000"/>
          </a:schemeClr>
        </a:solidFill>
      </dgm:spPr>
      <dgm:t>
        <a:bodyPr/>
        <a:lstStyle/>
        <a:p>
          <a:r>
            <a:rPr lang="en-US" dirty="0"/>
            <a:t>Argentina</a:t>
          </a:r>
        </a:p>
      </dgm:t>
    </dgm:pt>
    <dgm:pt modelId="{9DD31CF8-F7CC-004B-9016-152444229919}" type="parTrans" cxnId="{B10AA89D-E971-2F4C-9A2B-470132DD4A4C}">
      <dgm:prSet/>
      <dgm:spPr/>
      <dgm:t>
        <a:bodyPr/>
        <a:lstStyle/>
        <a:p>
          <a:endParaRPr lang="en-US"/>
        </a:p>
      </dgm:t>
    </dgm:pt>
    <dgm:pt modelId="{6987CED9-FBC7-2548-91B8-74541758D2F1}" type="sibTrans" cxnId="{B10AA89D-E971-2F4C-9A2B-470132DD4A4C}">
      <dgm:prSet/>
      <dgm:spPr/>
      <dgm:t>
        <a:bodyPr/>
        <a:lstStyle/>
        <a:p>
          <a:endParaRPr lang="en-US"/>
        </a:p>
      </dgm:t>
    </dgm:pt>
    <dgm:pt modelId="{EDA0E5BA-7767-5E4C-B1E7-ACE3208C759A}">
      <dgm:prSet/>
      <dgm:spPr>
        <a:solidFill>
          <a:schemeClr val="accent1">
            <a:lumMod val="75000"/>
          </a:schemeClr>
        </a:solidFill>
      </dgm:spPr>
      <dgm:t>
        <a:bodyPr/>
        <a:lstStyle/>
        <a:p>
          <a:r>
            <a:rPr lang="en-US"/>
            <a:t>Canada</a:t>
          </a:r>
        </a:p>
      </dgm:t>
    </dgm:pt>
    <dgm:pt modelId="{375C8BDF-22F6-D648-A9DA-CA0C44A689B0}" type="parTrans" cxnId="{59F89870-2B0F-EE4D-98EE-AC339474874C}">
      <dgm:prSet/>
      <dgm:spPr/>
      <dgm:t>
        <a:bodyPr/>
        <a:lstStyle/>
        <a:p>
          <a:endParaRPr lang="en-US"/>
        </a:p>
      </dgm:t>
    </dgm:pt>
    <dgm:pt modelId="{6A006372-3943-EA48-8EEF-3261CDCD0C77}" type="sibTrans" cxnId="{59F89870-2B0F-EE4D-98EE-AC339474874C}">
      <dgm:prSet/>
      <dgm:spPr/>
      <dgm:t>
        <a:bodyPr/>
        <a:lstStyle/>
        <a:p>
          <a:endParaRPr lang="en-US"/>
        </a:p>
      </dgm:t>
    </dgm:pt>
    <dgm:pt modelId="{1281ACCB-7CC7-FE48-80C2-358038AF6B65}">
      <dgm:prSet/>
      <dgm:spPr>
        <a:solidFill>
          <a:schemeClr val="accent1">
            <a:lumMod val="75000"/>
          </a:schemeClr>
        </a:solidFill>
      </dgm:spPr>
      <dgm:t>
        <a:bodyPr/>
        <a:lstStyle/>
        <a:p>
          <a:r>
            <a:rPr lang="en-US"/>
            <a:t>Chile</a:t>
          </a:r>
        </a:p>
      </dgm:t>
    </dgm:pt>
    <dgm:pt modelId="{CA13D5B3-536D-3540-BCF6-375B7CBF9468}" type="parTrans" cxnId="{97B6A807-6B70-BC46-B2BC-BB8872610AC6}">
      <dgm:prSet/>
      <dgm:spPr/>
      <dgm:t>
        <a:bodyPr/>
        <a:lstStyle/>
        <a:p>
          <a:endParaRPr lang="en-US"/>
        </a:p>
      </dgm:t>
    </dgm:pt>
    <dgm:pt modelId="{61ABB49E-9303-B248-AB50-07609ACA3817}" type="sibTrans" cxnId="{97B6A807-6B70-BC46-B2BC-BB8872610AC6}">
      <dgm:prSet/>
      <dgm:spPr/>
      <dgm:t>
        <a:bodyPr/>
        <a:lstStyle/>
        <a:p>
          <a:endParaRPr lang="en-US"/>
        </a:p>
      </dgm:t>
    </dgm:pt>
    <dgm:pt modelId="{AD1F36C3-DC52-D84E-9889-D32445B080B3}">
      <dgm:prSet/>
      <dgm:spPr>
        <a:solidFill>
          <a:schemeClr val="accent1">
            <a:lumMod val="75000"/>
          </a:schemeClr>
        </a:solidFill>
      </dgm:spPr>
      <dgm:t>
        <a:bodyPr/>
        <a:lstStyle/>
        <a:p>
          <a:r>
            <a:rPr lang="en-US" dirty="0"/>
            <a:t>Kazakhstan</a:t>
          </a:r>
        </a:p>
      </dgm:t>
    </dgm:pt>
    <dgm:pt modelId="{4A3E96DC-CEF9-7340-88CD-B50B864284BD}" type="parTrans" cxnId="{EE6238B0-F947-F84A-9824-0CFED22DAB0F}">
      <dgm:prSet/>
      <dgm:spPr/>
      <dgm:t>
        <a:bodyPr/>
        <a:lstStyle/>
        <a:p>
          <a:endParaRPr lang="en-US"/>
        </a:p>
      </dgm:t>
    </dgm:pt>
    <dgm:pt modelId="{E50D72F5-CF56-F645-9579-0629AB09B1D4}" type="sibTrans" cxnId="{EE6238B0-F947-F84A-9824-0CFED22DAB0F}">
      <dgm:prSet/>
      <dgm:spPr/>
      <dgm:t>
        <a:bodyPr/>
        <a:lstStyle/>
        <a:p>
          <a:endParaRPr lang="en-US"/>
        </a:p>
      </dgm:t>
    </dgm:pt>
    <dgm:pt modelId="{63FA1666-849A-754F-A90C-2BF5B69A94CC}">
      <dgm:prSet/>
      <dgm:spPr>
        <a:solidFill>
          <a:schemeClr val="accent1">
            <a:lumMod val="75000"/>
          </a:schemeClr>
        </a:solidFill>
      </dgm:spPr>
      <dgm:t>
        <a:bodyPr/>
        <a:lstStyle/>
        <a:p>
          <a:r>
            <a:rPr lang="en-US"/>
            <a:t>Namibia</a:t>
          </a:r>
        </a:p>
      </dgm:t>
    </dgm:pt>
    <dgm:pt modelId="{DBA69FC7-69E0-7142-AEF2-15BD429E1024}" type="parTrans" cxnId="{F1B28FEC-0DAB-384C-9D7B-608513BDE4C4}">
      <dgm:prSet/>
      <dgm:spPr/>
      <dgm:t>
        <a:bodyPr/>
        <a:lstStyle/>
        <a:p>
          <a:endParaRPr lang="en-US"/>
        </a:p>
      </dgm:t>
    </dgm:pt>
    <dgm:pt modelId="{FB3A3521-77E4-5A46-B5E6-B550A2B25E72}" type="sibTrans" cxnId="{F1B28FEC-0DAB-384C-9D7B-608513BDE4C4}">
      <dgm:prSet/>
      <dgm:spPr/>
      <dgm:t>
        <a:bodyPr/>
        <a:lstStyle/>
        <a:p>
          <a:endParaRPr lang="en-US"/>
        </a:p>
      </dgm:t>
    </dgm:pt>
    <dgm:pt modelId="{2195DDE9-C4D3-0D45-A104-65AAD042A3F7}">
      <dgm:prSet/>
      <dgm:spPr>
        <a:solidFill>
          <a:schemeClr val="accent1">
            <a:lumMod val="75000"/>
          </a:schemeClr>
        </a:solidFill>
      </dgm:spPr>
      <dgm:t>
        <a:bodyPr/>
        <a:lstStyle/>
        <a:p>
          <a:r>
            <a:rPr lang="en-US"/>
            <a:t>Ukraine</a:t>
          </a:r>
        </a:p>
      </dgm:t>
    </dgm:pt>
    <dgm:pt modelId="{804CE60B-8DC5-584D-96DF-BA138A7D19BE}" type="parTrans" cxnId="{32EF85FD-326B-914C-ACDA-4EB4D00563E4}">
      <dgm:prSet/>
      <dgm:spPr/>
      <dgm:t>
        <a:bodyPr/>
        <a:lstStyle/>
        <a:p>
          <a:endParaRPr lang="en-US"/>
        </a:p>
      </dgm:t>
    </dgm:pt>
    <dgm:pt modelId="{1DD67F04-6396-8043-9C4A-2747694DA3DF}" type="sibTrans" cxnId="{32EF85FD-326B-914C-ACDA-4EB4D00563E4}">
      <dgm:prSet/>
      <dgm:spPr/>
      <dgm:t>
        <a:bodyPr/>
        <a:lstStyle/>
        <a:p>
          <a:endParaRPr lang="en-US"/>
        </a:p>
      </dgm:t>
    </dgm:pt>
    <dgm:pt modelId="{9AF8A6CC-7E20-1B49-8C6A-871E4139089B}" type="pres">
      <dgm:prSet presAssocID="{DB99DDF0-55A4-6B45-B49F-5E3CF4BE36E4}" presName="Name0" presStyleCnt="0">
        <dgm:presLayoutVars>
          <dgm:dir/>
          <dgm:animLvl val="lvl"/>
          <dgm:resizeHandles val="exact"/>
        </dgm:presLayoutVars>
      </dgm:prSet>
      <dgm:spPr/>
    </dgm:pt>
    <dgm:pt modelId="{26A81DFC-FFF1-3844-AB9C-16C271250B72}" type="pres">
      <dgm:prSet presAssocID="{3501DA7D-20E2-FE4F-B8E3-0A68D9E26A22}" presName="linNode" presStyleCnt="0"/>
      <dgm:spPr/>
    </dgm:pt>
    <dgm:pt modelId="{4AEB30E8-E404-6444-8738-7341F5878C91}" type="pres">
      <dgm:prSet presAssocID="{3501DA7D-20E2-FE4F-B8E3-0A68D9E26A22}" presName="parentText" presStyleLbl="node1" presStyleIdx="0" presStyleCnt="6">
        <dgm:presLayoutVars>
          <dgm:chMax val="1"/>
          <dgm:bulletEnabled val="1"/>
        </dgm:presLayoutVars>
      </dgm:prSet>
      <dgm:spPr/>
    </dgm:pt>
    <dgm:pt modelId="{1D817096-66D1-C841-9BA0-0CD1ED03B76A}" type="pres">
      <dgm:prSet presAssocID="{6987CED9-FBC7-2548-91B8-74541758D2F1}" presName="sp" presStyleCnt="0"/>
      <dgm:spPr/>
    </dgm:pt>
    <dgm:pt modelId="{EA67C744-16A9-FB43-9F0E-6F408AFAED33}" type="pres">
      <dgm:prSet presAssocID="{EDA0E5BA-7767-5E4C-B1E7-ACE3208C759A}" presName="linNode" presStyleCnt="0"/>
      <dgm:spPr/>
    </dgm:pt>
    <dgm:pt modelId="{2B55821B-1DD7-F34D-8E06-409531270A2B}" type="pres">
      <dgm:prSet presAssocID="{EDA0E5BA-7767-5E4C-B1E7-ACE3208C759A}" presName="parentText" presStyleLbl="node1" presStyleIdx="1" presStyleCnt="6">
        <dgm:presLayoutVars>
          <dgm:chMax val="1"/>
          <dgm:bulletEnabled val="1"/>
        </dgm:presLayoutVars>
      </dgm:prSet>
      <dgm:spPr/>
    </dgm:pt>
    <dgm:pt modelId="{8E8D7DF0-B514-BE44-AFE6-DB03D84F45C2}" type="pres">
      <dgm:prSet presAssocID="{6A006372-3943-EA48-8EEF-3261CDCD0C77}" presName="sp" presStyleCnt="0"/>
      <dgm:spPr/>
    </dgm:pt>
    <dgm:pt modelId="{6EA16031-A9F6-9741-AF75-0B2A93A063A0}" type="pres">
      <dgm:prSet presAssocID="{1281ACCB-7CC7-FE48-80C2-358038AF6B65}" presName="linNode" presStyleCnt="0"/>
      <dgm:spPr/>
    </dgm:pt>
    <dgm:pt modelId="{65B83DAE-632F-FB4B-9541-AAEA1AE0D68E}" type="pres">
      <dgm:prSet presAssocID="{1281ACCB-7CC7-FE48-80C2-358038AF6B65}" presName="parentText" presStyleLbl="node1" presStyleIdx="2" presStyleCnt="6">
        <dgm:presLayoutVars>
          <dgm:chMax val="1"/>
          <dgm:bulletEnabled val="1"/>
        </dgm:presLayoutVars>
      </dgm:prSet>
      <dgm:spPr/>
    </dgm:pt>
    <dgm:pt modelId="{F33B1CF5-504E-BA4F-815A-F2ACFE58ED59}" type="pres">
      <dgm:prSet presAssocID="{61ABB49E-9303-B248-AB50-07609ACA3817}" presName="sp" presStyleCnt="0"/>
      <dgm:spPr/>
    </dgm:pt>
    <dgm:pt modelId="{A5B6D968-A111-D84A-A7F9-A1995D3F779F}" type="pres">
      <dgm:prSet presAssocID="{AD1F36C3-DC52-D84E-9889-D32445B080B3}" presName="linNode" presStyleCnt="0"/>
      <dgm:spPr/>
    </dgm:pt>
    <dgm:pt modelId="{B2FD2D6E-0FF4-CC4F-95F5-0E80FF83F218}" type="pres">
      <dgm:prSet presAssocID="{AD1F36C3-DC52-D84E-9889-D32445B080B3}" presName="parentText" presStyleLbl="node1" presStyleIdx="3" presStyleCnt="6">
        <dgm:presLayoutVars>
          <dgm:chMax val="1"/>
          <dgm:bulletEnabled val="1"/>
        </dgm:presLayoutVars>
      </dgm:prSet>
      <dgm:spPr/>
    </dgm:pt>
    <dgm:pt modelId="{28522338-C571-6E49-8B4D-0AAC965A9CB7}" type="pres">
      <dgm:prSet presAssocID="{E50D72F5-CF56-F645-9579-0629AB09B1D4}" presName="sp" presStyleCnt="0"/>
      <dgm:spPr/>
    </dgm:pt>
    <dgm:pt modelId="{84719C2F-616D-0C40-8BBE-2CBA42A421C2}" type="pres">
      <dgm:prSet presAssocID="{63FA1666-849A-754F-A90C-2BF5B69A94CC}" presName="linNode" presStyleCnt="0"/>
      <dgm:spPr/>
    </dgm:pt>
    <dgm:pt modelId="{6325162B-3DAB-344E-BABA-9A1C85F027C6}" type="pres">
      <dgm:prSet presAssocID="{63FA1666-849A-754F-A90C-2BF5B69A94CC}" presName="parentText" presStyleLbl="node1" presStyleIdx="4" presStyleCnt="6">
        <dgm:presLayoutVars>
          <dgm:chMax val="1"/>
          <dgm:bulletEnabled val="1"/>
        </dgm:presLayoutVars>
      </dgm:prSet>
      <dgm:spPr/>
    </dgm:pt>
    <dgm:pt modelId="{71E13D45-7FDF-D04C-AAD2-1AF7BB77C413}" type="pres">
      <dgm:prSet presAssocID="{FB3A3521-77E4-5A46-B5E6-B550A2B25E72}" presName="sp" presStyleCnt="0"/>
      <dgm:spPr/>
    </dgm:pt>
    <dgm:pt modelId="{9233D093-CAD7-5B4C-A490-07E4CAC05363}" type="pres">
      <dgm:prSet presAssocID="{2195DDE9-C4D3-0D45-A104-65AAD042A3F7}" presName="linNode" presStyleCnt="0"/>
      <dgm:spPr/>
    </dgm:pt>
    <dgm:pt modelId="{452118D2-946E-7948-BFAC-40D50A90BD2D}" type="pres">
      <dgm:prSet presAssocID="{2195DDE9-C4D3-0D45-A104-65AAD042A3F7}" presName="parentText" presStyleLbl="node1" presStyleIdx="5" presStyleCnt="6">
        <dgm:presLayoutVars>
          <dgm:chMax val="1"/>
          <dgm:bulletEnabled val="1"/>
        </dgm:presLayoutVars>
      </dgm:prSet>
      <dgm:spPr/>
    </dgm:pt>
  </dgm:ptLst>
  <dgm:cxnLst>
    <dgm:cxn modelId="{3036BE01-C09B-A74B-A0D9-D73619803816}" type="presOf" srcId="{AD1F36C3-DC52-D84E-9889-D32445B080B3}" destId="{B2FD2D6E-0FF4-CC4F-95F5-0E80FF83F218}" srcOrd="0" destOrd="0" presId="urn:microsoft.com/office/officeart/2005/8/layout/vList5"/>
    <dgm:cxn modelId="{97B6A807-6B70-BC46-B2BC-BB8872610AC6}" srcId="{DB99DDF0-55A4-6B45-B49F-5E3CF4BE36E4}" destId="{1281ACCB-7CC7-FE48-80C2-358038AF6B65}" srcOrd="2" destOrd="0" parTransId="{CA13D5B3-536D-3540-BCF6-375B7CBF9468}" sibTransId="{61ABB49E-9303-B248-AB50-07609ACA3817}"/>
    <dgm:cxn modelId="{DAE4A23A-81C9-D243-A7C7-A76A77B94963}" type="presOf" srcId="{2195DDE9-C4D3-0D45-A104-65AAD042A3F7}" destId="{452118D2-946E-7948-BFAC-40D50A90BD2D}" srcOrd="0" destOrd="0" presId="urn:microsoft.com/office/officeart/2005/8/layout/vList5"/>
    <dgm:cxn modelId="{66ADBD45-F630-AF44-888E-B346599C1061}" type="presOf" srcId="{DB99DDF0-55A4-6B45-B49F-5E3CF4BE36E4}" destId="{9AF8A6CC-7E20-1B49-8C6A-871E4139089B}" srcOrd="0" destOrd="0" presId="urn:microsoft.com/office/officeart/2005/8/layout/vList5"/>
    <dgm:cxn modelId="{5F7FEC58-1558-9246-BB03-EA028DF38231}" type="presOf" srcId="{63FA1666-849A-754F-A90C-2BF5B69A94CC}" destId="{6325162B-3DAB-344E-BABA-9A1C85F027C6}" srcOrd="0" destOrd="0" presId="urn:microsoft.com/office/officeart/2005/8/layout/vList5"/>
    <dgm:cxn modelId="{59F89870-2B0F-EE4D-98EE-AC339474874C}" srcId="{DB99DDF0-55A4-6B45-B49F-5E3CF4BE36E4}" destId="{EDA0E5BA-7767-5E4C-B1E7-ACE3208C759A}" srcOrd="1" destOrd="0" parTransId="{375C8BDF-22F6-D648-A9DA-CA0C44A689B0}" sibTransId="{6A006372-3943-EA48-8EEF-3261CDCD0C77}"/>
    <dgm:cxn modelId="{B10AA89D-E971-2F4C-9A2B-470132DD4A4C}" srcId="{DB99DDF0-55A4-6B45-B49F-5E3CF4BE36E4}" destId="{3501DA7D-20E2-FE4F-B8E3-0A68D9E26A22}" srcOrd="0" destOrd="0" parTransId="{9DD31CF8-F7CC-004B-9016-152444229919}" sibTransId="{6987CED9-FBC7-2548-91B8-74541758D2F1}"/>
    <dgm:cxn modelId="{EE6238B0-F947-F84A-9824-0CFED22DAB0F}" srcId="{DB99DDF0-55A4-6B45-B49F-5E3CF4BE36E4}" destId="{AD1F36C3-DC52-D84E-9889-D32445B080B3}" srcOrd="3" destOrd="0" parTransId="{4A3E96DC-CEF9-7340-88CD-B50B864284BD}" sibTransId="{E50D72F5-CF56-F645-9579-0629AB09B1D4}"/>
    <dgm:cxn modelId="{6890A6C2-8B14-3046-B7F0-3E02740E62C8}" type="presOf" srcId="{3501DA7D-20E2-FE4F-B8E3-0A68D9E26A22}" destId="{4AEB30E8-E404-6444-8738-7341F5878C91}" srcOrd="0" destOrd="0" presId="urn:microsoft.com/office/officeart/2005/8/layout/vList5"/>
    <dgm:cxn modelId="{1878F1EA-32A2-D74A-9FEE-60275CA03D71}" type="presOf" srcId="{EDA0E5BA-7767-5E4C-B1E7-ACE3208C759A}" destId="{2B55821B-1DD7-F34D-8E06-409531270A2B}" srcOrd="0" destOrd="0" presId="urn:microsoft.com/office/officeart/2005/8/layout/vList5"/>
    <dgm:cxn modelId="{F1B28FEC-0DAB-384C-9D7B-608513BDE4C4}" srcId="{DB99DDF0-55A4-6B45-B49F-5E3CF4BE36E4}" destId="{63FA1666-849A-754F-A90C-2BF5B69A94CC}" srcOrd="4" destOrd="0" parTransId="{DBA69FC7-69E0-7142-AEF2-15BD429E1024}" sibTransId="{FB3A3521-77E4-5A46-B5E6-B550A2B25E72}"/>
    <dgm:cxn modelId="{0D7F92F1-76D2-E34C-BC6A-E52AF7DCA5E0}" type="presOf" srcId="{1281ACCB-7CC7-FE48-80C2-358038AF6B65}" destId="{65B83DAE-632F-FB4B-9541-AAEA1AE0D68E}" srcOrd="0" destOrd="0" presId="urn:microsoft.com/office/officeart/2005/8/layout/vList5"/>
    <dgm:cxn modelId="{32EF85FD-326B-914C-ACDA-4EB4D00563E4}" srcId="{DB99DDF0-55A4-6B45-B49F-5E3CF4BE36E4}" destId="{2195DDE9-C4D3-0D45-A104-65AAD042A3F7}" srcOrd="5" destOrd="0" parTransId="{804CE60B-8DC5-584D-96DF-BA138A7D19BE}" sibTransId="{1DD67F04-6396-8043-9C4A-2747694DA3DF}"/>
    <dgm:cxn modelId="{229671BE-D2C8-664B-A1AB-A7CF1D08DFBD}" type="presParOf" srcId="{9AF8A6CC-7E20-1B49-8C6A-871E4139089B}" destId="{26A81DFC-FFF1-3844-AB9C-16C271250B72}" srcOrd="0" destOrd="0" presId="urn:microsoft.com/office/officeart/2005/8/layout/vList5"/>
    <dgm:cxn modelId="{9B762ED9-4CA7-2C4E-BBC5-2D62834C738D}" type="presParOf" srcId="{26A81DFC-FFF1-3844-AB9C-16C271250B72}" destId="{4AEB30E8-E404-6444-8738-7341F5878C91}" srcOrd="0" destOrd="0" presId="urn:microsoft.com/office/officeart/2005/8/layout/vList5"/>
    <dgm:cxn modelId="{6A23BF36-4D1A-A943-8F97-CEC6188C6A5E}" type="presParOf" srcId="{9AF8A6CC-7E20-1B49-8C6A-871E4139089B}" destId="{1D817096-66D1-C841-9BA0-0CD1ED03B76A}" srcOrd="1" destOrd="0" presId="urn:microsoft.com/office/officeart/2005/8/layout/vList5"/>
    <dgm:cxn modelId="{7851EDC0-0D41-DE42-A4BB-023297331559}" type="presParOf" srcId="{9AF8A6CC-7E20-1B49-8C6A-871E4139089B}" destId="{EA67C744-16A9-FB43-9F0E-6F408AFAED33}" srcOrd="2" destOrd="0" presId="urn:microsoft.com/office/officeart/2005/8/layout/vList5"/>
    <dgm:cxn modelId="{E53801DF-1C08-764F-90F6-01AF711D20D9}" type="presParOf" srcId="{EA67C744-16A9-FB43-9F0E-6F408AFAED33}" destId="{2B55821B-1DD7-F34D-8E06-409531270A2B}" srcOrd="0" destOrd="0" presId="urn:microsoft.com/office/officeart/2005/8/layout/vList5"/>
    <dgm:cxn modelId="{08A72057-0023-ED4A-BB4D-4485FE5F50FA}" type="presParOf" srcId="{9AF8A6CC-7E20-1B49-8C6A-871E4139089B}" destId="{8E8D7DF0-B514-BE44-AFE6-DB03D84F45C2}" srcOrd="3" destOrd="0" presId="urn:microsoft.com/office/officeart/2005/8/layout/vList5"/>
    <dgm:cxn modelId="{82C9F8F4-0649-8149-9B8A-3AAD9AE97A1C}" type="presParOf" srcId="{9AF8A6CC-7E20-1B49-8C6A-871E4139089B}" destId="{6EA16031-A9F6-9741-AF75-0B2A93A063A0}" srcOrd="4" destOrd="0" presId="urn:microsoft.com/office/officeart/2005/8/layout/vList5"/>
    <dgm:cxn modelId="{470EED1B-A4BE-C04C-9EF0-149A83EAE2C2}" type="presParOf" srcId="{6EA16031-A9F6-9741-AF75-0B2A93A063A0}" destId="{65B83DAE-632F-FB4B-9541-AAEA1AE0D68E}" srcOrd="0" destOrd="0" presId="urn:microsoft.com/office/officeart/2005/8/layout/vList5"/>
    <dgm:cxn modelId="{03A67BF5-A5FC-244C-BF23-FC72F11E7CE5}" type="presParOf" srcId="{9AF8A6CC-7E20-1B49-8C6A-871E4139089B}" destId="{F33B1CF5-504E-BA4F-815A-F2ACFE58ED59}" srcOrd="5" destOrd="0" presId="urn:microsoft.com/office/officeart/2005/8/layout/vList5"/>
    <dgm:cxn modelId="{101111D7-9E22-714C-A8E3-21BE9C4FDB81}" type="presParOf" srcId="{9AF8A6CC-7E20-1B49-8C6A-871E4139089B}" destId="{A5B6D968-A111-D84A-A7F9-A1995D3F779F}" srcOrd="6" destOrd="0" presId="urn:microsoft.com/office/officeart/2005/8/layout/vList5"/>
    <dgm:cxn modelId="{C3E199AF-0224-F642-A93F-69B413A3B79E}" type="presParOf" srcId="{A5B6D968-A111-D84A-A7F9-A1995D3F779F}" destId="{B2FD2D6E-0FF4-CC4F-95F5-0E80FF83F218}" srcOrd="0" destOrd="0" presId="urn:microsoft.com/office/officeart/2005/8/layout/vList5"/>
    <dgm:cxn modelId="{B82EF62C-5E28-F14D-BDA4-88F5FEC719DF}" type="presParOf" srcId="{9AF8A6CC-7E20-1B49-8C6A-871E4139089B}" destId="{28522338-C571-6E49-8B4D-0AAC965A9CB7}" srcOrd="7" destOrd="0" presId="urn:microsoft.com/office/officeart/2005/8/layout/vList5"/>
    <dgm:cxn modelId="{C86BAA32-CCDE-2F4A-98E8-64DF75F21B70}" type="presParOf" srcId="{9AF8A6CC-7E20-1B49-8C6A-871E4139089B}" destId="{84719C2F-616D-0C40-8BBE-2CBA42A421C2}" srcOrd="8" destOrd="0" presId="urn:microsoft.com/office/officeart/2005/8/layout/vList5"/>
    <dgm:cxn modelId="{E0019B15-33EC-AC49-9DC9-C972ECF4381D}" type="presParOf" srcId="{84719C2F-616D-0C40-8BBE-2CBA42A421C2}" destId="{6325162B-3DAB-344E-BABA-9A1C85F027C6}" srcOrd="0" destOrd="0" presId="urn:microsoft.com/office/officeart/2005/8/layout/vList5"/>
    <dgm:cxn modelId="{44B736AE-C3AA-3046-87FE-9E43ACCE04A7}" type="presParOf" srcId="{9AF8A6CC-7E20-1B49-8C6A-871E4139089B}" destId="{71E13D45-7FDF-D04C-AAD2-1AF7BB77C413}" srcOrd="9" destOrd="0" presId="urn:microsoft.com/office/officeart/2005/8/layout/vList5"/>
    <dgm:cxn modelId="{23C7C094-81B4-9448-8644-98316B04EE52}" type="presParOf" srcId="{9AF8A6CC-7E20-1B49-8C6A-871E4139089B}" destId="{9233D093-CAD7-5B4C-A490-07E4CAC05363}" srcOrd="10" destOrd="0" presId="urn:microsoft.com/office/officeart/2005/8/layout/vList5"/>
    <dgm:cxn modelId="{CD561DC1-87A7-BB4D-8310-FBF7AE5C6FED}" type="presParOf" srcId="{9233D093-CAD7-5B4C-A490-07E4CAC05363}" destId="{452118D2-946E-7948-BFAC-40D50A90BD2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Jānis Ancāns</a:t>
          </a:r>
        </a:p>
        <a:p>
          <a:r>
            <a:rPr lang="lv-LV" sz="1400" dirty="0"/>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Marija Plotniece</a:t>
          </a:r>
        </a:p>
        <a:p>
          <a:r>
            <a:rPr lang="lv-LV" sz="1400">
              <a:solidFill>
                <a:schemeClr val="bg1"/>
              </a:solidFill>
            </a:rPr>
            <a:t>EIC, EIT, EIE, RI</a:t>
          </a:r>
          <a:endParaRPr lang="lv-LV" sz="1400" dirty="0">
            <a:solidFill>
              <a:schemeClr val="bg1"/>
            </a:solidFill>
          </a:endParaRP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Inga Šīrante</a:t>
          </a:r>
          <a:endParaRPr lang="en-US" sz="1800" b="1"/>
        </a:p>
        <a:p>
          <a:r>
            <a:rPr lang="en-US" sz="1400">
              <a:solidFill>
                <a:schemeClr val="bg1"/>
              </a:solidFill>
            </a:rPr>
            <a:t>L</a:t>
          </a:r>
          <a:r>
            <a:rPr lang="lv-LV" sz="1400">
              <a:solidFill>
                <a:schemeClr val="bg1"/>
              </a:solidFill>
            </a:rPr>
            <a:t>egal and Financial issues</a:t>
          </a:r>
          <a:endParaRPr lang="lv-LV" sz="1800" dirty="0">
            <a:solidFill>
              <a:schemeClr val="bg1"/>
            </a:solidFill>
          </a:endParaRP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Sarmīte Mickeviča</a:t>
          </a:r>
        </a:p>
        <a:p>
          <a:r>
            <a:rPr lang="lv-LV" sz="1400" dirty="0"/>
            <a:t>Widening, CL3</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Aiga Salmiņa</a:t>
          </a:r>
        </a:p>
        <a:p>
          <a:r>
            <a:rPr lang="lv-LV" sz="1400" dirty="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Liene Ekša</a:t>
          </a:r>
        </a:p>
        <a:p>
          <a:r>
            <a:rPr lang="lv-LV" sz="1400" dirty="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Jūlija Asmuss</a:t>
          </a:r>
        </a:p>
        <a:p>
          <a:r>
            <a:rPr lang="lv-LV" sz="1400" dirty="0"/>
            <a:t>Coordinator,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Darja Aksjonova,</a:t>
          </a:r>
        </a:p>
        <a:p>
          <a:r>
            <a:rPr lang="lv-LV" sz="1400" dirty="0"/>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Lāsma Brenča</a:t>
          </a:r>
        </a:p>
        <a:p>
          <a:r>
            <a:rPr lang="lv-LV" sz="1400" dirty="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B30E8-E404-6444-8738-7341F5878C91}">
      <dsp:nvSpPr>
        <dsp:cNvPr id="0" name=""/>
        <dsp:cNvSpPr/>
      </dsp:nvSpPr>
      <dsp:spPr>
        <a:xfrm>
          <a:off x="1980124" y="1135"/>
          <a:ext cx="2227640" cy="66106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Argentina</a:t>
          </a:r>
        </a:p>
      </dsp:txBody>
      <dsp:txXfrm>
        <a:off x="2012395" y="33406"/>
        <a:ext cx="2163098" cy="596525"/>
      </dsp:txXfrm>
    </dsp:sp>
    <dsp:sp modelId="{2B55821B-1DD7-F34D-8E06-409531270A2B}">
      <dsp:nvSpPr>
        <dsp:cNvPr id="0" name=""/>
        <dsp:cNvSpPr/>
      </dsp:nvSpPr>
      <dsp:spPr>
        <a:xfrm>
          <a:off x="1980124" y="695256"/>
          <a:ext cx="2227640" cy="66106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Canada</a:t>
          </a:r>
        </a:p>
      </dsp:txBody>
      <dsp:txXfrm>
        <a:off x="2012395" y="727527"/>
        <a:ext cx="2163098" cy="596525"/>
      </dsp:txXfrm>
    </dsp:sp>
    <dsp:sp modelId="{65B83DAE-632F-FB4B-9541-AAEA1AE0D68E}">
      <dsp:nvSpPr>
        <dsp:cNvPr id="0" name=""/>
        <dsp:cNvSpPr/>
      </dsp:nvSpPr>
      <dsp:spPr>
        <a:xfrm>
          <a:off x="1980124" y="1389377"/>
          <a:ext cx="2227640" cy="66106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Chile</a:t>
          </a:r>
        </a:p>
      </dsp:txBody>
      <dsp:txXfrm>
        <a:off x="2012395" y="1421648"/>
        <a:ext cx="2163098" cy="596525"/>
      </dsp:txXfrm>
    </dsp:sp>
    <dsp:sp modelId="{B2FD2D6E-0FF4-CC4F-95F5-0E80FF83F218}">
      <dsp:nvSpPr>
        <dsp:cNvPr id="0" name=""/>
        <dsp:cNvSpPr/>
      </dsp:nvSpPr>
      <dsp:spPr>
        <a:xfrm>
          <a:off x="1980124" y="2083498"/>
          <a:ext cx="2227640" cy="66106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Kazakhstan</a:t>
          </a:r>
        </a:p>
      </dsp:txBody>
      <dsp:txXfrm>
        <a:off x="2012395" y="2115769"/>
        <a:ext cx="2163098" cy="596525"/>
      </dsp:txXfrm>
    </dsp:sp>
    <dsp:sp modelId="{6325162B-3DAB-344E-BABA-9A1C85F027C6}">
      <dsp:nvSpPr>
        <dsp:cNvPr id="0" name=""/>
        <dsp:cNvSpPr/>
      </dsp:nvSpPr>
      <dsp:spPr>
        <a:xfrm>
          <a:off x="1980124" y="2777619"/>
          <a:ext cx="2227640" cy="66106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Namibia</a:t>
          </a:r>
        </a:p>
      </dsp:txBody>
      <dsp:txXfrm>
        <a:off x="2012395" y="2809890"/>
        <a:ext cx="2163098" cy="596525"/>
      </dsp:txXfrm>
    </dsp:sp>
    <dsp:sp modelId="{452118D2-946E-7948-BFAC-40D50A90BD2D}">
      <dsp:nvSpPr>
        <dsp:cNvPr id="0" name=""/>
        <dsp:cNvSpPr/>
      </dsp:nvSpPr>
      <dsp:spPr>
        <a:xfrm>
          <a:off x="1980124" y="3471740"/>
          <a:ext cx="2227640" cy="66106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Ukraine</a:t>
          </a:r>
        </a:p>
      </dsp:txBody>
      <dsp:txXfrm>
        <a:off x="2012395" y="3504011"/>
        <a:ext cx="2163098" cy="596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Jānis Ancāns</a:t>
          </a:r>
        </a:p>
        <a:p>
          <a:pPr marL="0" lvl="0" indent="0" algn="ctr" defTabSz="800100">
            <a:lnSpc>
              <a:spcPct val="90000"/>
            </a:lnSpc>
            <a:spcBef>
              <a:spcPct val="0"/>
            </a:spcBef>
            <a:spcAft>
              <a:spcPct val="35000"/>
            </a:spcAft>
            <a:buNone/>
          </a:pPr>
          <a:r>
            <a:rPr lang="lv-LV" sz="1400" kern="1200" dirty="0"/>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Marija Plotniece</a:t>
          </a:r>
        </a:p>
        <a:p>
          <a:pPr marL="0" lvl="0" indent="0" algn="ctr" defTabSz="800100">
            <a:lnSpc>
              <a:spcPct val="90000"/>
            </a:lnSpc>
            <a:spcBef>
              <a:spcPct val="0"/>
            </a:spcBef>
            <a:spcAft>
              <a:spcPct val="35000"/>
            </a:spcAft>
            <a:buNone/>
          </a:pPr>
          <a:r>
            <a:rPr lang="lv-LV" sz="1400" kern="1200">
              <a:solidFill>
                <a:schemeClr val="bg1"/>
              </a:solidFill>
            </a:rPr>
            <a:t>EIC, EIT, EIE, RI</a:t>
          </a:r>
          <a:endParaRPr lang="lv-LV" sz="1400" kern="1200" dirty="0">
            <a:solidFill>
              <a:schemeClr val="bg1"/>
            </a:solidFill>
          </a:endParaRP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Inga Šīrante</a:t>
          </a:r>
          <a:endParaRPr lang="en-US" sz="1800" b="1" kern="1200"/>
        </a:p>
        <a:p>
          <a:pPr marL="0" lvl="0" indent="0" algn="ctr" defTabSz="800100">
            <a:lnSpc>
              <a:spcPct val="90000"/>
            </a:lnSpc>
            <a:spcBef>
              <a:spcPct val="0"/>
            </a:spcBef>
            <a:spcAft>
              <a:spcPct val="35000"/>
            </a:spcAft>
            <a:buNone/>
          </a:pPr>
          <a:r>
            <a:rPr lang="en-US" sz="1400" kern="1200">
              <a:solidFill>
                <a:schemeClr val="bg1"/>
              </a:solidFill>
            </a:rPr>
            <a:t>L</a:t>
          </a:r>
          <a:r>
            <a:rPr lang="lv-LV" sz="1400" kern="1200">
              <a:solidFill>
                <a:schemeClr val="bg1"/>
              </a:solidFill>
            </a:rPr>
            <a:t>egal and Financial issues</a:t>
          </a:r>
          <a:endParaRPr lang="lv-LV" sz="1800" kern="1200" dirty="0">
            <a:solidFill>
              <a:schemeClr val="bg1"/>
            </a:solidFill>
          </a:endParaRP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Sarmīte Mickeviča</a:t>
          </a:r>
        </a:p>
        <a:p>
          <a:pPr marL="0" lvl="0" indent="0" algn="ctr" defTabSz="800100">
            <a:lnSpc>
              <a:spcPct val="90000"/>
            </a:lnSpc>
            <a:spcBef>
              <a:spcPct val="0"/>
            </a:spcBef>
            <a:spcAft>
              <a:spcPct val="35000"/>
            </a:spcAft>
            <a:buNone/>
          </a:pPr>
          <a:r>
            <a:rPr lang="lv-LV" sz="1400" kern="1200" dirty="0"/>
            <a:t>Widening, CL3</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Aiga Salmiņa</a:t>
          </a:r>
        </a:p>
        <a:p>
          <a:pPr marL="0" lvl="0" indent="0" algn="ctr" defTabSz="800100">
            <a:lnSpc>
              <a:spcPct val="90000"/>
            </a:lnSpc>
            <a:spcBef>
              <a:spcPct val="0"/>
            </a:spcBef>
            <a:spcAft>
              <a:spcPct val="35000"/>
            </a:spcAft>
            <a:buNone/>
          </a:pPr>
          <a:r>
            <a:rPr lang="lv-LV" sz="1400" kern="1200" dirty="0"/>
            <a:t>CL5, CL6, JRC</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Liene Ekša</a:t>
          </a:r>
        </a:p>
        <a:p>
          <a:pPr marL="0" lvl="0" indent="0" algn="ctr" defTabSz="800100">
            <a:lnSpc>
              <a:spcPct val="90000"/>
            </a:lnSpc>
            <a:spcBef>
              <a:spcPct val="0"/>
            </a:spcBef>
            <a:spcAft>
              <a:spcPct val="35000"/>
            </a:spcAft>
            <a:buNone/>
          </a:pPr>
          <a:r>
            <a:rPr lang="lv-LV" sz="1400" kern="1200" dirty="0"/>
            <a:t>MSCA, ERC, ERA</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Jūlija Asmuss</a:t>
          </a:r>
        </a:p>
        <a:p>
          <a:pPr marL="0" lvl="0" indent="0" algn="ctr" defTabSz="800100">
            <a:lnSpc>
              <a:spcPct val="90000"/>
            </a:lnSpc>
            <a:spcBef>
              <a:spcPct val="0"/>
            </a:spcBef>
            <a:spcAft>
              <a:spcPct val="35000"/>
            </a:spcAft>
            <a:buNone/>
          </a:pPr>
          <a:r>
            <a:rPr lang="lv-LV" sz="1400" kern="1200" dirty="0"/>
            <a:t>Coordinator, CL4</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Darja Aksjonova,</a:t>
          </a:r>
        </a:p>
        <a:p>
          <a:pPr marL="0" lvl="0" indent="0" algn="ctr" defTabSz="800100">
            <a:lnSpc>
              <a:spcPct val="90000"/>
            </a:lnSpc>
            <a:spcBef>
              <a:spcPct val="0"/>
            </a:spcBef>
            <a:spcAft>
              <a:spcPct val="35000"/>
            </a:spcAft>
            <a:buNone/>
          </a:pPr>
          <a:r>
            <a:rPr lang="lv-LV" sz="1400" kern="1200" dirty="0"/>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Lāsma Brenča</a:t>
          </a:r>
        </a:p>
        <a:p>
          <a:pPr marL="0" lvl="0" indent="0" algn="ctr" defTabSz="800100">
            <a:lnSpc>
              <a:spcPct val="90000"/>
            </a:lnSpc>
            <a:spcBef>
              <a:spcPct val="0"/>
            </a:spcBef>
            <a:spcAft>
              <a:spcPct val="35000"/>
            </a:spcAft>
            <a:buNone/>
          </a:pPr>
          <a:r>
            <a:rPr lang="lv-LV" sz="1400" kern="1200" dirty="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17.10.23</a:t>
            </a:fld>
            <a:endParaRPr lang="lv-LV" dirty="0"/>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dirty="0"/>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17.10.23</a:t>
            </a:fld>
            <a:endParaRPr lang="lv-LV" dirty="0"/>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dirty="0"/>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2</a:t>
            </a:fld>
            <a:endParaRPr lang="lv-LV" altLang="lv-LV"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18</a:t>
            </a:fld>
            <a:endParaRPr lang="lv-LV" dirty="0"/>
          </a:p>
        </p:txBody>
      </p:sp>
    </p:spTree>
    <p:extLst>
      <p:ext uri="{BB962C8B-B14F-4D97-AF65-F5344CB8AC3E}">
        <p14:creationId xmlns:p14="http://schemas.microsoft.com/office/powerpoint/2010/main" val="1877076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19</a:t>
            </a:fld>
            <a:endParaRPr lang="lv-LV" dirty="0"/>
          </a:p>
        </p:txBody>
      </p:sp>
    </p:spTree>
    <p:extLst>
      <p:ext uri="{BB962C8B-B14F-4D97-AF65-F5344CB8AC3E}">
        <p14:creationId xmlns:p14="http://schemas.microsoft.com/office/powerpoint/2010/main" val="238096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20</a:t>
            </a:fld>
            <a:endParaRPr lang="lv-LV" dirty="0"/>
          </a:p>
        </p:txBody>
      </p:sp>
    </p:spTree>
    <p:extLst>
      <p:ext uri="{BB962C8B-B14F-4D97-AF65-F5344CB8AC3E}">
        <p14:creationId xmlns:p14="http://schemas.microsoft.com/office/powerpoint/2010/main" val="391976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21</a:t>
            </a:fld>
            <a:endParaRPr lang="lv-LV" dirty="0"/>
          </a:p>
        </p:txBody>
      </p:sp>
    </p:spTree>
    <p:extLst>
      <p:ext uri="{BB962C8B-B14F-4D97-AF65-F5344CB8AC3E}">
        <p14:creationId xmlns:p14="http://schemas.microsoft.com/office/powerpoint/2010/main" val="3819095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22</a:t>
            </a:fld>
            <a:endParaRPr lang="lv-LV" dirty="0"/>
          </a:p>
        </p:txBody>
      </p:sp>
    </p:spTree>
    <p:extLst>
      <p:ext uri="{BB962C8B-B14F-4D97-AF65-F5344CB8AC3E}">
        <p14:creationId xmlns:p14="http://schemas.microsoft.com/office/powerpoint/2010/main" val="278087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23</a:t>
            </a:fld>
            <a:endParaRPr lang="lv-LV" dirty="0"/>
          </a:p>
        </p:txBody>
      </p:sp>
    </p:spTree>
    <p:extLst>
      <p:ext uri="{BB962C8B-B14F-4D97-AF65-F5344CB8AC3E}">
        <p14:creationId xmlns:p14="http://schemas.microsoft.com/office/powerpoint/2010/main" val="121172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26</a:t>
            </a:fld>
            <a:endParaRPr lang="lv-LV" dirty="0"/>
          </a:p>
        </p:txBody>
      </p:sp>
    </p:spTree>
    <p:extLst>
      <p:ext uri="{BB962C8B-B14F-4D97-AF65-F5344CB8AC3E}">
        <p14:creationId xmlns:p14="http://schemas.microsoft.com/office/powerpoint/2010/main" val="2611274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27</a:t>
            </a:fld>
            <a:endParaRPr lang="lv-LV" dirty="0"/>
          </a:p>
        </p:txBody>
      </p:sp>
    </p:spTree>
    <p:extLst>
      <p:ext uri="{BB962C8B-B14F-4D97-AF65-F5344CB8AC3E}">
        <p14:creationId xmlns:p14="http://schemas.microsoft.com/office/powerpoint/2010/main" val="2385497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32</a:t>
            </a:fld>
            <a:endParaRPr lang="lv-LV" dirty="0"/>
          </a:p>
        </p:txBody>
      </p:sp>
    </p:spTree>
    <p:extLst>
      <p:ext uri="{BB962C8B-B14F-4D97-AF65-F5344CB8AC3E}">
        <p14:creationId xmlns:p14="http://schemas.microsoft.com/office/powerpoint/2010/main" val="1426138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33</a:t>
            </a:fld>
            <a:endParaRPr lang="lv-LV" dirty="0"/>
          </a:p>
        </p:txBody>
      </p:sp>
    </p:spTree>
    <p:extLst>
      <p:ext uri="{BB962C8B-B14F-4D97-AF65-F5344CB8AC3E}">
        <p14:creationId xmlns:p14="http://schemas.microsoft.com/office/powerpoint/2010/main" val="42047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8</a:t>
            </a:fld>
            <a:endParaRPr lang="lv-LV" dirty="0"/>
          </a:p>
        </p:txBody>
      </p:sp>
    </p:spTree>
    <p:extLst>
      <p:ext uri="{BB962C8B-B14F-4D97-AF65-F5344CB8AC3E}">
        <p14:creationId xmlns:p14="http://schemas.microsoft.com/office/powerpoint/2010/main" val="752542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34</a:t>
            </a:fld>
            <a:endParaRPr lang="lv-LV" dirty="0"/>
          </a:p>
        </p:txBody>
      </p:sp>
    </p:spTree>
    <p:extLst>
      <p:ext uri="{BB962C8B-B14F-4D97-AF65-F5344CB8AC3E}">
        <p14:creationId xmlns:p14="http://schemas.microsoft.com/office/powerpoint/2010/main" val="2460840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35</a:t>
            </a:fld>
            <a:endParaRPr lang="lv-LV" dirty="0"/>
          </a:p>
        </p:txBody>
      </p:sp>
    </p:spTree>
    <p:extLst>
      <p:ext uri="{BB962C8B-B14F-4D97-AF65-F5344CB8AC3E}">
        <p14:creationId xmlns:p14="http://schemas.microsoft.com/office/powerpoint/2010/main" val="324112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36</a:t>
            </a:fld>
            <a:endParaRPr lang="lv-LV" dirty="0"/>
          </a:p>
        </p:txBody>
      </p:sp>
    </p:spTree>
    <p:extLst>
      <p:ext uri="{BB962C8B-B14F-4D97-AF65-F5344CB8AC3E}">
        <p14:creationId xmlns:p14="http://schemas.microsoft.com/office/powerpoint/2010/main" val="101686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43</a:t>
            </a:fld>
            <a:endParaRPr lang="lv-LV" dirty="0"/>
          </a:p>
        </p:txBody>
      </p:sp>
    </p:spTree>
    <p:extLst>
      <p:ext uri="{BB962C8B-B14F-4D97-AF65-F5344CB8AC3E}">
        <p14:creationId xmlns:p14="http://schemas.microsoft.com/office/powerpoint/2010/main" val="3410683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44</a:t>
            </a:fld>
            <a:endParaRPr lang="lv-LV" dirty="0"/>
          </a:p>
        </p:txBody>
      </p:sp>
    </p:spTree>
    <p:extLst>
      <p:ext uri="{BB962C8B-B14F-4D97-AF65-F5344CB8AC3E}">
        <p14:creationId xmlns:p14="http://schemas.microsoft.com/office/powerpoint/2010/main" val="3969179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45</a:t>
            </a:fld>
            <a:endParaRPr lang="lv-LV" dirty="0"/>
          </a:p>
        </p:txBody>
      </p:sp>
    </p:spTree>
    <p:extLst>
      <p:ext uri="{BB962C8B-B14F-4D97-AF65-F5344CB8AC3E}">
        <p14:creationId xmlns:p14="http://schemas.microsoft.com/office/powerpoint/2010/main" val="143830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46</a:t>
            </a:fld>
            <a:endParaRPr lang="lv-LV" dirty="0"/>
          </a:p>
        </p:txBody>
      </p:sp>
    </p:spTree>
    <p:extLst>
      <p:ext uri="{BB962C8B-B14F-4D97-AF65-F5344CB8AC3E}">
        <p14:creationId xmlns:p14="http://schemas.microsoft.com/office/powerpoint/2010/main" val="1116141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47</a:t>
            </a:fld>
            <a:endParaRPr lang="lv-LV" dirty="0"/>
          </a:p>
        </p:txBody>
      </p:sp>
    </p:spTree>
    <p:extLst>
      <p:ext uri="{BB962C8B-B14F-4D97-AF65-F5344CB8AC3E}">
        <p14:creationId xmlns:p14="http://schemas.microsoft.com/office/powerpoint/2010/main" val="2106183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52</a:t>
            </a:fld>
            <a:endParaRPr lang="lv-LV" dirty="0"/>
          </a:p>
        </p:txBody>
      </p:sp>
    </p:spTree>
    <p:extLst>
      <p:ext uri="{BB962C8B-B14F-4D97-AF65-F5344CB8AC3E}">
        <p14:creationId xmlns:p14="http://schemas.microsoft.com/office/powerpoint/2010/main" val="2289599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347885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9</a:t>
            </a:fld>
            <a:endParaRPr lang="lv-LV" dirty="0"/>
          </a:p>
        </p:txBody>
      </p:sp>
    </p:spTree>
    <p:extLst>
      <p:ext uri="{BB962C8B-B14F-4D97-AF65-F5344CB8AC3E}">
        <p14:creationId xmlns:p14="http://schemas.microsoft.com/office/powerpoint/2010/main" val="349805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10</a:t>
            </a:fld>
            <a:endParaRPr lang="lv-LV" dirty="0"/>
          </a:p>
        </p:txBody>
      </p:sp>
    </p:spTree>
    <p:extLst>
      <p:ext uri="{BB962C8B-B14F-4D97-AF65-F5344CB8AC3E}">
        <p14:creationId xmlns:p14="http://schemas.microsoft.com/office/powerpoint/2010/main" val="115162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11</a:t>
            </a:fld>
            <a:endParaRPr lang="lv-LV" dirty="0"/>
          </a:p>
        </p:txBody>
      </p:sp>
    </p:spTree>
    <p:extLst>
      <p:ext uri="{BB962C8B-B14F-4D97-AF65-F5344CB8AC3E}">
        <p14:creationId xmlns:p14="http://schemas.microsoft.com/office/powerpoint/2010/main" val="156999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12</a:t>
            </a:fld>
            <a:endParaRPr lang="lv-LV" dirty="0"/>
          </a:p>
        </p:txBody>
      </p:sp>
    </p:spTree>
    <p:extLst>
      <p:ext uri="{BB962C8B-B14F-4D97-AF65-F5344CB8AC3E}">
        <p14:creationId xmlns:p14="http://schemas.microsoft.com/office/powerpoint/2010/main" val="202324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13</a:t>
            </a:fld>
            <a:endParaRPr lang="lv-LV" dirty="0"/>
          </a:p>
        </p:txBody>
      </p:sp>
    </p:spTree>
    <p:extLst>
      <p:ext uri="{BB962C8B-B14F-4D97-AF65-F5344CB8AC3E}">
        <p14:creationId xmlns:p14="http://schemas.microsoft.com/office/powerpoint/2010/main" val="1866840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15</a:t>
            </a:fld>
            <a:endParaRPr lang="lv-LV" dirty="0"/>
          </a:p>
        </p:txBody>
      </p:sp>
    </p:spTree>
    <p:extLst>
      <p:ext uri="{BB962C8B-B14F-4D97-AF65-F5344CB8AC3E}">
        <p14:creationId xmlns:p14="http://schemas.microsoft.com/office/powerpoint/2010/main" val="279141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17</a:t>
            </a:fld>
            <a:endParaRPr lang="lv-LV" dirty="0"/>
          </a:p>
        </p:txBody>
      </p:sp>
    </p:spTree>
    <p:extLst>
      <p:ext uri="{BB962C8B-B14F-4D97-AF65-F5344CB8AC3E}">
        <p14:creationId xmlns:p14="http://schemas.microsoft.com/office/powerpoint/2010/main" val="3601049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9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a:prstGeom prst="rect">
            <a:avLst/>
          </a:prstGeom>
        </p:spPr>
        <p:txBody>
          <a:bodyPr anchor="t">
            <a:normAutofit/>
          </a:bodyPr>
          <a:lstStyle>
            <a:lvl1pPr algn="l">
              <a:defRPr sz="2400" b="1">
                <a:latin typeface="Times New Roman" panose="02020603050405020304" pitchFamily="18" charset="0"/>
                <a:ea typeface="Verdana" panose="020B0604030504040204" pitchFamily="34"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3454400" y="1752601"/>
            <a:ext cx="8128000" cy="4373573"/>
          </a:xfrm>
          <a:prstGeom prst="rect">
            <a:avLst/>
          </a:prstGeom>
        </p:spPr>
        <p:txBody>
          <a:bodyPr>
            <a:normAutofit/>
          </a:bodyPr>
          <a:lstStyle>
            <a:lvl1pPr marL="0" indent="0">
              <a:buNone/>
              <a:defRPr sz="2000">
                <a:latin typeface="Times New Roman" panose="02020603050405020304" pitchFamily="18" charset="0"/>
                <a:ea typeface="Verdana" panose="020B0604030504040204" pitchFamily="34"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379200" y="6324600"/>
            <a:ext cx="406400" cy="304800"/>
          </a:xfrm>
        </p:spPr>
        <p:txBody>
          <a:bodyPr/>
          <a:lstStyle>
            <a:lvl1pPr>
              <a:defRPr sz="1000" smtClean="0">
                <a:latin typeface="Times New Roman" panose="02020603050405020304" pitchFamily="18" charset="0"/>
                <a:cs typeface="Times New Roman" panose="02020603050405020304" pitchFamily="18" charset="0"/>
              </a:defRPr>
            </a:lvl1pPr>
          </a:lstStyle>
          <a:p>
            <a:pPr>
              <a:defRPr/>
            </a:pPr>
            <a:fld id="{559B3BF5-5EA0-4E17-AB4B-664290D5DB15}" type="slidenum">
              <a:rPr lang="en-US" altLang="lv-LV" smtClean="0"/>
              <a:pPr>
                <a:defRPr/>
              </a:pPr>
              <a:t>‹#›</a:t>
            </a:fld>
            <a:endParaRPr lang="en-US" altLang="lv-LV" dirty="0"/>
          </a:p>
        </p:txBody>
      </p:sp>
      <p:pic>
        <p:nvPicPr>
          <p:cNvPr id="8" name="Picture 2" descr="Sākums | Latvijas Zinātnes padome">
            <a:extLst>
              <a:ext uri="{FF2B5EF4-FFF2-40B4-BE49-F238E27FC236}">
                <a16:creationId xmlns:a16="http://schemas.microsoft.com/office/drawing/2014/main" id="{8C0064B7-B908-4039-A9DD-78A64C1576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1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53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49475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4"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3312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572422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96"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68842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950059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07445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416635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882140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971315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1914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665941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181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82030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chemeClr val="bg1"/>
                </a:solidFill>
                <a:ea typeface="Arial" charset="0"/>
                <a:cs typeface="Arial" charset="0"/>
              </a:rPr>
              <a:t>Produced by</a:t>
            </a:r>
            <a:endParaRPr lang="en-US" sz="1100" dirty="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17/10/2023</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34" name="Content Placeholder 2"/>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402080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4693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731635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4254784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294038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712316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02466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680179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rgbClr val="8197A6"/>
                </a:solidFill>
                <a:ea typeface="Arial" charset="0"/>
                <a:cs typeface="Arial" charset="0"/>
              </a:rPr>
              <a:t>Produced by</a:t>
            </a:r>
            <a:endParaRPr lang="en-US" sz="1100" dirty="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dirty="0"/>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dirty="0"/>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dirty="0"/>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dirty="0"/>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dirty="0"/>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dirty="0"/>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image" Target="../media/image4.png"/><Relationship Id="rId34" Type="http://schemas.openxmlformats.org/officeDocument/2006/relationships/image" Target="../media/image17.png"/><Relationship Id="rId42" Type="http://schemas.openxmlformats.org/officeDocument/2006/relationships/image" Target="../media/image25.png"/><Relationship Id="rId47" Type="http://schemas.openxmlformats.org/officeDocument/2006/relationships/image" Target="../media/image30.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slideLayout" Target="../slideLayouts/slideLayout24.xml"/><Relationship Id="rId19" Type="http://schemas.openxmlformats.org/officeDocument/2006/relationships/theme" Target="../theme/theme2.xml"/><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5.pn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29.png"/><Relationship Id="rId20" Type="http://schemas.openxmlformats.org/officeDocument/2006/relationships/image" Target="../media/image3.png"/><Relationship Id="rId41"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8.png"/><Relationship Id="rId26" Type="http://schemas.openxmlformats.org/officeDocument/2006/relationships/image" Target="../media/image16.png"/><Relationship Id="rId39" Type="http://schemas.openxmlformats.org/officeDocument/2006/relationships/image" Target="../media/image29.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34.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40" Type="http://schemas.openxmlformats.org/officeDocument/2006/relationships/image" Target="../media/image30.png"/><Relationship Id="rId5" Type="http://schemas.openxmlformats.org/officeDocument/2006/relationships/slideLayout" Target="../slideLayouts/slideLayout37.xml"/><Relationship Id="rId15" Type="http://schemas.openxmlformats.org/officeDocument/2006/relationships/image" Target="../media/image3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42.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dirty="0"/>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dirty="0"/>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dirty="0"/>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6"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eur-lex.europa.eu/legal-content/EN/TXT/?uri=CELEX:52020DC0066" TargetMode="External"/><Relationship Id="rId3" Type="http://schemas.openxmlformats.org/officeDocument/2006/relationships/hyperlink" Target="https://cordis.europa.eu/search/en?q=contenttype%3D%27project%27%20AND%20(relatedLegalBasis%2Fprogramme%2Fcode%3D%27ICT-13-2018-2019%27%20OR%20relatedTopic%2Fprogramme%2Fcode%3D%27ICT-13-2018-2019%27)&amp;p=1&amp;num=10&amp;srt=Relevance:decreasing" TargetMode="External"/><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www.bdva.eu/" TargetMode="External"/><Relationship Id="rId10" Type="http://schemas.openxmlformats.org/officeDocument/2006/relationships/hyperlink" Target="https://adrforum.eu/" TargetMode="External"/><Relationship Id="rId4" Type="http://schemas.openxmlformats.org/officeDocument/2006/relationships/hyperlink" Target="https://adr-association.eu/" TargetMode="External"/><Relationship Id="rId9" Type="http://schemas.openxmlformats.org/officeDocument/2006/relationships/hyperlink" Target="https://european-big-data-value-forum.e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hyperlink" Target="https://www.hipeac.net/vision/#/latest/" TargetMode="External"/><Relationship Id="rId3" Type="http://schemas.openxmlformats.org/officeDocument/2006/relationships/hyperlink" Target="https://eucloudedgeiot.eu/communication-materials/" TargetMode="External"/><Relationship Id="rId7" Type="http://schemas.openxmlformats.org/officeDocument/2006/relationships/hyperlink" Target="https://zededa.com/analyst_reports/benefits-of-the-open-edge-what-it-is-and-why-it-matters-now-more-than-ever/"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eucloudedgeiot.eu/industry-spotlights/" TargetMode="External"/><Relationship Id="rId5" Type="http://schemas.openxmlformats.org/officeDocument/2006/relationships/hyperlink" Target="https://eucloudedgeiot.eu/future-outlook/" TargetMode="External"/><Relationship Id="rId10" Type="http://schemas.openxmlformats.org/officeDocument/2006/relationships/hyperlink" Target="https://digital-strategy.ec.europa.eu/en/funding/economic-potential-far-edge-computing-future-smart-internet-things" TargetMode="External"/><Relationship Id="rId4" Type="http://schemas.openxmlformats.org/officeDocument/2006/relationships/hyperlink" Target="https://aioti.eu/aioti-sria-advancing-next-generation-iot-and-edge-computing-research-and-innovation/" TargetMode="External"/><Relationship Id="rId9" Type="http://schemas.openxmlformats.org/officeDocument/2006/relationships/hyperlink" Target="http://www.eucloudedgeiot.eu/"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live/PEmPitl3cLU" TargetMode="External"/><Relationship Id="rId3" Type="http://schemas.openxmlformats.org/officeDocument/2006/relationships/hyperlink" Target="screen/opportunities/topic-details/horizon-cl4-2024-digital-emerging-01-04?tenders=false&amp;closed=false&amp;programmePeriod=2021%20-%202027&amp;frameworkProgramme=43108390&amp;programmePart=43120193&amp;destination=44799048" TargetMode="External"/><Relationship Id="rId7" Type="http://schemas.openxmlformats.org/officeDocument/2006/relationships/hyperlink" Target="https://ec.europa.eu/info/funding-tenders/opportunities/portal/screen/opportunities/topic-details/horizon-cl4-2024-digital-emerging-01-31?tenders=false&amp;closed=false&amp;programmePeriod=2021%20-%202027&amp;frameworkProgramme=43108390&amp;programmePart=43120193&amp;destination=44799048" TargetMode="External"/><Relationship Id="rId2" Type="http://schemas.openxmlformats.org/officeDocument/2006/relationships/hyperlink" Target="https://ec.europa.eu/info/funding-tenders/opportunities/portal/screen/opportunities/topic-details/horizon-cl4-2024-digital-emerging-01-03?tenders=false&amp;closed=false&amp;programmePeriod=2021%20-%202027&amp;frameworkProgramme=43108390&amp;programmePart=43120193&amp;destination=44799048" TargetMode="Externa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4-2024-digital-emerging-01-23?tenders=false&amp;closed=false&amp;programmePeriod=2021%20-%202027&amp;frameworkProgramme=43108390&amp;programmePart=43120193&amp;destination=44799048" TargetMode="External"/><Relationship Id="rId5" Type="http://schemas.openxmlformats.org/officeDocument/2006/relationships/hyperlink" Target="https://ec.europa.eu/info/funding-tenders/opportunities/portal/screen/opportunities/topic-details/horizon-cl4-2024-digital-emerging-01-22?tenders=false&amp;closed=false&amp;programmePeriod=2021%20-%202027&amp;frameworkProgramme=43108390&amp;programmePart=43120193&amp;destination=44799048" TargetMode="External"/><Relationship Id="rId10" Type="http://schemas.openxmlformats.org/officeDocument/2006/relationships/image" Target="../media/image41.svg"/><Relationship Id="rId4" Type="http://schemas.openxmlformats.org/officeDocument/2006/relationships/hyperlink" Target="https://ec.europa.eu/info/funding-tenders/opportunities/portal/screen/opportunities/topic-details/horizon-cl4-2024-digital-emerging-01-21?tenders=false&amp;closed=false&amp;programmePeriod=2021%20-%202027&amp;frameworkProgramme=43108390&amp;programmePart=43120193&amp;destination=44799048" TargetMode="Externa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live/PEmPitl3cLU" TargetMode="External"/><Relationship Id="rId3" Type="http://schemas.openxmlformats.org/officeDocument/2006/relationships/hyperlink" Target="https://ec.europa.eu/info/funding-tenders/opportunities/portal/screen/opportunities/topic-details/horizon-cl4-2024-digital-emerging-01-34?tenders=false&amp;closed=false&amp;programmePeriod=2021%20-%202027&amp;frameworkProgramme=43108390&amp;programmePart=43120193&amp;destination=44799048" TargetMode="External"/><Relationship Id="rId7" Type="http://schemas.openxmlformats.org/officeDocument/2006/relationships/hyperlink" Target="https://ec.europa.eu/info/funding-tenders/opportunities/portal/screen/opportunities/topic-details/horizon-cl4-2024-digital-emerging-01-55?tenders=false&amp;closed=false&amp;programmePeriod=2021%20-%202027&amp;frameworkProgramme=43108390&amp;programmePart=43120193&amp;destination=44799048&amp;pageNumber=2"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4-2024-digital-emerging-01-54?tenders=false&amp;closed=false&amp;programmePeriod=2021%20-%202027&amp;frameworkProgramme=43108390&amp;programmePart=43120193&amp;destination=44799048" TargetMode="External"/><Relationship Id="rId5" Type="http://schemas.openxmlformats.org/officeDocument/2006/relationships/hyperlink" Target="https://ec.europa.eu/info/funding-tenders/opportunities/portal/screen/opportunities/topic-details/horizon-cl4-2024-digital-emerging-01-45?tenders=false&amp;closed=false&amp;programmePeriod=2021%20-%202027&amp;frameworkProgramme=43108390&amp;programmePart=43120193&amp;destination=44799048" TargetMode="External"/><Relationship Id="rId10" Type="http://schemas.openxmlformats.org/officeDocument/2006/relationships/image" Target="../media/image41.svg"/><Relationship Id="rId4" Type="http://schemas.openxmlformats.org/officeDocument/2006/relationships/hyperlink" Target="https://ec.europa.eu/info/funding-tenders/opportunities/portal/screen/opportunities/topic-details/horizon-cl4-2024-digital-emerging-01-42?tenders=false&amp;closed=false&amp;programmePeriod=2021%20-%202027&amp;frameworkProgramme=43108390&amp;programmePart=43120193&amp;destination=44799048" TargetMode="External"/><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dr-association.eu/"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hyperlink" Target="https://adr-association.e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julija.asmuss@lzp.gov.l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graphene-flagship.eu/innovation/industrialisation/roadmap/" TargetMode="External"/><Relationship Id="rId3" Type="http://schemas.openxmlformats.org/officeDocument/2006/relationships/hyperlink" Target="https://graphene-flagship.eu/" TargetMode="External"/><Relationship Id="rId7" Type="http://schemas.openxmlformats.org/officeDocument/2006/relationships/hyperlink" Target="https://graphene-flagship.eu/collaboration/our-partner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flagera.eu/" TargetMode="External"/><Relationship Id="rId5" Type="http://schemas.openxmlformats.org/officeDocument/2006/relationships/hyperlink" Target="https://graphene-flagship.eu/innovation/pilot-line/" TargetMode="External"/><Relationship Id="rId4" Type="http://schemas.openxmlformats.org/officeDocument/2006/relationships/hyperlink" Target="https://graphene-flagship.eu/research/annual-report/" TargetMode="Externa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hyperlink" Target="https://digital-strategy.ec.europa.eu/en/policies/quantum" TargetMode="External"/><Relationship Id="rId3" Type="http://schemas.openxmlformats.org/officeDocument/2006/relationships/hyperlink" Target="https://qt.eu/projects/" TargetMode="External"/><Relationship Id="rId7" Type="http://schemas.openxmlformats.org/officeDocument/2006/relationships/hyperlink" Target="https://qt.eu/media/" TargetMode="External"/><Relationship Id="rId12" Type="http://schemas.openxmlformats.org/officeDocument/2006/relationships/hyperlink" Target="https://qt.eu/about-quantum-flagship/newsroom/consolidating-the-course-of-quantum-technologie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qt.eu/" TargetMode="External"/><Relationship Id="rId11" Type="http://schemas.openxmlformats.org/officeDocument/2006/relationships/hyperlink" Target="https://qt.eu/structure-governance/" TargetMode="External"/><Relationship Id="rId5" Type="http://schemas.openxmlformats.org/officeDocument/2006/relationships/image" Target="../media/image48.png"/><Relationship Id="rId10" Type="http://schemas.openxmlformats.org/officeDocument/2006/relationships/hyperlink" Target="https://qt.eu/about-quantum-flagship/" TargetMode="External"/><Relationship Id="rId4" Type="http://schemas.openxmlformats.org/officeDocument/2006/relationships/hyperlink" Target="https://qt.eu/news/2022/quantum-flagship-publishes-preliminary-strategic-research-and-industry-agenda" TargetMode="External"/><Relationship Id="rId9" Type="http://schemas.openxmlformats.org/officeDocument/2006/relationships/hyperlink" Target="https://qt.eu/about-quantum-flagship/newsroom/quantum-flagship-publishes-preliminary-strategic-research-and-industry-agenda/"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lipsnack.com/photonics21/photonics21-strategic-research-and-innovation-agenda-2023-2030/full-view.html" TargetMode="External"/><Relationship Id="rId2" Type="http://schemas.openxmlformats.org/officeDocument/2006/relationships/hyperlink" Target="https://www.photonics21.org/" TargetMode="External"/><Relationship Id="rId1" Type="http://schemas.openxmlformats.org/officeDocument/2006/relationships/slideLayout" Target="../slideLayouts/slideLayout7.xml"/><Relationship Id="rId6" Type="http://schemas.openxmlformats.org/officeDocument/2006/relationships/hyperlink" Target="https://www.photonics21.org/events-workshops/"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www.photonics21.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photonics21.org/events-workshops/" TargetMode="Externa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ec.europa.eu/info/funding-tenders/opportunities/portal/screen/opportunities/topic-details/horizon-cl4-2024-human-01-06?tenders=false&amp;closed=false&amp;programmePeriod=2021%20-%202027&amp;frameworkProgramme=43108390&amp;programmePart=43120193&amp;destinationGroup=45355298" TargetMode="External"/><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youtube.com/live/IVdN1FhwA7U" TargetMode="External"/><Relationship Id="rId5" Type="http://schemas.openxmlformats.org/officeDocument/2006/relationships/hyperlink" Target="https://ec.europa.eu/info/funding-tenders/opportunities/portal/screen/opportunities/topic-details/horizon-cl4-2024-human-01-61?tenders=false&amp;closed=false&amp;programmePeriod=2021%20-%202027&amp;frameworkProgramme=43108390&amp;destinationGroup=45355298" TargetMode="External"/><Relationship Id="rId4" Type="http://schemas.openxmlformats.org/officeDocument/2006/relationships/hyperlink" Target="https://ec.europa.eu/info/funding-tenders/opportunities/portal/screen/opportunities/topic-details/horizon-cl4-2024-human-01-07?tenders=false&amp;closed=false&amp;programmePeriod=2021%20-%202027&amp;frameworkProgramme=43108390&amp;destinationGroup=4535529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ec.europa.eu/info/funding-tenders/opportunities/portal/screen/opportunities/topic-details/horizon-cl4-2024-twin-transition-01-03?tenders=false&amp;closed=false&amp;programmePeriod=2021%20-%202027&amp;frameworkProgramme=43108390&amp;programmePart=43120193&amp;destination=44799039" TargetMode="External"/><Relationship Id="rId7" Type="http://schemas.openxmlformats.org/officeDocument/2006/relationships/image" Target="../media/image40.png"/><Relationship Id="rId2" Type="http://schemas.openxmlformats.org/officeDocument/2006/relationships/hyperlink" Target="https://ec.europa.eu/info/funding-tenders/opportunities/portal/screen/opportunities/topic-details/horizon-cl4-2024-twin-transition-01-01?tenders=false&amp;closed=false&amp;programmePeriod=2021%20-%202027&amp;frameworkProgramme=43108390&amp;programmePart=43120193&amp;destination=44799039&amp;pageNumber=2" TargetMode="External"/><Relationship Id="rId1" Type="http://schemas.openxmlformats.org/officeDocument/2006/relationships/slideLayout" Target="../slideLayouts/slideLayout7.xml"/><Relationship Id="rId6" Type="http://schemas.openxmlformats.org/officeDocument/2006/relationships/hyperlink" Target="https://www.youtube.com/live/Ip4Bu2oW_Aw" TargetMode="External"/><Relationship Id="rId5" Type="http://schemas.openxmlformats.org/officeDocument/2006/relationships/hyperlink" Target="https://ec.europa.eu/info/funding-tenders/opportunities/portal/screen/opportunities/topic-details/horizon-cl4-2024-twin-transition-01-12?tenders=false&amp;closed=false&amp;programmePeriod=2021%20-%202027&amp;frameworkProgramme=43108390&amp;programmePart=43120193&amp;destination=44799039&amp;pageNumber=2" TargetMode="External"/><Relationship Id="rId4" Type="http://schemas.openxmlformats.org/officeDocument/2006/relationships/hyperlink" Target="https://ec.europa.eu/info/funding-tenders/opportunities/portal/screen/opportunities/topic-details/horizon-cl4-2024-twin-transition-01-05?tenders=false&amp;closed=false&amp;programmePeriod=2021%20-%202027&amp;frameworkProgramme=43108390&amp;programmePart=43120193&amp;destination=44799039&amp;pageNumber=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live/Ip4Bu2oW_Aw" TargetMode="External"/><Relationship Id="rId3" Type="http://schemas.openxmlformats.org/officeDocument/2006/relationships/hyperlink" Target="https://ec.europa.eu/info/funding-tenders/opportunities/portal/screen/opportunities/topic-details/horizon-cl4-2024-twin-transition-01-34?tenders=false&amp;closed=false&amp;programmePeriod=2021%20-%202027&amp;frameworkProgramme=43108390&amp;programmePart=43120193&amp;destination=44799039&amp;pageNumber=2" TargetMode="External"/><Relationship Id="rId7" Type="http://schemas.openxmlformats.org/officeDocument/2006/relationships/image" Target="../media/image41.svg"/><Relationship Id="rId2" Type="http://schemas.openxmlformats.org/officeDocument/2006/relationships/hyperlink" Target="https://ec.europa.eu/info/funding-tenders/opportunities/portal/screen/opportunities/topic-details/horizon-cl4-2024-twin-transition-01-32?tenders=false&amp;closed=false&amp;programmePeriod=2021%20-%202027&amp;frameworkProgramme=43108390&amp;programmePart=43120193&amp;destination=44799039&amp;pageNumber=2" TargetMode="Externa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ec.europa.eu/info/funding-tenders/opportunities/portal/screen/opportunities/topic-details/horizon-cl4-2024-twin-transition-01-38?tenders=false&amp;closed=false&amp;programmePeriod=2021%20-%202027&amp;frameworkProgramme=43108390&amp;programmePart=43120193&amp;destination=44799039&amp;pageNumber=2" TargetMode="External"/><Relationship Id="rId4" Type="http://schemas.openxmlformats.org/officeDocument/2006/relationships/hyperlink" Target="https://ec.europa.eu/info/funding-tenders/opportunities/portal/screen/opportunities/topic-details/horizon-cl4-2024-twin-transition-01-35?tenders=false&amp;closed=false&amp;programmePeriod=2021%20-%202027&amp;frameworkProgramme=43108390&amp;programmePart=43120193&amp;destination=44799039&amp;pageNumber=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4-2024-twin-transition-01-44?tenders=false&amp;closed=false&amp;programmePeriod=2021%20-%202027&amp;frameworkProgramme=43108390&amp;programmePart=43120193&amp;destination=44799039&amp;pageNumber=2" TargetMode="External"/><Relationship Id="rId7" Type="http://schemas.openxmlformats.org/officeDocument/2006/relationships/hyperlink" Target="https://www.youtube.com/live/Ip4Bu2oW_Aw" TargetMode="External"/><Relationship Id="rId2" Type="http://schemas.openxmlformats.org/officeDocument/2006/relationships/hyperlink" Target="https://ec.europa.eu/info/funding-tenders/opportunities/portal/screen/opportunities/topic-details/horizon-cl4-2024-twin-transition-01-41?tenders=false&amp;closed=false&amp;programmePeriod=2021%20-%202027&amp;frameworkProgramme=43108390&amp;programmePart=43120193&amp;destination=44799039" TargetMode="Externa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ortunities/topic-details/horizon-cl4-2024-twin-transition-01-46?tenders=false&amp;closed=false&amp;programmePeriod=2021%20-%202027&amp;frameworkProgramme=43108390&amp;programmePart=43120193&amp;destination=44799039&amp;pageNumber=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info/sites/default/files/turning_fair_into_reality_1.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cloud.effra.eu/index.php/s/bRrlW4F79uVpeiv" TargetMode="Externa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cloud.effra.eu/index.php/s/bRrlW4F79uVpeiv" TargetMode="External"/><Relationship Id="rId4" Type="http://schemas.openxmlformats.org/officeDocument/2006/relationships/hyperlink" Target="https://ec.europa.eu/info/sites/default/files/turning_fair_into_reality_1.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info/sites/default/files/turning_fair_into_reality_1.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ec.europa.eu/environment/publications/proposal-ecodesign-sustainable-products-regulation_en" TargetMode="Externa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hyperlink" Target="https://www.aspire2050.eu/sites/default/files/users/user85/p4planet_07.06.2022._final.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hyperlink" Target="https://www.clean-hydrogen.europa.eu/knowledge-management/annual-data-collection_en#trust" TargetMode="Externa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hyperlink" Target="https://www.h4c-community.eu/"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ec.europa.eu/info/funding-tenders/opportunities/portal/screen/opportunities/topic-details/horizon-cl4-2024-resilience-01-04?tenders=false&amp;closed=false&amp;programmePeriod=2021%20-%202027&amp;frameworkProgramme=43108390&amp;programmePart=43120193&amp;destination=43650711" TargetMode="External"/><Relationship Id="rId7" Type="http://schemas.openxmlformats.org/officeDocument/2006/relationships/image" Target="../media/image40.png"/><Relationship Id="rId2" Type="http://schemas.openxmlformats.org/officeDocument/2006/relationships/hyperlink" Target="https://ec.europa.eu/info/funding-tenders/opportunities/portal/screen/opportunities/topic-details/horizon-cl4-2024-resilience-01-01?tenders=false&amp;closed=false&amp;programmePeriod=2021%20-%202027&amp;frameworkProgramme=43108390&amp;programmePart=43120193&amp;destination=43650711" TargetMode="External"/><Relationship Id="rId1" Type="http://schemas.openxmlformats.org/officeDocument/2006/relationships/slideLayout" Target="../slideLayouts/slideLayout7.xml"/><Relationship Id="rId6" Type="http://schemas.openxmlformats.org/officeDocument/2006/relationships/hyperlink" Target="https://www.youtube.com/watch?v=9G5n2QuzdSo" TargetMode="External"/><Relationship Id="rId5" Type="http://schemas.openxmlformats.org/officeDocument/2006/relationships/hyperlink" Target="https://ec.europa.eu/info/funding-tenders/opportunities/portal/screen/opportunities/topic-details/horizon-cl4-2024-resilience-01-10?tenders=false&amp;closed=false&amp;programmePeriod=2021%20-%202027&amp;frameworkProgramme=43108390&amp;programmePart=43120193&amp;destination=43650711" TargetMode="External"/><Relationship Id="rId4" Type="http://schemas.openxmlformats.org/officeDocument/2006/relationships/hyperlink" Target="https://ec.europa.eu/info/funding-tenders/opportunities/portal/screen/opportunities/topic-details/horizon-cl4-2024-resilience-01-08?tenders=false&amp;closed=false&amp;programmePeriod=2021%20-%202027&amp;frameworkProgramme=43108390&amp;programmePart=43120193&amp;destination=43650711"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ec.europa.eu/info/funding-tenders/opportunities/portal/screen/opportunities/topic-details/horizon-cl4-2024-resilience-01-24?tenders=false&amp;closed=false&amp;programmePeriod=2021%20-%202027&amp;frameworkProgramme=43108390&amp;programmePart=43120193&amp;destination=43650711" TargetMode="External"/><Relationship Id="rId7" Type="http://schemas.openxmlformats.org/officeDocument/2006/relationships/hyperlink" Target="https://www.youtube.com/watch?v=9G5n2QuzdSo" TargetMode="External"/><Relationship Id="rId2" Type="http://schemas.openxmlformats.org/officeDocument/2006/relationships/hyperlink" Target="https://ec.europa.eu/info/funding-tenders/opportunities/portal/screen/opportunities/topic-details/horizon-cl4-2024-resilience-01-11?tenders=false&amp;closed=false&amp;programmePeriod=2021%20-%202027&amp;frameworkProgramme=43108390&amp;programmePart=43120193&amp;destination=43650711" TargetMode="Externa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4-2024-resilience-01-41?tenders=false&amp;closed=false&amp;programmePeriod=2021%20-%202027&amp;frameworkProgramme=43108390&amp;programmePart=43120193&amp;destination=43650711" TargetMode="External"/><Relationship Id="rId5" Type="http://schemas.openxmlformats.org/officeDocument/2006/relationships/hyperlink" Target="https://ec.europa.eu/info/funding-tenders/opportunities/portal/screen/opportunities/topic-details/horizon-cl4-2024-resilience-01-36?closed=false&amp;programmePeriod=2021%20-%202027&amp;frameworkProgramme=43108390&amp;destinationGroup=45355286" TargetMode="External"/><Relationship Id="rId4" Type="http://schemas.openxmlformats.org/officeDocument/2006/relationships/hyperlink" Target="https://ec.europa.eu/info/funding-tenders/opportunities/portal/screen/opportunities/topic-details/horizon-cl4-2024-resilience-01-35?closed=false&amp;programmePeriod=2021%20-%202027&amp;frameworkProgramme=43108390&amp;programmePart=43120193&amp;destinationGroup=45355286" TargetMode="External"/><Relationship Id="rId9" Type="http://schemas.openxmlformats.org/officeDocument/2006/relationships/image" Target="../media/image41.sv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horizon-europe/cluster-4-digital-industry-and-space_en" TargetMode="External"/><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s://ec.europa.eu/info/funding-tenders/opportunities/docs/2021-2027/horizon/guidance/programme-guide_horizon_en.pdf" TargetMode="External"/><Relationship Id="rId4" Type="http://schemas.openxmlformats.org/officeDocument/2006/relationships/hyperlink" Target="https://ec.europa.eu/info/funding-tenders/opportunities/docs/2021-2027/horizon/wp-call/2023-2024/wp-7-digital-industry-and-space_horizon-2023-2024_en.pdf" TargetMode="Externa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8" Type="http://schemas.openxmlformats.org/officeDocument/2006/relationships/hyperlink" Target="https://metallico-project.eu/" TargetMode="External"/><Relationship Id="rId13" Type="http://schemas.openxmlformats.org/officeDocument/2006/relationships/image" Target="../media/image62.png"/><Relationship Id="rId3" Type="http://schemas.openxmlformats.org/officeDocument/2006/relationships/hyperlink" Target="https://africamaval.eu/" TargetMode="External"/><Relationship Id="rId7" Type="http://schemas.openxmlformats.org/officeDocument/2006/relationships/hyperlink" Target="https://vectorproject.eu/" TargetMode="External"/><Relationship Id="rId12" Type="http://schemas.openxmlformats.org/officeDocument/2006/relationships/image" Target="../media/image61.png"/><Relationship Id="rId2" Type="http://schemas.openxmlformats.org/officeDocument/2006/relationships/hyperlink" Target="https://futuram.eu/" TargetMode="External"/><Relationship Id="rId1" Type="http://schemas.openxmlformats.org/officeDocument/2006/relationships/slideLayout" Target="../slideLayouts/slideLayout7.xml"/><Relationship Id="rId6" Type="http://schemas.openxmlformats.org/officeDocument/2006/relationships/hyperlink" Target="https://semacret.eu/" TargetMode="External"/><Relationship Id="rId11" Type="http://schemas.openxmlformats.org/officeDocument/2006/relationships/image" Target="../media/image60.png"/><Relationship Id="rId5" Type="http://schemas.openxmlformats.org/officeDocument/2006/relationships/hyperlink" Target="https://halman-project.eu/" TargetMode="Externa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hyperlink" Target="https://www.newwave-horizon.eu/" TargetMode="External"/><Relationship Id="rId9" Type="http://schemas.openxmlformats.org/officeDocument/2006/relationships/image" Target="../media/image58.png"/><Relationship Id="rId1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hyperlink" Target="https://unece.org/sustainable-energy/sustainable-resource-management/united-nations-framework-classification" TargetMode="External"/><Relationship Id="rId7" Type="http://schemas.openxmlformats.org/officeDocument/2006/relationships/hyperlink" Target="https://environment.ec.europa.eu/strategy/circular-economy-action-plan_en" TargetMode="External"/><Relationship Id="rId2" Type="http://schemas.openxmlformats.org/officeDocument/2006/relationships/hyperlink" Target="https://ec.europa.eu/docsroom/documents/42852/attachments/2/translations/en/renditions/native" TargetMode="External"/><Relationship Id="rId1" Type="http://schemas.openxmlformats.org/officeDocument/2006/relationships/slideLayout" Target="../slideLayouts/slideLayout7.xml"/><Relationship Id="rId6" Type="http://schemas.openxmlformats.org/officeDocument/2006/relationships/hyperlink" Target="https://eur-lex.europa.eu/eli/dir/2019/904/oj" TargetMode="External"/><Relationship Id="rId5" Type="http://schemas.openxmlformats.org/officeDocument/2006/relationships/hyperlink" Target="https://eitrawmaterials.eu/wp-content/uploads/2021/09/ERMA-Action-Plan-2021-A-European-Call-for-Action.pdf" TargetMode="External"/><Relationship Id="rId4" Type="http://schemas.openxmlformats.org/officeDocument/2006/relationships/hyperlink" Target="https://unece.org/sustainable-energy/unfc-and-sustainable-resource-management/unrm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ec.europa.eu/info/funding-tenders/opportunities/portal/screen/opportunities/topic-details/horizon-cl4-2024-space-01-35?closed=false&amp;programmePeriod=2021%20-%202027&amp;frameworkProgramme=43108390&amp;programmePart=43120193&amp;destinationGroup=45355295" TargetMode="External"/><Relationship Id="rId7" Type="http://schemas.openxmlformats.org/officeDocument/2006/relationships/hyperlink" Target="https://www.youtube.com/live/Y7sDJJlyYS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4-2024-space-01-73?closed=false&amp;programmePeriod=2021%20-%202027&amp;frameworkProgramme=43108390&amp;destinationGroup=45355295" TargetMode="External"/><Relationship Id="rId5" Type="http://schemas.openxmlformats.org/officeDocument/2006/relationships/hyperlink" Target="https://ec.europa.eu/info/funding-tenders/opportunities/portal/screen/opportunities/topic-details/horizon-cl4-2024-space-01-64?closed=false&amp;programmePeriod=2021%20-%202027&amp;frameworkProgramme=43108390&amp;destinationGroup=45355295" TargetMode="External"/><Relationship Id="rId4" Type="http://schemas.openxmlformats.org/officeDocument/2006/relationships/hyperlink" Target="https://ec.europa.eu/info/funding-tenders/opportunities/portal/screen/opportunities/topic-details/horizon-cl4-2024-space-01-36?closed=false&amp;programmePeriod=2021%20-%202027&amp;frameworkProgramme=43108390&amp;destinationGroup=45355295" TargetMode="External"/><Relationship Id="rId9" Type="http://schemas.openxmlformats.org/officeDocument/2006/relationships/image" Target="../media/image41.sv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copernicus.eu/en/copernicus-services" TargetMode="External"/><Relationship Id="rId4" Type="http://schemas.openxmlformats.org/officeDocument/2006/relationships/hyperlink" Target="https://www.copernicus.eu/en"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hi-side.space/" TargetMode="External"/><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hyperlink" Target="https://www.reddcopernicus.info/" TargetMode="External"/><Relationship Id="rId10" Type="http://schemas.openxmlformats.org/officeDocument/2006/relationships/hyperlink" Target="https://www.copernicus.eu/en/accessing-data-where-and-how/copernicus-services-catalogue" TargetMode="External"/><Relationship Id="rId4" Type="http://schemas.openxmlformats.org/officeDocument/2006/relationships/hyperlink" Target="https://lemon-dial-project.eu/" TargetMode="External"/><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hyperlink" Target="https://www.euspa.europa.eu/opportunities/horizon-europe" TargetMode="External"/><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hyperlink" Target="https://www.lzp.gov.lv/lv/jaunums/oktobri-tiks-atverts-tresais-eiropas-savienibas-kosmosa-programmas-agenturas-euspa-projektu-konkurss" TargetMode="External"/><Relationship Id="rId1" Type="http://schemas.openxmlformats.org/officeDocument/2006/relationships/slideLayout" Target="../slideLayouts/slideLayout7.xml"/><Relationship Id="rId6" Type="http://schemas.openxmlformats.org/officeDocument/2006/relationships/hyperlink" Target="https://www.youtube.com/watch?v=dTg2bayyiBM" TargetMode="External"/><Relationship Id="rId5" Type="http://schemas.openxmlformats.org/officeDocument/2006/relationships/image" Target="../media/image74.png"/><Relationship Id="rId4" Type="http://schemas.openxmlformats.org/officeDocument/2006/relationships/hyperlink" Target="https://www.euspa.europa.eu/"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Funding&amp;tender%20opportunities" TargetMode="External"/><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european-big-data-value-forum.eu/" TargetMode="External"/><Relationship Id="rId7" Type="http://schemas.openxmlformats.org/officeDocument/2006/relationships/hyperlink" Target="https://quantera.eu/save-the-date-quantum-technologies-in-europe/"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hyperlink" Target="https://www.euspaceweek.eu/" TargetMode="External"/><Relationship Id="rId5" Type="http://schemas.openxmlformats.org/officeDocument/2006/relationships/hyperlink" Target="https://adr-association.eu/blog/announcing-the-european-ai-data-robotics-forum-08-09-11-2023-versailles/" TargetMode="External"/><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hyperlink" Target="https://kets2023.b2match.io/"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hyperlink" Target="https://horizon-europe-industry-2024-brokerage.b2match.io/" TargetMode="External"/><Relationship Id="rId7" Type="http://schemas.openxmlformats.org/officeDocument/2006/relationships/hyperlink" Target="https://www.ideal-ist.eu/" TargetMode="External"/><Relationship Id="rId12" Type="http://schemas.openxmlformats.org/officeDocument/2006/relationships/image" Target="../media/image86.png"/><Relationship Id="rId2" Type="http://schemas.openxmlformats.org/officeDocument/2006/relationships/hyperlink" Target="https://digital2023.b2match.io/home" TargetMode="Externa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hyperlink" Target="https://www.ncp-space.net/" TargetMode="External"/><Relationship Id="rId5" Type="http://schemas.openxmlformats.org/officeDocument/2006/relationships/hyperlink" Target="https://horizon-europe-space-2024-brokerage.b2match.io/" TargetMode="External"/><Relationship Id="rId10" Type="http://schemas.openxmlformats.org/officeDocument/2006/relationships/image" Target="../media/image85.png"/><Relationship Id="rId4" Type="http://schemas.openxmlformats.org/officeDocument/2006/relationships/hyperlink" Target="https://horizon-europe-space-2023-brokerage.b2match.io/" TargetMode="External"/><Relationship Id="rId9" Type="http://schemas.openxmlformats.org/officeDocument/2006/relationships/hyperlink" Target="https://ncp4industry.eu/" TargetMode="External"/><Relationship Id="rId1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hyperlink" Target="https://www.lzp.gov.lv/lv/atbalsts-pieteicejiem"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hyperlink" Target="https://www.lzp.gov.lv/lv/notikumu-kalendars" TargetMode="External"/><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hyperlink" Target="https://www.lzp.gov.lv/lv/atbalstitie-projekti-2" TargetMode="External"/><Relationship Id="rId10" Type="http://schemas.openxmlformats.org/officeDocument/2006/relationships/hyperlink" Target="https://www.lzp.gov.lv/lv/jaunumi?category%5B67%5D=67" TargetMode="External"/><Relationship Id="rId4" Type="http://schemas.openxmlformats.org/officeDocument/2006/relationships/image" Target="../media/image92.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hyperlink" Target="https://www.lzp.gov.lv/lv/apvarsnis-eiropa-2021-2027"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9.xml"/><Relationship Id="rId16" Type="http://schemas.openxmlformats.org/officeDocument/2006/relationships/diagramColors" Target="../diagrams/colors4.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hyperlink" Target="https://www.lzp.gov.lv/lv/apvarsnis-eiropa" TargetMode="External"/><Relationship Id="rId5" Type="http://schemas.openxmlformats.org/officeDocument/2006/relationships/image" Target="../media/image108.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ec.europa.eu/info/funding-tenders/opportunities/portal/screen/opportunities/topic-details/horizon-cl4-2024-data-01-01?keywords=Horizon%20europe&amp;matchWords=false&amp;tenders=false&amp;closed=false&amp;programmePeriod=2021%20-%202027&amp;frameworkProgramme=43108390&amp;programmePart=43120193&amp;destination=44799045" TargetMode="External"/><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youtube.com/watch?v=tCMzmVa3QcA" TargetMode="External"/><Relationship Id="rId5" Type="http://schemas.openxmlformats.org/officeDocument/2006/relationships/hyperlink" Target="https://ec.europa.eu/info/funding-tenders/opportunities/portal/screen/opportunities/topic-details/horizon-cl4-2024-data-01-05?tenders=false&amp;closed=false&amp;programmePeriod=2021%20-%202027&amp;frameworkProgramme=43108390&amp;programmePart=43120193&amp;destination=44799045" TargetMode="External"/><Relationship Id="rId4" Type="http://schemas.openxmlformats.org/officeDocument/2006/relationships/hyperlink" Target="https://ec.europa.eu/info/funding-tenders/opportunities/portal/screen/opportunities/topic-details/horizon-cl4-2024-data-01-03?tenders=false&amp;closed=false&amp;programmePeriod=2021%20-%202027&amp;frameworkProgramme=43108390&amp;programmePart=43120193&amp;destination=4479904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B5A3-6AFD-EE44-7AB0-7087153D1FF4}"/>
              </a:ext>
            </a:extLst>
          </p:cNvPr>
          <p:cNvSpPr>
            <a:spLocks noGrp="1"/>
          </p:cNvSpPr>
          <p:nvPr>
            <p:ph type="title"/>
          </p:nvPr>
        </p:nvSpPr>
        <p:spPr>
          <a:xfrm>
            <a:off x="948732" y="0"/>
            <a:ext cx="10515600" cy="1325563"/>
          </a:xfrm>
        </p:spPr>
        <p:txBody>
          <a:bodyPr/>
          <a:lstStyle/>
          <a:p>
            <a:pPr algn="ctr">
              <a:defRPr/>
            </a:pPr>
            <a:r>
              <a:rPr lang="lv-LV" altLang="lv-LV" sz="3200" b="1" dirty="0">
                <a:solidFill>
                  <a:srgbClr val="0308DB">
                    <a:lumMod val="50000"/>
                  </a:srgbClr>
                </a:solidFill>
                <a:latin typeface="Verdana" panose="020B0604030504040204" pitchFamily="34" charset="0"/>
                <a:ea typeface="Verdana" panose="020B0604030504040204" pitchFamily="34" charset="0"/>
              </a:rPr>
              <a:t>Apvārsnis Eiropa 4. klastera «Digitālā joma, rūpniecība un kosmoss» informācijas diena</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1E58EB22-D538-CB82-85C9-A96C518B12C8}"/>
              </a:ext>
            </a:extLst>
          </p:cNvPr>
          <p:cNvSpPr>
            <a:spLocks noGrp="1"/>
          </p:cNvSpPr>
          <p:nvPr>
            <p:ph idx="1"/>
          </p:nvPr>
        </p:nvSpPr>
        <p:spPr>
          <a:xfrm>
            <a:off x="747764" y="1507253"/>
            <a:ext cx="11310257" cy="4509372"/>
          </a:xfrm>
        </p:spPr>
        <p:txBody>
          <a:bodyPr>
            <a:noAutofit/>
          </a:bodyPr>
          <a:lstStyle/>
          <a:p>
            <a:pPr marL="0" indent="0">
              <a:lnSpc>
                <a:spcPct val="106000"/>
              </a:lnSpc>
              <a:spcBef>
                <a:spcPts val="500"/>
              </a:spcBef>
              <a:spcAft>
                <a:spcPts val="500"/>
              </a:spcAft>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Pasākuma programma:  </a:t>
            </a:r>
          </a:p>
          <a:p>
            <a:pPr marL="0" indent="0">
              <a:lnSpc>
                <a:spcPct val="106000"/>
              </a:lnSpc>
              <a:spcBef>
                <a:spcPts val="500"/>
              </a:spcBef>
              <a:spcAft>
                <a:spcPts val="500"/>
              </a:spcAft>
              <a:buNone/>
            </a:pPr>
            <a:endParaRPr lang="lv-LV" sz="500"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tabLst>
                <a:tab pos="1970088" algn="l"/>
              </a:tabLst>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10:00-10:40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prezentācija par Apvārsnis Eiropa 2024. gada 4. klastera “Digitālā joma, rūpniecība un kosmoss” darba programmas konkursiem 	</a:t>
            </a:r>
          </a:p>
          <a:p>
            <a:pPr marL="1970088" lvl="0" indent="0">
              <a:lnSpc>
                <a:spcPct val="106000"/>
              </a:lnSpc>
              <a:spcBef>
                <a:spcPts val="0"/>
              </a:spcBef>
              <a:buSzPts val="1000"/>
              <a:buNone/>
              <a:tabLst>
                <a:tab pos="1970088" algn="l"/>
              </a:tabLst>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Jūlija Asmuss</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Latvijas zinātnes padomes NKP vadītāja </a:t>
            </a:r>
            <a:endParaRPr lang="lv-LV" sz="2000" i="1"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10:40-11:00</a:t>
            </a:r>
            <a:r>
              <a:rPr lang="lv-LV" sz="2000" b="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prezentācija "Sadarbības ar Eiropas Kosmosa Aģentūru (EKA)</a:t>
            </a:r>
            <a:b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b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Latvijas uzņēmumiem un akadēmijai" </a:t>
            </a:r>
          </a:p>
          <a:p>
            <a:pPr marL="1970088" lvl="0" indent="0">
              <a:lnSpc>
                <a:spcPct val="106000"/>
              </a:lnSpc>
              <a:spcBef>
                <a:spcPts val="0"/>
              </a:spcBef>
              <a:buSzPts val="1000"/>
              <a:buNone/>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Dāvids Štēbelis</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Eiropas Kosmosa aģentūras industriālais koordinators Latvijā</a:t>
            </a:r>
            <a:endParaRPr lang="lv-LV" sz="2000" i="1"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11:00-11:25</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prezentācija par Apvārsnis Eiropa finanšu un juridiskajiem jautājumiem</a:t>
            </a:r>
          </a:p>
          <a:p>
            <a:pPr marL="1970088" lvl="0" indent="0">
              <a:lnSpc>
                <a:spcPct val="106000"/>
              </a:lnSpc>
              <a:spcBef>
                <a:spcPts val="0"/>
              </a:spcBef>
              <a:buSzPts val="1000"/>
              <a:buNone/>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Inga Šīrante</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Latvijas zinātnes padomes NKP vecākā eksperte </a:t>
            </a:r>
            <a:endParaRPr lang="lv-LV" sz="2000" i="1"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lvl="0" indent="0">
              <a:lnSpc>
                <a:spcPct val="106000"/>
              </a:lnSpc>
              <a:spcBef>
                <a:spcPts val="500"/>
              </a:spcBef>
              <a:spcAft>
                <a:spcPts val="500"/>
              </a:spcAft>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lvl="0" indent="0">
              <a:lnSpc>
                <a:spcPct val="106000"/>
              </a:lnSpc>
              <a:spcBef>
                <a:spcPts val="500"/>
              </a:spcBef>
              <a:spcAft>
                <a:spcPts val="500"/>
              </a:spcAft>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11:25-11:30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jautājumi un atbildes </a:t>
            </a:r>
            <a:endParaRPr lang="lv-LV" sz="2000"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indent="0">
              <a:buNone/>
            </a:pPr>
            <a:endParaRPr lang="lv-LV" dirty="0"/>
          </a:p>
        </p:txBody>
      </p:sp>
      <p:sp>
        <p:nvSpPr>
          <p:cNvPr id="4" name="Slide Number Placeholder 3">
            <a:extLst>
              <a:ext uri="{FF2B5EF4-FFF2-40B4-BE49-F238E27FC236}">
                <a16:creationId xmlns:a16="http://schemas.microsoft.com/office/drawing/2014/main" id="{AE0A4F1D-9BFF-6E58-1AE2-DDFDDB91DF6E}"/>
              </a:ext>
            </a:extLst>
          </p:cNvPr>
          <p:cNvSpPr>
            <a:spLocks noGrp="1"/>
          </p:cNvSpPr>
          <p:nvPr>
            <p:ph type="sldNum" sz="quarter" idx="12"/>
          </p:nvPr>
        </p:nvSpPr>
        <p:spPr/>
        <p:txBody>
          <a:bodyPr/>
          <a:lstStyle/>
          <a:p>
            <a:fld id="{660F3F40-12FA-4968-8235-5F18DAFE2DEF}" type="slidenum">
              <a:rPr lang="lv-LV" smtClean="0"/>
              <a:t>1</a:t>
            </a:fld>
            <a:endParaRPr lang="lv-LV" dirty="0"/>
          </a:p>
        </p:txBody>
      </p:sp>
    </p:spTree>
    <p:extLst>
      <p:ext uri="{BB962C8B-B14F-4D97-AF65-F5344CB8AC3E}">
        <p14:creationId xmlns:p14="http://schemas.microsoft.com/office/powerpoint/2010/main" val="264289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10</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1044259" y="1094799"/>
            <a:ext cx="6499541" cy="1754326"/>
          </a:xfrm>
          <a:prstGeom prst="rect">
            <a:avLst/>
          </a:prstGeom>
          <a:ln w="12700">
            <a:solidFill>
              <a:srgbClr val="4472C4"/>
            </a:solidFill>
          </a:ln>
        </p:spPr>
        <p:txBody>
          <a:bodyPr wrap="square">
            <a:spAutoFit/>
          </a:bodyPr>
          <a:lstStyle/>
          <a:p>
            <a:pPr lvl="0"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Current project portfolios </a:t>
            </a:r>
          </a:p>
          <a:p>
            <a:r>
              <a:rPr lang="en-US" u="sng" dirty="0">
                <a:solidFill>
                  <a:srgbClr val="004494"/>
                </a:solidFill>
                <a:latin typeface="Verdana" panose="020B0604030504040204" pitchFamily="34" charset="0"/>
                <a:ea typeface="Verdana" panose="020B0604030504040204" pitchFamily="34" charset="0"/>
                <a:cs typeface="Verdana" panose="020B0604030504040204" pitchFamily="34" charset="0"/>
                <a:hlinkClick r:id="rId3"/>
              </a:rPr>
              <a:t>ICT-13-2018-2019</a:t>
            </a:r>
            <a:r>
              <a:rPr lang="en-US" dirty="0">
                <a:solidFill>
                  <a:srgbClr val="404040"/>
                </a:solidFill>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Supporting the emergence of data markets and the data economy</a:t>
            </a:r>
            <a:endParaRPr lang="en-US" u="sng" dirty="0">
              <a:latin typeface="Verdana" panose="020B0604030504040204" pitchFamily="34" charset="0"/>
              <a:ea typeface="Verdana" panose="020B0604030504040204" pitchFamily="34" charset="0"/>
              <a:cs typeface="Verdana" panose="020B0604030504040204" pitchFamily="34" charset="0"/>
              <a:hlinkClick r:id="" action="ppaction://noaction">
                <a:extLst>
                  <a:ext uri="{A12FA001-AC4F-418D-AE19-62706E023703}">
                    <ahyp:hlinkClr xmlns:ahyp="http://schemas.microsoft.com/office/drawing/2018/hyperlinkcolor" val="tx"/>
                  </a:ext>
                </a:extLst>
              </a:hlinkClick>
            </a:endParaRPr>
          </a:p>
          <a:p>
            <a:r>
              <a:rPr lang="en-US" u="sng" dirty="0">
                <a:solidFill>
                  <a:srgbClr val="004494"/>
                </a:solidFill>
                <a:latin typeface="Verdana" panose="020B0604030504040204" pitchFamily="34" charset="0"/>
                <a:ea typeface="Verdana" panose="020B0604030504040204" pitchFamily="34" charset="0"/>
                <a:cs typeface="Verdana" panose="020B0604030504040204" pitchFamily="34" charset="0"/>
                <a:hlinkClick r:id="" action="ppaction://noaction">
                  <a:extLst>
                    <a:ext uri="{A12FA001-AC4F-418D-AE19-62706E023703}">
                      <ahyp:hlinkClr xmlns:ahyp="http://schemas.microsoft.com/office/drawing/2018/hyperlinkcolor" val="tx"/>
                    </a:ext>
                  </a:extLst>
                </a:hlinkClick>
              </a:rPr>
              <a:t>HORIZON-CL4-2021-DATA-01-01</a:t>
            </a:r>
            <a:r>
              <a:rPr lang="en-US" dirty="0">
                <a:solidFill>
                  <a:srgbClr val="404040"/>
                </a:solidFill>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Technologies and solutions for compliance, privacy preservation, green and responsible data operations</a:t>
            </a:r>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7832593"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HORIZON-CL4-2024-DATA-01-01</a:t>
            </a:r>
          </a:p>
        </p:txBody>
      </p:sp>
      <p:sp>
        <p:nvSpPr>
          <p:cNvPr id="7" name="Rectangle 6">
            <a:extLst>
              <a:ext uri="{FF2B5EF4-FFF2-40B4-BE49-F238E27FC236}">
                <a16:creationId xmlns:a16="http://schemas.microsoft.com/office/drawing/2014/main" id="{A45E7897-518B-2141-B446-5B32AF59440D}"/>
              </a:ext>
            </a:extLst>
          </p:cNvPr>
          <p:cNvSpPr/>
          <p:nvPr/>
        </p:nvSpPr>
        <p:spPr>
          <a:xfrm>
            <a:off x="1044259" y="3001269"/>
            <a:ext cx="6499541" cy="923330"/>
          </a:xfrm>
          <a:prstGeom prst="rect">
            <a:avLst/>
          </a:prstGeom>
          <a:ln w="12700">
            <a:solidFill>
              <a:srgbClr val="4472C4"/>
            </a:solidFill>
          </a:ln>
        </p:spPr>
        <p:txBody>
          <a:bodyPr wrap="square">
            <a:spAutoFit/>
          </a:bodyPr>
          <a:lstStyle/>
          <a:p>
            <a:pPr defTabSz="938213" eaLnBrk="0" fontAlgn="base" hangingPunct="0">
              <a:spcBef>
                <a:spcPct val="0"/>
              </a:spcBef>
              <a:spcAft>
                <a:spcPct val="0"/>
              </a:spcAft>
              <a:buSzPct val="150000"/>
            </a:pPr>
            <a:r>
              <a:rPr lang="lv-LV" b="1" kern="0" dirty="0">
                <a:solidFill>
                  <a:srgbClr val="0C5193"/>
                </a:solidFill>
                <a:latin typeface="Verdana" panose="020B0604030504040204" pitchFamily="34" charset="0"/>
                <a:ea typeface="MS PGothic" panose="020B0600070205080204" pitchFamily="34" charset="-128"/>
              </a:rPr>
              <a:t>K</a:t>
            </a:r>
            <a:r>
              <a:rPr lang="en-US" b="1" kern="0" dirty="0" err="1">
                <a:solidFill>
                  <a:srgbClr val="0C5193"/>
                </a:solidFill>
                <a:latin typeface="Verdana" panose="020B0604030504040204" pitchFamily="34" charset="0"/>
                <a:ea typeface="MS PGothic" panose="020B0600070205080204" pitchFamily="34" charset="-128"/>
              </a:rPr>
              <a:t>ey</a:t>
            </a:r>
            <a:r>
              <a:rPr lang="en-US" b="1" kern="0" dirty="0">
                <a:solidFill>
                  <a:srgbClr val="0C5193"/>
                </a:solidFill>
                <a:latin typeface="Verdana" panose="020B0604030504040204" pitchFamily="34" charset="0"/>
                <a:ea typeface="MS PGothic" panose="020B0600070205080204" pitchFamily="34" charset="-128"/>
              </a:rPr>
              <a:t> group of actors driving this</a:t>
            </a:r>
          </a:p>
          <a:p>
            <a:pPr>
              <a:buNone/>
            </a:pPr>
            <a:r>
              <a:rPr lang="en-US" dirty="0">
                <a:latin typeface="Verdana" panose="020B0604030504040204" pitchFamily="34" charset="0"/>
                <a:ea typeface="Verdana" panose="020B0604030504040204" pitchFamily="34" charset="0"/>
                <a:cs typeface="Verdana" panose="020B0604030504040204" pitchFamily="34" charset="0"/>
              </a:rPr>
              <a:t>AI, data and robotics partnership (</a:t>
            </a:r>
            <a:r>
              <a:rPr lang="en-US" dirty="0">
                <a:latin typeface="Verdana" panose="020B0604030504040204" pitchFamily="34" charset="0"/>
                <a:ea typeface="Verdana" panose="020B0604030504040204" pitchFamily="34" charset="0"/>
                <a:cs typeface="Verdana" panose="020B0604030504040204" pitchFamily="34" charset="0"/>
                <a:hlinkClick r:id="rId4"/>
              </a:rPr>
              <a:t>Adra</a:t>
            </a:r>
            <a:r>
              <a:rPr lang="en-US" dirty="0">
                <a:latin typeface="Verdana" panose="020B0604030504040204" pitchFamily="34" charset="0"/>
                <a:ea typeface="Verdana" panose="020B0604030504040204" pitchFamily="34" charset="0"/>
                <a:cs typeface="Verdana" panose="020B0604030504040204" pitchFamily="34" charset="0"/>
              </a:rPr>
              <a:t>)</a:t>
            </a:r>
          </a:p>
          <a:p>
            <a:pPr>
              <a:buNone/>
            </a:pPr>
            <a:r>
              <a:rPr lang="en-US" dirty="0">
                <a:latin typeface="Verdana" panose="020B0604030504040204" pitchFamily="34" charset="0"/>
                <a:ea typeface="Verdana" panose="020B0604030504040204" pitchFamily="34" charset="0"/>
                <a:cs typeface="Verdana" panose="020B0604030504040204" pitchFamily="34" charset="0"/>
              </a:rPr>
              <a:t>Big Data Value Association (</a:t>
            </a:r>
            <a:r>
              <a:rPr lang="en-US" dirty="0">
                <a:latin typeface="Verdana" panose="020B0604030504040204" pitchFamily="34" charset="0"/>
                <a:ea typeface="Verdana" panose="020B0604030504040204" pitchFamily="34" charset="0"/>
                <a:cs typeface="Verdana" panose="020B0604030504040204" pitchFamily="34" charset="0"/>
                <a:hlinkClick r:id="rId5"/>
              </a:rPr>
              <a:t>BDVA</a:t>
            </a:r>
            <a:r>
              <a:rPr lang="en-US" dirty="0">
                <a:latin typeface="Verdana" panose="020B0604030504040204" pitchFamily="34" charset="0"/>
                <a:ea typeface="Verdana" panose="020B0604030504040204" pitchFamily="34" charset="0"/>
                <a:cs typeface="Verdana" panose="020B0604030504040204" pitchFamily="34" charset="0"/>
              </a:rPr>
              <a:t>)</a:t>
            </a:r>
          </a:p>
        </p:txBody>
      </p:sp>
      <p:pic>
        <p:nvPicPr>
          <p:cNvPr id="5" name="Picture 4">
            <a:extLst>
              <a:ext uri="{FF2B5EF4-FFF2-40B4-BE49-F238E27FC236}">
                <a16:creationId xmlns:a16="http://schemas.microsoft.com/office/drawing/2014/main" id="{974F365C-0DBF-3F4A-B769-34CEEF856C79}"/>
              </a:ext>
            </a:extLst>
          </p:cNvPr>
          <p:cNvPicPr>
            <a:picLocks noChangeAspect="1"/>
          </p:cNvPicPr>
          <p:nvPr/>
        </p:nvPicPr>
        <p:blipFill>
          <a:blip r:embed="rId6"/>
          <a:stretch>
            <a:fillRect/>
          </a:stretch>
        </p:blipFill>
        <p:spPr>
          <a:xfrm>
            <a:off x="8080861" y="1073406"/>
            <a:ext cx="3272939" cy="2313654"/>
          </a:xfrm>
          <a:prstGeom prst="rect">
            <a:avLst/>
          </a:prstGeom>
        </p:spPr>
      </p:pic>
      <p:pic>
        <p:nvPicPr>
          <p:cNvPr id="6" name="Picture 5">
            <a:extLst>
              <a:ext uri="{FF2B5EF4-FFF2-40B4-BE49-F238E27FC236}">
                <a16:creationId xmlns:a16="http://schemas.microsoft.com/office/drawing/2014/main" id="{192303E1-D6C0-0F44-866E-5110006300F5}"/>
              </a:ext>
            </a:extLst>
          </p:cNvPr>
          <p:cNvPicPr>
            <a:picLocks noChangeAspect="1"/>
          </p:cNvPicPr>
          <p:nvPr/>
        </p:nvPicPr>
        <p:blipFill>
          <a:blip r:embed="rId7"/>
          <a:stretch>
            <a:fillRect/>
          </a:stretch>
        </p:blipFill>
        <p:spPr>
          <a:xfrm>
            <a:off x="8197104" y="3387060"/>
            <a:ext cx="3362885" cy="1061964"/>
          </a:xfrm>
          <a:prstGeom prst="rect">
            <a:avLst/>
          </a:prstGeom>
        </p:spPr>
      </p:pic>
      <p:sp>
        <p:nvSpPr>
          <p:cNvPr id="8" name="Rectangle 7">
            <a:extLst>
              <a:ext uri="{FF2B5EF4-FFF2-40B4-BE49-F238E27FC236}">
                <a16:creationId xmlns:a16="http://schemas.microsoft.com/office/drawing/2014/main" id="{64738D2C-6C74-8740-809E-1C0A7BEA1C38}"/>
              </a:ext>
            </a:extLst>
          </p:cNvPr>
          <p:cNvSpPr/>
          <p:nvPr/>
        </p:nvSpPr>
        <p:spPr>
          <a:xfrm>
            <a:off x="1044258" y="4076743"/>
            <a:ext cx="6499541" cy="646331"/>
          </a:xfrm>
          <a:prstGeom prst="rect">
            <a:avLst/>
          </a:prstGeom>
          <a:ln w="12700">
            <a:solidFill>
              <a:schemeClr val="accent1"/>
            </a:solidFill>
          </a:ln>
        </p:spPr>
        <p:txBody>
          <a:bodyPr wrap="square">
            <a:spAutoFit/>
          </a:bodyPr>
          <a:lstStyle/>
          <a:p>
            <a:pPr marL="355600" indent="-355600">
              <a:buNone/>
            </a:pPr>
            <a:r>
              <a:rPr lang="en-US" b="1" kern="0" dirty="0">
                <a:solidFill>
                  <a:srgbClr val="0C5193"/>
                </a:solidFill>
                <a:latin typeface="Verdana" panose="020B0604030504040204" pitchFamily="34" charset="0"/>
                <a:ea typeface="MS PGothic" panose="020B0600070205080204" pitchFamily="34" charset="-128"/>
              </a:rPr>
              <a:t>Background documents</a:t>
            </a:r>
          </a:p>
          <a:p>
            <a:pPr marL="355600" indent="-355600"/>
            <a:r>
              <a:rPr lang="fi-FI" dirty="0">
                <a:latin typeface="Verdana" panose="020B0604030504040204" pitchFamily="34" charset="0"/>
                <a:ea typeface="Verdana" panose="020B0604030504040204" pitchFamily="34" charset="0"/>
                <a:cs typeface="Verdana" panose="020B0604030504040204" pitchFamily="34" charset="0"/>
                <a:hlinkClick r:id="rId8"/>
              </a:rPr>
              <a:t>A European Strategy for Data (COM/2020/66 final)</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AAFC184C-130C-054C-AB21-83672C5B0105}"/>
              </a:ext>
            </a:extLst>
          </p:cNvPr>
          <p:cNvSpPr/>
          <p:nvPr/>
        </p:nvSpPr>
        <p:spPr>
          <a:xfrm>
            <a:off x="1044258" y="4990852"/>
            <a:ext cx="6499541" cy="1063864"/>
          </a:xfrm>
          <a:prstGeom prst="rect">
            <a:avLst/>
          </a:prstGeom>
          <a:ln w="12700">
            <a:solidFill>
              <a:schemeClr val="accent1"/>
            </a:solidFill>
          </a:ln>
        </p:spPr>
        <p:txBody>
          <a:bodyPr wrap="square">
            <a:spAutoFit/>
          </a:bodyPr>
          <a:lstStyle/>
          <a:p>
            <a:pPr eaLnBrk="0" fontAlgn="base" hangingPunct="0">
              <a:spcBef>
                <a:spcPct val="2000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Events</a:t>
            </a:r>
            <a:endParaRPr lang="en-US" kern="0" dirty="0">
              <a:solidFill>
                <a:srgbClr val="0F5494"/>
              </a:solidFill>
              <a:latin typeface="Verdana"/>
            </a:endParaRPr>
          </a:p>
          <a:p>
            <a:pPr lvl="0" eaLnBrk="0" fontAlgn="base" hangingPunct="0">
              <a:spcBef>
                <a:spcPct val="20000"/>
              </a:spcBef>
              <a:spcAft>
                <a:spcPct val="0"/>
              </a:spcAft>
              <a:defRPr/>
            </a:pPr>
            <a:r>
              <a:rPr lang="en-US" kern="0" dirty="0">
                <a:latin typeface="Verdana"/>
                <a:hlinkClick r:id="rId9"/>
              </a:rPr>
              <a:t>European Big Data Value Forum</a:t>
            </a:r>
            <a:r>
              <a:rPr lang="en-US" kern="0" dirty="0">
                <a:latin typeface="Verdana"/>
              </a:rPr>
              <a:t> 25-27 Oct 2023</a:t>
            </a:r>
          </a:p>
          <a:p>
            <a:pPr lvl="0" eaLnBrk="0" fontAlgn="base" hangingPunct="0">
              <a:spcBef>
                <a:spcPct val="20000"/>
              </a:spcBef>
              <a:spcAft>
                <a:spcPct val="0"/>
              </a:spcAft>
              <a:defRPr/>
            </a:pPr>
            <a:r>
              <a:rPr lang="en-US" kern="0" dirty="0">
                <a:latin typeface="Verdana"/>
                <a:hlinkClick r:id="rId10"/>
              </a:rPr>
              <a:t>AI, Data and Robotics Forum</a:t>
            </a:r>
            <a:r>
              <a:rPr lang="en-US" kern="0" dirty="0">
                <a:latin typeface="Verdana"/>
              </a:rPr>
              <a:t> 8-9 Nov 2023</a:t>
            </a:r>
          </a:p>
        </p:txBody>
      </p:sp>
    </p:spTree>
    <p:extLst>
      <p:ext uri="{BB962C8B-B14F-4D97-AF65-F5344CB8AC3E}">
        <p14:creationId xmlns:p14="http://schemas.microsoft.com/office/powerpoint/2010/main" val="270683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11</a:t>
            </a:fld>
            <a:endParaRPr lang="lv-LV" dirty="0"/>
          </a:p>
        </p:txBody>
      </p:sp>
      <p:sp>
        <p:nvSpPr>
          <p:cNvPr id="10" name="Rectangle 9">
            <a:extLst>
              <a:ext uri="{FF2B5EF4-FFF2-40B4-BE49-F238E27FC236}">
                <a16:creationId xmlns:a16="http://schemas.microsoft.com/office/drawing/2014/main" id="{C6CBC83E-D3DC-FE43-9B68-2853268C0A82}"/>
              </a:ext>
            </a:extLst>
          </p:cNvPr>
          <p:cNvSpPr/>
          <p:nvPr/>
        </p:nvSpPr>
        <p:spPr>
          <a:xfrm>
            <a:off x="7046256" y="858323"/>
            <a:ext cx="5015755" cy="5632311"/>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342900" lvl="0" indent="-342900">
              <a:buClr>
                <a:schemeClr val="tx1"/>
              </a:buClr>
              <a:buSzPct val="150000"/>
              <a:buFont typeface="Arial" panose="020B0604020202020204" pitchFamily="34" charset="0"/>
              <a:buChar char="•"/>
            </a:pPr>
            <a:r>
              <a:rPr lang="en-GB" kern="0" dirty="0">
                <a:solidFill>
                  <a:prstClr val="black"/>
                </a:solidFill>
                <a:latin typeface="Verdana" panose="020B0604030504040204" pitchFamily="34" charset="0"/>
                <a:ea typeface="MS PGothic" panose="020B0600070205080204" pitchFamily="34" charset="-128"/>
              </a:rPr>
              <a:t>Pure technology push </a:t>
            </a:r>
            <a:r>
              <a:rPr lang="en-GB" kern="0" dirty="0">
                <a:solidFill>
                  <a:prstClr val="black"/>
                </a:solidFill>
                <a:latin typeface="Verdana" panose="020B0604030504040204" pitchFamily="34" charset="0"/>
                <a:ea typeface="MS PGothic" panose="020B0600070205080204" pitchFamily="34" charset="-128"/>
                <a:sym typeface="Wingdings" panose="05000000000000000000" pitchFamily="2" charset="2"/>
              </a:rPr>
              <a:t> need to consider validation in selected application context</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Low profile projects  looking for strategic projects to pave the way for a European Strategic Agenda</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Proprietary technology development </a:t>
            </a: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need to consider open interfaces and standards, where applicable build on open source projects</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Narrowly focused scope </a:t>
            </a:r>
            <a:b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need to connect different dots IoT, ADRA, cloud, ARTEMIS, KDT , SNS..</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Static work plan execution </a:t>
            </a:r>
            <a:b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build an open ecosystem and make strategic use of Cascading funds</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Simplistic dissemination activities: non-targeted, academic communication</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7832593"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HORIZON-CL4-2024-DATA-01-03</a:t>
            </a:r>
          </a:p>
        </p:txBody>
      </p:sp>
      <p:pic>
        <p:nvPicPr>
          <p:cNvPr id="12" name="Picture 11">
            <a:extLst>
              <a:ext uri="{FF2B5EF4-FFF2-40B4-BE49-F238E27FC236}">
                <a16:creationId xmlns:a16="http://schemas.microsoft.com/office/drawing/2014/main" id="{F6EC70FC-6E91-3A49-9155-F6AE180DCA90}"/>
              </a:ext>
            </a:extLst>
          </p:cNvPr>
          <p:cNvPicPr>
            <a:picLocks noChangeAspect="1"/>
          </p:cNvPicPr>
          <p:nvPr/>
        </p:nvPicPr>
        <p:blipFill>
          <a:blip r:embed="rId3"/>
          <a:stretch>
            <a:fillRect/>
          </a:stretch>
        </p:blipFill>
        <p:spPr>
          <a:xfrm>
            <a:off x="1480202" y="1508452"/>
            <a:ext cx="4311799" cy="3138031"/>
          </a:xfrm>
          <a:prstGeom prst="rect">
            <a:avLst/>
          </a:prstGeom>
        </p:spPr>
      </p:pic>
      <p:sp>
        <p:nvSpPr>
          <p:cNvPr id="5" name="Rectangle 4">
            <a:extLst>
              <a:ext uri="{FF2B5EF4-FFF2-40B4-BE49-F238E27FC236}">
                <a16:creationId xmlns:a16="http://schemas.microsoft.com/office/drawing/2014/main" id="{50DBE0CE-C0A3-624A-8EFC-04ED0584B783}"/>
              </a:ext>
            </a:extLst>
          </p:cNvPr>
          <p:cNvSpPr/>
          <p:nvPr/>
        </p:nvSpPr>
        <p:spPr>
          <a:xfrm>
            <a:off x="1044259" y="862121"/>
            <a:ext cx="5786847" cy="646331"/>
          </a:xfrm>
          <a:prstGeom prst="rect">
            <a:avLst/>
          </a:prstGeom>
          <a:ln w="12700">
            <a:solidFill>
              <a:schemeClr val="accent1"/>
            </a:solidFill>
          </a:ln>
        </p:spPr>
        <p:txBody>
          <a:bodyPr wrap="square">
            <a:spAutoFit/>
          </a:bodyPr>
          <a:lstStyle/>
          <a:p>
            <a:pPr lvl="0">
              <a:defRPr/>
            </a:pPr>
            <a:r>
              <a:rPr lang="en-GB" b="1" kern="0" dirty="0">
                <a:solidFill>
                  <a:srgbClr val="0C5193"/>
                </a:solidFill>
                <a:latin typeface="Verdana" panose="020B0604030504040204" pitchFamily="34" charset="0"/>
                <a:ea typeface="MS PGothic" panose="020B0600070205080204" pitchFamily="34" charset="-128"/>
              </a:rPr>
              <a:t>A Platform Approach to share hardware and foster an Open Ecosystem</a:t>
            </a:r>
          </a:p>
        </p:txBody>
      </p:sp>
      <p:sp>
        <p:nvSpPr>
          <p:cNvPr id="17" name="Rectangle 16">
            <a:extLst>
              <a:ext uri="{FF2B5EF4-FFF2-40B4-BE49-F238E27FC236}">
                <a16:creationId xmlns:a16="http://schemas.microsoft.com/office/drawing/2014/main" id="{B1565161-A690-2C44-B062-1CBC5E28C54C}"/>
              </a:ext>
            </a:extLst>
          </p:cNvPr>
          <p:cNvSpPr/>
          <p:nvPr/>
        </p:nvSpPr>
        <p:spPr>
          <a:xfrm>
            <a:off x="186475" y="5156021"/>
            <a:ext cx="6644631" cy="923330"/>
          </a:xfrm>
          <a:prstGeom prst="rect">
            <a:avLst/>
          </a:prstGeom>
          <a:ln w="12700">
            <a:solidFill>
              <a:schemeClr val="accent1"/>
            </a:solidFill>
          </a:ln>
        </p:spPr>
        <p:txBody>
          <a:bodyPr wrap="square">
            <a:spAutoFit/>
          </a:bodyPr>
          <a:lstStyle/>
          <a:p>
            <a:pPr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sym typeface="Wingdings" panose="05000000000000000000" pitchFamily="2" charset="2"/>
              </a:rPr>
              <a:t>A key group of actors driving this</a:t>
            </a:r>
            <a:endParaRPr lang="en-GB" b="1" kern="0" dirty="0">
              <a:solidFill>
                <a:srgbClr val="0C5193"/>
              </a:solidFill>
              <a:latin typeface="Verdana" panose="020B0604030504040204" pitchFamily="34" charset="0"/>
              <a:ea typeface="MS PGothic" panose="020B0600070205080204" pitchFamily="34" charset="-128"/>
              <a:sym typeface="Wingdings" panose="05000000000000000000" pitchFamily="2" charset="2"/>
            </a:endParaRPr>
          </a:p>
          <a:p>
            <a:pPr>
              <a:buSzPct val="150000"/>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Alliance AIOTI, GAIA-X, Alliance of Industrial Data &amp; Cloud, BDVA, 5G PPP, ARTEMIS IA</a:t>
            </a:r>
          </a:p>
        </p:txBody>
      </p:sp>
    </p:spTree>
    <p:extLst>
      <p:ext uri="{BB962C8B-B14F-4D97-AF65-F5344CB8AC3E}">
        <p14:creationId xmlns:p14="http://schemas.microsoft.com/office/powerpoint/2010/main" val="329884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12</a:t>
            </a:fld>
            <a:endParaRPr lang="lv-LV" dirty="0"/>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7832593"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HORIZON-CL4-2024-DATA-01-03</a:t>
            </a:r>
          </a:p>
        </p:txBody>
      </p:sp>
      <p:sp>
        <p:nvSpPr>
          <p:cNvPr id="12" name="Rectangle 11">
            <a:extLst>
              <a:ext uri="{FF2B5EF4-FFF2-40B4-BE49-F238E27FC236}">
                <a16:creationId xmlns:a16="http://schemas.microsoft.com/office/drawing/2014/main" id="{66DF3E8E-D23F-454A-AB50-9363DCD240AC}"/>
              </a:ext>
            </a:extLst>
          </p:cNvPr>
          <p:cNvSpPr/>
          <p:nvPr/>
        </p:nvSpPr>
        <p:spPr>
          <a:xfrm>
            <a:off x="6790764" y="870801"/>
            <a:ext cx="5307106" cy="4801314"/>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sz="1700" b="1" kern="0" dirty="0">
                <a:solidFill>
                  <a:srgbClr val="0C5193"/>
                </a:solidFill>
                <a:latin typeface="Verdana" panose="020B0604030504040204" pitchFamily="34" charset="0"/>
                <a:ea typeface="MS PGothic" panose="020B0600070205080204" pitchFamily="34" charset="-128"/>
              </a:rPr>
              <a:t>Topic evolution and links to other topics</a:t>
            </a:r>
          </a:p>
          <a:p>
            <a:pPr marL="342900" indent="-342900">
              <a:buSzPct val="15000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HE-CL4-2021-DATA-01-05 (MetaOS), </a:t>
            </a:r>
          </a:p>
          <a:p>
            <a:pPr marL="342900" indent="-342900">
              <a:buSzPct val="15000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HE-CL4-2022-DATA-01-02 (Cognitive Cloud), </a:t>
            </a:r>
          </a:p>
          <a:p>
            <a:pPr marL="342900" indent="-342900">
              <a:buSzPct val="15000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HE-CL4-2022-DATA-01-03 (Swarms), </a:t>
            </a:r>
          </a:p>
          <a:p>
            <a:pPr marL="342900" indent="-342900">
              <a:buSzPct val="15000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HECL4-2023-DATA-01-04 (computing continuum)</a:t>
            </a:r>
            <a:r>
              <a:rPr lang="lv-LV" sz="1700" dirty="0">
                <a:latin typeface="Verdana" panose="020B0604030504040204" pitchFamily="34" charset="0"/>
                <a:ea typeface="Verdana" panose="020B0604030504040204" pitchFamily="34" charset="0"/>
                <a:cs typeface="Verdana" panose="020B0604030504040204" pitchFamily="34" charset="0"/>
              </a:rPr>
              <a:t>,</a:t>
            </a:r>
            <a:r>
              <a:rPr lang="en-US" sz="1700" dirty="0">
                <a:latin typeface="Verdana" panose="020B0604030504040204" pitchFamily="34" charset="0"/>
                <a:ea typeface="Verdana" panose="020B0604030504040204" pitchFamily="34" charset="0"/>
                <a:cs typeface="Verdana" panose="020B0604030504040204" pitchFamily="34" charset="0"/>
              </a:rPr>
              <a:t> </a:t>
            </a:r>
          </a:p>
          <a:p>
            <a:pPr marL="342900" indent="-342900">
              <a:buSzPct val="15000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the projects to be selected under topic HE-CL4-2024-DIGITAL-EMERGING-01-21.</a:t>
            </a:r>
            <a:br>
              <a:rPr lang="en-GB" sz="1700" b="1"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coordinated by the CSAs OpenContinuum + UnlockCEI</a:t>
            </a:r>
          </a:p>
          <a:p>
            <a:pPr marL="342900" indent="-342900">
              <a:buSzPct val="150000"/>
              <a:buFont typeface="Arial" panose="020B0604020202020204" pitchFamily="34" charset="0"/>
              <a:buChar char="•"/>
            </a:pPr>
            <a: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Direct follow-up of the European Data Strategy</a:t>
            </a:r>
            <a:b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create links to Data Space projects //TEFs under DIGITAL EUROPE</a:t>
            </a:r>
            <a:b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bridge to related SRIAs in Chips JU, INSIDE, SNS JU, Alliance AIOTI,</a:t>
            </a:r>
            <a:r>
              <a:rPr lang="lv-LV"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Cloud Alliance</a:t>
            </a:r>
          </a:p>
        </p:txBody>
      </p:sp>
      <p:sp>
        <p:nvSpPr>
          <p:cNvPr id="15" name="TextBox 14">
            <a:extLst>
              <a:ext uri="{FF2B5EF4-FFF2-40B4-BE49-F238E27FC236}">
                <a16:creationId xmlns:a16="http://schemas.microsoft.com/office/drawing/2014/main" id="{33C1DF1C-FD35-F04B-B10A-431A376FA999}"/>
              </a:ext>
            </a:extLst>
          </p:cNvPr>
          <p:cNvSpPr txBox="1"/>
          <p:nvPr/>
        </p:nvSpPr>
        <p:spPr>
          <a:xfrm>
            <a:off x="97452" y="3974917"/>
            <a:ext cx="6605159" cy="2462213"/>
          </a:xfrm>
          <a:prstGeom prst="rect">
            <a:avLst/>
          </a:prstGeom>
          <a:noFill/>
          <a:ln w="12700">
            <a:solidFill>
              <a:schemeClr val="accent1"/>
            </a:solidFill>
          </a:ln>
        </p:spPr>
        <p:txBody>
          <a:bodyPr wrap="square" rtlCol="0">
            <a:spAutoFit/>
          </a:bodyPr>
          <a:lstStyle/>
          <a:p>
            <a:r>
              <a:rPr lang="en-US" b="1" kern="0" dirty="0">
                <a:solidFill>
                  <a:srgbClr val="0C5193"/>
                </a:solidFill>
                <a:latin typeface="Verdana" panose="020B0604030504040204" pitchFamily="34" charset="0"/>
                <a:ea typeface="MS PGothic" panose="020B0600070205080204" pitchFamily="34" charset="-128"/>
              </a:rPr>
              <a:t>Main stakeholders that are addressed</a:t>
            </a:r>
          </a:p>
          <a:p>
            <a:pPr marL="342900" indent="-342900">
              <a:buSzPct val="150000"/>
              <a:buFont typeface="Arial" panose="020B0604020202020204" pitchFamily="34" charset="0"/>
              <a:buChar char="•"/>
            </a:pPr>
            <a:r>
              <a:rPr lang="en-GB" sz="1700" dirty="0">
                <a:latin typeface="Verdana" panose="020B0604030504040204" pitchFamily="34" charset="0"/>
                <a:ea typeface="Verdana" panose="020B0604030504040204" pitchFamily="34" charset="0"/>
                <a:cs typeface="Verdana" panose="020B0604030504040204" pitchFamily="34" charset="0"/>
              </a:rPr>
              <a:t>Industrial IoT: Data, AI technology providers, sensor-IoT device manufacturers, distributed computation experts, connectivity, standardisation </a:t>
            </a:r>
          </a:p>
          <a:p>
            <a:pPr marL="342900" indent="-342900">
              <a:buSzPct val="150000"/>
              <a:buFont typeface="Arial" panose="020B0604020202020204" pitchFamily="34" charset="0"/>
              <a:buChar char="•"/>
            </a:pPr>
            <a:r>
              <a:rPr lang="en-GB" sz="1700" dirty="0">
                <a:latin typeface="Verdana" panose="020B0604030504040204" pitchFamily="34" charset="0"/>
                <a:ea typeface="Verdana" panose="020B0604030504040204" pitchFamily="34" charset="0"/>
                <a:cs typeface="Verdana" panose="020B0604030504040204" pitchFamily="34" charset="0"/>
              </a:rPr>
              <a:t>Existing digital platforms (Cloud, Edge, IoT, ..) , relevant open source communities like ECLIPSE, Linux, Apache, …</a:t>
            </a:r>
          </a:p>
          <a:p>
            <a:pPr marL="342900" indent="-342900">
              <a:buSzPct val="150000"/>
              <a:buFont typeface="Arial" panose="020B0604020202020204" pitchFamily="34" charset="0"/>
              <a:buChar char="•"/>
            </a:pPr>
            <a:r>
              <a:rPr lang="en-GB" sz="17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Academia, key industrial demand side, system integrators SMEs, start-ups,…</a:t>
            </a:r>
          </a:p>
        </p:txBody>
      </p:sp>
      <p:pic>
        <p:nvPicPr>
          <p:cNvPr id="8" name="Picture 7">
            <a:extLst>
              <a:ext uri="{FF2B5EF4-FFF2-40B4-BE49-F238E27FC236}">
                <a16:creationId xmlns:a16="http://schemas.microsoft.com/office/drawing/2014/main" id="{74B623AD-A913-6144-B3D3-5D388A3B910A}"/>
              </a:ext>
            </a:extLst>
          </p:cNvPr>
          <p:cNvPicPr>
            <a:picLocks noChangeAspect="1"/>
          </p:cNvPicPr>
          <p:nvPr/>
        </p:nvPicPr>
        <p:blipFill>
          <a:blip r:embed="rId3"/>
          <a:stretch>
            <a:fillRect/>
          </a:stretch>
        </p:blipFill>
        <p:spPr>
          <a:xfrm>
            <a:off x="0" y="0"/>
            <a:ext cx="1074945" cy="1255363"/>
          </a:xfrm>
          <a:prstGeom prst="rect">
            <a:avLst/>
          </a:prstGeom>
        </p:spPr>
      </p:pic>
      <p:pic>
        <p:nvPicPr>
          <p:cNvPr id="4" name="Picture 3">
            <a:extLst>
              <a:ext uri="{FF2B5EF4-FFF2-40B4-BE49-F238E27FC236}">
                <a16:creationId xmlns:a16="http://schemas.microsoft.com/office/drawing/2014/main" id="{6BCC6DAD-FE01-64CF-2102-0EDB58E81FA0}"/>
              </a:ext>
            </a:extLst>
          </p:cNvPr>
          <p:cNvPicPr>
            <a:picLocks noChangeAspect="1"/>
          </p:cNvPicPr>
          <p:nvPr/>
        </p:nvPicPr>
        <p:blipFill>
          <a:blip r:embed="rId4"/>
          <a:stretch>
            <a:fillRect/>
          </a:stretch>
        </p:blipFill>
        <p:spPr>
          <a:xfrm>
            <a:off x="94130" y="709787"/>
            <a:ext cx="6449798" cy="3189247"/>
          </a:xfrm>
          <a:prstGeom prst="rect">
            <a:avLst/>
          </a:prstGeom>
        </p:spPr>
      </p:pic>
    </p:spTree>
    <p:extLst>
      <p:ext uri="{BB962C8B-B14F-4D97-AF65-F5344CB8AC3E}">
        <p14:creationId xmlns:p14="http://schemas.microsoft.com/office/powerpoint/2010/main" val="3665679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13</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1" y="883832"/>
            <a:ext cx="6024687" cy="4247317"/>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Background documents</a:t>
            </a:r>
          </a:p>
          <a:p>
            <a:pPr>
              <a:buSzPct val="150000"/>
            </a:pPr>
            <a:r>
              <a:rPr lang="en-GB" dirty="0">
                <a:latin typeface="Verdana" panose="020B0604030504040204" pitchFamily="34" charset="0"/>
                <a:ea typeface="Verdana" panose="020B0604030504040204" pitchFamily="34" charset="0"/>
                <a:cs typeface="Verdana" panose="020B0604030504040204" pitchFamily="34" charset="0"/>
              </a:rPr>
              <a:t>European Data Strategy, Digital Decade</a:t>
            </a: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Cloud Edge Cluster: </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hlinkClick r:id="rId3"/>
              </a:rPr>
              <a:t>Communication Materials/brochures</a:t>
            </a:r>
            <a:b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Alliance AIOTI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SRIA: </a:t>
            </a:r>
            <a:r>
              <a:rPr lang="en-US"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hlinkClick r:id="rId4"/>
              </a:rPr>
              <a:t>Advancing IoT and Edge Compuyting Research &amp; Innovation</a:t>
            </a:r>
            <a:br>
              <a:rPr lang="en-US"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IE" altLang="en-US" dirty="0">
                <a:latin typeface="Verdana" panose="020B0604030504040204" pitchFamily="34" charset="0"/>
                <a:ea typeface="Verdana" panose="020B0604030504040204" pitchFamily="34" charset="0"/>
                <a:cs typeface="Verdana" panose="020B0604030504040204" pitchFamily="34" charset="0"/>
              </a:rPr>
              <a:t>Concertation &amp; Consultation Meeting May 2023: </a:t>
            </a:r>
            <a:r>
              <a:rPr lang="en-IE" altLang="en-US" dirty="0">
                <a:solidFill>
                  <a:schemeClr val="accent2"/>
                </a:solidFill>
                <a:latin typeface="Verdana" panose="020B0604030504040204" pitchFamily="34" charset="0"/>
                <a:ea typeface="Verdana" panose="020B0604030504040204" pitchFamily="34" charset="0"/>
                <a:cs typeface="Verdana" panose="020B0604030504040204" pitchFamily="34" charset="0"/>
                <a:hlinkClick r:id="rId5"/>
              </a:rPr>
              <a:t>Future Outlook</a:t>
            </a:r>
            <a:br>
              <a:rPr lang="en-IE" altLang="en-US"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IE" alt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Market / position papers by CSAs: </a:t>
            </a:r>
            <a:r>
              <a:rPr lang="en-IE" altLang="en-US"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hlinkClick r:id="rId6"/>
              </a:rPr>
              <a:t>Industry Spotlight</a:t>
            </a:r>
            <a:br>
              <a:rPr lang="en-IE" altLang="en-US"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br>
            <a:r>
              <a:rPr lang="en-IE" alt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IDC Spotlight: </a:t>
            </a:r>
            <a:r>
              <a:rPr lang="en-IE" altLang="en-US"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hlinkClick r:id="rId7"/>
              </a:rPr>
              <a:t>Benefits of an Open Edge</a:t>
            </a:r>
            <a:br>
              <a:rPr lang="en-IE" altLang="en-US"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IE" alt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US" alt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Roadmap published by the Alliance on Industrial Data and Cloud</a:t>
            </a:r>
            <a:endPar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pPr>
              <a:buSzPct val="150000"/>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HIPEAC Vision </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hlinkClick r:id="rId8"/>
              </a:rPr>
              <a:t>https://www.hipeac.net/vision/#/latest/</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p>
        </p:txBody>
      </p:sp>
      <p:sp>
        <p:nvSpPr>
          <p:cNvPr id="10" name="Rectangle 9">
            <a:extLst>
              <a:ext uri="{FF2B5EF4-FFF2-40B4-BE49-F238E27FC236}">
                <a16:creationId xmlns:a16="http://schemas.microsoft.com/office/drawing/2014/main" id="{C6CBC83E-D3DC-FE43-9B68-2853268C0A82}"/>
              </a:ext>
            </a:extLst>
          </p:cNvPr>
          <p:cNvSpPr/>
          <p:nvPr/>
        </p:nvSpPr>
        <p:spPr>
          <a:xfrm>
            <a:off x="7086598" y="883832"/>
            <a:ext cx="4921626" cy="4247317"/>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No generic knowledge: </a:t>
            </a: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need Sector Knowledge, Business analytics</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Carrying out R&amp;D, scientific papers as outcome // tons of deliverables</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Newcomers in CSA actions  track record in community buildings and stakeholder mobilisation</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Large consortia:  need of a powerful but lean consortium</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Simplistic, standard dissemination activities: need professional approach</a:t>
            </a:r>
          </a:p>
          <a:p>
            <a:pPr marL="342900" lvl="0" indent="-342900">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Closed club </a:t>
            </a: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need to open up target communities to interdisciplinary topics</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7832593"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HORIZON-CL4-2024-DATA-01-05</a:t>
            </a:r>
          </a:p>
        </p:txBody>
      </p:sp>
      <p:sp>
        <p:nvSpPr>
          <p:cNvPr id="13" name="Rectangle 12">
            <a:extLst>
              <a:ext uri="{FF2B5EF4-FFF2-40B4-BE49-F238E27FC236}">
                <a16:creationId xmlns:a16="http://schemas.microsoft.com/office/drawing/2014/main" id="{1AF0CBCA-5C85-7E4F-BB23-D5A8D02C9D0C}"/>
              </a:ext>
            </a:extLst>
          </p:cNvPr>
          <p:cNvSpPr/>
          <p:nvPr/>
        </p:nvSpPr>
        <p:spPr>
          <a:xfrm>
            <a:off x="887101" y="5298800"/>
            <a:ext cx="8727547" cy="1200329"/>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b="1" kern="0" dirty="0">
                <a:solidFill>
                  <a:srgbClr val="0C5193"/>
                </a:solidFill>
                <a:latin typeface="Verdana" panose="020B0604030504040204" pitchFamily="34" charset="0"/>
                <a:ea typeface="MS PGothic" panose="020B0600070205080204" pitchFamily="34" charset="-128"/>
              </a:rPr>
              <a:t>Future Outlook: </a:t>
            </a:r>
          </a:p>
          <a:p>
            <a:pPr marL="342900" indent="-342900">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Portal for projects, open calls and events</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rPr>
              <a:t>: </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hlinkClick r:id="rId9"/>
              </a:rPr>
              <a:t>www.EUCloudEdgeIoT.eu</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rPr>
              <a:t>  </a:t>
            </a:r>
          </a:p>
          <a:p>
            <a:pPr marL="342900" indent="-342900">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Study </a:t>
            </a:r>
            <a:r>
              <a:rPr lang="en-US" i="1" dirty="0">
                <a:latin typeface="Verdana" panose="020B0604030504040204" pitchFamily="34" charset="0"/>
                <a:ea typeface="Verdana" panose="020B0604030504040204" pitchFamily="34" charset="0"/>
                <a:cs typeface="Verdana" panose="020B0604030504040204" pitchFamily="34" charset="0"/>
              </a:rPr>
              <a:t>Economic Potential of Far Edge Computing in the Future Smart IoT</a:t>
            </a:r>
            <a:r>
              <a:rPr lang="en-GB" i="1"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launched on 06/07/2021 </a:t>
            </a:r>
            <a:r>
              <a:rPr lang="en-GB"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hlinkClick r:id="rId10"/>
              </a:rPr>
              <a:t>Portal Shaping Europe’s Digital Future</a:t>
            </a:r>
            <a:r>
              <a:rPr lang="en-GB" dirty="0">
                <a:solidFill>
                  <a:schemeClr val="accent2"/>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p>
        </p:txBody>
      </p:sp>
    </p:spTree>
    <p:extLst>
      <p:ext uri="{BB962C8B-B14F-4D97-AF65-F5344CB8AC3E}">
        <p14:creationId xmlns:p14="http://schemas.microsoft.com/office/powerpoint/2010/main" val="3485298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094145" y="-8576"/>
            <a:ext cx="10515600" cy="1325563"/>
          </a:xfrm>
        </p:spPr>
        <p:txBody>
          <a:bodyPr>
            <a:normAutofit/>
          </a:bodyPr>
          <a:lstStyle/>
          <a:p>
            <a:r>
              <a:rPr lang="en-US" sz="3200" b="1" dirty="0">
                <a:solidFill>
                  <a:srgbClr val="0308DB">
                    <a:lumMod val="50000"/>
                  </a:srgbClr>
                </a:solidFill>
                <a:latin typeface="Verdana" panose="020B0604030504040204" pitchFamily="34" charset="0"/>
                <a:ea typeface="Verdana" panose="020B0604030504040204" pitchFamily="34" charset="0"/>
              </a:rPr>
              <a:t>D4: Digital and Emerging Technologies for Competitiveness and Fit for the Green Deal</a:t>
            </a:r>
          </a:p>
        </p:txBody>
      </p:sp>
      <p:sp>
        <p:nvSpPr>
          <p:cNvPr id="3" name="Slide Number Placeholder 2">
            <a:extLst>
              <a:ext uri="{FF2B5EF4-FFF2-40B4-BE49-F238E27FC236}">
                <a16:creationId xmlns:a16="http://schemas.microsoft.com/office/drawing/2014/main" id="{A29D8B31-CBC5-4F46-AD30-5F97E7D897EE}"/>
              </a:ext>
            </a:extLst>
          </p:cNvPr>
          <p:cNvSpPr>
            <a:spLocks noGrp="1"/>
          </p:cNvSpPr>
          <p:nvPr>
            <p:ph type="sldNum" sz="quarter" idx="12"/>
          </p:nvPr>
        </p:nvSpPr>
        <p:spPr/>
        <p:txBody>
          <a:bodyPr/>
          <a:lstStyle/>
          <a:p>
            <a:fld id="{660F3F40-12FA-4968-8235-5F18DAFE2DEF}" type="slidenum">
              <a:rPr lang="lv-LV" smtClean="0"/>
              <a:t>14</a:t>
            </a:fld>
            <a:endParaRPr lang="lv-LV" dirty="0"/>
          </a:p>
        </p:txBody>
      </p:sp>
      <p:graphicFrame>
        <p:nvGraphicFramePr>
          <p:cNvPr id="11" name="Content Placeholder 10">
            <a:extLst>
              <a:ext uri="{FF2B5EF4-FFF2-40B4-BE49-F238E27FC236}">
                <a16:creationId xmlns:a16="http://schemas.microsoft.com/office/drawing/2014/main" id="{4FB5B6CE-908E-AF42-9B7B-A2CD44CC5571}"/>
              </a:ext>
            </a:extLst>
          </p:cNvPr>
          <p:cNvGraphicFramePr>
            <a:graphicFrameLocks/>
          </p:cNvGraphicFramePr>
          <p:nvPr>
            <p:extLst>
              <p:ext uri="{D42A27DB-BD31-4B8C-83A1-F6EECF244321}">
                <p14:modId xmlns:p14="http://schemas.microsoft.com/office/powerpoint/2010/main" val="1025407074"/>
              </p:ext>
            </p:extLst>
          </p:nvPr>
        </p:nvGraphicFramePr>
        <p:xfrm>
          <a:off x="283458" y="1713141"/>
          <a:ext cx="11576848" cy="4826426"/>
        </p:xfrm>
        <a:graphic>
          <a:graphicData uri="http://schemas.openxmlformats.org/drawingml/2006/table">
            <a:tbl>
              <a:tblPr/>
              <a:tblGrid>
                <a:gridCol w="5326820">
                  <a:extLst>
                    <a:ext uri="{9D8B030D-6E8A-4147-A177-3AD203B41FA5}">
                      <a16:colId xmlns:a16="http://schemas.microsoft.com/office/drawing/2014/main" val="20000"/>
                    </a:ext>
                  </a:extLst>
                </a:gridCol>
                <a:gridCol w="3041754">
                  <a:extLst>
                    <a:ext uri="{9D8B030D-6E8A-4147-A177-3AD203B41FA5}">
                      <a16:colId xmlns:a16="http://schemas.microsoft.com/office/drawing/2014/main" val="20001"/>
                    </a:ext>
                  </a:extLst>
                </a:gridCol>
                <a:gridCol w="1742904">
                  <a:extLst>
                    <a:ext uri="{9D8B030D-6E8A-4147-A177-3AD203B41FA5}">
                      <a16:colId xmlns:a16="http://schemas.microsoft.com/office/drawing/2014/main" val="20003"/>
                    </a:ext>
                  </a:extLst>
                </a:gridCol>
                <a:gridCol w="1465370">
                  <a:extLst>
                    <a:ext uri="{9D8B030D-6E8A-4147-A177-3AD203B41FA5}">
                      <a16:colId xmlns:a16="http://schemas.microsoft.com/office/drawing/2014/main" val="3995975852"/>
                    </a:ext>
                  </a:extLst>
                </a:gridCol>
              </a:tblGrid>
              <a:tr h="72693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3192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2"/>
                        </a:rPr>
                        <a:t>HORIZON-CL4-2024-DIGITAL-EMERGING-01-03</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Novel paradigms and approaches, towards AI-driven autonomous robots (AI, data and robotics partnership)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97232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HORIZON-CL4-2024-DIGITAL-EMERGING-01-04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Industrial leadership in AI, Data and Robotics boosting competitiveness and the green transition (AI, data and robotics partnership)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chemeClr val="tx1"/>
                          </a:solidFill>
                          <a:effectLst/>
                          <a:latin typeface="Verdana" panose="020B0604030504040204" pitchFamily="34" charset="0"/>
                          <a:ea typeface="Verdana" panose="020B0604030504040204" pitchFamily="34" charset="0"/>
                        </a:rPr>
                        <a:t>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3-5/TRL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73192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HORIZON-CL4-2024-DIGITAL-EMERGING-01-21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Open Source for Cloud/Edge to support European Digital Autonomy</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4/TRL 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64750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HORIZON-CL4-2024-DIGITAL-EMERGING-01-22</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Fundamentals of Software Engineering</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2/TRL 5</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50789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6"/>
                        </a:rPr>
                        <a:t>HORIZON-CL4-2024-DIGITAL-EMERGING-01-23</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Public recognition scheme for Open Source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panose="020B0604030504040204" pitchFamily="34" charset="0"/>
                          <a:ea typeface="Verdana" panose="020B0604030504040204" pitchFamily="34" charset="0"/>
                        </a:rPr>
                        <a:t>CSA</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50789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7"/>
                        </a:rPr>
                        <a:t>HORIZON-CL4-2024-DIGITAL-EMERGING-01-31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Pilot line(s) for 2D materials-based devices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3-4/TRL 5-6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33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47054151"/>
                  </a:ext>
                </a:extLst>
              </a:tr>
            </a:tbl>
          </a:graphicData>
        </a:graphic>
      </p:graphicFrame>
      <p:sp>
        <p:nvSpPr>
          <p:cNvPr id="12" name="Rectangle 11">
            <a:extLst>
              <a:ext uri="{FF2B5EF4-FFF2-40B4-BE49-F238E27FC236}">
                <a16:creationId xmlns:a16="http://schemas.microsoft.com/office/drawing/2014/main" id="{16DC576E-D9F4-EB40-AF05-207A8CEDBC42}"/>
              </a:ext>
            </a:extLst>
          </p:cNvPr>
          <p:cNvSpPr/>
          <p:nvPr/>
        </p:nvSpPr>
        <p:spPr>
          <a:xfrm>
            <a:off x="4531913" y="1308860"/>
            <a:ext cx="3826615"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19 March 2024</a:t>
            </a:r>
          </a:p>
        </p:txBody>
      </p:sp>
      <p:sp>
        <p:nvSpPr>
          <p:cNvPr id="16" name="Rectangle 1">
            <a:extLst>
              <a:ext uri="{FF2B5EF4-FFF2-40B4-BE49-F238E27FC236}">
                <a16:creationId xmlns:a16="http://schemas.microsoft.com/office/drawing/2014/main" id="{7F4F7B06-E07C-3540-B819-3FE426F15FBC}"/>
              </a:ext>
            </a:extLst>
          </p:cNvPr>
          <p:cNvSpPr>
            <a:spLocks noChangeArrowheads="1"/>
          </p:cNvSpPr>
          <p:nvPr/>
        </p:nvSpPr>
        <p:spPr bwMode="auto">
          <a:xfrm>
            <a:off x="8827929" y="1102693"/>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8"/>
              </a:rPr>
              <a:t>https://www.youtube.com/live/PEmPitl3cLU</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7" name="Graphic 15" descr="Share">
            <a:extLst>
              <a:ext uri="{FF2B5EF4-FFF2-40B4-BE49-F238E27FC236}">
                <a16:creationId xmlns:a16="http://schemas.microsoft.com/office/drawing/2014/main" id="{DCBD6769-8D35-274D-B97E-9F9E5BA7A464}"/>
              </a:ext>
            </a:extLst>
          </p:cNvPr>
          <p:cNvPicPr>
            <a:picLocks noChangeAspect="1"/>
          </p:cNvPicPr>
          <p:nvPr/>
        </p:nvPicPr>
        <p:blipFill>
          <a:blip r:embed="rId9"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58528" y="1205656"/>
            <a:ext cx="436012" cy="436012"/>
          </a:xfrm>
          <a:prstGeom prst="rect">
            <a:avLst/>
          </a:prstGeom>
        </p:spPr>
      </p:pic>
      <p:sp>
        <p:nvSpPr>
          <p:cNvPr id="18" name="Rectangle 17">
            <a:extLst>
              <a:ext uri="{FF2B5EF4-FFF2-40B4-BE49-F238E27FC236}">
                <a16:creationId xmlns:a16="http://schemas.microsoft.com/office/drawing/2014/main" id="{DA9D03D7-2D7B-9949-8B3B-A5D5DE4C091B}"/>
              </a:ext>
            </a:extLst>
          </p:cNvPr>
          <p:cNvSpPr/>
          <p:nvPr/>
        </p:nvSpPr>
        <p:spPr>
          <a:xfrm>
            <a:off x="45274" y="1327442"/>
            <a:ext cx="6070404" cy="374273"/>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lv-LV" b="1" dirty="0">
                <a:latin typeface="Verdana" panose="020B0604030504040204" pitchFamily="34" charset="0"/>
                <a:ea typeface="Verdana" panose="020B0604030504040204" pitchFamily="34" charset="0"/>
              </a:rPr>
              <a:t>15</a:t>
            </a:r>
            <a:r>
              <a:rPr lang="en-GB" b="1" dirty="0">
                <a:latin typeface="Verdana" panose="020B0604030504040204" pitchFamily="34" charset="0"/>
                <a:ea typeface="Verdana" panose="020B0604030504040204" pitchFamily="34" charset="0"/>
              </a:rPr>
              <a:t> </a:t>
            </a:r>
            <a:r>
              <a:rPr lang="lv-LV" b="1" dirty="0">
                <a:latin typeface="Verdana" panose="020B0604030504040204" pitchFamily="34" charset="0"/>
                <a:ea typeface="Verdana" panose="020B0604030504040204" pitchFamily="34" charset="0"/>
              </a:rPr>
              <a:t>November </a:t>
            </a:r>
            <a:r>
              <a:rPr lang="en-GB" b="1" dirty="0">
                <a:latin typeface="Verdana" panose="020B0604030504040204" pitchFamily="34" charset="0"/>
                <a:ea typeface="Verdana" panose="020B0604030504040204" pitchFamily="34" charset="0"/>
              </a:rPr>
              <a:t>2023 </a:t>
            </a:r>
          </a:p>
        </p:txBody>
      </p:sp>
    </p:spTree>
    <p:extLst>
      <p:ext uri="{BB962C8B-B14F-4D97-AF65-F5344CB8AC3E}">
        <p14:creationId xmlns:p14="http://schemas.microsoft.com/office/powerpoint/2010/main" val="198398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094145" y="-8576"/>
            <a:ext cx="10515600" cy="1325563"/>
          </a:xfrm>
        </p:spPr>
        <p:txBody>
          <a:bodyPr>
            <a:normAutofit/>
          </a:bodyPr>
          <a:lstStyle/>
          <a:p>
            <a:r>
              <a:rPr lang="en-US" sz="3200" b="1" dirty="0">
                <a:solidFill>
                  <a:srgbClr val="0308DB">
                    <a:lumMod val="50000"/>
                  </a:srgbClr>
                </a:solidFill>
                <a:latin typeface="Verdana" panose="020B0604030504040204" pitchFamily="34" charset="0"/>
                <a:ea typeface="Verdana" panose="020B0604030504040204" pitchFamily="34" charset="0"/>
              </a:rPr>
              <a:t>D4: Digital and Emerging Technologies for Competitiveness and Fit for the Green Deal</a:t>
            </a:r>
          </a:p>
        </p:txBody>
      </p:sp>
      <p:sp>
        <p:nvSpPr>
          <p:cNvPr id="3" name="Slide Number Placeholder 2">
            <a:extLst>
              <a:ext uri="{FF2B5EF4-FFF2-40B4-BE49-F238E27FC236}">
                <a16:creationId xmlns:a16="http://schemas.microsoft.com/office/drawing/2014/main" id="{A29D8B31-CBC5-4F46-AD30-5F97E7D897EE}"/>
              </a:ext>
            </a:extLst>
          </p:cNvPr>
          <p:cNvSpPr>
            <a:spLocks noGrp="1"/>
          </p:cNvSpPr>
          <p:nvPr>
            <p:ph type="sldNum" sz="quarter" idx="12"/>
          </p:nvPr>
        </p:nvSpPr>
        <p:spPr/>
        <p:txBody>
          <a:bodyPr/>
          <a:lstStyle/>
          <a:p>
            <a:fld id="{660F3F40-12FA-4968-8235-5F18DAFE2DEF}" type="slidenum">
              <a:rPr lang="lv-LV" smtClean="0"/>
              <a:t>15</a:t>
            </a:fld>
            <a:endParaRPr lang="lv-LV" dirty="0"/>
          </a:p>
        </p:txBody>
      </p:sp>
      <p:graphicFrame>
        <p:nvGraphicFramePr>
          <p:cNvPr id="11" name="Content Placeholder 10">
            <a:extLst>
              <a:ext uri="{FF2B5EF4-FFF2-40B4-BE49-F238E27FC236}">
                <a16:creationId xmlns:a16="http://schemas.microsoft.com/office/drawing/2014/main" id="{4FB5B6CE-908E-AF42-9B7B-A2CD44CC5571}"/>
              </a:ext>
            </a:extLst>
          </p:cNvPr>
          <p:cNvGraphicFramePr>
            <a:graphicFrameLocks/>
          </p:cNvGraphicFramePr>
          <p:nvPr>
            <p:extLst>
              <p:ext uri="{D42A27DB-BD31-4B8C-83A1-F6EECF244321}">
                <p14:modId xmlns:p14="http://schemas.microsoft.com/office/powerpoint/2010/main" val="2316943758"/>
              </p:ext>
            </p:extLst>
          </p:nvPr>
        </p:nvGraphicFramePr>
        <p:xfrm>
          <a:off x="327254" y="1806134"/>
          <a:ext cx="11576848" cy="4089135"/>
        </p:xfrm>
        <a:graphic>
          <a:graphicData uri="http://schemas.openxmlformats.org/drawingml/2006/table">
            <a:tbl>
              <a:tblPr/>
              <a:tblGrid>
                <a:gridCol w="5326820">
                  <a:extLst>
                    <a:ext uri="{9D8B030D-6E8A-4147-A177-3AD203B41FA5}">
                      <a16:colId xmlns:a16="http://schemas.microsoft.com/office/drawing/2014/main" val="20000"/>
                    </a:ext>
                  </a:extLst>
                </a:gridCol>
                <a:gridCol w="3041754">
                  <a:extLst>
                    <a:ext uri="{9D8B030D-6E8A-4147-A177-3AD203B41FA5}">
                      <a16:colId xmlns:a16="http://schemas.microsoft.com/office/drawing/2014/main" val="20001"/>
                    </a:ext>
                  </a:extLst>
                </a:gridCol>
                <a:gridCol w="1742904">
                  <a:extLst>
                    <a:ext uri="{9D8B030D-6E8A-4147-A177-3AD203B41FA5}">
                      <a16:colId xmlns:a16="http://schemas.microsoft.com/office/drawing/2014/main" val="20003"/>
                    </a:ext>
                  </a:extLst>
                </a:gridCol>
                <a:gridCol w="1465370">
                  <a:extLst>
                    <a:ext uri="{9D8B030D-6E8A-4147-A177-3AD203B41FA5}">
                      <a16:colId xmlns:a16="http://schemas.microsoft.com/office/drawing/2014/main" val="3995975852"/>
                    </a:ext>
                  </a:extLst>
                </a:gridCol>
              </a:tblGrid>
              <a:tr h="72693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94221">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HORIZON-CL4-2024-DIGITAL-EMERGING-01-34</a:t>
                      </a:r>
                      <a:r>
                        <a:rPr lang="lv-LV" sz="1400" b="1" dirty="0">
                          <a:effectLst/>
                          <a:latin typeface="Verdana" panose="020B0604030504040204" pitchFamily="34" charset="0"/>
                          <a:ea typeface="Verdana" panose="020B0604030504040204" pitchFamily="34" charset="0"/>
                        </a:rPr>
                        <a:t>*</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Synergy with national and regional initiatives in Europe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chemeClr val="tx1"/>
                          </a:solidFill>
                          <a:effectLst/>
                          <a:latin typeface="Verdana" panose="020B0604030504040204" pitchFamily="34" charset="0"/>
                          <a:ea typeface="Verdana" panose="020B0604030504040204" pitchFamily="34" charset="0"/>
                        </a:rPr>
                        <a:t>CSA</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73192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HORIZON-CL4-2024-DIGITAL-EMERGING-01-42</a:t>
                      </a:r>
                      <a:r>
                        <a:rPr lang="lv-LV" sz="1400" b="1" dirty="0">
                          <a:effectLst/>
                          <a:latin typeface="Verdana" panose="020B0604030504040204" pitchFamily="34" charset="0"/>
                          <a:ea typeface="Verdana" panose="020B0604030504040204" pitchFamily="34" charset="0"/>
                        </a:rPr>
                        <a:t>*</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Stimulating transnational research and development of next generation quantum technologies, including basic theories and components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1-4/TRL 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4750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HORIZON-CL4-2024-DIGITAL-EMERGING-01-45</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Fundamentals of Software Engineering</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4-5/TRL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50789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6"/>
                        </a:rPr>
                        <a:t>HORIZON-CL4-2024-DIGITAL-EMERGING-01-54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Public recognition scheme for Open Source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panose="020B0604030504040204" pitchFamily="34" charset="0"/>
                          <a:ea typeface="Verdana" panose="020B0604030504040204" pitchFamily="34" charset="0"/>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2/TRL 5</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50789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7"/>
                        </a:rPr>
                        <a:t>HORIZON-CL4-2024-DIGITAL-EMERGING-01-55</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Photonics Innovation Factory for Europe (Photonics Partnership)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panose="020B0604030504040204" pitchFamily="34" charset="0"/>
                          <a:ea typeface="Verdana" panose="020B0604030504040204" pitchFamily="34" charset="0"/>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2-5/TRL 4-7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12267357"/>
                  </a:ext>
                </a:extLst>
              </a:tr>
            </a:tbl>
          </a:graphicData>
        </a:graphic>
      </p:graphicFrame>
      <p:sp>
        <p:nvSpPr>
          <p:cNvPr id="12" name="Rectangle 11">
            <a:extLst>
              <a:ext uri="{FF2B5EF4-FFF2-40B4-BE49-F238E27FC236}">
                <a16:creationId xmlns:a16="http://schemas.microsoft.com/office/drawing/2014/main" id="{16DC576E-D9F4-EB40-AF05-207A8CEDBC42}"/>
              </a:ext>
            </a:extLst>
          </p:cNvPr>
          <p:cNvSpPr/>
          <p:nvPr/>
        </p:nvSpPr>
        <p:spPr>
          <a:xfrm>
            <a:off x="4531913" y="1308860"/>
            <a:ext cx="3826615"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19 March 2024</a:t>
            </a:r>
          </a:p>
        </p:txBody>
      </p:sp>
      <p:sp>
        <p:nvSpPr>
          <p:cNvPr id="16" name="Rectangle 1">
            <a:extLst>
              <a:ext uri="{FF2B5EF4-FFF2-40B4-BE49-F238E27FC236}">
                <a16:creationId xmlns:a16="http://schemas.microsoft.com/office/drawing/2014/main" id="{7F4F7B06-E07C-3540-B819-3FE426F15FBC}"/>
              </a:ext>
            </a:extLst>
          </p:cNvPr>
          <p:cNvSpPr>
            <a:spLocks noChangeArrowheads="1"/>
          </p:cNvSpPr>
          <p:nvPr/>
        </p:nvSpPr>
        <p:spPr bwMode="auto">
          <a:xfrm>
            <a:off x="8827929" y="1102693"/>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8"/>
              </a:rPr>
              <a:t>https://www.youtube.com/live/PEmPitl3cLU</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7" name="Graphic 15" descr="Share">
            <a:extLst>
              <a:ext uri="{FF2B5EF4-FFF2-40B4-BE49-F238E27FC236}">
                <a16:creationId xmlns:a16="http://schemas.microsoft.com/office/drawing/2014/main" id="{DCBD6769-8D35-274D-B97E-9F9E5BA7A464}"/>
              </a:ext>
            </a:extLst>
          </p:cNvPr>
          <p:cNvPicPr>
            <a:picLocks noChangeAspect="1"/>
          </p:cNvPicPr>
          <p:nvPr/>
        </p:nvPicPr>
        <p:blipFill>
          <a:blip r:embed="rId9"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58528" y="1205656"/>
            <a:ext cx="436012" cy="436012"/>
          </a:xfrm>
          <a:prstGeom prst="rect">
            <a:avLst/>
          </a:prstGeom>
        </p:spPr>
      </p:pic>
      <p:sp>
        <p:nvSpPr>
          <p:cNvPr id="18" name="Rectangle 17">
            <a:extLst>
              <a:ext uri="{FF2B5EF4-FFF2-40B4-BE49-F238E27FC236}">
                <a16:creationId xmlns:a16="http://schemas.microsoft.com/office/drawing/2014/main" id="{DA9D03D7-2D7B-9949-8B3B-A5D5DE4C091B}"/>
              </a:ext>
            </a:extLst>
          </p:cNvPr>
          <p:cNvSpPr/>
          <p:nvPr/>
        </p:nvSpPr>
        <p:spPr>
          <a:xfrm>
            <a:off x="45274" y="1327442"/>
            <a:ext cx="6070404" cy="374273"/>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lv-LV" b="1" dirty="0">
                <a:latin typeface="Verdana" panose="020B0604030504040204" pitchFamily="34" charset="0"/>
                <a:ea typeface="Verdana" panose="020B0604030504040204" pitchFamily="34" charset="0"/>
              </a:rPr>
              <a:t>15</a:t>
            </a:r>
            <a:r>
              <a:rPr lang="en-GB" b="1" dirty="0">
                <a:latin typeface="Verdana" panose="020B0604030504040204" pitchFamily="34" charset="0"/>
                <a:ea typeface="Verdana" panose="020B0604030504040204" pitchFamily="34" charset="0"/>
              </a:rPr>
              <a:t> </a:t>
            </a:r>
            <a:r>
              <a:rPr lang="lv-LV" b="1" dirty="0">
                <a:latin typeface="Verdana" panose="020B0604030504040204" pitchFamily="34" charset="0"/>
                <a:ea typeface="Verdana" panose="020B0604030504040204" pitchFamily="34" charset="0"/>
              </a:rPr>
              <a:t>November </a:t>
            </a:r>
            <a:r>
              <a:rPr lang="en-GB" b="1" dirty="0">
                <a:latin typeface="Verdana" panose="020B0604030504040204" pitchFamily="34" charset="0"/>
                <a:ea typeface="Verdana" panose="020B0604030504040204" pitchFamily="34" charset="0"/>
              </a:rPr>
              <a:t>2023 </a:t>
            </a:r>
          </a:p>
        </p:txBody>
      </p:sp>
    </p:spTree>
    <p:extLst>
      <p:ext uri="{BB962C8B-B14F-4D97-AF65-F5344CB8AC3E}">
        <p14:creationId xmlns:p14="http://schemas.microsoft.com/office/powerpoint/2010/main" val="220050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4989-876A-434C-A3A6-6088F28A480C}"/>
              </a:ext>
            </a:extLst>
          </p:cNvPr>
          <p:cNvSpPr>
            <a:spLocks noGrp="1"/>
          </p:cNvSpPr>
          <p:nvPr>
            <p:ph type="title"/>
          </p:nvPr>
        </p:nvSpPr>
        <p:spPr>
          <a:xfrm>
            <a:off x="1116317" y="0"/>
            <a:ext cx="10921608" cy="1325563"/>
          </a:xfrm>
        </p:spPr>
        <p:txBody>
          <a:bodyPr/>
          <a:lstStyle/>
          <a:p>
            <a:r>
              <a:rPr lang="lv-LV" sz="3200" b="1" dirty="0">
                <a:solidFill>
                  <a:srgbClr val="0308DB">
                    <a:lumMod val="50000"/>
                  </a:srgbClr>
                </a:solidFill>
                <a:latin typeface="Verdana" panose="020B0604030504040204" pitchFamily="34" charset="0"/>
                <a:ea typeface="Verdana" panose="020B0604030504040204" pitchFamily="34" charset="0"/>
              </a:rPr>
              <a:t>*Call HORIZON-CL4-2024-DIGITAL-EMERGING-01</a:t>
            </a:r>
          </a:p>
        </p:txBody>
      </p:sp>
      <p:sp>
        <p:nvSpPr>
          <p:cNvPr id="3" name="Slide Number Placeholder 2">
            <a:extLst>
              <a:ext uri="{FF2B5EF4-FFF2-40B4-BE49-F238E27FC236}">
                <a16:creationId xmlns:a16="http://schemas.microsoft.com/office/drawing/2014/main" id="{180E5586-4726-4F4E-AE35-DE2F0EB40370}"/>
              </a:ext>
            </a:extLst>
          </p:cNvPr>
          <p:cNvSpPr>
            <a:spLocks noGrp="1"/>
          </p:cNvSpPr>
          <p:nvPr>
            <p:ph type="sldNum" sz="quarter" idx="12"/>
          </p:nvPr>
        </p:nvSpPr>
        <p:spPr/>
        <p:txBody>
          <a:bodyPr/>
          <a:lstStyle/>
          <a:p>
            <a:fld id="{660F3F40-12FA-4968-8235-5F18DAFE2DEF}" type="slidenum">
              <a:rPr lang="lv-LV" smtClean="0"/>
              <a:t>16</a:t>
            </a:fld>
            <a:endParaRPr lang="lv-LV" dirty="0"/>
          </a:p>
        </p:txBody>
      </p:sp>
      <p:sp>
        <p:nvSpPr>
          <p:cNvPr id="4" name="Rectangle 3">
            <a:extLst>
              <a:ext uri="{FF2B5EF4-FFF2-40B4-BE49-F238E27FC236}">
                <a16:creationId xmlns:a16="http://schemas.microsoft.com/office/drawing/2014/main" id="{D33C71AF-5900-134D-86BD-F5CC55190561}"/>
              </a:ext>
            </a:extLst>
          </p:cNvPr>
          <p:cNvSpPr/>
          <p:nvPr/>
        </p:nvSpPr>
        <p:spPr>
          <a:xfrm>
            <a:off x="599193" y="1475988"/>
            <a:ext cx="10754607" cy="5062924"/>
          </a:xfrm>
          <a:prstGeom prst="rect">
            <a:avLst/>
          </a:prstGeom>
        </p:spPr>
        <p:txBody>
          <a:bodyPr wrap="square">
            <a:spAutoFit/>
          </a:bodyPr>
          <a:lstStyle/>
          <a:p>
            <a:pPr marL="457200"/>
            <a:r>
              <a:rPr lang="en-US" sz="1900" dirty="0">
                <a:latin typeface="Verdana" panose="020B0604030504040204" pitchFamily="34" charset="0"/>
                <a:ea typeface="Verdana" panose="020B0604030504040204" pitchFamily="34" charset="0"/>
                <a:cs typeface="Verdana" panose="020B0604030504040204" pitchFamily="34" charset="0"/>
              </a:rPr>
              <a:t>The Commission intends to cancel 2 topics included in Call </a:t>
            </a:r>
            <a:r>
              <a:rPr lang="en-US" sz="1900" b="1" dirty="0">
                <a:latin typeface="Verdana" panose="020B0604030504040204" pitchFamily="34" charset="0"/>
                <a:ea typeface="Verdana" panose="020B0604030504040204" pitchFamily="34" charset="0"/>
                <a:cs typeface="Verdana" panose="020B0604030504040204" pitchFamily="34" charset="0"/>
              </a:rPr>
              <a:t>HORIZON-CL4-2024-DIGITAL-EMERGING-01</a:t>
            </a:r>
            <a:r>
              <a:rPr lang="en-US" sz="1900" dirty="0">
                <a:latin typeface="Verdana" panose="020B0604030504040204" pitchFamily="34" charset="0"/>
                <a:ea typeface="Verdana" panose="020B0604030504040204" pitchFamily="34" charset="0"/>
                <a:cs typeface="Verdana" panose="020B0604030504040204" pitchFamily="34" charset="0"/>
              </a:rPr>
              <a:t> (Digital and emerging technologies for competitiveness and fit for the Green Deal), with planned opening date 15 November 2023 and Deadline date 19 March 2024.</a:t>
            </a:r>
          </a:p>
          <a:p>
            <a:pPr marL="457200"/>
            <a:r>
              <a:rPr lang="en-US" sz="1900" dirty="0">
                <a:latin typeface="Verdana" panose="020B0604030504040204" pitchFamily="34" charset="0"/>
                <a:ea typeface="Verdana" panose="020B0604030504040204" pitchFamily="34" charset="0"/>
                <a:cs typeface="Verdana" panose="020B0604030504040204" pitchFamily="34" charset="0"/>
              </a:rPr>
              <a:t>The topics to be cancelled are:</a:t>
            </a:r>
          </a:p>
          <a:p>
            <a:pPr marL="742950" indent="-285750">
              <a:buFont typeface="Arial" panose="020B0604020202020204" pitchFamily="34" charset="0"/>
              <a:buChar char="•"/>
            </a:pPr>
            <a:r>
              <a:rPr lang="en-US" sz="1900" b="1" dirty="0">
                <a:latin typeface="Verdana" panose="020B0604030504040204" pitchFamily="34" charset="0"/>
                <a:ea typeface="Verdana" panose="020B0604030504040204" pitchFamily="34" charset="0"/>
                <a:cs typeface="Verdana" panose="020B0604030504040204" pitchFamily="34" charset="0"/>
              </a:rPr>
              <a:t>HORIZON-CL4-2024-DIGITAL-EMERGING-01-34:</a:t>
            </a:r>
            <a:r>
              <a:rPr lang="en-US" sz="1900" dirty="0">
                <a:latin typeface="Verdana" panose="020B0604030504040204" pitchFamily="34" charset="0"/>
                <a:ea typeface="Verdana" panose="020B0604030504040204" pitchFamily="34" charset="0"/>
                <a:cs typeface="Verdana" panose="020B0604030504040204" pitchFamily="34" charset="0"/>
              </a:rPr>
              <a:t> Synergy with national     and regional initiatives in Europe (CSA), EUR 3.00 million.</a:t>
            </a:r>
          </a:p>
          <a:p>
            <a:pPr marL="762000"/>
            <a:r>
              <a:rPr lang="en-US" sz="1900" dirty="0">
                <a:latin typeface="Verdana" panose="020B0604030504040204" pitchFamily="34" charset="0"/>
                <a:ea typeface="Verdana" panose="020B0604030504040204" pitchFamily="34" charset="0"/>
                <a:cs typeface="Verdana" panose="020B0604030504040204" pitchFamily="34" charset="0"/>
              </a:rPr>
              <a:t>The Commission is considering a new topic in a new call with a broader scope that would support the coordination of national and regional initiatives for both two-dimensional and advanced materials.</a:t>
            </a:r>
          </a:p>
          <a:p>
            <a:pPr marL="742950" indent="-285750">
              <a:buFont typeface="Arial" panose="020B0604020202020204" pitchFamily="34" charset="0"/>
              <a:buChar char="•"/>
            </a:pPr>
            <a:r>
              <a:rPr lang="en-US" sz="1900" b="1" dirty="0">
                <a:latin typeface="Verdana" panose="020B0604030504040204" pitchFamily="34" charset="0"/>
                <a:ea typeface="Verdana" panose="020B0604030504040204" pitchFamily="34" charset="0"/>
                <a:cs typeface="Verdana" panose="020B0604030504040204" pitchFamily="34" charset="0"/>
              </a:rPr>
              <a:t>HORIZON-CL4-2024-DIGITAL-EMERGING-01-42:</a:t>
            </a:r>
            <a:r>
              <a:rPr lang="en-US" sz="1900" dirty="0">
                <a:latin typeface="Verdana" panose="020B0604030504040204" pitchFamily="34" charset="0"/>
                <a:ea typeface="Verdana" panose="020B0604030504040204" pitchFamily="34" charset="0"/>
                <a:cs typeface="Verdana" panose="020B0604030504040204" pitchFamily="34" charset="0"/>
              </a:rPr>
              <a:t> Stimulating transnational research and development of next generation quantum technologies, including basic theories and components (Cascading grant with FSTP) (RIA), EUR 15.00 million. This topic is postponed, unchanged, to the new call for a better coordination with the national funding agencies. The new Call would be opened around April 2024.</a:t>
            </a:r>
          </a:p>
          <a:p>
            <a:pPr marL="457200"/>
            <a:r>
              <a:rPr lang="en-US" sz="19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738683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17</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2" y="883832"/>
            <a:ext cx="5733268" cy="3970318"/>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Substantial next step in the ability of robots to perform non-repetitive functional tasks in realistic settings (e.g. guidance, navigation, manipulation, interaction, etc.), demonstrated in key high impact sectors to deliver significant economic and/or societal benefits.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Step change in the enabling conditions for the diffusion of robots in various industries, sectors and services.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Major advances in science and technology to maintain Europe’s scientific excellence in robotics.</a:t>
            </a:r>
          </a:p>
        </p:txBody>
      </p:sp>
      <p:sp>
        <p:nvSpPr>
          <p:cNvPr id="10" name="Rectangle 9">
            <a:extLst>
              <a:ext uri="{FF2B5EF4-FFF2-40B4-BE49-F238E27FC236}">
                <a16:creationId xmlns:a16="http://schemas.microsoft.com/office/drawing/2014/main" id="{C6CBC83E-D3DC-FE43-9B68-2853268C0A82}"/>
              </a:ext>
            </a:extLst>
          </p:cNvPr>
          <p:cNvSpPr/>
          <p:nvPr/>
        </p:nvSpPr>
        <p:spPr>
          <a:xfrm>
            <a:off x="6723529" y="883832"/>
            <a:ext cx="5428194" cy="3139321"/>
          </a:xfrm>
          <a:prstGeom prst="rect">
            <a:avLst/>
          </a:prstGeom>
          <a:ln w="12700">
            <a:solidFill>
              <a:schemeClr val="accent1"/>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Proposals with limited ambition on AI-powered robotics delivering only incremental progress over the state of the art.</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Non-realistic settings disconnected from actual needs of key industries, sectors and services (end-users involvement is key)</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Focus on low impact sectors with little potential to deliver economic or societal benefits.</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HORIZON-CL4-2023-DIGITAL-EMERGING-01-03</a:t>
            </a:r>
          </a:p>
        </p:txBody>
      </p:sp>
      <p:sp>
        <p:nvSpPr>
          <p:cNvPr id="13" name="Rectangle 12">
            <a:extLst>
              <a:ext uri="{FF2B5EF4-FFF2-40B4-BE49-F238E27FC236}">
                <a16:creationId xmlns:a16="http://schemas.microsoft.com/office/drawing/2014/main" id="{1AF0CBCA-5C85-7E4F-BB23-D5A8D02C9D0C}"/>
              </a:ext>
            </a:extLst>
          </p:cNvPr>
          <p:cNvSpPr/>
          <p:nvPr/>
        </p:nvSpPr>
        <p:spPr>
          <a:xfrm>
            <a:off x="887102" y="4966682"/>
            <a:ext cx="5733268" cy="1400383"/>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sz="1700" b="1" kern="0" dirty="0">
                <a:solidFill>
                  <a:srgbClr val="0C5193"/>
                </a:solidFill>
                <a:latin typeface="Verdana" panose="020B0604030504040204" pitchFamily="34" charset="0"/>
                <a:ea typeface="MS PGothic" panose="020B0600070205080204" pitchFamily="34" charset="-128"/>
              </a:rPr>
              <a:t>Topic evolution and links to other topics</a:t>
            </a:r>
          </a:p>
          <a:p>
            <a:pPr defTabSz="938213" eaLnBrk="0" fontAlgn="base" hangingPunct="0">
              <a:spcBef>
                <a:spcPct val="0"/>
              </a:spcBef>
              <a:spcAft>
                <a:spcPct val="0"/>
              </a:spcAft>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HORIZON-CL4-2021-DIGITAL-EMERGING-01-11</a:t>
            </a:r>
            <a:b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HORIZON-CL4-2021-DIGITAL-EMERGING-01-12</a:t>
            </a:r>
            <a:b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HORIZON-CL4-2022-DIGITAL-EMERGING-02-06</a:t>
            </a:r>
            <a:b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HORIZON-CL4-2023-DIGITAL-EMERGING-01-01</a:t>
            </a:r>
          </a:p>
        </p:txBody>
      </p:sp>
      <p:sp>
        <p:nvSpPr>
          <p:cNvPr id="2" name="Rectangle 1">
            <a:extLst>
              <a:ext uri="{FF2B5EF4-FFF2-40B4-BE49-F238E27FC236}">
                <a16:creationId xmlns:a16="http://schemas.microsoft.com/office/drawing/2014/main" id="{79D587D5-6B64-214D-AFBC-96AC72496860}"/>
              </a:ext>
            </a:extLst>
          </p:cNvPr>
          <p:cNvSpPr/>
          <p:nvPr/>
        </p:nvSpPr>
        <p:spPr>
          <a:xfrm>
            <a:off x="6723529" y="4098020"/>
            <a:ext cx="2326342" cy="2423804"/>
          </a:xfrm>
          <a:prstGeom prst="rect">
            <a:avLst/>
          </a:prstGeom>
          <a:ln w="12700">
            <a:solidFill>
              <a:schemeClr val="accent1"/>
            </a:solidFill>
          </a:ln>
        </p:spPr>
        <p:txBody>
          <a:bodyPr wrap="square">
            <a:spAutoFit/>
          </a:bodyPr>
          <a:lstStyle/>
          <a:p>
            <a:r>
              <a:rPr lang="lv-LV" sz="1700" b="1" kern="0" dirty="0">
                <a:solidFill>
                  <a:srgbClr val="0C5193"/>
                </a:solidFill>
                <a:latin typeface="Verdana" panose="020B0604030504040204" pitchFamily="34" charset="0"/>
                <a:ea typeface="MS PGothic" panose="020B0600070205080204" pitchFamily="34" charset="-128"/>
              </a:rPr>
              <a:t>Project portfolio </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SPEAR</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S.W.A.G.</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PRIMI</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MANiBOT</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INVERSE</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IRE</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ARISE</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ROBOSAPIENS</a:t>
            </a:r>
          </a:p>
        </p:txBody>
      </p:sp>
      <p:sp>
        <p:nvSpPr>
          <p:cNvPr id="4" name="Rectangle 3">
            <a:extLst>
              <a:ext uri="{FF2B5EF4-FFF2-40B4-BE49-F238E27FC236}">
                <a16:creationId xmlns:a16="http://schemas.microsoft.com/office/drawing/2014/main" id="{89ECE2C0-FEAA-0F49-A692-DBF6ABEB2E1B}"/>
              </a:ext>
            </a:extLst>
          </p:cNvPr>
          <p:cNvSpPr/>
          <p:nvPr/>
        </p:nvSpPr>
        <p:spPr>
          <a:xfrm>
            <a:off x="9153030" y="4098020"/>
            <a:ext cx="2743264" cy="1169551"/>
          </a:xfrm>
          <a:prstGeom prst="rect">
            <a:avLst/>
          </a:prstGeom>
          <a:ln w="12700">
            <a:solidFill>
              <a:schemeClr val="accent1"/>
            </a:solidFill>
          </a:ln>
        </p:spPr>
        <p:txBody>
          <a:bodyPr wrap="square">
            <a:spAutoFit/>
          </a:bodyPr>
          <a:lstStyle/>
          <a:p>
            <a:r>
              <a:rPr lang="en-US" sz="1700" b="1" kern="0" dirty="0">
                <a:solidFill>
                  <a:srgbClr val="0C5193"/>
                </a:solidFill>
                <a:latin typeface="Verdana" panose="020B0604030504040204" pitchFamily="34" charset="0"/>
                <a:ea typeface="Verdana" panose="020B0604030504040204" pitchFamily="34" charset="0"/>
                <a:cs typeface="Verdana" panose="020B0604030504040204" pitchFamily="34" charset="0"/>
              </a:rPr>
              <a:t>AI, Data and Robotics Partnership</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hlinkClick r:id="rId3"/>
              </a:rPr>
              <a:t>https://adr-association.eu/</a:t>
            </a:r>
            <a:r>
              <a:rPr lang="es-ES"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C146B039-D073-D140-98B3-C3DB0DEE01C3}"/>
              </a:ext>
            </a:extLst>
          </p:cNvPr>
          <p:cNvPicPr>
            <a:picLocks noChangeAspect="1"/>
          </p:cNvPicPr>
          <p:nvPr/>
        </p:nvPicPr>
        <p:blipFill>
          <a:blip r:embed="rId4"/>
          <a:stretch>
            <a:fillRect/>
          </a:stretch>
        </p:blipFill>
        <p:spPr>
          <a:xfrm>
            <a:off x="9192283" y="5341028"/>
            <a:ext cx="1744659" cy="1233306"/>
          </a:xfrm>
          <a:prstGeom prst="rect">
            <a:avLst/>
          </a:prstGeom>
        </p:spPr>
      </p:pic>
    </p:spTree>
    <p:extLst>
      <p:ext uri="{BB962C8B-B14F-4D97-AF65-F5344CB8AC3E}">
        <p14:creationId xmlns:p14="http://schemas.microsoft.com/office/powerpoint/2010/main" val="195630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18</a:t>
            </a:fld>
            <a:endParaRPr lang="lv-LV" dirty="0"/>
          </a:p>
        </p:txBody>
      </p:sp>
      <p:sp>
        <p:nvSpPr>
          <p:cNvPr id="10" name="Rectangle 9">
            <a:extLst>
              <a:ext uri="{FF2B5EF4-FFF2-40B4-BE49-F238E27FC236}">
                <a16:creationId xmlns:a16="http://schemas.microsoft.com/office/drawing/2014/main" id="{C6CBC83E-D3DC-FE43-9B68-2853268C0A82}"/>
              </a:ext>
            </a:extLst>
          </p:cNvPr>
          <p:cNvSpPr/>
          <p:nvPr/>
        </p:nvSpPr>
        <p:spPr>
          <a:xfrm>
            <a:off x="6723529" y="887988"/>
            <a:ext cx="5428194" cy="3139321"/>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Proposals loosely connected with the green transition.</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Academic exercises with limited potential for commercial exploitation of the results after the end of the project.</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Non-realistic settings disconnected from actual needs.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Focus on low impact sectors or applications with little potential to deliver economic or societal benefits.</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HORIZON-CL4-2023-DIGITAL-EMERGING-01-04</a:t>
            </a:r>
          </a:p>
        </p:txBody>
      </p:sp>
      <p:sp>
        <p:nvSpPr>
          <p:cNvPr id="13" name="Rectangle 12">
            <a:extLst>
              <a:ext uri="{FF2B5EF4-FFF2-40B4-BE49-F238E27FC236}">
                <a16:creationId xmlns:a16="http://schemas.microsoft.com/office/drawing/2014/main" id="{1AF0CBCA-5C85-7E4F-BB23-D5A8D02C9D0C}"/>
              </a:ext>
            </a:extLst>
          </p:cNvPr>
          <p:cNvSpPr/>
          <p:nvPr/>
        </p:nvSpPr>
        <p:spPr>
          <a:xfrm>
            <a:off x="887101" y="883832"/>
            <a:ext cx="5733268" cy="1661993"/>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sz="1700" b="1" kern="0" dirty="0">
                <a:solidFill>
                  <a:srgbClr val="0C5193"/>
                </a:solidFill>
                <a:latin typeface="Verdana" panose="020B0604030504040204" pitchFamily="34" charset="0"/>
                <a:ea typeface="MS PGothic" panose="020B0600070205080204" pitchFamily="34" charset="-128"/>
              </a:rPr>
              <a:t>Topic evolution and links to other topics</a:t>
            </a:r>
          </a:p>
          <a:p>
            <a:pPr defTabSz="938213" eaLnBrk="0" fontAlgn="base" hangingPunct="0">
              <a:spcBef>
                <a:spcPct val="0"/>
              </a:spcBef>
              <a:spcAft>
                <a:spcPct val="0"/>
              </a:spcAft>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HORIZON-CL4-2021-DIGITAL-EMERGING-01-11</a:t>
            </a:r>
            <a:b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HORIZON-CL4-2021-DIGITAL-EMERGING-01-12</a:t>
            </a:r>
            <a:b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HORIZON-CL4-2022-DIGITAL-EMERGING-02-05</a:t>
            </a:r>
            <a:b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HORIZON-CL4-2022-DIGITAL-EMERGING-02-07</a:t>
            </a:r>
          </a:p>
          <a:p>
            <a:pPr defTabSz="938213" eaLnBrk="0" fontAlgn="base" hangingPunct="0">
              <a:spcBef>
                <a:spcPct val="0"/>
              </a:spcBef>
              <a:spcAft>
                <a:spcPct val="0"/>
              </a:spcAft>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HORIZON-CL4-2023-DIGITAL-EMERGING-01-02</a:t>
            </a:r>
          </a:p>
        </p:txBody>
      </p:sp>
      <p:sp>
        <p:nvSpPr>
          <p:cNvPr id="2" name="Rectangle 1">
            <a:extLst>
              <a:ext uri="{FF2B5EF4-FFF2-40B4-BE49-F238E27FC236}">
                <a16:creationId xmlns:a16="http://schemas.microsoft.com/office/drawing/2014/main" id="{79D587D5-6B64-214D-AFBC-96AC72496860}"/>
              </a:ext>
            </a:extLst>
          </p:cNvPr>
          <p:cNvSpPr/>
          <p:nvPr/>
        </p:nvSpPr>
        <p:spPr>
          <a:xfrm>
            <a:off x="887102" y="2699398"/>
            <a:ext cx="2326746" cy="3493264"/>
          </a:xfrm>
          <a:prstGeom prst="rect">
            <a:avLst/>
          </a:prstGeom>
          <a:ln w="12700">
            <a:solidFill>
              <a:schemeClr val="accent1"/>
            </a:solidFill>
          </a:ln>
        </p:spPr>
        <p:txBody>
          <a:bodyPr wrap="square">
            <a:spAutoFit/>
          </a:bodyPr>
          <a:lstStyle/>
          <a:p>
            <a:r>
              <a:rPr lang="lv-LV" sz="1700" b="1" kern="0" dirty="0">
                <a:solidFill>
                  <a:srgbClr val="0C5193"/>
                </a:solidFill>
                <a:latin typeface="Verdana" panose="020B0604030504040204" pitchFamily="34" charset="0"/>
                <a:ea typeface="MS PGothic" panose="020B0600070205080204" pitchFamily="34" charset="-128"/>
              </a:rPr>
              <a:t>Project portfolio </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SoliDAIR</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FORTIS</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EMERALD	</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ARISE</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COROB</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JARVIS</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SeConRob</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PERKS</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AUTOASSESS</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SOPRANO</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MAGICIAN</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TALOS	</a:t>
            </a:r>
          </a:p>
        </p:txBody>
      </p:sp>
      <p:sp>
        <p:nvSpPr>
          <p:cNvPr id="4" name="Rectangle 3">
            <a:extLst>
              <a:ext uri="{FF2B5EF4-FFF2-40B4-BE49-F238E27FC236}">
                <a16:creationId xmlns:a16="http://schemas.microsoft.com/office/drawing/2014/main" id="{89ECE2C0-FEAA-0F49-A692-DBF6ABEB2E1B}"/>
              </a:ext>
            </a:extLst>
          </p:cNvPr>
          <p:cNvSpPr/>
          <p:nvPr/>
        </p:nvSpPr>
        <p:spPr>
          <a:xfrm>
            <a:off x="3317007" y="2658358"/>
            <a:ext cx="3303361" cy="892552"/>
          </a:xfrm>
          <a:prstGeom prst="rect">
            <a:avLst/>
          </a:prstGeom>
          <a:ln w="12700">
            <a:solidFill>
              <a:schemeClr val="accent1"/>
            </a:solidFill>
          </a:ln>
        </p:spPr>
        <p:txBody>
          <a:bodyPr wrap="square">
            <a:spAutoFit/>
          </a:bodyPr>
          <a:lstStyle/>
          <a:p>
            <a:r>
              <a:rPr lang="en-US" sz="1700" b="1" kern="0" dirty="0">
                <a:solidFill>
                  <a:srgbClr val="0C5193"/>
                </a:solidFill>
                <a:latin typeface="Verdana" panose="020B0604030504040204" pitchFamily="34" charset="0"/>
                <a:ea typeface="Verdana" panose="020B0604030504040204" pitchFamily="34" charset="0"/>
                <a:cs typeface="Verdana" panose="020B0604030504040204" pitchFamily="34" charset="0"/>
              </a:rPr>
              <a:t>AI, Data and Robotics Partnership</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hlinkClick r:id="rId3"/>
              </a:rPr>
              <a:t>https://adr-association.eu/</a:t>
            </a:r>
            <a:r>
              <a:rPr lang="es-ES"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C146B039-D073-D140-98B3-C3DB0DEE01C3}"/>
              </a:ext>
            </a:extLst>
          </p:cNvPr>
          <p:cNvPicPr>
            <a:picLocks noChangeAspect="1"/>
          </p:cNvPicPr>
          <p:nvPr/>
        </p:nvPicPr>
        <p:blipFill>
          <a:blip r:embed="rId4"/>
          <a:stretch>
            <a:fillRect/>
          </a:stretch>
        </p:blipFill>
        <p:spPr>
          <a:xfrm>
            <a:off x="3317008" y="4022522"/>
            <a:ext cx="1744659" cy="1233306"/>
          </a:xfrm>
          <a:prstGeom prst="rect">
            <a:avLst/>
          </a:prstGeom>
        </p:spPr>
      </p:pic>
      <p:sp>
        <p:nvSpPr>
          <p:cNvPr id="5" name="Rectangle 4">
            <a:extLst>
              <a:ext uri="{FF2B5EF4-FFF2-40B4-BE49-F238E27FC236}">
                <a16:creationId xmlns:a16="http://schemas.microsoft.com/office/drawing/2014/main" id="{33A9E133-724E-214D-942F-263CB5D4D4E6}"/>
              </a:ext>
            </a:extLst>
          </p:cNvPr>
          <p:cNvSpPr/>
          <p:nvPr/>
        </p:nvSpPr>
        <p:spPr>
          <a:xfrm>
            <a:off x="5061667" y="4135685"/>
            <a:ext cx="6096000" cy="2308324"/>
          </a:xfrm>
          <a:prstGeom prst="rect">
            <a:avLst/>
          </a:prstGeom>
          <a:ln w="12700">
            <a:solidFill>
              <a:schemeClr val="accent1"/>
            </a:solidFill>
          </a:ln>
        </p:spPr>
        <p:txBody>
          <a:bodyPr>
            <a:spAutoFit/>
          </a:bodyPr>
          <a:lstStyle/>
          <a:p>
            <a:pPr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Types of stakeholders that are addressed:</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Robot system manufacturers and integrators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Tech-transfer institutions (e.g. DIHs, competence centers…)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Academy and research organizations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End users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Pay attention to requirements on </a:t>
            </a:r>
            <a:r>
              <a:rPr lang="en-US" kern="0" dirty="0" err="1">
                <a:solidFill>
                  <a:prstClr val="black"/>
                </a:solidFill>
                <a:latin typeface="Verdana" panose="020B0604030504040204" pitchFamily="34" charset="0"/>
                <a:ea typeface="MS PGothic" panose="020B0600070205080204" pitchFamily="34" charset="-128"/>
              </a:rPr>
              <a:t>multidisciplinarity</a:t>
            </a:r>
            <a:r>
              <a:rPr lang="en-US" kern="0" dirty="0">
                <a:solidFill>
                  <a:prstClr val="black"/>
                </a:solidFill>
                <a:latin typeface="Verdana" panose="020B0604030504040204" pitchFamily="34" charset="0"/>
                <a:ea typeface="MS PGothic" panose="020B0600070205080204" pitchFamily="34" charset="-128"/>
              </a:rPr>
              <a:t> + SSH (if human interaction)</a:t>
            </a:r>
          </a:p>
        </p:txBody>
      </p:sp>
    </p:spTree>
    <p:extLst>
      <p:ext uri="{BB962C8B-B14F-4D97-AF65-F5344CB8AC3E}">
        <p14:creationId xmlns:p14="http://schemas.microsoft.com/office/powerpoint/2010/main" val="2904198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19</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2" y="883832"/>
            <a:ext cx="5733268" cy="2862322"/>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Prototypes of cloud and edge servers demonstrated in relevant centralized and distributed environments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Full computing infrastructure deployments based on European processor technology</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 full Open Computing Architecture stack, which supports emerging processing architectures (e.g. RISC-V).</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Standards and best practices</a:t>
            </a:r>
          </a:p>
        </p:txBody>
      </p:sp>
      <p:sp>
        <p:nvSpPr>
          <p:cNvPr id="10" name="Rectangle 9">
            <a:extLst>
              <a:ext uri="{FF2B5EF4-FFF2-40B4-BE49-F238E27FC236}">
                <a16:creationId xmlns:a16="http://schemas.microsoft.com/office/drawing/2014/main" id="{C6CBC83E-D3DC-FE43-9B68-2853268C0A82}"/>
              </a:ext>
            </a:extLst>
          </p:cNvPr>
          <p:cNvSpPr/>
          <p:nvPr/>
        </p:nvSpPr>
        <p:spPr>
          <a:xfrm>
            <a:off x="6871446" y="883832"/>
            <a:ext cx="3872753" cy="2862322"/>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Developments at the upper layers of the cloud computing that do not take into account the underlying processor architecture</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Orchestration systems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IaaS, PaaS, SaaS unless linked to emulation or design of Data servers.</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HORIZON-CL4-2023-DIGITAL-EMERGING-01-21</a:t>
            </a:r>
          </a:p>
        </p:txBody>
      </p:sp>
      <p:sp>
        <p:nvSpPr>
          <p:cNvPr id="13" name="Rectangle 12">
            <a:extLst>
              <a:ext uri="{FF2B5EF4-FFF2-40B4-BE49-F238E27FC236}">
                <a16:creationId xmlns:a16="http://schemas.microsoft.com/office/drawing/2014/main" id="{1AF0CBCA-5C85-7E4F-BB23-D5A8D02C9D0C}"/>
              </a:ext>
            </a:extLst>
          </p:cNvPr>
          <p:cNvSpPr/>
          <p:nvPr/>
        </p:nvSpPr>
        <p:spPr>
          <a:xfrm>
            <a:off x="887101" y="3858686"/>
            <a:ext cx="5733268" cy="2029648"/>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sz="1700" b="1" kern="0" dirty="0">
                <a:solidFill>
                  <a:srgbClr val="0C5193"/>
                </a:solidFill>
                <a:latin typeface="Verdana" panose="020B0604030504040204" pitchFamily="34" charset="0"/>
                <a:ea typeface="MS PGothic" panose="020B0600070205080204" pitchFamily="34" charset="-128"/>
              </a:rPr>
              <a:t>Topic evolution and links to other topics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Upgrade of HORIZON-CL4-2022-DIGITAL-EMERGING-01-26 Open source for cloud-based services (RIA)</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From theoretical prototype to actual demonstrator in real production</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Not linked to other topic sin this WP</a:t>
            </a:r>
          </a:p>
        </p:txBody>
      </p:sp>
      <p:sp>
        <p:nvSpPr>
          <p:cNvPr id="2" name="Rectangle 1">
            <a:extLst>
              <a:ext uri="{FF2B5EF4-FFF2-40B4-BE49-F238E27FC236}">
                <a16:creationId xmlns:a16="http://schemas.microsoft.com/office/drawing/2014/main" id="{79D587D5-6B64-214D-AFBC-96AC72496860}"/>
              </a:ext>
            </a:extLst>
          </p:cNvPr>
          <p:cNvSpPr/>
          <p:nvPr/>
        </p:nvSpPr>
        <p:spPr>
          <a:xfrm>
            <a:off x="6871447" y="3858686"/>
            <a:ext cx="3872752" cy="1410184"/>
          </a:xfrm>
          <a:prstGeom prst="rect">
            <a:avLst/>
          </a:prstGeom>
          <a:ln w="12700">
            <a:solidFill>
              <a:schemeClr val="accent1"/>
            </a:solidFill>
          </a:ln>
        </p:spPr>
        <p:txBody>
          <a:bodyPr wrap="square">
            <a:spAutoFit/>
          </a:bodyPr>
          <a:lstStyle/>
          <a:p>
            <a:r>
              <a:rPr lang="lv-LV" sz="1700" b="1" kern="0" dirty="0">
                <a:solidFill>
                  <a:srgbClr val="0C5193"/>
                </a:solidFill>
                <a:latin typeface="Verdana" panose="020B0604030504040204" pitchFamily="34" charset="0"/>
                <a:ea typeface="MS PGothic" panose="020B0600070205080204" pitchFamily="34" charset="-128"/>
              </a:rPr>
              <a:t>Project portfolio </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AERO</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RISER</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VITAMIN-V</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OpenCUBE</a:t>
            </a:r>
          </a:p>
        </p:txBody>
      </p:sp>
    </p:spTree>
    <p:extLst>
      <p:ext uri="{BB962C8B-B14F-4D97-AF65-F5344CB8AC3E}">
        <p14:creationId xmlns:p14="http://schemas.microsoft.com/office/powerpoint/2010/main" val="210251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2060293" y="2598259"/>
            <a:ext cx="8379948" cy="914400"/>
          </a:xfrm>
        </p:spPr>
        <p:txBody>
          <a:bodyPr>
            <a:normAutofit fontScale="90000"/>
          </a:bodyPr>
          <a:lstStyle/>
          <a:p>
            <a:pPr>
              <a:defRPr/>
            </a:pPr>
            <a:r>
              <a:rPr lang="lv-LV" altLang="lv-LV" sz="3600" dirty="0">
                <a:solidFill>
                  <a:srgbClr val="0308DB">
                    <a:lumMod val="50000"/>
                  </a:srgbClr>
                </a:solidFill>
                <a:cs typeface="+mj-cs"/>
              </a:rPr>
              <a:t>Apvārsnis Eiropa 4. klastera «Digitālā joma, rūpniecība un kosmoss» aktualitātes</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0" y="61243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600" dirty="0">
                <a:cs typeface="Times New Roman" panose="02020603050405020304" pitchFamily="18" charset="0"/>
              </a:rPr>
              <a:t>1.1.1. specifiskā atbalsta mērķa "Palielināt Latvijas zinātnisko institūciju pētniecisko un inovatīvo kapacitāti un spēju piesaistīt ārējo finansējumu, ieguldot cilvēkresursos un infrastruktūrā" 1.1.1.5. pasākuma "Atbalsts starptautiskās sadarbības projektiem pētniecībā un inovācijās" 1.kārtas, projekta Nr.1.1.1.5/17/I/001 “Atbalsts starptautiskās sadarbības projektu izstrādei un īstenošanai” ietvaros</a:t>
            </a:r>
          </a:p>
        </p:txBody>
      </p:sp>
      <p:pic>
        <p:nvPicPr>
          <p:cNvPr id="10" name="Attēls 9">
            <a:extLst>
              <a:ext uri="{FF2B5EF4-FFF2-40B4-BE49-F238E27FC236}">
                <a16:creationId xmlns:a16="http://schemas.microsoft.com/office/drawing/2014/main" id="{853A41D0-CA57-4A1D-9C51-9F96D96CE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999" y="5033924"/>
            <a:ext cx="4846002" cy="1090416"/>
          </a:xfrm>
          <a:prstGeom prst="rect">
            <a:avLst/>
          </a:prstGeom>
        </p:spPr>
      </p:pic>
      <p:sp>
        <p:nvSpPr>
          <p:cNvPr id="2" name="Rectangle 1">
            <a:extLst>
              <a:ext uri="{FF2B5EF4-FFF2-40B4-BE49-F238E27FC236}">
                <a16:creationId xmlns:a16="http://schemas.microsoft.com/office/drawing/2014/main" id="{9F094078-A66D-2148-8507-383B5E3A4AB3}"/>
              </a:ext>
            </a:extLst>
          </p:cNvPr>
          <p:cNvSpPr/>
          <p:nvPr/>
        </p:nvSpPr>
        <p:spPr>
          <a:xfrm>
            <a:off x="170329" y="4469481"/>
            <a:ext cx="4415117" cy="1203781"/>
          </a:xfrm>
          <a:prstGeom prst="rect">
            <a:avLst/>
          </a:prstGeom>
        </p:spPr>
        <p:txBody>
          <a:bodyPr wrap="square">
            <a:spAutoFit/>
          </a:bodyPr>
          <a:lstStyle/>
          <a:p>
            <a:pPr>
              <a:defRPr/>
            </a:pPr>
            <a:r>
              <a:rPr lang="lv-LV" altLang="lv-LV" b="1" dirty="0">
                <a:latin typeface="Verdana" panose="020B0604030504040204" pitchFamily="34" charset="0"/>
                <a:ea typeface="Verdana" panose="020B0604030504040204" pitchFamily="34" charset="0"/>
                <a:cs typeface="Verdana" panose="020B0604030504040204" pitchFamily="34" charset="0"/>
              </a:rPr>
              <a:t>Jūlija Asmuss, Dr.sc.ing.</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vadītāja</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hlinkClick r:id="rId4"/>
              </a:rPr>
              <a:t>julija.asmuss@lzp.gov.lv</a:t>
            </a:r>
            <a:r>
              <a:rPr lang="lv-LV" altLang="lv-LV" dirty="0">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20</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2" y="883832"/>
            <a:ext cx="5733268" cy="3416320"/>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Responsible software engineering methods and tools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Best practices leveraging, among others, novel AI and data technologies to accelerate the development and maintenance of software</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Methods and tools for multi-architecture systems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Efficient and agile modelling, verification and validation, vulnerability assessment and mitigation.</a:t>
            </a:r>
          </a:p>
        </p:txBody>
      </p:sp>
      <p:sp>
        <p:nvSpPr>
          <p:cNvPr id="10" name="Rectangle 9">
            <a:extLst>
              <a:ext uri="{FF2B5EF4-FFF2-40B4-BE49-F238E27FC236}">
                <a16:creationId xmlns:a16="http://schemas.microsoft.com/office/drawing/2014/main" id="{C6CBC83E-D3DC-FE43-9B68-2853268C0A82}"/>
              </a:ext>
            </a:extLst>
          </p:cNvPr>
          <p:cNvSpPr/>
          <p:nvPr/>
        </p:nvSpPr>
        <p:spPr>
          <a:xfrm>
            <a:off x="6871446" y="883832"/>
            <a:ext cx="3872753" cy="1754326"/>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Specific Application development</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Software for specific usage, but we want at least three use cases</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HORIZON-CL4-2023-DIGITAL-EMERGING-01-22</a:t>
            </a:r>
          </a:p>
        </p:txBody>
      </p:sp>
      <p:sp>
        <p:nvSpPr>
          <p:cNvPr id="2" name="Rectangle 1">
            <a:extLst>
              <a:ext uri="{FF2B5EF4-FFF2-40B4-BE49-F238E27FC236}">
                <a16:creationId xmlns:a16="http://schemas.microsoft.com/office/drawing/2014/main" id="{79D587D5-6B64-214D-AFBC-96AC72496860}"/>
              </a:ext>
            </a:extLst>
          </p:cNvPr>
          <p:cNvSpPr/>
          <p:nvPr/>
        </p:nvSpPr>
        <p:spPr>
          <a:xfrm>
            <a:off x="6871447" y="2765894"/>
            <a:ext cx="3872752" cy="3231654"/>
          </a:xfrm>
          <a:prstGeom prst="rect">
            <a:avLst/>
          </a:prstGeom>
          <a:ln w="12700">
            <a:solidFill>
              <a:schemeClr val="accent1"/>
            </a:solidFill>
          </a:ln>
        </p:spPr>
        <p:txBody>
          <a:bodyPr wrap="square">
            <a:spAutoFit/>
          </a:bodyPr>
          <a:lstStyle/>
          <a:p>
            <a:r>
              <a:rPr lang="lv-LV" sz="1700" b="1" kern="0" dirty="0">
                <a:solidFill>
                  <a:srgbClr val="0C5193"/>
                </a:solidFill>
                <a:latin typeface="Verdana" panose="020B0604030504040204" pitchFamily="34" charset="0"/>
                <a:ea typeface="MS PGothic" panose="020B0600070205080204" pitchFamily="34" charset="-128"/>
              </a:rPr>
              <a:t>Project portfolio </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PHYSICS</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DATACLOUD</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CHARITY</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SERRANO</a:t>
            </a:r>
          </a:p>
          <a:p>
            <a:pPr marL="285750"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Ai-SPRINT</a:t>
            </a:r>
          </a:p>
          <a:p>
            <a:pPr marL="285750" lvl="1"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COSMOS</a:t>
            </a:r>
          </a:p>
          <a:p>
            <a:pPr marL="285750" lvl="1"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ELEGANT</a:t>
            </a:r>
          </a:p>
          <a:p>
            <a:pPr marL="285750" lvl="1"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FOCETA</a:t>
            </a:r>
          </a:p>
          <a:p>
            <a:pPr marL="285750" lvl="1"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PIACERE</a:t>
            </a:r>
          </a:p>
          <a:p>
            <a:pPr marL="285750" lvl="1"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VeriDevOps</a:t>
            </a:r>
          </a:p>
          <a:p>
            <a:pPr marL="285750" lvl="1" indent="-285750" defTabSz="938213" eaLnBrk="0" fontAlgn="base" hangingPunct="0">
              <a:spcBef>
                <a:spcPct val="0"/>
              </a:spcBef>
              <a:spcAft>
                <a:spcPct val="0"/>
              </a:spcAft>
              <a:buSzPct val="150000"/>
              <a:buFont typeface="Arial" panose="020B0604020202020204" pitchFamily="34" charset="0"/>
              <a:buChar char="•"/>
            </a:pPr>
            <a:r>
              <a:rPr lang="lv-LV" sz="1700" kern="0" dirty="0">
                <a:solidFill>
                  <a:prstClr val="black"/>
                </a:solidFill>
                <a:latin typeface="Verdana" panose="020B0604030504040204" pitchFamily="34" charset="0"/>
                <a:ea typeface="MS PGothic" panose="020B0600070205080204" pitchFamily="34" charset="-128"/>
              </a:rPr>
              <a:t>XANDAR</a:t>
            </a:r>
          </a:p>
        </p:txBody>
      </p:sp>
      <p:sp>
        <p:nvSpPr>
          <p:cNvPr id="6" name="Rectangle 5">
            <a:extLst>
              <a:ext uri="{FF2B5EF4-FFF2-40B4-BE49-F238E27FC236}">
                <a16:creationId xmlns:a16="http://schemas.microsoft.com/office/drawing/2014/main" id="{AF2FB505-57B3-6947-ABFC-BD57C781AA81}"/>
              </a:ext>
            </a:extLst>
          </p:cNvPr>
          <p:cNvSpPr/>
          <p:nvPr/>
        </p:nvSpPr>
        <p:spPr>
          <a:xfrm>
            <a:off x="887101" y="4514871"/>
            <a:ext cx="5733269" cy="2031325"/>
          </a:xfrm>
          <a:prstGeom prst="rect">
            <a:avLst/>
          </a:prstGeom>
          <a:ln w="12700">
            <a:solidFill>
              <a:schemeClr val="accent1"/>
            </a:solidFill>
          </a:ln>
        </p:spPr>
        <p:txBody>
          <a:bodyPr wrap="square">
            <a:spAutoFit/>
          </a:bodyPr>
          <a:lstStyle/>
          <a:p>
            <a:pPr lvl="0"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Was it called before? </a:t>
            </a:r>
          </a:p>
          <a:p>
            <a:pPr marL="285750" indent="-285750">
              <a:buSzPct val="150000"/>
              <a:buFont typeface="Arial" panose="020B0604020202020204" pitchFamily="34" charset="0"/>
              <a:buChar char="•"/>
            </a:pPr>
            <a:r>
              <a:rPr lang="lv-LV" kern="0" noProof="1">
                <a:solidFill>
                  <a:prstClr val="black"/>
                </a:solidFill>
                <a:latin typeface="Verdana" panose="020B0604030504040204" pitchFamily="34" charset="0"/>
                <a:ea typeface="MS PGothic" panose="020B0600070205080204" pitchFamily="34" charset="-128"/>
              </a:rPr>
              <a:t>Software Engineering as a recurrent topic for at least the past three framework programmes</a:t>
            </a:r>
          </a:p>
          <a:p>
            <a:pPr marL="285750" indent="-285750">
              <a:buSzPct val="150000"/>
              <a:buFont typeface="Arial" panose="020B0604020202020204" pitchFamily="34" charset="0"/>
              <a:buChar char="•"/>
            </a:pPr>
            <a:r>
              <a:rPr lang="lv-LV" kern="0" noProof="1">
                <a:solidFill>
                  <a:prstClr val="black"/>
                </a:solidFill>
                <a:latin typeface="Verdana" panose="020B0604030504040204" pitchFamily="34" charset="0"/>
                <a:ea typeface="MS PGothic" panose="020B0600070205080204" pitchFamily="34" charset="-128"/>
              </a:rPr>
              <a:t>Focus on methods and tools but advances with the state of the art of other technologies</a:t>
            </a:r>
          </a:p>
          <a:p>
            <a:pPr marL="285750" indent="-285750">
              <a:buSzPct val="150000"/>
              <a:buFont typeface="Arial" panose="020B0604020202020204" pitchFamily="34" charset="0"/>
              <a:buChar char="•"/>
            </a:pPr>
            <a:r>
              <a:rPr lang="lv-LV" kern="0" noProof="1">
                <a:solidFill>
                  <a:prstClr val="black"/>
                </a:solidFill>
                <a:latin typeface="Verdana" panose="020B0604030504040204" pitchFamily="34" charset="0"/>
                <a:ea typeface="MS PGothic" panose="020B0600070205080204" pitchFamily="34" charset="-128"/>
              </a:rPr>
              <a:t>Current key subjects: cybersecurity, AI</a:t>
            </a:r>
          </a:p>
        </p:txBody>
      </p:sp>
    </p:spTree>
    <p:extLst>
      <p:ext uri="{BB962C8B-B14F-4D97-AF65-F5344CB8AC3E}">
        <p14:creationId xmlns:p14="http://schemas.microsoft.com/office/powerpoint/2010/main" val="1776157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21</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2" y="883832"/>
            <a:ext cx="5733268" cy="4524315"/>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Establishment of a system of European annual awards that acts as a spotlight stirring up contributions to Open Source Software and Hardware projects.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Increased interest for the contribution to, integration of and exploitation of Open Source assets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Development of a scheme including a list of fields related to Open Source</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Elaboration of an adequate process to:</a:t>
            </a:r>
          </a:p>
          <a:p>
            <a:pPr marL="627063" lvl="0" indent="-227013"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scrutinize different fields of action relevant to open source</a:t>
            </a:r>
          </a:p>
          <a:p>
            <a:pPr marL="627063" lvl="0" indent="-227013"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select appropriate candidates for being recognized</a:t>
            </a:r>
          </a:p>
          <a:p>
            <a:pPr marL="627063" lvl="0" indent="-227013"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implement adequate award ceremonies. </a:t>
            </a:r>
          </a:p>
        </p:txBody>
      </p:sp>
      <p:sp>
        <p:nvSpPr>
          <p:cNvPr id="10" name="Rectangle 9">
            <a:extLst>
              <a:ext uri="{FF2B5EF4-FFF2-40B4-BE49-F238E27FC236}">
                <a16:creationId xmlns:a16="http://schemas.microsoft.com/office/drawing/2014/main" id="{C6CBC83E-D3DC-FE43-9B68-2853268C0A82}"/>
              </a:ext>
            </a:extLst>
          </p:cNvPr>
          <p:cNvSpPr/>
          <p:nvPr/>
        </p:nvSpPr>
        <p:spPr>
          <a:xfrm>
            <a:off x="6871446" y="883832"/>
            <a:ext cx="4482354" cy="2308324"/>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Coordination and Support actions to organize software projects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Coordination of portfolio of projects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Limitation to the research framework programme</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 world-wide impact is sought</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HORIZON-CL4-2023-DIGITAL-EMERGING-01-23</a:t>
            </a:r>
          </a:p>
        </p:txBody>
      </p:sp>
      <p:sp>
        <p:nvSpPr>
          <p:cNvPr id="4" name="Rectangle 3">
            <a:extLst>
              <a:ext uri="{FF2B5EF4-FFF2-40B4-BE49-F238E27FC236}">
                <a16:creationId xmlns:a16="http://schemas.microsoft.com/office/drawing/2014/main" id="{814F0748-547C-C040-B13C-AD643CA78BF1}"/>
              </a:ext>
            </a:extLst>
          </p:cNvPr>
          <p:cNvSpPr/>
          <p:nvPr/>
        </p:nvSpPr>
        <p:spPr>
          <a:xfrm>
            <a:off x="6871446" y="3442447"/>
            <a:ext cx="4482354" cy="2031325"/>
          </a:xfrm>
          <a:prstGeom prst="rect">
            <a:avLst/>
          </a:prstGeom>
          <a:ln w="12700">
            <a:solidFill>
              <a:schemeClr val="accent1"/>
            </a:solidFill>
          </a:ln>
        </p:spPr>
        <p:txBody>
          <a:bodyPr wrap="square">
            <a:spAutoFit/>
          </a:bodyPr>
          <a:lstStyle/>
          <a:p>
            <a:pPr defTabSz="938213" eaLnBrk="0" fontAlgn="base" hangingPunct="0">
              <a:spcBef>
                <a:spcPct val="0"/>
              </a:spcBef>
              <a:spcAft>
                <a:spcPct val="0"/>
              </a:spcAft>
              <a:defRPr/>
            </a:pPr>
            <a:r>
              <a:rPr lang="lv-LV" b="1" kern="0" noProof="1">
                <a:solidFill>
                  <a:srgbClr val="0C5193"/>
                </a:solidFill>
                <a:latin typeface="Verdana" panose="020B0604030504040204" pitchFamily="34" charset="0"/>
                <a:ea typeface="MS PGothic" panose="020B0600070205080204" pitchFamily="34" charset="-128"/>
              </a:rPr>
              <a:t>Who are the types of main stakeholders that are addressed?</a:t>
            </a:r>
          </a:p>
          <a:p>
            <a:pPr marL="285750" indent="-285750" defTabSz="938213" eaLnBrk="0" fontAlgn="base" hangingPunct="0">
              <a:spcBef>
                <a:spcPct val="0"/>
              </a:spcBef>
              <a:spcAft>
                <a:spcPct val="0"/>
              </a:spcAft>
              <a:buSzPct val="150000"/>
              <a:buFont typeface="Arial" panose="020B0604020202020204" pitchFamily="34" charset="0"/>
              <a:buChar char="•"/>
            </a:pPr>
            <a:r>
              <a:rPr lang="lv-LV" kern="0" noProof="1">
                <a:solidFill>
                  <a:prstClr val="black"/>
                </a:solidFill>
                <a:latin typeface="Verdana" panose="020B0604030504040204" pitchFamily="34" charset="0"/>
                <a:ea typeface="MS PGothic" panose="020B0600070205080204" pitchFamily="34" charset="-128"/>
              </a:rPr>
              <a:t>No specific group of addressees, but consortia including relevant SMEs with focus on ICT communication are expected</a:t>
            </a:r>
          </a:p>
        </p:txBody>
      </p:sp>
    </p:spTree>
    <p:extLst>
      <p:ext uri="{BB962C8B-B14F-4D97-AF65-F5344CB8AC3E}">
        <p14:creationId xmlns:p14="http://schemas.microsoft.com/office/powerpoint/2010/main" val="201090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22</a:t>
            </a:fld>
            <a:endParaRPr lang="lv-LV" dirty="0"/>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0570522" cy="553998"/>
          </a:xfrm>
          <a:prstGeom prst="rect">
            <a:avLst/>
          </a:prstGeom>
          <a:noFill/>
        </p:spPr>
        <p:txBody>
          <a:bodyPr wrap="none">
            <a:spAutoFit/>
          </a:bodyPr>
          <a:lstStyle/>
          <a:p>
            <a:pPr defTabSz="938213" eaLnBrk="0" fontAlgn="base" hangingPunct="0">
              <a:spcBef>
                <a:spcPct val="0"/>
              </a:spcBef>
              <a:spcAft>
                <a:spcPct val="0"/>
              </a:spcAft>
            </a:pPr>
            <a:r>
              <a:rPr lang="en-US" sz="3000" b="1" dirty="0">
                <a:solidFill>
                  <a:srgbClr val="0308DB">
                    <a:lumMod val="50000"/>
                  </a:srgbClr>
                </a:solidFill>
                <a:latin typeface="Verdana" panose="020B0604030504040204" pitchFamily="34" charset="0"/>
                <a:ea typeface="Verdana" panose="020B0604030504040204" pitchFamily="34" charset="0"/>
              </a:rPr>
              <a:t>HORIZON-CL4-2023-DIGITAL-EMERGING-01-31</a:t>
            </a:r>
          </a:p>
        </p:txBody>
      </p:sp>
      <p:sp>
        <p:nvSpPr>
          <p:cNvPr id="2" name="Rectangle 1">
            <a:extLst>
              <a:ext uri="{FF2B5EF4-FFF2-40B4-BE49-F238E27FC236}">
                <a16:creationId xmlns:a16="http://schemas.microsoft.com/office/drawing/2014/main" id="{79D587D5-6B64-214D-AFBC-96AC72496860}"/>
              </a:ext>
            </a:extLst>
          </p:cNvPr>
          <p:cNvSpPr/>
          <p:nvPr/>
        </p:nvSpPr>
        <p:spPr>
          <a:xfrm>
            <a:off x="887099" y="2781467"/>
            <a:ext cx="5733269" cy="2569934"/>
          </a:xfrm>
          <a:prstGeom prst="rect">
            <a:avLst/>
          </a:prstGeom>
          <a:ln w="12700">
            <a:solidFill>
              <a:schemeClr val="accent1"/>
            </a:solidFill>
          </a:ln>
        </p:spPr>
        <p:txBody>
          <a:bodyPr wrap="square">
            <a:spAutoFit/>
          </a:bodyPr>
          <a:lstStyle/>
          <a:p>
            <a:r>
              <a:rPr lang="lv-LV" sz="1700" b="1" kern="0" dirty="0" err="1">
                <a:solidFill>
                  <a:srgbClr val="0C5193"/>
                </a:solidFill>
                <a:latin typeface="Verdana" panose="020B0604030504040204" pitchFamily="34" charset="0"/>
                <a:ea typeface="MS PGothic" panose="020B0600070205080204" pitchFamily="34" charset="-128"/>
              </a:rPr>
              <a:t>Background</a:t>
            </a:r>
            <a:r>
              <a:rPr lang="lv-LV" sz="1700" b="1" kern="0" dirty="0">
                <a:solidFill>
                  <a:srgbClr val="0C5193"/>
                </a:solidFill>
                <a:latin typeface="Verdana" panose="020B0604030504040204" pitchFamily="34" charset="0"/>
                <a:ea typeface="MS PGothic" panose="020B0600070205080204" pitchFamily="34" charset="-128"/>
              </a:rPr>
              <a:t> </a:t>
            </a:r>
            <a:r>
              <a:rPr lang="lv-LV" sz="1700" b="1" kern="0" dirty="0" err="1">
                <a:solidFill>
                  <a:srgbClr val="0C5193"/>
                </a:solidFill>
                <a:latin typeface="Verdana" panose="020B0604030504040204" pitchFamily="34" charset="0"/>
                <a:ea typeface="MS PGothic" panose="020B0600070205080204" pitchFamily="34" charset="-128"/>
              </a:rPr>
              <a:t>information</a:t>
            </a:r>
            <a:endParaRPr lang="lv-LV" sz="1700" b="1" kern="0" dirty="0">
              <a:solidFill>
                <a:srgbClr val="0C5193"/>
              </a:solidFill>
              <a:latin typeface="Verdana" panose="020B0604030504040204" pitchFamily="34" charset="0"/>
              <a:ea typeface="MS PGothic" panose="020B0600070205080204" pitchFamily="34" charset="-128"/>
            </a:endParaRPr>
          </a:p>
          <a:p>
            <a:pPr marL="298450" indent="-285750">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Graphene Flagship </a:t>
            </a:r>
            <a:r>
              <a:rPr lang="fr-BE" dirty="0">
                <a:latin typeface="Verdana" panose="020B0604030504040204" pitchFamily="34" charset="0"/>
                <a:ea typeface="Verdana" panose="020B0604030504040204" pitchFamily="34" charset="0"/>
                <a:cs typeface="Verdana" panose="020B0604030504040204" pitchFamily="34" charset="0"/>
                <a:hlinkClick r:id="rId3"/>
              </a:rPr>
              <a:t>https://graphene-flagship.eu/</a:t>
            </a:r>
            <a:r>
              <a:rPr lang="fr-BE" dirty="0">
                <a:latin typeface="Verdana" panose="020B0604030504040204" pitchFamily="34" charset="0"/>
                <a:ea typeface="Verdana" panose="020B0604030504040204" pitchFamily="34" charset="0"/>
                <a:cs typeface="Verdana" panose="020B0604030504040204" pitchFamily="34" charset="0"/>
              </a:rPr>
              <a:t> </a:t>
            </a:r>
          </a:p>
          <a:p>
            <a:pPr marL="298450" indent="-285750">
              <a:buSzPct val="150000"/>
              <a:buFont typeface="Arial" panose="020B0604020202020204" pitchFamily="34" charset="0"/>
              <a:buChar char="•"/>
            </a:pPr>
            <a:r>
              <a:rPr lang="fr-BE" kern="0" dirty="0" err="1">
                <a:solidFill>
                  <a:prstClr val="black"/>
                </a:solidFill>
                <a:latin typeface="Verdana" panose="020B0604030504040204" pitchFamily="34" charset="0"/>
                <a:ea typeface="MS PGothic" panose="020B0600070205080204" pitchFamily="34" charset="-128"/>
              </a:rPr>
              <a:t>Annual</a:t>
            </a:r>
            <a:r>
              <a:rPr lang="fr-BE" kern="0" dirty="0">
                <a:solidFill>
                  <a:prstClr val="black"/>
                </a:solidFill>
                <a:latin typeface="Verdana" panose="020B0604030504040204" pitchFamily="34" charset="0"/>
                <a:ea typeface="MS PGothic" panose="020B0600070205080204" pitchFamily="34" charset="-128"/>
              </a:rPr>
              <a:t> reports:</a:t>
            </a:r>
            <a:r>
              <a:rPr lang="fr-BE" dirty="0"/>
              <a:t> </a:t>
            </a:r>
            <a:r>
              <a:rPr lang="fr-BE" dirty="0">
                <a:latin typeface="Verdana" panose="020B0604030504040204" pitchFamily="34" charset="0"/>
                <a:ea typeface="Verdana" panose="020B0604030504040204" pitchFamily="34" charset="0"/>
                <a:cs typeface="Verdana" panose="020B0604030504040204" pitchFamily="34" charset="0"/>
                <a:hlinkClick r:id="rId4"/>
              </a:rPr>
              <a:t>https://graphene-flagship.eu/research/annual-report/</a:t>
            </a:r>
            <a:r>
              <a:rPr lang="fr-BE"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a:p>
            <a:pPr marL="298450" indent="-285750">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2D Experimental Pilot Line </a:t>
            </a:r>
            <a:r>
              <a:rPr lang="en-US" dirty="0">
                <a:latin typeface="Verdana" panose="020B0604030504040204" pitchFamily="34" charset="0"/>
                <a:ea typeface="Verdana" panose="020B0604030504040204" pitchFamily="34" charset="0"/>
                <a:cs typeface="Verdana" panose="020B0604030504040204" pitchFamily="34" charset="0"/>
                <a:hlinkClick r:id="rId5"/>
              </a:rPr>
              <a:t>https://graphene-flagship.eu/innovation/pilot-line/</a:t>
            </a:r>
            <a:r>
              <a:rPr lang="en-US" sz="1400" dirty="0">
                <a:latin typeface="Verdana" panose="020B0604030504040204" pitchFamily="34" charset="0"/>
                <a:ea typeface="Verdana" panose="020B0604030504040204" pitchFamily="34" charset="0"/>
                <a:cs typeface="Verdana" panose="020B0604030504040204" pitchFamily="34" charset="0"/>
              </a:rPr>
              <a:t> </a:t>
            </a:r>
          </a:p>
          <a:p>
            <a:pPr marL="298450" indent="-285750">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2D Experimental Pilot Line </a:t>
            </a:r>
            <a:r>
              <a:rPr lang="en-US" dirty="0">
                <a:latin typeface="Verdana" panose="020B0604030504040204" pitchFamily="34" charset="0"/>
                <a:ea typeface="Verdana" panose="020B0604030504040204" pitchFamily="34" charset="0"/>
                <a:cs typeface="Verdana" panose="020B0604030504040204" pitchFamily="34" charset="0"/>
                <a:hlinkClick r:id="rId6"/>
              </a:rPr>
              <a:t>https://www.flagera.eu</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6" name="Rectangle 5">
            <a:extLst>
              <a:ext uri="{FF2B5EF4-FFF2-40B4-BE49-F238E27FC236}">
                <a16:creationId xmlns:a16="http://schemas.microsoft.com/office/drawing/2014/main" id="{AF2FB505-57B3-6947-ABFC-BD57C781AA81}"/>
              </a:ext>
            </a:extLst>
          </p:cNvPr>
          <p:cNvSpPr/>
          <p:nvPr/>
        </p:nvSpPr>
        <p:spPr>
          <a:xfrm>
            <a:off x="887100" y="883832"/>
            <a:ext cx="5733269" cy="1754326"/>
          </a:xfrm>
          <a:prstGeom prst="rect">
            <a:avLst/>
          </a:prstGeom>
          <a:ln w="12700">
            <a:solidFill>
              <a:schemeClr val="accent1"/>
            </a:solidFill>
          </a:ln>
        </p:spPr>
        <p:txBody>
          <a:bodyPr wrap="square">
            <a:spAutoFit/>
          </a:bodyPr>
          <a:lstStyle/>
          <a:p>
            <a:pPr lvl="0"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Was it called before? </a:t>
            </a:r>
          </a:p>
          <a:p>
            <a:pPr marL="285750" indent="-285750" defTabSz="938213" eaLnBrk="0" fontAlgn="base" hangingPunct="0">
              <a:spcBef>
                <a:spcPct val="0"/>
              </a:spcBef>
              <a:spcAft>
                <a:spcPct val="0"/>
              </a:spcAft>
              <a:buSzPct val="150000"/>
              <a:buFont typeface="Arial" panose="020B0604020202020204" pitchFamily="34" charset="0"/>
              <a:buChar char="•"/>
            </a:pPr>
            <a:r>
              <a:rPr lang="fr-BE" kern="0" dirty="0">
                <a:solidFill>
                  <a:prstClr val="black"/>
                </a:solidFill>
                <a:latin typeface="Verdana" panose="020B0604030504040204" pitchFamily="34" charset="0"/>
                <a:ea typeface="MS PGothic" panose="020B0600070205080204" pitchFamily="34" charset="-128"/>
              </a:rPr>
              <a:t>Continuation of the Graphene </a:t>
            </a:r>
            <a:r>
              <a:rPr lang="fr-BE" kern="0" dirty="0" err="1">
                <a:solidFill>
                  <a:prstClr val="black"/>
                </a:solidFill>
                <a:latin typeface="Verdana" panose="020B0604030504040204" pitchFamily="34" charset="0"/>
                <a:ea typeface="MS PGothic" panose="020B0600070205080204" pitchFamily="34" charset="-128"/>
              </a:rPr>
              <a:t>Flagship</a:t>
            </a:r>
            <a:r>
              <a:rPr lang="fr-BE" kern="0" dirty="0">
                <a:solidFill>
                  <a:prstClr val="black"/>
                </a:solidFill>
                <a:latin typeface="Verdana" panose="020B0604030504040204" pitchFamily="34" charset="0"/>
                <a:ea typeface="MS PGothic" panose="020B0600070205080204" pitchFamily="34" charset="-128"/>
              </a:rPr>
              <a:t>, </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Continuation of the 2D experimental Pilot Line, build on the IP developed therein</a:t>
            </a:r>
          </a:p>
          <a:p>
            <a:pPr marL="285750" indent="-285750" defTabSz="938213" eaLnBrk="0" fontAlgn="base" hangingPunct="0">
              <a:spcBef>
                <a:spcPct val="0"/>
              </a:spcBef>
              <a:spcAft>
                <a:spcPct val="0"/>
              </a:spcAft>
              <a:buSzPct val="150000"/>
              <a:buFont typeface="Arial" panose="020B0604020202020204" pitchFamily="34" charset="0"/>
              <a:buChar char="•"/>
            </a:pPr>
            <a:r>
              <a:rPr lang="fr-BE" kern="0" dirty="0" err="1">
                <a:solidFill>
                  <a:prstClr val="black"/>
                </a:solidFill>
                <a:latin typeface="Verdana" panose="020B0604030504040204" pitchFamily="34" charset="0"/>
                <a:ea typeface="MS PGothic" panose="020B0600070205080204" pitchFamily="34" charset="-128"/>
              </a:rPr>
              <a:t>Significant</a:t>
            </a:r>
            <a:r>
              <a:rPr lang="fr-BE" kern="0" dirty="0">
                <a:solidFill>
                  <a:prstClr val="black"/>
                </a:solidFill>
                <a:latin typeface="Verdana" panose="020B0604030504040204" pitchFamily="34" charset="0"/>
                <a:ea typeface="MS PGothic" panose="020B0600070205080204" pitchFamily="34" charset="-128"/>
              </a:rPr>
              <a:t> change in </a:t>
            </a:r>
            <a:r>
              <a:rPr lang="fr-BE" kern="0" dirty="0" err="1">
                <a:solidFill>
                  <a:prstClr val="black"/>
                </a:solidFill>
                <a:latin typeface="Verdana" panose="020B0604030504040204" pitchFamily="34" charset="0"/>
                <a:ea typeface="MS PGothic" panose="020B0600070205080204" pitchFamily="34" charset="-128"/>
              </a:rPr>
              <a:t>implementation</a:t>
            </a:r>
            <a:r>
              <a:rPr lang="fr-BE" kern="0" dirty="0">
                <a:solidFill>
                  <a:prstClr val="black"/>
                </a:solidFill>
                <a:latin typeface="Verdana" panose="020B0604030504040204" pitchFamily="34" charset="0"/>
                <a:ea typeface="MS PGothic" panose="020B0600070205080204" pitchFamily="34" charset="-128"/>
              </a:rPr>
              <a:t>: FPA/</a:t>
            </a:r>
            <a:r>
              <a:rPr lang="fr-BE" kern="0" dirty="0" err="1">
                <a:solidFill>
                  <a:prstClr val="black"/>
                </a:solidFill>
                <a:latin typeface="Verdana" panose="020B0604030504040204" pitchFamily="34" charset="0"/>
                <a:ea typeface="MS PGothic" panose="020B0600070205080204" pitchFamily="34" charset="-128"/>
              </a:rPr>
              <a:t>SGAs</a:t>
            </a:r>
            <a:r>
              <a:rPr lang="fr-BE" kern="0" dirty="0">
                <a:solidFill>
                  <a:prstClr val="black"/>
                </a:solidFill>
                <a:latin typeface="Verdana" panose="020B0604030504040204" pitchFamily="34" charset="0"/>
                <a:ea typeface="MS PGothic" panose="020B0600070205080204" pitchFamily="34" charset="-128"/>
              </a:rPr>
              <a:t> + ERANET vs </a:t>
            </a:r>
            <a:r>
              <a:rPr lang="fr-BE" kern="0" dirty="0" err="1">
                <a:solidFill>
                  <a:prstClr val="black"/>
                </a:solidFill>
                <a:latin typeface="Verdana" panose="020B0604030504040204" pitchFamily="34" charset="0"/>
                <a:ea typeface="MS PGothic" panose="020B0600070205080204" pitchFamily="34" charset="-128"/>
              </a:rPr>
              <a:t>RIAs</a:t>
            </a:r>
            <a:r>
              <a:rPr lang="fr-BE" kern="0" dirty="0">
                <a:solidFill>
                  <a:prstClr val="black"/>
                </a:solidFill>
                <a:latin typeface="Verdana" panose="020B0604030504040204" pitchFamily="34" charset="0"/>
                <a:ea typeface="MS PGothic" panose="020B0600070205080204" pitchFamily="34" charset="-128"/>
              </a:rPr>
              <a:t>/IA and one CSA</a:t>
            </a:r>
          </a:p>
        </p:txBody>
      </p:sp>
      <p:sp>
        <p:nvSpPr>
          <p:cNvPr id="14" name="TextBox 13">
            <a:extLst>
              <a:ext uri="{FF2B5EF4-FFF2-40B4-BE49-F238E27FC236}">
                <a16:creationId xmlns:a16="http://schemas.microsoft.com/office/drawing/2014/main" id="{E1857CB3-0BC1-F943-90C5-59C14938480D}"/>
              </a:ext>
            </a:extLst>
          </p:cNvPr>
          <p:cNvSpPr txBox="1"/>
          <p:nvPr/>
        </p:nvSpPr>
        <p:spPr>
          <a:xfrm>
            <a:off x="6763870" y="2781467"/>
            <a:ext cx="5280276" cy="1200329"/>
          </a:xfrm>
          <a:prstGeom prst="rect">
            <a:avLst/>
          </a:prstGeom>
          <a:noFill/>
          <a:ln w="12700">
            <a:solidFill>
              <a:schemeClr val="accent1"/>
            </a:solidFill>
          </a:ln>
        </p:spPr>
        <p:txBody>
          <a:bodyPr wrap="square" rtlCol="0">
            <a:spAutoFit/>
          </a:bodyPr>
          <a:lstStyle/>
          <a:p>
            <a:pPr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Key group of actors driving this</a:t>
            </a:r>
          </a:p>
          <a:p>
            <a:pPr>
              <a:buNone/>
            </a:pPr>
            <a:r>
              <a:rPr lang="en-US" dirty="0">
                <a:latin typeface="Verdana" panose="020B0604030504040204" pitchFamily="34" charset="0"/>
                <a:ea typeface="Verdana" panose="020B0604030504040204" pitchFamily="34" charset="0"/>
                <a:cs typeface="Verdana" panose="020B0604030504040204" pitchFamily="34" charset="0"/>
              </a:rPr>
              <a:t>The Graphene Flagship consortium is a key group: </a:t>
            </a:r>
            <a:r>
              <a:rPr lang="en-US" dirty="0">
                <a:latin typeface="Verdana" panose="020B0604030504040204" pitchFamily="34" charset="0"/>
                <a:ea typeface="Verdana" panose="020B0604030504040204" pitchFamily="34" charset="0"/>
                <a:cs typeface="Verdana" panose="020B0604030504040204" pitchFamily="34" charset="0"/>
                <a:hlinkClick r:id="rId7"/>
              </a:rPr>
              <a:t>https://graphene-flagship.eu/collaboration/our-partners/</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5" name="Rectangle 4">
            <a:extLst>
              <a:ext uri="{FF2B5EF4-FFF2-40B4-BE49-F238E27FC236}">
                <a16:creationId xmlns:a16="http://schemas.microsoft.com/office/drawing/2014/main" id="{C9C4FC95-01C2-1640-9786-EEE7AA1F01AA}"/>
              </a:ext>
            </a:extLst>
          </p:cNvPr>
          <p:cNvSpPr/>
          <p:nvPr/>
        </p:nvSpPr>
        <p:spPr>
          <a:xfrm>
            <a:off x="6763870" y="895601"/>
            <a:ext cx="5280276" cy="1477328"/>
          </a:xfrm>
          <a:prstGeom prst="rect">
            <a:avLst/>
          </a:prstGeom>
          <a:ln w="12700">
            <a:solidFill>
              <a:schemeClr val="accent1"/>
            </a:solidFill>
          </a:ln>
        </p:spPr>
        <p:txBody>
          <a:bodyPr wrap="square">
            <a:spAutoFit/>
          </a:bodyPr>
          <a:lstStyle/>
          <a:p>
            <a:pPr marL="12700">
              <a:tabLst>
                <a:tab pos="39688" algn="l"/>
                <a:tab pos="346075" algn="l"/>
              </a:tabLst>
            </a:pPr>
            <a:r>
              <a:rPr lang="en-US" b="1" kern="0" dirty="0">
                <a:solidFill>
                  <a:srgbClr val="0C5193"/>
                </a:solidFill>
                <a:latin typeface="Verdana" panose="020B0604030504040204" pitchFamily="34" charset="0"/>
                <a:ea typeface="MS PGothic" panose="020B0600070205080204" pitchFamily="34" charset="-128"/>
              </a:rPr>
              <a:t>Future outlook</a:t>
            </a:r>
            <a:endParaRPr lang="fr-BE" dirty="0"/>
          </a:p>
          <a:p>
            <a:pPr marL="12700">
              <a:tabLst>
                <a:tab pos="39688" algn="l"/>
                <a:tab pos="346075" algn="l"/>
              </a:tabLst>
            </a:pPr>
            <a:r>
              <a:rPr lang="fr-BE" dirty="0">
                <a:latin typeface="Verdana" panose="020B0604030504040204" pitchFamily="34" charset="0"/>
                <a:ea typeface="Verdana" panose="020B0604030504040204" pitchFamily="34" charset="0"/>
                <a:cs typeface="Verdana" panose="020B0604030504040204" pitchFamily="34" charset="0"/>
              </a:rPr>
              <a:t>Technology and Innovation roadmap: </a:t>
            </a:r>
          </a:p>
          <a:p>
            <a:pPr marL="12700">
              <a:buNone/>
              <a:tabLst>
                <a:tab pos="39688" algn="l"/>
                <a:tab pos="346075" algn="l"/>
              </a:tabLst>
            </a:pPr>
            <a:r>
              <a:rPr lang="fr-BE" dirty="0">
                <a:latin typeface="Verdana" panose="020B0604030504040204" pitchFamily="34" charset="0"/>
                <a:ea typeface="Verdana" panose="020B0604030504040204" pitchFamily="34" charset="0"/>
                <a:cs typeface="Verdana" panose="020B0604030504040204" pitchFamily="34" charset="0"/>
                <a:hlinkClick r:id="rId8"/>
              </a:rPr>
              <a:t>https://graphene-flagship.eu/innovation/industrialisation/roadmap/</a:t>
            </a:r>
            <a:r>
              <a:rPr lang="fr-BE"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82CFAF0E-243F-BC4B-92AF-0929115FEF35}"/>
              </a:ext>
            </a:extLst>
          </p:cNvPr>
          <p:cNvPicPr>
            <a:picLocks noChangeAspect="1"/>
          </p:cNvPicPr>
          <p:nvPr/>
        </p:nvPicPr>
        <p:blipFill>
          <a:blip r:embed="rId9"/>
          <a:stretch>
            <a:fillRect/>
          </a:stretch>
        </p:blipFill>
        <p:spPr>
          <a:xfrm>
            <a:off x="6938733" y="4093355"/>
            <a:ext cx="2911017" cy="1142299"/>
          </a:xfrm>
          <a:prstGeom prst="rect">
            <a:avLst/>
          </a:prstGeom>
        </p:spPr>
      </p:pic>
    </p:spTree>
    <p:extLst>
      <p:ext uri="{BB962C8B-B14F-4D97-AF65-F5344CB8AC3E}">
        <p14:creationId xmlns:p14="http://schemas.microsoft.com/office/powerpoint/2010/main" val="3908550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23</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2" y="883832"/>
            <a:ext cx="5733268" cy="1477328"/>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Build on Flagship ramp-up success stories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Move the technologies up the TRL scale</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Lab to infrastructures, fab, market</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Build EU quantum ecosystem</a:t>
            </a:r>
          </a:p>
        </p:txBody>
      </p:sp>
      <p:sp>
        <p:nvSpPr>
          <p:cNvPr id="10" name="Rectangle 9">
            <a:extLst>
              <a:ext uri="{FF2B5EF4-FFF2-40B4-BE49-F238E27FC236}">
                <a16:creationId xmlns:a16="http://schemas.microsoft.com/office/drawing/2014/main" id="{C6CBC83E-D3DC-FE43-9B68-2853268C0A82}"/>
              </a:ext>
            </a:extLst>
          </p:cNvPr>
          <p:cNvSpPr/>
          <p:nvPr/>
        </p:nvSpPr>
        <p:spPr>
          <a:xfrm>
            <a:off x="6763870" y="883832"/>
            <a:ext cx="5280276" cy="2031325"/>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Topic 01-45 (Q sensing): Lack of industrialization focus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Pure academic consortia</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Splitting competences, incoherent approaches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Non-addressed supply-chain weaknesses</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10844635" cy="553998"/>
          </a:xfrm>
          <a:prstGeom prst="rect">
            <a:avLst/>
          </a:prstGeom>
          <a:noFill/>
        </p:spPr>
        <p:txBody>
          <a:bodyPr wrap="none">
            <a:spAutoFit/>
          </a:bodyPr>
          <a:lstStyle/>
          <a:p>
            <a:pPr defTabSz="938213" eaLnBrk="0" fontAlgn="base" hangingPunct="0">
              <a:spcBef>
                <a:spcPct val="0"/>
              </a:spcBef>
              <a:spcAft>
                <a:spcPct val="0"/>
              </a:spcAft>
            </a:pPr>
            <a:r>
              <a:rPr lang="en-US" sz="3000" b="1" dirty="0">
                <a:solidFill>
                  <a:srgbClr val="0308DB">
                    <a:lumMod val="50000"/>
                  </a:srgbClr>
                </a:solidFill>
                <a:latin typeface="Verdana" panose="020B0604030504040204" pitchFamily="34" charset="0"/>
                <a:ea typeface="Verdana" panose="020B0604030504040204" pitchFamily="34" charset="0"/>
              </a:rPr>
              <a:t>HORIZON-CL4-2023-DIGITAL-EMERGING-01-45</a:t>
            </a:r>
          </a:p>
        </p:txBody>
      </p:sp>
      <p:sp>
        <p:nvSpPr>
          <p:cNvPr id="2" name="Rectangle 1">
            <a:extLst>
              <a:ext uri="{FF2B5EF4-FFF2-40B4-BE49-F238E27FC236}">
                <a16:creationId xmlns:a16="http://schemas.microsoft.com/office/drawing/2014/main" id="{79D587D5-6B64-214D-AFBC-96AC72496860}"/>
              </a:ext>
            </a:extLst>
          </p:cNvPr>
          <p:cNvSpPr/>
          <p:nvPr/>
        </p:nvSpPr>
        <p:spPr>
          <a:xfrm>
            <a:off x="6763869" y="5778815"/>
            <a:ext cx="5280277" cy="615553"/>
          </a:xfrm>
          <a:prstGeom prst="rect">
            <a:avLst/>
          </a:prstGeom>
          <a:ln w="12700">
            <a:solidFill>
              <a:schemeClr val="accent1"/>
            </a:solidFill>
          </a:ln>
        </p:spPr>
        <p:txBody>
          <a:bodyPr wrap="square">
            <a:spAutoFit/>
          </a:bodyPr>
          <a:lstStyle/>
          <a:p>
            <a:r>
              <a:rPr lang="lv-LV" sz="1700" b="1" kern="0" dirty="0">
                <a:solidFill>
                  <a:srgbClr val="0C5193"/>
                </a:solidFill>
                <a:latin typeface="Verdana" panose="020B0604030504040204" pitchFamily="34" charset="0"/>
                <a:ea typeface="MS PGothic" panose="020B0600070205080204" pitchFamily="34" charset="-128"/>
              </a:rPr>
              <a:t>Project portfolio </a:t>
            </a:r>
          </a:p>
          <a:p>
            <a:pPr defTabSz="938213" eaLnBrk="0" fontAlgn="base" hangingPunct="0">
              <a:spcBef>
                <a:spcPct val="0"/>
              </a:spcBef>
              <a:spcAft>
                <a:spcPct val="0"/>
              </a:spcAft>
              <a:buSzPct val="150000"/>
            </a:pPr>
            <a:r>
              <a:rPr lang="lv-LV" sz="1700" kern="0" dirty="0">
                <a:solidFill>
                  <a:prstClr val="black"/>
                </a:solidFill>
                <a:latin typeface="Verdana" panose="020B0604030504040204" pitchFamily="34" charset="0"/>
                <a:ea typeface="MS PGothic" panose="020B0600070205080204" pitchFamily="34" charset="-128"/>
                <a:hlinkClick r:id="rId3"/>
              </a:rPr>
              <a:t>https://qt.eu/projects/</a:t>
            </a:r>
            <a:r>
              <a:rPr lang="lv-LV" sz="1700" kern="0" dirty="0">
                <a:solidFill>
                  <a:prstClr val="black"/>
                </a:solidFill>
                <a:latin typeface="Verdana" panose="020B0604030504040204" pitchFamily="34" charset="0"/>
                <a:ea typeface="MS PGothic" panose="020B0600070205080204" pitchFamily="34" charset="-128"/>
              </a:rPr>
              <a:t> </a:t>
            </a:r>
          </a:p>
        </p:txBody>
      </p:sp>
      <p:sp>
        <p:nvSpPr>
          <p:cNvPr id="6" name="Rectangle 5">
            <a:extLst>
              <a:ext uri="{FF2B5EF4-FFF2-40B4-BE49-F238E27FC236}">
                <a16:creationId xmlns:a16="http://schemas.microsoft.com/office/drawing/2014/main" id="{AF2FB505-57B3-6947-ABFC-BD57C781AA81}"/>
              </a:ext>
            </a:extLst>
          </p:cNvPr>
          <p:cNvSpPr/>
          <p:nvPr/>
        </p:nvSpPr>
        <p:spPr>
          <a:xfrm>
            <a:off x="880409" y="2478563"/>
            <a:ext cx="5733269" cy="2031325"/>
          </a:xfrm>
          <a:prstGeom prst="rect">
            <a:avLst/>
          </a:prstGeom>
          <a:ln w="12700">
            <a:solidFill>
              <a:schemeClr val="accent1"/>
            </a:solidFill>
          </a:ln>
        </p:spPr>
        <p:txBody>
          <a:bodyPr wrap="square">
            <a:spAutoFit/>
          </a:bodyPr>
          <a:lstStyle/>
          <a:p>
            <a:pPr lvl="0"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Was it called before? </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Continuation of activities of the Quantum Flagship ramp-up phase, WP21-22, WP23</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Technology demonstration phase </a:t>
            </a:r>
            <a:r>
              <a:rPr lang="en-US" kern="0" dirty="0">
                <a:solidFill>
                  <a:prstClr val="black"/>
                </a:solidFill>
                <a:latin typeface="Verdana" panose="020B0604030504040204" pitchFamily="34" charset="0"/>
                <a:ea typeface="MS PGothic" panose="020B0600070205080204" pitchFamily="34" charset="-128"/>
                <a:sym typeface="Wingdings" panose="05000000000000000000" pitchFamily="2" charset="2"/>
              </a:rPr>
              <a:t> support deployment activities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sym typeface="Wingdings" panose="05000000000000000000" pitchFamily="2" charset="2"/>
              </a:rPr>
              <a:t>In line with</a:t>
            </a:r>
            <a:r>
              <a:rPr lang="en-US" dirty="0">
                <a:sym typeface="Wingdings" panose="05000000000000000000" pitchFamily="2" charset="2"/>
              </a:rPr>
              <a:t> </a:t>
            </a:r>
            <a:r>
              <a:rPr lang="en-US" dirty="0">
                <a:latin typeface="Verdana" panose="020B0604030504040204" pitchFamily="34" charset="0"/>
                <a:ea typeface="Verdana" panose="020B0604030504040204" pitchFamily="34" charset="0"/>
                <a:cs typeface="Verdana" panose="020B0604030504040204" pitchFamily="34" charset="0"/>
                <a:hlinkClick r:id="rId4"/>
              </a:rPr>
              <a:t>Strategic Research and Industry Agenda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0E10AC29-62A7-FE42-B3DA-2E2128D9E95F}"/>
              </a:ext>
            </a:extLst>
          </p:cNvPr>
          <p:cNvPicPr>
            <a:picLocks noChangeAspect="1"/>
          </p:cNvPicPr>
          <p:nvPr/>
        </p:nvPicPr>
        <p:blipFill>
          <a:blip r:embed="rId5"/>
          <a:stretch>
            <a:fillRect/>
          </a:stretch>
        </p:blipFill>
        <p:spPr>
          <a:xfrm>
            <a:off x="10717774" y="5844900"/>
            <a:ext cx="1272051" cy="521332"/>
          </a:xfrm>
          <a:prstGeom prst="rect">
            <a:avLst/>
          </a:prstGeom>
        </p:spPr>
      </p:pic>
      <p:sp>
        <p:nvSpPr>
          <p:cNvPr id="8" name="Rectangle 7">
            <a:extLst>
              <a:ext uri="{FF2B5EF4-FFF2-40B4-BE49-F238E27FC236}">
                <a16:creationId xmlns:a16="http://schemas.microsoft.com/office/drawing/2014/main" id="{77A1A4E8-7B2B-BC47-B035-89823EA04FF8}"/>
              </a:ext>
            </a:extLst>
          </p:cNvPr>
          <p:cNvSpPr/>
          <p:nvPr/>
        </p:nvSpPr>
        <p:spPr>
          <a:xfrm>
            <a:off x="880408" y="4757428"/>
            <a:ext cx="5733269" cy="1200329"/>
          </a:xfrm>
          <a:prstGeom prst="rect">
            <a:avLst/>
          </a:prstGeom>
          <a:ln w="12700">
            <a:solidFill>
              <a:schemeClr val="accent1"/>
            </a:solidFill>
          </a:ln>
        </p:spPr>
        <p:txBody>
          <a:bodyPr wrap="square">
            <a:spAutoFit/>
          </a:bodyPr>
          <a:lstStyle/>
          <a:p>
            <a:pPr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Verdana" panose="020B0604030504040204" pitchFamily="34" charset="0"/>
                <a:cs typeface="Verdana" panose="020B0604030504040204" pitchFamily="34" charset="0"/>
              </a:rPr>
              <a:t>Background documents</a:t>
            </a:r>
          </a:p>
          <a:p>
            <a:pPr marL="12700" indent="307975" fontAlgn="base">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hlinkClick r:id="rId6"/>
              </a:rPr>
              <a:t>qt.eu </a:t>
            </a:r>
            <a:r>
              <a:rPr lang="en-GB" dirty="0">
                <a:latin typeface="Verdana" panose="020B0604030504040204" pitchFamily="34" charset="0"/>
                <a:ea typeface="Verdana" panose="020B0604030504040204" pitchFamily="34" charset="0"/>
                <a:cs typeface="Verdana" panose="020B0604030504040204" pitchFamily="34" charset="0"/>
              </a:rPr>
              <a:t>– </a:t>
            </a:r>
            <a:r>
              <a:rPr lang="en-GB" u="sng" dirty="0">
                <a:solidFill>
                  <a:srgbClr val="009999"/>
                </a:solidFill>
                <a:latin typeface="Verdana" panose="020B0604030504040204" pitchFamily="34" charset="0"/>
                <a:ea typeface="Verdana" panose="020B0604030504040204" pitchFamily="34" charset="0"/>
                <a:cs typeface="Verdana" panose="020B0604030504040204" pitchFamily="34" charset="0"/>
                <a:hlinkClick r:id="rId7"/>
              </a:rPr>
              <a:t>Resources</a:t>
            </a:r>
            <a:r>
              <a:rPr lang="en-GB" dirty="0">
                <a:solidFill>
                  <a:srgbClr val="0F5494"/>
                </a:solidFill>
                <a:latin typeface="Verdana" panose="020B0604030504040204" pitchFamily="34" charset="0"/>
                <a:ea typeface="Verdana" panose="020B0604030504040204" pitchFamily="34" charset="0"/>
                <a:cs typeface="Verdana" panose="020B0604030504040204" pitchFamily="34" charset="0"/>
              </a:rPr>
              <a:t>​</a:t>
            </a: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2700" indent="307975" fontAlgn="base">
              <a:buClr>
                <a:schemeClr val="tx1"/>
              </a:buClr>
              <a:buSzPct val="150000"/>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hlinkClick r:id="rId8"/>
              </a:rPr>
              <a:t>Quantum (europa</a:t>
            </a:r>
            <a:r>
              <a:rPr lang="en-GB" u="sng" dirty="0">
                <a:solidFill>
                  <a:srgbClr val="009999"/>
                </a:solidFill>
                <a:latin typeface="Verdana" panose="020B0604030504040204" pitchFamily="34" charset="0"/>
                <a:ea typeface="Verdana" panose="020B0604030504040204" pitchFamily="34" charset="0"/>
                <a:cs typeface="Verdana" panose="020B0604030504040204" pitchFamily="34" charset="0"/>
                <a:hlinkClick r:id="rId8"/>
              </a:rPr>
              <a:t>.eu)</a:t>
            </a:r>
            <a:r>
              <a:rPr lang="en-US" dirty="0">
                <a:solidFill>
                  <a:srgbClr val="0F5494"/>
                </a:solidFill>
                <a:latin typeface="Verdana" panose="020B0604030504040204" pitchFamily="34" charset="0"/>
                <a:ea typeface="Verdana" panose="020B0604030504040204" pitchFamily="34" charset="0"/>
                <a:cs typeface="Verdana" panose="020B0604030504040204" pitchFamily="34" charset="0"/>
                <a:hlinkClick r:id="rId8"/>
              </a:rPr>
              <a:t>​</a:t>
            </a:r>
            <a:endParaRPr lang="en-US" dirty="0">
              <a:solidFill>
                <a:srgbClr val="0F5494"/>
              </a:solidFill>
              <a:latin typeface="Verdana" panose="020B0604030504040204" pitchFamily="34" charset="0"/>
              <a:ea typeface="Verdana" panose="020B0604030504040204" pitchFamily="34" charset="0"/>
              <a:cs typeface="Verdana" panose="020B0604030504040204" pitchFamily="34" charset="0"/>
            </a:endParaRPr>
          </a:p>
          <a:p>
            <a:pPr marL="12700" indent="307975" fontAlgn="base">
              <a:buClr>
                <a:schemeClr val="tx1"/>
              </a:buClr>
              <a:buSzPct val="150000"/>
              <a:buFont typeface="Arial" panose="020B0604020202020204" pitchFamily="34" charset="0"/>
              <a:buChar char="•"/>
            </a:pPr>
            <a:r>
              <a:rPr lang="en-GB" u="sng" dirty="0">
                <a:solidFill>
                  <a:srgbClr val="009999"/>
                </a:solidFill>
                <a:latin typeface="Verdana" panose="020B0604030504040204" pitchFamily="34" charset="0"/>
                <a:hlinkClick r:id="rId9"/>
              </a:rPr>
              <a:t>Strategic Research and Industry Agenda</a:t>
            </a:r>
            <a:r>
              <a:rPr lang="en-GB" dirty="0">
                <a:solidFill>
                  <a:srgbClr val="0F5494"/>
                </a:solidFill>
                <a:latin typeface="Verdana" panose="020B0604030504040204" pitchFamily="34" charset="0"/>
              </a:rPr>
              <a:t>​</a:t>
            </a:r>
            <a:endParaRPr lang="en-GB" dirty="0">
              <a:solidFill>
                <a:srgbClr val="000000"/>
              </a:solidFill>
              <a:latin typeface="Arial" panose="020B0604020202020204" pitchFamily="34" charset="0"/>
            </a:endParaRPr>
          </a:p>
        </p:txBody>
      </p:sp>
      <p:sp>
        <p:nvSpPr>
          <p:cNvPr id="14" name="TextBox 13">
            <a:extLst>
              <a:ext uri="{FF2B5EF4-FFF2-40B4-BE49-F238E27FC236}">
                <a16:creationId xmlns:a16="http://schemas.microsoft.com/office/drawing/2014/main" id="{E1857CB3-0BC1-F943-90C5-59C14938480D}"/>
              </a:ext>
            </a:extLst>
          </p:cNvPr>
          <p:cNvSpPr txBox="1"/>
          <p:nvPr/>
        </p:nvSpPr>
        <p:spPr>
          <a:xfrm>
            <a:off x="6763870" y="3058466"/>
            <a:ext cx="5280276" cy="2616101"/>
          </a:xfrm>
          <a:prstGeom prst="rect">
            <a:avLst/>
          </a:prstGeom>
          <a:noFill/>
          <a:ln w="12700">
            <a:solidFill>
              <a:schemeClr val="accent1"/>
            </a:solidFill>
          </a:ln>
        </p:spPr>
        <p:txBody>
          <a:bodyPr wrap="square" rtlCol="0">
            <a:spAutoFit/>
          </a:bodyPr>
          <a:lstStyle/>
          <a:p>
            <a:pPr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Key group of actors driving this</a:t>
            </a:r>
          </a:p>
          <a:p>
            <a:pPr fontAlgn="base"/>
            <a:r>
              <a:rPr lang="en-US" dirty="0">
                <a:latin typeface="Verdana" panose="020B0604030504040204" pitchFamily="34" charset="0"/>
                <a:ea typeface="Verdana" panose="020B0604030504040204" pitchFamily="34" charset="0"/>
                <a:cs typeface="Verdana" panose="020B0604030504040204" pitchFamily="34" charset="0"/>
                <a:hlinkClick r:id="rId10"/>
              </a:rPr>
              <a:t>The Quantum Flagship Community</a:t>
            </a:r>
            <a:r>
              <a:rPr lang="en-US" sz="2000" dirty="0">
                <a:latin typeface="Verdana" panose="020B0604030504040204" pitchFamily="34" charset="0"/>
                <a:ea typeface="Verdana" panose="020B0604030504040204" pitchFamily="34" charset="0"/>
                <a:cs typeface="Verdana" panose="020B0604030504040204" pitchFamily="34" charset="0"/>
              </a:rPr>
              <a:t>​</a:t>
            </a:r>
          </a:p>
          <a:p>
            <a:pPr marL="92075" lvl="1" indent="228600">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Quantum Community Network </a:t>
            </a:r>
          </a:p>
          <a:p>
            <a:pPr marL="92075" lvl="1" indent="228600">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European Quantum Industry Consortium </a:t>
            </a:r>
            <a:r>
              <a:rPr lang="en-GB" dirty="0">
                <a:latin typeface="Verdana" panose="020B0604030504040204" pitchFamily="34" charset="0"/>
                <a:ea typeface="Verdana" panose="020B0604030504040204" pitchFamily="34" charset="0"/>
                <a:cs typeface="Verdana" panose="020B0604030504040204" pitchFamily="34" charset="0"/>
                <a:hlinkClick r:id="rId11"/>
              </a:rPr>
              <a:t>The Quantum Flagship Governance​</a:t>
            </a:r>
            <a:endParaRPr lang="en-GB" dirty="0">
              <a:latin typeface="Verdana" panose="020B0604030504040204" pitchFamily="34" charset="0"/>
              <a:ea typeface="Verdana" panose="020B0604030504040204" pitchFamily="34" charset="0"/>
              <a:cs typeface="Verdana" panose="020B0604030504040204" pitchFamily="34" charset="0"/>
            </a:endParaRPr>
          </a:p>
          <a:p>
            <a:pPr marL="133350" lvl="1" indent="227013">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Strategic Advisory Board (SAB)​</a:t>
            </a:r>
          </a:p>
          <a:p>
            <a:pPr marL="133350" lvl="1" indent="227013">
              <a:buSzPct val="150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Quantum Coordination Board (QCB) (former SEB)​</a:t>
            </a:r>
          </a:p>
          <a:p>
            <a:pPr fontAlgn="base"/>
            <a:r>
              <a:rPr lang="en-US" dirty="0">
                <a:latin typeface="Verdana" panose="020B0604030504040204" pitchFamily="34" charset="0"/>
                <a:ea typeface="Verdana" panose="020B0604030504040204" pitchFamily="34" charset="0"/>
                <a:cs typeface="Verdana" panose="020B0604030504040204" pitchFamily="34" charset="0"/>
              </a:rPr>
              <a:t>CSA:</a:t>
            </a:r>
            <a:r>
              <a:rPr lang="en-US" dirty="0">
                <a:solidFill>
                  <a:srgbClr val="0F5494"/>
                </a:solidFill>
                <a:latin typeface="Verdana" panose="020B0604030504040204" pitchFamily="34" charset="0"/>
                <a:ea typeface="Verdana" panose="020B0604030504040204" pitchFamily="34" charset="0"/>
                <a:cs typeface="Verdana" panose="020B0604030504040204" pitchFamily="34" charset="0"/>
              </a:rPr>
              <a:t> </a:t>
            </a:r>
            <a:r>
              <a:rPr lang="en-GB" u="sng" dirty="0">
                <a:solidFill>
                  <a:srgbClr val="009999"/>
                </a:solidFill>
                <a:latin typeface="Verdana" panose="020B0604030504040204" pitchFamily="34" charset="0"/>
                <a:ea typeface="Verdana" panose="020B0604030504040204" pitchFamily="34" charset="0"/>
                <a:cs typeface="Verdana" panose="020B0604030504040204" pitchFamily="34" charset="0"/>
                <a:hlinkClick r:id="rId12"/>
              </a:rPr>
              <a:t>QUCATS</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7052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1312-9641-A64B-9A7D-5C6566C295AF}"/>
              </a:ext>
            </a:extLst>
          </p:cNvPr>
          <p:cNvSpPr>
            <a:spLocks noGrp="1"/>
          </p:cNvSpPr>
          <p:nvPr>
            <p:ph type="title"/>
          </p:nvPr>
        </p:nvSpPr>
        <p:spPr>
          <a:xfrm>
            <a:off x="838200" y="163419"/>
            <a:ext cx="10515600" cy="1325563"/>
          </a:xfrm>
        </p:spPr>
        <p:txBody>
          <a:bodyPr>
            <a:normAutofit fontScale="90000"/>
          </a:bodyPr>
          <a:lstStyle/>
          <a:p>
            <a:pPr lvl="0">
              <a:lnSpc>
                <a:spcPct val="100000"/>
              </a:lnSpc>
              <a:spcBef>
                <a:spcPts val="0"/>
              </a:spcBef>
            </a:pPr>
            <a:r>
              <a:rPr lang="en-US" sz="3200" b="1" dirty="0">
                <a:solidFill>
                  <a:srgbClr val="0308DB">
                    <a:lumMod val="50000"/>
                  </a:srgbClr>
                </a:solidFill>
                <a:latin typeface="Verdana" panose="020B0604030504040204" pitchFamily="34" charset="0"/>
                <a:ea typeface="Verdana" panose="020B0604030504040204" pitchFamily="34" charset="0"/>
                <a:cs typeface="+mn-cs"/>
              </a:rPr>
              <a:t>Flagship on Quantum Technologies: a Paradigm Shift</a:t>
            </a:r>
            <a:br>
              <a:rPr lang="en-US" sz="1800" dirty="0">
                <a:solidFill>
                  <a:prstClr val="black"/>
                </a:solidFill>
                <a:latin typeface="Calibri" panose="020F0502020204030204"/>
                <a:ea typeface="+mn-ea"/>
                <a:cs typeface="+mn-cs"/>
              </a:rPr>
            </a:br>
            <a:endParaRPr lang="en-US" dirty="0"/>
          </a:p>
        </p:txBody>
      </p:sp>
      <p:sp>
        <p:nvSpPr>
          <p:cNvPr id="3" name="Slide Number Placeholder 2">
            <a:extLst>
              <a:ext uri="{FF2B5EF4-FFF2-40B4-BE49-F238E27FC236}">
                <a16:creationId xmlns:a16="http://schemas.microsoft.com/office/drawing/2014/main" id="{C395F808-D255-2A48-ACE4-8852597A0A15}"/>
              </a:ext>
            </a:extLst>
          </p:cNvPr>
          <p:cNvSpPr>
            <a:spLocks noGrp="1"/>
          </p:cNvSpPr>
          <p:nvPr>
            <p:ph type="sldNum" sz="quarter" idx="12"/>
          </p:nvPr>
        </p:nvSpPr>
        <p:spPr/>
        <p:txBody>
          <a:bodyPr/>
          <a:lstStyle/>
          <a:p>
            <a:fld id="{660F3F40-12FA-4968-8235-5F18DAFE2DEF}" type="slidenum">
              <a:rPr lang="lv-LV" smtClean="0"/>
              <a:t>24</a:t>
            </a:fld>
            <a:endParaRPr lang="lv-LV" dirty="0"/>
          </a:p>
        </p:txBody>
      </p:sp>
      <p:pic>
        <p:nvPicPr>
          <p:cNvPr id="4" name="Picture 3">
            <a:extLst>
              <a:ext uri="{FF2B5EF4-FFF2-40B4-BE49-F238E27FC236}">
                <a16:creationId xmlns:a16="http://schemas.microsoft.com/office/drawing/2014/main" id="{88738EAE-3A3C-8F4D-8989-0F3CFFCDCBFC}"/>
              </a:ext>
            </a:extLst>
          </p:cNvPr>
          <p:cNvPicPr>
            <a:picLocks noChangeAspect="1"/>
          </p:cNvPicPr>
          <p:nvPr/>
        </p:nvPicPr>
        <p:blipFill>
          <a:blip r:embed="rId2"/>
          <a:stretch>
            <a:fillRect/>
          </a:stretch>
        </p:blipFill>
        <p:spPr>
          <a:xfrm>
            <a:off x="995082" y="930345"/>
            <a:ext cx="11070908" cy="5658713"/>
          </a:xfrm>
          <a:prstGeom prst="rect">
            <a:avLst/>
          </a:prstGeom>
        </p:spPr>
      </p:pic>
    </p:spTree>
    <p:extLst>
      <p:ext uri="{BB962C8B-B14F-4D97-AF65-F5344CB8AC3E}">
        <p14:creationId xmlns:p14="http://schemas.microsoft.com/office/powerpoint/2010/main" val="1779832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25</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279352" y="1285848"/>
            <a:ext cx="6423106" cy="2862322"/>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lvl="0" defTabSz="938213" eaLnBrk="0" fontAlgn="base" hangingPunct="0">
              <a:spcBef>
                <a:spcPct val="0"/>
              </a:spcBef>
              <a:spcAft>
                <a:spcPct val="0"/>
              </a:spcAft>
              <a:buSzPct val="150000"/>
            </a:pPr>
            <a:r>
              <a:rPr lang="en-US" kern="0" dirty="0">
                <a:solidFill>
                  <a:prstClr val="black"/>
                </a:solidFill>
                <a:latin typeface="Verdana" panose="020B0604030504040204" pitchFamily="34" charset="0"/>
                <a:ea typeface="MS PGothic" panose="020B0600070205080204" pitchFamily="34" charset="-128"/>
              </a:rPr>
              <a:t>Contribution to:</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Sensors/probes to monitor the quality of the communication network and of photonic signals transported in the communication network</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Methods to use the network as large-scale distributed sensor</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Development of foundational optical technologies, systems and networks that provide the future access infrastructure </a:t>
            </a:r>
          </a:p>
        </p:txBody>
      </p:sp>
      <p:sp>
        <p:nvSpPr>
          <p:cNvPr id="11" name="Rectangle 10">
            <a:extLst>
              <a:ext uri="{FF2B5EF4-FFF2-40B4-BE49-F238E27FC236}">
                <a16:creationId xmlns:a16="http://schemas.microsoft.com/office/drawing/2014/main" id="{F3B4701F-F037-244D-B3E1-A9D380A6733C}"/>
              </a:ext>
            </a:extLst>
          </p:cNvPr>
          <p:cNvSpPr/>
          <p:nvPr/>
        </p:nvSpPr>
        <p:spPr>
          <a:xfrm>
            <a:off x="823803" y="213589"/>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HORIZON-CL4-2023-DIGITAL-EMERGING-01-54</a:t>
            </a:r>
          </a:p>
        </p:txBody>
      </p:sp>
      <p:sp>
        <p:nvSpPr>
          <p:cNvPr id="6" name="Rectangle 5">
            <a:extLst>
              <a:ext uri="{FF2B5EF4-FFF2-40B4-BE49-F238E27FC236}">
                <a16:creationId xmlns:a16="http://schemas.microsoft.com/office/drawing/2014/main" id="{24A2E02F-93BE-DE40-9323-1E9A0FF32C67}"/>
              </a:ext>
            </a:extLst>
          </p:cNvPr>
          <p:cNvSpPr/>
          <p:nvPr/>
        </p:nvSpPr>
        <p:spPr>
          <a:xfrm>
            <a:off x="7008686" y="4772037"/>
            <a:ext cx="4612857" cy="923330"/>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b="1" kern="0" dirty="0">
                <a:solidFill>
                  <a:srgbClr val="0C5193"/>
                </a:solidFill>
                <a:latin typeface="Verdana" panose="020B0604030504040204" pitchFamily="34" charset="0"/>
                <a:ea typeface="MS PGothic" panose="020B0600070205080204" pitchFamily="34" charset="-128"/>
              </a:rPr>
              <a:t>Key group of actors driving this </a:t>
            </a:r>
          </a:p>
          <a:p>
            <a:pPr defTabSz="938213" eaLnBrk="0" fontAlgn="base" hangingPunct="0">
              <a:spcBef>
                <a:spcPct val="0"/>
              </a:spcBef>
              <a:spcAft>
                <a:spcPct val="0"/>
              </a:spcAft>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Photonics21</a:t>
            </a:r>
            <a:b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2"/>
              </a:rPr>
              <a:t>https://www.photonics21.org/</a:t>
            </a: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 </a:t>
            </a:r>
          </a:p>
        </p:txBody>
      </p:sp>
      <p:sp>
        <p:nvSpPr>
          <p:cNvPr id="2" name="Rectangle 1">
            <a:extLst>
              <a:ext uri="{FF2B5EF4-FFF2-40B4-BE49-F238E27FC236}">
                <a16:creationId xmlns:a16="http://schemas.microsoft.com/office/drawing/2014/main" id="{D911D30D-7591-2E43-9FA3-82C1358ED76D}"/>
              </a:ext>
            </a:extLst>
          </p:cNvPr>
          <p:cNvSpPr/>
          <p:nvPr/>
        </p:nvSpPr>
        <p:spPr>
          <a:xfrm>
            <a:off x="279352" y="4249125"/>
            <a:ext cx="6423106" cy="1527345"/>
          </a:xfrm>
          <a:prstGeom prst="rect">
            <a:avLst/>
          </a:prstGeom>
          <a:ln w="12700">
            <a:solidFill>
              <a:schemeClr val="accent1"/>
            </a:solidFill>
          </a:ln>
        </p:spPr>
        <p:txBody>
          <a:bodyPr wrap="square">
            <a:spAutoFit/>
          </a:bodyPr>
          <a:lstStyle/>
          <a:p>
            <a:r>
              <a:rPr lang="lv-LV" b="1" kern="0" dirty="0">
                <a:solidFill>
                  <a:srgbClr val="0C5193"/>
                </a:solidFill>
                <a:latin typeface="Verdana" panose="020B0604030504040204" pitchFamily="34" charset="0"/>
                <a:ea typeface="MS PGothic" panose="020B0600070205080204" pitchFamily="34" charset="-128"/>
              </a:rPr>
              <a:t>Photonics21 Strategic Research and Innovation Agenda 2023-2030</a:t>
            </a:r>
            <a:endParaRPr lang="lv-LV" b="1" kern="0" dirty="0">
              <a:solidFill>
                <a:srgbClr val="0C5193"/>
              </a:solidFill>
              <a:latin typeface="Verdana" panose="020B0604030504040204" pitchFamily="34" charset="0"/>
              <a:ea typeface="MS PGothic" panose="020B0600070205080204" pitchFamily="34" charset="-128"/>
              <a:hlinkClick r:id="rId3">
                <a:extLst>
                  <a:ext uri="{A12FA001-AC4F-418D-AE19-62706E023703}">
                    <ahyp:hlinkClr xmlns:ahyp="http://schemas.microsoft.com/office/drawing/2018/hyperlinkcolor" val="tx"/>
                  </a:ext>
                </a:extLst>
              </a:hlinkClick>
            </a:endParaRPr>
          </a:p>
          <a:p>
            <a:r>
              <a:rPr lang="lv-LV" dirty="0">
                <a:latin typeface="Verdana" panose="020B0604030504040204" pitchFamily="34" charset="0"/>
                <a:ea typeface="Verdana" panose="020B0604030504040204" pitchFamily="34" charset="0"/>
                <a:cs typeface="Verdana" panose="020B0604030504040204" pitchFamily="34" charset="0"/>
                <a:hlinkClick r:id="rId3"/>
              </a:rPr>
              <a:t>https://www.flipsnack.com/photonics21/photonics21-strategic-research-and-innovation-agenda-2023-2030/full-view.html</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1A2C5A32-564D-3D42-B838-97E7061BB9C1}"/>
              </a:ext>
            </a:extLst>
          </p:cNvPr>
          <p:cNvSpPr txBox="1"/>
          <p:nvPr/>
        </p:nvSpPr>
        <p:spPr>
          <a:xfrm>
            <a:off x="-336176" y="4585447"/>
            <a:ext cx="184731" cy="369332"/>
          </a:xfrm>
          <a:prstGeom prst="rect">
            <a:avLst/>
          </a:prstGeom>
          <a:noFill/>
        </p:spPr>
        <p:txBody>
          <a:bodyPr wrap="none" rtlCol="0">
            <a:spAutoFit/>
          </a:bodyPr>
          <a:lstStyle/>
          <a:p>
            <a:endParaRPr lang="lv-LV" dirty="0"/>
          </a:p>
        </p:txBody>
      </p:sp>
      <p:pic>
        <p:nvPicPr>
          <p:cNvPr id="5" name="Picture 4">
            <a:extLst>
              <a:ext uri="{FF2B5EF4-FFF2-40B4-BE49-F238E27FC236}">
                <a16:creationId xmlns:a16="http://schemas.microsoft.com/office/drawing/2014/main" id="{250383B7-4128-D046-AF0A-7139E169453C}"/>
              </a:ext>
            </a:extLst>
          </p:cNvPr>
          <p:cNvPicPr>
            <a:picLocks noChangeAspect="1"/>
          </p:cNvPicPr>
          <p:nvPr/>
        </p:nvPicPr>
        <p:blipFill>
          <a:blip r:embed="rId4"/>
          <a:stretch>
            <a:fillRect/>
          </a:stretch>
        </p:blipFill>
        <p:spPr>
          <a:xfrm>
            <a:off x="7070502" y="1299998"/>
            <a:ext cx="2602887" cy="3339314"/>
          </a:xfrm>
          <a:prstGeom prst="rect">
            <a:avLst/>
          </a:prstGeom>
        </p:spPr>
      </p:pic>
      <p:pic>
        <p:nvPicPr>
          <p:cNvPr id="8" name="Picture 7">
            <a:extLst>
              <a:ext uri="{FF2B5EF4-FFF2-40B4-BE49-F238E27FC236}">
                <a16:creationId xmlns:a16="http://schemas.microsoft.com/office/drawing/2014/main" id="{6CE4E32F-6DAF-EE4D-AEC8-4B278F53ADAF}"/>
              </a:ext>
            </a:extLst>
          </p:cNvPr>
          <p:cNvPicPr>
            <a:picLocks noChangeAspect="1"/>
          </p:cNvPicPr>
          <p:nvPr/>
        </p:nvPicPr>
        <p:blipFill>
          <a:blip r:embed="rId5"/>
          <a:stretch>
            <a:fillRect/>
          </a:stretch>
        </p:blipFill>
        <p:spPr>
          <a:xfrm>
            <a:off x="7008686" y="5833411"/>
            <a:ext cx="1791323" cy="628653"/>
          </a:xfrm>
          <a:prstGeom prst="rect">
            <a:avLst/>
          </a:prstGeom>
        </p:spPr>
      </p:pic>
      <p:sp>
        <p:nvSpPr>
          <p:cNvPr id="12" name="Rectangle 11">
            <a:extLst>
              <a:ext uri="{FF2B5EF4-FFF2-40B4-BE49-F238E27FC236}">
                <a16:creationId xmlns:a16="http://schemas.microsoft.com/office/drawing/2014/main" id="{2D9F902A-EA65-4C49-A31C-38ACDD5C744E}"/>
              </a:ext>
            </a:extLst>
          </p:cNvPr>
          <p:cNvSpPr/>
          <p:nvPr/>
        </p:nvSpPr>
        <p:spPr>
          <a:xfrm>
            <a:off x="279352" y="5844501"/>
            <a:ext cx="6423106" cy="646331"/>
          </a:xfrm>
          <a:prstGeom prst="rect">
            <a:avLst/>
          </a:prstGeom>
          <a:ln w="12700">
            <a:solidFill>
              <a:schemeClr val="accent1"/>
            </a:solidFill>
          </a:ln>
        </p:spPr>
        <p:txBody>
          <a:bodyPr wrap="square">
            <a:spAutoFit/>
          </a:bodyPr>
          <a:lstStyle/>
          <a:p>
            <a:r>
              <a:rPr lang="lv-LV" b="1" kern="0" dirty="0">
                <a:solidFill>
                  <a:srgbClr val="0C5193"/>
                </a:solidFill>
                <a:latin typeface="Verdana" panose="020B0604030504040204" pitchFamily="34" charset="0"/>
                <a:ea typeface="MS PGothic" panose="020B0600070205080204" pitchFamily="34" charset="-128"/>
              </a:rPr>
              <a:t>Events </a:t>
            </a:r>
          </a:p>
          <a:p>
            <a:r>
              <a:rPr lang="lv-LV" dirty="0">
                <a:latin typeface="Verdana" panose="020B0604030504040204" pitchFamily="34" charset="0"/>
                <a:ea typeface="Verdana" panose="020B0604030504040204" pitchFamily="34" charset="0"/>
                <a:hlinkClick r:id="rId6"/>
              </a:rPr>
              <a:t>https://www.photonics21.org/events-workshops/</a:t>
            </a:r>
            <a:r>
              <a:rPr lang="lv-LV"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01118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26</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1" y="883832"/>
            <a:ext cx="6024687" cy="1477328"/>
          </a:xfrm>
          <a:prstGeom prst="rect">
            <a:avLst/>
          </a:prstGeom>
          <a:ln w="12700">
            <a:solidFill>
              <a:srgbClr val="4472C4"/>
            </a:solidFill>
          </a:ln>
        </p:spPr>
        <p:txBody>
          <a:bodyPr wrap="square">
            <a:spAutoFit/>
          </a:bodyPr>
          <a:lstStyle/>
          <a:p>
            <a:pPr lvl="0" defTabSz="938213" eaLnBrk="0" fontAlgn="base" hangingPunct="0">
              <a:spcBef>
                <a:spcPct val="0"/>
              </a:spcBef>
              <a:spcAft>
                <a:spcPct val="0"/>
              </a:spcAft>
              <a:defRPr/>
            </a:pPr>
            <a:r>
              <a:rPr lang="en-US" b="1" kern="0" dirty="0">
                <a:solidFill>
                  <a:srgbClr val="0C5193"/>
                </a:solidFill>
                <a:latin typeface="Verdana" panose="020B0604030504040204" pitchFamily="34" charset="0"/>
                <a:ea typeface="MS PGothic" panose="020B0600070205080204" pitchFamily="34" charset="-128"/>
              </a:rPr>
              <a:t>Is this new or has it been called before?</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The call is about an innovation hub operating in the photonics area.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There have been predecessors starting in Horizon2020 (the ACTPHAST projects)</a:t>
            </a:r>
          </a:p>
        </p:txBody>
      </p:sp>
      <p:sp>
        <p:nvSpPr>
          <p:cNvPr id="10" name="Rectangle 9">
            <a:extLst>
              <a:ext uri="{FF2B5EF4-FFF2-40B4-BE49-F238E27FC236}">
                <a16:creationId xmlns:a16="http://schemas.microsoft.com/office/drawing/2014/main" id="{C6CBC83E-D3DC-FE43-9B68-2853268C0A82}"/>
              </a:ext>
            </a:extLst>
          </p:cNvPr>
          <p:cNvSpPr/>
          <p:nvPr/>
        </p:nvSpPr>
        <p:spPr>
          <a:xfrm>
            <a:off x="7046257" y="883832"/>
            <a:ext cx="4881284" cy="1477328"/>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Geographic concentration of activities in one region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Activities without connection to use in industry</a:t>
            </a:r>
          </a:p>
        </p:txBody>
      </p:sp>
      <p:sp>
        <p:nvSpPr>
          <p:cNvPr id="11" name="Rectangle 10">
            <a:extLst>
              <a:ext uri="{FF2B5EF4-FFF2-40B4-BE49-F238E27FC236}">
                <a16:creationId xmlns:a16="http://schemas.microsoft.com/office/drawing/2014/main" id="{F3B4701F-F037-244D-B3E1-A9D380A6733C}"/>
              </a:ext>
            </a:extLst>
          </p:cNvPr>
          <p:cNvSpPr/>
          <p:nvPr/>
        </p:nvSpPr>
        <p:spPr>
          <a:xfrm>
            <a:off x="927378" y="125012"/>
            <a:ext cx="112646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HORIZON-CL4-2023-DIGITAL-EMERGING-01-55</a:t>
            </a:r>
          </a:p>
        </p:txBody>
      </p:sp>
      <p:sp>
        <p:nvSpPr>
          <p:cNvPr id="13" name="Rectangle 12">
            <a:extLst>
              <a:ext uri="{FF2B5EF4-FFF2-40B4-BE49-F238E27FC236}">
                <a16:creationId xmlns:a16="http://schemas.microsoft.com/office/drawing/2014/main" id="{1AF0CBCA-5C85-7E4F-BB23-D5A8D02C9D0C}"/>
              </a:ext>
            </a:extLst>
          </p:cNvPr>
          <p:cNvSpPr/>
          <p:nvPr/>
        </p:nvSpPr>
        <p:spPr>
          <a:xfrm>
            <a:off x="887101" y="2650787"/>
            <a:ext cx="8727547" cy="1477328"/>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b="1" kern="0" dirty="0">
                <a:solidFill>
                  <a:srgbClr val="0C5193"/>
                </a:solidFill>
                <a:latin typeface="Verdana" panose="020B0604030504040204" pitchFamily="34" charset="0"/>
                <a:ea typeface="MS PGothic" panose="020B0600070205080204" pitchFamily="34" charset="-128"/>
              </a:rPr>
              <a:t>Future outlook</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The Photonics Partnership cooperates with the Chips Joint Undertaking to facilitate activities on photonic chips</a:t>
            </a:r>
          </a:p>
          <a:p>
            <a:pPr marL="28575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The partnership also plans to cooperate with the virtual worlds initiative</a:t>
            </a:r>
          </a:p>
        </p:txBody>
      </p:sp>
      <p:sp>
        <p:nvSpPr>
          <p:cNvPr id="8" name="Rectangle 7">
            <a:extLst>
              <a:ext uri="{FF2B5EF4-FFF2-40B4-BE49-F238E27FC236}">
                <a16:creationId xmlns:a16="http://schemas.microsoft.com/office/drawing/2014/main" id="{85750EBF-1F5E-FB4F-9F60-BB0E22D2717F}"/>
              </a:ext>
            </a:extLst>
          </p:cNvPr>
          <p:cNvSpPr/>
          <p:nvPr/>
        </p:nvSpPr>
        <p:spPr>
          <a:xfrm>
            <a:off x="887101" y="4417742"/>
            <a:ext cx="5701958" cy="923330"/>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b="1" kern="0" dirty="0">
                <a:solidFill>
                  <a:srgbClr val="0C5193"/>
                </a:solidFill>
                <a:latin typeface="Verdana" panose="020B0604030504040204" pitchFamily="34" charset="0"/>
                <a:ea typeface="MS PGothic" panose="020B0600070205080204" pitchFamily="34" charset="-128"/>
              </a:rPr>
              <a:t>Key group of actors driving this </a:t>
            </a:r>
          </a:p>
          <a:p>
            <a:pPr defTabSz="938213" eaLnBrk="0" fontAlgn="base" hangingPunct="0">
              <a:spcBef>
                <a:spcPct val="0"/>
              </a:spcBef>
              <a:spcAft>
                <a:spcPct val="0"/>
              </a:spcAft>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Photonics21</a:t>
            </a:r>
            <a:b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https://www.photonics21.org/</a:t>
            </a: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1B4BFEFC-B4C2-3649-9C93-89EE89EC2188}"/>
              </a:ext>
            </a:extLst>
          </p:cNvPr>
          <p:cNvPicPr>
            <a:picLocks noChangeAspect="1"/>
          </p:cNvPicPr>
          <p:nvPr/>
        </p:nvPicPr>
        <p:blipFill>
          <a:blip r:embed="rId4"/>
          <a:stretch>
            <a:fillRect/>
          </a:stretch>
        </p:blipFill>
        <p:spPr>
          <a:xfrm>
            <a:off x="6911788" y="4337891"/>
            <a:ext cx="1791323" cy="628653"/>
          </a:xfrm>
          <a:prstGeom prst="rect">
            <a:avLst/>
          </a:prstGeom>
        </p:spPr>
      </p:pic>
      <p:sp>
        <p:nvSpPr>
          <p:cNvPr id="14" name="Rectangle 13">
            <a:extLst>
              <a:ext uri="{FF2B5EF4-FFF2-40B4-BE49-F238E27FC236}">
                <a16:creationId xmlns:a16="http://schemas.microsoft.com/office/drawing/2014/main" id="{F2640C19-A4A9-FB4C-A870-FF1C46B9939B}"/>
              </a:ext>
            </a:extLst>
          </p:cNvPr>
          <p:cNvSpPr/>
          <p:nvPr/>
        </p:nvSpPr>
        <p:spPr>
          <a:xfrm>
            <a:off x="887101" y="5540189"/>
            <a:ext cx="5701958" cy="655344"/>
          </a:xfrm>
          <a:prstGeom prst="rect">
            <a:avLst/>
          </a:prstGeom>
          <a:ln w="12700">
            <a:solidFill>
              <a:schemeClr val="accent1"/>
            </a:solidFill>
          </a:ln>
        </p:spPr>
        <p:txBody>
          <a:bodyPr wrap="square">
            <a:spAutoFit/>
          </a:bodyPr>
          <a:lstStyle/>
          <a:p>
            <a:r>
              <a:rPr lang="lv-LV" b="1" kern="0" dirty="0">
                <a:solidFill>
                  <a:srgbClr val="0C5193"/>
                </a:solidFill>
                <a:latin typeface="Verdana" panose="020B0604030504040204" pitchFamily="34" charset="0"/>
                <a:ea typeface="MS PGothic" panose="020B0600070205080204" pitchFamily="34" charset="-128"/>
              </a:rPr>
              <a:t>Events </a:t>
            </a:r>
          </a:p>
          <a:p>
            <a:r>
              <a:rPr lang="lv-LV" dirty="0">
                <a:hlinkClick r:id="rId5"/>
              </a:rPr>
              <a:t>https://www.photonics21.org/events-workshops/</a:t>
            </a:r>
            <a:r>
              <a:rPr lang="lv-LV" dirty="0"/>
              <a:t>  </a:t>
            </a:r>
          </a:p>
        </p:txBody>
      </p:sp>
    </p:spTree>
    <p:extLst>
      <p:ext uri="{BB962C8B-B14F-4D97-AF65-F5344CB8AC3E}">
        <p14:creationId xmlns:p14="http://schemas.microsoft.com/office/powerpoint/2010/main" val="2510382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025997" y="0"/>
            <a:ext cx="10515600" cy="1325563"/>
          </a:xfrm>
        </p:spPr>
        <p:txBody>
          <a:bodyPr>
            <a:normAutofit fontScale="90000"/>
          </a:bodyPr>
          <a:lstStyle/>
          <a:p>
            <a:r>
              <a:rPr lang="en-US" sz="3200" b="1" dirty="0">
                <a:solidFill>
                  <a:srgbClr val="0308DB">
                    <a:lumMod val="50000"/>
                  </a:srgbClr>
                </a:solidFill>
                <a:latin typeface="Verdana" panose="020B0604030504040204" pitchFamily="34" charset="0"/>
                <a:ea typeface="Verdana" panose="020B0604030504040204" pitchFamily="34" charset="0"/>
              </a:rPr>
              <a:t>D6: A human-centred and ethical development and industrial technologies </a:t>
            </a:r>
            <a:br>
              <a:rPr lang="en-US" sz="3200" b="1" dirty="0">
                <a:solidFill>
                  <a:srgbClr val="0308DB">
                    <a:lumMod val="50000"/>
                  </a:srgbClr>
                </a:solidFill>
                <a:latin typeface="Verdana" panose="020B0604030504040204" pitchFamily="34" charset="0"/>
                <a:ea typeface="Verdana" panose="020B0604030504040204" pitchFamily="34" charset="0"/>
              </a:rPr>
            </a:b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A29D8B31-CBC5-4F46-AD30-5F97E7D897EE}"/>
              </a:ext>
            </a:extLst>
          </p:cNvPr>
          <p:cNvSpPr>
            <a:spLocks noGrp="1"/>
          </p:cNvSpPr>
          <p:nvPr>
            <p:ph type="sldNum" sz="quarter" idx="12"/>
          </p:nvPr>
        </p:nvSpPr>
        <p:spPr/>
        <p:txBody>
          <a:bodyPr/>
          <a:lstStyle/>
          <a:p>
            <a:fld id="{660F3F40-12FA-4968-8235-5F18DAFE2DEF}" type="slidenum">
              <a:rPr lang="lv-LV" smtClean="0"/>
              <a:t>27</a:t>
            </a:fld>
            <a:endParaRPr lang="lv-LV" dirty="0"/>
          </a:p>
        </p:txBody>
      </p:sp>
      <p:graphicFrame>
        <p:nvGraphicFramePr>
          <p:cNvPr id="11" name="Content Placeholder 10">
            <a:extLst>
              <a:ext uri="{FF2B5EF4-FFF2-40B4-BE49-F238E27FC236}">
                <a16:creationId xmlns:a16="http://schemas.microsoft.com/office/drawing/2014/main" id="{4FB5B6CE-908E-AF42-9B7B-A2CD44CC5571}"/>
              </a:ext>
            </a:extLst>
          </p:cNvPr>
          <p:cNvGraphicFramePr>
            <a:graphicFrameLocks/>
          </p:cNvGraphicFramePr>
          <p:nvPr>
            <p:extLst>
              <p:ext uri="{D42A27DB-BD31-4B8C-83A1-F6EECF244321}">
                <p14:modId xmlns:p14="http://schemas.microsoft.com/office/powerpoint/2010/main" val="4114596761"/>
              </p:ext>
            </p:extLst>
          </p:nvPr>
        </p:nvGraphicFramePr>
        <p:xfrm>
          <a:off x="302709" y="1655968"/>
          <a:ext cx="11218480" cy="2557962"/>
        </p:xfrm>
        <a:graphic>
          <a:graphicData uri="http://schemas.openxmlformats.org/drawingml/2006/table">
            <a:tbl>
              <a:tblPr/>
              <a:tblGrid>
                <a:gridCol w="5161925">
                  <a:extLst>
                    <a:ext uri="{9D8B030D-6E8A-4147-A177-3AD203B41FA5}">
                      <a16:colId xmlns:a16="http://schemas.microsoft.com/office/drawing/2014/main" val="20000"/>
                    </a:ext>
                  </a:extLst>
                </a:gridCol>
                <a:gridCol w="2947595">
                  <a:extLst>
                    <a:ext uri="{9D8B030D-6E8A-4147-A177-3AD203B41FA5}">
                      <a16:colId xmlns:a16="http://schemas.microsoft.com/office/drawing/2014/main" val="20001"/>
                    </a:ext>
                  </a:extLst>
                </a:gridCol>
                <a:gridCol w="1688951">
                  <a:extLst>
                    <a:ext uri="{9D8B030D-6E8A-4147-A177-3AD203B41FA5}">
                      <a16:colId xmlns:a16="http://schemas.microsoft.com/office/drawing/2014/main" val="20003"/>
                    </a:ext>
                  </a:extLst>
                </a:gridCol>
                <a:gridCol w="1420009">
                  <a:extLst>
                    <a:ext uri="{9D8B030D-6E8A-4147-A177-3AD203B41FA5}">
                      <a16:colId xmlns:a16="http://schemas.microsoft.com/office/drawing/2014/main" val="3995975852"/>
                    </a:ext>
                  </a:extLst>
                </a:gridCol>
              </a:tblGrid>
              <a:tr h="570761">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7467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hlinkClick r:id="rId3"/>
                        </a:rPr>
                        <a:t>HORIZON-CL4-2024-HUMAN-01-06</a:t>
                      </a:r>
                      <a:r>
                        <a:rPr lang="lv-LV" sz="1400" b="1" dirty="0"/>
                        <a:t>*</a:t>
                      </a:r>
                      <a:r>
                        <a:rPr lang="en-US" sz="1400" dirty="0"/>
                        <a:t>: Explainable and Robust AI (AI Data and Robotics Partnership)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9-10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76342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HORIZON-CL4-2024-HUMAN-01-07</a:t>
                      </a:r>
                      <a:r>
                        <a:rPr lang="lv-LV" sz="1400" b="1" dirty="0">
                          <a:effectLst/>
                          <a:latin typeface="Verdana" panose="020B0604030504040204" pitchFamily="34" charset="0"/>
                          <a:ea typeface="Verdana" panose="020B0604030504040204" pitchFamily="34" charset="0"/>
                        </a:rPr>
                        <a:t>*</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Collaborative intelligence – combining the best of machine and human (AI Data and Robotics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RIA</a:t>
                      </a: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2-3/TRL 4-5</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57467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HORIZON-CL4-2024-HUMAN-01-61</a:t>
                      </a:r>
                      <a:r>
                        <a:rPr lang="lv-LV" sz="1400" b="1" dirty="0">
                          <a:effectLst/>
                          <a:latin typeface="Verdana" panose="020B0604030504040204" pitchFamily="34" charset="0"/>
                          <a:ea typeface="Verdana" panose="020B0604030504040204" pitchFamily="34" charset="0"/>
                        </a:rPr>
                        <a:t>*</a:t>
                      </a:r>
                      <a:r>
                        <a:rPr lang="en-US" sz="1400" b="1" dirty="0">
                          <a:effectLst/>
                          <a:latin typeface="Verdana" panose="020B0604030504040204" pitchFamily="34" charset="0"/>
                          <a:ea typeface="Verdana" panose="020B0604030504040204" pitchFamily="34" charset="0"/>
                        </a:rPr>
                        <a:t>: </a:t>
                      </a:r>
                      <a:r>
                        <a:rPr lang="en-US" sz="1400" b="0" dirty="0">
                          <a:effectLst/>
                          <a:latin typeface="Verdana" panose="020B0604030504040204" pitchFamily="34" charset="0"/>
                          <a:ea typeface="Verdana" panose="020B0604030504040204" pitchFamily="34" charset="0"/>
                        </a:rPr>
                        <a:t>F</a:t>
                      </a:r>
                      <a:r>
                        <a:rPr lang="en-US" sz="1400" dirty="0">
                          <a:effectLst/>
                          <a:latin typeface="Verdana" panose="020B0604030504040204" pitchFamily="34" charset="0"/>
                          <a:ea typeface="Verdana" panose="020B0604030504040204" pitchFamily="34" charset="0"/>
                        </a:rPr>
                        <a:t>acilitate the engagement in global ICT standardisation development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CSA</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24461071"/>
                  </a:ext>
                </a:extLst>
              </a:tr>
            </a:tbl>
          </a:graphicData>
        </a:graphic>
      </p:graphicFrame>
      <p:sp>
        <p:nvSpPr>
          <p:cNvPr id="12" name="Rectangle 11">
            <a:extLst>
              <a:ext uri="{FF2B5EF4-FFF2-40B4-BE49-F238E27FC236}">
                <a16:creationId xmlns:a16="http://schemas.microsoft.com/office/drawing/2014/main" id="{16DC576E-D9F4-EB40-AF05-207A8CEDBC42}"/>
              </a:ext>
            </a:extLst>
          </p:cNvPr>
          <p:cNvSpPr/>
          <p:nvPr/>
        </p:nvSpPr>
        <p:spPr>
          <a:xfrm>
            <a:off x="4642436" y="1248973"/>
            <a:ext cx="3826615"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19 March 2024</a:t>
            </a:r>
          </a:p>
        </p:txBody>
      </p:sp>
      <p:sp>
        <p:nvSpPr>
          <p:cNvPr id="16" name="Rectangle 1">
            <a:extLst>
              <a:ext uri="{FF2B5EF4-FFF2-40B4-BE49-F238E27FC236}">
                <a16:creationId xmlns:a16="http://schemas.microsoft.com/office/drawing/2014/main" id="{7F4F7B06-E07C-3540-B819-3FE426F15FBC}"/>
              </a:ext>
            </a:extLst>
          </p:cNvPr>
          <p:cNvSpPr>
            <a:spLocks noChangeArrowheads="1"/>
          </p:cNvSpPr>
          <p:nvPr/>
        </p:nvSpPr>
        <p:spPr bwMode="auto">
          <a:xfrm>
            <a:off x="8867588" y="800652"/>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6"/>
              </a:rPr>
              <a:t>https://www.youtube.com/live/IVdN1FhwA7U</a:t>
            </a:r>
            <a:endParaRPr lang="en-GB" altLang="en-US" sz="1500" i="1" kern="0" dirty="0">
              <a:solidFill>
                <a:srgbClr val="FF0000"/>
              </a:solidFill>
              <a:latin typeface="Times New Roman" panose="02020603050405020304" pitchFamily="18" charset="0"/>
              <a:ea typeface="MS PGothic" panose="020B0600070205080204" pitchFamily="34" charset="-128"/>
            </a:endParaRPr>
          </a:p>
        </p:txBody>
      </p:sp>
      <p:pic>
        <p:nvPicPr>
          <p:cNvPr id="17" name="Graphic 15" descr="Share">
            <a:extLst>
              <a:ext uri="{FF2B5EF4-FFF2-40B4-BE49-F238E27FC236}">
                <a16:creationId xmlns:a16="http://schemas.microsoft.com/office/drawing/2014/main" id="{DCBD6769-8D35-274D-B97E-9F9E5BA7A464}"/>
              </a:ext>
            </a:extLst>
          </p:cNvPr>
          <p:cNvPicPr>
            <a:picLocks noChangeAspect="1"/>
          </p:cNvPicPr>
          <p:nvPr/>
        </p:nvPicPr>
        <p:blipFill>
          <a:blip r:embed="rId7"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2487" y="873265"/>
            <a:ext cx="436012" cy="436012"/>
          </a:xfrm>
          <a:prstGeom prst="rect">
            <a:avLst/>
          </a:prstGeom>
        </p:spPr>
      </p:pic>
      <p:sp>
        <p:nvSpPr>
          <p:cNvPr id="18" name="Rectangle 17">
            <a:extLst>
              <a:ext uri="{FF2B5EF4-FFF2-40B4-BE49-F238E27FC236}">
                <a16:creationId xmlns:a16="http://schemas.microsoft.com/office/drawing/2014/main" id="{DA9D03D7-2D7B-9949-8B3B-A5D5DE4C091B}"/>
              </a:ext>
            </a:extLst>
          </p:cNvPr>
          <p:cNvSpPr/>
          <p:nvPr/>
        </p:nvSpPr>
        <p:spPr>
          <a:xfrm>
            <a:off x="160777" y="1244032"/>
            <a:ext cx="6070404" cy="374273"/>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lv-LV" b="1" dirty="0">
                <a:latin typeface="Verdana" panose="020B0604030504040204" pitchFamily="34" charset="0"/>
                <a:ea typeface="Verdana" panose="020B0604030504040204" pitchFamily="34" charset="0"/>
              </a:rPr>
              <a:t>15</a:t>
            </a:r>
            <a:r>
              <a:rPr lang="en-GB" b="1" dirty="0">
                <a:latin typeface="Verdana" panose="020B0604030504040204" pitchFamily="34" charset="0"/>
                <a:ea typeface="Verdana" panose="020B0604030504040204" pitchFamily="34" charset="0"/>
              </a:rPr>
              <a:t> </a:t>
            </a:r>
            <a:r>
              <a:rPr lang="lv-LV" b="1" dirty="0">
                <a:latin typeface="Verdana" panose="020B0604030504040204" pitchFamily="34" charset="0"/>
                <a:ea typeface="Verdana" panose="020B0604030504040204" pitchFamily="34" charset="0"/>
              </a:rPr>
              <a:t>November</a:t>
            </a:r>
            <a:r>
              <a:rPr lang="en-GB" b="1" dirty="0">
                <a:latin typeface="Verdana" panose="020B0604030504040204" pitchFamily="34" charset="0"/>
                <a:ea typeface="Verdana" panose="020B0604030504040204" pitchFamily="34" charset="0"/>
              </a:rPr>
              <a:t> 2023 </a:t>
            </a:r>
          </a:p>
        </p:txBody>
      </p:sp>
    </p:spTree>
    <p:extLst>
      <p:ext uri="{BB962C8B-B14F-4D97-AF65-F5344CB8AC3E}">
        <p14:creationId xmlns:p14="http://schemas.microsoft.com/office/powerpoint/2010/main" val="1076181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2EA0-915C-EB48-AABB-C0B9EDB2380B}"/>
              </a:ext>
            </a:extLst>
          </p:cNvPr>
          <p:cNvSpPr>
            <a:spLocks noGrp="1"/>
          </p:cNvSpPr>
          <p:nvPr>
            <p:ph type="title"/>
          </p:nvPr>
        </p:nvSpPr>
        <p:spPr>
          <a:xfrm>
            <a:off x="1011368" y="-161535"/>
            <a:ext cx="10515600" cy="1325563"/>
          </a:xfrm>
        </p:spPr>
        <p:txBody>
          <a:bodyPr/>
          <a:lstStyle/>
          <a:p>
            <a:r>
              <a:rPr lang="lv-LV" sz="2900" b="1" dirty="0">
                <a:solidFill>
                  <a:srgbClr val="0308DB">
                    <a:lumMod val="50000"/>
                  </a:srgbClr>
                </a:solidFill>
                <a:latin typeface="Verdana" panose="020B0604030504040204" pitchFamily="34" charset="0"/>
                <a:ea typeface="Verdana" panose="020B0604030504040204" pitchFamily="34" charset="0"/>
              </a:rPr>
              <a:t>*Call HORIZON-CL4-2024-HUMAN-01 </a:t>
            </a:r>
          </a:p>
        </p:txBody>
      </p:sp>
      <p:sp>
        <p:nvSpPr>
          <p:cNvPr id="3" name="Slide Number Placeholder 2">
            <a:extLst>
              <a:ext uri="{FF2B5EF4-FFF2-40B4-BE49-F238E27FC236}">
                <a16:creationId xmlns:a16="http://schemas.microsoft.com/office/drawing/2014/main" id="{A006B624-9B77-3643-AC69-DA2449084AFC}"/>
              </a:ext>
            </a:extLst>
          </p:cNvPr>
          <p:cNvSpPr>
            <a:spLocks noGrp="1"/>
          </p:cNvSpPr>
          <p:nvPr>
            <p:ph type="sldNum" sz="quarter" idx="12"/>
          </p:nvPr>
        </p:nvSpPr>
        <p:spPr/>
        <p:txBody>
          <a:bodyPr/>
          <a:lstStyle/>
          <a:p>
            <a:fld id="{660F3F40-12FA-4968-8235-5F18DAFE2DEF}" type="slidenum">
              <a:rPr lang="lv-LV" smtClean="0"/>
              <a:t>28</a:t>
            </a:fld>
            <a:endParaRPr lang="lv-LV" dirty="0"/>
          </a:p>
        </p:txBody>
      </p:sp>
      <p:sp>
        <p:nvSpPr>
          <p:cNvPr id="4" name="Rectangle 3">
            <a:extLst>
              <a:ext uri="{FF2B5EF4-FFF2-40B4-BE49-F238E27FC236}">
                <a16:creationId xmlns:a16="http://schemas.microsoft.com/office/drawing/2014/main" id="{25717208-51A2-524F-9704-792C41DC9117}"/>
              </a:ext>
            </a:extLst>
          </p:cNvPr>
          <p:cNvSpPr/>
          <p:nvPr/>
        </p:nvSpPr>
        <p:spPr>
          <a:xfrm>
            <a:off x="346337" y="1164028"/>
            <a:ext cx="11845663" cy="4770537"/>
          </a:xfrm>
          <a:prstGeom prst="rect">
            <a:avLst/>
          </a:prstGeom>
        </p:spPr>
        <p:txBody>
          <a:bodyPr wrap="square">
            <a:spAutoFit/>
          </a:bodyPr>
          <a:lstStyle/>
          <a:p>
            <a:pPr marL="457200"/>
            <a:r>
              <a:rPr lang="en-US" sz="1900" dirty="0">
                <a:latin typeface="Verdana" panose="020B0604030504040204" pitchFamily="34" charset="0"/>
                <a:ea typeface="Verdana" panose="020B0604030504040204" pitchFamily="34" charset="0"/>
                <a:cs typeface="Verdana" panose="020B0604030504040204" pitchFamily="34" charset="0"/>
              </a:rPr>
              <a:t>The Commission intends to cancel the 3 topics included in Call HORIZON-CL4-2024-HUMAN-01 (A human-</a:t>
            </a:r>
            <a:r>
              <a:rPr lang="en-US" sz="1900" dirty="0" err="1">
                <a:latin typeface="Verdana" panose="020B0604030504040204" pitchFamily="34" charset="0"/>
                <a:ea typeface="Verdana" panose="020B0604030504040204" pitchFamily="34" charset="0"/>
                <a:cs typeface="Verdana" panose="020B0604030504040204" pitchFamily="34" charset="0"/>
              </a:rPr>
              <a:t>centred</a:t>
            </a:r>
            <a:r>
              <a:rPr lang="en-US" sz="1900" dirty="0">
                <a:latin typeface="Verdana" panose="020B0604030504040204" pitchFamily="34" charset="0"/>
                <a:ea typeface="Verdana" panose="020B0604030504040204" pitchFamily="34" charset="0"/>
                <a:cs typeface="Verdana" panose="020B0604030504040204" pitchFamily="34" charset="0"/>
              </a:rPr>
              <a:t> and ethical development of digital and industrial technologies) with planned opening date 15 November 2023 and Deadline date 19 March 2024</a:t>
            </a:r>
          </a:p>
          <a:p>
            <a:pPr marL="971550" indent="-285750">
              <a:buFont typeface="Arial" panose="020B0604020202020204" pitchFamily="34" charset="0"/>
              <a:buChar char="•"/>
            </a:pPr>
            <a:r>
              <a:rPr lang="en-US" sz="1900" b="1" dirty="0">
                <a:latin typeface="Verdana" panose="020B0604030504040204" pitchFamily="34" charset="0"/>
                <a:ea typeface="Verdana" panose="020B0604030504040204" pitchFamily="34" charset="0"/>
                <a:cs typeface="Verdana" panose="020B0604030504040204" pitchFamily="34" charset="0"/>
              </a:rPr>
              <a:t>HORIZON-CL4-2024-HUMAN-01-06:</a:t>
            </a:r>
            <a:r>
              <a:rPr lang="en-US" sz="1900" dirty="0">
                <a:latin typeface="Verdana" panose="020B0604030504040204" pitchFamily="34" charset="0"/>
                <a:ea typeface="Verdana" panose="020B0604030504040204" pitchFamily="34" charset="0"/>
                <a:cs typeface="Verdana" panose="020B0604030504040204" pitchFamily="34" charset="0"/>
              </a:rPr>
              <a:t> Explainable and Robust AI (AI Data and Robotics Partnership) (RIA), EUR 30.00 million</a:t>
            </a:r>
          </a:p>
          <a:p>
            <a:pPr marL="971550" indent="-285750">
              <a:buFont typeface="Arial" panose="020B0604020202020204" pitchFamily="34" charset="0"/>
              <a:buChar char="•"/>
            </a:pPr>
            <a:r>
              <a:rPr lang="en-US" sz="1900" b="1" dirty="0">
                <a:latin typeface="Verdana" panose="020B0604030504040204" pitchFamily="34" charset="0"/>
                <a:ea typeface="Verdana" panose="020B0604030504040204" pitchFamily="34" charset="0"/>
                <a:cs typeface="Verdana" panose="020B0604030504040204" pitchFamily="34" charset="0"/>
              </a:rPr>
              <a:t>HORIZON-CL4-2024-HUMAN-01-07: </a:t>
            </a:r>
            <a:r>
              <a:rPr lang="en-US" sz="1900" dirty="0">
                <a:latin typeface="Verdana" panose="020B0604030504040204" pitchFamily="34" charset="0"/>
                <a:ea typeface="Verdana" panose="020B0604030504040204" pitchFamily="34" charset="0"/>
                <a:cs typeface="Verdana" panose="020B0604030504040204" pitchFamily="34" charset="0"/>
              </a:rPr>
              <a:t>Collaborative intelligence – combining the best of machine and human (AI Data and Robotics Partnership) (RIA), EUR 20.00 million</a:t>
            </a:r>
          </a:p>
          <a:p>
            <a:pPr marL="989013"/>
            <a:r>
              <a:rPr lang="en-US" sz="1900" dirty="0">
                <a:latin typeface="Verdana" panose="020B0604030504040204" pitchFamily="34" charset="0"/>
                <a:ea typeface="Verdana" panose="020B0604030504040204" pitchFamily="34" charset="0"/>
                <a:cs typeface="Verdana" panose="020B0604030504040204" pitchFamily="34" charset="0"/>
              </a:rPr>
              <a:t>The Commission is considering the need to introduce a new call for projects that would better support the policy needs emerging from the fast evolving trend on Artificial Intelligence, in particular around generative Artificial Intelligence. This strategy also aims to secure sovereignty over AI technology, requiring projects with sufficient critical mass.</a:t>
            </a:r>
          </a:p>
          <a:p>
            <a:pPr marL="971550" indent="-285750">
              <a:buFont typeface="Arial" panose="020B0604020202020204" pitchFamily="34" charset="0"/>
              <a:buChar char="•"/>
            </a:pPr>
            <a:r>
              <a:rPr lang="en-US" sz="1900" b="1" dirty="0">
                <a:latin typeface="Verdana" panose="020B0604030504040204" pitchFamily="34" charset="0"/>
                <a:ea typeface="Verdana" panose="020B0604030504040204" pitchFamily="34" charset="0"/>
                <a:cs typeface="Verdana" panose="020B0604030504040204" pitchFamily="34" charset="0"/>
              </a:rPr>
              <a:t>HORIZON-CL4-2024-HUMAN-01-61: </a:t>
            </a:r>
            <a:r>
              <a:rPr lang="en-US" sz="1900" dirty="0">
                <a:latin typeface="Verdana" panose="020B0604030504040204" pitchFamily="34" charset="0"/>
                <a:ea typeface="Verdana" panose="020B0604030504040204" pitchFamily="34" charset="0"/>
                <a:cs typeface="Verdana" panose="020B0604030504040204" pitchFamily="34" charset="0"/>
              </a:rPr>
              <a:t>Facilitate the engagement in global ICT standardisation development (CSA), EUR 6.00 million. This topic is postponed, unchanged, to the new call. The new Call would be opened around April 2024.</a:t>
            </a:r>
          </a:p>
        </p:txBody>
      </p:sp>
    </p:spTree>
    <p:extLst>
      <p:ext uri="{BB962C8B-B14F-4D97-AF65-F5344CB8AC3E}">
        <p14:creationId xmlns:p14="http://schemas.microsoft.com/office/powerpoint/2010/main" val="3575346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29</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34224594"/>
              </p:ext>
            </p:extLst>
          </p:nvPr>
        </p:nvGraphicFramePr>
        <p:xfrm>
          <a:off x="389965" y="2011680"/>
          <a:ext cx="11486477" cy="4121072"/>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2787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2"/>
                        </a:rPr>
                        <a:t>HORIZON-CL4-2024-TWIN-TRANSITION-01-01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Bio-intelligent manufacturing industries (Made in Europe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RIA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4</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HORIZON-CL4-2024-TWIN-TRANSITION-01-03</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Manufacturing as a Service:</a:t>
                      </a:r>
                      <a:r>
                        <a:rPr lang="lv-LV" sz="1400"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Technologies for customized, flexible, and decentralized production on demand (Made in Europe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4</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5-7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HORIZON-CL4-2024-TWIN-TRANSITION-01-05</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Technologies/solutions to support circularity for manufacturing (Made in Europe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4</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HORIZON-CL4-2024-TWIN-TRANSITION-01-12</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Enhanced assessment, intervention and repair of civil engineering infrastructure</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5-6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39265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ctr">
              <a:defRPr/>
            </a:pPr>
            <a:r>
              <a:rPr lang="en-GB" altLang="lv-LV" sz="3200" b="1" dirty="0">
                <a:solidFill>
                  <a:srgbClr val="0308DB">
                    <a:lumMod val="50000"/>
                  </a:srgbClr>
                </a:solidFill>
                <a:latin typeface="Verdana" panose="020B0604030504040204" pitchFamily="34" charset="0"/>
                <a:ea typeface="Verdana" panose="020B0604030504040204" pitchFamily="34" charset="0"/>
              </a:rPr>
              <a:t>D1: Climate neutral, circular and</a:t>
            </a:r>
            <a:r>
              <a:rPr lang="lv-LV" altLang="lv-LV" sz="3200" b="1" dirty="0">
                <a:solidFill>
                  <a:srgbClr val="0308DB">
                    <a:lumMod val="50000"/>
                  </a:srgbClr>
                </a:solidFill>
                <a:latin typeface="Verdana" panose="020B0604030504040204" pitchFamily="34" charset="0"/>
                <a:ea typeface="Verdana" panose="020B0604030504040204" pitchFamily="34" charset="0"/>
              </a:rPr>
              <a:t> </a:t>
            </a:r>
            <a:r>
              <a:rPr lang="en-GB" altLang="lv-LV" sz="3200" b="1" dirty="0">
                <a:solidFill>
                  <a:srgbClr val="0308DB">
                    <a:lumMod val="50000"/>
                  </a:srgbClr>
                </a:solidFill>
                <a:latin typeface="Verdana" panose="020B0604030504040204" pitchFamily="34" charset="0"/>
                <a:ea typeface="Verdana" panose="020B0604030504040204" pitchFamily="34" charset="0"/>
              </a:rPr>
              <a:t>digitised production</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7 February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19 September 2023 </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075225" y="1120751"/>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6"/>
              </a:rPr>
              <a:t>https://www.youtube.com/live/Ip4Bu2oW_Aw</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7"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10600" y="1225802"/>
            <a:ext cx="436012" cy="436012"/>
          </a:xfrm>
          <a:prstGeom prst="rect">
            <a:avLst/>
          </a:prstGeom>
        </p:spPr>
      </p:pic>
    </p:spTree>
    <p:extLst>
      <p:ext uri="{BB962C8B-B14F-4D97-AF65-F5344CB8AC3E}">
        <p14:creationId xmlns:p14="http://schemas.microsoft.com/office/powerpoint/2010/main" val="149066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solidFill>
                  <a:srgbClr val="0308DB">
                    <a:lumMod val="50000"/>
                  </a:srgbClr>
                </a:solidFill>
                <a:latin typeface="Verdana" panose="020B0604030504040204" pitchFamily="34" charset="0"/>
                <a:ea typeface="Verdana" panose="020B0604030504040204" pitchFamily="34" charset="0"/>
              </a:rPr>
              <a:t>APVĀRSNIS EIROPA</a:t>
            </a:r>
            <a:endParaRPr lang="en-US" dirty="0"/>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a:spAutoFit/>
          </a:bodyPr>
          <a:lstStyle/>
          <a:p>
            <a:pPr algn="ctr"/>
            <a:r>
              <a:rPr lang="lv-LV" dirty="0">
                <a:latin typeface="Verdana" panose="020B0604030504040204" pitchFamily="34" charset="0"/>
                <a:ea typeface="Verdana" panose="020B0604030504040204" pitchFamily="34" charset="0"/>
                <a:hlinkClick r:id="rId3"/>
              </a:rPr>
              <a:t>WORK PROGRAMMES 2023-2024</a:t>
            </a:r>
            <a:endParaRPr lang="lv-LV"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9180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30</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2048687710"/>
              </p:ext>
            </p:extLst>
          </p:nvPr>
        </p:nvGraphicFramePr>
        <p:xfrm>
          <a:off x="389965" y="2011680"/>
          <a:ext cx="11486477" cy="4015289"/>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3544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2"/>
                        </a:rPr>
                        <a:t>HORIZON-CL4-2024-TWIN-TRANSITION-01-32</a:t>
                      </a:r>
                      <a:r>
                        <a:rPr lang="en-US" sz="1400" b="1" dirty="0">
                          <a:effectLst/>
                          <a:latin typeface="Verdana" panose="020B0604030504040204" pitchFamily="34" charset="0"/>
                          <a:ea typeface="Verdana" panose="020B0604030504040204" pitchFamily="34" charset="0"/>
                        </a:rPr>
                        <a:t>: </a:t>
                      </a:r>
                      <a:r>
                        <a:rPr lang="en-US" sz="1400" dirty="0" err="1">
                          <a:effectLst/>
                          <a:latin typeface="Verdana" panose="020B0604030504040204" pitchFamily="34" charset="0"/>
                          <a:ea typeface="Verdana" panose="020B0604030504040204" pitchFamily="34" charset="0"/>
                        </a:rPr>
                        <a:t>Optimisation</a:t>
                      </a:r>
                      <a:r>
                        <a:rPr lang="en-US" sz="1400" dirty="0">
                          <a:effectLst/>
                          <a:latin typeface="Verdana" panose="020B0604030504040204" pitchFamily="34" charset="0"/>
                          <a:ea typeface="Verdana" panose="020B0604030504040204" pitchFamily="34" charset="0"/>
                        </a:rPr>
                        <a:t> of thermal energy flows in the process industry (Processes4Planet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5</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10-15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HORIZON-CL4-2024-TWIN-TRANSITION-01-34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Renewable hydrogen used as feedstock in innovative production routes (Processes4Planet Partnership)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4</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8-10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HORIZON-CL4-2024-TWIN-TRANSITION-01-35</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Turning CO2 emissions from the process industry to feedstock (Processes4Planet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5-6</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10-15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HORIZON-CL4-2024-TWIN-TRANSITION-01-38</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Hubs for circularity for </a:t>
                      </a:r>
                      <a:r>
                        <a:rPr lang="en-US" sz="1400" dirty="0" err="1">
                          <a:effectLst/>
                          <a:latin typeface="Verdana" panose="020B0604030504040204" pitchFamily="34" charset="0"/>
                          <a:ea typeface="Verdana" panose="020B0604030504040204" pitchFamily="34" charset="0"/>
                        </a:rPr>
                        <a:t>industrialised</a:t>
                      </a:r>
                      <a:r>
                        <a:rPr lang="en-US" sz="1400" dirty="0">
                          <a:effectLst/>
                          <a:latin typeface="Verdana" panose="020B0604030504040204" pitchFamily="34" charset="0"/>
                          <a:ea typeface="Verdana" panose="020B0604030504040204" pitchFamily="34" charset="0"/>
                        </a:rPr>
                        <a:t> urban peripheral areas (Processes4Planet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5</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15-20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39265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ctr">
              <a:defRPr/>
            </a:pPr>
            <a:r>
              <a:rPr lang="en-GB" altLang="lv-LV" sz="3200" b="1" dirty="0">
                <a:solidFill>
                  <a:srgbClr val="0308DB">
                    <a:lumMod val="50000"/>
                  </a:srgbClr>
                </a:solidFill>
                <a:latin typeface="Verdana" panose="020B0604030504040204" pitchFamily="34" charset="0"/>
                <a:ea typeface="Verdana" panose="020B0604030504040204" pitchFamily="34" charset="0"/>
              </a:rPr>
              <a:t>D1: Climate neutral, circular and digitised production</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7 February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19 September 2023 </a:t>
            </a: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6"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0600" y="1266834"/>
            <a:ext cx="436012" cy="436012"/>
          </a:xfrm>
          <a:prstGeom prst="rect">
            <a:avLst/>
          </a:prstGeom>
        </p:spPr>
      </p:pic>
      <p:sp>
        <p:nvSpPr>
          <p:cNvPr id="9" name="Rectangle 1">
            <a:extLst>
              <a:ext uri="{FF2B5EF4-FFF2-40B4-BE49-F238E27FC236}">
                <a16:creationId xmlns:a16="http://schemas.microsoft.com/office/drawing/2014/main" id="{9BA86C36-3DD0-BA41-8E35-710AF99E32F6}"/>
              </a:ext>
            </a:extLst>
          </p:cNvPr>
          <p:cNvSpPr>
            <a:spLocks noChangeArrowheads="1"/>
          </p:cNvSpPr>
          <p:nvPr/>
        </p:nvSpPr>
        <p:spPr bwMode="auto">
          <a:xfrm>
            <a:off x="9131777" y="1117198"/>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8"/>
              </a:rPr>
              <a:t>https://www.youtube.com/live/Ip4Bu2oW_Aw</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992776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31</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1137884099"/>
              </p:ext>
            </p:extLst>
          </p:nvPr>
        </p:nvGraphicFramePr>
        <p:xfrm>
          <a:off x="282388" y="2011680"/>
          <a:ext cx="11594054" cy="3128513"/>
        </p:xfrm>
        <a:graphic>
          <a:graphicData uri="http://schemas.openxmlformats.org/drawingml/2006/table">
            <a:tbl>
              <a:tblPr/>
              <a:tblGrid>
                <a:gridCol w="6022993">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3544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2"/>
                        </a:rPr>
                        <a:t>HORIZON-CL4-2024-TWIN-TRANSITION-01-41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Breakthroughs to improve process industry resource efficiency (Processes4Planet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RIA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4</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10-12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HORIZON-CL4-2024-TWIN-TRANSITION-01-44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Digital transformation and ensuring a better use of industrial data, which can </a:t>
                      </a:r>
                      <a:r>
                        <a:rPr lang="en-US" sz="1400" dirty="0" err="1">
                          <a:effectLst/>
                          <a:latin typeface="Verdana" panose="020B0604030504040204" pitchFamily="34" charset="0"/>
                          <a:ea typeface="Verdana" panose="020B0604030504040204" pitchFamily="34" charset="0"/>
                        </a:rPr>
                        <a:t>optimise</a:t>
                      </a:r>
                      <a:r>
                        <a:rPr lang="en-US" sz="1400" dirty="0">
                          <a:effectLst/>
                          <a:latin typeface="Verdana" panose="020B0604030504040204" pitchFamily="34" charset="0"/>
                          <a:ea typeface="Verdana" panose="020B0604030504040204" pitchFamily="34" charset="0"/>
                        </a:rPr>
                        <a:t> steel supply chains (Clean Steel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5</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8-10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HORIZON-CL4-2024-TWIN-TRANSITION-01-46</a:t>
                      </a:r>
                      <a:r>
                        <a:rPr lang="en-US" sz="1400" b="1" dirty="0">
                          <a:effectLst/>
                          <a:latin typeface="Verdana" panose="020B0604030504040204" pitchFamily="34" charset="0"/>
                          <a:ea typeface="Verdana" panose="020B0604030504040204" pitchFamily="34" charset="0"/>
                        </a:rPr>
                        <a:t>: </a:t>
                      </a:r>
                      <a:r>
                        <a:rPr lang="en-US" sz="1400" dirty="0"/>
                        <a:t>CO2-neutral steel production with hydrogen, secondary carbon carriers and electricity OR innovative steel applications for low CO2 emissions (Clean Steel Partnership)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4</a:t>
                      </a:r>
                      <a:r>
                        <a:rPr lang="en-US" sz="1400" kern="1200" dirty="0">
                          <a:solidFill>
                            <a:schemeClr val="tx1"/>
                          </a:solidFill>
                          <a:effectLst/>
                          <a:latin typeface="Verdana" panose="020B0604030504040204" pitchFamily="34" charset="0"/>
                          <a:ea typeface="Verdana" panose="020B0604030504040204" pitchFamily="34" charset="0"/>
                          <a:cs typeface="+mn-cs"/>
                        </a:rPr>
                        <a:t>/TRL </a:t>
                      </a:r>
                      <a:r>
                        <a:rPr lang="lv-LV" sz="1400" kern="1200" dirty="0">
                          <a:solidFill>
                            <a:schemeClr val="tx1"/>
                          </a:solidFill>
                          <a:effectLst/>
                          <a:latin typeface="Verdana" panose="020B0604030504040204" pitchFamily="34" charset="0"/>
                          <a:ea typeface="Verdana" panose="020B0604030504040204" pitchFamily="34" charset="0"/>
                          <a:cs typeface="+mn-cs"/>
                        </a:rPr>
                        <a:t>5-6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ctr">
              <a:defRPr/>
            </a:pPr>
            <a:r>
              <a:rPr lang="en-GB" altLang="lv-LV" sz="3200" b="1" dirty="0">
                <a:solidFill>
                  <a:srgbClr val="0308DB">
                    <a:lumMod val="50000"/>
                  </a:srgbClr>
                </a:solidFill>
                <a:latin typeface="Verdana" panose="020B0604030504040204" pitchFamily="34" charset="0"/>
                <a:ea typeface="Verdana" panose="020B0604030504040204" pitchFamily="34" charset="0"/>
              </a:rPr>
              <a:t>D1: Climate neutral, circular and digitised production</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7 February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19 September 2023 </a:t>
            </a: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5"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7355" y="1042184"/>
            <a:ext cx="436012" cy="436012"/>
          </a:xfrm>
          <a:prstGeom prst="rect">
            <a:avLst/>
          </a:prstGeom>
        </p:spPr>
      </p:pic>
      <p:sp>
        <p:nvSpPr>
          <p:cNvPr id="9" name="Rectangle 1">
            <a:extLst>
              <a:ext uri="{FF2B5EF4-FFF2-40B4-BE49-F238E27FC236}">
                <a16:creationId xmlns:a16="http://schemas.microsoft.com/office/drawing/2014/main" id="{464BC56A-D1CB-7548-AACA-7B015FDF050D}"/>
              </a:ext>
            </a:extLst>
          </p:cNvPr>
          <p:cNvSpPr>
            <a:spLocks noChangeArrowheads="1"/>
          </p:cNvSpPr>
          <p:nvPr/>
        </p:nvSpPr>
        <p:spPr bwMode="auto">
          <a:xfrm>
            <a:off x="9208548" y="996017"/>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7"/>
              </a:rPr>
              <a:t>https://www.youtube.com/live/Ip4Bu2oW_Aw</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978148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32</a:t>
            </a:fld>
            <a:endParaRPr lang="lv-LV" dirty="0"/>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11072262" cy="584775"/>
          </a:xfrm>
          <a:prstGeom prst="rect">
            <a:avLst/>
          </a:prstGeom>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HORIZON-CL4-2024-TWIN-TRANSITION-01-01</a:t>
            </a:r>
          </a:p>
        </p:txBody>
      </p:sp>
      <p:sp>
        <p:nvSpPr>
          <p:cNvPr id="13" name="Rectangle 12">
            <a:extLst>
              <a:ext uri="{FF2B5EF4-FFF2-40B4-BE49-F238E27FC236}">
                <a16:creationId xmlns:a16="http://schemas.microsoft.com/office/drawing/2014/main" id="{1AF0CBCA-5C85-7E4F-BB23-D5A8D02C9D0C}"/>
              </a:ext>
            </a:extLst>
          </p:cNvPr>
          <p:cNvSpPr/>
          <p:nvPr/>
        </p:nvSpPr>
        <p:spPr>
          <a:xfrm>
            <a:off x="95576" y="1518416"/>
            <a:ext cx="6962302" cy="4801314"/>
          </a:xfrm>
          <a:prstGeom prst="rect">
            <a:avLst/>
          </a:prstGeom>
          <a:ln w="12700">
            <a:solidFill>
              <a:srgbClr val="4472C4"/>
            </a:solidFill>
          </a:ln>
        </p:spPr>
        <p:txBody>
          <a:bodyPr wrap="square">
            <a:spAutoFit/>
          </a:bodyPr>
          <a:lstStyle/>
          <a:p>
            <a:pPr marL="285750" indent="-285750" defTabSz="938213" eaLnBrk="0" fontAlgn="base" hangingPunct="0">
              <a:spcBef>
                <a:spcPct val="0"/>
              </a:spcBef>
              <a:spcAft>
                <a:spcPct val="0"/>
              </a:spcAft>
              <a:buSzPct val="150000"/>
              <a:buFont typeface="Arial" panose="020B0604020202020204" pitchFamily="34" charset="0"/>
              <a:buChar char="•"/>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The focus of this topic is on manufacturing. </a:t>
            </a:r>
          </a:p>
          <a:p>
            <a:pPr marL="285750" indent="-285750" defTabSz="938213" eaLnBrk="0" fontAlgn="base" hangingPunct="0">
              <a:spcBef>
                <a:spcPct val="0"/>
              </a:spcBef>
              <a:spcAft>
                <a:spcPct val="0"/>
              </a:spcAft>
              <a:buSzPct val="150000"/>
              <a:buFont typeface="Arial" panose="020B0604020202020204" pitchFamily="34" charset="0"/>
              <a:buChar char="•"/>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The development of materials beyond the manufacturing context is excluded.</a:t>
            </a:r>
          </a:p>
          <a:p>
            <a:pPr marL="285750" indent="-285750" defTabSz="938213" eaLnBrk="0" fontAlgn="base" hangingPunct="0">
              <a:spcBef>
                <a:spcPct val="0"/>
              </a:spcBef>
              <a:spcAft>
                <a:spcPct val="0"/>
              </a:spcAft>
              <a:buSzPct val="150000"/>
              <a:buFont typeface="Arial" panose="020B0604020202020204" pitchFamily="34" charset="0"/>
              <a:buChar char="•"/>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Proposals should address either advanced manufacturing techniques (e.g. additive manufacturing, extrusion, moulding etc.) to process bio-materials or bio-intelligent components for upscaled production; or bio-intelligent production technologies; or combinations of these two approaches.</a:t>
            </a:r>
          </a:p>
          <a:p>
            <a:pPr marL="285750" indent="-285750" defTabSz="938213" eaLnBrk="0" fontAlgn="base" hangingPunct="0">
              <a:spcBef>
                <a:spcPct val="0"/>
              </a:spcBef>
              <a:spcAft>
                <a:spcPct val="0"/>
              </a:spcAft>
              <a:buSzPct val="150000"/>
              <a:buFont typeface="Arial" panose="020B0604020202020204" pitchFamily="34" charset="0"/>
              <a:buChar char="•"/>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Proposals submitted under this topic should include a business case and exploitation strategy, as outlined in the introduction to this Destination.</a:t>
            </a:r>
          </a:p>
          <a:p>
            <a:pPr marL="285750" indent="-285750" defTabSz="938213" eaLnBrk="0" fontAlgn="base" hangingPunct="0">
              <a:spcBef>
                <a:spcPct val="0"/>
              </a:spcBef>
              <a:spcAft>
                <a:spcPct val="0"/>
              </a:spcAft>
              <a:buSzPct val="150000"/>
              <a:buFont typeface="Arial" panose="020B0604020202020204" pitchFamily="34" charset="0"/>
              <a:buChar char="•"/>
            </a:pPr>
            <a:r>
              <a:rPr lang="en-US" sz="1700" kern="0" dirty="0">
                <a:solidFill>
                  <a:prstClr val="black"/>
                </a:solidFill>
                <a:latin typeface="Verdana" panose="020B0604030504040204" pitchFamily="34" charset="0"/>
                <a:ea typeface="Verdana" panose="020B0604030504040204" pitchFamily="34" charset="0"/>
                <a:cs typeface="Verdana" panose="020B0604030504040204" pitchFamily="34" charset="0"/>
              </a:rPr>
              <a:t>Proposals need to demonstrate the development of digital and green technologies that facilitate the upscaled manufacturing of bio-based or bio-intelligent products in one manufacturing value chain. In addition, sustainable business models need to be developed for production and recycling of the products.</a:t>
            </a:r>
          </a:p>
        </p:txBody>
      </p:sp>
      <p:sp>
        <p:nvSpPr>
          <p:cNvPr id="7" name="Rectangle 6">
            <a:extLst>
              <a:ext uri="{FF2B5EF4-FFF2-40B4-BE49-F238E27FC236}">
                <a16:creationId xmlns:a16="http://schemas.microsoft.com/office/drawing/2014/main" id="{A45E7897-518B-2141-B446-5B32AF59440D}"/>
              </a:ext>
            </a:extLst>
          </p:cNvPr>
          <p:cNvSpPr/>
          <p:nvPr/>
        </p:nvSpPr>
        <p:spPr>
          <a:xfrm>
            <a:off x="7182595" y="2251261"/>
            <a:ext cx="4515178" cy="877163"/>
          </a:xfrm>
          <a:prstGeom prst="rect">
            <a:avLst/>
          </a:prstGeom>
          <a:ln w="12700">
            <a:solidFill>
              <a:srgbClr val="4472C4"/>
            </a:solidFill>
          </a:ln>
        </p:spPr>
        <p:txBody>
          <a:bodyPr wrap="square">
            <a:spAutoFit/>
          </a:bodyPr>
          <a:lstStyle/>
          <a:p>
            <a:pPr marL="12700" indent="-12700"/>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Turning FAIR into reality: </a:t>
            </a: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hlinkClick r:id="rId3"/>
              </a:rPr>
              <a:t>https://ec.europa.eu/info/sites/default/files/turning_fair_into_reality_1.pdf</a:t>
            </a: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en-IE" sz="1700" dirty="0">
              <a:latin typeface="Verdana" panose="020B0604030504040204" pitchFamily="34" charset="0"/>
              <a:ea typeface="Verdana" panose="020B060403050404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DFDF5459-BA45-064F-938A-9D88EC70A0F4}"/>
              </a:ext>
            </a:extLst>
          </p:cNvPr>
          <p:cNvSpPr/>
          <p:nvPr/>
        </p:nvSpPr>
        <p:spPr>
          <a:xfrm>
            <a:off x="3048000" y="2828836"/>
            <a:ext cx="6096000" cy="369332"/>
          </a:xfrm>
          <a:prstGeom prst="rect">
            <a:avLst/>
          </a:prstGeom>
        </p:spPr>
        <p:txBody>
          <a:bodyPr>
            <a:spAutoFit/>
          </a:bodyPr>
          <a:lstStyle/>
          <a:p>
            <a:pPr marL="457200" indent="-457200" algn="just"/>
            <a:r>
              <a:rPr lang="en-GB" baseline="30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IE"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6E91F0-E44B-AA42-83E5-87898061E7E6}"/>
              </a:ext>
            </a:extLst>
          </p:cNvPr>
          <p:cNvPicPr>
            <a:picLocks noChangeAspect="1"/>
          </p:cNvPicPr>
          <p:nvPr/>
        </p:nvPicPr>
        <p:blipFill>
          <a:blip r:embed="rId4"/>
          <a:stretch>
            <a:fillRect/>
          </a:stretch>
        </p:blipFill>
        <p:spPr>
          <a:xfrm>
            <a:off x="7182595" y="994786"/>
            <a:ext cx="1721126" cy="960935"/>
          </a:xfrm>
          <a:prstGeom prst="rect">
            <a:avLst/>
          </a:prstGeom>
        </p:spPr>
      </p:pic>
      <p:sp>
        <p:nvSpPr>
          <p:cNvPr id="6" name="TextBox 5">
            <a:extLst>
              <a:ext uri="{FF2B5EF4-FFF2-40B4-BE49-F238E27FC236}">
                <a16:creationId xmlns:a16="http://schemas.microsoft.com/office/drawing/2014/main" id="{6565BD91-E57F-CAF6-7A55-4EC97294DB9F}"/>
              </a:ext>
            </a:extLst>
          </p:cNvPr>
          <p:cNvSpPr txBox="1"/>
          <p:nvPr/>
        </p:nvSpPr>
        <p:spPr>
          <a:xfrm>
            <a:off x="7182595" y="3244630"/>
            <a:ext cx="4515178" cy="3070841"/>
          </a:xfrm>
          <a:prstGeom prst="rect">
            <a:avLst/>
          </a:prstGeom>
          <a:noFill/>
          <a:ln w="12700">
            <a:solidFill>
              <a:schemeClr val="accent1"/>
            </a:solidFill>
          </a:ln>
        </p:spPr>
        <p:txBody>
          <a:bodyPr wrap="square">
            <a:spAutoFit/>
          </a:bodyPr>
          <a:lstStyle/>
          <a:p>
            <a:pPr>
              <a:lnSpc>
                <a:spcPct val="115000"/>
              </a:lnSpc>
              <a:spcAft>
                <a:spcPts val="1000"/>
              </a:spcAft>
            </a:pPr>
            <a:r>
              <a:rPr lang="en-GB" sz="1700" kern="0" dirty="0">
                <a:solidFill>
                  <a:prstClr val="black"/>
                </a:solidFill>
                <a:latin typeface="Verdana" panose="020B0604030504040204" pitchFamily="34" charset="0"/>
                <a:ea typeface="Verdana" panose="020B0604030504040204" pitchFamily="34" charset="0"/>
              </a:rPr>
              <a:t>All projects should build on or seek collaboration with existing projects and develop synergies with other relevant European, national or regional initiatives, funding programmes and platforms, for example with Horizon Europe Cluster 6 and its Destination on Circular Economy and Bioeconomy sectors and/or its Partnership Circular Bio-based Europe (CBE).</a:t>
            </a:r>
            <a:endParaRPr lang="en-IE" sz="1700" kern="0" dirty="0">
              <a:solidFill>
                <a:prstClr val="black"/>
              </a:solidFill>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F3A38EBC-3F41-4A77-80DA-2C7C62083007}"/>
              </a:ext>
            </a:extLst>
          </p:cNvPr>
          <p:cNvSpPr txBox="1"/>
          <p:nvPr/>
        </p:nvSpPr>
        <p:spPr>
          <a:xfrm>
            <a:off x="9013583" y="917505"/>
            <a:ext cx="2684190" cy="877163"/>
          </a:xfrm>
          <a:prstGeom prst="rect">
            <a:avLst/>
          </a:prstGeom>
          <a:noFill/>
          <a:ln w="12700">
            <a:solidFill>
              <a:schemeClr val="accent1"/>
            </a:solidFill>
          </a:ln>
        </p:spPr>
        <p:txBody>
          <a:bodyPr wrap="square">
            <a:spAutoFit/>
          </a:bodyPr>
          <a:lstStyle/>
          <a:p>
            <a:r>
              <a:rPr lang="lv-LV" sz="1700" dirty="0">
                <a:latin typeface="Verdana" panose="020B0604030504040204" pitchFamily="34" charset="0"/>
                <a:ea typeface="Verdana" panose="020B0604030504040204" pitchFamily="34" charset="0"/>
                <a:hlinkClick r:id="rId5"/>
              </a:rPr>
              <a:t>https://cloud.effra.eu/index.php/s/bRrlW4F79uVpeiv</a:t>
            </a:r>
            <a:r>
              <a:rPr lang="lv-LV" sz="17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8795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33</a:t>
            </a:fld>
            <a:endParaRPr lang="lv-LV" dirty="0"/>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11072262" cy="584775"/>
          </a:xfrm>
          <a:prstGeom prst="rect">
            <a:avLst/>
          </a:prstGeom>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HORIZON-CL4-2024-TWIN-TRANSITION-01-03</a:t>
            </a:r>
          </a:p>
        </p:txBody>
      </p:sp>
      <p:sp>
        <p:nvSpPr>
          <p:cNvPr id="13" name="Rectangle 12">
            <a:extLst>
              <a:ext uri="{FF2B5EF4-FFF2-40B4-BE49-F238E27FC236}">
                <a16:creationId xmlns:a16="http://schemas.microsoft.com/office/drawing/2014/main" id="{1AF0CBCA-5C85-7E4F-BB23-D5A8D02C9D0C}"/>
              </a:ext>
            </a:extLst>
          </p:cNvPr>
          <p:cNvSpPr/>
          <p:nvPr/>
        </p:nvSpPr>
        <p:spPr>
          <a:xfrm>
            <a:off x="180100" y="1436597"/>
            <a:ext cx="6542246" cy="4520212"/>
          </a:xfrm>
          <a:prstGeom prst="rect">
            <a:avLst/>
          </a:prstGeom>
          <a:ln w="12700">
            <a:solidFill>
              <a:srgbClr val="4472C4"/>
            </a:solidFill>
          </a:ln>
        </p:spPr>
        <p:txBody>
          <a:bodyPr wrap="square">
            <a:spAutoFit/>
          </a:bodyPr>
          <a:lstStyle/>
          <a:p>
            <a:pPr marL="285750" indent="-285750">
              <a:lnSpc>
                <a:spcPct val="115000"/>
              </a:lnSpc>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Interoperability is a core requirement for </a:t>
            </a:r>
            <a:r>
              <a:rPr lang="en-GB"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MaaS</a:t>
            </a: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 for this reason, research will build on existing standards or contribute to standardization where relevant, taking also into account the contributions of upcoming EU initiatives like the Digital Product Passport or the Manufacturing Data Spaces.</a:t>
            </a:r>
          </a:p>
          <a:p>
            <a:pPr marL="285750" indent="-285750">
              <a:lnSpc>
                <a:spcPct val="115000"/>
              </a:lnSpc>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should explain how the proposed approach contributes to the competitiveness of industry and the sustainability and circularity of production and logistics, through measurable targets.</a:t>
            </a:r>
            <a:endParaRPr lang="lv-LV"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15000"/>
              </a:lnSpc>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submitted under this topic should include a business case and exploitation strategy, as outlined in the introduction to this Destination.</a:t>
            </a:r>
            <a:endParaRPr lang="en-IE" dirty="0">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6E91F0-E44B-AA42-83E5-87898061E7E6}"/>
              </a:ext>
            </a:extLst>
          </p:cNvPr>
          <p:cNvPicPr>
            <a:picLocks noChangeAspect="1"/>
          </p:cNvPicPr>
          <p:nvPr/>
        </p:nvPicPr>
        <p:blipFill>
          <a:blip r:embed="rId3"/>
          <a:stretch>
            <a:fillRect/>
          </a:stretch>
        </p:blipFill>
        <p:spPr>
          <a:xfrm>
            <a:off x="6952025" y="1436597"/>
            <a:ext cx="2122551" cy="1185057"/>
          </a:xfrm>
          <a:prstGeom prst="rect">
            <a:avLst/>
          </a:prstGeom>
        </p:spPr>
      </p:pic>
      <p:sp>
        <p:nvSpPr>
          <p:cNvPr id="7" name="Rectangle 6">
            <a:extLst>
              <a:ext uri="{FF2B5EF4-FFF2-40B4-BE49-F238E27FC236}">
                <a16:creationId xmlns:a16="http://schemas.microsoft.com/office/drawing/2014/main" id="{FB47F00E-7612-373D-8601-056C62203A6A}"/>
              </a:ext>
            </a:extLst>
          </p:cNvPr>
          <p:cNvSpPr/>
          <p:nvPr/>
        </p:nvSpPr>
        <p:spPr>
          <a:xfrm>
            <a:off x="7052669" y="2909882"/>
            <a:ext cx="4515178" cy="877163"/>
          </a:xfrm>
          <a:prstGeom prst="rect">
            <a:avLst/>
          </a:prstGeom>
          <a:ln w="12700">
            <a:solidFill>
              <a:srgbClr val="4472C4"/>
            </a:solidFill>
          </a:ln>
        </p:spPr>
        <p:txBody>
          <a:bodyPr wrap="square">
            <a:spAutoFit/>
          </a:bodyPr>
          <a:lstStyle/>
          <a:p>
            <a:pPr marL="12700" indent="-12700"/>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Turning FAIR into reality: </a:t>
            </a: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hlinkClick r:id="rId4"/>
              </a:rPr>
              <a:t>https://ec.europa.eu/info/sites/default/files/turning_fair_into_reality_1.pdf</a:t>
            </a: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en-IE" sz="1700" dirty="0">
              <a:latin typeface="Verdana" panose="020B0604030504040204" pitchFamily="34" charset="0"/>
              <a:ea typeface="Verdan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EEB5C9-5841-74F8-6ABE-C6525FFFAC3A}"/>
              </a:ext>
            </a:extLst>
          </p:cNvPr>
          <p:cNvSpPr txBox="1"/>
          <p:nvPr/>
        </p:nvSpPr>
        <p:spPr>
          <a:xfrm>
            <a:off x="9215253" y="1486197"/>
            <a:ext cx="2684190" cy="877163"/>
          </a:xfrm>
          <a:prstGeom prst="rect">
            <a:avLst/>
          </a:prstGeom>
          <a:noFill/>
          <a:ln>
            <a:solidFill>
              <a:schemeClr val="accent1"/>
            </a:solidFill>
          </a:ln>
        </p:spPr>
        <p:txBody>
          <a:bodyPr wrap="square">
            <a:spAutoFit/>
          </a:bodyPr>
          <a:lstStyle/>
          <a:p>
            <a:r>
              <a:rPr lang="lv-LV" sz="1700" dirty="0">
                <a:latin typeface="Verdana" panose="020B0604030504040204" pitchFamily="34" charset="0"/>
                <a:ea typeface="Verdana" panose="020B0604030504040204" pitchFamily="34" charset="0"/>
                <a:hlinkClick r:id="rId5"/>
              </a:rPr>
              <a:t>https://cloud.effra.eu/index.php/s/bRrlW4F79uVpeiv</a:t>
            </a:r>
            <a:r>
              <a:rPr lang="lv-LV" sz="17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368519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34</a:t>
            </a:fld>
            <a:endParaRPr lang="lv-LV" dirty="0"/>
          </a:p>
        </p:txBody>
      </p:sp>
      <p:sp>
        <p:nvSpPr>
          <p:cNvPr id="11" name="Rectangle 10">
            <a:extLst>
              <a:ext uri="{FF2B5EF4-FFF2-40B4-BE49-F238E27FC236}">
                <a16:creationId xmlns:a16="http://schemas.microsoft.com/office/drawing/2014/main" id="{F3B4701F-F037-244D-B3E1-A9D380A6733C}"/>
              </a:ext>
            </a:extLst>
          </p:cNvPr>
          <p:cNvSpPr/>
          <p:nvPr/>
        </p:nvSpPr>
        <p:spPr>
          <a:xfrm>
            <a:off x="1133580" y="42385"/>
            <a:ext cx="11364008" cy="584775"/>
          </a:xfrm>
          <a:prstGeom prst="rect">
            <a:avLst/>
          </a:prstGeom>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HORIZON-CL4-2024-TWIN-TRANSITION-01-05</a:t>
            </a:r>
          </a:p>
        </p:txBody>
      </p:sp>
      <p:sp>
        <p:nvSpPr>
          <p:cNvPr id="13" name="Rectangle 12">
            <a:extLst>
              <a:ext uri="{FF2B5EF4-FFF2-40B4-BE49-F238E27FC236}">
                <a16:creationId xmlns:a16="http://schemas.microsoft.com/office/drawing/2014/main" id="{1AF0CBCA-5C85-7E4F-BB23-D5A8D02C9D0C}"/>
              </a:ext>
            </a:extLst>
          </p:cNvPr>
          <p:cNvSpPr/>
          <p:nvPr/>
        </p:nvSpPr>
        <p:spPr>
          <a:xfrm>
            <a:off x="142673" y="1506308"/>
            <a:ext cx="5607984" cy="4247317"/>
          </a:xfrm>
          <a:prstGeom prst="rect">
            <a:avLst/>
          </a:prstGeom>
          <a:ln w="12700">
            <a:solidFill>
              <a:srgbClr val="4472C4"/>
            </a:solidFill>
          </a:ln>
        </p:spPr>
        <p:txBody>
          <a:bodyPr wrap="square">
            <a:spAutoFit/>
          </a:bodyPr>
          <a:lstStyle/>
          <a:p>
            <a:pPr marL="285750" indent="-285750">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Links may be established with relevant cases emerging from the CSA project HORIZON-CL4-2023-RESILIENCE-01-39.</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International cooperation is encouraged, especially with Japan, S. Korea, US, Canada, and Australia.</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submitted under this topic should include a business case and exploitation strategy, as outlined in the introduction to this Destination.</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should take into account relevant international standards and activities supported under the Digital Europe programme, e.g. in the area of Manufacturing Data Spaces.</a:t>
            </a:r>
          </a:p>
        </p:txBody>
      </p:sp>
      <p:sp>
        <p:nvSpPr>
          <p:cNvPr id="7" name="Rectangle 6">
            <a:extLst>
              <a:ext uri="{FF2B5EF4-FFF2-40B4-BE49-F238E27FC236}">
                <a16:creationId xmlns:a16="http://schemas.microsoft.com/office/drawing/2014/main" id="{A45E7897-518B-2141-B446-5B32AF59440D}"/>
              </a:ext>
            </a:extLst>
          </p:cNvPr>
          <p:cNvSpPr/>
          <p:nvPr/>
        </p:nvSpPr>
        <p:spPr>
          <a:xfrm>
            <a:off x="6064914" y="1503088"/>
            <a:ext cx="5603143" cy="877163"/>
          </a:xfrm>
          <a:prstGeom prst="rect">
            <a:avLst/>
          </a:prstGeom>
          <a:ln w="12700">
            <a:solidFill>
              <a:srgbClr val="4472C4"/>
            </a:solidFill>
          </a:ln>
        </p:spPr>
        <p:txBody>
          <a:bodyPr wrap="square">
            <a:spAutoFit/>
          </a:bodyPr>
          <a:lstStyle/>
          <a:p>
            <a:pPr marL="12700" indent="-12700"/>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Turning FAIR into reality: </a:t>
            </a: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hlinkClick r:id="rId3"/>
              </a:rPr>
              <a:t>https://ec.europa.eu/info/sites/default/files/turning_fair_into_reality_1.pdf</a:t>
            </a: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en-IE" sz="1700" dirty="0">
              <a:latin typeface="Verdana" panose="020B0604030504040204" pitchFamily="34" charset="0"/>
              <a:ea typeface="Verdana" panose="020B060403050404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DFDF5459-BA45-064F-938A-9D88EC70A0F4}"/>
              </a:ext>
            </a:extLst>
          </p:cNvPr>
          <p:cNvSpPr/>
          <p:nvPr/>
        </p:nvSpPr>
        <p:spPr>
          <a:xfrm>
            <a:off x="3048000" y="2828836"/>
            <a:ext cx="6096000" cy="369332"/>
          </a:xfrm>
          <a:prstGeom prst="rect">
            <a:avLst/>
          </a:prstGeom>
        </p:spPr>
        <p:txBody>
          <a:bodyPr>
            <a:spAutoFit/>
          </a:bodyPr>
          <a:lstStyle/>
          <a:p>
            <a:pPr marL="457200" indent="-457200" algn="just"/>
            <a:r>
              <a:rPr lang="en-GB" baseline="30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IE"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6E91F0-E44B-AA42-83E5-87898061E7E6}"/>
              </a:ext>
            </a:extLst>
          </p:cNvPr>
          <p:cNvPicPr>
            <a:picLocks noChangeAspect="1"/>
          </p:cNvPicPr>
          <p:nvPr/>
        </p:nvPicPr>
        <p:blipFill>
          <a:blip r:embed="rId4"/>
          <a:stretch>
            <a:fillRect/>
          </a:stretch>
        </p:blipFill>
        <p:spPr>
          <a:xfrm>
            <a:off x="10410092" y="710960"/>
            <a:ext cx="1147433" cy="640632"/>
          </a:xfrm>
          <a:prstGeom prst="rect">
            <a:avLst/>
          </a:prstGeom>
        </p:spPr>
      </p:pic>
      <p:sp>
        <p:nvSpPr>
          <p:cNvPr id="5" name="Rectangle 4">
            <a:extLst>
              <a:ext uri="{FF2B5EF4-FFF2-40B4-BE49-F238E27FC236}">
                <a16:creationId xmlns:a16="http://schemas.microsoft.com/office/drawing/2014/main" id="{C7377B43-DE3C-FB4F-A470-A344AE53B09A}"/>
              </a:ext>
            </a:extLst>
          </p:cNvPr>
          <p:cNvSpPr/>
          <p:nvPr/>
        </p:nvSpPr>
        <p:spPr>
          <a:xfrm>
            <a:off x="142674" y="5878286"/>
            <a:ext cx="5607984" cy="631187"/>
          </a:xfrm>
          <a:prstGeom prst="rect">
            <a:avLst/>
          </a:prstGeom>
          <a:ln>
            <a:solidFill>
              <a:schemeClr val="accent1"/>
            </a:solidFill>
          </a:ln>
        </p:spPr>
        <p:txBody>
          <a:bodyPr wrap="square">
            <a:spAutoFit/>
          </a:bodyPr>
          <a:lstStyle/>
          <a:p>
            <a:r>
              <a:rPr lang="en-US" sz="1700" dirty="0">
                <a:solidFill>
                  <a:srgbClr val="000000"/>
                </a:solidFill>
                <a:latin typeface="Verdana" panose="020B0604030504040204" pitchFamily="34" charset="0"/>
                <a:ea typeface="Verdana" panose="020B0604030504040204" pitchFamily="34" charset="0"/>
                <a:cs typeface="Times New Roman" panose="02020603050405020304" pitchFamily="18" charset="0"/>
                <a:hlinkClick r:id="rId5"/>
              </a:rPr>
              <a:t>Proposal for Ecodesign for Sustainable Products Regulation</a:t>
            </a:r>
            <a:endPar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9B2B162-103E-28AD-52D1-A9471A7A6EBA}"/>
              </a:ext>
            </a:extLst>
          </p:cNvPr>
          <p:cNvSpPr txBox="1"/>
          <p:nvPr/>
        </p:nvSpPr>
        <p:spPr>
          <a:xfrm>
            <a:off x="6064914" y="2485933"/>
            <a:ext cx="5603143" cy="3970318"/>
          </a:xfrm>
          <a:prstGeom prst="rect">
            <a:avLst/>
          </a:prstGeom>
          <a:noFill/>
          <a:ln>
            <a:solidFill>
              <a:schemeClr val="accent1"/>
            </a:solidFill>
          </a:ln>
        </p:spPr>
        <p:txBody>
          <a:bodyPr wrap="square">
            <a:spAutoFit/>
          </a:bodyPr>
          <a:lstStyle/>
          <a:p>
            <a:pPr marL="285750" indent="-285750">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Research must build on existing standards or contribute to standardisation. Interoperability for data sharing should be addressed, leveraging on existing ontologies and metadata and though the implementation of the FAIR data principles.</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All projects should build on or seek collaboration with existing projects and develop synergies with other relevant European, national or regional initiatives, funding programmes and platforms. Collaboration with EIT Manufacturing is encouraged, in particular on the development of skills.</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82167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35</a:t>
            </a:fld>
            <a:endParaRPr lang="lv-LV" dirty="0"/>
          </a:p>
        </p:txBody>
      </p:sp>
      <p:sp>
        <p:nvSpPr>
          <p:cNvPr id="2" name="Rectangle 1">
            <a:extLst>
              <a:ext uri="{FF2B5EF4-FFF2-40B4-BE49-F238E27FC236}">
                <a16:creationId xmlns:a16="http://schemas.microsoft.com/office/drawing/2014/main" id="{DFDF5459-BA45-064F-938A-9D88EC70A0F4}"/>
              </a:ext>
            </a:extLst>
          </p:cNvPr>
          <p:cNvSpPr/>
          <p:nvPr/>
        </p:nvSpPr>
        <p:spPr>
          <a:xfrm>
            <a:off x="3048000" y="2828836"/>
            <a:ext cx="6096000" cy="369332"/>
          </a:xfrm>
          <a:prstGeom prst="rect">
            <a:avLst/>
          </a:prstGeom>
        </p:spPr>
        <p:txBody>
          <a:bodyPr>
            <a:spAutoFit/>
          </a:bodyPr>
          <a:lstStyle/>
          <a:p>
            <a:pPr marL="457200" indent="-457200" algn="just"/>
            <a:r>
              <a:rPr lang="en-GB" baseline="30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IE"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1FEE8C5-041B-7784-09A7-10ABC4C6693A}"/>
              </a:ext>
            </a:extLst>
          </p:cNvPr>
          <p:cNvSpPr txBox="1"/>
          <p:nvPr/>
        </p:nvSpPr>
        <p:spPr>
          <a:xfrm>
            <a:off x="5870715" y="4372378"/>
            <a:ext cx="6160696" cy="923330"/>
          </a:xfrm>
          <a:prstGeom prst="rect">
            <a:avLst/>
          </a:prstGeom>
          <a:noFill/>
          <a:ln>
            <a:solidFill>
              <a:schemeClr val="accent1"/>
            </a:solidFill>
          </a:ln>
        </p:spPr>
        <p:txBody>
          <a:bodyPr wrap="square">
            <a:spAutoFit/>
          </a:bodyPr>
          <a:lstStyle/>
          <a:p>
            <a:r>
              <a:rPr lang="lv-LV" dirty="0">
                <a:latin typeface="Verdana" panose="020B0604030504040204" pitchFamily="34" charset="0"/>
                <a:ea typeface="Verdana" panose="020B0604030504040204" pitchFamily="34" charset="0"/>
              </a:rPr>
              <a:t>Processes4Planet SRIA 2050</a:t>
            </a:r>
          </a:p>
          <a:p>
            <a:r>
              <a:rPr lang="lv-LV" dirty="0">
                <a:latin typeface="Verdana" panose="020B0604030504040204" pitchFamily="34" charset="0"/>
                <a:ea typeface="Verdana" panose="020B0604030504040204" pitchFamily="34" charset="0"/>
                <a:hlinkClick r:id="rId3"/>
              </a:rPr>
              <a:t>https://www.aspire2050.eu/sites/default/files/users/user85/p4planet_07.06.2022._final.pdf</a:t>
            </a:r>
            <a:r>
              <a:rPr lang="lv-LV" dirty="0">
                <a:latin typeface="Verdana" panose="020B0604030504040204" pitchFamily="34" charset="0"/>
                <a:ea typeface="Verdana" panose="020B0604030504040204" pitchFamily="34" charset="0"/>
              </a:rPr>
              <a:t> </a:t>
            </a:r>
          </a:p>
        </p:txBody>
      </p:sp>
      <p:sp>
        <p:nvSpPr>
          <p:cNvPr id="14" name="Rectangle 13">
            <a:extLst>
              <a:ext uri="{FF2B5EF4-FFF2-40B4-BE49-F238E27FC236}">
                <a16:creationId xmlns:a16="http://schemas.microsoft.com/office/drawing/2014/main" id="{9757B52A-0664-F0F5-53A0-0CD347314946}"/>
              </a:ext>
            </a:extLst>
          </p:cNvPr>
          <p:cNvSpPr/>
          <p:nvPr/>
        </p:nvSpPr>
        <p:spPr>
          <a:xfrm>
            <a:off x="5834232" y="714930"/>
            <a:ext cx="6256681" cy="2927468"/>
          </a:xfrm>
          <a:prstGeom prst="rect">
            <a:avLst/>
          </a:prstGeom>
          <a:ln w="12700">
            <a:solidFill>
              <a:schemeClr val="accent1"/>
            </a:solidFill>
          </a:ln>
        </p:spPr>
        <p:txBody>
          <a:bodyPr wrap="square">
            <a:spAutoFit/>
          </a:bodyPr>
          <a:lstStyle/>
          <a:p>
            <a:pPr marL="285750" indent="-285750">
              <a:lnSpc>
                <a:spcPct val="115000"/>
              </a:lnSpc>
              <a:spcAft>
                <a:spcPts val="1000"/>
              </a:spcAft>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should build on or seek collaboration with existing projects and develop synergies with other relevant European, national, or regional initiatives and funding programmes and platforms. Where relevant, proposals could liaise with the Clean Hydrogen Joint Undertaking and are encouraged to contribute and participate to the activities of the TRUST database and the hydrogen observatory.</a:t>
            </a:r>
          </a:p>
        </p:txBody>
      </p:sp>
      <p:sp>
        <p:nvSpPr>
          <p:cNvPr id="15" name="TextBox 14">
            <a:extLst>
              <a:ext uri="{FF2B5EF4-FFF2-40B4-BE49-F238E27FC236}">
                <a16:creationId xmlns:a16="http://schemas.microsoft.com/office/drawing/2014/main" id="{65493263-5974-9BF4-2BE4-F57D59A789CE}"/>
              </a:ext>
            </a:extLst>
          </p:cNvPr>
          <p:cNvSpPr txBox="1"/>
          <p:nvPr/>
        </p:nvSpPr>
        <p:spPr>
          <a:xfrm>
            <a:off x="6016755" y="360987"/>
            <a:ext cx="6787660" cy="353943"/>
          </a:xfrm>
          <a:prstGeom prst="rect">
            <a:avLst/>
          </a:prstGeom>
          <a:noFill/>
        </p:spPr>
        <p:txBody>
          <a:bodyPr wrap="square">
            <a:spAutoFit/>
          </a:bodyPr>
          <a:lstStyle/>
          <a:p>
            <a:r>
              <a:rPr lang="en-US" sz="1700" b="1" dirty="0">
                <a:solidFill>
                  <a:srgbClr val="0308DB">
                    <a:lumMod val="50000"/>
                  </a:srgbClr>
                </a:solidFill>
                <a:latin typeface="Verdana" panose="020B0604030504040204" pitchFamily="34" charset="0"/>
                <a:ea typeface="Verdana" panose="020B0604030504040204" pitchFamily="34" charset="0"/>
                <a:cs typeface="+mj-cs"/>
              </a:rPr>
              <a:t>HORIZON-CL4-2024-TWIN-TRANSITION-01-3</a:t>
            </a:r>
            <a:r>
              <a:rPr lang="lv-LV" sz="1700" b="1" dirty="0">
                <a:solidFill>
                  <a:srgbClr val="0308DB">
                    <a:lumMod val="50000"/>
                  </a:srgbClr>
                </a:solidFill>
                <a:latin typeface="Verdana" panose="020B0604030504040204" pitchFamily="34" charset="0"/>
                <a:ea typeface="Verdana" panose="020B0604030504040204" pitchFamily="34" charset="0"/>
                <a:cs typeface="+mj-cs"/>
              </a:rPr>
              <a:t>4</a:t>
            </a:r>
            <a:endParaRPr lang="lv-LV" sz="1700" dirty="0"/>
          </a:p>
        </p:txBody>
      </p:sp>
      <p:pic>
        <p:nvPicPr>
          <p:cNvPr id="16" name="Picture 2" descr="Processes4Planet | IMA Europe">
            <a:extLst>
              <a:ext uri="{FF2B5EF4-FFF2-40B4-BE49-F238E27FC236}">
                <a16:creationId xmlns:a16="http://schemas.microsoft.com/office/drawing/2014/main" id="{63530697-F524-86D6-F8FD-3C2451756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359" y="3497256"/>
            <a:ext cx="1428472" cy="7643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30A168A-50BC-9B42-3FF6-0245BA3AD3D4}"/>
              </a:ext>
            </a:extLst>
          </p:cNvPr>
          <p:cNvSpPr txBox="1"/>
          <p:nvPr/>
        </p:nvSpPr>
        <p:spPr>
          <a:xfrm>
            <a:off x="5870715" y="5369331"/>
            <a:ext cx="6160696" cy="1138773"/>
          </a:xfrm>
          <a:prstGeom prst="rect">
            <a:avLst/>
          </a:prstGeom>
          <a:noFill/>
          <a:ln>
            <a:solidFill>
              <a:schemeClr val="accent1"/>
            </a:solidFill>
          </a:ln>
        </p:spPr>
        <p:txBody>
          <a:bodyPr wrap="square">
            <a:spAutoFit/>
          </a:bodyPr>
          <a:lstStyle/>
          <a:p>
            <a:r>
              <a:rPr lang="en-US" sz="1700" dirty="0">
                <a:latin typeface="Verdana" panose="020B0604030504040204" pitchFamily="34" charset="0"/>
                <a:ea typeface="Verdana" panose="020B0604030504040204" pitchFamily="34" charset="0"/>
              </a:rPr>
              <a:t>Technology Reporting Using Structured Templates (TRUST) tool</a:t>
            </a:r>
            <a:r>
              <a:rPr lang="lv-LV" sz="1700" dirty="0">
                <a:latin typeface="Verdana" panose="020B0604030504040204" pitchFamily="34" charset="0"/>
                <a:ea typeface="Verdana" panose="020B0604030504040204" pitchFamily="34" charset="0"/>
              </a:rPr>
              <a:t> </a:t>
            </a:r>
            <a:r>
              <a:rPr lang="lv-LV" sz="1700" dirty="0">
                <a:latin typeface="Verdana" panose="020B0604030504040204" pitchFamily="34" charset="0"/>
                <a:ea typeface="Verdana" panose="020B0604030504040204" pitchFamily="34" charset="0"/>
                <a:hlinkClick r:id="rId5"/>
              </a:rPr>
              <a:t>https://www.clean-hydrogen.europa.eu/knowledge-management/annual-data-collection_en#trust</a:t>
            </a:r>
            <a:endParaRPr lang="lv-LV" sz="1700" dirty="0">
              <a:latin typeface="Verdana" panose="020B0604030504040204" pitchFamily="34" charset="0"/>
              <a:ea typeface="Verdana" panose="020B0604030504040204" pitchFamily="34" charset="0"/>
            </a:endParaRPr>
          </a:p>
        </p:txBody>
      </p:sp>
      <p:pic>
        <p:nvPicPr>
          <p:cNvPr id="19" name="Picture 18">
            <a:extLst>
              <a:ext uri="{FF2B5EF4-FFF2-40B4-BE49-F238E27FC236}">
                <a16:creationId xmlns:a16="http://schemas.microsoft.com/office/drawing/2014/main" id="{B00DB187-E222-5B48-5E82-94A962F00F30}"/>
              </a:ext>
            </a:extLst>
          </p:cNvPr>
          <p:cNvPicPr>
            <a:picLocks noChangeAspect="1"/>
          </p:cNvPicPr>
          <p:nvPr/>
        </p:nvPicPr>
        <p:blipFill>
          <a:blip r:embed="rId6"/>
          <a:stretch>
            <a:fillRect/>
          </a:stretch>
        </p:blipFill>
        <p:spPr>
          <a:xfrm>
            <a:off x="64604" y="360987"/>
            <a:ext cx="854635" cy="1769244"/>
          </a:xfrm>
          <a:prstGeom prst="rect">
            <a:avLst/>
          </a:prstGeom>
        </p:spPr>
      </p:pic>
      <p:sp>
        <p:nvSpPr>
          <p:cNvPr id="13" name="Rectangle 12">
            <a:extLst>
              <a:ext uri="{FF2B5EF4-FFF2-40B4-BE49-F238E27FC236}">
                <a16:creationId xmlns:a16="http://schemas.microsoft.com/office/drawing/2014/main" id="{1AF0CBCA-5C85-7E4F-BB23-D5A8D02C9D0C}"/>
              </a:ext>
            </a:extLst>
          </p:cNvPr>
          <p:cNvSpPr/>
          <p:nvPr/>
        </p:nvSpPr>
        <p:spPr>
          <a:xfrm>
            <a:off x="203351" y="717754"/>
            <a:ext cx="5492134" cy="5756191"/>
          </a:xfrm>
          <a:prstGeom prst="rect">
            <a:avLst/>
          </a:prstGeom>
          <a:ln w="12700">
            <a:solidFill>
              <a:srgbClr val="4472C4"/>
            </a:solidFill>
          </a:ln>
        </p:spPr>
        <p:txBody>
          <a:bodyPr wrap="square">
            <a:spAutoFit/>
          </a:bodyPr>
          <a:lstStyle/>
          <a:p>
            <a:pPr marL="285750" indent="-285750">
              <a:lnSpc>
                <a:spcPct val="115000"/>
              </a:lnSpc>
              <a:buSzPct val="150000"/>
              <a:buFont typeface="Arial" panose="020B0604020202020204" pitchFamily="34" charset="0"/>
              <a:buChar char="•"/>
            </a:pP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submitted under this topic should include a sound business case and strong exploitation strategy, as outlined in the introduction to this Destination. As a project output a more elaborated exploitation plan should be developed including preliminary plans for scalability, commercialisation and deployment. This should also include the assessment of possible societal and environmental impact and implications for the workplace</a:t>
            </a:r>
            <a:r>
              <a:rPr lang="lv-LV"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a:t>
            </a:r>
          </a:p>
          <a:p>
            <a:pPr marL="285750" indent="-285750">
              <a:buSzPct val="150000"/>
              <a:buFont typeface="Arial" panose="020B0604020202020204" pitchFamily="34" charset="0"/>
              <a:buChar char="•"/>
            </a:pP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Research must build on existing standards or contribute to standardisation. Where relevant, interoperability for data sharing should be addressed.</a:t>
            </a:r>
            <a:endParaRPr lang="en-IE" sz="1700" dirty="0">
              <a:latin typeface="Verdana" panose="020B0604030504040204" pitchFamily="34" charset="0"/>
              <a:ea typeface="Verdana" panose="020B0604030504040204" pitchFamily="34" charset="0"/>
              <a:cs typeface="Times New Roman" panose="02020603050405020304" pitchFamily="18" charset="0"/>
            </a:endParaRPr>
          </a:p>
          <a:p>
            <a:pPr marL="285750" indent="-285750">
              <a:buSzPct val="150000"/>
              <a:buFont typeface="Arial" panose="020B0604020202020204" pitchFamily="34" charset="0"/>
              <a:buChar char="•"/>
            </a:pPr>
            <a:r>
              <a:rPr lang="en-GB" sz="1700"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should build on or seek collaboration with existing projects and develop synergies with other relevant European, national, or regional initiatives, funding programmes and platforms</a:t>
            </a:r>
            <a:endParaRPr lang="lv-LV" sz="1700" dirty="0"/>
          </a:p>
        </p:txBody>
      </p:sp>
      <p:sp>
        <p:nvSpPr>
          <p:cNvPr id="11" name="Rectangle 10">
            <a:extLst>
              <a:ext uri="{FF2B5EF4-FFF2-40B4-BE49-F238E27FC236}">
                <a16:creationId xmlns:a16="http://schemas.microsoft.com/office/drawing/2014/main" id="{F3B4701F-F037-244D-B3E1-A9D380A6733C}"/>
              </a:ext>
            </a:extLst>
          </p:cNvPr>
          <p:cNvSpPr/>
          <p:nvPr/>
        </p:nvSpPr>
        <p:spPr>
          <a:xfrm>
            <a:off x="50057" y="363811"/>
            <a:ext cx="5966698" cy="353943"/>
          </a:xfrm>
          <a:prstGeom prst="rect">
            <a:avLst/>
          </a:prstGeom>
        </p:spPr>
        <p:txBody>
          <a:bodyPr wrap="none">
            <a:spAutoFit/>
          </a:bodyPr>
          <a:lstStyle/>
          <a:p>
            <a:pPr defTabSz="938213" eaLnBrk="0" fontAlgn="base" hangingPunct="0">
              <a:spcBef>
                <a:spcPct val="0"/>
              </a:spcBef>
              <a:spcAft>
                <a:spcPct val="0"/>
              </a:spcAft>
            </a:pPr>
            <a:r>
              <a:rPr lang="en-US" sz="1700" b="1" dirty="0">
                <a:solidFill>
                  <a:srgbClr val="0308DB">
                    <a:lumMod val="50000"/>
                  </a:srgbClr>
                </a:solidFill>
                <a:latin typeface="Verdana" panose="020B0604030504040204" pitchFamily="34" charset="0"/>
                <a:ea typeface="Verdana" panose="020B0604030504040204" pitchFamily="34" charset="0"/>
                <a:cs typeface="+mj-cs"/>
              </a:rPr>
              <a:t>HORIZON-CL4-2024-TWIN-TRANSITION-01-32</a:t>
            </a:r>
          </a:p>
        </p:txBody>
      </p:sp>
    </p:spTree>
    <p:extLst>
      <p:ext uri="{BB962C8B-B14F-4D97-AF65-F5344CB8AC3E}">
        <p14:creationId xmlns:p14="http://schemas.microsoft.com/office/powerpoint/2010/main" val="2565204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36</a:t>
            </a:fld>
            <a:endParaRPr lang="lv-LV" dirty="0"/>
          </a:p>
        </p:txBody>
      </p:sp>
      <p:sp>
        <p:nvSpPr>
          <p:cNvPr id="2" name="Rectangle 1">
            <a:extLst>
              <a:ext uri="{FF2B5EF4-FFF2-40B4-BE49-F238E27FC236}">
                <a16:creationId xmlns:a16="http://schemas.microsoft.com/office/drawing/2014/main" id="{DFDF5459-BA45-064F-938A-9D88EC70A0F4}"/>
              </a:ext>
            </a:extLst>
          </p:cNvPr>
          <p:cNvSpPr/>
          <p:nvPr/>
        </p:nvSpPr>
        <p:spPr>
          <a:xfrm>
            <a:off x="3048000" y="2757876"/>
            <a:ext cx="6096000" cy="369332"/>
          </a:xfrm>
          <a:prstGeom prst="rect">
            <a:avLst/>
          </a:prstGeom>
        </p:spPr>
        <p:txBody>
          <a:bodyPr>
            <a:spAutoFit/>
          </a:bodyPr>
          <a:lstStyle/>
          <a:p>
            <a:pPr marL="457200" indent="-457200" algn="just"/>
            <a:r>
              <a:rPr lang="en-GB" baseline="30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IE"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548B2DE-D138-665C-83DC-8E0F93506486}"/>
              </a:ext>
            </a:extLst>
          </p:cNvPr>
          <p:cNvSpPr txBox="1"/>
          <p:nvPr/>
        </p:nvSpPr>
        <p:spPr>
          <a:xfrm>
            <a:off x="196888" y="5405138"/>
            <a:ext cx="5305656" cy="646331"/>
          </a:xfrm>
          <a:prstGeom prst="rect">
            <a:avLst/>
          </a:prstGeom>
          <a:noFill/>
          <a:ln w="12700">
            <a:solidFill>
              <a:schemeClr val="accent1"/>
            </a:solidFill>
          </a:ln>
        </p:spPr>
        <p:txBody>
          <a:bodyPr wrap="square">
            <a:spAutoFit/>
          </a:bodyPr>
          <a:lstStyle/>
          <a:p>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Hubs for Circularity </a:t>
            </a:r>
            <a:endParaRPr lang="lv-LV"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r>
              <a:rPr lang="lv-LV" dirty="0">
                <a:latin typeface="Verdana" panose="020B0604030504040204" pitchFamily="34" charset="0"/>
                <a:ea typeface="Verdana" panose="020B0604030504040204" pitchFamily="34" charset="0"/>
                <a:hlinkClick r:id="rId3"/>
              </a:rPr>
              <a:t>https://www.h4c-community.eu/</a:t>
            </a:r>
            <a:r>
              <a:rPr lang="lv-LV" dirty="0">
                <a:latin typeface="Verdana" panose="020B0604030504040204" pitchFamily="34" charset="0"/>
                <a:ea typeface="Verdana" panose="020B0604030504040204" pitchFamily="34" charset="0"/>
              </a:rPr>
              <a:t> </a:t>
            </a:r>
          </a:p>
        </p:txBody>
      </p:sp>
      <p:pic>
        <p:nvPicPr>
          <p:cNvPr id="22" name="Picture 21">
            <a:extLst>
              <a:ext uri="{FF2B5EF4-FFF2-40B4-BE49-F238E27FC236}">
                <a16:creationId xmlns:a16="http://schemas.microsoft.com/office/drawing/2014/main" id="{CBCAE3D6-0869-A3A4-C6C6-8527648BFEEE}"/>
              </a:ext>
            </a:extLst>
          </p:cNvPr>
          <p:cNvPicPr>
            <a:picLocks noChangeAspect="1"/>
          </p:cNvPicPr>
          <p:nvPr/>
        </p:nvPicPr>
        <p:blipFill>
          <a:blip r:embed="rId4"/>
          <a:stretch>
            <a:fillRect/>
          </a:stretch>
        </p:blipFill>
        <p:spPr>
          <a:xfrm>
            <a:off x="4312273" y="5496341"/>
            <a:ext cx="1071676" cy="503165"/>
          </a:xfrm>
          <a:prstGeom prst="rect">
            <a:avLst/>
          </a:prstGeom>
        </p:spPr>
      </p:pic>
      <p:sp>
        <p:nvSpPr>
          <p:cNvPr id="23" name="Rectangle 22">
            <a:extLst>
              <a:ext uri="{FF2B5EF4-FFF2-40B4-BE49-F238E27FC236}">
                <a16:creationId xmlns:a16="http://schemas.microsoft.com/office/drawing/2014/main" id="{4596190A-72D8-1ED8-0C20-8C37370B96B8}"/>
              </a:ext>
            </a:extLst>
          </p:cNvPr>
          <p:cNvSpPr/>
          <p:nvPr/>
        </p:nvSpPr>
        <p:spPr>
          <a:xfrm>
            <a:off x="5966698" y="535829"/>
            <a:ext cx="5966698" cy="353943"/>
          </a:xfrm>
          <a:prstGeom prst="rect">
            <a:avLst/>
          </a:prstGeom>
        </p:spPr>
        <p:txBody>
          <a:bodyPr wrap="none">
            <a:spAutoFit/>
          </a:bodyPr>
          <a:lstStyle/>
          <a:p>
            <a:pPr defTabSz="938213" eaLnBrk="0" fontAlgn="base" hangingPunct="0">
              <a:spcBef>
                <a:spcPct val="0"/>
              </a:spcBef>
              <a:spcAft>
                <a:spcPct val="0"/>
              </a:spcAft>
            </a:pPr>
            <a:r>
              <a:rPr lang="en-US" sz="1700" b="1" dirty="0">
                <a:solidFill>
                  <a:srgbClr val="0308DB">
                    <a:lumMod val="50000"/>
                  </a:srgbClr>
                </a:solidFill>
                <a:latin typeface="Verdana" panose="020B0604030504040204" pitchFamily="34" charset="0"/>
                <a:ea typeface="Verdana" panose="020B0604030504040204" pitchFamily="34" charset="0"/>
                <a:cs typeface="+mj-cs"/>
              </a:rPr>
              <a:t>HORIZON-CL4-2024-TWIN-TRANSITION-01-</a:t>
            </a:r>
            <a:r>
              <a:rPr lang="lv-LV" sz="1700" b="1" dirty="0">
                <a:solidFill>
                  <a:srgbClr val="0308DB">
                    <a:lumMod val="50000"/>
                  </a:srgbClr>
                </a:solidFill>
                <a:latin typeface="Verdana" panose="020B0604030504040204" pitchFamily="34" charset="0"/>
                <a:ea typeface="Verdana" panose="020B0604030504040204" pitchFamily="34" charset="0"/>
                <a:cs typeface="+mj-cs"/>
              </a:rPr>
              <a:t>38</a:t>
            </a:r>
            <a:endParaRPr lang="en-US" sz="1700" b="1" dirty="0">
              <a:solidFill>
                <a:srgbClr val="0308DB">
                  <a:lumMod val="50000"/>
                </a:srgbClr>
              </a:solidFill>
              <a:latin typeface="Verdana" panose="020B0604030504040204" pitchFamily="34" charset="0"/>
              <a:ea typeface="Verdana" panose="020B0604030504040204" pitchFamily="34" charset="0"/>
              <a:cs typeface="+mj-cs"/>
            </a:endParaRPr>
          </a:p>
        </p:txBody>
      </p:sp>
      <p:pic>
        <p:nvPicPr>
          <p:cNvPr id="27" name="Picture 26">
            <a:extLst>
              <a:ext uri="{FF2B5EF4-FFF2-40B4-BE49-F238E27FC236}">
                <a16:creationId xmlns:a16="http://schemas.microsoft.com/office/drawing/2014/main" id="{2CFB4E34-8648-9AB8-9952-F2ACF2D11462}"/>
              </a:ext>
            </a:extLst>
          </p:cNvPr>
          <p:cNvPicPr>
            <a:picLocks noChangeAspect="1"/>
          </p:cNvPicPr>
          <p:nvPr/>
        </p:nvPicPr>
        <p:blipFill>
          <a:blip r:embed="rId5"/>
          <a:stretch>
            <a:fillRect/>
          </a:stretch>
        </p:blipFill>
        <p:spPr>
          <a:xfrm>
            <a:off x="78293" y="274109"/>
            <a:ext cx="906471" cy="1314383"/>
          </a:xfrm>
          <a:prstGeom prst="rect">
            <a:avLst/>
          </a:prstGeom>
        </p:spPr>
      </p:pic>
      <p:sp>
        <p:nvSpPr>
          <p:cNvPr id="10" name="Rectangle 9">
            <a:extLst>
              <a:ext uri="{FF2B5EF4-FFF2-40B4-BE49-F238E27FC236}">
                <a16:creationId xmlns:a16="http://schemas.microsoft.com/office/drawing/2014/main" id="{B03F1DCC-143C-1150-F147-2C70291CE85F}"/>
              </a:ext>
            </a:extLst>
          </p:cNvPr>
          <p:cNvSpPr/>
          <p:nvPr/>
        </p:nvSpPr>
        <p:spPr>
          <a:xfrm>
            <a:off x="0" y="518235"/>
            <a:ext cx="5966698" cy="353943"/>
          </a:xfrm>
          <a:prstGeom prst="rect">
            <a:avLst/>
          </a:prstGeom>
        </p:spPr>
        <p:txBody>
          <a:bodyPr wrap="none">
            <a:spAutoFit/>
          </a:bodyPr>
          <a:lstStyle/>
          <a:p>
            <a:pPr defTabSz="938213" eaLnBrk="0" fontAlgn="base" hangingPunct="0">
              <a:spcBef>
                <a:spcPct val="0"/>
              </a:spcBef>
              <a:spcAft>
                <a:spcPct val="0"/>
              </a:spcAft>
            </a:pPr>
            <a:r>
              <a:rPr lang="en-US" sz="1700" b="1" dirty="0">
                <a:solidFill>
                  <a:srgbClr val="0308DB">
                    <a:lumMod val="50000"/>
                  </a:srgbClr>
                </a:solidFill>
                <a:latin typeface="Verdana" panose="020B0604030504040204" pitchFamily="34" charset="0"/>
                <a:ea typeface="Verdana" panose="020B0604030504040204" pitchFamily="34" charset="0"/>
                <a:cs typeface="+mj-cs"/>
              </a:rPr>
              <a:t>HORIZON-CL4-2024-TWIN-TRANSITION-01-</a:t>
            </a:r>
            <a:r>
              <a:rPr lang="lv-LV" sz="1700" b="1" dirty="0">
                <a:solidFill>
                  <a:srgbClr val="0308DB">
                    <a:lumMod val="50000"/>
                  </a:srgbClr>
                </a:solidFill>
                <a:latin typeface="Verdana" panose="020B0604030504040204" pitchFamily="34" charset="0"/>
                <a:ea typeface="Verdana" panose="020B0604030504040204" pitchFamily="34" charset="0"/>
                <a:cs typeface="+mj-cs"/>
              </a:rPr>
              <a:t>35</a:t>
            </a:r>
            <a:endParaRPr lang="en-US" sz="1700" b="1" dirty="0">
              <a:solidFill>
                <a:srgbClr val="0308DB">
                  <a:lumMod val="50000"/>
                </a:srgbClr>
              </a:solidFill>
              <a:latin typeface="Verdana" panose="020B0604030504040204" pitchFamily="34" charset="0"/>
              <a:ea typeface="Verdana" panose="020B0604030504040204" pitchFamily="34" charset="0"/>
              <a:cs typeface="+mj-cs"/>
            </a:endParaRPr>
          </a:p>
        </p:txBody>
      </p:sp>
      <p:sp>
        <p:nvSpPr>
          <p:cNvPr id="18" name="TextBox 17">
            <a:extLst>
              <a:ext uri="{FF2B5EF4-FFF2-40B4-BE49-F238E27FC236}">
                <a16:creationId xmlns:a16="http://schemas.microsoft.com/office/drawing/2014/main" id="{38D4147D-1A92-711A-BD5A-62631D15EA00}"/>
              </a:ext>
            </a:extLst>
          </p:cNvPr>
          <p:cNvSpPr txBox="1"/>
          <p:nvPr/>
        </p:nvSpPr>
        <p:spPr>
          <a:xfrm>
            <a:off x="196888" y="924268"/>
            <a:ext cx="5305656" cy="4329903"/>
          </a:xfrm>
          <a:prstGeom prst="rect">
            <a:avLst/>
          </a:prstGeom>
          <a:noFill/>
          <a:ln>
            <a:solidFill>
              <a:schemeClr val="accent1"/>
            </a:solidFill>
          </a:ln>
        </p:spPr>
        <p:txBody>
          <a:bodyPr wrap="square">
            <a:spAutoFit/>
          </a:bodyPr>
          <a:lstStyle/>
          <a:p>
            <a:pPr marL="285750" indent="-285750">
              <a:lnSpc>
                <a:spcPct val="115000"/>
              </a:lnSpc>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Where synergies are possible with projects from topic HORIZON-CL5-2024-D3-02-11, cooperation activities are encouraged.</a:t>
            </a:r>
            <a:endParaRPr lang="lv-LV"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15000"/>
              </a:lnSpc>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Proposals should build on or seek collaboration with existing projects and develop synergies with other relevant European, national or regional initiatives, funding programmes and platforms and are encouraged to consider the use of their expected outcomes in a wider approach that might benefit the establishment of Hubs for Circularity.</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0AEBD15C-0877-DACC-5FC6-2614D311ED65}"/>
              </a:ext>
            </a:extLst>
          </p:cNvPr>
          <p:cNvSpPr txBox="1"/>
          <p:nvPr/>
        </p:nvSpPr>
        <p:spPr>
          <a:xfrm>
            <a:off x="5930839" y="907368"/>
            <a:ext cx="6213762" cy="5413790"/>
          </a:xfrm>
          <a:prstGeom prst="rect">
            <a:avLst/>
          </a:prstGeom>
          <a:noFill/>
          <a:ln w="12700">
            <a:solidFill>
              <a:schemeClr val="accent1"/>
            </a:solidFill>
          </a:ln>
        </p:spPr>
        <p:txBody>
          <a:bodyPr wrap="square">
            <a:spAutoFit/>
          </a:bodyPr>
          <a:lstStyle/>
          <a:p>
            <a:pPr marL="285750" indent="-285750">
              <a:lnSpc>
                <a:spcPct val="115000"/>
              </a:lnSpc>
              <a:spcAft>
                <a:spcPts val="1000"/>
              </a:spcAft>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Clustering and cooperation with other selected projects under this topic and other relevant topics in Horizon Europe (e.g., HORIZON-CL4-2023-TWIN-TRANSITION-01-42 or HORIZON-CL4-2023-RESILIENCE-01-05), with European initiatives (as for example: Circular Cities and Regions Initiative (CCRI) and European Circular Economy Stakeholder Panel (ECESP)), as well as building on existing projects is strongly encouraged (see also Industrial Symbiosis Report of March 2020).</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15000"/>
              </a:lnSpc>
              <a:spcAft>
                <a:spcPts val="1000"/>
              </a:spcAft>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This topic aims to support the goals of the smart cities mission by contributing to a healthier urban industrial symbiosis through waste reduction.</a:t>
            </a:r>
            <a:endPar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15000"/>
              </a:lnSpc>
              <a:buSzPct val="150000"/>
              <a:buFont typeface="Arial" panose="020B0604020202020204" pitchFamily="34" charset="0"/>
              <a:buChar char="•"/>
            </a:pPr>
            <a:r>
              <a:rPr lang="en-GB" dirty="0">
                <a:solidFill>
                  <a:srgbClr val="000000"/>
                </a:solidFill>
                <a:latin typeface="Verdana" panose="020B0604030504040204" pitchFamily="34" charset="0"/>
                <a:ea typeface="Verdana" panose="020B0604030504040204" pitchFamily="34" charset="0"/>
                <a:cs typeface="Times New Roman" panose="02020603050405020304" pitchFamily="18" charset="0"/>
              </a:rPr>
              <a:t>This topic implements the co-programmed European partnership Processes4Planet.</a:t>
            </a:r>
            <a:r>
              <a:rPr lang="en-IE"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en-US"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5424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37</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2551117497"/>
              </p:ext>
            </p:extLst>
          </p:nvPr>
        </p:nvGraphicFramePr>
        <p:xfrm>
          <a:off x="352761" y="1997541"/>
          <a:ext cx="11486477" cy="3718401"/>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2787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2"/>
                        </a:rPr>
                        <a:t>HORIZON-CL4-2024-RESILIENCE-01-01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Exploration of critical raw materials in deep land deposits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RIA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3-5</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HORIZON-CL4-2024-RESILIENCE-01-04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Piloting emerging Smart IoT Platforms and decentralized intelligence</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7,3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72423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HORIZON-CL4-2024-RESILIENCE-01-08</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Rare Earth and magnets innovation hubs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HORIZON-CL4-2024-RESILIENCE-01-10</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Addressing due diligence requirements in raw materials supply chains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CSA</a:t>
                      </a:r>
                      <a:endParaRPr lang="en-GB" sz="1400" b="0"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2,2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39265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ctr">
              <a:defRPr/>
            </a:pPr>
            <a:r>
              <a:rPr lang="en-GB" altLang="lv-LV" sz="3200" b="1" dirty="0">
                <a:solidFill>
                  <a:srgbClr val="0308DB">
                    <a:lumMod val="50000"/>
                  </a:srgbClr>
                </a:solidFill>
                <a:latin typeface="Verdana" panose="020B0604030504040204" pitchFamily="34" charset="0"/>
                <a:ea typeface="Verdana" panose="020B0604030504040204" pitchFamily="34" charset="0"/>
              </a:rPr>
              <a:t>D2: Increased autonomy in key strategic value chains for resilient industry</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7 February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19 September 2023 </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165229" y="1145288"/>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6"/>
              </a:rPr>
              <a:t>https://www.youtube.com/watch?v=9G5n2QuzdSo</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7"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9217" y="1263274"/>
            <a:ext cx="436012" cy="436012"/>
          </a:xfrm>
          <a:prstGeom prst="rect">
            <a:avLst/>
          </a:prstGeom>
        </p:spPr>
      </p:pic>
    </p:spTree>
    <p:extLst>
      <p:ext uri="{BB962C8B-B14F-4D97-AF65-F5344CB8AC3E}">
        <p14:creationId xmlns:p14="http://schemas.microsoft.com/office/powerpoint/2010/main" val="169454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38</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424325830"/>
              </p:ext>
            </p:extLst>
          </p:nvPr>
        </p:nvGraphicFramePr>
        <p:xfrm>
          <a:off x="389965" y="2011680"/>
          <a:ext cx="11486477" cy="4218864"/>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2787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2"/>
                        </a:rPr>
                        <a:t>HORIZON-CL4-2024-RESILIENCE-01-11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Technologies for extraction and processing of critical raw materials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7,5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77993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HORIZON-CL4-2024-RESILIENCE-01-24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Development of safe and sustainable by design alternatives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4-5/TRL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12-15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6949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HORIZON-CL4-2024-RESILIENCE-01-35</a:t>
                      </a:r>
                      <a:r>
                        <a:rPr lang="en-US" sz="1400" dirty="0">
                          <a:latin typeface="Verdana" panose="020B0604030504040204" pitchFamily="34" charset="0"/>
                          <a:ea typeface="Verdana" panose="020B0604030504040204" pitchFamily="34" charset="0"/>
                        </a:rPr>
                        <a:t>: Biodegradable polymers for sustainable packaging materials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4/TRL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6-8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65069638"/>
                  </a:ext>
                </a:extLst>
              </a:tr>
              <a:tr h="595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HORIZON-CL4-2024-RESILIENCE-01-36</a:t>
                      </a:r>
                      <a:r>
                        <a:rPr lang="en-US" sz="1400" dirty="0">
                          <a:latin typeface="Verdana" panose="020B0604030504040204" pitchFamily="34" charset="0"/>
                          <a:ea typeface="Verdana" panose="020B0604030504040204" pitchFamily="34" charset="0"/>
                        </a:rPr>
                        <a:t>: Advanced biomaterials for the Health Care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3-4/TRL 5-6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6-8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72995506"/>
                  </a:ext>
                </a:extLst>
              </a:tr>
              <a:tr h="66346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6"/>
                        </a:rPr>
                        <a:t>HORIZON-CL4-2024-RESILIENCE-01-41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'Innovate to transform' support for SME's sustainability transition </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CSA</a:t>
                      </a:r>
                      <a:endParaRPr lang="en-GB" sz="1400" b="1" i="0" u="none" strike="noStrike" noProof="0" dirty="0">
                        <a:solidFill>
                          <a:srgbClr val="FF0000"/>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ctr">
              <a:defRPr/>
            </a:pPr>
            <a:r>
              <a:rPr lang="en-GB" altLang="lv-LV" sz="3200" b="1" dirty="0">
                <a:solidFill>
                  <a:srgbClr val="0308DB">
                    <a:lumMod val="50000"/>
                  </a:srgbClr>
                </a:solidFill>
                <a:latin typeface="Verdana" panose="020B0604030504040204" pitchFamily="34" charset="0"/>
                <a:ea typeface="Verdana" panose="020B0604030504040204" pitchFamily="34" charset="0"/>
              </a:rPr>
              <a:t>D2: Increased autonomy in key strategic value chains for resilient industry</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7 February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19 September 2023 </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229093" y="1214725"/>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7"/>
              </a:rPr>
              <a:t>https://www.youtube.com/watch?v=9G5n2QuzdSo</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8"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89893" y="1303286"/>
            <a:ext cx="439200" cy="439200"/>
          </a:xfrm>
          <a:prstGeom prst="rect">
            <a:avLst/>
          </a:prstGeom>
        </p:spPr>
      </p:pic>
    </p:spTree>
    <p:extLst>
      <p:ext uri="{BB962C8B-B14F-4D97-AF65-F5344CB8AC3E}">
        <p14:creationId xmlns:p14="http://schemas.microsoft.com/office/powerpoint/2010/main" val="2441383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3FAB-7918-1443-BFD0-E60D41D84C80}"/>
              </a:ext>
            </a:extLst>
          </p:cNvPr>
          <p:cNvSpPr>
            <a:spLocks noGrp="1"/>
          </p:cNvSpPr>
          <p:nvPr>
            <p:ph type="title"/>
          </p:nvPr>
        </p:nvSpPr>
        <p:spPr>
          <a:xfrm>
            <a:off x="981634" y="147400"/>
            <a:ext cx="11210366" cy="1325563"/>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HORIZON-CL4-2024-RESILIENCE-01</a:t>
            </a:r>
            <a:br>
              <a:rPr lang="lv-LV" dirty="0"/>
            </a:br>
            <a:endParaRPr lang="lv-LV" dirty="0"/>
          </a:p>
        </p:txBody>
      </p:sp>
      <p:sp>
        <p:nvSpPr>
          <p:cNvPr id="3" name="Slide Number Placeholder 2">
            <a:extLst>
              <a:ext uri="{FF2B5EF4-FFF2-40B4-BE49-F238E27FC236}">
                <a16:creationId xmlns:a16="http://schemas.microsoft.com/office/drawing/2014/main" id="{699A3202-6C16-1440-8A0D-016C887E2FA5}"/>
              </a:ext>
            </a:extLst>
          </p:cNvPr>
          <p:cNvSpPr>
            <a:spLocks noGrp="1"/>
          </p:cNvSpPr>
          <p:nvPr>
            <p:ph type="sldNum" sz="quarter" idx="12"/>
          </p:nvPr>
        </p:nvSpPr>
        <p:spPr/>
        <p:txBody>
          <a:bodyPr/>
          <a:lstStyle/>
          <a:p>
            <a:fld id="{660F3F40-12FA-4968-8235-5F18DAFE2DEF}" type="slidenum">
              <a:rPr lang="lv-LV" smtClean="0"/>
              <a:t>39</a:t>
            </a:fld>
            <a:endParaRPr lang="lv-LV" dirty="0"/>
          </a:p>
        </p:txBody>
      </p:sp>
      <p:pic>
        <p:nvPicPr>
          <p:cNvPr id="4" name="Picture 3">
            <a:extLst>
              <a:ext uri="{FF2B5EF4-FFF2-40B4-BE49-F238E27FC236}">
                <a16:creationId xmlns:a16="http://schemas.microsoft.com/office/drawing/2014/main" id="{3C828760-6C84-ED43-9D8E-20C9E111DD7B}"/>
              </a:ext>
            </a:extLst>
          </p:cNvPr>
          <p:cNvPicPr>
            <a:picLocks noChangeAspect="1"/>
          </p:cNvPicPr>
          <p:nvPr/>
        </p:nvPicPr>
        <p:blipFill>
          <a:blip r:embed="rId2"/>
          <a:stretch>
            <a:fillRect/>
          </a:stretch>
        </p:blipFill>
        <p:spPr>
          <a:xfrm>
            <a:off x="846044" y="777981"/>
            <a:ext cx="10099861" cy="5760931"/>
          </a:xfrm>
          <a:prstGeom prst="rect">
            <a:avLst/>
          </a:prstGeom>
        </p:spPr>
      </p:pic>
    </p:spTree>
    <p:extLst>
      <p:ext uri="{BB962C8B-B14F-4D97-AF65-F5344CB8AC3E}">
        <p14:creationId xmlns:p14="http://schemas.microsoft.com/office/powerpoint/2010/main" val="398636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A686A09-08D1-488F-A17B-5F21DDA3E202}"/>
              </a:ext>
            </a:extLst>
          </p:cNvPr>
          <p:cNvSpPr>
            <a:spLocks noGrp="1"/>
          </p:cNvSpPr>
          <p:nvPr>
            <p:ph type="title"/>
          </p:nvPr>
        </p:nvSpPr>
        <p:spPr>
          <a:xfrm>
            <a:off x="1341718" y="121988"/>
            <a:ext cx="8128000" cy="1036642"/>
          </a:xfrm>
        </p:spPr>
        <p:txBody>
          <a:bodyPr/>
          <a:lstStyle/>
          <a:p>
            <a:r>
              <a:rPr lang="lv-LV" altLang="en-US" sz="3200" dirty="0">
                <a:solidFill>
                  <a:srgbClr val="0308DB">
                    <a:lumMod val="50000"/>
                  </a:srgbClr>
                </a:solidFill>
                <a:latin typeface="Verdana" panose="020B0604030504040204" pitchFamily="34" charset="0"/>
                <a:cs typeface="+mj-cs"/>
              </a:rPr>
              <a:t>Apvārsnis Eiropa 4. klastera </a:t>
            </a:r>
            <a:br>
              <a:rPr lang="lv-LV" altLang="en-US" sz="3200" dirty="0">
                <a:solidFill>
                  <a:srgbClr val="0308DB">
                    <a:lumMod val="50000"/>
                  </a:srgbClr>
                </a:solidFill>
                <a:latin typeface="Verdana" panose="020B0604030504040204" pitchFamily="34" charset="0"/>
                <a:cs typeface="+mj-cs"/>
              </a:rPr>
            </a:br>
            <a:r>
              <a:rPr lang="lv-LV" altLang="en-US" sz="3200" dirty="0">
                <a:solidFill>
                  <a:srgbClr val="0308DB">
                    <a:lumMod val="50000"/>
                  </a:srgbClr>
                </a:solidFill>
                <a:latin typeface="Verdana" panose="020B0604030504040204" pitchFamily="34" charset="0"/>
                <a:cs typeface="+mj-cs"/>
              </a:rPr>
              <a:t>darba programma</a:t>
            </a:r>
            <a:endParaRPr lang="lv-LV" sz="3200" dirty="0">
              <a:solidFill>
                <a:srgbClr val="0308DB">
                  <a:lumMod val="50000"/>
                </a:srgbClr>
              </a:solidFill>
              <a:latin typeface="Verdana" panose="020B0604030504040204" pitchFamily="34" charset="0"/>
              <a:cs typeface="+mj-cs"/>
            </a:endParaRPr>
          </a:p>
        </p:txBody>
      </p:sp>
      <p:sp>
        <p:nvSpPr>
          <p:cNvPr id="6" name="Slaida numura vietturis 5">
            <a:extLst>
              <a:ext uri="{FF2B5EF4-FFF2-40B4-BE49-F238E27FC236}">
                <a16:creationId xmlns:a16="http://schemas.microsoft.com/office/drawing/2014/main" id="{6940D331-3EA1-43C5-84E3-2499B9F8E445}"/>
              </a:ext>
            </a:extLst>
          </p:cNvPr>
          <p:cNvSpPr>
            <a:spLocks noGrp="1"/>
          </p:cNvSpPr>
          <p:nvPr>
            <p:ph type="sldNum" sz="quarter" idx="13"/>
          </p:nvPr>
        </p:nvSpPr>
        <p:spPr/>
        <p:txBody>
          <a:bodyPr/>
          <a:lstStyle/>
          <a:p>
            <a:pPr>
              <a:defRPr/>
            </a:pPr>
            <a:fld id="{559B3BF5-5EA0-4E17-AB4B-664290D5DB15}" type="slidenum">
              <a:rPr lang="en-US" altLang="lv-LV" smtClean="0"/>
              <a:pPr>
                <a:defRPr/>
              </a:pPr>
              <a:t>4</a:t>
            </a:fld>
            <a:endParaRPr lang="en-US" altLang="lv-LV" dirty="0"/>
          </a:p>
        </p:txBody>
      </p:sp>
      <p:pic>
        <p:nvPicPr>
          <p:cNvPr id="7" name="Picture 6">
            <a:extLst>
              <a:ext uri="{FF2B5EF4-FFF2-40B4-BE49-F238E27FC236}">
                <a16:creationId xmlns:a16="http://schemas.microsoft.com/office/drawing/2014/main" id="{4C1A81C9-0453-244B-93BE-0BC570D98BF5}"/>
              </a:ext>
            </a:extLst>
          </p:cNvPr>
          <p:cNvPicPr>
            <a:picLocks noChangeAspect="1"/>
          </p:cNvPicPr>
          <p:nvPr/>
        </p:nvPicPr>
        <p:blipFill>
          <a:blip r:embed="rId2"/>
          <a:stretch>
            <a:fillRect/>
          </a:stretch>
        </p:blipFill>
        <p:spPr>
          <a:xfrm>
            <a:off x="7479964" y="1280066"/>
            <a:ext cx="4547045" cy="5044534"/>
          </a:xfrm>
          <a:prstGeom prst="rect">
            <a:avLst/>
          </a:prstGeom>
        </p:spPr>
      </p:pic>
      <p:sp>
        <p:nvSpPr>
          <p:cNvPr id="9" name="Rectangle 8">
            <a:extLst>
              <a:ext uri="{FF2B5EF4-FFF2-40B4-BE49-F238E27FC236}">
                <a16:creationId xmlns:a16="http://schemas.microsoft.com/office/drawing/2014/main" id="{B272BFCC-6E72-3D43-8A41-B23C9D158061}"/>
              </a:ext>
            </a:extLst>
          </p:cNvPr>
          <p:cNvSpPr/>
          <p:nvPr/>
        </p:nvSpPr>
        <p:spPr>
          <a:xfrm>
            <a:off x="4701989" y="1099626"/>
            <a:ext cx="2606496" cy="1169551"/>
          </a:xfrm>
          <a:prstGeom prst="rect">
            <a:avLst/>
          </a:prstGeom>
          <a:ln w="12700">
            <a:solidFill>
              <a:srgbClr val="0070C0"/>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info</a:t>
            </a:r>
            <a:r>
              <a:rPr kumimoji="0" lang="lv-LV"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rmācija</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3"/>
              </a:rPr>
              <a:t>https://ec.europa.eu/info/horizon-europe/cluster-4-digital-industry-and-space_en</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p>
        </p:txBody>
      </p:sp>
      <p:sp>
        <p:nvSpPr>
          <p:cNvPr id="11" name="Rectangle 10">
            <a:extLst>
              <a:ext uri="{FF2B5EF4-FFF2-40B4-BE49-F238E27FC236}">
                <a16:creationId xmlns:a16="http://schemas.microsoft.com/office/drawing/2014/main" id="{5136ECD4-0D00-6C47-A67D-98A04F5B48AC}"/>
              </a:ext>
            </a:extLst>
          </p:cNvPr>
          <p:cNvSpPr/>
          <p:nvPr/>
        </p:nvSpPr>
        <p:spPr>
          <a:xfrm>
            <a:off x="4701989" y="2449860"/>
            <a:ext cx="2606496" cy="2031325"/>
          </a:xfrm>
          <a:prstGeom prst="rect">
            <a:avLst/>
          </a:prstGeom>
          <a:ln w="12700">
            <a:solidFill>
              <a:srgbClr val="0070C0"/>
            </a:solidFill>
          </a:ln>
        </p:spPr>
        <p:txBody>
          <a:bodyPr wrap="square">
            <a:spAutoFit/>
          </a:bodyPr>
          <a:lstStyle/>
          <a:p>
            <a:pPr lvl="0" defTabSz="938213" eaLnBrk="0" fontAlgn="base" hangingPunct="0">
              <a:spcBef>
                <a:spcPct val="0"/>
              </a:spcBef>
              <a:spcAft>
                <a:spcPct val="0"/>
              </a:spcAft>
            </a:pPr>
            <a:r>
              <a:rPr lang="lv-LV" sz="1400" i="1" dirty="0">
                <a:latin typeface="Verdana" panose="020B0604030504040204" pitchFamily="34" charset="0"/>
                <a:ea typeface="Verdana" panose="020B0604030504040204" pitchFamily="34" charset="0"/>
              </a:rPr>
              <a:t>darba programma</a:t>
            </a:r>
            <a:r>
              <a:rPr lang="en-US" sz="1400" i="1" dirty="0">
                <a:latin typeface="Verdana" panose="020B0604030504040204" pitchFamily="34" charset="0"/>
                <a:ea typeface="Verdana" panose="020B0604030504040204" pitchFamily="34" charset="0"/>
              </a:rPr>
              <a:t>:</a:t>
            </a:r>
            <a:r>
              <a:rPr lang="en-US" sz="1400" i="1" kern="0" dirty="0">
                <a:solidFill>
                  <a:prstClr val="black"/>
                </a:solidFill>
                <a:latin typeface="Verdana" panose="020B0604030504040204" pitchFamily="34" charset="0"/>
                <a:ea typeface="Verdana" panose="020B0604030504040204" pitchFamily="34" charset="0"/>
              </a:rPr>
              <a:t> </a:t>
            </a:r>
            <a:r>
              <a:rPr lang="en-US" sz="1400" i="1" kern="0" dirty="0">
                <a:solidFill>
                  <a:prstClr val="black"/>
                </a:solidFill>
                <a:latin typeface="Verdana" panose="020B0604030504040204" pitchFamily="34" charset="0"/>
                <a:ea typeface="Verdana" panose="020B0604030504040204" pitchFamily="34" charset="0"/>
                <a:hlinkClick r:id="rId4"/>
              </a:rPr>
              <a:t>https://ec.europa.eu/info/funding-tenders/opportunities/docs/2021-2027/horizon/wp-call/2023-2024/wp-7-digital-industry-and-space_horizon-2023-2024_en.pdf</a:t>
            </a:r>
            <a:r>
              <a:rPr lang="en-US" sz="1400" i="1" kern="0" dirty="0">
                <a:solidFill>
                  <a:prstClr val="black"/>
                </a:solidFill>
                <a:latin typeface="Verdana" panose="020B0604030504040204" pitchFamily="34" charset="0"/>
                <a:ea typeface="Verdana" panose="020B0604030504040204" pitchFamily="34" charset="0"/>
              </a:rPr>
              <a:t> </a:t>
            </a:r>
            <a:endPar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C92FD33-D239-7546-C96E-F2E3E8255BAE}"/>
              </a:ext>
            </a:extLst>
          </p:cNvPr>
          <p:cNvSpPr txBox="1"/>
          <p:nvPr/>
        </p:nvSpPr>
        <p:spPr>
          <a:xfrm>
            <a:off x="4701989" y="4661868"/>
            <a:ext cx="2606496" cy="1803470"/>
          </a:xfrm>
          <a:prstGeom prst="rect">
            <a:avLst/>
          </a:prstGeom>
          <a:noFill/>
          <a:ln w="12700">
            <a:solidFill>
              <a:schemeClr val="accent1"/>
            </a:solidFill>
          </a:ln>
        </p:spPr>
        <p:txBody>
          <a:bodyPr wrap="square">
            <a:spAutoFit/>
          </a:bodyPr>
          <a:lstStyle/>
          <a:p>
            <a:r>
              <a:rPr lang="lv-LV" sz="1400" dirty="0">
                <a:latin typeface="Verdana" panose="020B0604030504040204" pitchFamily="34" charset="0"/>
                <a:ea typeface="Verdana" panose="020B0604030504040204" pitchFamily="34" charset="0"/>
              </a:rPr>
              <a:t>programmas ceļvedis:</a:t>
            </a:r>
            <a:endParaRPr lang="lv-LV" sz="1400" dirty="0">
              <a:latin typeface="Verdana" panose="020B0604030504040204" pitchFamily="34" charset="0"/>
              <a:ea typeface="Verdana" panose="020B0604030504040204" pitchFamily="34" charset="0"/>
              <a:hlinkClick r:id="rId5"/>
            </a:endParaRPr>
          </a:p>
          <a:p>
            <a:r>
              <a:rPr lang="lv-LV" sz="1400" dirty="0">
                <a:latin typeface="Verdana" panose="020B0604030504040204" pitchFamily="34" charset="0"/>
                <a:ea typeface="Verdana" panose="020B0604030504040204" pitchFamily="34" charset="0"/>
                <a:hlinkClick r:id="rId5"/>
              </a:rPr>
              <a:t>https://ec.europa.eu/info/funding-tenders/opportunities/docs/2021-2027/horizon/guidance/programme-guide_horizon_en.pdf</a:t>
            </a:r>
            <a:r>
              <a:rPr lang="lv-LV" sz="1400" dirty="0">
                <a:latin typeface="Verdana" panose="020B0604030504040204" pitchFamily="34" charset="0"/>
                <a:ea typeface="Verdana" panose="020B0604030504040204" pitchFamily="34" charset="0"/>
              </a:rPr>
              <a:t> </a:t>
            </a:r>
          </a:p>
        </p:txBody>
      </p:sp>
      <p:pic>
        <p:nvPicPr>
          <p:cNvPr id="15" name="Picture 14">
            <a:extLst>
              <a:ext uri="{FF2B5EF4-FFF2-40B4-BE49-F238E27FC236}">
                <a16:creationId xmlns:a16="http://schemas.microsoft.com/office/drawing/2014/main" id="{C6A888F4-CC50-8E87-B764-40A605048D86}"/>
              </a:ext>
            </a:extLst>
          </p:cNvPr>
          <p:cNvPicPr>
            <a:picLocks noChangeAspect="1"/>
          </p:cNvPicPr>
          <p:nvPr/>
        </p:nvPicPr>
        <p:blipFill>
          <a:blip r:embed="rId6"/>
          <a:stretch>
            <a:fillRect/>
          </a:stretch>
        </p:blipFill>
        <p:spPr>
          <a:xfrm>
            <a:off x="302404" y="1724615"/>
            <a:ext cx="4228106" cy="4155435"/>
          </a:xfrm>
          <a:prstGeom prst="rect">
            <a:avLst/>
          </a:prstGeom>
        </p:spPr>
      </p:pic>
    </p:spTree>
    <p:extLst>
      <p:ext uri="{BB962C8B-B14F-4D97-AF65-F5344CB8AC3E}">
        <p14:creationId xmlns:p14="http://schemas.microsoft.com/office/powerpoint/2010/main" val="3131948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40688C-1252-F644-BF71-984701D23A89}"/>
              </a:ext>
            </a:extLst>
          </p:cNvPr>
          <p:cNvSpPr>
            <a:spLocks noGrp="1"/>
          </p:cNvSpPr>
          <p:nvPr>
            <p:ph type="sldNum" sz="quarter" idx="12"/>
          </p:nvPr>
        </p:nvSpPr>
        <p:spPr/>
        <p:txBody>
          <a:bodyPr/>
          <a:lstStyle/>
          <a:p>
            <a:fld id="{660F3F40-12FA-4968-8235-5F18DAFE2DEF}" type="slidenum">
              <a:rPr lang="lv-LV" smtClean="0"/>
              <a:t>40</a:t>
            </a:fld>
            <a:endParaRPr lang="lv-LV" dirty="0"/>
          </a:p>
        </p:txBody>
      </p:sp>
      <p:sp>
        <p:nvSpPr>
          <p:cNvPr id="4" name="Rectangle 3">
            <a:extLst>
              <a:ext uri="{FF2B5EF4-FFF2-40B4-BE49-F238E27FC236}">
                <a16:creationId xmlns:a16="http://schemas.microsoft.com/office/drawing/2014/main" id="{C4DAFD4C-C25A-8340-8135-716FA70F363C}"/>
              </a:ext>
            </a:extLst>
          </p:cNvPr>
          <p:cNvSpPr/>
          <p:nvPr/>
        </p:nvSpPr>
        <p:spPr>
          <a:xfrm>
            <a:off x="735105" y="1269029"/>
            <a:ext cx="6580095" cy="5157309"/>
          </a:xfrm>
          <a:prstGeom prst="rect">
            <a:avLst/>
          </a:prstGeom>
          <a:ln w="12700">
            <a:solidFill>
              <a:schemeClr val="accent1"/>
            </a:solidFill>
          </a:ln>
        </p:spPr>
        <p:txBody>
          <a:bodyPr wrap="square">
            <a:spAutoFit/>
          </a:bodyPr>
          <a:lstStyle/>
          <a:p>
            <a:pPr marL="285750" indent="-285750">
              <a:lnSpc>
                <a:spcPct val="115000"/>
              </a:lnSpc>
              <a:buSzPct val="1500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Times New Roman" panose="02020603050405020304" pitchFamily="18" charset="0"/>
              </a:rPr>
              <a:t>Participation in this topic is limited to legal entities established in Member States, associated countries, OECD countries, African Union Member States*, MERCOSUR, CARIFORUM, Andean Community and countries with which the EU has concluded strategic partnerships on raw materials (Argentina, Canada, Chile, Kazakhstan, Namibia, Ukraine). </a:t>
            </a:r>
          </a:p>
          <a:p>
            <a:pPr marL="285750" indent="-285750">
              <a:lnSpc>
                <a:spcPct val="115000"/>
              </a:lnSpc>
              <a:buSzPct val="150000"/>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cs typeface="Times New Roman" panose="02020603050405020304" pitchFamily="18" charset="0"/>
              </a:rPr>
              <a:t>The choice of these countries was made taking into consideration the development of strategic international partnerships on raw materials and avoidance of reinforcing existing over-dependencies, as well as the importance of involving partners committed to pursuing open trade in such materials. Proposals including legal entities which are not established in the countries that fall under the criteria above will be ineligible</a:t>
            </a:r>
            <a:endParaRPr lang="lv-LV"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C31F923-A515-FC46-A4AC-7864C14B5B0A}"/>
              </a:ext>
            </a:extLst>
          </p:cNvPr>
          <p:cNvSpPr txBox="1">
            <a:spLocks/>
          </p:cNvSpPr>
          <p:nvPr/>
        </p:nvSpPr>
        <p:spPr>
          <a:xfrm>
            <a:off x="981634" y="0"/>
            <a:ext cx="112103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200" b="1" dirty="0">
                <a:solidFill>
                  <a:srgbClr val="0308DB">
                    <a:lumMod val="50000"/>
                  </a:srgbClr>
                </a:solidFill>
                <a:latin typeface="Verdana" panose="020B0604030504040204" pitchFamily="34" charset="0"/>
                <a:ea typeface="Verdana" panose="020B0604030504040204" pitchFamily="34" charset="0"/>
              </a:rPr>
              <a:t>HORIZON-CL4-2024-RESILIENCE-01</a:t>
            </a:r>
            <a:endParaRPr lang="lv-LV" dirty="0"/>
          </a:p>
        </p:txBody>
      </p:sp>
      <p:graphicFrame>
        <p:nvGraphicFramePr>
          <p:cNvPr id="8" name="Diagram 7">
            <a:extLst>
              <a:ext uri="{FF2B5EF4-FFF2-40B4-BE49-F238E27FC236}">
                <a16:creationId xmlns:a16="http://schemas.microsoft.com/office/drawing/2014/main" id="{F7FCE189-DF3F-4E4B-81A5-F71DDD301339}"/>
              </a:ext>
            </a:extLst>
          </p:cNvPr>
          <p:cNvGraphicFramePr/>
          <p:nvPr>
            <p:extLst>
              <p:ext uri="{D42A27DB-BD31-4B8C-83A1-F6EECF244321}">
                <p14:modId xmlns:p14="http://schemas.microsoft.com/office/powerpoint/2010/main" val="2954252407"/>
              </p:ext>
            </p:extLst>
          </p:nvPr>
        </p:nvGraphicFramePr>
        <p:xfrm>
          <a:off x="6317876" y="1687324"/>
          <a:ext cx="6187889" cy="4133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Arrow 5">
            <a:extLst>
              <a:ext uri="{FF2B5EF4-FFF2-40B4-BE49-F238E27FC236}">
                <a16:creationId xmlns:a16="http://schemas.microsoft.com/office/drawing/2014/main" id="{9556305A-CA7F-6546-AD46-E9D937400C6D}"/>
              </a:ext>
            </a:extLst>
          </p:cNvPr>
          <p:cNvSpPr/>
          <p:nvPr/>
        </p:nvSpPr>
        <p:spPr>
          <a:xfrm>
            <a:off x="7025833" y="3044141"/>
            <a:ext cx="1018573" cy="478660"/>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591683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D5883F-9619-7542-BF50-B584AA408850}"/>
              </a:ext>
            </a:extLst>
          </p:cNvPr>
          <p:cNvSpPr>
            <a:spLocks noGrp="1"/>
          </p:cNvSpPr>
          <p:nvPr>
            <p:ph type="sldNum" sz="quarter" idx="12"/>
          </p:nvPr>
        </p:nvSpPr>
        <p:spPr/>
        <p:txBody>
          <a:bodyPr/>
          <a:lstStyle/>
          <a:p>
            <a:fld id="{660F3F40-12FA-4968-8235-5F18DAFE2DEF}" type="slidenum">
              <a:rPr lang="lv-LV" smtClean="0"/>
              <a:t>41</a:t>
            </a:fld>
            <a:endParaRPr lang="lv-LV" dirty="0"/>
          </a:p>
        </p:txBody>
      </p:sp>
      <p:sp>
        <p:nvSpPr>
          <p:cNvPr id="4" name="Rectangle 3">
            <a:extLst>
              <a:ext uri="{FF2B5EF4-FFF2-40B4-BE49-F238E27FC236}">
                <a16:creationId xmlns:a16="http://schemas.microsoft.com/office/drawing/2014/main" id="{8BC94175-E202-6842-9016-6C5A2699D15F}"/>
              </a:ext>
            </a:extLst>
          </p:cNvPr>
          <p:cNvSpPr/>
          <p:nvPr/>
        </p:nvSpPr>
        <p:spPr>
          <a:xfrm>
            <a:off x="286871" y="1871414"/>
            <a:ext cx="6399444" cy="3723392"/>
          </a:xfrm>
          <a:prstGeom prst="rect">
            <a:avLst/>
          </a:prstGeom>
          <a:ln>
            <a:solidFill>
              <a:schemeClr val="accent1"/>
            </a:solidFill>
          </a:ln>
        </p:spPr>
        <p:txBody>
          <a:bodyPr wrap="none">
            <a:spAutoFit/>
          </a:bodyPr>
          <a:lstStyle/>
          <a:p>
            <a:pPr>
              <a:lnSpc>
                <a:spcPct val="150000"/>
              </a:lnSpc>
              <a:buSzPct val="150000"/>
            </a:pPr>
            <a:r>
              <a:rPr lang="en-US" sz="2000" b="1" dirty="0">
                <a:latin typeface="Verdana" panose="020B0604030504040204" pitchFamily="34" charset="0"/>
                <a:ea typeface="Verdana" panose="020B0604030504040204" pitchFamily="34" charset="0"/>
                <a:cs typeface="Verdana" panose="020B0604030504040204" pitchFamily="34" charset="0"/>
              </a:rPr>
              <a:t>Project portfolio</a:t>
            </a:r>
          </a:p>
          <a:p>
            <a:pPr marL="285750" indent="-285750">
              <a:lnSpc>
                <a:spcPct val="150000"/>
              </a:lnSpc>
              <a:buSzPct val="150000"/>
              <a:buFont typeface="Arial" panose="020B0604020202020204" pitchFamily="34" charset="0"/>
              <a:buChar char="•"/>
            </a:pPr>
            <a:r>
              <a:rPr lang="en-US" sz="2000" dirty="0" err="1">
                <a:latin typeface="Verdana" panose="020B0604030504040204" pitchFamily="34" charset="0"/>
                <a:ea typeface="Verdana" panose="020B0604030504040204" pitchFamily="34" charset="0"/>
                <a:cs typeface="Verdana" panose="020B0604030504040204" pitchFamily="34" charset="0"/>
              </a:rPr>
              <a:t>FutuRaM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hlinkClick r:id="rId2"/>
              </a:rPr>
              <a:t>https://futuram.eu/</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SzPct val="150000"/>
              <a:buFont typeface="Arial" panose="020B0604020202020204" pitchFamily="34" charset="0"/>
              <a:buChar char="•"/>
            </a:pPr>
            <a:r>
              <a:rPr lang="en-US" sz="2000" dirty="0" err="1">
                <a:latin typeface="Verdana" panose="020B0604030504040204" pitchFamily="34" charset="0"/>
                <a:ea typeface="Verdana" panose="020B0604030504040204" pitchFamily="34" charset="0"/>
                <a:cs typeface="Verdana" panose="020B0604030504040204" pitchFamily="34" charset="0"/>
              </a:rPr>
              <a:t>AfricaMaVal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hlinkClick r:id="rId3"/>
              </a:rPr>
              <a:t>https://africamaval.eu</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SzPct val="150000"/>
              <a:buFont typeface="Arial" panose="020B0604020202020204" pitchFamily="34" charset="0"/>
              <a:buChar char="•"/>
            </a:pPr>
            <a:r>
              <a:rPr lang="lv-LV" sz="2000" dirty="0" err="1">
                <a:latin typeface="Verdana" panose="020B0604030504040204" pitchFamily="34" charset="0"/>
                <a:ea typeface="Verdana" panose="020B0604030504040204" pitchFamily="34" charset="0"/>
                <a:cs typeface="Verdana" panose="020B0604030504040204" pitchFamily="34" charset="0"/>
              </a:rPr>
              <a:t>NewWave</a:t>
            </a:r>
            <a:r>
              <a:rPr lang="lv-LV" sz="2000" dirty="0">
                <a:latin typeface="Verdana" panose="020B0604030504040204" pitchFamily="34" charset="0"/>
                <a:ea typeface="Verdana" panose="020B0604030504040204" pitchFamily="34" charset="0"/>
                <a:cs typeface="Verdana" panose="020B0604030504040204" pitchFamily="34" charset="0"/>
              </a:rPr>
              <a:t> </a:t>
            </a:r>
            <a:r>
              <a:rPr lang="lv-LV" sz="2000" dirty="0">
                <a:latin typeface="Verdana" panose="020B0604030504040204" pitchFamily="34" charset="0"/>
                <a:ea typeface="Verdana" panose="020B0604030504040204" pitchFamily="34" charset="0"/>
                <a:cs typeface="Verdana" panose="020B0604030504040204" pitchFamily="34" charset="0"/>
                <a:hlinkClick r:id="rId4"/>
              </a:rPr>
              <a:t>https://www.newwave-horizon.eu/</a:t>
            </a:r>
            <a:r>
              <a:rPr lang="lv-LV" sz="2000" dirty="0">
                <a:latin typeface="Verdana" panose="020B0604030504040204" pitchFamily="34" charset="0"/>
                <a:ea typeface="Verdana" panose="020B0604030504040204" pitchFamily="34" charset="0"/>
                <a:cs typeface="Verdana" panose="020B0604030504040204" pitchFamily="34" charset="0"/>
              </a:rPr>
              <a:t> </a:t>
            </a:r>
          </a:p>
          <a:p>
            <a:pPr marL="285750" indent="-285750">
              <a:lnSpc>
                <a:spcPct val="150000"/>
              </a:lnSpc>
              <a:buSzPct val="150000"/>
              <a:buFont typeface="Arial" panose="020B0604020202020204" pitchFamily="34" charset="0"/>
              <a:buChar char="•"/>
            </a:pPr>
            <a:r>
              <a:rPr lang="lv-LV" sz="2000" dirty="0" err="1">
                <a:latin typeface="Verdana" panose="020B0604030504040204" pitchFamily="34" charset="0"/>
                <a:ea typeface="Verdana" panose="020B0604030504040204" pitchFamily="34" charset="0"/>
                <a:cs typeface="Verdana" panose="020B0604030504040204" pitchFamily="34" charset="0"/>
              </a:rPr>
              <a:t>HAlMan</a:t>
            </a:r>
            <a:r>
              <a:rPr lang="lv-LV" sz="2000" dirty="0">
                <a:latin typeface="Verdana" panose="020B0604030504040204" pitchFamily="34" charset="0"/>
                <a:ea typeface="Verdana" panose="020B0604030504040204" pitchFamily="34" charset="0"/>
                <a:cs typeface="Verdana" panose="020B0604030504040204" pitchFamily="34" charset="0"/>
              </a:rPr>
              <a:t> </a:t>
            </a:r>
            <a:r>
              <a:rPr lang="lv-LV" sz="2000" dirty="0">
                <a:latin typeface="Verdana" panose="020B0604030504040204" pitchFamily="34" charset="0"/>
                <a:ea typeface="Verdana" panose="020B0604030504040204" pitchFamily="34" charset="0"/>
                <a:cs typeface="Verdana" panose="020B0604030504040204" pitchFamily="34" charset="0"/>
                <a:hlinkClick r:id="rId5"/>
              </a:rPr>
              <a:t>https://halman-project.eu/</a:t>
            </a:r>
            <a:r>
              <a:rPr lang="lv-LV" sz="2000" dirty="0">
                <a:latin typeface="Verdana" panose="020B0604030504040204" pitchFamily="34" charset="0"/>
                <a:ea typeface="Verdana" panose="020B0604030504040204" pitchFamily="34" charset="0"/>
                <a:cs typeface="Verdana" panose="020B0604030504040204" pitchFamily="34" charset="0"/>
              </a:rPr>
              <a:t> </a:t>
            </a:r>
          </a:p>
          <a:p>
            <a:pPr marL="285750" indent="-285750">
              <a:lnSpc>
                <a:spcPct val="150000"/>
              </a:lnSpc>
              <a:buSzPct val="150000"/>
              <a:buFont typeface="Arial" panose="020B0604020202020204" pitchFamily="34" charset="0"/>
              <a:buChar char="•"/>
            </a:pPr>
            <a:r>
              <a:rPr lang="lv-LV" sz="2000" dirty="0">
                <a:latin typeface="Verdana" panose="020B0604030504040204" pitchFamily="34" charset="0"/>
                <a:ea typeface="Verdana" panose="020B0604030504040204" pitchFamily="34" charset="0"/>
                <a:cs typeface="Verdana" panose="020B0604030504040204" pitchFamily="34" charset="0"/>
              </a:rPr>
              <a:t>SEMACRET </a:t>
            </a:r>
            <a:r>
              <a:rPr lang="lv-LV" sz="2000" dirty="0">
                <a:latin typeface="Verdana" panose="020B0604030504040204" pitchFamily="34" charset="0"/>
                <a:ea typeface="Verdana" panose="020B0604030504040204" pitchFamily="34" charset="0"/>
                <a:cs typeface="Verdana" panose="020B0604030504040204" pitchFamily="34" charset="0"/>
                <a:hlinkClick r:id="rId6"/>
              </a:rPr>
              <a:t>https://semacret.eu/</a:t>
            </a:r>
            <a:endParaRPr lang="lv-LV" sz="2000"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SzPct val="150000"/>
              <a:buFont typeface="Arial" panose="020B0604020202020204" pitchFamily="34" charset="0"/>
              <a:buChar char="•"/>
            </a:pPr>
            <a:r>
              <a:rPr lang="lv-LV" sz="2000" dirty="0">
                <a:latin typeface="Verdana" panose="020B0604030504040204" pitchFamily="34" charset="0"/>
                <a:ea typeface="Verdana" panose="020B0604030504040204" pitchFamily="34" charset="0"/>
                <a:cs typeface="Verdana" panose="020B0604030504040204" pitchFamily="34" charset="0"/>
              </a:rPr>
              <a:t>VECTOR </a:t>
            </a:r>
            <a:r>
              <a:rPr lang="lv-LV" sz="2000" dirty="0">
                <a:latin typeface="Verdana" panose="020B0604030504040204" pitchFamily="34" charset="0"/>
                <a:ea typeface="Verdana" panose="020B0604030504040204" pitchFamily="34" charset="0"/>
                <a:cs typeface="Verdana" panose="020B0604030504040204" pitchFamily="34" charset="0"/>
                <a:hlinkClick r:id="rId7"/>
              </a:rPr>
              <a:t>https://vectorproject.eu/</a:t>
            </a:r>
            <a:r>
              <a:rPr lang="lv-LV" sz="2000" dirty="0">
                <a:latin typeface="Verdana" panose="020B0604030504040204" pitchFamily="34" charset="0"/>
                <a:ea typeface="Verdana" panose="020B0604030504040204" pitchFamily="34" charset="0"/>
                <a:cs typeface="Verdana" panose="020B0604030504040204" pitchFamily="34" charset="0"/>
              </a:rPr>
              <a:t> </a:t>
            </a:r>
          </a:p>
          <a:p>
            <a:pPr marL="285750" indent="-285750">
              <a:lnSpc>
                <a:spcPct val="150000"/>
              </a:lnSpc>
              <a:buSzPct val="150000"/>
              <a:buFont typeface="Arial" panose="020B0604020202020204" pitchFamily="34" charset="0"/>
              <a:buChar char="•"/>
            </a:pPr>
            <a:r>
              <a:rPr lang="lv-LV" sz="2000" dirty="0">
                <a:latin typeface="Verdana" panose="020B0604030504040204" pitchFamily="34" charset="0"/>
                <a:ea typeface="Verdana" panose="020B0604030504040204" pitchFamily="34" charset="0"/>
                <a:cs typeface="Verdana" panose="020B0604030504040204" pitchFamily="34" charset="0"/>
              </a:rPr>
              <a:t>METALLICO </a:t>
            </a:r>
            <a:r>
              <a:rPr lang="lv-LV" sz="2000" dirty="0">
                <a:latin typeface="Verdana" panose="020B0604030504040204" pitchFamily="34" charset="0"/>
                <a:ea typeface="Verdana" panose="020B0604030504040204" pitchFamily="34" charset="0"/>
                <a:cs typeface="Verdana" panose="020B0604030504040204" pitchFamily="34" charset="0"/>
                <a:hlinkClick r:id="rId8"/>
              </a:rPr>
              <a:t>https://metallico-project.eu/</a:t>
            </a:r>
            <a:r>
              <a:rPr lang="lv-LV" sz="20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a:extLst>
              <a:ext uri="{FF2B5EF4-FFF2-40B4-BE49-F238E27FC236}">
                <a16:creationId xmlns:a16="http://schemas.microsoft.com/office/drawing/2014/main" id="{67A5109D-123B-CE4C-BF97-B2DDCC184E9A}"/>
              </a:ext>
            </a:extLst>
          </p:cNvPr>
          <p:cNvPicPr>
            <a:picLocks noChangeAspect="1"/>
          </p:cNvPicPr>
          <p:nvPr/>
        </p:nvPicPr>
        <p:blipFill>
          <a:blip r:embed="rId9"/>
          <a:stretch>
            <a:fillRect/>
          </a:stretch>
        </p:blipFill>
        <p:spPr>
          <a:xfrm>
            <a:off x="7245366" y="1603618"/>
            <a:ext cx="1631380" cy="871945"/>
          </a:xfrm>
          <a:prstGeom prst="rect">
            <a:avLst/>
          </a:prstGeom>
        </p:spPr>
      </p:pic>
      <p:sp>
        <p:nvSpPr>
          <p:cNvPr id="6" name="Title 1">
            <a:extLst>
              <a:ext uri="{FF2B5EF4-FFF2-40B4-BE49-F238E27FC236}">
                <a16:creationId xmlns:a16="http://schemas.microsoft.com/office/drawing/2014/main" id="{BA023862-1546-E34C-A0DA-7D3311C7459F}"/>
              </a:ext>
            </a:extLst>
          </p:cNvPr>
          <p:cNvSpPr txBox="1">
            <a:spLocks noGrp="1"/>
          </p:cNvSpPr>
          <p:nvPr>
            <p:ph type="title"/>
          </p:nvPr>
        </p:nvSpPr>
        <p:spPr>
          <a:xfrm>
            <a:off x="999564"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200" b="1" dirty="0">
                <a:solidFill>
                  <a:srgbClr val="0308DB">
                    <a:lumMod val="50000"/>
                  </a:srgbClr>
                </a:solidFill>
                <a:latin typeface="Verdana" panose="020B0604030504040204" pitchFamily="34" charset="0"/>
                <a:ea typeface="Verdana" panose="020B0604030504040204" pitchFamily="34" charset="0"/>
              </a:rPr>
              <a:t>HORIZON-CL4-2024-RESILIENCE-01</a:t>
            </a:r>
            <a:endParaRPr lang="lv-LV" dirty="0"/>
          </a:p>
        </p:txBody>
      </p:sp>
      <p:pic>
        <p:nvPicPr>
          <p:cNvPr id="7" name="Picture 6">
            <a:extLst>
              <a:ext uri="{FF2B5EF4-FFF2-40B4-BE49-F238E27FC236}">
                <a16:creationId xmlns:a16="http://schemas.microsoft.com/office/drawing/2014/main" id="{FA220080-A420-F44E-8A95-F35437DCB4C9}"/>
              </a:ext>
            </a:extLst>
          </p:cNvPr>
          <p:cNvPicPr>
            <a:picLocks noChangeAspect="1"/>
          </p:cNvPicPr>
          <p:nvPr/>
        </p:nvPicPr>
        <p:blipFill>
          <a:blip r:embed="rId10"/>
          <a:stretch>
            <a:fillRect/>
          </a:stretch>
        </p:blipFill>
        <p:spPr>
          <a:xfrm>
            <a:off x="9435797" y="1415236"/>
            <a:ext cx="1904686" cy="1303207"/>
          </a:xfrm>
          <a:prstGeom prst="rect">
            <a:avLst/>
          </a:prstGeom>
        </p:spPr>
      </p:pic>
      <p:pic>
        <p:nvPicPr>
          <p:cNvPr id="8" name="Picture 7">
            <a:extLst>
              <a:ext uri="{FF2B5EF4-FFF2-40B4-BE49-F238E27FC236}">
                <a16:creationId xmlns:a16="http://schemas.microsoft.com/office/drawing/2014/main" id="{B906C66D-CD37-4544-BBBA-D9DEF988E4D0}"/>
              </a:ext>
            </a:extLst>
          </p:cNvPr>
          <p:cNvPicPr>
            <a:picLocks noChangeAspect="1"/>
          </p:cNvPicPr>
          <p:nvPr/>
        </p:nvPicPr>
        <p:blipFill>
          <a:blip r:embed="rId11"/>
          <a:stretch>
            <a:fillRect/>
          </a:stretch>
        </p:blipFill>
        <p:spPr>
          <a:xfrm>
            <a:off x="8239923" y="2803814"/>
            <a:ext cx="2487077" cy="691428"/>
          </a:xfrm>
          <a:prstGeom prst="rect">
            <a:avLst/>
          </a:prstGeom>
        </p:spPr>
      </p:pic>
      <p:pic>
        <p:nvPicPr>
          <p:cNvPr id="10" name="Picture 9">
            <a:extLst>
              <a:ext uri="{FF2B5EF4-FFF2-40B4-BE49-F238E27FC236}">
                <a16:creationId xmlns:a16="http://schemas.microsoft.com/office/drawing/2014/main" id="{0DF6FFC8-B0F7-124F-899B-A2F260AC36B4}"/>
              </a:ext>
            </a:extLst>
          </p:cNvPr>
          <p:cNvPicPr>
            <a:picLocks noChangeAspect="1"/>
          </p:cNvPicPr>
          <p:nvPr/>
        </p:nvPicPr>
        <p:blipFill>
          <a:blip r:embed="rId12"/>
          <a:stretch>
            <a:fillRect/>
          </a:stretch>
        </p:blipFill>
        <p:spPr>
          <a:xfrm>
            <a:off x="7055103" y="3702489"/>
            <a:ext cx="2188509" cy="762290"/>
          </a:xfrm>
          <a:prstGeom prst="rect">
            <a:avLst/>
          </a:prstGeom>
        </p:spPr>
      </p:pic>
      <p:pic>
        <p:nvPicPr>
          <p:cNvPr id="11" name="Picture 10">
            <a:extLst>
              <a:ext uri="{FF2B5EF4-FFF2-40B4-BE49-F238E27FC236}">
                <a16:creationId xmlns:a16="http://schemas.microsoft.com/office/drawing/2014/main" id="{BFCED979-287D-2E48-A037-17886A663CC8}"/>
              </a:ext>
            </a:extLst>
          </p:cNvPr>
          <p:cNvPicPr>
            <a:picLocks noChangeAspect="1"/>
          </p:cNvPicPr>
          <p:nvPr/>
        </p:nvPicPr>
        <p:blipFill>
          <a:blip r:embed="rId13"/>
          <a:stretch>
            <a:fillRect/>
          </a:stretch>
        </p:blipFill>
        <p:spPr>
          <a:xfrm>
            <a:off x="9612400" y="3809682"/>
            <a:ext cx="2122461" cy="655081"/>
          </a:xfrm>
          <a:prstGeom prst="rect">
            <a:avLst/>
          </a:prstGeom>
        </p:spPr>
      </p:pic>
      <p:pic>
        <p:nvPicPr>
          <p:cNvPr id="12" name="Picture 11">
            <a:extLst>
              <a:ext uri="{FF2B5EF4-FFF2-40B4-BE49-F238E27FC236}">
                <a16:creationId xmlns:a16="http://schemas.microsoft.com/office/drawing/2014/main" id="{D6ADC098-7966-D946-A410-EAD05EE1296C}"/>
              </a:ext>
            </a:extLst>
          </p:cNvPr>
          <p:cNvPicPr>
            <a:picLocks noChangeAspect="1"/>
          </p:cNvPicPr>
          <p:nvPr/>
        </p:nvPicPr>
        <p:blipFill>
          <a:blip r:embed="rId14"/>
          <a:stretch>
            <a:fillRect/>
          </a:stretch>
        </p:blipFill>
        <p:spPr>
          <a:xfrm>
            <a:off x="7389412" y="4899748"/>
            <a:ext cx="1854200" cy="800100"/>
          </a:xfrm>
          <a:prstGeom prst="rect">
            <a:avLst/>
          </a:prstGeom>
        </p:spPr>
      </p:pic>
      <p:pic>
        <p:nvPicPr>
          <p:cNvPr id="13" name="Picture 12">
            <a:extLst>
              <a:ext uri="{FF2B5EF4-FFF2-40B4-BE49-F238E27FC236}">
                <a16:creationId xmlns:a16="http://schemas.microsoft.com/office/drawing/2014/main" id="{B57B69BD-9589-0B4C-AA5C-E7E95F530F0C}"/>
              </a:ext>
            </a:extLst>
          </p:cNvPr>
          <p:cNvPicPr>
            <a:picLocks noChangeAspect="1"/>
          </p:cNvPicPr>
          <p:nvPr/>
        </p:nvPicPr>
        <p:blipFill>
          <a:blip r:embed="rId15"/>
          <a:stretch>
            <a:fillRect/>
          </a:stretch>
        </p:blipFill>
        <p:spPr>
          <a:xfrm>
            <a:off x="9625393" y="4914022"/>
            <a:ext cx="2203215" cy="798015"/>
          </a:xfrm>
          <a:prstGeom prst="rect">
            <a:avLst/>
          </a:prstGeom>
        </p:spPr>
      </p:pic>
    </p:spTree>
    <p:extLst>
      <p:ext uri="{BB962C8B-B14F-4D97-AF65-F5344CB8AC3E}">
        <p14:creationId xmlns:p14="http://schemas.microsoft.com/office/powerpoint/2010/main" val="228590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DBFF-BBCB-E441-B068-B6E44FEA56E7}"/>
              </a:ext>
            </a:extLst>
          </p:cNvPr>
          <p:cNvSpPr>
            <a:spLocks noGrp="1"/>
          </p:cNvSpPr>
          <p:nvPr>
            <p:ph type="title"/>
          </p:nvPr>
        </p:nvSpPr>
        <p:spPr>
          <a:xfrm>
            <a:off x="945776" y="-94130"/>
            <a:ext cx="8641977" cy="1425389"/>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HORIZON-CL4-2024-RESILIENCE</a:t>
            </a:r>
            <a:endParaRPr lang="lv-LV" sz="3200" dirty="0"/>
          </a:p>
        </p:txBody>
      </p:sp>
      <p:sp>
        <p:nvSpPr>
          <p:cNvPr id="3" name="Slide Number Placeholder 2">
            <a:extLst>
              <a:ext uri="{FF2B5EF4-FFF2-40B4-BE49-F238E27FC236}">
                <a16:creationId xmlns:a16="http://schemas.microsoft.com/office/drawing/2014/main" id="{2A85E0D5-8E71-4B49-8AB2-A147D50D9764}"/>
              </a:ext>
            </a:extLst>
          </p:cNvPr>
          <p:cNvSpPr>
            <a:spLocks noGrp="1"/>
          </p:cNvSpPr>
          <p:nvPr>
            <p:ph type="sldNum" sz="quarter" idx="12"/>
          </p:nvPr>
        </p:nvSpPr>
        <p:spPr/>
        <p:txBody>
          <a:bodyPr/>
          <a:lstStyle/>
          <a:p>
            <a:fld id="{660F3F40-12FA-4968-8235-5F18DAFE2DEF}" type="slidenum">
              <a:rPr lang="lv-LV" smtClean="0"/>
              <a:t>42</a:t>
            </a:fld>
            <a:endParaRPr lang="lv-LV" dirty="0"/>
          </a:p>
        </p:txBody>
      </p:sp>
      <p:sp>
        <p:nvSpPr>
          <p:cNvPr id="4" name="Rectangle 3">
            <a:extLst>
              <a:ext uri="{FF2B5EF4-FFF2-40B4-BE49-F238E27FC236}">
                <a16:creationId xmlns:a16="http://schemas.microsoft.com/office/drawing/2014/main" id="{9466160F-72CD-F143-AE31-1CC28A6446B1}"/>
              </a:ext>
            </a:extLst>
          </p:cNvPr>
          <p:cNvSpPr/>
          <p:nvPr/>
        </p:nvSpPr>
        <p:spPr>
          <a:xfrm>
            <a:off x="3047999" y="-6866126"/>
            <a:ext cx="9484659" cy="369332"/>
          </a:xfrm>
          <a:prstGeom prst="rect">
            <a:avLst/>
          </a:prstGeom>
        </p:spPr>
        <p:txBody>
          <a:bodyPr wrap="square">
            <a:spAutoFit/>
          </a:bodyPr>
          <a:lstStyle/>
          <a:p>
            <a:pPr marL="457200"/>
            <a:r>
              <a:rPr lang="en-US" i="1" dirty="0">
                <a:solidFill>
                  <a:srgbClr val="242424"/>
                </a:solidFill>
                <a:latin typeface="Calibri" panose="020F0502020204030204" pitchFamily="34" charset="0"/>
              </a:rPr>
              <a:t> </a:t>
            </a:r>
            <a:endParaRPr lang="en-US" dirty="0">
              <a:solidFill>
                <a:srgbClr val="242424"/>
              </a:solidFill>
              <a:latin typeface="Calibri" panose="020F0502020204030204" pitchFamily="34" charset="0"/>
            </a:endParaRPr>
          </a:p>
        </p:txBody>
      </p:sp>
      <p:sp>
        <p:nvSpPr>
          <p:cNvPr id="6" name="Rectangle 5">
            <a:extLst>
              <a:ext uri="{FF2B5EF4-FFF2-40B4-BE49-F238E27FC236}">
                <a16:creationId xmlns:a16="http://schemas.microsoft.com/office/drawing/2014/main" id="{FB74A492-6DFF-AB49-8933-201A04C4A9D0}"/>
              </a:ext>
            </a:extLst>
          </p:cNvPr>
          <p:cNvSpPr/>
          <p:nvPr/>
        </p:nvSpPr>
        <p:spPr>
          <a:xfrm>
            <a:off x="151953" y="1586934"/>
            <a:ext cx="6247828" cy="923330"/>
          </a:xfrm>
          <a:prstGeom prst="rect">
            <a:avLst/>
          </a:prstGeom>
          <a:ln w="12700">
            <a:solidFill>
              <a:schemeClr val="accent1"/>
            </a:solidFill>
          </a:ln>
        </p:spPr>
        <p:txBody>
          <a:bodyPr wrap="square">
            <a:spAutoFit/>
          </a:bodyPr>
          <a:lstStyle/>
          <a:p>
            <a:r>
              <a:rPr lang="lv-LV" dirty="0">
                <a:latin typeface="Verdana" panose="020B0604030504040204" pitchFamily="34" charset="0"/>
                <a:ea typeface="Verdana" panose="020B0604030504040204" pitchFamily="34" charset="0"/>
                <a:cs typeface="Verdana" panose="020B0604030504040204" pitchFamily="34" charset="0"/>
              </a:rPr>
              <a:t>EU action </a:t>
            </a:r>
            <a:r>
              <a:rPr lang="lv-LV" dirty="0" err="1">
                <a:latin typeface="Verdana" panose="020B0604030504040204" pitchFamily="34" charset="0"/>
                <a:ea typeface="Verdana" panose="020B0604030504040204" pitchFamily="34" charset="0"/>
                <a:cs typeface="Verdana" panose="020B0604030504040204" pitchFamily="34" charset="0"/>
              </a:rPr>
              <a:t>plan</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on</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Critical</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Raw</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Materials</a:t>
            </a:r>
            <a:endParaRPr lang="lv-LV" dirty="0">
              <a:latin typeface="Verdana" panose="020B0604030504040204" pitchFamily="34" charset="0"/>
              <a:ea typeface="Verdana" panose="020B0604030504040204" pitchFamily="34" charset="0"/>
              <a:cs typeface="Verdana" panose="020B0604030504040204" pitchFamily="34" charset="0"/>
            </a:endParaRPr>
          </a:p>
          <a:p>
            <a:r>
              <a:rPr lang="lv-LV" dirty="0">
                <a:latin typeface="Verdana" panose="020B0604030504040204" pitchFamily="34" charset="0"/>
                <a:ea typeface="Verdana" panose="020B0604030504040204" pitchFamily="34" charset="0"/>
                <a:cs typeface="Verdana" panose="020B0604030504040204" pitchFamily="34" charset="0"/>
                <a:hlinkClick r:id="rId2"/>
              </a:rPr>
              <a:t>https://ec.europa.eu/docsroom/documents/42852/attachments/2/translations/en/renditions/native</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8" name="Rectangle 7">
            <a:extLst>
              <a:ext uri="{FF2B5EF4-FFF2-40B4-BE49-F238E27FC236}">
                <a16:creationId xmlns:a16="http://schemas.microsoft.com/office/drawing/2014/main" id="{83129F90-A048-DF46-97D2-CE17E291CB69}"/>
              </a:ext>
            </a:extLst>
          </p:cNvPr>
          <p:cNvSpPr/>
          <p:nvPr/>
        </p:nvSpPr>
        <p:spPr>
          <a:xfrm>
            <a:off x="151953" y="2765939"/>
            <a:ext cx="6247829" cy="1477328"/>
          </a:xfrm>
          <a:prstGeom prst="rect">
            <a:avLst/>
          </a:prstGeom>
          <a:ln w="12700">
            <a:solidFill>
              <a:schemeClr val="accent1"/>
            </a:solidFill>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United Nations Framework Classification for Resources (UNFC)</a:t>
            </a:r>
          </a:p>
          <a:p>
            <a:r>
              <a:rPr lang="en-US" dirty="0">
                <a:latin typeface="Verdana" panose="020B0604030504040204" pitchFamily="34" charset="0"/>
                <a:ea typeface="Verdana" panose="020B0604030504040204" pitchFamily="34" charset="0"/>
                <a:cs typeface="Verdana" panose="020B0604030504040204" pitchFamily="34" charset="0"/>
                <a:hlinkClick r:id="rId3"/>
              </a:rPr>
              <a:t>https://unece.org/sustainable-energy/sustainable-resource-management/united-nations-framework-classification</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10" name="Rectangle 9">
            <a:extLst>
              <a:ext uri="{FF2B5EF4-FFF2-40B4-BE49-F238E27FC236}">
                <a16:creationId xmlns:a16="http://schemas.microsoft.com/office/drawing/2014/main" id="{96D48FD1-8F99-F34F-93DE-90F5BA327638}"/>
              </a:ext>
            </a:extLst>
          </p:cNvPr>
          <p:cNvSpPr/>
          <p:nvPr/>
        </p:nvSpPr>
        <p:spPr>
          <a:xfrm>
            <a:off x="151953" y="4498942"/>
            <a:ext cx="6247829" cy="923330"/>
          </a:xfrm>
          <a:prstGeom prst="rect">
            <a:avLst/>
          </a:prstGeom>
          <a:ln w="12700">
            <a:solidFill>
              <a:schemeClr val="accent1"/>
            </a:solidFill>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United Nations Resource Management System </a:t>
            </a:r>
          </a:p>
          <a:p>
            <a:r>
              <a:rPr lang="lv-LV" dirty="0">
                <a:latin typeface="Verdana" panose="020B0604030504040204" pitchFamily="34" charset="0"/>
                <a:ea typeface="Verdana" panose="020B0604030504040204" pitchFamily="34" charset="0"/>
                <a:cs typeface="Verdana" panose="020B0604030504040204" pitchFamily="34" charset="0"/>
                <a:hlinkClick r:id="rId4"/>
              </a:rPr>
              <a:t>https://unece.org/sustainable-energy/unfc-and-sustainable-resource-management/unrms</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11" name="Rectangle 10">
            <a:extLst>
              <a:ext uri="{FF2B5EF4-FFF2-40B4-BE49-F238E27FC236}">
                <a16:creationId xmlns:a16="http://schemas.microsoft.com/office/drawing/2014/main" id="{9C58699A-9DD3-C94E-A179-D4A636048597}"/>
              </a:ext>
            </a:extLst>
          </p:cNvPr>
          <p:cNvSpPr/>
          <p:nvPr/>
        </p:nvSpPr>
        <p:spPr>
          <a:xfrm>
            <a:off x="6724258" y="4215025"/>
            <a:ext cx="4629541" cy="1749079"/>
          </a:xfrm>
          <a:prstGeom prst="rect">
            <a:avLst/>
          </a:prstGeom>
          <a:ln w="12700">
            <a:solidFill>
              <a:schemeClr val="accent1"/>
            </a:solidFill>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Rare Earth Magnets and Motors from the European Raw Materials Alliance </a:t>
            </a:r>
            <a:r>
              <a:rPr lang="lv-LV" dirty="0">
                <a:latin typeface="Verdana" panose="020B0604030504040204" pitchFamily="34" charset="0"/>
                <a:ea typeface="Verdana" panose="020B0604030504040204" pitchFamily="34" charset="0"/>
                <a:cs typeface="Verdana" panose="020B0604030504040204" pitchFamily="34" charset="0"/>
                <a:hlinkClick r:id="rId5"/>
              </a:rPr>
              <a:t>https://eitrawmaterials.eu/wp-content/uploads/2021/09/ERMA-Action-Plan-2021-A-European-Call-for-Action.pdf</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5" name="Rectangle 4">
            <a:extLst>
              <a:ext uri="{FF2B5EF4-FFF2-40B4-BE49-F238E27FC236}">
                <a16:creationId xmlns:a16="http://schemas.microsoft.com/office/drawing/2014/main" id="{3EC55A61-2E8A-6C14-FEEC-40EE5D8318F8}"/>
              </a:ext>
            </a:extLst>
          </p:cNvPr>
          <p:cNvSpPr/>
          <p:nvPr/>
        </p:nvSpPr>
        <p:spPr>
          <a:xfrm>
            <a:off x="6724258" y="1593852"/>
            <a:ext cx="4629542" cy="923330"/>
          </a:xfrm>
          <a:prstGeom prst="rect">
            <a:avLst/>
          </a:prstGeom>
          <a:ln w="12700">
            <a:solidFill>
              <a:schemeClr val="accent1"/>
            </a:solidFill>
          </a:ln>
        </p:spPr>
        <p:txBody>
          <a:bodyPr wrap="square">
            <a:spAutoFit/>
          </a:bodyPr>
          <a:lstStyle/>
          <a:p>
            <a:r>
              <a:rPr lang="lv-LV" dirty="0" err="1">
                <a:latin typeface="Verdana" panose="020B0604030504040204" pitchFamily="34" charset="0"/>
                <a:ea typeface="Verdana" panose="020B0604030504040204" pitchFamily="34" charset="0"/>
                <a:cs typeface="Verdana" panose="020B0604030504040204" pitchFamily="34" charset="0"/>
              </a:rPr>
              <a:t>Directive</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on</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single-use</a:t>
            </a:r>
            <a:r>
              <a:rPr lang="lv-LV" dirty="0">
                <a:latin typeface="Verdana" panose="020B0604030504040204" pitchFamily="34" charset="0"/>
                <a:ea typeface="Verdana" panose="020B0604030504040204" pitchFamily="34" charset="0"/>
                <a:cs typeface="Verdana" panose="020B0604030504040204" pitchFamily="34" charset="0"/>
              </a:rPr>
              <a:t> </a:t>
            </a:r>
            <a:r>
              <a:rPr lang="lv-LV" dirty="0" err="1">
                <a:latin typeface="Verdana" panose="020B0604030504040204" pitchFamily="34" charset="0"/>
                <a:ea typeface="Verdana" panose="020B0604030504040204" pitchFamily="34" charset="0"/>
                <a:cs typeface="Verdana" panose="020B0604030504040204" pitchFamily="34" charset="0"/>
              </a:rPr>
              <a:t>plastics</a:t>
            </a:r>
            <a:endParaRPr lang="lv-LV" dirty="0">
              <a:latin typeface="Verdana" panose="020B0604030504040204" pitchFamily="34" charset="0"/>
              <a:ea typeface="Verdana" panose="020B0604030504040204" pitchFamily="34" charset="0"/>
              <a:cs typeface="Verdana" panose="020B0604030504040204" pitchFamily="34" charset="0"/>
            </a:endParaRPr>
          </a:p>
          <a:p>
            <a:r>
              <a:rPr lang="lv-LV" dirty="0">
                <a:latin typeface="Verdana" panose="020B0604030504040204" pitchFamily="34" charset="0"/>
                <a:ea typeface="Verdana" panose="020B0604030504040204" pitchFamily="34" charset="0"/>
                <a:cs typeface="Verdana" panose="020B0604030504040204" pitchFamily="34" charset="0"/>
                <a:hlinkClick r:id="rId6"/>
              </a:rPr>
              <a:t>https://eur-lex.europa.eu/eli/dir/2019/904/oj</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7" name="Rectangle 6">
            <a:extLst>
              <a:ext uri="{FF2B5EF4-FFF2-40B4-BE49-F238E27FC236}">
                <a16:creationId xmlns:a16="http://schemas.microsoft.com/office/drawing/2014/main" id="{126BE3D3-505A-609B-E0B3-8E8D3C248C9D}"/>
              </a:ext>
            </a:extLst>
          </p:cNvPr>
          <p:cNvSpPr/>
          <p:nvPr/>
        </p:nvSpPr>
        <p:spPr>
          <a:xfrm>
            <a:off x="6724258" y="2765939"/>
            <a:ext cx="4629542" cy="1200329"/>
          </a:xfrm>
          <a:prstGeom prst="rect">
            <a:avLst/>
          </a:prstGeom>
          <a:ln w="12700">
            <a:solidFill>
              <a:schemeClr val="accent1"/>
            </a:solidFill>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Circular economy action plan</a:t>
            </a:r>
          </a:p>
          <a:p>
            <a:r>
              <a:rPr lang="en-US" dirty="0">
                <a:latin typeface="Verdana" panose="020B0604030504040204" pitchFamily="34" charset="0"/>
                <a:ea typeface="Verdana" panose="020B0604030504040204" pitchFamily="34" charset="0"/>
                <a:cs typeface="Verdana" panose="020B0604030504040204" pitchFamily="34" charset="0"/>
                <a:hlinkClick r:id="rId7"/>
              </a:rPr>
              <a:t>https://environment.ec.europa.eu/strategy/circular-economy-action-plan_en</a:t>
            </a:r>
            <a:r>
              <a:rPr lang="en-US"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246230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43</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245861250"/>
              </p:ext>
            </p:extLst>
          </p:nvPr>
        </p:nvGraphicFramePr>
        <p:xfrm>
          <a:off x="389965" y="2244950"/>
          <a:ext cx="11486477" cy="3695488"/>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3281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HORIZON-CL4-2024-SPACE-01-35</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Copernicus for Land and Water</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RIA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5-6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1,5-2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3243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HORIZON-CL4-2024-SPACE-01-36</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Copernicus for Security</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5-6</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HORIZON-CL4-2024-SPACE-01-64</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Quantum Space Gravimetry Phase-B study &amp; Technology Maturation</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14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6"/>
                        </a:rPr>
                        <a:t>HORIZON-CL4-2024-SPACE-01-73</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Space technologies for European non-dependence and competitiveness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5-8</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2-3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639265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ctr">
              <a:defRPr/>
            </a:pPr>
            <a:r>
              <a:rPr lang="en-GB" altLang="lv-LV" sz="3000" b="1" dirty="0">
                <a:solidFill>
                  <a:srgbClr val="0308DB">
                    <a:lumMod val="50000"/>
                  </a:srgbClr>
                </a:solidFill>
                <a:latin typeface="Verdana" panose="020B0604030504040204" pitchFamily="34" charset="0"/>
                <a:ea typeface="Verdana" panose="020B0604030504040204" pitchFamily="34" charset="0"/>
              </a:rPr>
              <a:t>D5: Open strategic autonomy in developing, deploying and using global space-based infrastructures, services, applications and data</a:t>
            </a:r>
            <a:br>
              <a:rPr kumimoji="0" lang="lv-LV" altLang="lv-LV" sz="30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4994813" y="1636125"/>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20 February 2024</a:t>
            </a:r>
          </a:p>
        </p:txBody>
      </p:sp>
      <p:sp>
        <p:nvSpPr>
          <p:cNvPr id="13" name="Rectangle 12">
            <a:extLst>
              <a:ext uri="{FF2B5EF4-FFF2-40B4-BE49-F238E27FC236}">
                <a16:creationId xmlns:a16="http://schemas.microsoft.com/office/drawing/2014/main" id="{2BE0BE80-0A04-DD4F-B1EB-9A8752529E95}"/>
              </a:ext>
            </a:extLst>
          </p:cNvPr>
          <p:cNvSpPr/>
          <p:nvPr/>
        </p:nvSpPr>
        <p:spPr>
          <a:xfrm>
            <a:off x="394337" y="166775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21 November 2023 </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202433" y="1571206"/>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7"/>
              </a:rPr>
              <a:t>https://www.youtube.com/live/Y7sDJJlyYSE</a:t>
            </a:r>
            <a:r>
              <a:rPr lang="en-GB"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8"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6421" y="1630199"/>
            <a:ext cx="436012" cy="436012"/>
          </a:xfrm>
          <a:prstGeom prst="rect">
            <a:avLst/>
          </a:prstGeom>
        </p:spPr>
      </p:pic>
    </p:spTree>
    <p:extLst>
      <p:ext uri="{BB962C8B-B14F-4D97-AF65-F5344CB8AC3E}">
        <p14:creationId xmlns:p14="http://schemas.microsoft.com/office/powerpoint/2010/main" val="1917836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44</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134132" y="1456900"/>
            <a:ext cx="5733268" cy="4524315"/>
          </a:xfrm>
          <a:prstGeom prst="rect">
            <a:avLst/>
          </a:prstGeom>
          <a:ln w="12700">
            <a:solidFill>
              <a:srgbClr val="4472C4"/>
            </a:solidFill>
          </a:ln>
        </p:spPr>
        <p:txBody>
          <a:bodyPr wrap="square">
            <a:spAutoFit/>
          </a:bodyPr>
          <a:lstStyle/>
          <a:p>
            <a:pPr marL="285750" indent="-285750" defTabSz="938213" eaLnBrk="0" fontAlgn="base" hangingPunct="0">
              <a:spcBef>
                <a:spcPct val="0"/>
              </a:spcBef>
              <a:spcAft>
                <a:spcPct val="0"/>
              </a:spcAft>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Through Earth Observation (EO) satellites the status of and changes in Earth’s systems can be monitored and assessed</a:t>
            </a:r>
          </a:p>
          <a:p>
            <a:pPr marL="285750" indent="-285750" defTabSz="938213" eaLnBrk="0" fontAlgn="base" hangingPunct="0">
              <a:spcBef>
                <a:spcPct val="0"/>
              </a:spcBef>
              <a:spcAft>
                <a:spcPct val="0"/>
              </a:spcAft>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Copernicus serves as an independent and powerful European EO solution with services to benefit all European citizens</a:t>
            </a:r>
          </a:p>
          <a:p>
            <a:pPr marL="285750" indent="-285750" defTabSz="938213" eaLnBrk="0" fontAlgn="base" hangingPunct="0">
              <a:spcBef>
                <a:spcPct val="0"/>
              </a:spcBef>
              <a:spcAft>
                <a:spcPct val="0"/>
              </a:spcAft>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Its own fleet of Earth observation satellites (Sentinels) provides global data free of charge</a:t>
            </a:r>
          </a:p>
          <a:p>
            <a:pPr marL="285750" indent="-285750" defTabSz="938213" eaLnBrk="0" fontAlgn="base" hangingPunct="0">
              <a:spcBef>
                <a:spcPct val="0"/>
              </a:spcBef>
              <a:spcAft>
                <a:spcPct val="0"/>
              </a:spcAft>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Additionally, the commercial market demand for EO products is expected to grow quickly in the next years with a focus on </a:t>
            </a:r>
          </a:p>
          <a:p>
            <a:pPr marL="285750" indent="-285750" defTabSz="938213" eaLnBrk="0" fontAlgn="base" hangingPunct="0">
              <a:spcBef>
                <a:spcPct val="0"/>
              </a:spcBef>
              <a:spcAft>
                <a:spcPct val="0"/>
              </a:spcAft>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Advanced, very high-resolution satellite imagery and</a:t>
            </a:r>
          </a:p>
          <a:p>
            <a:pPr marL="285750" indent="-285750" defTabSz="938213" eaLnBrk="0" fontAlgn="base" hangingPunct="0">
              <a:spcBef>
                <a:spcPct val="0"/>
              </a:spcBef>
              <a:spcAft>
                <a:spcPct val="0"/>
              </a:spcAft>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Affordable, high-resolution, high-revisit products</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8929047"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HORIZON-CL4-2024-SPACE-01-35/36</a:t>
            </a:r>
          </a:p>
        </p:txBody>
      </p:sp>
      <p:sp>
        <p:nvSpPr>
          <p:cNvPr id="2" name="Rectangle 1">
            <a:extLst>
              <a:ext uri="{FF2B5EF4-FFF2-40B4-BE49-F238E27FC236}">
                <a16:creationId xmlns:a16="http://schemas.microsoft.com/office/drawing/2014/main" id="{79D587D5-6B64-214D-AFBC-96AC72496860}"/>
              </a:ext>
            </a:extLst>
          </p:cNvPr>
          <p:cNvSpPr/>
          <p:nvPr/>
        </p:nvSpPr>
        <p:spPr>
          <a:xfrm>
            <a:off x="5996878" y="1474965"/>
            <a:ext cx="5849981" cy="4124206"/>
          </a:xfrm>
          <a:prstGeom prst="rect">
            <a:avLst/>
          </a:prstGeom>
          <a:ln>
            <a:solidFill>
              <a:schemeClr val="accent1"/>
            </a:solidFill>
          </a:ln>
        </p:spPr>
        <p:txBody>
          <a:bodyPr wrap="square">
            <a:spAutoFit/>
          </a:bodyPr>
          <a:lstStyle/>
          <a:p>
            <a:pPr>
              <a:spcAft>
                <a:spcPts val="200"/>
              </a:spcAft>
              <a:buClr>
                <a:schemeClr val="tx1"/>
              </a:buClr>
            </a:pPr>
            <a:r>
              <a:rPr lang="en-US" b="1" dirty="0">
                <a:latin typeface="Verdana" panose="020B0604030504040204" pitchFamily="34" charset="0"/>
                <a:ea typeface="Verdana" panose="020B0604030504040204" pitchFamily="34" charset="0"/>
                <a:cs typeface="Verdana" panose="020B0604030504040204" pitchFamily="34" charset="0"/>
              </a:rPr>
              <a:t>6 Sentinel Expansion missions </a:t>
            </a:r>
            <a:r>
              <a:rPr lang="en-US" dirty="0">
                <a:latin typeface="Verdana" panose="020B0604030504040204" pitchFamily="34" charset="0"/>
                <a:ea typeface="Verdana" panose="020B0604030504040204" pitchFamily="34" charset="0"/>
                <a:cs typeface="Verdana" panose="020B0604030504040204" pitchFamily="34" charset="0"/>
              </a:rPr>
              <a:t>are being studied </a:t>
            </a:r>
          </a:p>
          <a:p>
            <a:pPr marL="447675" indent="-273050">
              <a:spcAft>
                <a:spcPts val="200"/>
              </a:spcAft>
              <a:buClr>
                <a:schemeClr val="tx1"/>
              </a:buCl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CHIME: </a:t>
            </a:r>
            <a:r>
              <a:rPr lang="en-US" dirty="0">
                <a:latin typeface="Verdana" panose="020B0604030504040204" pitchFamily="34" charset="0"/>
                <a:ea typeface="Verdana" panose="020B0604030504040204" pitchFamily="34" charset="0"/>
                <a:cs typeface="Verdana" panose="020B0604030504040204" pitchFamily="34" charset="0"/>
              </a:rPr>
              <a:t>Copernicus Hyperspectral Imaging Mission for the Environment</a:t>
            </a:r>
          </a:p>
          <a:p>
            <a:pPr marL="447675" indent="-273050">
              <a:spcAft>
                <a:spcPts val="200"/>
              </a:spcAft>
              <a:buClr>
                <a:schemeClr val="tx1"/>
              </a:buCl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CIMR: </a:t>
            </a:r>
            <a:r>
              <a:rPr lang="en-US" dirty="0">
                <a:latin typeface="Verdana" panose="020B0604030504040204" pitchFamily="34" charset="0"/>
                <a:ea typeface="Verdana" panose="020B0604030504040204" pitchFamily="34" charset="0"/>
                <a:cs typeface="Verdana" panose="020B0604030504040204" pitchFamily="34" charset="0"/>
              </a:rPr>
              <a:t>Copernicus Imaging Microwave Radiometer</a:t>
            </a:r>
          </a:p>
          <a:p>
            <a:pPr marL="447675" indent="-273050">
              <a:spcAft>
                <a:spcPts val="200"/>
              </a:spcAft>
              <a:buClr>
                <a:schemeClr val="tx1"/>
              </a:buCl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C02M: </a:t>
            </a:r>
            <a:r>
              <a:rPr lang="en-US" dirty="0">
                <a:latin typeface="Verdana" panose="020B0604030504040204" pitchFamily="34" charset="0"/>
                <a:ea typeface="Verdana" panose="020B0604030504040204" pitchFamily="34" charset="0"/>
                <a:cs typeface="Verdana" panose="020B0604030504040204" pitchFamily="34" charset="0"/>
              </a:rPr>
              <a:t>Copernicus Anthropogenic Carbon Dioxide Monitoring</a:t>
            </a:r>
          </a:p>
          <a:p>
            <a:pPr marL="447675" indent="-273050">
              <a:spcAft>
                <a:spcPts val="200"/>
              </a:spcAft>
              <a:buClr>
                <a:schemeClr val="tx1"/>
              </a:buCl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CRISTAL: </a:t>
            </a:r>
            <a:r>
              <a:rPr lang="en-US" dirty="0">
                <a:latin typeface="Verdana" panose="020B0604030504040204" pitchFamily="34" charset="0"/>
                <a:ea typeface="Verdana" panose="020B0604030504040204" pitchFamily="34" charset="0"/>
                <a:cs typeface="Verdana" panose="020B0604030504040204" pitchFamily="34" charset="0"/>
              </a:rPr>
              <a:t>Copernicus Polar Ice and Snow Topography Altimeter</a:t>
            </a:r>
          </a:p>
          <a:p>
            <a:pPr marL="447675" indent="-273050">
              <a:spcAft>
                <a:spcPts val="200"/>
              </a:spcAft>
              <a:buClr>
                <a:schemeClr val="tx1"/>
              </a:buCl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LSTM: </a:t>
            </a:r>
            <a:r>
              <a:rPr lang="en-US" dirty="0">
                <a:latin typeface="Verdana" panose="020B0604030504040204" pitchFamily="34" charset="0"/>
                <a:ea typeface="Verdana" panose="020B0604030504040204" pitchFamily="34" charset="0"/>
                <a:cs typeface="Verdana" panose="020B0604030504040204" pitchFamily="34" charset="0"/>
              </a:rPr>
              <a:t>Copernicus Land Surface Temperature Monitoring</a:t>
            </a:r>
          </a:p>
          <a:p>
            <a:pPr marL="447675" indent="-273050">
              <a:spcAft>
                <a:spcPts val="800"/>
              </a:spcAft>
              <a:buClr>
                <a:schemeClr val="tx1"/>
              </a:buCl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ROSE-L: </a:t>
            </a:r>
            <a:r>
              <a:rPr lang="en-US" dirty="0">
                <a:latin typeface="Verdana" panose="020B0604030504040204" pitchFamily="34" charset="0"/>
                <a:ea typeface="Verdana" panose="020B0604030504040204" pitchFamily="34" charset="0"/>
                <a:cs typeface="Verdana" panose="020B0604030504040204" pitchFamily="34" charset="0"/>
              </a:rPr>
              <a:t>Copernicus L-band Synthetic Aperture Radar</a:t>
            </a:r>
          </a:p>
        </p:txBody>
      </p:sp>
      <p:pic>
        <p:nvPicPr>
          <p:cNvPr id="4" name="Picture 3">
            <a:extLst>
              <a:ext uri="{FF2B5EF4-FFF2-40B4-BE49-F238E27FC236}">
                <a16:creationId xmlns:a16="http://schemas.microsoft.com/office/drawing/2014/main" id="{B0D7AF09-7A87-9D41-9993-B4D51D4FA080}"/>
              </a:ext>
            </a:extLst>
          </p:cNvPr>
          <p:cNvPicPr>
            <a:picLocks noChangeAspect="1"/>
          </p:cNvPicPr>
          <p:nvPr/>
        </p:nvPicPr>
        <p:blipFill>
          <a:blip r:embed="rId3"/>
          <a:stretch>
            <a:fillRect/>
          </a:stretch>
        </p:blipFill>
        <p:spPr>
          <a:xfrm>
            <a:off x="9386046" y="188865"/>
            <a:ext cx="3015801" cy="1286100"/>
          </a:xfrm>
          <a:prstGeom prst="rect">
            <a:avLst/>
          </a:prstGeom>
        </p:spPr>
      </p:pic>
      <p:sp>
        <p:nvSpPr>
          <p:cNvPr id="5" name="Rectangle 4">
            <a:extLst>
              <a:ext uri="{FF2B5EF4-FFF2-40B4-BE49-F238E27FC236}">
                <a16:creationId xmlns:a16="http://schemas.microsoft.com/office/drawing/2014/main" id="{E9962359-C816-2B47-ACDA-73A5E46A258A}"/>
              </a:ext>
            </a:extLst>
          </p:cNvPr>
          <p:cNvSpPr/>
          <p:nvPr/>
        </p:nvSpPr>
        <p:spPr>
          <a:xfrm>
            <a:off x="5996878" y="1002874"/>
            <a:ext cx="3805978" cy="369332"/>
          </a:xfrm>
          <a:prstGeom prst="rect">
            <a:avLst/>
          </a:prstGeom>
          <a:ln>
            <a:solidFill>
              <a:schemeClr val="accent1"/>
            </a:solidFill>
          </a:ln>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4"/>
              </a:rPr>
              <a:t>https://www.copernicus.eu/en</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8" name="Rectangle 7">
            <a:extLst>
              <a:ext uri="{FF2B5EF4-FFF2-40B4-BE49-F238E27FC236}">
                <a16:creationId xmlns:a16="http://schemas.microsoft.com/office/drawing/2014/main" id="{01480AE8-C7F5-1D42-A71D-FBC3C7918AF5}"/>
              </a:ext>
            </a:extLst>
          </p:cNvPr>
          <p:cNvSpPr/>
          <p:nvPr/>
        </p:nvSpPr>
        <p:spPr>
          <a:xfrm>
            <a:off x="5993534" y="5701930"/>
            <a:ext cx="5856668" cy="353943"/>
          </a:xfrm>
          <a:prstGeom prst="rect">
            <a:avLst/>
          </a:prstGeom>
          <a:ln>
            <a:solidFill>
              <a:schemeClr val="accent1"/>
            </a:solidFill>
          </a:ln>
        </p:spPr>
        <p:txBody>
          <a:bodyPr wrap="none">
            <a:spAutoFit/>
          </a:bodyPr>
          <a:lstStyle/>
          <a:p>
            <a:r>
              <a:rPr lang="lv-LV" sz="1700" dirty="0">
                <a:latin typeface="Verdana" panose="020B0604030504040204" pitchFamily="34" charset="0"/>
                <a:ea typeface="Verdana" panose="020B0604030504040204" pitchFamily="34" charset="0"/>
                <a:cs typeface="Verdana" panose="020B0604030504040204" pitchFamily="34" charset="0"/>
                <a:hlinkClick r:id="rId5"/>
              </a:rPr>
              <a:t>https://www.copernicus.eu/en/copernicus-services</a:t>
            </a:r>
            <a:r>
              <a:rPr lang="lv-LV" sz="17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22462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45</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1647094" y="1250575"/>
            <a:ext cx="5520188" cy="3657601"/>
          </a:xfrm>
          <a:prstGeom prst="rect">
            <a:avLst/>
          </a:prstGeom>
          <a:ln w="12700">
            <a:solidFill>
              <a:srgbClr val="4472C4"/>
            </a:solidFill>
          </a:ln>
        </p:spPr>
        <p:txBody>
          <a:bodyPr wrap="square">
            <a:spAutoFit/>
          </a:bodyPr>
          <a:lstStyle/>
          <a:p>
            <a:pPr marL="285750" lvl="0" indent="-285750" defTabSz="938213" eaLnBrk="0" fontAlgn="base" hangingPunct="0">
              <a:spcBef>
                <a:spcPct val="0"/>
              </a:spcBef>
              <a:spcAft>
                <a:spcPct val="0"/>
              </a:spcAft>
              <a:buSzPct val="150000"/>
              <a:buFont typeface="Arial" panose="020B0604020202020204" pitchFamily="34" charset="0"/>
              <a:buChar char="•"/>
              <a:defRPr/>
            </a:pPr>
            <a:r>
              <a:rPr lang="en-US" b="1" kern="0" dirty="0">
                <a:solidFill>
                  <a:prstClr val="black"/>
                </a:solidFill>
                <a:latin typeface="Verdana" panose="020B0604030504040204" pitchFamily="34" charset="0"/>
                <a:ea typeface="MS PGothic" panose="020B0600070205080204" pitchFamily="34" charset="-128"/>
              </a:rPr>
              <a:t>HI-SIDE</a:t>
            </a:r>
            <a:r>
              <a:rPr lang="en-US" kern="0" dirty="0">
                <a:solidFill>
                  <a:prstClr val="black"/>
                </a:solidFill>
                <a:latin typeface="Verdana" panose="020B0604030504040204" pitchFamily="34" charset="0"/>
                <a:ea typeface="MS PGothic" panose="020B0600070205080204" pitchFamily="34" charset="-128"/>
              </a:rPr>
              <a:t> aims to develop &amp; demonstrate satellite data-chain technologies. To advance onboard data handling &amp; support high-speed data transfer </a:t>
            </a:r>
            <a:r>
              <a:rPr lang="en-US" kern="0" dirty="0">
                <a:solidFill>
                  <a:prstClr val="black"/>
                </a:solidFill>
                <a:latin typeface="Verdana" panose="020B0604030504040204" pitchFamily="34" charset="0"/>
                <a:ea typeface="MS PGothic" panose="020B0600070205080204" pitchFamily="34" charset="-128"/>
                <a:hlinkClick r:id="rId3"/>
              </a:rPr>
              <a:t>https://www.hi-side.space/</a:t>
            </a:r>
            <a:r>
              <a:rPr lang="en-US" kern="0" dirty="0">
                <a:solidFill>
                  <a:prstClr val="black"/>
                </a:solidFill>
                <a:latin typeface="Verdana" panose="020B0604030504040204" pitchFamily="34" charset="0"/>
                <a:ea typeface="MS PGothic" panose="020B0600070205080204" pitchFamily="34" charset="-128"/>
              </a:rPr>
              <a:t> </a:t>
            </a:r>
          </a:p>
          <a:p>
            <a:pPr marL="320675" indent="-320675" defTabSz="938213" eaLnBrk="0" fontAlgn="base" hangingPunct="0">
              <a:spcBef>
                <a:spcPct val="0"/>
              </a:spcBef>
              <a:spcAft>
                <a:spcPct val="0"/>
              </a:spcAft>
              <a:buSzPct val="150000"/>
              <a:buFont typeface="Arial" panose="020B0604020202020204" pitchFamily="34" charset="0"/>
              <a:buChar char="•"/>
              <a:defRPr/>
            </a:pPr>
            <a:r>
              <a:rPr lang="en-US" b="1" kern="0" dirty="0">
                <a:solidFill>
                  <a:prstClr val="black"/>
                </a:solidFill>
                <a:latin typeface="Verdana" panose="020B0604030504040204" pitchFamily="34" charset="0"/>
                <a:ea typeface="MS PGothic" panose="020B0600070205080204" pitchFamily="34" charset="-128"/>
              </a:rPr>
              <a:t>LEMON</a:t>
            </a:r>
            <a:r>
              <a:rPr lang="en-US" kern="0" dirty="0">
                <a:solidFill>
                  <a:prstClr val="black"/>
                </a:solidFill>
                <a:latin typeface="Verdana" panose="020B0604030504040204" pitchFamily="34" charset="0"/>
                <a:ea typeface="MS PGothic" panose="020B0600070205080204" pitchFamily="34" charset="-128"/>
              </a:rPr>
              <a:t> developed a Lidar emitter for space applications. To monitor greenhouse gases and water </a:t>
            </a:r>
            <a:r>
              <a:rPr lang="en-US" kern="0" dirty="0" err="1">
                <a:solidFill>
                  <a:prstClr val="black"/>
                </a:solidFill>
                <a:latin typeface="Verdana" panose="020B0604030504040204" pitchFamily="34" charset="0"/>
                <a:ea typeface="MS PGothic" panose="020B0600070205080204" pitchFamily="34" charset="-128"/>
              </a:rPr>
              <a:t>vapour</a:t>
            </a:r>
            <a:r>
              <a:rPr lang="en-US" kern="0" dirty="0">
                <a:solidFill>
                  <a:prstClr val="black"/>
                </a:solidFill>
                <a:latin typeface="Verdana" panose="020B0604030504040204" pitchFamily="34" charset="0"/>
                <a:ea typeface="MS PGothic" panose="020B0600070205080204" pitchFamily="34" charset="-128"/>
              </a:rPr>
              <a:t> </a:t>
            </a:r>
            <a:r>
              <a:rPr lang="lv-LV" dirty="0">
                <a:latin typeface="Verdana" panose="020B0604030504040204" pitchFamily="34" charset="0"/>
                <a:ea typeface="Verdana" panose="020B0604030504040204" pitchFamily="34" charset="0"/>
                <a:cs typeface="Verdana" panose="020B0604030504040204" pitchFamily="34" charset="0"/>
                <a:hlinkClick r:id="rId4"/>
              </a:rPr>
              <a:t>https://lemon-dial-project.eu/</a:t>
            </a:r>
            <a:r>
              <a:rPr lang="lv-LV" dirty="0">
                <a:latin typeface="Verdana" panose="020B0604030504040204" pitchFamily="34" charset="0"/>
                <a:ea typeface="Verdana" panose="020B0604030504040204" pitchFamily="34" charset="0"/>
                <a:cs typeface="Verdana" panose="020B0604030504040204" pitchFamily="34" charset="0"/>
              </a:rPr>
              <a:t> </a:t>
            </a:r>
            <a:endParaRPr lang="en-US" kern="0" dirty="0">
              <a:solidFill>
                <a:prstClr val="black"/>
              </a:solidFill>
              <a:latin typeface="Verdana" panose="020B0604030504040204" pitchFamily="34"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defRPr/>
            </a:pPr>
            <a:r>
              <a:rPr lang="en-US" b="1" kern="0" dirty="0" err="1">
                <a:solidFill>
                  <a:prstClr val="black"/>
                </a:solidFill>
                <a:latin typeface="Verdana" panose="020B0604030504040204" pitchFamily="34" charset="0"/>
                <a:ea typeface="MS PGothic" panose="020B0600070205080204" pitchFamily="34" charset="-128"/>
              </a:rPr>
              <a:t>REDDCopernicus</a:t>
            </a:r>
            <a:r>
              <a:rPr lang="en-US" kern="0" dirty="0">
                <a:solidFill>
                  <a:prstClr val="black"/>
                </a:solidFill>
                <a:latin typeface="Verdana" panose="020B0604030504040204" pitchFamily="34" charset="0"/>
                <a:ea typeface="MS PGothic" panose="020B0600070205080204" pitchFamily="34" charset="-128"/>
              </a:rPr>
              <a:t> assessed a future Copernicus EO service. To support sustainable forest monitoring </a:t>
            </a:r>
            <a:r>
              <a:rPr lang="lv-LV" dirty="0">
                <a:latin typeface="Verdana" panose="020B0604030504040204" pitchFamily="34" charset="0"/>
                <a:ea typeface="Verdana" panose="020B0604030504040204" pitchFamily="34" charset="0"/>
                <a:cs typeface="Verdana" panose="020B0604030504040204" pitchFamily="34" charset="0"/>
                <a:hlinkClick r:id="rId5"/>
              </a:rPr>
              <a:t>https://www.reddcopernicus</a:t>
            </a:r>
            <a:endParaRPr lang="en-US" kern="0" dirty="0">
              <a:solidFill>
                <a:prstClr val="black"/>
              </a:solidFill>
              <a:latin typeface="Verdana" panose="020B0604030504040204" pitchFamily="34" charset="0"/>
              <a:ea typeface="MS PGothic" panose="020B0600070205080204" pitchFamily="34" charset="-128"/>
            </a:endParaRP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8929047"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HORIZON-CL4-2024-SPACE-01-35/36</a:t>
            </a:r>
          </a:p>
        </p:txBody>
      </p:sp>
      <p:pic>
        <p:nvPicPr>
          <p:cNvPr id="6" name="Picture 2">
            <a:extLst>
              <a:ext uri="{FF2B5EF4-FFF2-40B4-BE49-F238E27FC236}">
                <a16:creationId xmlns:a16="http://schemas.microsoft.com/office/drawing/2014/main" id="{4CFDDEA2-9EB1-F840-860F-2D54B5FB7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667082"/>
            <a:ext cx="1510739" cy="549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0F3AD89-DB2E-9D49-A5BC-4E86818EF4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107" y="2515633"/>
            <a:ext cx="1519987" cy="8329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13D451F-311F-DC41-BAA4-6305911FB0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808" y="3618680"/>
            <a:ext cx="868583" cy="561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F5BC51-3583-BB4D-ADBC-359BB592A13A}"/>
              </a:ext>
            </a:extLst>
          </p:cNvPr>
          <p:cNvPicPr>
            <a:picLocks noChangeAspect="1"/>
          </p:cNvPicPr>
          <p:nvPr/>
        </p:nvPicPr>
        <p:blipFill>
          <a:blip r:embed="rId9"/>
          <a:stretch>
            <a:fillRect/>
          </a:stretch>
        </p:blipFill>
        <p:spPr>
          <a:xfrm>
            <a:off x="7492985" y="1250575"/>
            <a:ext cx="4501791" cy="1943715"/>
          </a:xfrm>
          <a:prstGeom prst="rect">
            <a:avLst/>
          </a:prstGeom>
        </p:spPr>
      </p:pic>
      <p:sp>
        <p:nvSpPr>
          <p:cNvPr id="4" name="Rectangle 3">
            <a:extLst>
              <a:ext uri="{FF2B5EF4-FFF2-40B4-BE49-F238E27FC236}">
                <a16:creationId xmlns:a16="http://schemas.microsoft.com/office/drawing/2014/main" id="{189582BB-72BB-6E40-805B-A57B155D90CD}"/>
              </a:ext>
            </a:extLst>
          </p:cNvPr>
          <p:cNvSpPr/>
          <p:nvPr/>
        </p:nvSpPr>
        <p:spPr>
          <a:xfrm>
            <a:off x="7479537" y="3437538"/>
            <a:ext cx="4515239" cy="923330"/>
          </a:xfrm>
          <a:prstGeom prst="rect">
            <a:avLst/>
          </a:prstGeom>
          <a:ln>
            <a:solidFill>
              <a:schemeClr val="accent1"/>
            </a:solidFill>
          </a:ln>
        </p:spPr>
        <p:txBody>
          <a:bodyPr wrap="squar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0"/>
              </a:rPr>
              <a:t>https://www.copernicus.eu/en/accessing-data-where-and-how/copernicus-services-catalogue</a:t>
            </a:r>
            <a:r>
              <a:rPr lang="lv-LV"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800640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46</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134132" y="1456900"/>
            <a:ext cx="5733268" cy="3441968"/>
          </a:xfrm>
          <a:prstGeom prst="rect">
            <a:avLst/>
          </a:prstGeom>
          <a:ln w="12700">
            <a:solidFill>
              <a:srgbClr val="4472C4"/>
            </a:solidFill>
          </a:ln>
        </p:spPr>
        <p:txBody>
          <a:bodyPr wrap="square">
            <a:spAutoFit/>
          </a:bodyPr>
          <a:lstStyle/>
          <a:p>
            <a:pPr lvl="0">
              <a:spcAft>
                <a:spcPts val="200"/>
              </a:spcAft>
              <a:buClr>
                <a:srgbClr val="4D4D4D"/>
              </a:buClr>
            </a:pPr>
            <a:r>
              <a:rPr lang="de-DE" b="1" dirty="0">
                <a:latin typeface="Verdana" panose="020B0604030504040204" pitchFamily="34" charset="0"/>
                <a:ea typeface="Verdana" panose="020B0604030504040204" pitchFamily="34" charset="0"/>
                <a:cs typeface="Verdana" panose="020B0604030504040204" pitchFamily="34" charset="0"/>
              </a:rPr>
              <a:t>Quantum Space Gravimetry</a:t>
            </a:r>
          </a:p>
          <a:p>
            <a:pPr marL="285750" lvl="0" indent="-285750" defTabSz="938213" eaLnBrk="0" fontAlgn="base" hangingPunct="0">
              <a:spcBef>
                <a:spcPct val="0"/>
              </a:spcBef>
              <a:spcAft>
                <a:spcPct val="0"/>
              </a:spcAft>
              <a:buClr>
                <a:schemeClr val="tx1"/>
              </a:buClr>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Satellite gravity missions provide unique observations not covered by other Earth observation missions</a:t>
            </a:r>
          </a:p>
          <a:p>
            <a:pPr marL="285750" lvl="0" indent="-285750" defTabSz="938213" eaLnBrk="0" fontAlgn="base" hangingPunct="0">
              <a:spcBef>
                <a:spcPct val="0"/>
              </a:spcBef>
              <a:spcAft>
                <a:spcPct val="0"/>
              </a:spcAft>
              <a:buClr>
                <a:schemeClr val="tx1"/>
              </a:buClr>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Quantum technology can be a game-changer for space applications and a key enabler for the evolution of Copernicus for applications in Earth science: climatology, geodesy, oceanography, hydrology, glaciology, </a:t>
            </a:r>
            <a:r>
              <a:rPr lang="en-US" kern="0" dirty="0" err="1">
                <a:solidFill>
                  <a:prstClr val="black"/>
                </a:solidFill>
                <a:latin typeface="Verdana" panose="020B0604030504040204" pitchFamily="34" charset="0"/>
                <a:ea typeface="MS PGothic" panose="020B0600070205080204" pitchFamily="34" charset="-128"/>
              </a:rPr>
              <a:t>etc</a:t>
            </a:r>
            <a:r>
              <a:rPr lang="en-US" kern="0" dirty="0">
                <a:solidFill>
                  <a:prstClr val="black"/>
                </a:solidFill>
                <a:latin typeface="Verdana" panose="020B0604030504040204" pitchFamily="34" charset="0"/>
                <a:ea typeface="MS PGothic" panose="020B0600070205080204" pitchFamily="34" charset="-128"/>
              </a:rPr>
              <a:t>)</a:t>
            </a:r>
          </a:p>
          <a:p>
            <a:pPr marL="285750" lvl="0" indent="-285750" defTabSz="938213" eaLnBrk="0" fontAlgn="base" hangingPunct="0">
              <a:spcBef>
                <a:spcPct val="0"/>
              </a:spcBef>
              <a:spcAft>
                <a:spcPct val="0"/>
              </a:spcAft>
              <a:buClr>
                <a:schemeClr val="tx1"/>
              </a:buClr>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HE project CARIOQA develops an engineering model of the quantum accelerometer for a future mission</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80618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HORIZON-CL4-2024-SPACE-01-64</a:t>
            </a:r>
          </a:p>
        </p:txBody>
      </p:sp>
      <p:sp>
        <p:nvSpPr>
          <p:cNvPr id="2" name="Rectangle 1">
            <a:extLst>
              <a:ext uri="{FF2B5EF4-FFF2-40B4-BE49-F238E27FC236}">
                <a16:creationId xmlns:a16="http://schemas.microsoft.com/office/drawing/2014/main" id="{79D587D5-6B64-214D-AFBC-96AC72496860}"/>
              </a:ext>
            </a:extLst>
          </p:cNvPr>
          <p:cNvSpPr/>
          <p:nvPr/>
        </p:nvSpPr>
        <p:spPr>
          <a:xfrm>
            <a:off x="6023932" y="1456900"/>
            <a:ext cx="5849981" cy="2610971"/>
          </a:xfrm>
          <a:prstGeom prst="rect">
            <a:avLst/>
          </a:prstGeom>
          <a:ln>
            <a:solidFill>
              <a:schemeClr val="accent1"/>
            </a:solidFill>
          </a:ln>
        </p:spPr>
        <p:txBody>
          <a:bodyPr wrap="square">
            <a:spAutoFit/>
          </a:bodyPr>
          <a:lstStyle/>
          <a:p>
            <a:pPr>
              <a:spcAft>
                <a:spcPts val="200"/>
              </a:spcAft>
              <a:buClr>
                <a:srgbClr val="4D4D4D"/>
              </a:buClr>
            </a:pPr>
            <a:r>
              <a:rPr lang="en-US" b="1" dirty="0">
                <a:latin typeface="Verdana" panose="020B0604030504040204" pitchFamily="34" charset="0"/>
                <a:ea typeface="Verdana" panose="020B0604030504040204" pitchFamily="34" charset="0"/>
                <a:cs typeface="Verdana" panose="020B0604030504040204" pitchFamily="34" charset="0"/>
              </a:rPr>
              <a:t>Quantum Key Distribution</a:t>
            </a:r>
          </a:p>
          <a:p>
            <a:pPr marL="285750" indent="-285750" defTabSz="938213" eaLnBrk="0" fontAlgn="base" hangingPunct="0">
              <a:spcBef>
                <a:spcPct val="0"/>
              </a:spcBef>
              <a:spcAft>
                <a:spcPct val="0"/>
              </a:spcAft>
              <a:buClr>
                <a:schemeClr val="tx1"/>
              </a:buClr>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Technology used to deliver crypto material to end-users </a:t>
            </a:r>
          </a:p>
          <a:p>
            <a:pPr marL="285750" indent="-285750" defTabSz="938213" eaLnBrk="0" fontAlgn="base" hangingPunct="0">
              <a:spcBef>
                <a:spcPct val="0"/>
              </a:spcBef>
              <a:spcAft>
                <a:spcPct val="0"/>
              </a:spcAft>
              <a:buClr>
                <a:schemeClr val="tx1"/>
              </a:buClr>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Satellites used to overcome the limitations of ground-based segments</a:t>
            </a:r>
          </a:p>
          <a:p>
            <a:pPr marL="285750" indent="-285750" defTabSz="938213" eaLnBrk="0" fontAlgn="base" hangingPunct="0">
              <a:spcBef>
                <a:spcPct val="0"/>
              </a:spcBef>
              <a:spcAft>
                <a:spcPct val="0"/>
              </a:spcAft>
              <a:buClr>
                <a:schemeClr val="tx1"/>
              </a:buClr>
              <a:buSzPct val="150000"/>
              <a:buFont typeface="Arial" panose="020B0604020202020204" pitchFamily="34" charset="0"/>
              <a:buChar char="•"/>
              <a:defRPr/>
            </a:pPr>
            <a:r>
              <a:rPr lang="en-US" kern="0" dirty="0">
                <a:solidFill>
                  <a:prstClr val="black"/>
                </a:solidFill>
                <a:latin typeface="Verdana" panose="020B0604030504040204" pitchFamily="34" charset="0"/>
                <a:ea typeface="MS PGothic" panose="020B0600070205080204" pitchFamily="34" charset="-128"/>
              </a:rPr>
              <a:t>Objective is to mature the new quantum technologies (such as entanglement) and perform the qualification for space and ground segments</a:t>
            </a:r>
          </a:p>
        </p:txBody>
      </p:sp>
    </p:spTree>
    <p:extLst>
      <p:ext uri="{BB962C8B-B14F-4D97-AF65-F5344CB8AC3E}">
        <p14:creationId xmlns:p14="http://schemas.microsoft.com/office/powerpoint/2010/main" val="644503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47</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223713" y="1800832"/>
            <a:ext cx="5733268" cy="2939266"/>
          </a:xfrm>
          <a:prstGeom prst="rect">
            <a:avLst/>
          </a:prstGeom>
          <a:ln w="12700">
            <a:solidFill>
              <a:srgbClr val="4472C4"/>
            </a:solidFill>
          </a:ln>
        </p:spPr>
        <p:txBody>
          <a:bodyPr wrap="square">
            <a:spAutoFit/>
          </a:bodyPr>
          <a:lstStyle/>
          <a:p>
            <a:pPr>
              <a:spcAft>
                <a:spcPts val="200"/>
              </a:spcAft>
              <a:buClr>
                <a:srgbClr val="4D4D4D"/>
              </a:buClr>
            </a:pPr>
            <a:r>
              <a:rPr lang="en-US" b="1" kern="0" dirty="0">
                <a:solidFill>
                  <a:prstClr val="black"/>
                </a:solidFill>
                <a:latin typeface="Verdana" panose="020B0604030504040204" pitchFamily="34" charset="0"/>
                <a:ea typeface="MS PGothic" panose="020B0600070205080204" pitchFamily="34" charset="-128"/>
              </a:rPr>
              <a:t>The first radiation hard fully European FPGA NG-MEDIUM (Field Programmable Gate Array)</a:t>
            </a:r>
            <a:r>
              <a:rPr lang="en-US" kern="0" dirty="0">
                <a:solidFill>
                  <a:prstClr val="black"/>
                </a:solidFill>
                <a:latin typeface="Verdana" panose="020B0604030504040204" pitchFamily="34" charset="0"/>
                <a:ea typeface="MS PGothic" panose="020B0600070205080204" pitchFamily="34" charset="-128"/>
              </a:rPr>
              <a:t> </a:t>
            </a:r>
          </a:p>
          <a:p>
            <a:pPr marL="285750" indent="-285750">
              <a:spcAft>
                <a:spcPts val="200"/>
              </a:spcAft>
              <a:buClr>
                <a:schemeClr val="tx1"/>
              </a:buClr>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Development of a supply chain covering different families of FPGAs in the EU </a:t>
            </a:r>
          </a:p>
          <a:p>
            <a:pPr marL="285750" indent="-285750">
              <a:spcAft>
                <a:spcPts val="200"/>
              </a:spcAft>
              <a:buClr>
                <a:schemeClr val="tx1"/>
              </a:buClr>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Funded projects cover the design, manufacturing, validation and space qualification</a:t>
            </a:r>
          </a:p>
          <a:p>
            <a:pPr marL="285750" indent="-285750">
              <a:spcAft>
                <a:spcPts val="200"/>
              </a:spcAft>
              <a:buClr>
                <a:schemeClr val="tx1"/>
              </a:buClr>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Used in multiple space missions, including Galileo</a:t>
            </a: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8061822"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rPr>
              <a:t>HORIZON-CL4-2024-SPACE-01-73</a:t>
            </a:r>
          </a:p>
        </p:txBody>
      </p:sp>
      <p:sp>
        <p:nvSpPr>
          <p:cNvPr id="2" name="Rectangle 1">
            <a:extLst>
              <a:ext uri="{FF2B5EF4-FFF2-40B4-BE49-F238E27FC236}">
                <a16:creationId xmlns:a16="http://schemas.microsoft.com/office/drawing/2014/main" id="{79D587D5-6B64-214D-AFBC-96AC72496860}"/>
              </a:ext>
            </a:extLst>
          </p:cNvPr>
          <p:cNvSpPr/>
          <p:nvPr/>
        </p:nvSpPr>
        <p:spPr>
          <a:xfrm>
            <a:off x="6158404" y="1800832"/>
            <a:ext cx="5540538" cy="2636619"/>
          </a:xfrm>
          <a:prstGeom prst="rect">
            <a:avLst/>
          </a:prstGeom>
          <a:ln>
            <a:solidFill>
              <a:schemeClr val="accent1"/>
            </a:solidFill>
          </a:ln>
        </p:spPr>
        <p:txBody>
          <a:bodyPr wrap="square">
            <a:spAutoFit/>
          </a:bodyPr>
          <a:lstStyle/>
          <a:p>
            <a:pPr>
              <a:spcAft>
                <a:spcPts val="200"/>
              </a:spcAft>
              <a:buClr>
                <a:srgbClr val="4D4D4D"/>
              </a:buClr>
            </a:pPr>
            <a:r>
              <a:rPr lang="en-US" b="1" dirty="0" err="1">
                <a:latin typeface="Verdana" panose="020B0604030504040204" pitchFamily="34" charset="0"/>
                <a:ea typeface="Verdana" panose="020B0604030504040204" pitchFamily="34" charset="0"/>
                <a:cs typeface="Verdana" panose="020B0604030504040204" pitchFamily="34" charset="0"/>
              </a:rPr>
              <a:t>GaN</a:t>
            </a:r>
            <a:r>
              <a:rPr lang="en-US" b="1" dirty="0">
                <a:latin typeface="Verdana" panose="020B0604030504040204" pitchFamily="34" charset="0"/>
                <a:ea typeface="Verdana" panose="020B0604030504040204" pitchFamily="34" charset="0"/>
                <a:cs typeface="Verdana" panose="020B0604030504040204" pitchFamily="34" charset="0"/>
              </a:rPr>
              <a:t> power technology for space applications</a:t>
            </a:r>
          </a:p>
          <a:p>
            <a:pPr marL="285750" indent="-285750">
              <a:spcAft>
                <a:spcPts val="200"/>
              </a:spcAft>
              <a:buClr>
                <a:schemeClr val="tx1"/>
              </a:buClr>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Development of EU based </a:t>
            </a:r>
            <a:r>
              <a:rPr lang="en-US" kern="0" dirty="0" err="1">
                <a:solidFill>
                  <a:prstClr val="black"/>
                </a:solidFill>
                <a:latin typeface="Verdana" panose="020B0604030504040204" pitchFamily="34" charset="0"/>
                <a:ea typeface="MS PGothic" panose="020B0600070205080204" pitchFamily="34" charset="-128"/>
              </a:rPr>
              <a:t>GaN</a:t>
            </a:r>
            <a:r>
              <a:rPr lang="en-US" kern="0" dirty="0">
                <a:solidFill>
                  <a:prstClr val="black"/>
                </a:solidFill>
                <a:latin typeface="Verdana" panose="020B0604030504040204" pitchFamily="34" charset="0"/>
                <a:ea typeface="MS PGothic" panose="020B0600070205080204" pitchFamily="34" charset="-128"/>
              </a:rPr>
              <a:t> technology for power applications, covering both low voltages (&lt;50V) and high voltages of up to 650V</a:t>
            </a:r>
          </a:p>
          <a:p>
            <a:pPr marL="285750" indent="-285750">
              <a:spcAft>
                <a:spcPts val="200"/>
              </a:spcAft>
              <a:buClr>
                <a:schemeClr val="tx1"/>
              </a:buClr>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Funded projects aimed at developing and space qualify the </a:t>
            </a:r>
            <a:r>
              <a:rPr lang="en-US" kern="0" dirty="0" err="1">
                <a:solidFill>
                  <a:prstClr val="black"/>
                </a:solidFill>
                <a:latin typeface="Verdana" panose="020B0604030504040204" pitchFamily="34" charset="0"/>
                <a:ea typeface="MS PGothic" panose="020B0600070205080204" pitchFamily="34" charset="-128"/>
              </a:rPr>
              <a:t>GaN</a:t>
            </a:r>
            <a:r>
              <a:rPr lang="en-US" kern="0" dirty="0">
                <a:solidFill>
                  <a:prstClr val="black"/>
                </a:solidFill>
                <a:latin typeface="Verdana" panose="020B0604030504040204" pitchFamily="34" charset="0"/>
                <a:ea typeface="MS PGothic" panose="020B0600070205080204" pitchFamily="34" charset="-128"/>
              </a:rPr>
              <a:t> foundry process leading to </a:t>
            </a:r>
            <a:r>
              <a:rPr lang="en-US" kern="0" dirty="0" err="1">
                <a:solidFill>
                  <a:prstClr val="black"/>
                </a:solidFill>
                <a:latin typeface="Verdana" panose="020B0604030504040204" pitchFamily="34" charset="0"/>
                <a:ea typeface="MS PGothic" panose="020B0600070205080204" pitchFamily="34" charset="-128"/>
              </a:rPr>
              <a:t>GaN</a:t>
            </a:r>
            <a:r>
              <a:rPr lang="en-US" kern="0" dirty="0">
                <a:solidFill>
                  <a:prstClr val="black"/>
                </a:solidFill>
                <a:latin typeface="Verdana" panose="020B0604030504040204" pitchFamily="34" charset="0"/>
                <a:ea typeface="MS PGothic" panose="020B0600070205080204" pitchFamily="34" charset="-128"/>
              </a:rPr>
              <a:t> devices space compatible</a:t>
            </a:r>
          </a:p>
        </p:txBody>
      </p:sp>
      <p:sp>
        <p:nvSpPr>
          <p:cNvPr id="5" name="Rectangle 4">
            <a:extLst>
              <a:ext uri="{FF2B5EF4-FFF2-40B4-BE49-F238E27FC236}">
                <a16:creationId xmlns:a16="http://schemas.microsoft.com/office/drawing/2014/main" id="{42695B6C-166F-A843-9A70-F6F5FDE414EF}"/>
              </a:ext>
            </a:extLst>
          </p:cNvPr>
          <p:cNvSpPr/>
          <p:nvPr/>
        </p:nvSpPr>
        <p:spPr>
          <a:xfrm>
            <a:off x="887101" y="1008289"/>
            <a:ext cx="10986652" cy="369332"/>
          </a:xfrm>
          <a:prstGeom prst="rect">
            <a:avLst/>
          </a:prstGeom>
        </p:spPr>
        <p:txBody>
          <a:bodyPr wrap="square">
            <a:spAutoFit/>
          </a:bodyPr>
          <a:lstStyle/>
          <a:p>
            <a:pPr lvl="0">
              <a:spcAft>
                <a:spcPts val="200"/>
              </a:spcAft>
              <a:buClr>
                <a:srgbClr val="4D4D4D"/>
              </a:buClr>
            </a:pPr>
            <a:r>
              <a:rPr lang="de-DE" b="1" noProof="1">
                <a:latin typeface="Verdana" panose="020B0604030504040204" pitchFamily="34" charset="0"/>
                <a:ea typeface="Verdana" panose="020B0604030504040204" pitchFamily="34" charset="0"/>
                <a:cs typeface="Verdana" panose="020B0604030504040204" pitchFamily="34" charset="0"/>
              </a:rPr>
              <a:t>Examples of recent achievements in the area of EU technological non-dependence</a:t>
            </a:r>
            <a:r>
              <a:rPr lang="de-DE" b="1" dirty="0">
                <a:latin typeface="Verdana" panose="020B0604030504040204" pitchFamily="34" charset="0"/>
                <a:ea typeface="Verdana" panose="020B0604030504040204" pitchFamily="34" charset="0"/>
                <a:cs typeface="Verdana" panose="020B0604030504040204" pitchFamily="34" charset="0"/>
              </a:rPr>
              <a:t> </a:t>
            </a:r>
          </a:p>
        </p:txBody>
      </p:sp>
      <p:pic>
        <p:nvPicPr>
          <p:cNvPr id="8" name="Picture 2">
            <a:extLst>
              <a:ext uri="{FF2B5EF4-FFF2-40B4-BE49-F238E27FC236}">
                <a16:creationId xmlns:a16="http://schemas.microsoft.com/office/drawing/2014/main" id="{64E7E923-C5EA-1246-ADE3-072A00CCD9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90" t="24195" r="6023" b="25491"/>
          <a:stretch/>
        </p:blipFill>
        <p:spPr bwMode="auto">
          <a:xfrm>
            <a:off x="2766899" y="4951072"/>
            <a:ext cx="2434983" cy="1585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computer chip&#10;&#10;Description automatically generated">
            <a:extLst>
              <a:ext uri="{FF2B5EF4-FFF2-40B4-BE49-F238E27FC236}">
                <a16:creationId xmlns:a16="http://schemas.microsoft.com/office/drawing/2014/main" id="{1ECDDC9B-BF04-3842-819C-21E2F831E4A0}"/>
              </a:ext>
            </a:extLst>
          </p:cNvPr>
          <p:cNvPicPr>
            <a:picLocks noChangeAspect="1"/>
          </p:cNvPicPr>
          <p:nvPr/>
        </p:nvPicPr>
        <p:blipFill rotWithShape="1">
          <a:blip r:embed="rId4"/>
          <a:srcRect l="10425" r="25483" b="17204"/>
          <a:stretch/>
        </p:blipFill>
        <p:spPr>
          <a:xfrm>
            <a:off x="393950" y="4951072"/>
            <a:ext cx="1970466" cy="1585819"/>
          </a:xfrm>
          <a:prstGeom prst="rect">
            <a:avLst/>
          </a:prstGeom>
        </p:spPr>
      </p:pic>
      <p:pic>
        <p:nvPicPr>
          <p:cNvPr id="12" name="Picture 4">
            <a:extLst>
              <a:ext uri="{FF2B5EF4-FFF2-40B4-BE49-F238E27FC236}">
                <a16:creationId xmlns:a16="http://schemas.microsoft.com/office/drawing/2014/main" id="{27AB3BC0-E118-6740-BF70-D2B340163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620" y="4497398"/>
            <a:ext cx="4683960" cy="203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61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9EA5-A421-4541-B0F8-7F0167DA2008}"/>
              </a:ext>
            </a:extLst>
          </p:cNvPr>
          <p:cNvSpPr>
            <a:spLocks noGrp="1"/>
          </p:cNvSpPr>
          <p:nvPr>
            <p:ph type="title"/>
          </p:nvPr>
        </p:nvSpPr>
        <p:spPr>
          <a:xfrm>
            <a:off x="838200" y="73013"/>
            <a:ext cx="10515600" cy="1325563"/>
          </a:xfrm>
        </p:spPr>
        <p:txBody>
          <a:bodyPr>
            <a:normAutofit/>
          </a:bodyPr>
          <a:lstStyle/>
          <a:p>
            <a:r>
              <a:rPr lang="en-US" sz="3200" b="1" dirty="0">
                <a:solidFill>
                  <a:srgbClr val="0308DB">
                    <a:lumMod val="50000"/>
                  </a:srgbClr>
                </a:solidFill>
                <a:latin typeface="Verdana" panose="020B0604030504040204" pitchFamily="34" charset="0"/>
                <a:ea typeface="Verdana" panose="020B0604030504040204" pitchFamily="34" charset="0"/>
              </a:rPr>
              <a:t>EUSPA CALLS</a:t>
            </a:r>
            <a:br>
              <a:rPr lang="en-US" b="1" dirty="0">
                <a:solidFill>
                  <a:srgbClr val="0308DB">
                    <a:lumMod val="50000"/>
                  </a:srgbClr>
                </a:solidFill>
                <a:latin typeface="Verdana" panose="020B0604030504040204" pitchFamily="34" charset="0"/>
                <a:ea typeface="Verdana" panose="020B0604030504040204" pitchFamily="34" charset="0"/>
              </a:rPr>
            </a:br>
            <a:endParaRPr lang="lv-LV" dirty="0"/>
          </a:p>
        </p:txBody>
      </p:sp>
      <p:sp>
        <p:nvSpPr>
          <p:cNvPr id="3" name="Slide Number Placeholder 2">
            <a:extLst>
              <a:ext uri="{FF2B5EF4-FFF2-40B4-BE49-F238E27FC236}">
                <a16:creationId xmlns:a16="http://schemas.microsoft.com/office/drawing/2014/main" id="{BD7C2FA4-7923-5F41-A5D1-0D56E30163B1}"/>
              </a:ext>
            </a:extLst>
          </p:cNvPr>
          <p:cNvSpPr>
            <a:spLocks noGrp="1"/>
          </p:cNvSpPr>
          <p:nvPr>
            <p:ph type="sldNum" sz="quarter" idx="12"/>
          </p:nvPr>
        </p:nvSpPr>
        <p:spPr/>
        <p:txBody>
          <a:bodyPr/>
          <a:lstStyle/>
          <a:p>
            <a:fld id="{660F3F40-12FA-4968-8235-5F18DAFE2DEF}" type="slidenum">
              <a:rPr lang="lv-LV" smtClean="0"/>
              <a:t>48</a:t>
            </a:fld>
            <a:endParaRPr lang="lv-LV" dirty="0"/>
          </a:p>
        </p:txBody>
      </p:sp>
      <p:sp>
        <p:nvSpPr>
          <p:cNvPr id="4" name="Rectangle 3">
            <a:extLst>
              <a:ext uri="{FF2B5EF4-FFF2-40B4-BE49-F238E27FC236}">
                <a16:creationId xmlns:a16="http://schemas.microsoft.com/office/drawing/2014/main" id="{513BE668-2846-9640-B9B2-5297E3573967}"/>
              </a:ext>
            </a:extLst>
          </p:cNvPr>
          <p:cNvSpPr/>
          <p:nvPr/>
        </p:nvSpPr>
        <p:spPr>
          <a:xfrm>
            <a:off x="206188" y="1495686"/>
            <a:ext cx="6096000" cy="1579920"/>
          </a:xfrm>
          <a:prstGeom prst="rect">
            <a:avLst/>
          </a:prstGeom>
          <a:ln w="12700">
            <a:solidFill>
              <a:schemeClr val="accent1"/>
            </a:solidFill>
          </a:ln>
        </p:spPr>
        <p:txBody>
          <a:bodyPr>
            <a:spAutoFit/>
          </a:bodyPr>
          <a:lstStyle/>
          <a:p>
            <a:pPr marL="285750" indent="-285750">
              <a:spcAft>
                <a:spcPts val="200"/>
              </a:spcAft>
              <a:buClr>
                <a:schemeClr val="tx1"/>
              </a:buClr>
              <a:buSzPct val="150000"/>
              <a:buFont typeface="Arial" panose="020B0604020202020204" pitchFamily="34" charset="0"/>
              <a:buChar char="•"/>
            </a:pPr>
            <a:r>
              <a:rPr lang="de-DE" kern="0" dirty="0">
                <a:solidFill>
                  <a:prstClr val="black"/>
                </a:solidFill>
                <a:latin typeface="Verdana" panose="020B0604030504040204" pitchFamily="34" charset="0"/>
                <a:ea typeface="MS PGothic" panose="020B0600070205080204" pitchFamily="34" charset="-128"/>
              </a:rPr>
              <a:t>HORIZON-EUSPA-2023-SPACE-01-41 </a:t>
            </a:r>
          </a:p>
          <a:p>
            <a:pPr marL="285750" indent="-285750">
              <a:spcAft>
                <a:spcPts val="200"/>
              </a:spcAft>
              <a:buClr>
                <a:schemeClr val="tx1"/>
              </a:buClr>
              <a:buSzPct val="150000"/>
              <a:buFont typeface="Arial" panose="020B0604020202020204" pitchFamily="34" charset="0"/>
              <a:buChar char="•"/>
            </a:pPr>
            <a:r>
              <a:rPr lang="de-DE" kern="0" dirty="0">
                <a:solidFill>
                  <a:prstClr val="black"/>
                </a:solidFill>
                <a:latin typeface="Verdana" panose="020B0604030504040204" pitchFamily="34" charset="0"/>
                <a:ea typeface="MS PGothic" panose="020B0600070205080204" pitchFamily="34" charset="-128"/>
              </a:rPr>
              <a:t>HORIZON-EUSPA-2023-SPACE-01-42 </a:t>
            </a:r>
          </a:p>
          <a:p>
            <a:pPr marL="285750" indent="-285750">
              <a:spcAft>
                <a:spcPts val="200"/>
              </a:spcAft>
              <a:buClr>
                <a:schemeClr val="tx1"/>
              </a:buClr>
              <a:buSzPct val="150000"/>
              <a:buFont typeface="Arial" panose="020B0604020202020204" pitchFamily="34" charset="0"/>
              <a:buChar char="•"/>
            </a:pPr>
            <a:r>
              <a:rPr lang="de-DE" kern="0" dirty="0">
                <a:solidFill>
                  <a:prstClr val="black"/>
                </a:solidFill>
                <a:latin typeface="Verdana" panose="020B0604030504040204" pitchFamily="34" charset="0"/>
                <a:ea typeface="MS PGothic" panose="020B0600070205080204" pitchFamily="34" charset="-128"/>
              </a:rPr>
              <a:t>HORIZON-EUSPA-2023-SPACE-01-43</a:t>
            </a:r>
          </a:p>
          <a:p>
            <a:pPr marL="285750" indent="-285750">
              <a:spcAft>
                <a:spcPts val="200"/>
              </a:spcAft>
              <a:buClr>
                <a:schemeClr val="tx1"/>
              </a:buClr>
              <a:buSzPct val="150000"/>
              <a:buFont typeface="Arial" panose="020B0604020202020204" pitchFamily="34" charset="0"/>
              <a:buChar char="•"/>
            </a:pPr>
            <a:r>
              <a:rPr lang="de-DE" kern="0" dirty="0">
                <a:solidFill>
                  <a:prstClr val="black"/>
                </a:solidFill>
                <a:latin typeface="Verdana" panose="020B0604030504040204" pitchFamily="34" charset="0"/>
                <a:ea typeface="MS PGothic" panose="020B0600070205080204" pitchFamily="34" charset="-128"/>
              </a:rPr>
              <a:t>HORIZON-EUSPA-2023-SPACE-01-46 </a:t>
            </a:r>
          </a:p>
          <a:p>
            <a:pPr marL="285750" indent="-285750">
              <a:spcAft>
                <a:spcPts val="200"/>
              </a:spcAft>
              <a:buClr>
                <a:schemeClr val="tx1"/>
              </a:buClr>
              <a:buSzPct val="150000"/>
              <a:buFont typeface="Arial" panose="020B0604020202020204" pitchFamily="34" charset="0"/>
              <a:buChar char="•"/>
            </a:pPr>
            <a:r>
              <a:rPr lang="de-DE" kern="0" dirty="0">
                <a:solidFill>
                  <a:prstClr val="black"/>
                </a:solidFill>
                <a:latin typeface="Verdana" panose="020B0604030504040204" pitchFamily="34" charset="0"/>
                <a:ea typeface="MS PGothic" panose="020B0600070205080204" pitchFamily="34" charset="-128"/>
              </a:rPr>
              <a:t>HORIZON-EUSPA-2023-SPACE-01-61</a:t>
            </a:r>
            <a:endParaRPr lang="en-150" b="1" dirty="0">
              <a:solidFill>
                <a:srgbClr val="0E4194"/>
              </a:solidFill>
            </a:endParaRPr>
          </a:p>
        </p:txBody>
      </p:sp>
      <p:sp>
        <p:nvSpPr>
          <p:cNvPr id="5" name="TextBox 4">
            <a:extLst>
              <a:ext uri="{FF2B5EF4-FFF2-40B4-BE49-F238E27FC236}">
                <a16:creationId xmlns:a16="http://schemas.microsoft.com/office/drawing/2014/main" id="{759286FF-58E5-AF46-957F-470662F1F95F}"/>
              </a:ext>
            </a:extLst>
          </p:cNvPr>
          <p:cNvSpPr txBox="1"/>
          <p:nvPr/>
        </p:nvSpPr>
        <p:spPr>
          <a:xfrm>
            <a:off x="206188" y="5707915"/>
            <a:ext cx="6184564" cy="830997"/>
          </a:xfrm>
          <a:prstGeom prst="rect">
            <a:avLst/>
          </a:prstGeom>
          <a:noFill/>
          <a:ln w="12700">
            <a:solidFill>
              <a:schemeClr val="accent1"/>
            </a:solidFill>
          </a:ln>
        </p:spPr>
        <p:txBody>
          <a:bodyPr wrap="square" rtlCol="0">
            <a:spAutoFit/>
          </a:bodyPr>
          <a:lstStyle/>
          <a:p>
            <a:r>
              <a:rPr lang="lv-LV" sz="1600" dirty="0">
                <a:latin typeface="Verdana" panose="020B0604030504040204" pitchFamily="34" charset="0"/>
                <a:ea typeface="Verdana" panose="020B0604030504040204" pitchFamily="34" charset="0"/>
                <a:cs typeface="Verdana" panose="020B0604030504040204" pitchFamily="34" charset="0"/>
                <a:hlinkClick r:id="rId2"/>
              </a:rPr>
              <a:t>https://www.lzp.gov.lv/lv/jaunums/oktobri-tiks-atverts-tresais-eiropas-savienibas-kosmosa-programmas-agenturas-euspa-projektu-konkurss</a:t>
            </a:r>
            <a:r>
              <a:rPr lang="lv-LV"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EF259BF9-9C6A-EE43-BD79-C417B1BA9C46}"/>
              </a:ext>
            </a:extLst>
          </p:cNvPr>
          <p:cNvPicPr>
            <a:picLocks noChangeAspect="1"/>
          </p:cNvPicPr>
          <p:nvPr/>
        </p:nvPicPr>
        <p:blipFill>
          <a:blip r:embed="rId3"/>
          <a:stretch>
            <a:fillRect/>
          </a:stretch>
        </p:blipFill>
        <p:spPr>
          <a:xfrm>
            <a:off x="8658638" y="102645"/>
            <a:ext cx="3231776" cy="1383604"/>
          </a:xfrm>
          <a:prstGeom prst="rect">
            <a:avLst/>
          </a:prstGeom>
        </p:spPr>
      </p:pic>
      <p:sp>
        <p:nvSpPr>
          <p:cNvPr id="7" name="Rectangle 6">
            <a:extLst>
              <a:ext uri="{FF2B5EF4-FFF2-40B4-BE49-F238E27FC236}">
                <a16:creationId xmlns:a16="http://schemas.microsoft.com/office/drawing/2014/main" id="{4EA30DD3-8DBE-274B-B543-E9D321AE5EBB}"/>
              </a:ext>
            </a:extLst>
          </p:cNvPr>
          <p:cNvSpPr/>
          <p:nvPr/>
        </p:nvSpPr>
        <p:spPr>
          <a:xfrm>
            <a:off x="8658638" y="1464571"/>
            <a:ext cx="3457421" cy="338554"/>
          </a:xfrm>
          <a:prstGeom prst="rect">
            <a:avLst/>
          </a:prstGeom>
        </p:spPr>
        <p:txBody>
          <a:bodyPr wrap="none">
            <a:spAutoFit/>
          </a:bodyPr>
          <a:lstStyle/>
          <a:p>
            <a:r>
              <a:rPr lang="lv-LV" sz="1600" dirty="0">
                <a:latin typeface="Verdana" panose="020B0604030504040204" pitchFamily="34" charset="0"/>
                <a:ea typeface="Verdana" panose="020B0604030504040204" pitchFamily="34" charset="0"/>
                <a:cs typeface="Verdana" panose="020B0604030504040204" pitchFamily="34" charset="0"/>
                <a:hlinkClick r:id="rId4"/>
              </a:rPr>
              <a:t>https://www.euspa.europa.eu/</a:t>
            </a:r>
            <a:r>
              <a:rPr lang="lv-LV"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8" name="Content Placeholder 5">
            <a:extLst>
              <a:ext uri="{FF2B5EF4-FFF2-40B4-BE49-F238E27FC236}">
                <a16:creationId xmlns:a16="http://schemas.microsoft.com/office/drawing/2014/main" id="{B3124651-2AB5-7647-B07D-BD3AA374C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37" y="3293658"/>
            <a:ext cx="5118924" cy="2196205"/>
          </a:xfrm>
          <a:prstGeom prst="rect">
            <a:avLst/>
          </a:prstGeom>
        </p:spPr>
      </p:pic>
      <p:sp>
        <p:nvSpPr>
          <p:cNvPr id="9" name="Rectangle 8">
            <a:extLst>
              <a:ext uri="{FF2B5EF4-FFF2-40B4-BE49-F238E27FC236}">
                <a16:creationId xmlns:a16="http://schemas.microsoft.com/office/drawing/2014/main" id="{E5F5E6A0-E649-294C-ABDC-95AE7BEBCE34}"/>
              </a:ext>
            </a:extLst>
          </p:cNvPr>
          <p:cNvSpPr/>
          <p:nvPr/>
        </p:nvSpPr>
        <p:spPr>
          <a:xfrm>
            <a:off x="6850251" y="5076266"/>
            <a:ext cx="5040163" cy="584775"/>
          </a:xfrm>
          <a:prstGeom prst="rect">
            <a:avLst/>
          </a:prstGeom>
          <a:ln w="12700">
            <a:solidFill>
              <a:schemeClr val="accent1"/>
            </a:solidFill>
          </a:ln>
        </p:spPr>
        <p:txBody>
          <a:bodyPr wrap="square">
            <a:spAutoFit/>
          </a:bodyPr>
          <a:lstStyle/>
          <a:p>
            <a:r>
              <a:rPr lang="lv-LV" sz="1600" dirty="0">
                <a:latin typeface="Verdana" panose="020B0604030504040204" pitchFamily="34" charset="0"/>
                <a:ea typeface="Verdana" panose="020B0604030504040204" pitchFamily="34" charset="0"/>
                <a:cs typeface="Verdana" panose="020B0604030504040204" pitchFamily="34" charset="0"/>
                <a:hlinkClick r:id="rId6"/>
              </a:rPr>
              <a:t>https://www.youtube.com/watch?v=dTg2bayyiBM</a:t>
            </a:r>
            <a:r>
              <a:rPr lang="lv-LV"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10" name="Picture 9">
            <a:extLst>
              <a:ext uri="{FF2B5EF4-FFF2-40B4-BE49-F238E27FC236}">
                <a16:creationId xmlns:a16="http://schemas.microsoft.com/office/drawing/2014/main" id="{F2C4B812-C834-754C-BD73-16BB3345469E}"/>
              </a:ext>
            </a:extLst>
          </p:cNvPr>
          <p:cNvPicPr>
            <a:picLocks noChangeAspect="1"/>
          </p:cNvPicPr>
          <p:nvPr/>
        </p:nvPicPr>
        <p:blipFill>
          <a:blip r:embed="rId7"/>
          <a:stretch>
            <a:fillRect/>
          </a:stretch>
        </p:blipFill>
        <p:spPr>
          <a:xfrm>
            <a:off x="6811421" y="2023742"/>
            <a:ext cx="5078993" cy="2866278"/>
          </a:xfrm>
          <a:prstGeom prst="rect">
            <a:avLst/>
          </a:prstGeom>
        </p:spPr>
      </p:pic>
      <p:sp>
        <p:nvSpPr>
          <p:cNvPr id="11" name="Rectangle 10">
            <a:extLst>
              <a:ext uri="{FF2B5EF4-FFF2-40B4-BE49-F238E27FC236}">
                <a16:creationId xmlns:a16="http://schemas.microsoft.com/office/drawing/2014/main" id="{361A9C7B-F57B-8044-A9A1-EB23DBC2F047}"/>
              </a:ext>
            </a:extLst>
          </p:cNvPr>
          <p:cNvSpPr/>
          <p:nvPr/>
        </p:nvSpPr>
        <p:spPr>
          <a:xfrm>
            <a:off x="4759643" y="507017"/>
            <a:ext cx="3850957" cy="584775"/>
          </a:xfrm>
          <a:prstGeom prst="rect">
            <a:avLst/>
          </a:prstGeom>
          <a:ln>
            <a:solidFill>
              <a:schemeClr val="accent1"/>
            </a:solidFill>
          </a:ln>
        </p:spPr>
        <p:txBody>
          <a:bodyPr wrap="square">
            <a:spAutoFit/>
          </a:bodyPr>
          <a:lstStyle/>
          <a:p>
            <a:r>
              <a:rPr lang="lv-LV" sz="1600" dirty="0">
                <a:latin typeface="Verdana" panose="020B0604030504040204" pitchFamily="34" charset="0"/>
                <a:ea typeface="Verdana" panose="020B0604030504040204" pitchFamily="34" charset="0"/>
                <a:cs typeface="Verdana" panose="020B0604030504040204" pitchFamily="34" charset="0"/>
                <a:hlinkClick r:id="rId8"/>
              </a:rPr>
              <a:t>https://www.euspa.europa.eu/opportunities/horizon-europe</a:t>
            </a:r>
            <a:r>
              <a:rPr lang="lv-LV" sz="16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885734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E7FCA-3517-22E6-3169-1BDF9BA9F3F6}"/>
              </a:ext>
            </a:extLst>
          </p:cNvPr>
          <p:cNvPicPr>
            <a:picLocks noChangeAspect="1"/>
          </p:cNvPicPr>
          <p:nvPr/>
        </p:nvPicPr>
        <p:blipFill>
          <a:blip r:embed="rId2"/>
          <a:stretch>
            <a:fillRect/>
          </a:stretch>
        </p:blipFill>
        <p:spPr>
          <a:xfrm>
            <a:off x="210405" y="1354216"/>
            <a:ext cx="11002945" cy="5147004"/>
          </a:xfrm>
          <a:prstGeom prst="rect">
            <a:avLst/>
          </a:prstGeom>
        </p:spPr>
      </p:pic>
      <p:sp>
        <p:nvSpPr>
          <p:cNvPr id="3" name="Slide Number Placeholder 2">
            <a:extLst>
              <a:ext uri="{FF2B5EF4-FFF2-40B4-BE49-F238E27FC236}">
                <a16:creationId xmlns:a16="http://schemas.microsoft.com/office/drawing/2014/main" id="{6CC65369-3D23-AA46-A217-21E0950D6549}"/>
              </a:ext>
            </a:extLst>
          </p:cNvPr>
          <p:cNvSpPr>
            <a:spLocks noGrp="1"/>
          </p:cNvSpPr>
          <p:nvPr>
            <p:ph type="sldNum" sz="quarter" idx="12"/>
          </p:nvPr>
        </p:nvSpPr>
        <p:spPr/>
        <p:txBody>
          <a:bodyPr/>
          <a:lstStyle/>
          <a:p>
            <a:fld id="{660F3F40-12FA-4968-8235-5F18DAFE2DEF}" type="slidenum">
              <a:rPr lang="lv-LV" smtClean="0"/>
              <a:t>49</a:t>
            </a:fld>
            <a:endParaRPr lang="lv-LV" dirty="0"/>
          </a:p>
        </p:txBody>
      </p:sp>
      <p:sp>
        <p:nvSpPr>
          <p:cNvPr id="6" name="Rectangle 5">
            <a:extLst>
              <a:ext uri="{FF2B5EF4-FFF2-40B4-BE49-F238E27FC236}">
                <a16:creationId xmlns:a16="http://schemas.microsoft.com/office/drawing/2014/main" id="{7D01EF9B-3EFE-264F-96EB-8ECD059EE26A}"/>
              </a:ext>
            </a:extLst>
          </p:cNvPr>
          <p:cNvSpPr/>
          <p:nvPr/>
        </p:nvSpPr>
        <p:spPr>
          <a:xfrm>
            <a:off x="3389084" y="203277"/>
            <a:ext cx="5413832" cy="461665"/>
          </a:xfrm>
          <a:prstGeom prst="rect">
            <a:avLst/>
          </a:prstGeom>
        </p:spPr>
        <p:txBody>
          <a:bodyPr wrap="square">
            <a:spAutoFit/>
          </a:bodyPr>
          <a:lstStyle/>
          <a:p>
            <a:pPr>
              <a:spcAft>
                <a:spcPts val="0"/>
              </a:spcAft>
            </a:pPr>
            <a:r>
              <a:rPr lang="lv-LV" sz="2400"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3"/>
              </a:rPr>
              <a:t>Funding&amp;tender opportunities</a:t>
            </a:r>
            <a:r>
              <a:rPr lang="lv-LV" sz="2400" dirty="0">
                <a:latin typeface="Verdana" panose="020B0604030504040204" pitchFamily="34" charset="0"/>
                <a:ea typeface="Verdana" panose="020B0604030504040204" pitchFamily="34" charset="0"/>
                <a:cs typeface="Times New Roman" panose="02020603050405020304" pitchFamily="18" charset="0"/>
              </a:rPr>
              <a:t> </a:t>
            </a:r>
            <a:endParaRPr lang="en-US" sz="24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9FEB6F8-8428-9551-CF80-4F82056BDFE8}"/>
              </a:ext>
            </a:extLst>
          </p:cNvPr>
          <p:cNvPicPr>
            <a:picLocks noChangeAspect="1"/>
          </p:cNvPicPr>
          <p:nvPr/>
        </p:nvPicPr>
        <p:blipFill>
          <a:blip r:embed="rId4"/>
          <a:stretch>
            <a:fillRect/>
          </a:stretch>
        </p:blipFill>
        <p:spPr>
          <a:xfrm>
            <a:off x="7055669" y="703386"/>
            <a:ext cx="4809096" cy="1546570"/>
          </a:xfrm>
          <a:prstGeom prst="rect">
            <a:avLst/>
          </a:prstGeom>
        </p:spPr>
      </p:pic>
    </p:spTree>
    <p:extLst>
      <p:ext uri="{BB962C8B-B14F-4D97-AF65-F5344CB8AC3E}">
        <p14:creationId xmlns:p14="http://schemas.microsoft.com/office/powerpoint/2010/main" val="3988328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5</a:t>
            </a:fld>
            <a:endParaRPr lang="en-US" altLang="lv-LV" dirty="0"/>
          </a:p>
        </p:txBody>
      </p:sp>
      <p:grpSp>
        <p:nvGrpSpPr>
          <p:cNvPr id="28" name="Group 27">
            <a:extLst>
              <a:ext uri="{FF2B5EF4-FFF2-40B4-BE49-F238E27FC236}">
                <a16:creationId xmlns:a16="http://schemas.microsoft.com/office/drawing/2014/main" id="{079FFE74-96D7-EE4A-A657-B34385052BA4}"/>
              </a:ext>
            </a:extLst>
          </p:cNvPr>
          <p:cNvGrpSpPr/>
          <p:nvPr/>
        </p:nvGrpSpPr>
        <p:grpSpPr>
          <a:xfrm>
            <a:off x="7428570" y="3267268"/>
            <a:ext cx="3311999" cy="3311999"/>
            <a:chOff x="1213117" y="390606"/>
            <a:chExt cx="2879993" cy="2879993"/>
          </a:xfrm>
          <a:solidFill>
            <a:srgbClr val="0070C0"/>
          </a:solidFill>
        </p:grpSpPr>
        <p:sp>
          <p:nvSpPr>
            <p:cNvPr id="29" name="Oval 28">
              <a:extLst>
                <a:ext uri="{FF2B5EF4-FFF2-40B4-BE49-F238E27FC236}">
                  <a16:creationId xmlns:a16="http://schemas.microsoft.com/office/drawing/2014/main" id="{425FB7C7-BAAA-4841-89FA-5C2CE99675CA}"/>
                </a:ext>
              </a:extLst>
            </p:cNvPr>
            <p:cNvSpPr/>
            <p:nvPr/>
          </p:nvSpPr>
          <p:spPr>
            <a:xfrm>
              <a:off x="1213117" y="390606"/>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0" name="Oval 4">
              <a:extLst>
                <a:ext uri="{FF2B5EF4-FFF2-40B4-BE49-F238E27FC236}">
                  <a16:creationId xmlns:a16="http://schemas.microsoft.com/office/drawing/2014/main" id="{90004256-E9A2-1344-833D-7C342CC5C76A}"/>
                </a:ext>
              </a:extLst>
            </p:cNvPr>
            <p:cNvSpPr txBox="1"/>
            <p:nvPr/>
          </p:nvSpPr>
          <p:spPr>
            <a:xfrm>
              <a:off x="1634882" y="812371"/>
              <a:ext cx="2300996" cy="2036463"/>
            </a:xfrm>
            <a:prstGeom prst="rect">
              <a:avLst/>
            </a:prstGeom>
            <a:noFill/>
            <a:ln>
              <a:noFill/>
            </a:ln>
            <a:effectLst/>
          </p:spPr>
          <p:txBody>
            <a:bodyPr spcFirstLastPara="0" vert="horz" wrap="square" lIns="22860" tIns="22860" rIns="22860" bIns="2286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6</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GB" sz="160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 HUMAN-CENTRED AND ETHICAL DEVELOPMENT OF DIGITAL AND INDUSTRIAL TECHNOLOGIES</a:t>
              </a:r>
            </a:p>
          </p:txBody>
        </p:sp>
      </p:grpSp>
      <p:grpSp>
        <p:nvGrpSpPr>
          <p:cNvPr id="31" name="Group 30">
            <a:extLst>
              <a:ext uri="{FF2B5EF4-FFF2-40B4-BE49-F238E27FC236}">
                <a16:creationId xmlns:a16="http://schemas.microsoft.com/office/drawing/2014/main" id="{D21B5FC0-B648-6C47-9C60-C5B28B30C7A4}"/>
              </a:ext>
            </a:extLst>
          </p:cNvPr>
          <p:cNvGrpSpPr/>
          <p:nvPr/>
        </p:nvGrpSpPr>
        <p:grpSpPr>
          <a:xfrm>
            <a:off x="1631946" y="3184952"/>
            <a:ext cx="3311999" cy="3311999"/>
            <a:chOff x="4955505" y="3567018"/>
            <a:chExt cx="3311999" cy="3311999"/>
          </a:xfrm>
          <a:solidFill>
            <a:srgbClr val="0070C0"/>
          </a:solidFill>
        </p:grpSpPr>
        <p:sp>
          <p:nvSpPr>
            <p:cNvPr id="32" name="Oval 31">
              <a:extLst>
                <a:ext uri="{FF2B5EF4-FFF2-40B4-BE49-F238E27FC236}">
                  <a16:creationId xmlns:a16="http://schemas.microsoft.com/office/drawing/2014/main" id="{A83F8BE3-C5A8-0D43-809A-82262A9C40E1}"/>
                </a:ext>
              </a:extLst>
            </p:cNvPr>
            <p:cNvSpPr/>
            <p:nvPr/>
          </p:nvSpPr>
          <p:spPr>
            <a:xfrm>
              <a:off x="4955505" y="3567018"/>
              <a:ext cx="3311999" cy="3311999"/>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3" name="Oval 4">
              <a:extLst>
                <a:ext uri="{FF2B5EF4-FFF2-40B4-BE49-F238E27FC236}">
                  <a16:creationId xmlns:a16="http://schemas.microsoft.com/office/drawing/2014/main" id="{E571B5F6-3D62-3047-B352-ADDA8E6090D4}"/>
                </a:ext>
              </a:extLst>
            </p:cNvPr>
            <p:cNvSpPr txBox="1"/>
            <p:nvPr/>
          </p:nvSpPr>
          <p:spPr>
            <a:xfrm>
              <a:off x="5205623" y="4109872"/>
              <a:ext cx="2578259"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4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160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DIGITAL AND EMERGING TECHNOLOGIES FOR COMPETITIVENESS AND FIT FOR THE GREEN DEAL</a:t>
              </a:r>
              <a:endParaRPr kumimoji="0" lang="lv-LV" sz="160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4" name="Group 33">
            <a:extLst>
              <a:ext uri="{FF2B5EF4-FFF2-40B4-BE49-F238E27FC236}">
                <a16:creationId xmlns:a16="http://schemas.microsoft.com/office/drawing/2014/main" id="{911034C9-0255-354B-AC12-460A8E296822}"/>
              </a:ext>
            </a:extLst>
          </p:cNvPr>
          <p:cNvGrpSpPr/>
          <p:nvPr/>
        </p:nvGrpSpPr>
        <p:grpSpPr>
          <a:xfrm>
            <a:off x="7440497" y="157470"/>
            <a:ext cx="3311999" cy="3311999"/>
            <a:chOff x="7995012" y="3868817"/>
            <a:chExt cx="3311999" cy="3311999"/>
          </a:xfrm>
        </p:grpSpPr>
        <p:sp>
          <p:nvSpPr>
            <p:cNvPr id="35" name="Oval 34">
              <a:extLst>
                <a:ext uri="{FF2B5EF4-FFF2-40B4-BE49-F238E27FC236}">
                  <a16:creationId xmlns:a16="http://schemas.microsoft.com/office/drawing/2014/main" id="{F2282DD8-5694-AD4A-B9F1-D785F8F980F6}"/>
                </a:ext>
              </a:extLst>
            </p:cNvPr>
            <p:cNvSpPr/>
            <p:nvPr/>
          </p:nvSpPr>
          <p:spPr>
            <a:xfrm>
              <a:off x="7995012" y="3868817"/>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6" name="Oval 4">
              <a:extLst>
                <a:ext uri="{FF2B5EF4-FFF2-40B4-BE49-F238E27FC236}">
                  <a16:creationId xmlns:a16="http://schemas.microsoft.com/office/drawing/2014/main" id="{18DD3826-88B1-414A-85C9-E031A304EBA9}"/>
                </a:ext>
              </a:extLst>
            </p:cNvPr>
            <p:cNvSpPr txBox="1"/>
            <p:nvPr/>
          </p:nvSpPr>
          <p:spPr>
            <a:xfrm>
              <a:off x="8535089" y="4444929"/>
              <a:ext cx="242894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3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WORLD LEADING DATA AND COMPUTING TECHNOLOGIES</a:t>
              </a:r>
              <a:endParaRPr kumimoji="0" lang="en-US"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a:extLst>
              <a:ext uri="{FF2B5EF4-FFF2-40B4-BE49-F238E27FC236}">
                <a16:creationId xmlns:a16="http://schemas.microsoft.com/office/drawing/2014/main" id="{8014E9E0-E3C9-C941-B607-416E1D8628DD}"/>
              </a:ext>
            </a:extLst>
          </p:cNvPr>
          <p:cNvGrpSpPr/>
          <p:nvPr/>
        </p:nvGrpSpPr>
        <p:grpSpPr>
          <a:xfrm>
            <a:off x="1564341" y="199135"/>
            <a:ext cx="3312000" cy="3312000"/>
            <a:chOff x="4498713" y="5"/>
            <a:chExt cx="2879993" cy="2879993"/>
          </a:xfrm>
        </p:grpSpPr>
        <p:sp>
          <p:nvSpPr>
            <p:cNvPr id="38" name="Oval 37">
              <a:extLst>
                <a:ext uri="{FF2B5EF4-FFF2-40B4-BE49-F238E27FC236}">
                  <a16:creationId xmlns:a16="http://schemas.microsoft.com/office/drawing/2014/main" id="{FD93F23D-EE59-144E-AAB0-6DF4BD2FCF64}"/>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39" name="Oval 4">
              <a:extLst>
                <a:ext uri="{FF2B5EF4-FFF2-40B4-BE49-F238E27FC236}">
                  <a16:creationId xmlns:a16="http://schemas.microsoft.com/office/drawing/2014/main" id="{E870D63C-3936-A74C-8426-DD18CB0A9C26}"/>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1</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CLIMATE NEUTRAL,</a:t>
              </a:r>
              <a:r>
                <a:rPr kumimoji="0" lang="lv-LV"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CIRCULAR AND DIGITISED PRODUCTION</a:t>
              </a:r>
            </a:p>
          </p:txBody>
        </p:sp>
      </p:grpSp>
      <p:grpSp>
        <p:nvGrpSpPr>
          <p:cNvPr id="40" name="Group 39">
            <a:extLst>
              <a:ext uri="{FF2B5EF4-FFF2-40B4-BE49-F238E27FC236}">
                <a16:creationId xmlns:a16="http://schemas.microsoft.com/office/drawing/2014/main" id="{DDBF4CA3-8092-DE40-A121-F144A0E9247C}"/>
              </a:ext>
            </a:extLst>
          </p:cNvPr>
          <p:cNvGrpSpPr/>
          <p:nvPr/>
        </p:nvGrpSpPr>
        <p:grpSpPr>
          <a:xfrm>
            <a:off x="4533366" y="131831"/>
            <a:ext cx="3312000" cy="3312000"/>
            <a:chOff x="7328279" y="1334290"/>
            <a:chExt cx="2879993" cy="2879993"/>
          </a:xfrm>
          <a:solidFill>
            <a:srgbClr val="0070C0"/>
          </a:solidFill>
        </p:grpSpPr>
        <p:sp>
          <p:nvSpPr>
            <p:cNvPr id="41" name="Oval 40">
              <a:extLst>
                <a:ext uri="{FF2B5EF4-FFF2-40B4-BE49-F238E27FC236}">
                  <a16:creationId xmlns:a16="http://schemas.microsoft.com/office/drawing/2014/main" id="{9F0AD622-309F-764A-8CB1-5DF37745E350}"/>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2" name="Oval 4">
              <a:extLst>
                <a:ext uri="{FF2B5EF4-FFF2-40B4-BE49-F238E27FC236}">
                  <a16:creationId xmlns:a16="http://schemas.microsoft.com/office/drawing/2014/main" id="{DAB3D140-0C08-884B-A446-AAAD4D88973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2</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INCREASED AUTONOMY IN KEY STRATEGIC VALUE CHAINS FOR RESILIENT INDUSTRY</a:t>
              </a:r>
            </a:p>
          </p:txBody>
        </p:sp>
      </p:grpSp>
      <p:grpSp>
        <p:nvGrpSpPr>
          <p:cNvPr id="43" name="Group 42">
            <a:extLst>
              <a:ext uri="{FF2B5EF4-FFF2-40B4-BE49-F238E27FC236}">
                <a16:creationId xmlns:a16="http://schemas.microsoft.com/office/drawing/2014/main" id="{BB92FBEC-F8BA-244F-89E0-3DED4BD25C9A}"/>
              </a:ext>
            </a:extLst>
          </p:cNvPr>
          <p:cNvGrpSpPr/>
          <p:nvPr/>
        </p:nvGrpSpPr>
        <p:grpSpPr>
          <a:xfrm>
            <a:off x="4521439" y="3125060"/>
            <a:ext cx="3311999" cy="3312000"/>
            <a:chOff x="1446302" y="4091670"/>
            <a:chExt cx="2879993" cy="2879993"/>
          </a:xfrm>
        </p:grpSpPr>
        <p:sp>
          <p:nvSpPr>
            <p:cNvPr id="44" name="Oval 43">
              <a:extLst>
                <a:ext uri="{FF2B5EF4-FFF2-40B4-BE49-F238E27FC236}">
                  <a16:creationId xmlns:a16="http://schemas.microsoft.com/office/drawing/2014/main" id="{619EC41D-FA6D-7B40-9C15-098BA50871B3}"/>
                </a:ext>
              </a:extLst>
            </p:cNvPr>
            <p:cNvSpPr/>
            <p:nvPr/>
          </p:nvSpPr>
          <p:spPr>
            <a:xfrm>
              <a:off x="1446302" y="4091670"/>
              <a:ext cx="2879993" cy="2879993"/>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5" name="Oval 4">
              <a:extLst>
                <a:ext uri="{FF2B5EF4-FFF2-40B4-BE49-F238E27FC236}">
                  <a16:creationId xmlns:a16="http://schemas.microsoft.com/office/drawing/2014/main" id="{F3D7542F-5CE6-F942-BDD9-BFECF43249A4}"/>
                </a:ext>
              </a:extLst>
            </p:cNvPr>
            <p:cNvSpPr txBox="1"/>
            <p:nvPr/>
          </p:nvSpPr>
          <p:spPr>
            <a:xfrm>
              <a:off x="1878440" y="4647418"/>
              <a:ext cx="2195996" cy="2036463"/>
            </a:xfrm>
            <a:prstGeom prst="rect">
              <a:avLst/>
            </a:prstGeom>
            <a:noFill/>
            <a:ln>
              <a:noFill/>
            </a:ln>
            <a:effectLst/>
          </p:spPr>
          <p:txBody>
            <a:bodyPr spcFirstLastPara="0" vert="horz" wrap="square" lIns="22860" tIns="22860" rIns="22860" bIns="2286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5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OPEN STRATEGIC AUTONOMY IN DEVELOPING, DEPLOYING AND USING GLOBAL SPACE-BASED INFRASTRUCTURE, SERVICES, APPLICATIONS AND DATA</a:t>
              </a:r>
              <a:endParaRPr kumimoji="0" lang="lv-LV"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229451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6794-10F6-7C44-BF58-EACAFA0A2680}"/>
              </a:ext>
            </a:extLst>
          </p:cNvPr>
          <p:cNvSpPr>
            <a:spLocks noGrp="1"/>
          </p:cNvSpPr>
          <p:nvPr>
            <p:ph type="title"/>
          </p:nvPr>
        </p:nvSpPr>
        <p:spPr>
          <a:xfrm>
            <a:off x="838200" y="-8732"/>
            <a:ext cx="10515600" cy="1325563"/>
          </a:xfrm>
        </p:spPr>
        <p:txBody>
          <a:bodyPr/>
          <a:lstStyle/>
          <a:p>
            <a:r>
              <a:rPr lang="en-US" sz="3200" b="1" dirty="0">
                <a:solidFill>
                  <a:srgbClr val="0308DB">
                    <a:lumMod val="50000"/>
                  </a:srgbClr>
                </a:solidFill>
                <a:latin typeface="Verdana" panose="020B0604030504040204" pitchFamily="34" charset="0"/>
                <a:ea typeface="Verdana" panose="020B0604030504040204" pitchFamily="34" charset="0"/>
              </a:rPr>
              <a:t>Pasākumi</a:t>
            </a:r>
          </a:p>
        </p:txBody>
      </p:sp>
      <p:sp>
        <p:nvSpPr>
          <p:cNvPr id="3" name="Slide Number Placeholder 2">
            <a:extLst>
              <a:ext uri="{FF2B5EF4-FFF2-40B4-BE49-F238E27FC236}">
                <a16:creationId xmlns:a16="http://schemas.microsoft.com/office/drawing/2014/main" id="{88F16BE7-C638-DE43-8743-FA737FC17737}"/>
              </a:ext>
            </a:extLst>
          </p:cNvPr>
          <p:cNvSpPr>
            <a:spLocks noGrp="1"/>
          </p:cNvSpPr>
          <p:nvPr>
            <p:ph type="sldNum" sz="quarter" idx="12"/>
          </p:nvPr>
        </p:nvSpPr>
        <p:spPr/>
        <p:txBody>
          <a:bodyPr/>
          <a:lstStyle/>
          <a:p>
            <a:fld id="{660F3F40-12FA-4968-8235-5F18DAFE2DEF}" type="slidenum">
              <a:rPr lang="lv-LV" smtClean="0"/>
              <a:t>50</a:t>
            </a:fld>
            <a:endParaRPr lang="lv-LV" dirty="0"/>
          </a:p>
        </p:txBody>
      </p:sp>
      <p:pic>
        <p:nvPicPr>
          <p:cNvPr id="5" name="Picture 4">
            <a:extLst>
              <a:ext uri="{FF2B5EF4-FFF2-40B4-BE49-F238E27FC236}">
                <a16:creationId xmlns:a16="http://schemas.microsoft.com/office/drawing/2014/main" id="{D5CF0EE1-1DE5-2E49-9519-EA7129B974BF}"/>
              </a:ext>
            </a:extLst>
          </p:cNvPr>
          <p:cNvPicPr>
            <a:picLocks noChangeAspect="1"/>
          </p:cNvPicPr>
          <p:nvPr/>
        </p:nvPicPr>
        <p:blipFill>
          <a:blip r:embed="rId2"/>
          <a:stretch>
            <a:fillRect/>
          </a:stretch>
        </p:blipFill>
        <p:spPr>
          <a:xfrm>
            <a:off x="188259" y="1399572"/>
            <a:ext cx="4083752" cy="2297110"/>
          </a:xfrm>
          <a:prstGeom prst="rect">
            <a:avLst/>
          </a:prstGeom>
        </p:spPr>
      </p:pic>
      <p:sp>
        <p:nvSpPr>
          <p:cNvPr id="7" name="TextBox 6">
            <a:extLst>
              <a:ext uri="{FF2B5EF4-FFF2-40B4-BE49-F238E27FC236}">
                <a16:creationId xmlns:a16="http://schemas.microsoft.com/office/drawing/2014/main" id="{98FAACBE-0DA5-D846-86CA-78596F7981C4}"/>
              </a:ext>
            </a:extLst>
          </p:cNvPr>
          <p:cNvSpPr txBox="1"/>
          <p:nvPr/>
        </p:nvSpPr>
        <p:spPr>
          <a:xfrm>
            <a:off x="112377" y="3856849"/>
            <a:ext cx="5311589"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3"/>
              </a:rPr>
              <a:t>https://european-big-data-value-forum.eu/</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0" name="Picture 9">
            <a:extLst>
              <a:ext uri="{FF2B5EF4-FFF2-40B4-BE49-F238E27FC236}">
                <a16:creationId xmlns:a16="http://schemas.microsoft.com/office/drawing/2014/main" id="{EEC625D3-8FBC-A14D-8342-DAF9D4D5D770}"/>
              </a:ext>
            </a:extLst>
          </p:cNvPr>
          <p:cNvPicPr>
            <a:picLocks noChangeAspect="1"/>
          </p:cNvPicPr>
          <p:nvPr/>
        </p:nvPicPr>
        <p:blipFill>
          <a:blip r:embed="rId4"/>
          <a:stretch>
            <a:fillRect/>
          </a:stretch>
        </p:blipFill>
        <p:spPr>
          <a:xfrm>
            <a:off x="8309406" y="47277"/>
            <a:ext cx="3775280" cy="2121645"/>
          </a:xfrm>
          <a:prstGeom prst="rect">
            <a:avLst/>
          </a:prstGeom>
        </p:spPr>
      </p:pic>
      <p:sp>
        <p:nvSpPr>
          <p:cNvPr id="11" name="Rectangle 10">
            <a:extLst>
              <a:ext uri="{FF2B5EF4-FFF2-40B4-BE49-F238E27FC236}">
                <a16:creationId xmlns:a16="http://schemas.microsoft.com/office/drawing/2014/main" id="{CA8D0E9F-DFD1-D741-AC1A-A7E9C6DBEAD7}"/>
              </a:ext>
            </a:extLst>
          </p:cNvPr>
          <p:cNvSpPr/>
          <p:nvPr/>
        </p:nvSpPr>
        <p:spPr>
          <a:xfrm rot="10800000" flipV="1">
            <a:off x="8177800" y="2168922"/>
            <a:ext cx="4038492" cy="954107"/>
          </a:xfrm>
          <a:prstGeom prst="rect">
            <a:avLst/>
          </a:prstGeom>
        </p:spPr>
        <p:txBody>
          <a:bodyPr wrap="squar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https://adr-association.eu/blog/announcing-the-european-ai-data-robotics-forum-08-09-11-2023-versailles/</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5" name="Picture 14">
            <a:extLst>
              <a:ext uri="{FF2B5EF4-FFF2-40B4-BE49-F238E27FC236}">
                <a16:creationId xmlns:a16="http://schemas.microsoft.com/office/drawing/2014/main" id="{92427479-1BC2-414A-919E-789848CDE36B}"/>
              </a:ext>
            </a:extLst>
          </p:cNvPr>
          <p:cNvPicPr>
            <a:picLocks noChangeAspect="1"/>
          </p:cNvPicPr>
          <p:nvPr/>
        </p:nvPicPr>
        <p:blipFill>
          <a:blip r:embed="rId6"/>
          <a:stretch>
            <a:fillRect/>
          </a:stretch>
        </p:blipFill>
        <p:spPr>
          <a:xfrm>
            <a:off x="4660075" y="233386"/>
            <a:ext cx="3261267" cy="3261267"/>
          </a:xfrm>
          <a:prstGeom prst="rect">
            <a:avLst/>
          </a:prstGeom>
        </p:spPr>
      </p:pic>
      <p:sp>
        <p:nvSpPr>
          <p:cNvPr id="20" name="Rectangle 19">
            <a:extLst>
              <a:ext uri="{FF2B5EF4-FFF2-40B4-BE49-F238E27FC236}">
                <a16:creationId xmlns:a16="http://schemas.microsoft.com/office/drawing/2014/main" id="{BC52A4F0-2285-2043-BFA6-F0450DF35071}"/>
              </a:ext>
            </a:extLst>
          </p:cNvPr>
          <p:cNvSpPr/>
          <p:nvPr/>
        </p:nvSpPr>
        <p:spPr>
          <a:xfrm>
            <a:off x="4660075" y="3633487"/>
            <a:ext cx="3534193" cy="523220"/>
          </a:xfrm>
          <a:prstGeom prst="rect">
            <a:avLst/>
          </a:prstGeom>
        </p:spPr>
        <p:txBody>
          <a:bodyPr wrap="squar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7"/>
              </a:rPr>
              <a:t>https://quantera.eu/save-the-date-quantum-technologies-in-europe/</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1" name="Picture 20">
            <a:extLst>
              <a:ext uri="{FF2B5EF4-FFF2-40B4-BE49-F238E27FC236}">
                <a16:creationId xmlns:a16="http://schemas.microsoft.com/office/drawing/2014/main" id="{2668700E-258E-F841-9D75-EA869E2410F9}"/>
              </a:ext>
            </a:extLst>
          </p:cNvPr>
          <p:cNvPicPr>
            <a:picLocks noChangeAspect="1"/>
          </p:cNvPicPr>
          <p:nvPr/>
        </p:nvPicPr>
        <p:blipFill>
          <a:blip r:embed="rId8"/>
          <a:stretch>
            <a:fillRect/>
          </a:stretch>
        </p:blipFill>
        <p:spPr>
          <a:xfrm>
            <a:off x="188259" y="4380069"/>
            <a:ext cx="4724385" cy="1614496"/>
          </a:xfrm>
          <a:prstGeom prst="rect">
            <a:avLst/>
          </a:prstGeom>
        </p:spPr>
      </p:pic>
      <p:sp>
        <p:nvSpPr>
          <p:cNvPr id="22" name="Rectangle 21">
            <a:extLst>
              <a:ext uri="{FF2B5EF4-FFF2-40B4-BE49-F238E27FC236}">
                <a16:creationId xmlns:a16="http://schemas.microsoft.com/office/drawing/2014/main" id="{3FD8E710-1BA4-AC41-8661-83B72248C431}"/>
              </a:ext>
            </a:extLst>
          </p:cNvPr>
          <p:cNvSpPr/>
          <p:nvPr/>
        </p:nvSpPr>
        <p:spPr>
          <a:xfrm>
            <a:off x="367446" y="6052034"/>
            <a:ext cx="2940100"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9"/>
              </a:rPr>
              <a:t>https://kets2023.b2match.io/</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3" name="Picture 22">
            <a:extLst>
              <a:ext uri="{FF2B5EF4-FFF2-40B4-BE49-F238E27FC236}">
                <a16:creationId xmlns:a16="http://schemas.microsoft.com/office/drawing/2014/main" id="{A9A290FB-0CCB-834C-91A9-3A9F6CB9C2C5}"/>
              </a:ext>
            </a:extLst>
          </p:cNvPr>
          <p:cNvPicPr>
            <a:picLocks noChangeAspect="1"/>
          </p:cNvPicPr>
          <p:nvPr/>
        </p:nvPicPr>
        <p:blipFill>
          <a:blip r:embed="rId10"/>
          <a:stretch>
            <a:fillRect/>
          </a:stretch>
        </p:blipFill>
        <p:spPr>
          <a:xfrm>
            <a:off x="8367637" y="3214461"/>
            <a:ext cx="3658817" cy="2220470"/>
          </a:xfrm>
          <a:prstGeom prst="rect">
            <a:avLst/>
          </a:prstGeom>
        </p:spPr>
      </p:pic>
      <p:sp>
        <p:nvSpPr>
          <p:cNvPr id="24" name="Rectangle 23">
            <a:extLst>
              <a:ext uri="{FF2B5EF4-FFF2-40B4-BE49-F238E27FC236}">
                <a16:creationId xmlns:a16="http://schemas.microsoft.com/office/drawing/2014/main" id="{A16F6B09-4192-354A-9C9E-96515A229110}"/>
              </a:ext>
            </a:extLst>
          </p:cNvPr>
          <p:cNvSpPr/>
          <p:nvPr/>
        </p:nvSpPr>
        <p:spPr>
          <a:xfrm>
            <a:off x="8469478" y="5639478"/>
            <a:ext cx="3025444"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11"/>
              </a:rPr>
              <a:t>https://www.euspaceweek.eu/</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86861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7F82FF-1305-961D-5945-E794B681566B}"/>
              </a:ext>
            </a:extLst>
          </p:cNvPr>
          <p:cNvSpPr txBox="1"/>
          <p:nvPr/>
        </p:nvSpPr>
        <p:spPr>
          <a:xfrm>
            <a:off x="4737344" y="962521"/>
            <a:ext cx="3054728" cy="646331"/>
          </a:xfrm>
          <a:prstGeom prst="rect">
            <a:avLst/>
          </a:prstGeom>
          <a:noFill/>
        </p:spPr>
        <p:txBody>
          <a:bodyPr wrap="square">
            <a:spAutoFit/>
          </a:bodyPr>
          <a:lstStyle/>
          <a:p>
            <a:r>
              <a:rPr lang="lv-LV" dirty="0">
                <a:latin typeface="Verdana" panose="020B0604030504040204" pitchFamily="34" charset="0"/>
                <a:ea typeface="Verdana" panose="020B0604030504040204" pitchFamily="34" charset="0"/>
                <a:hlinkClick r:id="rId2"/>
              </a:rPr>
              <a:t>Digital brokerage event</a:t>
            </a:r>
            <a:endParaRPr lang="lv-LV" dirty="0">
              <a:latin typeface="Verdana" panose="020B0604030504040204" pitchFamily="34" charset="0"/>
              <a:ea typeface="Verdana" panose="020B0604030504040204" pitchFamily="34" charset="0"/>
            </a:endParaRPr>
          </a:p>
          <a:p>
            <a:r>
              <a:rPr lang="lv-LV" dirty="0">
                <a:latin typeface="Verdana" panose="020B0604030504040204" pitchFamily="34" charset="0"/>
                <a:ea typeface="Verdana" panose="020B0604030504040204" pitchFamily="34" charset="0"/>
              </a:rPr>
              <a:t>Destinations 3, 4, 6</a:t>
            </a:r>
          </a:p>
        </p:txBody>
      </p:sp>
      <p:sp>
        <p:nvSpPr>
          <p:cNvPr id="5" name="Rectangle 4">
            <a:extLst>
              <a:ext uri="{FF2B5EF4-FFF2-40B4-BE49-F238E27FC236}">
                <a16:creationId xmlns:a16="http://schemas.microsoft.com/office/drawing/2014/main" id="{6E15BAF0-7C7E-A143-1BF0-E33F5E83EF59}"/>
              </a:ext>
            </a:extLst>
          </p:cNvPr>
          <p:cNvSpPr/>
          <p:nvPr/>
        </p:nvSpPr>
        <p:spPr>
          <a:xfrm>
            <a:off x="4805558" y="3750960"/>
            <a:ext cx="3129602" cy="646331"/>
          </a:xfrm>
          <a:prstGeom prst="rect">
            <a:avLst/>
          </a:prstGeom>
        </p:spPr>
        <p:txBody>
          <a:bodyPr wrap="square">
            <a:spAutoFit/>
          </a:bodyPr>
          <a:lstStyle/>
          <a:p>
            <a:r>
              <a:rPr lang="lv-LV" dirty="0">
                <a:latin typeface="Verdana" panose="020B0604030504040204" pitchFamily="34" charset="0"/>
                <a:ea typeface="Verdana" panose="020B0604030504040204" pitchFamily="34" charset="0"/>
                <a:hlinkClick r:id="rId3"/>
              </a:rPr>
              <a:t>Industry brokerage event</a:t>
            </a:r>
            <a:r>
              <a:rPr lang="lv-LV" dirty="0">
                <a:latin typeface="Verdana" panose="020B0604030504040204" pitchFamily="34" charset="0"/>
                <a:ea typeface="Verdana" panose="020B0604030504040204" pitchFamily="34" charset="0"/>
              </a:rPr>
              <a:t> </a:t>
            </a:r>
          </a:p>
          <a:p>
            <a:r>
              <a:rPr lang="lv-LV" dirty="0">
                <a:latin typeface="Verdana" panose="020B0604030504040204" pitchFamily="34" charset="0"/>
                <a:ea typeface="Verdana" panose="020B0604030504040204" pitchFamily="34" charset="0"/>
              </a:rPr>
              <a:t>Destinations 1, 2</a:t>
            </a:r>
          </a:p>
        </p:txBody>
      </p:sp>
      <p:sp>
        <p:nvSpPr>
          <p:cNvPr id="7" name="Rectangle 6">
            <a:extLst>
              <a:ext uri="{FF2B5EF4-FFF2-40B4-BE49-F238E27FC236}">
                <a16:creationId xmlns:a16="http://schemas.microsoft.com/office/drawing/2014/main" id="{C203F8B1-A72E-542D-C3CB-403BCAF5E600}"/>
              </a:ext>
            </a:extLst>
          </p:cNvPr>
          <p:cNvSpPr/>
          <p:nvPr/>
        </p:nvSpPr>
        <p:spPr>
          <a:xfrm>
            <a:off x="8287633" y="924393"/>
            <a:ext cx="2859757" cy="646331"/>
          </a:xfrm>
          <a:prstGeom prst="rect">
            <a:avLst/>
          </a:prstGeom>
        </p:spPr>
        <p:txBody>
          <a:bodyPr wrap="none">
            <a:spAutoFit/>
          </a:bodyPr>
          <a:lstStyle/>
          <a:p>
            <a:r>
              <a:rPr lang="lv-LV" dirty="0">
                <a:latin typeface="Verdana" panose="020B0604030504040204" pitchFamily="34" charset="0"/>
                <a:ea typeface="Verdana" panose="020B0604030504040204" pitchFamily="34" charset="0"/>
                <a:hlinkClick r:id="rId4"/>
              </a:rPr>
              <a:t>Space </a:t>
            </a:r>
            <a:r>
              <a:rPr lang="lv-LV" dirty="0">
                <a:latin typeface="Verdana" panose="020B0604030504040204" pitchFamily="34" charset="0"/>
                <a:ea typeface="Verdana" panose="020B0604030504040204" pitchFamily="34" charset="0"/>
                <a:hlinkClick r:id="rId5"/>
              </a:rPr>
              <a:t>brokerage</a:t>
            </a:r>
            <a:r>
              <a:rPr lang="lv-LV" dirty="0">
                <a:latin typeface="Verdana" panose="020B0604030504040204" pitchFamily="34" charset="0"/>
                <a:ea typeface="Verdana" panose="020B0604030504040204" pitchFamily="34" charset="0"/>
                <a:hlinkClick r:id="rId4"/>
              </a:rPr>
              <a:t> event</a:t>
            </a:r>
            <a:endParaRPr lang="lv-LV" dirty="0">
              <a:latin typeface="Verdana" panose="020B0604030504040204" pitchFamily="34" charset="0"/>
              <a:ea typeface="Verdana" panose="020B0604030504040204" pitchFamily="34" charset="0"/>
            </a:endParaRPr>
          </a:p>
          <a:p>
            <a:r>
              <a:rPr lang="lv-LV" dirty="0">
                <a:latin typeface="Verdana" panose="020B0604030504040204" pitchFamily="34" charset="0"/>
                <a:ea typeface="Verdana" panose="020B0604030504040204" pitchFamily="34" charset="0"/>
              </a:rPr>
              <a:t>Destination 5 </a:t>
            </a:r>
          </a:p>
        </p:txBody>
      </p:sp>
      <p:pic>
        <p:nvPicPr>
          <p:cNvPr id="8" name="Picture 7">
            <a:extLst>
              <a:ext uri="{FF2B5EF4-FFF2-40B4-BE49-F238E27FC236}">
                <a16:creationId xmlns:a16="http://schemas.microsoft.com/office/drawing/2014/main" id="{23800A67-CEFF-4BBF-76BE-FD5B68DCCE97}"/>
              </a:ext>
            </a:extLst>
          </p:cNvPr>
          <p:cNvPicPr>
            <a:picLocks noChangeAspect="1"/>
          </p:cNvPicPr>
          <p:nvPr/>
        </p:nvPicPr>
        <p:blipFill>
          <a:blip r:embed="rId6"/>
          <a:stretch>
            <a:fillRect/>
          </a:stretch>
        </p:blipFill>
        <p:spPr>
          <a:xfrm>
            <a:off x="4817707" y="1640020"/>
            <a:ext cx="1841447" cy="947964"/>
          </a:xfrm>
          <a:prstGeom prst="rect">
            <a:avLst/>
          </a:prstGeom>
        </p:spPr>
      </p:pic>
      <p:sp>
        <p:nvSpPr>
          <p:cNvPr id="9" name="Rectangle 8">
            <a:extLst>
              <a:ext uri="{FF2B5EF4-FFF2-40B4-BE49-F238E27FC236}">
                <a16:creationId xmlns:a16="http://schemas.microsoft.com/office/drawing/2014/main" id="{270ED78A-F4B0-1D46-0352-27274C80FC27}"/>
              </a:ext>
            </a:extLst>
          </p:cNvPr>
          <p:cNvSpPr/>
          <p:nvPr/>
        </p:nvSpPr>
        <p:spPr>
          <a:xfrm>
            <a:off x="4737344" y="2576398"/>
            <a:ext cx="3110275"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hlinkClick r:id="rId7"/>
              </a:rPr>
              <a:t>https://www.ideal-ist.eu</a:t>
            </a:r>
            <a:r>
              <a:rPr lang="lv-LV" dirty="0">
                <a:latin typeface="Verdana" panose="020B0604030504040204" pitchFamily="34" charset="0"/>
                <a:ea typeface="Verdana" panose="020B0604030504040204" pitchFamily="34" charset="0"/>
              </a:rPr>
              <a:t> </a:t>
            </a:r>
          </a:p>
        </p:txBody>
      </p:sp>
      <p:pic>
        <p:nvPicPr>
          <p:cNvPr id="10" name="Picture 9">
            <a:extLst>
              <a:ext uri="{FF2B5EF4-FFF2-40B4-BE49-F238E27FC236}">
                <a16:creationId xmlns:a16="http://schemas.microsoft.com/office/drawing/2014/main" id="{EEED12EE-D8C5-29BA-D19D-8A2FB3DE2F11}"/>
              </a:ext>
            </a:extLst>
          </p:cNvPr>
          <p:cNvPicPr>
            <a:picLocks noChangeAspect="1"/>
          </p:cNvPicPr>
          <p:nvPr/>
        </p:nvPicPr>
        <p:blipFill>
          <a:blip r:embed="rId8"/>
          <a:stretch>
            <a:fillRect/>
          </a:stretch>
        </p:blipFill>
        <p:spPr>
          <a:xfrm>
            <a:off x="4951681" y="4397291"/>
            <a:ext cx="1829298" cy="1028233"/>
          </a:xfrm>
          <a:prstGeom prst="rect">
            <a:avLst/>
          </a:prstGeom>
        </p:spPr>
      </p:pic>
      <p:sp>
        <p:nvSpPr>
          <p:cNvPr id="11" name="Rectangle 10">
            <a:extLst>
              <a:ext uri="{FF2B5EF4-FFF2-40B4-BE49-F238E27FC236}">
                <a16:creationId xmlns:a16="http://schemas.microsoft.com/office/drawing/2014/main" id="{5A18A052-6EC8-3960-EC32-46966A8DA356}"/>
              </a:ext>
            </a:extLst>
          </p:cNvPr>
          <p:cNvSpPr/>
          <p:nvPr/>
        </p:nvSpPr>
        <p:spPr>
          <a:xfrm>
            <a:off x="4781778" y="5508983"/>
            <a:ext cx="3021405"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hlinkClick r:id="rId9"/>
              </a:rPr>
              <a:t>https://ncp4industry.eu</a:t>
            </a:r>
            <a:r>
              <a:rPr lang="lv-LV" dirty="0">
                <a:latin typeface="Verdana" panose="020B0604030504040204" pitchFamily="34" charset="0"/>
                <a:ea typeface="Verdana" panose="020B0604030504040204" pitchFamily="34" charset="0"/>
              </a:rPr>
              <a:t> </a:t>
            </a:r>
          </a:p>
        </p:txBody>
      </p:sp>
      <p:pic>
        <p:nvPicPr>
          <p:cNvPr id="12" name="Picture 11">
            <a:extLst>
              <a:ext uri="{FF2B5EF4-FFF2-40B4-BE49-F238E27FC236}">
                <a16:creationId xmlns:a16="http://schemas.microsoft.com/office/drawing/2014/main" id="{2A04C26C-FBC8-2AAC-39B8-4BD784E09748}"/>
              </a:ext>
            </a:extLst>
          </p:cNvPr>
          <p:cNvPicPr>
            <a:picLocks noChangeAspect="1"/>
          </p:cNvPicPr>
          <p:nvPr/>
        </p:nvPicPr>
        <p:blipFill>
          <a:blip r:embed="rId10"/>
          <a:stretch>
            <a:fillRect/>
          </a:stretch>
        </p:blipFill>
        <p:spPr>
          <a:xfrm>
            <a:off x="8379335" y="1640020"/>
            <a:ext cx="1723637" cy="1311009"/>
          </a:xfrm>
          <a:prstGeom prst="rect">
            <a:avLst/>
          </a:prstGeom>
        </p:spPr>
      </p:pic>
      <p:sp>
        <p:nvSpPr>
          <p:cNvPr id="13" name="Rectangle 12">
            <a:extLst>
              <a:ext uri="{FF2B5EF4-FFF2-40B4-BE49-F238E27FC236}">
                <a16:creationId xmlns:a16="http://schemas.microsoft.com/office/drawing/2014/main" id="{69B6C534-D0FF-8586-E861-095EC2CA9A10}"/>
              </a:ext>
            </a:extLst>
          </p:cNvPr>
          <p:cNvSpPr/>
          <p:nvPr/>
        </p:nvSpPr>
        <p:spPr>
          <a:xfrm>
            <a:off x="8287633" y="3061406"/>
            <a:ext cx="3448508"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hlinkClick r:id="rId11"/>
              </a:rPr>
              <a:t>https://www.ncp-space.net</a:t>
            </a:r>
            <a:r>
              <a:rPr lang="lv-LV" dirty="0">
                <a:latin typeface="Verdana" panose="020B0604030504040204" pitchFamily="34" charset="0"/>
                <a:ea typeface="Verdana" panose="020B0604030504040204" pitchFamily="34" charset="0"/>
              </a:rPr>
              <a:t> </a:t>
            </a:r>
          </a:p>
        </p:txBody>
      </p:sp>
      <p:sp>
        <p:nvSpPr>
          <p:cNvPr id="14" name="Title 1">
            <a:extLst>
              <a:ext uri="{FF2B5EF4-FFF2-40B4-BE49-F238E27FC236}">
                <a16:creationId xmlns:a16="http://schemas.microsoft.com/office/drawing/2014/main" id="{1018FA6F-334A-CB9F-FB46-0076B0E7F8B0}"/>
              </a:ext>
            </a:extLst>
          </p:cNvPr>
          <p:cNvSpPr txBox="1">
            <a:spLocks/>
          </p:cNvSpPr>
          <p:nvPr/>
        </p:nvSpPr>
        <p:spPr>
          <a:xfrm>
            <a:off x="1006908" y="157291"/>
            <a:ext cx="10515600" cy="1325563"/>
          </a:xfrm>
        </p:spPr>
        <p:txBody>
          <a:bodyPr/>
          <a:lstStyle>
            <a:lvl1pPr algn="ctr" defTabSz="914400" rtl="0" eaLnBrk="1" latinLnBrk="0" hangingPunct="1">
              <a:lnSpc>
                <a:spcPct val="90000"/>
              </a:lnSpc>
              <a:spcBef>
                <a:spcPct val="0"/>
              </a:spcBef>
              <a:buNone/>
              <a:defRPr sz="4400" kern="1200">
                <a:solidFill>
                  <a:schemeClr val="tx1"/>
                </a:solidFill>
                <a:latin typeface="Noteworthy Light" charset="0"/>
                <a:ea typeface="Noteworthy Light" charset="0"/>
                <a:cs typeface="Noteworthy Light" charset="0"/>
              </a:defRPr>
            </a:lvl1pPr>
          </a:lstStyle>
          <a:p>
            <a:pPr>
              <a:defRPr/>
            </a:pPr>
            <a:r>
              <a:rPr lang="lv-LV" sz="3200" b="1" dirty="0">
                <a:solidFill>
                  <a:srgbClr val="0308DB">
                    <a:lumMod val="50000"/>
                  </a:srgbClr>
                </a:solidFill>
                <a:latin typeface="Verdana" panose="020B0604030504040204" pitchFamily="34" charset="0"/>
                <a:ea typeface="Verdana" panose="020B0604030504040204" pitchFamily="34" charset="0"/>
                <a:cs typeface="+mj-cs"/>
              </a:rPr>
              <a:t>Kontakt biržas</a:t>
            </a:r>
          </a:p>
        </p:txBody>
      </p:sp>
      <p:pic>
        <p:nvPicPr>
          <p:cNvPr id="17" name="Picture 16">
            <a:extLst>
              <a:ext uri="{FF2B5EF4-FFF2-40B4-BE49-F238E27FC236}">
                <a16:creationId xmlns:a16="http://schemas.microsoft.com/office/drawing/2014/main" id="{9568E731-2614-9141-9D4F-48A82763FDDF}"/>
              </a:ext>
            </a:extLst>
          </p:cNvPr>
          <p:cNvPicPr>
            <a:picLocks noChangeAspect="1"/>
          </p:cNvPicPr>
          <p:nvPr/>
        </p:nvPicPr>
        <p:blipFill>
          <a:blip r:embed="rId12"/>
          <a:stretch>
            <a:fillRect/>
          </a:stretch>
        </p:blipFill>
        <p:spPr>
          <a:xfrm>
            <a:off x="928029" y="1086356"/>
            <a:ext cx="3641898" cy="2342644"/>
          </a:xfrm>
          <a:prstGeom prst="rect">
            <a:avLst/>
          </a:prstGeom>
        </p:spPr>
      </p:pic>
      <p:pic>
        <p:nvPicPr>
          <p:cNvPr id="18" name="Picture 17">
            <a:extLst>
              <a:ext uri="{FF2B5EF4-FFF2-40B4-BE49-F238E27FC236}">
                <a16:creationId xmlns:a16="http://schemas.microsoft.com/office/drawing/2014/main" id="{6AFA6E4C-4B13-5949-A763-4DEB0D6F3E91}"/>
              </a:ext>
            </a:extLst>
          </p:cNvPr>
          <p:cNvPicPr>
            <a:picLocks noChangeAspect="1"/>
          </p:cNvPicPr>
          <p:nvPr/>
        </p:nvPicPr>
        <p:blipFill>
          <a:blip r:embed="rId13"/>
          <a:stretch>
            <a:fillRect/>
          </a:stretch>
        </p:blipFill>
        <p:spPr>
          <a:xfrm>
            <a:off x="894672" y="3750960"/>
            <a:ext cx="3675255" cy="2532844"/>
          </a:xfrm>
          <a:prstGeom prst="rect">
            <a:avLst/>
          </a:prstGeom>
        </p:spPr>
      </p:pic>
      <p:pic>
        <p:nvPicPr>
          <p:cNvPr id="19" name="Picture 18">
            <a:extLst>
              <a:ext uri="{FF2B5EF4-FFF2-40B4-BE49-F238E27FC236}">
                <a16:creationId xmlns:a16="http://schemas.microsoft.com/office/drawing/2014/main" id="{0844DBC2-1629-2646-A180-6BEE90AC828C}"/>
              </a:ext>
            </a:extLst>
          </p:cNvPr>
          <p:cNvPicPr>
            <a:picLocks noChangeAspect="1"/>
          </p:cNvPicPr>
          <p:nvPr/>
        </p:nvPicPr>
        <p:blipFill>
          <a:blip r:embed="rId14"/>
          <a:stretch>
            <a:fillRect/>
          </a:stretch>
        </p:blipFill>
        <p:spPr>
          <a:xfrm>
            <a:off x="8255942" y="3541115"/>
            <a:ext cx="3694059" cy="2617569"/>
          </a:xfrm>
          <a:prstGeom prst="rect">
            <a:avLst/>
          </a:prstGeom>
        </p:spPr>
      </p:pic>
    </p:spTree>
    <p:extLst>
      <p:ext uri="{BB962C8B-B14F-4D97-AF65-F5344CB8AC3E}">
        <p14:creationId xmlns:p14="http://schemas.microsoft.com/office/powerpoint/2010/main" val="3358643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39CC-2DF6-AF4E-EACB-2395FF9CD643}"/>
              </a:ext>
            </a:extLst>
          </p:cNvPr>
          <p:cNvSpPr>
            <a:spLocks noGrp="1"/>
          </p:cNvSpPr>
          <p:nvPr>
            <p:ph type="title"/>
          </p:nvPr>
        </p:nvSpPr>
        <p:spPr>
          <a:xfrm>
            <a:off x="838200" y="-252413"/>
            <a:ext cx="10515600" cy="1325563"/>
          </a:xfrm>
        </p:spPr>
        <p:txBody>
          <a:bodyPr/>
          <a:lstStyle/>
          <a:p>
            <a:pPr algn="ctr">
              <a:defRPr/>
            </a:pPr>
            <a:r>
              <a:rPr lang="lv-LV" sz="3200" b="1" dirty="0">
                <a:solidFill>
                  <a:srgbClr val="0308DB">
                    <a:lumMod val="50000"/>
                  </a:srgbClr>
                </a:solidFill>
                <a:latin typeface="Verdana" panose="020B0604030504040204" pitchFamily="34" charset="0"/>
                <a:ea typeface="Verdana" panose="020B0604030504040204" pitchFamily="34" charset="0"/>
              </a:rPr>
              <a:t>Atbalsts ceļošanas izdevumu segšanai  </a:t>
            </a:r>
          </a:p>
        </p:txBody>
      </p:sp>
      <p:sp>
        <p:nvSpPr>
          <p:cNvPr id="3" name="Content Placeholder 2">
            <a:extLst>
              <a:ext uri="{FF2B5EF4-FFF2-40B4-BE49-F238E27FC236}">
                <a16:creationId xmlns:a16="http://schemas.microsoft.com/office/drawing/2014/main" id="{FD35CD99-84F1-7A44-6332-F506350F079B}"/>
              </a:ext>
            </a:extLst>
          </p:cNvPr>
          <p:cNvSpPr>
            <a:spLocks noGrp="1"/>
          </p:cNvSpPr>
          <p:nvPr>
            <p:ph idx="1"/>
          </p:nvPr>
        </p:nvSpPr>
        <p:spPr>
          <a:xfrm>
            <a:off x="1127929" y="1073150"/>
            <a:ext cx="10515600" cy="4351338"/>
          </a:xfrm>
        </p:spPr>
        <p:txBody>
          <a:bodyPr/>
          <a:lstStyle/>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Apvārsnis Eiropa Nacionālais kontaktpunkts aicina pieteikties saņemt atbalstu ceļošanas izdevumu segšanai uz Apvārsnis Eiropa 2.pilāra tīklošanas pasākumiem.</a:t>
            </a:r>
          </a:p>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Atbalsts ceļošanas izdevumu segšanai pieejams visiem Zinātniskajā reģistrā reģistrētiem dalībniekiem, kuri vēlas atrast partnerus un/vai prezentēt sava projekta ideju, piedaloties klātienes tīklošanās pasākumos.</a:t>
            </a:r>
          </a:p>
          <a:p>
            <a:pPr>
              <a:lnSpc>
                <a:spcPct val="107000"/>
              </a:lnSpc>
              <a:spcAft>
                <a:spcPts val="800"/>
              </a:spcAft>
              <a:buSzPct val="150000"/>
            </a:pPr>
            <a:r>
              <a:rPr lang="lv-LV" sz="20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Papildus informācija</a:t>
            </a:r>
            <a:r>
              <a:rPr lang="lv-LV" sz="18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dirty="0">
                <a:latin typeface="Verdana" panose="020B0604030504040204" pitchFamily="34" charset="0"/>
                <a:ea typeface="Verdana" panose="020B0604030504040204" pitchFamily="34" charset="0"/>
                <a:hlinkClick r:id="rId3"/>
              </a:rPr>
              <a:t>https://www.lzp.gov.lv/lv/atbalsts-pieteicejiem</a:t>
            </a:r>
            <a:endPar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endParaRPr lang="lv-LV" dirty="0"/>
          </a:p>
        </p:txBody>
      </p:sp>
      <p:sp>
        <p:nvSpPr>
          <p:cNvPr id="4" name="Slide Number Placeholder 3">
            <a:extLst>
              <a:ext uri="{FF2B5EF4-FFF2-40B4-BE49-F238E27FC236}">
                <a16:creationId xmlns:a16="http://schemas.microsoft.com/office/drawing/2014/main" id="{04AEEDE9-A5B9-885F-0564-0483A80A85F6}"/>
              </a:ext>
            </a:extLst>
          </p:cNvPr>
          <p:cNvSpPr>
            <a:spLocks noGrp="1"/>
          </p:cNvSpPr>
          <p:nvPr>
            <p:ph type="sldNum" sz="quarter" idx="12"/>
          </p:nvPr>
        </p:nvSpPr>
        <p:spPr/>
        <p:txBody>
          <a:bodyPr/>
          <a:lstStyle/>
          <a:p>
            <a:fld id="{660F3F40-12FA-4968-8235-5F18DAFE2DEF}" type="slidenum">
              <a:rPr lang="lv-LV" smtClean="0"/>
              <a:t>52</a:t>
            </a:fld>
            <a:endParaRPr lang="lv-LV" dirty="0"/>
          </a:p>
        </p:txBody>
      </p:sp>
      <p:pic>
        <p:nvPicPr>
          <p:cNvPr id="12" name="Picture 11">
            <a:extLst>
              <a:ext uri="{FF2B5EF4-FFF2-40B4-BE49-F238E27FC236}">
                <a16:creationId xmlns:a16="http://schemas.microsoft.com/office/drawing/2014/main" id="{18EF28CF-1290-50E7-5136-BA81C73BF57A}"/>
              </a:ext>
            </a:extLst>
          </p:cNvPr>
          <p:cNvPicPr>
            <a:picLocks noChangeAspect="1"/>
          </p:cNvPicPr>
          <p:nvPr/>
        </p:nvPicPr>
        <p:blipFill>
          <a:blip r:embed="rId4"/>
          <a:stretch>
            <a:fillRect/>
          </a:stretch>
        </p:blipFill>
        <p:spPr>
          <a:xfrm>
            <a:off x="1157308" y="4165576"/>
            <a:ext cx="7600950" cy="2038350"/>
          </a:xfrm>
          <a:prstGeom prst="rect">
            <a:avLst/>
          </a:prstGeom>
        </p:spPr>
      </p:pic>
      <p:pic>
        <p:nvPicPr>
          <p:cNvPr id="5" name="Picture 4">
            <a:extLst>
              <a:ext uri="{FF2B5EF4-FFF2-40B4-BE49-F238E27FC236}">
                <a16:creationId xmlns:a16="http://schemas.microsoft.com/office/drawing/2014/main" id="{ADBC0D6E-9601-084B-86A1-E0DA05F1E19E}"/>
              </a:ext>
            </a:extLst>
          </p:cNvPr>
          <p:cNvPicPr>
            <a:picLocks noChangeAspect="1"/>
          </p:cNvPicPr>
          <p:nvPr/>
        </p:nvPicPr>
        <p:blipFill>
          <a:blip r:embed="rId5"/>
          <a:stretch>
            <a:fillRect/>
          </a:stretch>
        </p:blipFill>
        <p:spPr>
          <a:xfrm>
            <a:off x="8922329" y="4366996"/>
            <a:ext cx="2885271" cy="1523423"/>
          </a:xfrm>
          <a:prstGeom prst="rect">
            <a:avLst/>
          </a:prstGeom>
        </p:spPr>
      </p:pic>
    </p:spTree>
    <p:extLst>
      <p:ext uri="{BB962C8B-B14F-4D97-AF65-F5344CB8AC3E}">
        <p14:creationId xmlns:p14="http://schemas.microsoft.com/office/powerpoint/2010/main" val="1459053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p:txBody>
          <a:bodyPr/>
          <a:lstStyle/>
          <a:p>
            <a:fld id="{660F3F40-12FA-4968-8235-5F18DAFE2DEF}" type="slidenum">
              <a:rPr lang="lv-LV" smtClean="0"/>
              <a:t>53</a:t>
            </a:fld>
            <a:endParaRPr lang="lv-LV" dirty="0"/>
          </a:p>
        </p:txBody>
      </p:sp>
      <p:sp>
        <p:nvSpPr>
          <p:cNvPr id="5" name="Rectangle 4">
            <a:extLst>
              <a:ext uri="{FF2B5EF4-FFF2-40B4-BE49-F238E27FC236}">
                <a16:creationId xmlns:a16="http://schemas.microsoft.com/office/drawing/2014/main" id="{30013EB8-7210-F64D-8AAD-0A40A2411F1A}"/>
              </a:ext>
            </a:extLst>
          </p:cNvPr>
          <p:cNvSpPr/>
          <p:nvPr/>
        </p:nvSpPr>
        <p:spPr>
          <a:xfrm>
            <a:off x="6771209" y="295167"/>
            <a:ext cx="6122853" cy="313428"/>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https://www.lzp.gov.lv/lv/pasakumu-informativie-materiali</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FA9C0E3-2B71-6049-90D6-51F7B9616F44}"/>
              </a:ext>
            </a:extLst>
          </p:cNvPr>
          <p:cNvPicPr>
            <a:picLocks noChangeAspect="1"/>
          </p:cNvPicPr>
          <p:nvPr/>
        </p:nvPicPr>
        <p:blipFill>
          <a:blip r:embed="rId3"/>
          <a:stretch>
            <a:fillRect/>
          </a:stretch>
        </p:blipFill>
        <p:spPr>
          <a:xfrm>
            <a:off x="6880862" y="777872"/>
            <a:ext cx="4937435" cy="2404316"/>
          </a:xfrm>
          <a:prstGeom prst="rect">
            <a:avLst/>
          </a:prstGeom>
        </p:spPr>
      </p:pic>
      <p:pic>
        <p:nvPicPr>
          <p:cNvPr id="10" name="Picture 9">
            <a:extLst>
              <a:ext uri="{FF2B5EF4-FFF2-40B4-BE49-F238E27FC236}">
                <a16:creationId xmlns:a16="http://schemas.microsoft.com/office/drawing/2014/main" id="{DDC5E8B1-E1F0-3F4D-9770-F523CA4F1857}"/>
              </a:ext>
            </a:extLst>
          </p:cNvPr>
          <p:cNvPicPr>
            <a:picLocks noChangeAspect="1"/>
          </p:cNvPicPr>
          <p:nvPr/>
        </p:nvPicPr>
        <p:blipFill>
          <a:blip r:embed="rId4"/>
          <a:stretch>
            <a:fillRect/>
          </a:stretch>
        </p:blipFill>
        <p:spPr>
          <a:xfrm>
            <a:off x="190882" y="3764422"/>
            <a:ext cx="5082547" cy="2745815"/>
          </a:xfrm>
          <a:prstGeom prst="rect">
            <a:avLst/>
          </a:prstGeom>
        </p:spPr>
      </p:pic>
      <p:sp>
        <p:nvSpPr>
          <p:cNvPr id="11" name="Rectangle 10">
            <a:extLst>
              <a:ext uri="{FF2B5EF4-FFF2-40B4-BE49-F238E27FC236}">
                <a16:creationId xmlns:a16="http://schemas.microsoft.com/office/drawing/2014/main" id="{9B21CF5B-A885-334C-9C90-2BA7C59D3F1C}"/>
              </a:ext>
            </a:extLst>
          </p:cNvPr>
          <p:cNvSpPr/>
          <p:nvPr/>
        </p:nvSpPr>
        <p:spPr>
          <a:xfrm>
            <a:off x="190882" y="3456645"/>
            <a:ext cx="4484561"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https://www.lzp.gov.lv/lv/atbalstitie-projekti-2</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2D7D6B05-B8FF-4442-A3FC-E887B6FD80B1}"/>
              </a:ext>
            </a:extLst>
          </p:cNvPr>
          <p:cNvPicPr>
            <a:picLocks noChangeAspect="1"/>
          </p:cNvPicPr>
          <p:nvPr/>
        </p:nvPicPr>
        <p:blipFill>
          <a:blip r:embed="rId6"/>
          <a:stretch>
            <a:fillRect/>
          </a:stretch>
        </p:blipFill>
        <p:spPr>
          <a:xfrm>
            <a:off x="73803" y="0"/>
            <a:ext cx="2259107" cy="1290918"/>
          </a:xfrm>
          <a:prstGeom prst="rect">
            <a:avLst/>
          </a:prstGeom>
        </p:spPr>
      </p:pic>
      <p:sp>
        <p:nvSpPr>
          <p:cNvPr id="7" name="TextBox 6">
            <a:extLst>
              <a:ext uri="{FF2B5EF4-FFF2-40B4-BE49-F238E27FC236}">
                <a16:creationId xmlns:a16="http://schemas.microsoft.com/office/drawing/2014/main" id="{8EEE03CD-E34E-6843-8E14-825F8DE01923}"/>
              </a:ext>
            </a:extLst>
          </p:cNvPr>
          <p:cNvSpPr txBox="1"/>
          <p:nvPr/>
        </p:nvSpPr>
        <p:spPr>
          <a:xfrm>
            <a:off x="190882" y="264611"/>
            <a:ext cx="4431662" cy="307777"/>
          </a:xfrm>
          <a:prstGeom prst="rect">
            <a:avLst/>
          </a:prstGeom>
          <a:noFill/>
        </p:spPr>
        <p:txBody>
          <a:bodyPr wrap="non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7"/>
              </a:rPr>
              <a:t>https://www.lzp.gov.lv/lv/notikumu-kalendars</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6" name="Picture 5">
            <a:extLst>
              <a:ext uri="{FF2B5EF4-FFF2-40B4-BE49-F238E27FC236}">
                <a16:creationId xmlns:a16="http://schemas.microsoft.com/office/drawing/2014/main" id="{60C3AF7B-05AF-B445-860F-6301C9F30D2F}"/>
              </a:ext>
            </a:extLst>
          </p:cNvPr>
          <p:cNvPicPr>
            <a:picLocks noChangeAspect="1"/>
          </p:cNvPicPr>
          <p:nvPr/>
        </p:nvPicPr>
        <p:blipFill>
          <a:blip r:embed="rId8"/>
          <a:stretch>
            <a:fillRect/>
          </a:stretch>
        </p:blipFill>
        <p:spPr>
          <a:xfrm>
            <a:off x="0" y="572388"/>
            <a:ext cx="6880862" cy="2783168"/>
          </a:xfrm>
          <a:prstGeom prst="rect">
            <a:avLst/>
          </a:prstGeom>
        </p:spPr>
      </p:pic>
      <p:pic>
        <p:nvPicPr>
          <p:cNvPr id="16" name="Picture 15">
            <a:extLst>
              <a:ext uri="{FF2B5EF4-FFF2-40B4-BE49-F238E27FC236}">
                <a16:creationId xmlns:a16="http://schemas.microsoft.com/office/drawing/2014/main" id="{F0E50751-CAEA-9C47-A62F-965CF587324B}"/>
              </a:ext>
            </a:extLst>
          </p:cNvPr>
          <p:cNvPicPr>
            <a:picLocks noChangeAspect="1"/>
          </p:cNvPicPr>
          <p:nvPr/>
        </p:nvPicPr>
        <p:blipFill>
          <a:blip r:embed="rId9"/>
          <a:stretch>
            <a:fillRect/>
          </a:stretch>
        </p:blipFill>
        <p:spPr>
          <a:xfrm>
            <a:off x="6489339" y="3927944"/>
            <a:ext cx="5491989" cy="2377377"/>
          </a:xfrm>
          <a:prstGeom prst="rect">
            <a:avLst/>
          </a:prstGeom>
        </p:spPr>
      </p:pic>
      <p:sp>
        <p:nvSpPr>
          <p:cNvPr id="17" name="Rectangle 16">
            <a:extLst>
              <a:ext uri="{FF2B5EF4-FFF2-40B4-BE49-F238E27FC236}">
                <a16:creationId xmlns:a16="http://schemas.microsoft.com/office/drawing/2014/main" id="{63E58AA3-9D2A-984F-8C74-FCCE30470F0E}"/>
              </a:ext>
            </a:extLst>
          </p:cNvPr>
          <p:cNvSpPr/>
          <p:nvPr/>
        </p:nvSpPr>
        <p:spPr>
          <a:xfrm>
            <a:off x="6489340" y="3594676"/>
            <a:ext cx="5720477"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10"/>
              </a:rPr>
              <a:t>https://www.lzp.gov.lv/lv/jaunumi?category%5B67%5D=67</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627831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838200" y="-52481"/>
            <a:ext cx="10515600" cy="1325563"/>
          </a:xfrm>
        </p:spPr>
        <p:txBody>
          <a:bodyPr>
            <a:normAutofit/>
          </a:bodyPr>
          <a:lstStyle/>
          <a:p>
            <a:r>
              <a:rPr lang="en-US" sz="3200" b="1" dirty="0">
                <a:solidFill>
                  <a:srgbClr val="0308DB">
                    <a:lumMod val="50000"/>
                  </a:srgbClr>
                </a:solidFill>
                <a:latin typeface="Verdana" panose="020B0604030504040204" pitchFamily="34" charset="0"/>
                <a:ea typeface="Verdana" panose="020B0604030504040204" pitchFamily="34" charset="0"/>
              </a:rPr>
              <a:t>Statistika</a:t>
            </a:r>
            <a:r>
              <a:rPr lang="lv-LV" sz="3200" b="1" dirty="0">
                <a:solidFill>
                  <a:srgbClr val="0308DB">
                    <a:lumMod val="50000"/>
                  </a:srgbClr>
                </a:solidFill>
                <a:latin typeface="Verdana" panose="020B0604030504040204" pitchFamily="34" charset="0"/>
                <a:ea typeface="Verdana" panose="020B0604030504040204" pitchFamily="34" charset="0"/>
              </a:rPr>
              <a:t>: Apvārsnis Eiropa 4. klasteris</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p:txBody>
          <a:bodyPr/>
          <a:lstStyle/>
          <a:p>
            <a:fld id="{660F3F40-12FA-4968-8235-5F18DAFE2DEF}" type="slidenum">
              <a:rPr lang="lv-LV" smtClean="0"/>
              <a:t>54</a:t>
            </a:fld>
            <a:endParaRPr lang="lv-LV" dirty="0"/>
          </a:p>
        </p:txBody>
      </p:sp>
      <p:graphicFrame>
        <p:nvGraphicFramePr>
          <p:cNvPr id="6" name="Table 5">
            <a:extLst>
              <a:ext uri="{FF2B5EF4-FFF2-40B4-BE49-F238E27FC236}">
                <a16:creationId xmlns:a16="http://schemas.microsoft.com/office/drawing/2014/main" id="{E1E027ED-E61A-E43D-BAAC-A085810FCE49}"/>
              </a:ext>
            </a:extLst>
          </p:cNvPr>
          <p:cNvGraphicFramePr>
            <a:graphicFrameLocks noGrp="1"/>
          </p:cNvGraphicFramePr>
          <p:nvPr>
            <p:extLst>
              <p:ext uri="{D42A27DB-BD31-4B8C-83A1-F6EECF244321}">
                <p14:modId xmlns:p14="http://schemas.microsoft.com/office/powerpoint/2010/main" val="78882315"/>
              </p:ext>
            </p:extLst>
          </p:nvPr>
        </p:nvGraphicFramePr>
        <p:xfrm>
          <a:off x="1225897" y="1105317"/>
          <a:ext cx="9525837" cy="4948884"/>
        </p:xfrm>
        <a:graphic>
          <a:graphicData uri="http://schemas.openxmlformats.org/drawingml/2006/table">
            <a:tbl>
              <a:tblPr/>
              <a:tblGrid>
                <a:gridCol w="6180426">
                  <a:extLst>
                    <a:ext uri="{9D8B030D-6E8A-4147-A177-3AD203B41FA5}">
                      <a16:colId xmlns:a16="http://schemas.microsoft.com/office/drawing/2014/main" val="1763026373"/>
                    </a:ext>
                  </a:extLst>
                </a:gridCol>
                <a:gridCol w="1879184">
                  <a:extLst>
                    <a:ext uri="{9D8B030D-6E8A-4147-A177-3AD203B41FA5}">
                      <a16:colId xmlns:a16="http://schemas.microsoft.com/office/drawing/2014/main" val="3403114048"/>
                    </a:ext>
                  </a:extLst>
                </a:gridCol>
                <a:gridCol w="1466227">
                  <a:extLst>
                    <a:ext uri="{9D8B030D-6E8A-4147-A177-3AD203B41FA5}">
                      <a16:colId xmlns:a16="http://schemas.microsoft.com/office/drawing/2014/main" val="1398449323"/>
                    </a:ext>
                  </a:extLst>
                </a:gridCol>
              </a:tblGrid>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ELEKTRONIKAS UN DATORZINATNU INSTITUTS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2 321 972,53 €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206923"/>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LATVIJAS UNIVERSITATES CIETVIELU FIZIKAS INSTITUTS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936 594,50 €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457385"/>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WIT BERRY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433 443,25 €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87169"/>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LATVIJAS VALSTS KOKSNES KIMIJAS INSTITUTS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421 375,00 €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109073"/>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TILDE SIA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408 537,50 €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876566"/>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ZALA BRIVIBA BIEDRIBA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305 000,00 €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656748"/>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SMARTSOL SIA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297 583,13 €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846744"/>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GRUPA93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295 250,00 €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500672"/>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EXPONENTIAL TECHNOLOGIES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278 043,75 €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962683"/>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SIA LIGHTSPACE TECHNOLOGIES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223 750,00 €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826819"/>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VALSTS AKCIJU SABIEDRIBA ELEKTRONISKIE SAKARI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208 125,00 €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520137"/>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VALMIERAS TEHNIKUMS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199 522,00 €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013508"/>
                  </a:ext>
                </a:extLst>
              </a:tr>
              <a:tr h="381647">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LATVIJAS UNIVERSITATES MATEMATIKAS UN INFORMATIKAS INSTITUTS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154 234,85 €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907124"/>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RIGAS PLANOSANAS REGIONS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143 750,00 €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433612"/>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SIA RIGAS MEZI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140 857,50 €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764323"/>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SABIEDRIBA AR IEROBEZOTU ATBILDIBU SUNGIS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101 733,60 €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97735"/>
                  </a:ext>
                </a:extLst>
              </a:tr>
              <a:tr h="268661">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RIGA MUNICIPAL AGENCY "RIGA ENERGY AGENCY"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101 250,00 €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343410"/>
                  </a:ext>
                </a:extLst>
              </a:tr>
              <a:tr h="268661">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RIGAS TEHNISKA UNIVERSITATE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a:solidFill>
                            <a:schemeClr val="tx1">
                              <a:lumMod val="95000"/>
                              <a:lumOff val="5000"/>
                            </a:schemeClr>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v-LV" sz="1200" b="0" i="0" u="none" strike="noStrike" dirty="0">
                          <a:solidFill>
                            <a:schemeClr val="tx1">
                              <a:lumMod val="95000"/>
                              <a:lumOff val="5000"/>
                            </a:schemeClr>
                          </a:solidFill>
                          <a:effectLst/>
                          <a:latin typeface="Verdana" panose="020B0604030504040204" pitchFamily="34" charset="0"/>
                          <a:ea typeface="Verdana" panose="020B0604030504040204" pitchFamily="34" charset="0"/>
                        </a:rPr>
                        <a:t>88 593,75 €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88787"/>
                  </a:ext>
                </a:extLst>
              </a:tr>
            </a:tbl>
          </a:graphicData>
        </a:graphic>
      </p:graphicFrame>
    </p:spTree>
    <p:extLst>
      <p:ext uri="{BB962C8B-B14F-4D97-AF65-F5344CB8AC3E}">
        <p14:creationId xmlns:p14="http://schemas.microsoft.com/office/powerpoint/2010/main" val="181997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389965" y="270084"/>
            <a:ext cx="11537575" cy="795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a:bodyPr>
          <a:lstStyle/>
          <a:p>
            <a:pPr algn="ctr">
              <a:lnSpc>
                <a:spcPct val="90000"/>
              </a:lnSpc>
              <a:spcBef>
                <a:spcPct val="0"/>
              </a:spcBef>
              <a:defRPr/>
            </a:pPr>
            <a:r>
              <a:rPr lang="en-US" sz="3200" b="1" dirty="0">
                <a:solidFill>
                  <a:srgbClr val="0308DB">
                    <a:lumMod val="50000"/>
                  </a:srgbClr>
                </a:solidFill>
                <a:latin typeface="Verdana" panose="020B0604030504040204" pitchFamily="34" charset="0"/>
                <a:ea typeface="Verdana" panose="020B0604030504040204" pitchFamily="34" charset="0"/>
                <a:cs typeface="+mj-cs"/>
              </a:rPr>
              <a:t>APVĀRSNIS EIROPA NACIONĀLAIS KONTAKTPUNKTS</a:t>
            </a: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514634" y="123381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nvGraphicFramePr>
        <p:xfrm>
          <a:off x="4164971" y="1233813"/>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7815308" y="1233813"/>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1356898" y="6197231"/>
            <a:ext cx="6630661"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8"/>
              </a:rPr>
              <a:t>https://www.lzp.gov.lv/lv/apvarsnis-eiropa-2021-2027</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dirty="0"/>
          </a:p>
        </p:txBody>
      </p:sp>
    </p:spTree>
    <p:extLst>
      <p:ext uri="{BB962C8B-B14F-4D97-AF65-F5344CB8AC3E}">
        <p14:creationId xmlns:p14="http://schemas.microsoft.com/office/powerpoint/2010/main" val="1350020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1014884" y="3339379"/>
            <a:ext cx="10363200" cy="960442"/>
          </a:xfrm>
        </p:spPr>
        <p:txBody>
          <a:bodyPr/>
          <a:lstStyle/>
          <a:p>
            <a:r>
              <a:rPr lang="lv-LV" dirty="0">
                <a:cs typeface="Times New Roman" panose="02020603050405020304" pitchFamily="18" charset="0"/>
              </a:rPr>
              <a:t>Paldies!</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56</a:t>
            </a:fld>
            <a:endParaRPr lang="en-US" altLang="lv-LV" dirty="0"/>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3" y="3739578"/>
            <a:ext cx="1803117" cy="1043585"/>
          </a:xfrm>
          <a:prstGeom prst="rect">
            <a:avLst/>
          </a:prstGeom>
        </p:spPr>
      </p:pic>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890964" y="6110068"/>
            <a:ext cx="4053994"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hlinkClick r:id="rId6"/>
              </a:rPr>
              <a:t>https://www.lzp.gov.lv/lv/apvarsnis-eiropa</a:t>
            </a:r>
            <a:r>
              <a:rPr lang="lv-LV" sz="1400" dirty="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dirty="0">
                <a:solidFill>
                  <a:srgbClr val="050505"/>
                </a:solidFill>
                <a:effectLst/>
                <a:latin typeface="Verdana" panose="020B0604030504040204" pitchFamily="34" charset="0"/>
                <a:ea typeface="Verdana" panose="020B0604030504040204" pitchFamily="34" charset="0"/>
              </a:rPr>
              <a:t>@</a:t>
            </a:r>
            <a:r>
              <a:rPr lang="de-DE" sz="1400" i="0" dirty="0">
                <a:solidFill>
                  <a:srgbClr val="050505"/>
                </a:solidFill>
                <a:effectLst/>
                <a:latin typeface="Verdana" panose="020B0604030504040204" pitchFamily="34" charset="0"/>
                <a:ea typeface="Verdana" panose="020B0604030504040204" pitchFamily="34" charset="0"/>
              </a:rPr>
              <a:t>Apvārsnis EU Latvijas Nacionālais kontaktpunkts - HE NCP LV</a:t>
            </a:r>
          </a:p>
        </p:txBody>
      </p:sp>
      <p:sp>
        <p:nvSpPr>
          <p:cNvPr id="5" name="TextBox 4">
            <a:extLst>
              <a:ext uri="{FF2B5EF4-FFF2-40B4-BE49-F238E27FC236}">
                <a16:creationId xmlns:a16="http://schemas.microsoft.com/office/drawing/2014/main" id="{5188C64E-088D-A54A-B7B3-DDA02AAB7270}"/>
              </a:ext>
            </a:extLst>
          </p:cNvPr>
          <p:cNvSpPr txBox="1"/>
          <p:nvPr/>
        </p:nvSpPr>
        <p:spPr>
          <a:xfrm>
            <a:off x="8168714" y="6138554"/>
            <a:ext cx="1745029" cy="276999"/>
          </a:xfrm>
          <a:prstGeom prst="rect">
            <a:avLst/>
          </a:prstGeom>
          <a:noFill/>
        </p:spPr>
        <p:txBody>
          <a:bodyPr wrap="none" rtlCol="0">
            <a:spAutoFit/>
          </a:bodyPr>
          <a:lstStyle/>
          <a:p>
            <a:r>
              <a:rPr lang="lv-LV" sz="1200" dirty="0">
                <a:latin typeface="Verdana" panose="020B0604030504040204" pitchFamily="34" charset="0"/>
                <a:ea typeface="Verdana" panose="020B0604030504040204" pitchFamily="34" charset="0"/>
                <a:cs typeface="Verdana" panose="020B0604030504040204" pitchFamily="34" charset="0"/>
              </a:rPr>
              <a:t>Informācijas avots: </a:t>
            </a:r>
          </a:p>
        </p:txBody>
      </p:sp>
      <p:pic>
        <p:nvPicPr>
          <p:cNvPr id="9" name="Picture 8">
            <a:extLst>
              <a:ext uri="{FF2B5EF4-FFF2-40B4-BE49-F238E27FC236}">
                <a16:creationId xmlns:a16="http://schemas.microsoft.com/office/drawing/2014/main" id="{26086E94-8095-FD4C-B3F8-71868B0C4483}"/>
              </a:ext>
            </a:extLst>
          </p:cNvPr>
          <p:cNvPicPr>
            <a:picLocks noChangeAspect="1"/>
          </p:cNvPicPr>
          <p:nvPr/>
        </p:nvPicPr>
        <p:blipFill>
          <a:blip r:embed="rId7"/>
          <a:stretch>
            <a:fillRect/>
          </a:stretch>
        </p:blipFill>
        <p:spPr>
          <a:xfrm>
            <a:off x="9985240" y="5388825"/>
            <a:ext cx="1568541" cy="1088175"/>
          </a:xfrm>
          <a:prstGeom prst="rect">
            <a:avLst/>
          </a:prstGeom>
        </p:spPr>
      </p:pic>
    </p:spTree>
    <p:extLst>
      <p:ext uri="{BB962C8B-B14F-4D97-AF65-F5344CB8AC3E}">
        <p14:creationId xmlns:p14="http://schemas.microsoft.com/office/powerpoint/2010/main" val="1541616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B694-1FA1-ED4F-855E-FE60B6657AB5}"/>
              </a:ext>
            </a:extLst>
          </p:cNvPr>
          <p:cNvSpPr>
            <a:spLocks noGrp="1"/>
          </p:cNvSpPr>
          <p:nvPr>
            <p:ph type="title"/>
          </p:nvPr>
        </p:nvSpPr>
        <p:spPr>
          <a:xfrm>
            <a:off x="953999" y="-199583"/>
            <a:ext cx="10515600" cy="1325563"/>
          </a:xfrm>
        </p:spPr>
        <p:txBody>
          <a:bodyPr/>
          <a:lstStyle/>
          <a:p>
            <a:r>
              <a:rPr lang="lv-LV" sz="3200" b="1" dirty="0">
                <a:solidFill>
                  <a:srgbClr val="0308DB">
                    <a:lumMod val="50000"/>
                  </a:srgbClr>
                </a:solidFill>
                <a:latin typeface="Verdana" panose="020B0604030504040204" pitchFamily="34" charset="0"/>
                <a:ea typeface="Verdana" panose="020B0604030504040204" pitchFamily="34" charset="0"/>
              </a:rPr>
              <a:t>Projektu tipi</a:t>
            </a:r>
            <a:endParaRPr lang="en-US" dirty="0"/>
          </a:p>
        </p:txBody>
      </p:sp>
      <p:sp>
        <p:nvSpPr>
          <p:cNvPr id="3" name="Slide Number Placeholder 2">
            <a:extLst>
              <a:ext uri="{FF2B5EF4-FFF2-40B4-BE49-F238E27FC236}">
                <a16:creationId xmlns:a16="http://schemas.microsoft.com/office/drawing/2014/main" id="{9597D451-073E-2442-946F-EE0A78FE5836}"/>
              </a:ext>
            </a:extLst>
          </p:cNvPr>
          <p:cNvSpPr>
            <a:spLocks noGrp="1"/>
          </p:cNvSpPr>
          <p:nvPr>
            <p:ph type="sldNum" sz="quarter" idx="12"/>
          </p:nvPr>
        </p:nvSpPr>
        <p:spPr/>
        <p:txBody>
          <a:bodyPr/>
          <a:lstStyle/>
          <a:p>
            <a:fld id="{660F3F40-12FA-4968-8235-5F18DAFE2DEF}" type="slidenum">
              <a:rPr lang="lv-LV" smtClean="0"/>
              <a:t>6</a:t>
            </a:fld>
            <a:endParaRPr lang="lv-LV" dirty="0"/>
          </a:p>
        </p:txBody>
      </p:sp>
      <p:graphicFrame>
        <p:nvGraphicFramePr>
          <p:cNvPr id="7" name="Table 6">
            <a:extLst>
              <a:ext uri="{FF2B5EF4-FFF2-40B4-BE49-F238E27FC236}">
                <a16:creationId xmlns:a16="http://schemas.microsoft.com/office/drawing/2014/main" id="{D371E639-A442-2344-AE7A-52661D0D0F08}"/>
              </a:ext>
            </a:extLst>
          </p:cNvPr>
          <p:cNvGraphicFramePr>
            <a:graphicFrameLocks noGrp="1"/>
          </p:cNvGraphicFramePr>
          <p:nvPr>
            <p:extLst>
              <p:ext uri="{D42A27DB-BD31-4B8C-83A1-F6EECF244321}">
                <p14:modId xmlns:p14="http://schemas.microsoft.com/office/powerpoint/2010/main" val="3614420657"/>
              </p:ext>
            </p:extLst>
          </p:nvPr>
        </p:nvGraphicFramePr>
        <p:xfrm>
          <a:off x="953999" y="954742"/>
          <a:ext cx="10798729" cy="5037329"/>
        </p:xfrm>
        <a:graphic>
          <a:graphicData uri="http://schemas.openxmlformats.org/drawingml/2006/table">
            <a:tbl>
              <a:tblPr firstRow="1" bandRow="1"/>
              <a:tblGrid>
                <a:gridCol w="3288729">
                  <a:extLst>
                    <a:ext uri="{9D8B030D-6E8A-4147-A177-3AD203B41FA5}">
                      <a16:colId xmlns:a16="http://schemas.microsoft.com/office/drawing/2014/main" val="4194635498"/>
                    </a:ext>
                  </a:extLst>
                </a:gridCol>
                <a:gridCol w="5019335">
                  <a:extLst>
                    <a:ext uri="{9D8B030D-6E8A-4147-A177-3AD203B41FA5}">
                      <a16:colId xmlns:a16="http://schemas.microsoft.com/office/drawing/2014/main" val="1589332234"/>
                    </a:ext>
                  </a:extLst>
                </a:gridCol>
                <a:gridCol w="2490665">
                  <a:extLst>
                    <a:ext uri="{9D8B030D-6E8A-4147-A177-3AD203B41FA5}">
                      <a16:colId xmlns:a16="http://schemas.microsoft.com/office/drawing/2014/main" val="3893280570"/>
                    </a:ext>
                  </a:extLst>
                </a:gridCol>
              </a:tblGrid>
              <a:tr h="372725">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Type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Activities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Financing rate</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37924531"/>
                  </a:ext>
                </a:extLst>
              </a:tr>
              <a:tr h="167427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kern="1200" dirty="0"/>
                        <a:t>RIA (Research and Innovation Actions)</a:t>
                      </a:r>
                    </a:p>
                    <a:p>
                      <a:pPr algn="ctr"/>
                      <a:endParaRPr lang="en-US" sz="1800" b="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Activities to establish new knowledge or to explore the feasibility of a new or improved technology, product, process, service or solution.</a:t>
                      </a:r>
                      <a:endParaRPr lang="en-US" sz="18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Up to 100%</a:t>
                      </a:r>
                      <a:endParaRPr lang="en-US" sz="180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44350646"/>
                  </a:ext>
                </a:extLst>
              </a:tr>
              <a:tr h="121482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algn="ctr" defTabSz="939575" rtl="0" eaLnBrk="1" latinLnBrk="0" hangingPunct="1"/>
                      <a:r>
                        <a:rPr lang="en-US" sz="1800" kern="1200" dirty="0"/>
                        <a:t>IA (Innovation Actions) </a:t>
                      </a:r>
                      <a:endParaRPr lang="en-US" sz="1800" b="0" kern="1200" dirty="0">
                        <a:solidFill>
                          <a:schemeClr val="tx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Activities to produce plans and arrangements or designs for new, altered or improved products, processes or services.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sz="1800" b="0" dirty="0"/>
                        <a:t>*</a:t>
                      </a:r>
                      <a:r>
                        <a:rPr lang="en-GB" sz="1800" b="0" dirty="0"/>
                        <a:t>Up to 70%</a:t>
                      </a:r>
                      <a:endParaRPr lang="en-US" sz="1800" b="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2719264"/>
                  </a:ext>
                </a:extLst>
              </a:tr>
              <a:tr h="177550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kern="1200" dirty="0"/>
                        <a:t>CSA (Coordination and Support Actions) </a:t>
                      </a:r>
                      <a:endParaRPr lang="en-US" sz="1800" b="0" kern="1200" dirty="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Activities that contribute to the objectives of Horizon Europe. This excludes R&amp;I activities, except for ‘Widening participation and spreading excellence’</a:t>
                      </a:r>
                      <a:r>
                        <a:rPr lang="fr-BE" sz="1800" dirty="0"/>
                        <a:t>.</a:t>
                      </a:r>
                      <a:endParaRPr lang="en-US" sz="18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Up to 100%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B158921C-9BB4-974B-B9B7-DCEB9E964275}"/>
              </a:ext>
            </a:extLst>
          </p:cNvPr>
          <p:cNvSpPr txBox="1"/>
          <p:nvPr/>
        </p:nvSpPr>
        <p:spPr>
          <a:xfrm>
            <a:off x="1542826" y="6071636"/>
            <a:ext cx="9810974" cy="323165"/>
          </a:xfrm>
          <a:prstGeom prst="rect">
            <a:avLst/>
          </a:prstGeom>
          <a:noFill/>
          <a:ln w="12700">
            <a:solidFill>
              <a:srgbClr val="0308DB">
                <a:lumMod val="50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lv-LV"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rPr>
              <a:t>* t</a:t>
            </a:r>
            <a:r>
              <a:rPr kumimoji="0" lang="en-US"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rPr>
              <a:t>he rate is 70 percent for profit-making legal entities and 100 percent for non-profit legal entities</a:t>
            </a:r>
          </a:p>
        </p:txBody>
      </p:sp>
      <p:pic>
        <p:nvPicPr>
          <p:cNvPr id="9" name="Graphic 15" descr="Share">
            <a:extLst>
              <a:ext uri="{FF2B5EF4-FFF2-40B4-BE49-F238E27FC236}">
                <a16:creationId xmlns:a16="http://schemas.microsoft.com/office/drawing/2014/main" id="{0ED33B6F-BE8B-914E-AEF9-A79C4B158444}"/>
              </a:ext>
            </a:extLst>
          </p:cNvPr>
          <p:cNvPicPr>
            <a:picLocks noChangeAspect="1"/>
          </p:cNvPicPr>
          <p:nvPr/>
        </p:nvPicPr>
        <p:blipFill>
          <a:blip r:embed="rId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000" y="6033185"/>
            <a:ext cx="400068" cy="400068"/>
          </a:xfrm>
          <a:prstGeom prst="rect">
            <a:avLst/>
          </a:prstGeom>
        </p:spPr>
      </p:pic>
    </p:spTree>
    <p:extLst>
      <p:ext uri="{BB962C8B-B14F-4D97-AF65-F5344CB8AC3E}">
        <p14:creationId xmlns:p14="http://schemas.microsoft.com/office/powerpoint/2010/main" val="39237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6F8610-BCEB-9D43-A6F7-358E30E72228}"/>
              </a:ext>
            </a:extLst>
          </p:cNvPr>
          <p:cNvSpPr>
            <a:spLocks noGrp="1"/>
          </p:cNvSpPr>
          <p:nvPr>
            <p:ph type="sldNum" sz="quarter" idx="12"/>
          </p:nvPr>
        </p:nvSpPr>
        <p:spPr/>
        <p:txBody>
          <a:bodyPr/>
          <a:lstStyle/>
          <a:p>
            <a:fld id="{660F3F40-12FA-4968-8235-5F18DAFE2DEF}" type="slidenum">
              <a:rPr lang="lv-LV" smtClean="0"/>
              <a:t>7</a:t>
            </a:fld>
            <a:endParaRPr lang="lv-LV" dirty="0"/>
          </a:p>
        </p:txBody>
      </p:sp>
      <p:sp>
        <p:nvSpPr>
          <p:cNvPr id="16" name="Title 1">
            <a:extLst>
              <a:ext uri="{FF2B5EF4-FFF2-40B4-BE49-F238E27FC236}">
                <a16:creationId xmlns:a16="http://schemas.microsoft.com/office/drawing/2014/main" id="{DC630DFA-82FE-5144-B32F-5232CCDA56D4}"/>
              </a:ext>
            </a:extLst>
          </p:cNvPr>
          <p:cNvSpPr txBox="1">
            <a:spLocks/>
          </p:cNvSpPr>
          <p:nvPr/>
        </p:nvSpPr>
        <p:spPr>
          <a:xfrm>
            <a:off x="1154206" y="175255"/>
            <a:ext cx="8538434" cy="10366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lv-LV" altLang="en-US" sz="3200" b="1" dirty="0">
                <a:solidFill>
                  <a:srgbClr val="0308DB">
                    <a:lumMod val="50000"/>
                  </a:srgbClr>
                </a:solidFill>
                <a:latin typeface="Verdana" panose="020B0604030504040204" pitchFamily="34" charset="0"/>
                <a:ea typeface="Verdana" panose="020B0604030504040204" pitchFamily="34" charset="0"/>
              </a:rPr>
              <a:t>Tehnoloģiju gatavības līmenis</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grpSp>
        <p:nvGrpSpPr>
          <p:cNvPr id="17" name="Group 16">
            <a:extLst>
              <a:ext uri="{FF2B5EF4-FFF2-40B4-BE49-F238E27FC236}">
                <a16:creationId xmlns:a16="http://schemas.microsoft.com/office/drawing/2014/main" id="{54EE808B-1C20-CA45-923E-EA82604A13FF}"/>
              </a:ext>
            </a:extLst>
          </p:cNvPr>
          <p:cNvGrpSpPr/>
          <p:nvPr/>
        </p:nvGrpSpPr>
        <p:grpSpPr>
          <a:xfrm>
            <a:off x="699247" y="1771776"/>
            <a:ext cx="11166438" cy="4371107"/>
            <a:chOff x="4018267" y="2049483"/>
            <a:chExt cx="4155464" cy="4371107"/>
          </a:xfrm>
          <a:solidFill>
            <a:sysClr val="window" lastClr="FFFFFF">
              <a:lumMod val="95000"/>
            </a:sysClr>
          </a:solidFill>
        </p:grpSpPr>
        <p:sp>
          <p:nvSpPr>
            <p:cNvPr id="18" name="Freeform 4">
              <a:extLst>
                <a:ext uri="{FF2B5EF4-FFF2-40B4-BE49-F238E27FC236}">
                  <a16:creationId xmlns:a16="http://schemas.microsoft.com/office/drawing/2014/main" id="{C0B3083F-CB6B-694F-9969-151AC071A2B0}"/>
                </a:ext>
              </a:extLst>
            </p:cNvPr>
            <p:cNvSpPr/>
            <p:nvPr/>
          </p:nvSpPr>
          <p:spPr>
            <a:xfrm>
              <a:off x="4018267" y="204948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tab pos="252000" algn="l"/>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1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basic principles observed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19" name="Freeform 8">
              <a:extLst>
                <a:ext uri="{FF2B5EF4-FFF2-40B4-BE49-F238E27FC236}">
                  <a16:creationId xmlns:a16="http://schemas.microsoft.com/office/drawing/2014/main" id="{318131C6-1AB4-994B-BC2E-85D95DAABCC5}"/>
                </a:ext>
              </a:extLst>
            </p:cNvPr>
            <p:cNvSpPr/>
            <p:nvPr/>
          </p:nvSpPr>
          <p:spPr>
            <a:xfrm>
              <a:off x="4018267" y="253774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2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technology concept formulated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0" name="Freeform 9">
              <a:extLst>
                <a:ext uri="{FF2B5EF4-FFF2-40B4-BE49-F238E27FC236}">
                  <a16:creationId xmlns:a16="http://schemas.microsoft.com/office/drawing/2014/main" id="{89B1202C-6A9F-694D-8C3E-A7EF37F0DBF7}"/>
                </a:ext>
              </a:extLst>
            </p:cNvPr>
            <p:cNvSpPr/>
            <p:nvPr/>
          </p:nvSpPr>
          <p:spPr>
            <a:xfrm>
              <a:off x="4018267" y="302600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3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experimental proof of concept</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1" name="Freeform 10">
              <a:extLst>
                <a:ext uri="{FF2B5EF4-FFF2-40B4-BE49-F238E27FC236}">
                  <a16:creationId xmlns:a16="http://schemas.microsoft.com/office/drawing/2014/main" id="{98A4407C-375B-C549-9E59-E0A5DCC10DB0}"/>
                </a:ext>
              </a:extLst>
            </p:cNvPr>
            <p:cNvSpPr/>
            <p:nvPr/>
          </p:nvSpPr>
          <p:spPr>
            <a:xfrm>
              <a:off x="4018267" y="351426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4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technology validated in lab</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2" name="Freeform 11">
              <a:extLst>
                <a:ext uri="{FF2B5EF4-FFF2-40B4-BE49-F238E27FC236}">
                  <a16:creationId xmlns:a16="http://schemas.microsoft.com/office/drawing/2014/main" id="{07971E73-7EE0-B549-9FF7-7BF574500374}"/>
                </a:ext>
              </a:extLst>
            </p:cNvPr>
            <p:cNvSpPr/>
            <p:nvPr/>
          </p:nvSpPr>
          <p:spPr>
            <a:xfrm>
              <a:off x="4018267" y="4002531"/>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5</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 technology validated in relevant environment (industrially relevant environment in </a:t>
              </a:r>
              <a:r>
                <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the case of key enabling technologies)</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3" name="Freeform 12">
              <a:extLst>
                <a:ext uri="{FF2B5EF4-FFF2-40B4-BE49-F238E27FC236}">
                  <a16:creationId xmlns:a16="http://schemas.microsoft.com/office/drawing/2014/main" id="{F4525958-FBE1-4141-BAEF-2F4A4A6F53EC}"/>
                </a:ext>
              </a:extLst>
            </p:cNvPr>
            <p:cNvSpPr/>
            <p:nvPr/>
          </p:nvSpPr>
          <p:spPr>
            <a:xfrm>
              <a:off x="4018267" y="449079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6</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 technology demonstrated in relevant environment (industrially relevant </a:t>
              </a:r>
              <a:r>
                <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environment in the case of key enabling technologies)</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4" name="Freeform 13">
              <a:extLst>
                <a:ext uri="{FF2B5EF4-FFF2-40B4-BE49-F238E27FC236}">
                  <a16:creationId xmlns:a16="http://schemas.microsoft.com/office/drawing/2014/main" id="{31B93227-3846-BB47-A286-4ABA00ECD832}"/>
                </a:ext>
              </a:extLst>
            </p:cNvPr>
            <p:cNvSpPr/>
            <p:nvPr/>
          </p:nvSpPr>
          <p:spPr>
            <a:xfrm>
              <a:off x="4018267" y="497905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US" sz="1800" b="1" i="0" u="none" strike="noStrike" kern="0" cap="none" spc="0" normalizeH="0" baseline="0" noProof="0" dirty="0">
                  <a:ln>
                    <a:noFill/>
                  </a:ln>
                  <a:solidFill>
                    <a:srgbClr val="0070C0">
                      <a:lumMod val="50000"/>
                    </a:srgbClr>
                  </a:solidFill>
                  <a:effectLst/>
                  <a:uLnTx/>
                  <a:uFillTx/>
                  <a:latin typeface="Verdana"/>
                  <a:ea typeface="+mn-ea"/>
                  <a:cs typeface="+mn-cs"/>
                </a:rPr>
                <a:t>TRL 7 </a:t>
              </a:r>
              <a:r>
                <a:rPr kumimoji="0" lang="en-US" sz="1800" b="0" i="0" u="none" strike="noStrike" kern="0" cap="none" spc="0" normalizeH="0" baseline="0" noProof="0" dirty="0">
                  <a:ln>
                    <a:noFill/>
                  </a:ln>
                  <a:solidFill>
                    <a:srgbClr val="0070C0">
                      <a:lumMod val="50000"/>
                    </a:srgbClr>
                  </a:solidFill>
                  <a:effectLst/>
                  <a:uLnTx/>
                  <a:uFillTx/>
                  <a:latin typeface="Verdana"/>
                  <a:ea typeface="+mn-ea"/>
                  <a:cs typeface="+mn-cs"/>
                </a:rPr>
                <a:t>– system prototype demonstration in operational environment</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5" name="Freeform 14">
              <a:extLst>
                <a:ext uri="{FF2B5EF4-FFF2-40B4-BE49-F238E27FC236}">
                  <a16:creationId xmlns:a16="http://schemas.microsoft.com/office/drawing/2014/main" id="{E46DAD3A-91D9-494D-B329-DE505734220E}"/>
                </a:ext>
              </a:extLst>
            </p:cNvPr>
            <p:cNvSpPr/>
            <p:nvPr/>
          </p:nvSpPr>
          <p:spPr>
            <a:xfrm>
              <a:off x="4018267" y="546731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8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system complete and qualified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6" name="Freeform 15">
              <a:extLst>
                <a:ext uri="{FF2B5EF4-FFF2-40B4-BE49-F238E27FC236}">
                  <a16:creationId xmlns:a16="http://schemas.microsoft.com/office/drawing/2014/main" id="{CDA66289-22DD-2B44-87BA-C8108895B1DE}"/>
                </a:ext>
              </a:extLst>
            </p:cNvPr>
            <p:cNvSpPr/>
            <p:nvPr/>
          </p:nvSpPr>
          <p:spPr>
            <a:xfrm>
              <a:off x="4018267" y="595557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b="1" i="0" u="none" strike="noStrike" kern="0" cap="none" spc="0" normalizeH="0" baseline="0" noProof="0" dirty="0">
                  <a:ln>
                    <a:noFill/>
                  </a:ln>
                  <a:solidFill>
                    <a:srgbClr val="0070C0">
                      <a:lumMod val="50000"/>
                    </a:srgbClr>
                  </a:solidFill>
                  <a:effectLst/>
                  <a:uLnTx/>
                  <a:uFillTx/>
                  <a:latin typeface="Verdana"/>
                  <a:ea typeface="+mn-ea"/>
                  <a:cs typeface="+mn-cs"/>
                </a:rPr>
                <a:t>TRL 9 </a:t>
              </a:r>
              <a:r>
                <a:rPr kumimoji="0" lang="en-GB" b="0" i="0" u="none" strike="noStrike" kern="0" cap="none" spc="0" normalizeH="0" baseline="0" noProof="0" dirty="0">
                  <a:ln>
                    <a:noFill/>
                  </a:ln>
                  <a:solidFill>
                    <a:srgbClr val="0070C0">
                      <a:lumMod val="50000"/>
                    </a:srgbClr>
                  </a:solidFill>
                  <a:effectLst/>
                  <a:uLnTx/>
                  <a:uFillTx/>
                  <a:latin typeface="Verdana"/>
                  <a:ea typeface="+mn-ea"/>
                  <a:cs typeface="+mn-cs"/>
                </a:rPr>
                <a:t>– actual system proven in operational environment (competitive manufacturing in </a:t>
              </a:r>
              <a:r>
                <a:rPr kumimoji="0" lang="lv-LV" b="0"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b="0" i="0" u="none" strike="noStrike" kern="0" cap="none" spc="0" normalizeH="0" baseline="0" noProof="0" dirty="0">
                  <a:ln>
                    <a:noFill/>
                  </a:ln>
                  <a:solidFill>
                    <a:srgbClr val="0070C0">
                      <a:lumMod val="50000"/>
                    </a:srgbClr>
                  </a:solidFill>
                  <a:effectLst/>
                  <a:uLnTx/>
                  <a:uFillTx/>
                  <a:latin typeface="Verdana"/>
                  <a:ea typeface="+mn-ea"/>
                  <a:cs typeface="+mn-cs"/>
                </a:rPr>
                <a:t>the case of key enabling technologies; or in space)</a:t>
              </a:r>
              <a:endParaRPr kumimoji="0" lang="lv-LV"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grpSp>
      <p:sp>
        <p:nvSpPr>
          <p:cNvPr id="27" name="TextBox 26">
            <a:extLst>
              <a:ext uri="{FF2B5EF4-FFF2-40B4-BE49-F238E27FC236}">
                <a16:creationId xmlns:a16="http://schemas.microsoft.com/office/drawing/2014/main" id="{222B118A-7789-F344-B6B1-00BF3AF5F670}"/>
              </a:ext>
            </a:extLst>
          </p:cNvPr>
          <p:cNvSpPr txBox="1"/>
          <p:nvPr/>
        </p:nvSpPr>
        <p:spPr>
          <a:xfrm>
            <a:off x="699247" y="1235144"/>
            <a:ext cx="10994315" cy="323165"/>
          </a:xfrm>
          <a:prstGeom prst="rect">
            <a:avLst/>
          </a:prstGeom>
          <a:noFill/>
          <a:ln w="12700">
            <a:solidFill>
              <a:srgbClr val="0070C0">
                <a:lumMod val="75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Technology Readiness Levels (TRLs) are indicators of the maturity level of particular</a:t>
            </a:r>
            <a:r>
              <a:rPr kumimoji="0" lang="lv-LV"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 </a:t>
            </a:r>
            <a:r>
              <a:rPr kumimoji="0" lang="en-US"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technologies. </a:t>
            </a:r>
            <a:endParaRPr kumimoji="0" lang="lv-LV"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endParaRPr>
          </a:p>
        </p:txBody>
      </p:sp>
    </p:spTree>
    <p:extLst>
      <p:ext uri="{BB962C8B-B14F-4D97-AF65-F5344CB8AC3E}">
        <p14:creationId xmlns:p14="http://schemas.microsoft.com/office/powerpoint/2010/main" val="4064151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8</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3688709107"/>
              </p:ext>
            </p:extLst>
          </p:nvPr>
        </p:nvGraphicFramePr>
        <p:xfrm>
          <a:off x="389965" y="2011680"/>
          <a:ext cx="11486477" cy="3329608"/>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0633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HORIZON-CL4-2024-DATA-01-01</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AI-driven data operations and compliance technologies (AI, data and robotics partnership)</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rgbClr val="000000"/>
                          </a:solidFill>
                          <a:effectLst/>
                          <a:latin typeface="Verdana" panose="020B0604030504040204" pitchFamily="34" charset="0"/>
                          <a:ea typeface="Verdana" panose="020B0604030504040204" pitchFamily="34" charset="0"/>
                        </a:rPr>
                        <a:t>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p>
                      <a:pPr algn="ctr" fontAlgn="ctr"/>
                      <a:r>
                        <a:rPr lang="en-US" sz="1400" kern="1200" dirty="0">
                          <a:solidFill>
                            <a:schemeClr val="tx1"/>
                          </a:solidFill>
                          <a:effectLst/>
                          <a:latin typeface="Verdana" panose="020B0604030504040204" pitchFamily="34" charset="0"/>
                          <a:ea typeface="Verdana" panose="020B0604030504040204" pitchFamily="34" charset="0"/>
                          <a:cs typeface="+mn-cs"/>
                        </a:rPr>
                        <a:t>TRL 4-5/TRL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8-10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HORIZON-CL4-2024-DATA-01-03</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Piloting emerging Smart IoT Platforms and decentralized intelligence</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1" kern="1200" dirty="0">
                          <a:solidFill>
                            <a:schemeClr val="tx1"/>
                          </a:solidFill>
                          <a:effectLst/>
                          <a:latin typeface="Verdana" panose="020B0604030504040204" pitchFamily="34" charset="0"/>
                          <a:ea typeface="Verdana" panose="020B0604030504040204" pitchFamily="34" charset="0"/>
                          <a:cs typeface="+mn-cs"/>
                        </a:rPr>
                        <a:t>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panose="020B0604030504040204" pitchFamily="34" charset="0"/>
                          <a:ea typeface="Verdana" panose="020B0604030504040204" pitchFamily="34" charset="0"/>
                          <a:cs typeface="+mn-cs"/>
                        </a:rPr>
                        <a:t>TRL 3-4/TRL 6-7</a:t>
                      </a:r>
                      <a:endParaRPr lang="en-GB" sz="1400" b="1"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20-25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8677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5"/>
                        </a:rPr>
                        <a:t>HORIZON-CL4-2024-DATA-01-05</a:t>
                      </a:r>
                      <a:r>
                        <a:rPr lang="en-US" sz="1400" b="1" dirty="0">
                          <a:effectLst/>
                          <a:latin typeface="Verdana" panose="020B0604030504040204" pitchFamily="34" charset="0"/>
                          <a:ea typeface="Verdana" panose="020B0604030504040204" pitchFamily="34" charset="0"/>
                        </a:rPr>
                        <a:t>: </a:t>
                      </a:r>
                      <a:r>
                        <a:rPr lang="en-US" sz="1400" dirty="0">
                          <a:effectLst/>
                          <a:latin typeface="Verdana" panose="020B0604030504040204" pitchFamily="34" charset="0"/>
                          <a:ea typeface="Verdana" panose="020B0604030504040204" pitchFamily="34" charset="0"/>
                        </a:rPr>
                        <a:t>Platform Building, standardization and Up-scaling of the ‘Cloud-Edge-IoT’ Solutions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panose="020B0604030504040204" pitchFamily="34" charset="0"/>
                          <a:ea typeface="Verdana" panose="020B0604030504040204" pitchFamily="34" charset="0"/>
                        </a:rPr>
                        <a:t>CSA</a:t>
                      </a:r>
                      <a:endParaRPr lang="en-GB" sz="1400" b="0" i="0" u="none" strike="noStrike" noProof="0" dirty="0">
                        <a:solidFill>
                          <a:schemeClr val="tx1"/>
                        </a:solidFill>
                        <a:effectLst/>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dirty="0">
                          <a:solidFill>
                            <a:schemeClr val="tx1"/>
                          </a:solidFill>
                          <a:latin typeface="Verdana" panose="020B0604030504040204" pitchFamily="34" charset="0"/>
                          <a:ea typeface="Verdana" panose="020B0604030504040204" pitchFamily="34" charset="0"/>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US" sz="1400" b="0" i="0" u="none" strike="noStrike" dirty="0">
                          <a:solidFill>
                            <a:schemeClr val="tx1"/>
                          </a:solidFill>
                          <a:effectLst/>
                          <a:latin typeface="Verdana" panose="020B0604030504040204" pitchFamily="34" charset="0"/>
                          <a:ea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ctr" latinLnBrk="0" hangingPunct="1">
              <a:lnSpc>
                <a:spcPct val="90000"/>
              </a:lnSpc>
              <a:spcBef>
                <a:spcPct val="0"/>
              </a:spcBef>
              <a:spcAft>
                <a:spcPts val="0"/>
              </a:spcAft>
              <a:buClrTx/>
              <a:buSzTx/>
              <a:buFontTx/>
              <a:buNone/>
              <a:tabLst/>
              <a:defRPr/>
            </a:pPr>
            <a:r>
              <a:rPr lang="en-GB" altLang="lv-LV" sz="3200" b="1" dirty="0">
                <a:solidFill>
                  <a:srgbClr val="0308DB">
                    <a:lumMod val="50000"/>
                  </a:srgbClr>
                </a:solidFill>
                <a:latin typeface="Verdana" panose="020B0604030504040204" pitchFamily="34" charset="0"/>
                <a:ea typeface="Verdana" panose="020B0604030504040204" pitchFamily="34" charset="0"/>
              </a:rPr>
              <a:t>D3: World Leading Data and Computing Technologies</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19 March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15 November 2023 </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183607" y="1088350"/>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b="1" i="1" kern="0" dirty="0">
                <a:solidFill>
                  <a:srgbClr val="FF0000"/>
                </a:solidFill>
                <a:latin typeface="Times New Roman" panose="02020603050405020304" pitchFamily="18" charset="0"/>
                <a:ea typeface="MS PGothic" panose="020B0600070205080204" pitchFamily="34" charset="-128"/>
                <a:hlinkClick r:id="rId6"/>
              </a:rPr>
              <a:t>https://www.youtube.com/watch?v=tCMzmVa3QcA</a:t>
            </a:r>
            <a:r>
              <a:rPr lang="en-GB" altLang="en-US" sz="1500" b="1" i="1" kern="0" dirty="0">
                <a:solidFill>
                  <a:srgbClr val="FF0000"/>
                </a:solidFill>
                <a:latin typeface="Times New Roman" panose="02020603050405020304" pitchFamily="18" charset="0"/>
                <a:ea typeface="MS PGothic" panose="020B0600070205080204" pitchFamily="34" charset="-128"/>
              </a:rPr>
              <a:t> </a:t>
            </a:r>
            <a:endParaRPr kumimoji="0" lang="en-GB" altLang="en-US" sz="1500" b="1"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7"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10600" y="1214725"/>
            <a:ext cx="436012" cy="436012"/>
          </a:xfrm>
          <a:prstGeom prst="rect">
            <a:avLst/>
          </a:prstGeom>
        </p:spPr>
      </p:pic>
    </p:spTree>
    <p:extLst>
      <p:ext uri="{BB962C8B-B14F-4D97-AF65-F5344CB8AC3E}">
        <p14:creationId xmlns:p14="http://schemas.microsoft.com/office/powerpoint/2010/main" val="3020714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9</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1" y="883832"/>
            <a:ext cx="6024687" cy="3139321"/>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are we looking for? </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Developing, piloting and integrating compliance tools and data economy enablers into compliant systems and solutions for creating value on data, especially in the AI context</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Addressing compliance in the broad sense (legal, ethical, environmental, fairness/trustworthiness)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Addressing compliance in a holistic way – employing inherently compliant architectures and design principles (“compliance by design”)</a:t>
            </a:r>
          </a:p>
        </p:txBody>
      </p:sp>
      <p:sp>
        <p:nvSpPr>
          <p:cNvPr id="10" name="Rectangle 9">
            <a:extLst>
              <a:ext uri="{FF2B5EF4-FFF2-40B4-BE49-F238E27FC236}">
                <a16:creationId xmlns:a16="http://schemas.microsoft.com/office/drawing/2014/main" id="{C6CBC83E-D3DC-FE43-9B68-2853268C0A82}"/>
              </a:ext>
            </a:extLst>
          </p:cNvPr>
          <p:cNvSpPr/>
          <p:nvPr/>
        </p:nvSpPr>
        <p:spPr>
          <a:xfrm>
            <a:off x="7046257" y="883831"/>
            <a:ext cx="4887242" cy="3139321"/>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What we do NOT want? </a:t>
            </a:r>
            <a:endParaRPr kumimoji="0" lang="en-US" sz="1700" b="1"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Stand-alone or add-on compliance tools, not integrated in systems/solutions</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Low-maturity science-fiction (this a practical IA topic)</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Research-oriented proposals (this is an IA topic)</a:t>
            </a:r>
          </a:p>
          <a:p>
            <a:pPr marL="285750" lvl="0" indent="-285750" defTabSz="938213" eaLnBrk="0" fontAlgn="base" hangingPunct="0">
              <a:spcBef>
                <a:spcPct val="0"/>
              </a:spcBef>
              <a:spcAft>
                <a:spcPct val="0"/>
              </a:spcAft>
              <a:buSzPct val="150000"/>
              <a:buFont typeface="Arial" panose="020B0604020202020204" pitchFamily="34" charset="0"/>
              <a:buChar char="•"/>
            </a:pPr>
            <a:r>
              <a:rPr lang="en-US" kern="0" dirty="0">
                <a:solidFill>
                  <a:prstClr val="black"/>
                </a:solidFill>
                <a:latin typeface="Verdana" panose="020B0604030504040204" pitchFamily="34" charset="0"/>
                <a:ea typeface="MS PGothic" panose="020B0600070205080204" pitchFamily="34" charset="-128"/>
              </a:rPr>
              <a:t>Legal entities established in China are not eligible in any capacity (p. 178 of WP, p. 13 of General Annexes to WP)</a:t>
            </a:r>
          </a:p>
        </p:txBody>
      </p:sp>
      <p:sp>
        <p:nvSpPr>
          <p:cNvPr id="11" name="Rectangle 10">
            <a:extLst>
              <a:ext uri="{FF2B5EF4-FFF2-40B4-BE49-F238E27FC236}">
                <a16:creationId xmlns:a16="http://schemas.microsoft.com/office/drawing/2014/main" id="{F3B4701F-F037-244D-B3E1-A9D380A6733C}"/>
              </a:ext>
            </a:extLst>
          </p:cNvPr>
          <p:cNvSpPr/>
          <p:nvPr/>
        </p:nvSpPr>
        <p:spPr>
          <a:xfrm>
            <a:off x="1044259" y="125012"/>
            <a:ext cx="7832593" cy="584775"/>
          </a:xfrm>
          <a:prstGeom prst="rect">
            <a:avLst/>
          </a:prstGeom>
          <a:noFill/>
        </p:spPr>
        <p:txBody>
          <a:bodyPr wrap="none">
            <a:spAutoFit/>
          </a:bodyPr>
          <a:lstStyle/>
          <a:p>
            <a:pPr defTabSz="938213" eaLnBrk="0" fontAlgn="base" hangingPunct="0">
              <a:spcBef>
                <a:spcPct val="0"/>
              </a:spcBef>
              <a:spcAft>
                <a:spcPct val="0"/>
              </a:spcAft>
            </a:pPr>
            <a:r>
              <a:rPr lang="en-US" sz="3200" b="1" dirty="0">
                <a:solidFill>
                  <a:srgbClr val="0308DB">
                    <a:lumMod val="50000"/>
                  </a:srgbClr>
                </a:solidFill>
                <a:latin typeface="Verdana" panose="020B0604030504040204" pitchFamily="34" charset="0"/>
                <a:ea typeface="Verdana" panose="020B0604030504040204" pitchFamily="34" charset="0"/>
                <a:cs typeface="+mj-cs"/>
              </a:rPr>
              <a:t>HORIZON-CL4-2024-DATA-01-01</a:t>
            </a:r>
          </a:p>
        </p:txBody>
      </p:sp>
      <p:sp>
        <p:nvSpPr>
          <p:cNvPr id="13" name="Rectangle 12">
            <a:extLst>
              <a:ext uri="{FF2B5EF4-FFF2-40B4-BE49-F238E27FC236}">
                <a16:creationId xmlns:a16="http://schemas.microsoft.com/office/drawing/2014/main" id="{1AF0CBCA-5C85-7E4F-BB23-D5A8D02C9D0C}"/>
              </a:ext>
            </a:extLst>
          </p:cNvPr>
          <p:cNvSpPr/>
          <p:nvPr/>
        </p:nvSpPr>
        <p:spPr>
          <a:xfrm>
            <a:off x="887101" y="4197198"/>
            <a:ext cx="8256899" cy="2308324"/>
          </a:xfrm>
          <a:prstGeom prst="rect">
            <a:avLst/>
          </a:prstGeom>
          <a:ln w="12700">
            <a:solidFill>
              <a:srgbClr val="4472C4"/>
            </a:solidFill>
          </a:ln>
        </p:spPr>
        <p:txBody>
          <a:bodyPr wrap="square">
            <a:spAutoFit/>
          </a:bodyPr>
          <a:lstStyle/>
          <a:p>
            <a:pPr defTabSz="938213" eaLnBrk="0" fontAlgn="base" hangingPunct="0">
              <a:spcBef>
                <a:spcPct val="0"/>
              </a:spcBef>
              <a:spcAft>
                <a:spcPct val="0"/>
              </a:spcAft>
            </a:pPr>
            <a:r>
              <a:rPr lang="en-US" b="1" kern="0" dirty="0">
                <a:solidFill>
                  <a:srgbClr val="0C5193"/>
                </a:solidFill>
                <a:latin typeface="Verdana" panose="020B0604030504040204" pitchFamily="34" charset="0"/>
                <a:ea typeface="MS PGothic" panose="020B0600070205080204" pitchFamily="34" charset="-128"/>
              </a:rPr>
              <a:t>Topic evolution and links to other topics</a:t>
            </a:r>
          </a:p>
          <a:p>
            <a:pPr defTabSz="938213" eaLnBrk="0" fontAlgn="base" hangingPunct="0">
              <a:spcBef>
                <a:spcPct val="0"/>
              </a:spcBef>
              <a:spcAft>
                <a:spcPct val="0"/>
              </a:spcAft>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Proposals should build on results of:</a:t>
            </a:r>
          </a:p>
          <a:p>
            <a:pPr marL="285750" indent="-285750" defTabSz="938213" eaLnBrk="0" fontAlgn="base" hangingPunct="0">
              <a:spcBef>
                <a:spcPct val="0"/>
              </a:spcBef>
              <a:spcAft>
                <a:spcPct val="0"/>
              </a:spcAft>
              <a:buFont typeface="Arial" panose="020B0604020202020204" pitchFamily="34" charset="0"/>
              <a:buChar char="•"/>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H2020-ICT-13-2019-20 data platforms </a:t>
            </a:r>
          </a:p>
          <a:p>
            <a:pPr marL="285750" indent="-285750" defTabSz="938213" eaLnBrk="0" fontAlgn="base" hangingPunct="0">
              <a:spcBef>
                <a:spcPct val="0"/>
              </a:spcBef>
              <a:spcAft>
                <a:spcPct val="0"/>
              </a:spcAft>
              <a:buFont typeface="Arial" panose="020B0604020202020204" pitchFamily="34" charset="0"/>
              <a:buChar char="•"/>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HORIZON-CL4-2021-DATA-01-01 privacy-preserving technologies</a:t>
            </a:r>
          </a:p>
          <a:p>
            <a:pPr marL="285750" indent="-285750" defTabSz="938213" eaLnBrk="0" fontAlgn="base" hangingPunct="0">
              <a:spcBef>
                <a:spcPct val="0"/>
              </a:spcBef>
              <a:spcAft>
                <a:spcPct val="0"/>
              </a:spcAft>
              <a:buFont typeface="Arial" panose="020B0604020202020204" pitchFamily="34" charset="0"/>
              <a:buChar char="•"/>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HORIZON-CL4-2023-HUMAN-01-01 data for trustworthy AI</a:t>
            </a:r>
          </a:p>
          <a:p>
            <a:pPr defTabSz="938213" eaLnBrk="0" fontAlgn="base" hangingPunct="0">
              <a:spcBef>
                <a:spcPct val="0"/>
              </a:spcBef>
              <a:spcAft>
                <a:spcPct val="0"/>
              </a:spcAft>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 and liaise with Digital Europe projects on:</a:t>
            </a:r>
          </a:p>
          <a:p>
            <a:pPr marL="285750" indent="-285750" defTabSz="938213" eaLnBrk="0" fontAlgn="base" hangingPunct="0">
              <a:spcBef>
                <a:spcPct val="0"/>
              </a:spcBef>
              <a:spcAft>
                <a:spcPct val="0"/>
              </a:spcAft>
              <a:buFont typeface="Arial" panose="020B0604020202020204" pitchFamily="34" charset="0"/>
              <a:buChar char="•"/>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Common European Data Spaces</a:t>
            </a:r>
          </a:p>
          <a:p>
            <a:pPr marL="285750" indent="-285750" defTabSz="938213" eaLnBrk="0" fontAlgn="base" hangingPunct="0">
              <a:spcBef>
                <a:spcPct val="0"/>
              </a:spcBef>
              <a:spcAft>
                <a:spcPct val="0"/>
              </a:spcAft>
              <a:buFont typeface="Arial" panose="020B0604020202020204" pitchFamily="34" charset="0"/>
              <a:buChar char="•"/>
            </a:pPr>
            <a:r>
              <a:rPr lang="en-US" kern="0" dirty="0">
                <a:solidFill>
                  <a:prstClr val="black"/>
                </a:solidFill>
                <a:latin typeface="Verdana" panose="020B0604030504040204" pitchFamily="34" charset="0"/>
                <a:ea typeface="Verdana" panose="020B0604030504040204" pitchFamily="34" charset="0"/>
                <a:cs typeface="Verdana" panose="020B0604030504040204" pitchFamily="34" charset="0"/>
              </a:rPr>
              <a:t>European Digital Innovation Hubs</a:t>
            </a:r>
          </a:p>
        </p:txBody>
      </p:sp>
    </p:spTree>
    <p:extLst>
      <p:ext uri="{BB962C8B-B14F-4D97-AF65-F5344CB8AC3E}">
        <p14:creationId xmlns:p14="http://schemas.microsoft.com/office/powerpoint/2010/main" val="3481229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7905</TotalTime>
  <Words>6810</Words>
  <Application>Microsoft Macintosh PowerPoint</Application>
  <PresentationFormat>Widescreen</PresentationFormat>
  <Paragraphs>934</Paragraphs>
  <Slides>56</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56</vt:i4>
      </vt:variant>
    </vt:vector>
  </HeadingPairs>
  <TitlesOfParts>
    <vt:vector size="67" baseType="lpstr">
      <vt:lpstr>MS PGothic</vt:lpstr>
      <vt:lpstr>Arial</vt:lpstr>
      <vt:lpstr>Calibri</vt:lpstr>
      <vt:lpstr>Calibri Light</vt:lpstr>
      <vt:lpstr>Noteworthy Light</vt:lpstr>
      <vt:lpstr>Times New Roman</vt:lpstr>
      <vt:lpstr>Verdana</vt:lpstr>
      <vt:lpstr>Wingdings</vt:lpstr>
      <vt:lpstr>Office Theme</vt:lpstr>
      <vt:lpstr>ESA_Presentation_DARK</vt:lpstr>
      <vt:lpstr>ESA_Presentation_CLEAR</vt:lpstr>
      <vt:lpstr>Apvārsnis Eiropa 4. klastera «Digitālā joma, rūpniecība un kosmoss» informācijas diena</vt:lpstr>
      <vt:lpstr>Apvārsnis Eiropa 4. klastera «Digitālā joma, rūpniecība un kosmoss» aktualitātes</vt:lpstr>
      <vt:lpstr>PowerPoint Presentation</vt:lpstr>
      <vt:lpstr>Apvārsnis Eiropa 4. klastera  darba programma</vt:lpstr>
      <vt:lpstr>PowerPoint Presentation</vt:lpstr>
      <vt:lpstr>Projektu tipi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D4: Digital and Emerging Technologies for Competitiveness and Fit for the Green Deal</vt:lpstr>
      <vt:lpstr>D4: Digital and Emerging Technologies for Competitiveness and Fit for the Green Deal</vt:lpstr>
      <vt:lpstr>*Call HORIZON-CL4-2024-DIGITAL-EMERGING-01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Flagship on Quantum Technologies: a Paradigm Shift </vt:lpstr>
      <vt:lpstr>PowerPoint Presentation</vt:lpstr>
      <vt:lpstr>PowerPoint Presentation</vt:lpstr>
      <vt:lpstr>D6: A human-centred and ethical development and industrial technologies  </vt:lpstr>
      <vt:lpstr>*Call HORIZON-CL4-2024-HUMAN-01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HORIZON-CL4-2024-RESILIENCE-01 </vt:lpstr>
      <vt:lpstr>PowerPoint Presentation</vt:lpstr>
      <vt:lpstr>HORIZON-CL4-2024-RESILIENCE-01</vt:lpstr>
      <vt:lpstr>HORIZON-CL4-2024-RESILIENCE</vt:lpstr>
      <vt:lpstr>PowerPoint Presentation</vt:lpstr>
      <vt:lpstr>PowerPoint Presentation</vt:lpstr>
      <vt:lpstr>PowerPoint Presentation</vt:lpstr>
      <vt:lpstr>PowerPoint Presentation</vt:lpstr>
      <vt:lpstr>PowerPoint Presentation</vt:lpstr>
      <vt:lpstr>EUSPA CALLS </vt:lpstr>
      <vt:lpstr>PowerPoint Presentation</vt:lpstr>
      <vt:lpstr>Pasākumi</vt:lpstr>
      <vt:lpstr>PowerPoint Presentation</vt:lpstr>
      <vt:lpstr>Atbalsts ceļošanas izdevumu segšanai  </vt:lpstr>
      <vt:lpstr>PowerPoint Presentation</vt:lpstr>
      <vt:lpstr>Statistika: Apvārsnis Eiropa 4. klasteris</vt:lpstr>
      <vt:lpstr>PowerPoint Presentation</vt:lpstr>
      <vt:lpstr>Paldies!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Jūlija Asmuss</cp:lastModifiedBy>
  <cp:revision>649</cp:revision>
  <cp:lastPrinted>2023-10-16T12:46:18Z</cp:lastPrinted>
  <dcterms:created xsi:type="dcterms:W3CDTF">2021-03-25T13:44:11Z</dcterms:created>
  <dcterms:modified xsi:type="dcterms:W3CDTF">2023-10-17T08:44:12Z</dcterms:modified>
</cp:coreProperties>
</file>