
<file path=[Content_Types].xml><?xml version="1.0" encoding="utf-8"?>
<Types xmlns="http://schemas.openxmlformats.org/package/2006/content-types">
  <Default Extension="png" ContentType="image/png"/>
  <Default Extension="svg" ContentType="image/svg+xml"/>
  <Default Extension="xlsm" ContentType="application/vnd.ms-excel.sheet.macroEnabled.12"/>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 id="2147483663" r:id="rId2"/>
    <p:sldMasterId id="2147483683" r:id="rId3"/>
  </p:sldMasterIdLst>
  <p:notesMasterIdLst>
    <p:notesMasterId r:id="rId60"/>
  </p:notesMasterIdLst>
  <p:handoutMasterIdLst>
    <p:handoutMasterId r:id="rId61"/>
  </p:handoutMasterIdLst>
  <p:sldIdLst>
    <p:sldId id="696" r:id="rId4"/>
    <p:sldId id="280" r:id="rId5"/>
    <p:sldId id="540" r:id="rId6"/>
    <p:sldId id="479" r:id="rId7"/>
    <p:sldId id="480" r:id="rId8"/>
    <p:sldId id="483" r:id="rId9"/>
    <p:sldId id="490" r:id="rId10"/>
    <p:sldId id="485" r:id="rId11"/>
    <p:sldId id="486" r:id="rId12"/>
    <p:sldId id="667" r:id="rId13"/>
    <p:sldId id="668" r:id="rId14"/>
    <p:sldId id="670" r:id="rId15"/>
    <p:sldId id="671" r:id="rId16"/>
    <p:sldId id="495" r:id="rId17"/>
    <p:sldId id="656" r:id="rId18"/>
    <p:sldId id="683" r:id="rId19"/>
    <p:sldId id="674" r:id="rId20"/>
    <p:sldId id="675" r:id="rId21"/>
    <p:sldId id="676" r:id="rId22"/>
    <p:sldId id="677" r:id="rId23"/>
    <p:sldId id="678" r:id="rId24"/>
    <p:sldId id="680" r:id="rId25"/>
    <p:sldId id="679" r:id="rId26"/>
    <p:sldId id="503" r:id="rId27"/>
    <p:sldId id="498" r:id="rId28"/>
    <p:sldId id="673" r:id="rId29"/>
    <p:sldId id="507" r:id="rId30"/>
    <p:sldId id="682" r:id="rId31"/>
    <p:sldId id="658" r:id="rId32"/>
    <p:sldId id="659" r:id="rId33"/>
    <p:sldId id="660" r:id="rId34"/>
    <p:sldId id="663" r:id="rId35"/>
    <p:sldId id="664" r:id="rId36"/>
    <p:sldId id="665" r:id="rId37"/>
    <p:sldId id="666" r:id="rId38"/>
    <p:sldId id="684" r:id="rId39"/>
    <p:sldId id="657" r:id="rId40"/>
    <p:sldId id="661" r:id="rId41"/>
    <p:sldId id="662" r:id="rId42"/>
    <p:sldId id="694" r:id="rId43"/>
    <p:sldId id="695" r:id="rId44"/>
    <p:sldId id="681" r:id="rId45"/>
    <p:sldId id="686" r:id="rId46"/>
    <p:sldId id="688" r:id="rId47"/>
    <p:sldId id="689" r:id="rId48"/>
    <p:sldId id="690" r:id="rId49"/>
    <p:sldId id="691" r:id="rId50"/>
    <p:sldId id="692" r:id="rId51"/>
    <p:sldId id="536" r:id="rId52"/>
    <p:sldId id="537" r:id="rId53"/>
    <p:sldId id="693" r:id="rId54"/>
    <p:sldId id="697" r:id="rId55"/>
    <p:sldId id="538" r:id="rId56"/>
    <p:sldId id="539" r:id="rId57"/>
    <p:sldId id="655" r:id="rId58"/>
    <p:sldId id="404" r:id="rId59"/>
  </p:sldIdLst>
  <p:sldSz cx="12192000" cy="6858000"/>
  <p:notesSz cx="9296400" cy="70104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a:srgbClr val="800080"/>
    <a:srgbClr val="FF6600"/>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39" autoAdjust="0"/>
    <p:restoredTop sz="90016" autoAdjust="0"/>
  </p:normalViewPr>
  <p:slideViewPr>
    <p:cSldViewPr snapToGrid="0">
      <p:cViewPr varScale="1">
        <p:scale>
          <a:sx n="95" d="100"/>
          <a:sy n="95" d="100"/>
        </p:scale>
        <p:origin x="864" y="16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5" Type="http://schemas.openxmlformats.org/officeDocument/2006/relationships/slide" Target="slides/slide2.xml"/><Relationship Id="rId61" Type="http://schemas.openxmlformats.org/officeDocument/2006/relationships/handoutMaster" Target="handoutMasters/handoutMaster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Macro-Enabled_Worksheet.xlsm"/><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Macro-Enabled_Worksheet1.xlsm"/><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0"/>
    </c:view3D>
    <c:floor>
      <c:thickness val="0"/>
    </c:floor>
    <c:sideWall>
      <c:thickness val="0"/>
    </c:sideWall>
    <c:backWall>
      <c:thickness val="0"/>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0-DC44-4B49-BBCD-6F749DB31531}"/>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1-DC44-4B49-BBCD-6F749DB31531}"/>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2-DC44-4B49-BBCD-6F749DB31531}"/>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3-DC44-4B49-BBCD-6F749DB31531}"/>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4-DC44-4B49-BBCD-6F749DB31531}"/>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5-DC44-4B49-BBCD-6F749DB31531}"/>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6-DC44-4B49-BBCD-6F749DB31531}"/>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7-DC44-4B49-BBCD-6F749DB31531}"/>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08-DC44-4B49-BBCD-6F749DB31531}"/>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09-DC44-4B49-BBCD-6F749DB31531}"/>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0A-DC44-4B49-BBCD-6F749DB31531}"/>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0B-DC44-4B49-BBCD-6F749DB31531}"/>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0C-DC44-4B49-BBCD-6F749DB31531}"/>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0D-DC44-4B49-BBCD-6F749DB31531}"/>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0E-DC44-4B49-BBCD-6F749DB31531}"/>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0F-DC44-4B49-BBCD-6F749DB31531}"/>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10-DC44-4B49-BBCD-6F749DB31531}"/>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11-DC44-4B49-BBCD-6F749DB31531}"/>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12-DC44-4B49-BBCD-6F749DB31531}"/>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13-DC44-4B49-BBCD-6F749DB31531}"/>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14-DC44-4B49-BBCD-6F749DB31531}"/>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15-DC44-4B49-BBCD-6F749DB31531}"/>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16-DC44-4B49-BBCD-6F749DB31531}"/>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17-DC44-4B49-BBCD-6F749DB31531}"/>
              </c:ext>
            </c:extLst>
          </c:dPt>
          <c:dLbls>
            <c:spPr>
              <a:noFill/>
              <a:ln w="2761">
                <a:noFill/>
              </a:ln>
            </c:spPr>
            <c:txPr>
              <a:bodyPr wrap="square" lIns="38100" tIns="19050" rIns="38100" bIns="19050" anchor="ctr">
                <a:spAutoFit/>
              </a:bodyPr>
              <a:lstStyle/>
              <a:p>
                <a:pPr>
                  <a:defRPr sz="144" b="1" i="0" u="none" strike="noStrike" baseline="0">
                    <a:solidFill>
                      <a:srgbClr val="CCFFFF"/>
                    </a:solidFill>
                    <a:latin typeface="Arial"/>
                    <a:ea typeface="Arial"/>
                    <a:cs typeface="Arial"/>
                  </a:defRPr>
                </a:pPr>
                <a:endParaRPr lang="en-US"/>
              </a:p>
            </c:txPr>
            <c:dLblPos val="bestFit"/>
            <c:showLegendKey val="1"/>
            <c:showVal val="0"/>
            <c:showCatName val="1"/>
            <c:showSerName val="0"/>
            <c:showPercent val="1"/>
            <c:showBubbleSize val="0"/>
            <c:showLeaderLines val="1"/>
            <c:leaderLines>
              <c:spPr>
                <a:ln w="1033"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DC44-4B49-BBCD-6F749DB31531}"/>
            </c:ext>
          </c:extLst>
        </c:ser>
        <c:dLbls>
          <c:showLegendKey val="0"/>
          <c:showVal val="0"/>
          <c:showCatName val="0"/>
          <c:showSerName val="0"/>
          <c:showPercent val="0"/>
          <c:showBubbleSize val="0"/>
          <c:showLeaderLines val="1"/>
        </c:dLbls>
      </c:pie3DChart>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w="25400">
          <a:noFill/>
        </a:ln>
      </c:spPr>
    </c:sideWall>
    <c:backWall>
      <c:thickness val="0"/>
      <c:spPr>
        <a:noFill/>
        <a:ln w="25400">
          <a:noFill/>
        </a:ln>
      </c:spPr>
    </c:backWall>
    <c:plotArea>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w="2750">
                <a:noFill/>
              </a:ln>
            </c:spPr>
            <c:extLst>
              <c:ext xmlns:c16="http://schemas.microsoft.com/office/drawing/2014/chart" uri="{C3380CC4-5D6E-409C-BE32-E72D297353CC}">
                <c16:uniqueId val="{00000000-2DAF-3D4F-B812-5F609674362E}"/>
              </c:ext>
            </c:extLst>
          </c:dPt>
          <c:dPt>
            <c:idx val="1"/>
            <c:invertIfNegative val="0"/>
            <c:bubble3D val="0"/>
            <c:spPr>
              <a:solidFill>
                <a:srgbClr val="00AE9D"/>
              </a:solidFill>
              <a:ln w="2750">
                <a:noFill/>
              </a:ln>
            </c:spPr>
            <c:extLst>
              <c:ext xmlns:c16="http://schemas.microsoft.com/office/drawing/2014/chart" uri="{C3380CC4-5D6E-409C-BE32-E72D297353CC}">
                <c16:uniqueId val="{00000001-2DAF-3D4F-B812-5F609674362E}"/>
              </c:ext>
            </c:extLst>
          </c:dPt>
          <c:dPt>
            <c:idx val="2"/>
            <c:invertIfNegative val="0"/>
            <c:bubble3D val="0"/>
            <c:spPr>
              <a:solidFill>
                <a:srgbClr val="008E7A"/>
              </a:solidFill>
              <a:ln w="2750">
                <a:noFill/>
              </a:ln>
            </c:spPr>
            <c:extLst>
              <c:ext xmlns:c16="http://schemas.microsoft.com/office/drawing/2014/chart" uri="{C3380CC4-5D6E-409C-BE32-E72D297353CC}">
                <c16:uniqueId val="{00000002-2DAF-3D4F-B812-5F609674362E}"/>
              </c:ext>
            </c:extLst>
          </c:dPt>
          <c:dPt>
            <c:idx val="3"/>
            <c:invertIfNegative val="0"/>
            <c:bubble3D val="0"/>
            <c:spPr>
              <a:solidFill>
                <a:srgbClr val="006762"/>
              </a:solidFill>
              <a:ln w="2750">
                <a:noFill/>
              </a:ln>
            </c:spPr>
            <c:extLst>
              <c:ext xmlns:c16="http://schemas.microsoft.com/office/drawing/2014/chart" uri="{C3380CC4-5D6E-409C-BE32-E72D297353CC}">
                <c16:uniqueId val="{00000003-2DAF-3D4F-B812-5F609674362E}"/>
              </c:ext>
            </c:extLst>
          </c:dPt>
          <c:dPt>
            <c:idx val="4"/>
            <c:invertIfNegative val="0"/>
            <c:bubble3D val="0"/>
            <c:spPr>
              <a:solidFill>
                <a:srgbClr val="FFCC4E"/>
              </a:solidFill>
              <a:ln w="2750">
                <a:noFill/>
              </a:ln>
            </c:spPr>
            <c:extLst>
              <c:ext xmlns:c16="http://schemas.microsoft.com/office/drawing/2014/chart" uri="{C3380CC4-5D6E-409C-BE32-E72D297353CC}">
                <c16:uniqueId val="{00000004-2DAF-3D4F-B812-5F609674362E}"/>
              </c:ext>
            </c:extLst>
          </c:dPt>
          <c:dPt>
            <c:idx val="5"/>
            <c:invertIfNegative val="0"/>
            <c:bubble3D val="0"/>
            <c:spPr>
              <a:solidFill>
                <a:srgbClr val="FBAB18"/>
              </a:solidFill>
              <a:ln w="2750">
                <a:noFill/>
              </a:ln>
            </c:spPr>
            <c:extLst>
              <c:ext xmlns:c16="http://schemas.microsoft.com/office/drawing/2014/chart" uri="{C3380CC4-5D6E-409C-BE32-E72D297353CC}">
                <c16:uniqueId val="{00000005-2DAF-3D4F-B812-5F609674362E}"/>
              </c:ext>
            </c:extLst>
          </c:dPt>
          <c:dPt>
            <c:idx val="6"/>
            <c:invertIfNegative val="0"/>
            <c:bubble3D val="0"/>
            <c:spPr>
              <a:solidFill>
                <a:srgbClr val="F47920"/>
              </a:solidFill>
              <a:ln w="2750">
                <a:noFill/>
              </a:ln>
            </c:spPr>
            <c:extLst>
              <c:ext xmlns:c16="http://schemas.microsoft.com/office/drawing/2014/chart" uri="{C3380CC4-5D6E-409C-BE32-E72D297353CC}">
                <c16:uniqueId val="{00000006-2DAF-3D4F-B812-5F609674362E}"/>
              </c:ext>
            </c:extLst>
          </c:dPt>
          <c:dPt>
            <c:idx val="7"/>
            <c:invertIfNegative val="0"/>
            <c:bubble3D val="0"/>
            <c:spPr>
              <a:solidFill>
                <a:srgbClr val="A75534"/>
              </a:solidFill>
              <a:ln w="2750">
                <a:noFill/>
              </a:ln>
            </c:spPr>
            <c:extLst>
              <c:ext xmlns:c16="http://schemas.microsoft.com/office/drawing/2014/chart" uri="{C3380CC4-5D6E-409C-BE32-E72D297353CC}">
                <c16:uniqueId val="{00000007-2DAF-3D4F-B812-5F609674362E}"/>
              </c:ext>
            </c:extLst>
          </c:dPt>
          <c:dPt>
            <c:idx val="8"/>
            <c:invertIfNegative val="0"/>
            <c:bubble3D val="0"/>
            <c:spPr>
              <a:solidFill>
                <a:srgbClr val="F1666A"/>
              </a:solidFill>
              <a:ln w="2750">
                <a:noFill/>
              </a:ln>
            </c:spPr>
            <c:extLst>
              <c:ext xmlns:c16="http://schemas.microsoft.com/office/drawing/2014/chart" uri="{C3380CC4-5D6E-409C-BE32-E72D297353CC}">
                <c16:uniqueId val="{00000008-2DAF-3D4F-B812-5F609674362E}"/>
              </c:ext>
            </c:extLst>
          </c:dPt>
          <c:dPt>
            <c:idx val="9"/>
            <c:invertIfNegative val="0"/>
            <c:bubble3D val="0"/>
            <c:spPr>
              <a:solidFill>
                <a:srgbClr val="ED1B2F"/>
              </a:solidFill>
              <a:ln w="2750">
                <a:noFill/>
              </a:ln>
            </c:spPr>
            <c:extLst>
              <c:ext xmlns:c16="http://schemas.microsoft.com/office/drawing/2014/chart" uri="{C3380CC4-5D6E-409C-BE32-E72D297353CC}">
                <c16:uniqueId val="{00000009-2DAF-3D4F-B812-5F609674362E}"/>
              </c:ext>
            </c:extLst>
          </c:dPt>
          <c:dPt>
            <c:idx val="10"/>
            <c:invertIfNegative val="0"/>
            <c:bubble3D val="0"/>
            <c:spPr>
              <a:solidFill>
                <a:srgbClr val="CF1D39"/>
              </a:solidFill>
              <a:ln w="2750">
                <a:noFill/>
              </a:ln>
            </c:spPr>
            <c:extLst>
              <c:ext xmlns:c16="http://schemas.microsoft.com/office/drawing/2014/chart" uri="{C3380CC4-5D6E-409C-BE32-E72D297353CC}">
                <c16:uniqueId val="{0000000A-2DAF-3D4F-B812-5F609674362E}"/>
              </c:ext>
            </c:extLst>
          </c:dPt>
          <c:dPt>
            <c:idx val="11"/>
            <c:invertIfNegative val="0"/>
            <c:bubble3D val="0"/>
            <c:spPr>
              <a:solidFill>
                <a:srgbClr val="960136"/>
              </a:solidFill>
              <a:ln w="2750">
                <a:noFill/>
              </a:ln>
            </c:spPr>
            <c:extLst>
              <c:ext xmlns:c16="http://schemas.microsoft.com/office/drawing/2014/chart" uri="{C3380CC4-5D6E-409C-BE32-E72D297353CC}">
                <c16:uniqueId val="{0000000B-2DAF-3D4F-B812-5F609674362E}"/>
              </c:ext>
            </c:extLst>
          </c:dPt>
          <c:dPt>
            <c:idx val="12"/>
            <c:invertIfNegative val="0"/>
            <c:bubble3D val="0"/>
            <c:spPr>
              <a:solidFill>
                <a:srgbClr val="6DCFF6"/>
              </a:solidFill>
              <a:ln w="2750">
                <a:noFill/>
              </a:ln>
            </c:spPr>
            <c:extLst>
              <c:ext xmlns:c16="http://schemas.microsoft.com/office/drawing/2014/chart" uri="{C3380CC4-5D6E-409C-BE32-E72D297353CC}">
                <c16:uniqueId val="{0000000C-2DAF-3D4F-B812-5F609674362E}"/>
              </c:ext>
            </c:extLst>
          </c:dPt>
          <c:dPt>
            <c:idx val="13"/>
            <c:invertIfNegative val="0"/>
            <c:bubble3D val="0"/>
            <c:spPr>
              <a:solidFill>
                <a:srgbClr val="009BDB"/>
              </a:solidFill>
              <a:ln w="2750">
                <a:noFill/>
              </a:ln>
            </c:spPr>
            <c:extLst>
              <c:ext xmlns:c16="http://schemas.microsoft.com/office/drawing/2014/chart" uri="{C3380CC4-5D6E-409C-BE32-E72D297353CC}">
                <c16:uniqueId val="{0000000D-2DAF-3D4F-B812-5F609674362E}"/>
              </c:ext>
            </c:extLst>
          </c:dPt>
          <c:dPt>
            <c:idx val="14"/>
            <c:invertIfNegative val="0"/>
            <c:bubble3D val="0"/>
            <c:spPr>
              <a:solidFill>
                <a:srgbClr val="00619E"/>
              </a:solidFill>
              <a:ln w="2750">
                <a:noFill/>
              </a:ln>
            </c:spPr>
            <c:extLst>
              <c:ext xmlns:c16="http://schemas.microsoft.com/office/drawing/2014/chart" uri="{C3380CC4-5D6E-409C-BE32-E72D297353CC}">
                <c16:uniqueId val="{0000000E-2DAF-3D4F-B812-5F609674362E}"/>
              </c:ext>
            </c:extLst>
          </c:dPt>
          <c:dPt>
            <c:idx val="15"/>
            <c:invertIfNegative val="0"/>
            <c:bubble3D val="0"/>
            <c:spPr>
              <a:solidFill>
                <a:srgbClr val="1E3378"/>
              </a:solidFill>
              <a:ln w="2750">
                <a:noFill/>
              </a:ln>
            </c:spPr>
            <c:extLst>
              <c:ext xmlns:c16="http://schemas.microsoft.com/office/drawing/2014/chart" uri="{C3380CC4-5D6E-409C-BE32-E72D297353CC}">
                <c16:uniqueId val="{0000000F-2DAF-3D4F-B812-5F609674362E}"/>
              </c:ext>
            </c:extLst>
          </c:dPt>
          <c:dPt>
            <c:idx val="16"/>
            <c:invertIfNegative val="0"/>
            <c:bubble3D val="0"/>
            <c:spPr>
              <a:solidFill>
                <a:srgbClr val="76C8AE"/>
              </a:solidFill>
              <a:ln w="2750">
                <a:noFill/>
              </a:ln>
            </c:spPr>
            <c:extLst>
              <c:ext xmlns:c16="http://schemas.microsoft.com/office/drawing/2014/chart" uri="{C3380CC4-5D6E-409C-BE32-E72D297353CC}">
                <c16:uniqueId val="{00000010-2DAF-3D4F-B812-5F609674362E}"/>
              </c:ext>
            </c:extLst>
          </c:dPt>
          <c:dPt>
            <c:idx val="17"/>
            <c:invertIfNegative val="0"/>
            <c:bubble3D val="0"/>
            <c:spPr>
              <a:solidFill>
                <a:srgbClr val="00AE9D"/>
              </a:solidFill>
              <a:ln w="2750">
                <a:noFill/>
              </a:ln>
            </c:spPr>
            <c:extLst>
              <c:ext xmlns:c16="http://schemas.microsoft.com/office/drawing/2014/chart" uri="{C3380CC4-5D6E-409C-BE32-E72D297353CC}">
                <c16:uniqueId val="{00000011-2DAF-3D4F-B812-5F609674362E}"/>
              </c:ext>
            </c:extLst>
          </c:dPt>
          <c:dPt>
            <c:idx val="18"/>
            <c:invertIfNegative val="0"/>
            <c:bubble3D val="0"/>
            <c:spPr>
              <a:solidFill>
                <a:srgbClr val="008E7A"/>
              </a:solidFill>
              <a:ln w="2750">
                <a:noFill/>
              </a:ln>
            </c:spPr>
            <c:extLst>
              <c:ext xmlns:c16="http://schemas.microsoft.com/office/drawing/2014/chart" uri="{C3380CC4-5D6E-409C-BE32-E72D297353CC}">
                <c16:uniqueId val="{00000012-2DAF-3D4F-B812-5F609674362E}"/>
              </c:ext>
            </c:extLst>
          </c:dPt>
          <c:dPt>
            <c:idx val="19"/>
            <c:invertIfNegative val="0"/>
            <c:bubble3D val="0"/>
            <c:spPr>
              <a:solidFill>
                <a:srgbClr val="006762"/>
              </a:solidFill>
              <a:ln w="2750">
                <a:noFill/>
              </a:ln>
            </c:spPr>
            <c:extLst>
              <c:ext xmlns:c16="http://schemas.microsoft.com/office/drawing/2014/chart" uri="{C3380CC4-5D6E-409C-BE32-E72D297353CC}">
                <c16:uniqueId val="{00000013-2DAF-3D4F-B812-5F609674362E}"/>
              </c:ext>
            </c:extLst>
          </c:dPt>
          <c:dPt>
            <c:idx val="20"/>
            <c:invertIfNegative val="0"/>
            <c:bubble3D val="0"/>
            <c:spPr>
              <a:solidFill>
                <a:srgbClr val="FFCC4E"/>
              </a:solidFill>
              <a:ln w="2750">
                <a:noFill/>
              </a:ln>
            </c:spPr>
            <c:extLst>
              <c:ext xmlns:c16="http://schemas.microsoft.com/office/drawing/2014/chart" uri="{C3380CC4-5D6E-409C-BE32-E72D297353CC}">
                <c16:uniqueId val="{00000014-2DAF-3D4F-B812-5F609674362E}"/>
              </c:ext>
            </c:extLst>
          </c:dPt>
          <c:dPt>
            <c:idx val="21"/>
            <c:invertIfNegative val="0"/>
            <c:bubble3D val="0"/>
            <c:spPr>
              <a:solidFill>
                <a:srgbClr val="FBAB18"/>
              </a:solidFill>
              <a:ln w="2750">
                <a:noFill/>
              </a:ln>
            </c:spPr>
            <c:extLst>
              <c:ext xmlns:c16="http://schemas.microsoft.com/office/drawing/2014/chart" uri="{C3380CC4-5D6E-409C-BE32-E72D297353CC}">
                <c16:uniqueId val="{00000015-2DAF-3D4F-B812-5F609674362E}"/>
              </c:ext>
            </c:extLst>
          </c:dPt>
          <c:dPt>
            <c:idx val="22"/>
            <c:invertIfNegative val="0"/>
            <c:bubble3D val="0"/>
            <c:spPr>
              <a:solidFill>
                <a:srgbClr val="F47920"/>
              </a:solidFill>
              <a:ln w="2750">
                <a:noFill/>
              </a:ln>
            </c:spPr>
            <c:extLst>
              <c:ext xmlns:c16="http://schemas.microsoft.com/office/drawing/2014/chart" uri="{C3380CC4-5D6E-409C-BE32-E72D297353CC}">
                <c16:uniqueId val="{00000016-2DAF-3D4F-B812-5F609674362E}"/>
              </c:ext>
            </c:extLst>
          </c:dPt>
          <c:dPt>
            <c:idx val="23"/>
            <c:invertIfNegative val="0"/>
            <c:bubble3D val="0"/>
            <c:spPr>
              <a:solidFill>
                <a:srgbClr val="A75534"/>
              </a:solidFill>
              <a:ln w="2750">
                <a:noFill/>
              </a:ln>
            </c:spPr>
            <c:extLst>
              <c:ext xmlns:c16="http://schemas.microsoft.com/office/drawing/2014/chart" uri="{C3380CC4-5D6E-409C-BE32-E72D297353CC}">
                <c16:uniqueId val="{00000017-2DAF-3D4F-B812-5F609674362E}"/>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2DAF-3D4F-B812-5F609674362E}"/>
            </c:ext>
          </c:extLst>
        </c:ser>
        <c:dLbls>
          <c:showLegendKey val="0"/>
          <c:showVal val="0"/>
          <c:showCatName val="0"/>
          <c:showSerName val="0"/>
          <c:showPercent val="0"/>
          <c:showBubbleSize val="0"/>
        </c:dLbls>
        <c:gapWidth val="160"/>
        <c:gapDepth val="10"/>
        <c:shape val="box"/>
        <c:axId val="1273768800"/>
        <c:axId val="1"/>
        <c:axId val="0"/>
      </c:bar3DChart>
      <c:catAx>
        <c:axId val="1273768800"/>
        <c:scaling>
          <c:orientation val="minMax"/>
        </c:scaling>
        <c:delete val="0"/>
        <c:axPos val="b"/>
        <c:majorGridlines>
          <c:spPr>
            <a:ln w="1029" cap="flat" cmpd="sng" algn="ctr">
              <a:solidFill>
                <a:schemeClr val="lt1">
                  <a:lumMod val="60000"/>
                  <a:lumOff val="40000"/>
                </a:schemeClr>
              </a:solidFill>
              <a:round/>
            </a:ln>
            <a:effectLst/>
          </c:spPr>
        </c:majorGridlines>
        <c:numFmt formatCode="General" sourceLinked="1"/>
        <c:majorTickMark val="none"/>
        <c:minorTickMark val="none"/>
        <c:tickLblPos val="nextTo"/>
        <c:spPr>
          <a:ln w="688">
            <a:noFill/>
          </a:ln>
        </c:spPr>
        <c:txPr>
          <a:bodyPr rot="-2700000" vert="horz"/>
          <a:lstStyle/>
          <a:p>
            <a:pPr>
              <a:defRPr sz="129" b="0" i="0" u="none" strike="noStrike" baseline="0">
                <a:solidFill>
                  <a:srgbClr val="CCFFFF"/>
                </a:solidFill>
                <a:latin typeface="Arial"/>
                <a:ea typeface="Arial"/>
                <a:cs typeface="Arial"/>
              </a:defRPr>
            </a:pPr>
            <a:endParaRPr lang="en-US"/>
          </a:p>
        </c:txPr>
        <c:crossAx val="1"/>
        <c:crosses val="autoZero"/>
        <c:auto val="1"/>
        <c:lblAlgn val="ctr"/>
        <c:lblOffset val="100"/>
        <c:noMultiLvlLbl val="0"/>
      </c:catAx>
      <c:valAx>
        <c:axId val="1"/>
        <c:scaling>
          <c:orientation val="minMax"/>
        </c:scaling>
        <c:delete val="0"/>
        <c:axPos val="l"/>
        <c:numFmt formatCode="General" sourceLinked="0"/>
        <c:majorTickMark val="none"/>
        <c:minorTickMark val="none"/>
        <c:tickLblPos val="nextTo"/>
        <c:spPr>
          <a:ln w="688">
            <a:noFill/>
          </a:ln>
        </c:spPr>
        <c:txPr>
          <a:bodyPr rot="0" vert="horz"/>
          <a:lstStyle/>
          <a:p>
            <a:pPr>
              <a:defRPr sz="129" b="0" i="0" u="none" strike="noStrike" baseline="0">
                <a:solidFill>
                  <a:srgbClr val="CCFFFF"/>
                </a:solidFill>
                <a:latin typeface="Arial"/>
                <a:ea typeface="Arial"/>
                <a:cs typeface="Arial"/>
              </a:defRPr>
            </a:pPr>
            <a:endParaRPr lang="en-US"/>
          </a:p>
        </c:txPr>
        <c:crossAx val="1273768800"/>
        <c:crosses val="autoZero"/>
        <c:crossBetween val="between"/>
      </c:valAx>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en-US"/>
    </a:p>
  </c:txPr>
  <c:externalData r:id="rId2">
    <c:autoUpdate val="0"/>
  </c:externalData>
</c:chartSpace>
</file>

<file path=ppt/diagrams/_rels/data2.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image" Target="../media/image97.jpg"/><Relationship Id="rId1" Type="http://schemas.openxmlformats.org/officeDocument/2006/relationships/image" Target="../media/image96.jpg"/></Relationships>
</file>

<file path=ppt/diagrams/_rels/data3.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image" Target="../media/image100.jpeg"/><Relationship Id="rId1" Type="http://schemas.openxmlformats.org/officeDocument/2006/relationships/image" Target="../media/image99.jpg"/></Relationships>
</file>

<file path=ppt/diagrams/_rels/data4.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image" Target="../media/image103.jpg"/><Relationship Id="rId1" Type="http://schemas.openxmlformats.org/officeDocument/2006/relationships/image" Target="../media/image102.jpg"/></Relationships>
</file>

<file path=ppt/diagrams/_rels/drawing2.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image" Target="../media/image97.jpg"/><Relationship Id="rId1" Type="http://schemas.openxmlformats.org/officeDocument/2006/relationships/image" Target="../media/image96.jpg"/></Relationships>
</file>

<file path=ppt/diagrams/_rels/drawing3.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image" Target="../media/image100.jpeg"/><Relationship Id="rId1" Type="http://schemas.openxmlformats.org/officeDocument/2006/relationships/image" Target="../media/image99.jpg"/></Relationships>
</file>

<file path=ppt/diagrams/_rels/drawing4.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image" Target="../media/image103.jpg"/><Relationship Id="rId1" Type="http://schemas.openxmlformats.org/officeDocument/2006/relationships/image" Target="../media/image102.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99DDF0-55A4-6B45-B49F-5E3CF4BE36E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3501DA7D-20E2-FE4F-B8E3-0A68D9E26A22}">
      <dgm:prSet/>
      <dgm:spPr>
        <a:solidFill>
          <a:schemeClr val="accent1">
            <a:lumMod val="75000"/>
          </a:schemeClr>
        </a:solidFill>
      </dgm:spPr>
      <dgm:t>
        <a:bodyPr/>
        <a:lstStyle/>
        <a:p>
          <a:r>
            <a:rPr lang="en-US" dirty="0"/>
            <a:t>Argentina</a:t>
          </a:r>
        </a:p>
      </dgm:t>
    </dgm:pt>
    <dgm:pt modelId="{9DD31CF8-F7CC-004B-9016-152444229919}" type="parTrans" cxnId="{B10AA89D-E971-2F4C-9A2B-470132DD4A4C}">
      <dgm:prSet/>
      <dgm:spPr/>
      <dgm:t>
        <a:bodyPr/>
        <a:lstStyle/>
        <a:p>
          <a:endParaRPr lang="en-US"/>
        </a:p>
      </dgm:t>
    </dgm:pt>
    <dgm:pt modelId="{6987CED9-FBC7-2548-91B8-74541758D2F1}" type="sibTrans" cxnId="{B10AA89D-E971-2F4C-9A2B-470132DD4A4C}">
      <dgm:prSet/>
      <dgm:spPr/>
      <dgm:t>
        <a:bodyPr/>
        <a:lstStyle/>
        <a:p>
          <a:endParaRPr lang="en-US"/>
        </a:p>
      </dgm:t>
    </dgm:pt>
    <dgm:pt modelId="{EDA0E5BA-7767-5E4C-B1E7-ACE3208C759A}">
      <dgm:prSet/>
      <dgm:spPr>
        <a:solidFill>
          <a:schemeClr val="accent1">
            <a:lumMod val="75000"/>
          </a:schemeClr>
        </a:solidFill>
      </dgm:spPr>
      <dgm:t>
        <a:bodyPr/>
        <a:lstStyle/>
        <a:p>
          <a:r>
            <a:rPr lang="en-US"/>
            <a:t>Canada</a:t>
          </a:r>
        </a:p>
      </dgm:t>
    </dgm:pt>
    <dgm:pt modelId="{375C8BDF-22F6-D648-A9DA-CA0C44A689B0}" type="parTrans" cxnId="{59F89870-2B0F-EE4D-98EE-AC339474874C}">
      <dgm:prSet/>
      <dgm:spPr/>
      <dgm:t>
        <a:bodyPr/>
        <a:lstStyle/>
        <a:p>
          <a:endParaRPr lang="en-US"/>
        </a:p>
      </dgm:t>
    </dgm:pt>
    <dgm:pt modelId="{6A006372-3943-EA48-8EEF-3261CDCD0C77}" type="sibTrans" cxnId="{59F89870-2B0F-EE4D-98EE-AC339474874C}">
      <dgm:prSet/>
      <dgm:spPr/>
      <dgm:t>
        <a:bodyPr/>
        <a:lstStyle/>
        <a:p>
          <a:endParaRPr lang="en-US"/>
        </a:p>
      </dgm:t>
    </dgm:pt>
    <dgm:pt modelId="{1281ACCB-7CC7-FE48-80C2-358038AF6B65}">
      <dgm:prSet/>
      <dgm:spPr>
        <a:solidFill>
          <a:schemeClr val="accent1">
            <a:lumMod val="75000"/>
          </a:schemeClr>
        </a:solidFill>
      </dgm:spPr>
      <dgm:t>
        <a:bodyPr/>
        <a:lstStyle/>
        <a:p>
          <a:r>
            <a:rPr lang="en-US"/>
            <a:t>Chile</a:t>
          </a:r>
        </a:p>
      </dgm:t>
    </dgm:pt>
    <dgm:pt modelId="{CA13D5B3-536D-3540-BCF6-375B7CBF9468}" type="parTrans" cxnId="{97B6A807-6B70-BC46-B2BC-BB8872610AC6}">
      <dgm:prSet/>
      <dgm:spPr/>
      <dgm:t>
        <a:bodyPr/>
        <a:lstStyle/>
        <a:p>
          <a:endParaRPr lang="en-US"/>
        </a:p>
      </dgm:t>
    </dgm:pt>
    <dgm:pt modelId="{61ABB49E-9303-B248-AB50-07609ACA3817}" type="sibTrans" cxnId="{97B6A807-6B70-BC46-B2BC-BB8872610AC6}">
      <dgm:prSet/>
      <dgm:spPr/>
      <dgm:t>
        <a:bodyPr/>
        <a:lstStyle/>
        <a:p>
          <a:endParaRPr lang="en-US"/>
        </a:p>
      </dgm:t>
    </dgm:pt>
    <dgm:pt modelId="{AD1F36C3-DC52-D84E-9889-D32445B080B3}">
      <dgm:prSet/>
      <dgm:spPr>
        <a:solidFill>
          <a:schemeClr val="accent1">
            <a:lumMod val="75000"/>
          </a:schemeClr>
        </a:solidFill>
      </dgm:spPr>
      <dgm:t>
        <a:bodyPr/>
        <a:lstStyle/>
        <a:p>
          <a:r>
            <a:rPr lang="en-US" dirty="0"/>
            <a:t>Kazakhstan</a:t>
          </a:r>
        </a:p>
      </dgm:t>
    </dgm:pt>
    <dgm:pt modelId="{4A3E96DC-CEF9-7340-88CD-B50B864284BD}" type="parTrans" cxnId="{EE6238B0-F947-F84A-9824-0CFED22DAB0F}">
      <dgm:prSet/>
      <dgm:spPr/>
      <dgm:t>
        <a:bodyPr/>
        <a:lstStyle/>
        <a:p>
          <a:endParaRPr lang="en-US"/>
        </a:p>
      </dgm:t>
    </dgm:pt>
    <dgm:pt modelId="{E50D72F5-CF56-F645-9579-0629AB09B1D4}" type="sibTrans" cxnId="{EE6238B0-F947-F84A-9824-0CFED22DAB0F}">
      <dgm:prSet/>
      <dgm:spPr/>
      <dgm:t>
        <a:bodyPr/>
        <a:lstStyle/>
        <a:p>
          <a:endParaRPr lang="en-US"/>
        </a:p>
      </dgm:t>
    </dgm:pt>
    <dgm:pt modelId="{63FA1666-849A-754F-A90C-2BF5B69A94CC}">
      <dgm:prSet/>
      <dgm:spPr>
        <a:solidFill>
          <a:schemeClr val="accent1">
            <a:lumMod val="75000"/>
          </a:schemeClr>
        </a:solidFill>
      </dgm:spPr>
      <dgm:t>
        <a:bodyPr/>
        <a:lstStyle/>
        <a:p>
          <a:r>
            <a:rPr lang="en-US"/>
            <a:t>Namibia</a:t>
          </a:r>
        </a:p>
      </dgm:t>
    </dgm:pt>
    <dgm:pt modelId="{DBA69FC7-69E0-7142-AEF2-15BD429E1024}" type="parTrans" cxnId="{F1B28FEC-0DAB-384C-9D7B-608513BDE4C4}">
      <dgm:prSet/>
      <dgm:spPr/>
      <dgm:t>
        <a:bodyPr/>
        <a:lstStyle/>
        <a:p>
          <a:endParaRPr lang="en-US"/>
        </a:p>
      </dgm:t>
    </dgm:pt>
    <dgm:pt modelId="{FB3A3521-77E4-5A46-B5E6-B550A2B25E72}" type="sibTrans" cxnId="{F1B28FEC-0DAB-384C-9D7B-608513BDE4C4}">
      <dgm:prSet/>
      <dgm:spPr/>
      <dgm:t>
        <a:bodyPr/>
        <a:lstStyle/>
        <a:p>
          <a:endParaRPr lang="en-US"/>
        </a:p>
      </dgm:t>
    </dgm:pt>
    <dgm:pt modelId="{2195DDE9-C4D3-0D45-A104-65AAD042A3F7}">
      <dgm:prSet/>
      <dgm:spPr>
        <a:solidFill>
          <a:schemeClr val="accent1">
            <a:lumMod val="75000"/>
          </a:schemeClr>
        </a:solidFill>
      </dgm:spPr>
      <dgm:t>
        <a:bodyPr/>
        <a:lstStyle/>
        <a:p>
          <a:r>
            <a:rPr lang="en-US"/>
            <a:t>Ukraine</a:t>
          </a:r>
        </a:p>
      </dgm:t>
    </dgm:pt>
    <dgm:pt modelId="{804CE60B-8DC5-584D-96DF-BA138A7D19BE}" type="parTrans" cxnId="{32EF85FD-326B-914C-ACDA-4EB4D00563E4}">
      <dgm:prSet/>
      <dgm:spPr/>
      <dgm:t>
        <a:bodyPr/>
        <a:lstStyle/>
        <a:p>
          <a:endParaRPr lang="en-US"/>
        </a:p>
      </dgm:t>
    </dgm:pt>
    <dgm:pt modelId="{1DD67F04-6396-8043-9C4A-2747694DA3DF}" type="sibTrans" cxnId="{32EF85FD-326B-914C-ACDA-4EB4D00563E4}">
      <dgm:prSet/>
      <dgm:spPr/>
      <dgm:t>
        <a:bodyPr/>
        <a:lstStyle/>
        <a:p>
          <a:endParaRPr lang="en-US"/>
        </a:p>
      </dgm:t>
    </dgm:pt>
    <dgm:pt modelId="{9AF8A6CC-7E20-1B49-8C6A-871E4139089B}" type="pres">
      <dgm:prSet presAssocID="{DB99DDF0-55A4-6B45-B49F-5E3CF4BE36E4}" presName="Name0" presStyleCnt="0">
        <dgm:presLayoutVars>
          <dgm:dir/>
          <dgm:animLvl val="lvl"/>
          <dgm:resizeHandles val="exact"/>
        </dgm:presLayoutVars>
      </dgm:prSet>
      <dgm:spPr/>
    </dgm:pt>
    <dgm:pt modelId="{26A81DFC-FFF1-3844-AB9C-16C271250B72}" type="pres">
      <dgm:prSet presAssocID="{3501DA7D-20E2-FE4F-B8E3-0A68D9E26A22}" presName="linNode" presStyleCnt="0"/>
      <dgm:spPr/>
    </dgm:pt>
    <dgm:pt modelId="{4AEB30E8-E404-6444-8738-7341F5878C91}" type="pres">
      <dgm:prSet presAssocID="{3501DA7D-20E2-FE4F-B8E3-0A68D9E26A22}" presName="parentText" presStyleLbl="node1" presStyleIdx="0" presStyleCnt="6">
        <dgm:presLayoutVars>
          <dgm:chMax val="1"/>
          <dgm:bulletEnabled val="1"/>
        </dgm:presLayoutVars>
      </dgm:prSet>
      <dgm:spPr/>
    </dgm:pt>
    <dgm:pt modelId="{1D817096-66D1-C841-9BA0-0CD1ED03B76A}" type="pres">
      <dgm:prSet presAssocID="{6987CED9-FBC7-2548-91B8-74541758D2F1}" presName="sp" presStyleCnt="0"/>
      <dgm:spPr/>
    </dgm:pt>
    <dgm:pt modelId="{EA67C744-16A9-FB43-9F0E-6F408AFAED33}" type="pres">
      <dgm:prSet presAssocID="{EDA0E5BA-7767-5E4C-B1E7-ACE3208C759A}" presName="linNode" presStyleCnt="0"/>
      <dgm:spPr/>
    </dgm:pt>
    <dgm:pt modelId="{2B55821B-1DD7-F34D-8E06-409531270A2B}" type="pres">
      <dgm:prSet presAssocID="{EDA0E5BA-7767-5E4C-B1E7-ACE3208C759A}" presName="parentText" presStyleLbl="node1" presStyleIdx="1" presStyleCnt="6">
        <dgm:presLayoutVars>
          <dgm:chMax val="1"/>
          <dgm:bulletEnabled val="1"/>
        </dgm:presLayoutVars>
      </dgm:prSet>
      <dgm:spPr/>
    </dgm:pt>
    <dgm:pt modelId="{8E8D7DF0-B514-BE44-AFE6-DB03D84F45C2}" type="pres">
      <dgm:prSet presAssocID="{6A006372-3943-EA48-8EEF-3261CDCD0C77}" presName="sp" presStyleCnt="0"/>
      <dgm:spPr/>
    </dgm:pt>
    <dgm:pt modelId="{6EA16031-A9F6-9741-AF75-0B2A93A063A0}" type="pres">
      <dgm:prSet presAssocID="{1281ACCB-7CC7-FE48-80C2-358038AF6B65}" presName="linNode" presStyleCnt="0"/>
      <dgm:spPr/>
    </dgm:pt>
    <dgm:pt modelId="{65B83DAE-632F-FB4B-9541-AAEA1AE0D68E}" type="pres">
      <dgm:prSet presAssocID="{1281ACCB-7CC7-FE48-80C2-358038AF6B65}" presName="parentText" presStyleLbl="node1" presStyleIdx="2" presStyleCnt="6">
        <dgm:presLayoutVars>
          <dgm:chMax val="1"/>
          <dgm:bulletEnabled val="1"/>
        </dgm:presLayoutVars>
      </dgm:prSet>
      <dgm:spPr/>
    </dgm:pt>
    <dgm:pt modelId="{F33B1CF5-504E-BA4F-815A-F2ACFE58ED59}" type="pres">
      <dgm:prSet presAssocID="{61ABB49E-9303-B248-AB50-07609ACA3817}" presName="sp" presStyleCnt="0"/>
      <dgm:spPr/>
    </dgm:pt>
    <dgm:pt modelId="{A5B6D968-A111-D84A-A7F9-A1995D3F779F}" type="pres">
      <dgm:prSet presAssocID="{AD1F36C3-DC52-D84E-9889-D32445B080B3}" presName="linNode" presStyleCnt="0"/>
      <dgm:spPr/>
    </dgm:pt>
    <dgm:pt modelId="{B2FD2D6E-0FF4-CC4F-95F5-0E80FF83F218}" type="pres">
      <dgm:prSet presAssocID="{AD1F36C3-DC52-D84E-9889-D32445B080B3}" presName="parentText" presStyleLbl="node1" presStyleIdx="3" presStyleCnt="6">
        <dgm:presLayoutVars>
          <dgm:chMax val="1"/>
          <dgm:bulletEnabled val="1"/>
        </dgm:presLayoutVars>
      </dgm:prSet>
      <dgm:spPr/>
    </dgm:pt>
    <dgm:pt modelId="{28522338-C571-6E49-8B4D-0AAC965A9CB7}" type="pres">
      <dgm:prSet presAssocID="{E50D72F5-CF56-F645-9579-0629AB09B1D4}" presName="sp" presStyleCnt="0"/>
      <dgm:spPr/>
    </dgm:pt>
    <dgm:pt modelId="{84719C2F-616D-0C40-8BBE-2CBA42A421C2}" type="pres">
      <dgm:prSet presAssocID="{63FA1666-849A-754F-A90C-2BF5B69A94CC}" presName="linNode" presStyleCnt="0"/>
      <dgm:spPr/>
    </dgm:pt>
    <dgm:pt modelId="{6325162B-3DAB-344E-BABA-9A1C85F027C6}" type="pres">
      <dgm:prSet presAssocID="{63FA1666-849A-754F-A90C-2BF5B69A94CC}" presName="parentText" presStyleLbl="node1" presStyleIdx="4" presStyleCnt="6">
        <dgm:presLayoutVars>
          <dgm:chMax val="1"/>
          <dgm:bulletEnabled val="1"/>
        </dgm:presLayoutVars>
      </dgm:prSet>
      <dgm:spPr/>
    </dgm:pt>
    <dgm:pt modelId="{71E13D45-7FDF-D04C-AAD2-1AF7BB77C413}" type="pres">
      <dgm:prSet presAssocID="{FB3A3521-77E4-5A46-B5E6-B550A2B25E72}" presName="sp" presStyleCnt="0"/>
      <dgm:spPr/>
    </dgm:pt>
    <dgm:pt modelId="{9233D093-CAD7-5B4C-A490-07E4CAC05363}" type="pres">
      <dgm:prSet presAssocID="{2195DDE9-C4D3-0D45-A104-65AAD042A3F7}" presName="linNode" presStyleCnt="0"/>
      <dgm:spPr/>
    </dgm:pt>
    <dgm:pt modelId="{452118D2-946E-7948-BFAC-40D50A90BD2D}" type="pres">
      <dgm:prSet presAssocID="{2195DDE9-C4D3-0D45-A104-65AAD042A3F7}" presName="parentText" presStyleLbl="node1" presStyleIdx="5" presStyleCnt="6">
        <dgm:presLayoutVars>
          <dgm:chMax val="1"/>
          <dgm:bulletEnabled val="1"/>
        </dgm:presLayoutVars>
      </dgm:prSet>
      <dgm:spPr/>
    </dgm:pt>
  </dgm:ptLst>
  <dgm:cxnLst>
    <dgm:cxn modelId="{3036BE01-C09B-A74B-A0D9-D73619803816}" type="presOf" srcId="{AD1F36C3-DC52-D84E-9889-D32445B080B3}" destId="{B2FD2D6E-0FF4-CC4F-95F5-0E80FF83F218}" srcOrd="0" destOrd="0" presId="urn:microsoft.com/office/officeart/2005/8/layout/vList5"/>
    <dgm:cxn modelId="{97B6A807-6B70-BC46-B2BC-BB8872610AC6}" srcId="{DB99DDF0-55A4-6B45-B49F-5E3CF4BE36E4}" destId="{1281ACCB-7CC7-FE48-80C2-358038AF6B65}" srcOrd="2" destOrd="0" parTransId="{CA13D5B3-536D-3540-BCF6-375B7CBF9468}" sibTransId="{61ABB49E-9303-B248-AB50-07609ACA3817}"/>
    <dgm:cxn modelId="{DAE4A23A-81C9-D243-A7C7-A76A77B94963}" type="presOf" srcId="{2195DDE9-C4D3-0D45-A104-65AAD042A3F7}" destId="{452118D2-946E-7948-BFAC-40D50A90BD2D}" srcOrd="0" destOrd="0" presId="urn:microsoft.com/office/officeart/2005/8/layout/vList5"/>
    <dgm:cxn modelId="{66ADBD45-F630-AF44-888E-B346599C1061}" type="presOf" srcId="{DB99DDF0-55A4-6B45-B49F-5E3CF4BE36E4}" destId="{9AF8A6CC-7E20-1B49-8C6A-871E4139089B}" srcOrd="0" destOrd="0" presId="urn:microsoft.com/office/officeart/2005/8/layout/vList5"/>
    <dgm:cxn modelId="{5F7FEC58-1558-9246-BB03-EA028DF38231}" type="presOf" srcId="{63FA1666-849A-754F-A90C-2BF5B69A94CC}" destId="{6325162B-3DAB-344E-BABA-9A1C85F027C6}" srcOrd="0" destOrd="0" presId="urn:microsoft.com/office/officeart/2005/8/layout/vList5"/>
    <dgm:cxn modelId="{59F89870-2B0F-EE4D-98EE-AC339474874C}" srcId="{DB99DDF0-55A4-6B45-B49F-5E3CF4BE36E4}" destId="{EDA0E5BA-7767-5E4C-B1E7-ACE3208C759A}" srcOrd="1" destOrd="0" parTransId="{375C8BDF-22F6-D648-A9DA-CA0C44A689B0}" sibTransId="{6A006372-3943-EA48-8EEF-3261CDCD0C77}"/>
    <dgm:cxn modelId="{B10AA89D-E971-2F4C-9A2B-470132DD4A4C}" srcId="{DB99DDF0-55A4-6B45-B49F-5E3CF4BE36E4}" destId="{3501DA7D-20E2-FE4F-B8E3-0A68D9E26A22}" srcOrd="0" destOrd="0" parTransId="{9DD31CF8-F7CC-004B-9016-152444229919}" sibTransId="{6987CED9-FBC7-2548-91B8-74541758D2F1}"/>
    <dgm:cxn modelId="{EE6238B0-F947-F84A-9824-0CFED22DAB0F}" srcId="{DB99DDF0-55A4-6B45-B49F-5E3CF4BE36E4}" destId="{AD1F36C3-DC52-D84E-9889-D32445B080B3}" srcOrd="3" destOrd="0" parTransId="{4A3E96DC-CEF9-7340-88CD-B50B864284BD}" sibTransId="{E50D72F5-CF56-F645-9579-0629AB09B1D4}"/>
    <dgm:cxn modelId="{6890A6C2-8B14-3046-B7F0-3E02740E62C8}" type="presOf" srcId="{3501DA7D-20E2-FE4F-B8E3-0A68D9E26A22}" destId="{4AEB30E8-E404-6444-8738-7341F5878C91}" srcOrd="0" destOrd="0" presId="urn:microsoft.com/office/officeart/2005/8/layout/vList5"/>
    <dgm:cxn modelId="{1878F1EA-32A2-D74A-9FEE-60275CA03D71}" type="presOf" srcId="{EDA0E5BA-7767-5E4C-B1E7-ACE3208C759A}" destId="{2B55821B-1DD7-F34D-8E06-409531270A2B}" srcOrd="0" destOrd="0" presId="urn:microsoft.com/office/officeart/2005/8/layout/vList5"/>
    <dgm:cxn modelId="{F1B28FEC-0DAB-384C-9D7B-608513BDE4C4}" srcId="{DB99DDF0-55A4-6B45-B49F-5E3CF4BE36E4}" destId="{63FA1666-849A-754F-A90C-2BF5B69A94CC}" srcOrd="4" destOrd="0" parTransId="{DBA69FC7-69E0-7142-AEF2-15BD429E1024}" sibTransId="{FB3A3521-77E4-5A46-B5E6-B550A2B25E72}"/>
    <dgm:cxn modelId="{0D7F92F1-76D2-E34C-BC6A-E52AF7DCA5E0}" type="presOf" srcId="{1281ACCB-7CC7-FE48-80C2-358038AF6B65}" destId="{65B83DAE-632F-FB4B-9541-AAEA1AE0D68E}" srcOrd="0" destOrd="0" presId="urn:microsoft.com/office/officeart/2005/8/layout/vList5"/>
    <dgm:cxn modelId="{32EF85FD-326B-914C-ACDA-4EB4D00563E4}" srcId="{DB99DDF0-55A4-6B45-B49F-5E3CF4BE36E4}" destId="{2195DDE9-C4D3-0D45-A104-65AAD042A3F7}" srcOrd="5" destOrd="0" parTransId="{804CE60B-8DC5-584D-96DF-BA138A7D19BE}" sibTransId="{1DD67F04-6396-8043-9C4A-2747694DA3DF}"/>
    <dgm:cxn modelId="{229671BE-D2C8-664B-A1AB-A7CF1D08DFBD}" type="presParOf" srcId="{9AF8A6CC-7E20-1B49-8C6A-871E4139089B}" destId="{26A81DFC-FFF1-3844-AB9C-16C271250B72}" srcOrd="0" destOrd="0" presId="urn:microsoft.com/office/officeart/2005/8/layout/vList5"/>
    <dgm:cxn modelId="{9B762ED9-4CA7-2C4E-BBC5-2D62834C738D}" type="presParOf" srcId="{26A81DFC-FFF1-3844-AB9C-16C271250B72}" destId="{4AEB30E8-E404-6444-8738-7341F5878C91}" srcOrd="0" destOrd="0" presId="urn:microsoft.com/office/officeart/2005/8/layout/vList5"/>
    <dgm:cxn modelId="{6A23BF36-4D1A-A943-8F97-CEC6188C6A5E}" type="presParOf" srcId="{9AF8A6CC-7E20-1B49-8C6A-871E4139089B}" destId="{1D817096-66D1-C841-9BA0-0CD1ED03B76A}" srcOrd="1" destOrd="0" presId="urn:microsoft.com/office/officeart/2005/8/layout/vList5"/>
    <dgm:cxn modelId="{7851EDC0-0D41-DE42-A4BB-023297331559}" type="presParOf" srcId="{9AF8A6CC-7E20-1B49-8C6A-871E4139089B}" destId="{EA67C744-16A9-FB43-9F0E-6F408AFAED33}" srcOrd="2" destOrd="0" presId="urn:microsoft.com/office/officeart/2005/8/layout/vList5"/>
    <dgm:cxn modelId="{E53801DF-1C08-764F-90F6-01AF711D20D9}" type="presParOf" srcId="{EA67C744-16A9-FB43-9F0E-6F408AFAED33}" destId="{2B55821B-1DD7-F34D-8E06-409531270A2B}" srcOrd="0" destOrd="0" presId="urn:microsoft.com/office/officeart/2005/8/layout/vList5"/>
    <dgm:cxn modelId="{08A72057-0023-ED4A-BB4D-4485FE5F50FA}" type="presParOf" srcId="{9AF8A6CC-7E20-1B49-8C6A-871E4139089B}" destId="{8E8D7DF0-B514-BE44-AFE6-DB03D84F45C2}" srcOrd="3" destOrd="0" presId="urn:microsoft.com/office/officeart/2005/8/layout/vList5"/>
    <dgm:cxn modelId="{82C9F8F4-0649-8149-9B8A-3AAD9AE97A1C}" type="presParOf" srcId="{9AF8A6CC-7E20-1B49-8C6A-871E4139089B}" destId="{6EA16031-A9F6-9741-AF75-0B2A93A063A0}" srcOrd="4" destOrd="0" presId="urn:microsoft.com/office/officeart/2005/8/layout/vList5"/>
    <dgm:cxn modelId="{470EED1B-A4BE-C04C-9EF0-149A83EAE2C2}" type="presParOf" srcId="{6EA16031-A9F6-9741-AF75-0B2A93A063A0}" destId="{65B83DAE-632F-FB4B-9541-AAEA1AE0D68E}" srcOrd="0" destOrd="0" presId="urn:microsoft.com/office/officeart/2005/8/layout/vList5"/>
    <dgm:cxn modelId="{03A67BF5-A5FC-244C-BF23-FC72F11E7CE5}" type="presParOf" srcId="{9AF8A6CC-7E20-1B49-8C6A-871E4139089B}" destId="{F33B1CF5-504E-BA4F-815A-F2ACFE58ED59}" srcOrd="5" destOrd="0" presId="urn:microsoft.com/office/officeart/2005/8/layout/vList5"/>
    <dgm:cxn modelId="{101111D7-9E22-714C-A8E3-21BE9C4FDB81}" type="presParOf" srcId="{9AF8A6CC-7E20-1B49-8C6A-871E4139089B}" destId="{A5B6D968-A111-D84A-A7F9-A1995D3F779F}" srcOrd="6" destOrd="0" presId="urn:microsoft.com/office/officeart/2005/8/layout/vList5"/>
    <dgm:cxn modelId="{C3E199AF-0224-F642-A93F-69B413A3B79E}" type="presParOf" srcId="{A5B6D968-A111-D84A-A7F9-A1995D3F779F}" destId="{B2FD2D6E-0FF4-CC4F-95F5-0E80FF83F218}" srcOrd="0" destOrd="0" presId="urn:microsoft.com/office/officeart/2005/8/layout/vList5"/>
    <dgm:cxn modelId="{B82EF62C-5E28-F14D-BDA4-88F5FEC719DF}" type="presParOf" srcId="{9AF8A6CC-7E20-1B49-8C6A-871E4139089B}" destId="{28522338-C571-6E49-8B4D-0AAC965A9CB7}" srcOrd="7" destOrd="0" presId="urn:microsoft.com/office/officeart/2005/8/layout/vList5"/>
    <dgm:cxn modelId="{C86BAA32-CCDE-2F4A-98E8-64DF75F21B70}" type="presParOf" srcId="{9AF8A6CC-7E20-1B49-8C6A-871E4139089B}" destId="{84719C2F-616D-0C40-8BBE-2CBA42A421C2}" srcOrd="8" destOrd="0" presId="urn:microsoft.com/office/officeart/2005/8/layout/vList5"/>
    <dgm:cxn modelId="{E0019B15-33EC-AC49-9DC9-C972ECF4381D}" type="presParOf" srcId="{84719C2F-616D-0C40-8BBE-2CBA42A421C2}" destId="{6325162B-3DAB-344E-BABA-9A1C85F027C6}" srcOrd="0" destOrd="0" presId="urn:microsoft.com/office/officeart/2005/8/layout/vList5"/>
    <dgm:cxn modelId="{44B736AE-C3AA-3046-87FE-9E43ACCE04A7}" type="presParOf" srcId="{9AF8A6CC-7E20-1B49-8C6A-871E4139089B}" destId="{71E13D45-7FDF-D04C-AAD2-1AF7BB77C413}" srcOrd="9" destOrd="0" presId="urn:microsoft.com/office/officeart/2005/8/layout/vList5"/>
    <dgm:cxn modelId="{23C7C094-81B4-9448-8644-98316B04EE52}" type="presParOf" srcId="{9AF8A6CC-7E20-1B49-8C6A-871E4139089B}" destId="{9233D093-CAD7-5B4C-A490-07E4CAC05363}" srcOrd="10" destOrd="0" presId="urn:microsoft.com/office/officeart/2005/8/layout/vList5"/>
    <dgm:cxn modelId="{CD561DC1-87A7-BB4D-8310-FBF7AE5C6FED}" type="presParOf" srcId="{9233D093-CAD7-5B4C-A490-07E4CAC05363}" destId="{452118D2-946E-7948-BFAC-40D50A90BD2D}"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custT="1"/>
      <dgm:spPr>
        <a:solidFill>
          <a:srgbClr val="3018A8"/>
        </a:solidFill>
      </dgm:spPr>
      <dgm:t>
        <a:bodyPr/>
        <a:lstStyle/>
        <a:p>
          <a:r>
            <a:rPr lang="lv-LV" sz="1800" b="1" dirty="0"/>
            <a:t>Jānis Ancāns</a:t>
          </a:r>
        </a:p>
        <a:p>
          <a:r>
            <a:rPr lang="lv-LV" sz="1400" dirty="0"/>
            <a:t>CL1</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custT="1"/>
      <dgm:spPr>
        <a:solidFill>
          <a:srgbClr val="3018A8"/>
        </a:solidFill>
      </dgm:spPr>
      <dgm:t>
        <a:bodyPr/>
        <a:lstStyle/>
        <a:p>
          <a:r>
            <a:rPr lang="lv-LV" sz="1800" b="1"/>
            <a:t>Marija Plotniece</a:t>
          </a:r>
        </a:p>
        <a:p>
          <a:r>
            <a:rPr lang="lv-LV" sz="1400">
              <a:solidFill>
                <a:schemeClr val="bg1"/>
              </a:solidFill>
            </a:rPr>
            <a:t>EIC, EIT, EIE, RI</a:t>
          </a:r>
          <a:endParaRPr lang="lv-LV" sz="1400" dirty="0">
            <a:solidFill>
              <a:schemeClr val="bg1"/>
            </a:solidFill>
          </a:endParaRP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a:t>Inga Šīrante</a:t>
          </a:r>
          <a:endParaRPr lang="en-US" sz="1800" b="1"/>
        </a:p>
        <a:p>
          <a:r>
            <a:rPr lang="en-US" sz="1400">
              <a:solidFill>
                <a:schemeClr val="bg1"/>
              </a:solidFill>
            </a:rPr>
            <a:t>L</a:t>
          </a:r>
          <a:r>
            <a:rPr lang="lv-LV" sz="1400">
              <a:solidFill>
                <a:schemeClr val="bg1"/>
              </a:solidFill>
            </a:rPr>
            <a:t>egal and Financial issues</a:t>
          </a:r>
          <a:endParaRPr lang="lv-LV" sz="1800" dirty="0">
            <a:solidFill>
              <a:schemeClr val="bg1"/>
            </a:solidFill>
          </a:endParaRP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42356" t="-2929" r="-7644" b="2929"/>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custT="1"/>
      <dgm:spPr>
        <a:solidFill>
          <a:srgbClr val="3018A8"/>
        </a:solidFill>
      </dgm:spPr>
      <dgm:t>
        <a:bodyPr/>
        <a:lstStyle/>
        <a:p>
          <a:r>
            <a:rPr lang="lv-LV" sz="1800" b="1" dirty="0"/>
            <a:t>Sarmīte Mickeviča</a:t>
          </a:r>
        </a:p>
        <a:p>
          <a:r>
            <a:rPr lang="lv-LV" sz="1400" dirty="0"/>
            <a:t>Widening, CL3</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custT="1"/>
      <dgm:spPr>
        <a:solidFill>
          <a:srgbClr val="3018A8"/>
        </a:solidFill>
      </dgm:spPr>
      <dgm:t>
        <a:bodyPr/>
        <a:lstStyle/>
        <a:p>
          <a:r>
            <a:rPr lang="lv-LV" sz="1800" b="1" dirty="0"/>
            <a:t>Aiga Salmiņa</a:t>
          </a:r>
        </a:p>
        <a:p>
          <a:r>
            <a:rPr lang="lv-LV" sz="1400" dirty="0"/>
            <a:t>CL5, CL6, JRC</a:t>
          </a: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dirty="0"/>
            <a:t>Liene Ekša</a:t>
          </a:r>
        </a:p>
        <a:p>
          <a:r>
            <a:rPr lang="lv-LV" sz="1400" dirty="0"/>
            <a:t>MSCA, ERC, ERA</a:t>
          </a: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42571" r="-7429"/>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custT="1"/>
      <dgm:spPr>
        <a:solidFill>
          <a:srgbClr val="3018A8"/>
        </a:solidFill>
      </dgm:spPr>
      <dgm:t>
        <a:bodyPr/>
        <a:lstStyle/>
        <a:p>
          <a:r>
            <a:rPr lang="lv-LV" sz="1800" b="1" dirty="0"/>
            <a:t>Jūlija Asmuss</a:t>
          </a:r>
        </a:p>
        <a:p>
          <a:r>
            <a:rPr lang="lv-LV" sz="1400" dirty="0"/>
            <a:t>Coordinator, CL4</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custT="1"/>
      <dgm:spPr>
        <a:solidFill>
          <a:srgbClr val="3018A8"/>
        </a:solidFill>
      </dgm:spPr>
      <dgm:t>
        <a:bodyPr/>
        <a:lstStyle/>
        <a:p>
          <a:r>
            <a:rPr lang="lv-LV" sz="1800" b="1" dirty="0"/>
            <a:t>Darja Aksjonova,</a:t>
          </a:r>
        </a:p>
        <a:p>
          <a:r>
            <a:rPr lang="lv-LV" sz="1400" dirty="0"/>
            <a:t>CL2, EURAXESS, Widening</a:t>
          </a: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dirty="0"/>
            <a:t>Lāsma Brenča</a:t>
          </a:r>
        </a:p>
        <a:p>
          <a:r>
            <a:rPr lang="lv-LV" sz="1400" dirty="0"/>
            <a:t>CL5, CL6</a:t>
          </a: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custLinFactNeighborX="2450" custLinFactNeighborY="2450"/>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274" t="-6947" r="-2274" b="-43053"/>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2296" t="-5026" r="-2296" b="-44974"/>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EB30E8-E404-6444-8738-7341F5878C91}">
      <dsp:nvSpPr>
        <dsp:cNvPr id="0" name=""/>
        <dsp:cNvSpPr/>
      </dsp:nvSpPr>
      <dsp:spPr>
        <a:xfrm>
          <a:off x="1980124" y="1135"/>
          <a:ext cx="2227640" cy="661067"/>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t>Argentina</a:t>
          </a:r>
        </a:p>
      </dsp:txBody>
      <dsp:txXfrm>
        <a:off x="2012395" y="33406"/>
        <a:ext cx="2163098" cy="596525"/>
      </dsp:txXfrm>
    </dsp:sp>
    <dsp:sp modelId="{2B55821B-1DD7-F34D-8E06-409531270A2B}">
      <dsp:nvSpPr>
        <dsp:cNvPr id="0" name=""/>
        <dsp:cNvSpPr/>
      </dsp:nvSpPr>
      <dsp:spPr>
        <a:xfrm>
          <a:off x="1980124" y="695256"/>
          <a:ext cx="2227640" cy="661067"/>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a:t>Canada</a:t>
          </a:r>
        </a:p>
      </dsp:txBody>
      <dsp:txXfrm>
        <a:off x="2012395" y="727527"/>
        <a:ext cx="2163098" cy="596525"/>
      </dsp:txXfrm>
    </dsp:sp>
    <dsp:sp modelId="{65B83DAE-632F-FB4B-9541-AAEA1AE0D68E}">
      <dsp:nvSpPr>
        <dsp:cNvPr id="0" name=""/>
        <dsp:cNvSpPr/>
      </dsp:nvSpPr>
      <dsp:spPr>
        <a:xfrm>
          <a:off x="1980124" y="1389377"/>
          <a:ext cx="2227640" cy="661067"/>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a:t>Chile</a:t>
          </a:r>
        </a:p>
      </dsp:txBody>
      <dsp:txXfrm>
        <a:off x="2012395" y="1421648"/>
        <a:ext cx="2163098" cy="596525"/>
      </dsp:txXfrm>
    </dsp:sp>
    <dsp:sp modelId="{B2FD2D6E-0FF4-CC4F-95F5-0E80FF83F218}">
      <dsp:nvSpPr>
        <dsp:cNvPr id="0" name=""/>
        <dsp:cNvSpPr/>
      </dsp:nvSpPr>
      <dsp:spPr>
        <a:xfrm>
          <a:off x="1980124" y="2083498"/>
          <a:ext cx="2227640" cy="661067"/>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t>Kazakhstan</a:t>
          </a:r>
        </a:p>
      </dsp:txBody>
      <dsp:txXfrm>
        <a:off x="2012395" y="2115769"/>
        <a:ext cx="2163098" cy="596525"/>
      </dsp:txXfrm>
    </dsp:sp>
    <dsp:sp modelId="{6325162B-3DAB-344E-BABA-9A1C85F027C6}">
      <dsp:nvSpPr>
        <dsp:cNvPr id="0" name=""/>
        <dsp:cNvSpPr/>
      </dsp:nvSpPr>
      <dsp:spPr>
        <a:xfrm>
          <a:off x="1980124" y="2777619"/>
          <a:ext cx="2227640" cy="661067"/>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a:t>Namibia</a:t>
          </a:r>
        </a:p>
      </dsp:txBody>
      <dsp:txXfrm>
        <a:off x="2012395" y="2809890"/>
        <a:ext cx="2163098" cy="596525"/>
      </dsp:txXfrm>
    </dsp:sp>
    <dsp:sp modelId="{452118D2-946E-7948-BFAC-40D50A90BD2D}">
      <dsp:nvSpPr>
        <dsp:cNvPr id="0" name=""/>
        <dsp:cNvSpPr/>
      </dsp:nvSpPr>
      <dsp:spPr>
        <a:xfrm>
          <a:off x="1980124" y="3471740"/>
          <a:ext cx="2227640" cy="661067"/>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a:t>Ukraine</a:t>
          </a:r>
        </a:p>
      </dsp:txBody>
      <dsp:txXfrm>
        <a:off x="2012395" y="3504011"/>
        <a:ext cx="2163098" cy="5965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Jānis Ancāns</a:t>
          </a:r>
        </a:p>
        <a:p>
          <a:pPr marL="0" lvl="0" indent="0" algn="ctr" defTabSz="800100">
            <a:lnSpc>
              <a:spcPct val="90000"/>
            </a:lnSpc>
            <a:spcBef>
              <a:spcPct val="0"/>
            </a:spcBef>
            <a:spcAft>
              <a:spcPct val="35000"/>
            </a:spcAft>
            <a:buNone/>
          </a:pPr>
          <a:r>
            <a:rPr lang="lv-LV" sz="1400" kern="1200" dirty="0"/>
            <a:t>CL1</a:t>
          </a:r>
        </a:p>
      </dsp:txBody>
      <dsp:txXfrm rot="10800000">
        <a:off x="1185393" y="80186"/>
        <a:ext cx="2056748" cy="1185394"/>
      </dsp:txXfrm>
    </dsp:sp>
    <dsp:sp modelId="{8C29486E-1643-47C2-BF8D-622C831D41D8}">
      <dsp:nvSpPr>
        <dsp:cNvPr id="0" name=""/>
        <dsp:cNvSpPr/>
      </dsp:nvSpPr>
      <dsp:spPr>
        <a:xfrm>
          <a:off x="296348" y="80186"/>
          <a:ext cx="1185394" cy="118539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t>Marija Plotniece</a:t>
          </a:r>
        </a:p>
        <a:p>
          <a:pPr marL="0" lvl="0" indent="0" algn="ctr" defTabSz="800100">
            <a:lnSpc>
              <a:spcPct val="90000"/>
            </a:lnSpc>
            <a:spcBef>
              <a:spcPct val="0"/>
            </a:spcBef>
            <a:spcAft>
              <a:spcPct val="35000"/>
            </a:spcAft>
            <a:buNone/>
          </a:pPr>
          <a:r>
            <a:rPr lang="lv-LV" sz="1400" kern="1200">
              <a:solidFill>
                <a:schemeClr val="bg1"/>
              </a:solidFill>
            </a:rPr>
            <a:t>EIC, EIT, EIE, RI</a:t>
          </a:r>
          <a:endParaRPr lang="lv-LV" sz="1400" kern="1200" dirty="0">
            <a:solidFill>
              <a:schemeClr val="bg1"/>
            </a:solidFill>
          </a:endParaRPr>
        </a:p>
      </dsp:txBody>
      <dsp:txXfrm rot="10800000">
        <a:off x="1185393" y="1619430"/>
        <a:ext cx="2056748" cy="1185394"/>
      </dsp:txXfrm>
    </dsp:sp>
    <dsp:sp modelId="{382B2B52-D486-4018-8AD0-8E012ECB9C37}">
      <dsp:nvSpPr>
        <dsp:cNvPr id="0" name=""/>
        <dsp:cNvSpPr/>
      </dsp:nvSpPr>
      <dsp:spPr>
        <a:xfrm>
          <a:off x="296348" y="1619430"/>
          <a:ext cx="1185394" cy="1185394"/>
        </a:xfrm>
        <a:prstGeom prst="ellipse">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42356" t="-2929" r="-7644" b="292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t>Inga Šīrante</a:t>
          </a:r>
          <a:endParaRPr lang="en-US" sz="1800" b="1" kern="1200"/>
        </a:p>
        <a:p>
          <a:pPr marL="0" lvl="0" indent="0" algn="ctr" defTabSz="800100">
            <a:lnSpc>
              <a:spcPct val="90000"/>
            </a:lnSpc>
            <a:spcBef>
              <a:spcPct val="0"/>
            </a:spcBef>
            <a:spcAft>
              <a:spcPct val="35000"/>
            </a:spcAft>
            <a:buNone/>
          </a:pPr>
          <a:r>
            <a:rPr lang="en-US" sz="1400" kern="1200">
              <a:solidFill>
                <a:schemeClr val="bg1"/>
              </a:solidFill>
            </a:rPr>
            <a:t>L</a:t>
          </a:r>
          <a:r>
            <a:rPr lang="lv-LV" sz="1400" kern="1200">
              <a:solidFill>
                <a:schemeClr val="bg1"/>
              </a:solidFill>
            </a:rPr>
            <a:t>egal and Financial issues</a:t>
          </a:r>
          <a:endParaRPr lang="lv-LV" sz="1800" kern="1200" dirty="0">
            <a:solidFill>
              <a:schemeClr val="bg1"/>
            </a:solidFill>
          </a:endParaRP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Sarmīte Mickeviča</a:t>
          </a:r>
        </a:p>
        <a:p>
          <a:pPr marL="0" lvl="0" indent="0" algn="ctr" defTabSz="800100">
            <a:lnSpc>
              <a:spcPct val="90000"/>
            </a:lnSpc>
            <a:spcBef>
              <a:spcPct val="0"/>
            </a:spcBef>
            <a:spcAft>
              <a:spcPct val="35000"/>
            </a:spcAft>
            <a:buNone/>
          </a:pPr>
          <a:r>
            <a:rPr lang="lv-LV" sz="1400" kern="1200" dirty="0"/>
            <a:t>Widening, CL3</a:t>
          </a:r>
        </a:p>
      </dsp:txBody>
      <dsp:txXfrm rot="10800000">
        <a:off x="1185393" y="80186"/>
        <a:ext cx="2056748" cy="1185394"/>
      </dsp:txXfrm>
    </dsp:sp>
    <dsp:sp modelId="{8C29486E-1643-47C2-BF8D-622C831D41D8}">
      <dsp:nvSpPr>
        <dsp:cNvPr id="0" name=""/>
        <dsp:cNvSpPr/>
      </dsp:nvSpPr>
      <dsp:spPr>
        <a:xfrm>
          <a:off x="296348" y="80186"/>
          <a:ext cx="1185394" cy="1185394"/>
        </a:xfrm>
        <a:prstGeom prst="ellipse">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42571" r="-742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Aiga Salmiņa</a:t>
          </a:r>
        </a:p>
        <a:p>
          <a:pPr marL="0" lvl="0" indent="0" algn="ctr" defTabSz="800100">
            <a:lnSpc>
              <a:spcPct val="90000"/>
            </a:lnSpc>
            <a:spcBef>
              <a:spcPct val="0"/>
            </a:spcBef>
            <a:spcAft>
              <a:spcPct val="35000"/>
            </a:spcAft>
            <a:buNone/>
          </a:pPr>
          <a:r>
            <a:rPr lang="lv-LV" sz="1400" kern="1200" dirty="0"/>
            <a:t>CL5, CL6, JRC</a:t>
          </a:r>
        </a:p>
      </dsp:txBody>
      <dsp:txXfrm rot="10800000">
        <a:off x="1185393" y="1619430"/>
        <a:ext cx="2056748" cy="1185394"/>
      </dsp:txXfrm>
    </dsp:sp>
    <dsp:sp modelId="{382B2B52-D486-4018-8AD0-8E012ECB9C37}">
      <dsp:nvSpPr>
        <dsp:cNvPr id="0" name=""/>
        <dsp:cNvSpPr/>
      </dsp:nvSpPr>
      <dsp:spPr>
        <a:xfrm>
          <a:off x="296348" y="1619430"/>
          <a:ext cx="1185394" cy="118539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Liene Ekša</a:t>
          </a:r>
        </a:p>
        <a:p>
          <a:pPr marL="0" lvl="0" indent="0" algn="ctr" defTabSz="800100">
            <a:lnSpc>
              <a:spcPct val="90000"/>
            </a:lnSpc>
            <a:spcBef>
              <a:spcPct val="0"/>
            </a:spcBef>
            <a:spcAft>
              <a:spcPct val="35000"/>
            </a:spcAft>
            <a:buNone/>
          </a:pPr>
          <a:r>
            <a:rPr lang="lv-LV" sz="1400" kern="1200" dirty="0"/>
            <a:t>MSCA, ERC, ERA</a:t>
          </a: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Jūlija Asmuss</a:t>
          </a:r>
        </a:p>
        <a:p>
          <a:pPr marL="0" lvl="0" indent="0" algn="ctr" defTabSz="800100">
            <a:lnSpc>
              <a:spcPct val="90000"/>
            </a:lnSpc>
            <a:spcBef>
              <a:spcPct val="0"/>
            </a:spcBef>
            <a:spcAft>
              <a:spcPct val="35000"/>
            </a:spcAft>
            <a:buNone/>
          </a:pPr>
          <a:r>
            <a:rPr lang="lv-LV" sz="1400" kern="1200" dirty="0"/>
            <a:t>Coordinator, CL4</a:t>
          </a:r>
        </a:p>
      </dsp:txBody>
      <dsp:txXfrm rot="10800000">
        <a:off x="1185393" y="80186"/>
        <a:ext cx="2056748" cy="1185394"/>
      </dsp:txXfrm>
    </dsp:sp>
    <dsp:sp modelId="{8C29486E-1643-47C2-BF8D-622C831D41D8}">
      <dsp:nvSpPr>
        <dsp:cNvPr id="0" name=""/>
        <dsp:cNvSpPr/>
      </dsp:nvSpPr>
      <dsp:spPr>
        <a:xfrm>
          <a:off x="325390" y="109228"/>
          <a:ext cx="1185394" cy="1185394"/>
        </a:xfrm>
        <a:prstGeom prst="ellipse">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274" t="-6947" r="-2274" b="-43053"/>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Darja Aksjonova,</a:t>
          </a:r>
        </a:p>
        <a:p>
          <a:pPr marL="0" lvl="0" indent="0" algn="ctr" defTabSz="800100">
            <a:lnSpc>
              <a:spcPct val="90000"/>
            </a:lnSpc>
            <a:spcBef>
              <a:spcPct val="0"/>
            </a:spcBef>
            <a:spcAft>
              <a:spcPct val="35000"/>
            </a:spcAft>
            <a:buNone/>
          </a:pPr>
          <a:r>
            <a:rPr lang="lv-LV" sz="1400" kern="1200" dirty="0"/>
            <a:t>CL2, EURAXESS, Widening</a:t>
          </a:r>
        </a:p>
      </dsp:txBody>
      <dsp:txXfrm rot="10800000">
        <a:off x="1185393" y="1619430"/>
        <a:ext cx="2056748" cy="1185394"/>
      </dsp:txXfrm>
    </dsp:sp>
    <dsp:sp modelId="{382B2B52-D486-4018-8AD0-8E012ECB9C37}">
      <dsp:nvSpPr>
        <dsp:cNvPr id="0" name=""/>
        <dsp:cNvSpPr/>
      </dsp:nvSpPr>
      <dsp:spPr>
        <a:xfrm>
          <a:off x="296348" y="1619430"/>
          <a:ext cx="1185394" cy="118539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Lāsma Brenča</a:t>
          </a:r>
        </a:p>
        <a:p>
          <a:pPr marL="0" lvl="0" indent="0" algn="ctr" defTabSz="800100">
            <a:lnSpc>
              <a:spcPct val="90000"/>
            </a:lnSpc>
            <a:spcBef>
              <a:spcPct val="0"/>
            </a:spcBef>
            <a:spcAft>
              <a:spcPct val="35000"/>
            </a:spcAft>
            <a:buNone/>
          </a:pPr>
          <a:r>
            <a:rPr lang="lv-LV" sz="1400" kern="1200" dirty="0"/>
            <a:t>CL5, CL6</a:t>
          </a: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2296" t="-5026" r="-2296" b="-4497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B2823B9B-5BB5-4F57-86CB-04A4F4BA7280}"/>
              </a:ext>
            </a:extLst>
          </p:cNvPr>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dirty="0"/>
          </a:p>
        </p:txBody>
      </p:sp>
      <p:sp>
        <p:nvSpPr>
          <p:cNvPr id="3" name="Datuma vietturis 2">
            <a:extLst>
              <a:ext uri="{FF2B5EF4-FFF2-40B4-BE49-F238E27FC236}">
                <a16:creationId xmlns:a16="http://schemas.microsoft.com/office/drawing/2014/main" id="{B0B00563-2D7C-40DE-8933-5A4B2829614C}"/>
              </a:ext>
            </a:extLst>
          </p:cNvPr>
          <p:cNvSpPr>
            <a:spLocks noGrp="1"/>
          </p:cNvSpPr>
          <p:nvPr>
            <p:ph type="dt" sz="quarter" idx="1"/>
          </p:nvPr>
        </p:nvSpPr>
        <p:spPr>
          <a:xfrm>
            <a:off x="5265809" y="3"/>
            <a:ext cx="4028440" cy="351736"/>
          </a:xfrm>
          <a:prstGeom prst="rect">
            <a:avLst/>
          </a:prstGeom>
        </p:spPr>
        <p:txBody>
          <a:bodyPr vert="horz" lIns="93177" tIns="46589" rIns="93177" bIns="46589" rtlCol="0"/>
          <a:lstStyle>
            <a:lvl1pPr algn="r">
              <a:defRPr sz="1200"/>
            </a:lvl1pPr>
          </a:lstStyle>
          <a:p>
            <a:fld id="{A805AED3-040C-4A80-936A-8AE5228151E1}" type="datetimeFigureOut">
              <a:rPr lang="lv-LV" smtClean="0"/>
              <a:t>17.10.23</a:t>
            </a:fld>
            <a:endParaRPr lang="lv-LV" dirty="0"/>
          </a:p>
        </p:txBody>
      </p:sp>
      <p:sp>
        <p:nvSpPr>
          <p:cNvPr id="4" name="Kājenes vietturis 3">
            <a:extLst>
              <a:ext uri="{FF2B5EF4-FFF2-40B4-BE49-F238E27FC236}">
                <a16:creationId xmlns:a16="http://schemas.microsoft.com/office/drawing/2014/main" id="{BA7819CC-6116-4007-BA4F-4152FFCDF67F}"/>
              </a:ext>
            </a:extLst>
          </p:cNvPr>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dirty="0"/>
          </a:p>
        </p:txBody>
      </p:sp>
      <p:sp>
        <p:nvSpPr>
          <p:cNvPr id="5" name="Slaida numura vietturis 4">
            <a:extLst>
              <a:ext uri="{FF2B5EF4-FFF2-40B4-BE49-F238E27FC236}">
                <a16:creationId xmlns:a16="http://schemas.microsoft.com/office/drawing/2014/main" id="{D8DF4598-C6BA-49ED-8914-427EFD652F19}"/>
              </a:ext>
            </a:extLst>
          </p:cNvPr>
          <p:cNvSpPr>
            <a:spLocks noGrp="1"/>
          </p:cNvSpPr>
          <p:nvPr>
            <p:ph type="sldNum" sz="quarter" idx="3"/>
          </p:nvPr>
        </p:nvSpPr>
        <p:spPr>
          <a:xfrm>
            <a:off x="5265809" y="6658664"/>
            <a:ext cx="4028440" cy="351736"/>
          </a:xfrm>
          <a:prstGeom prst="rect">
            <a:avLst/>
          </a:prstGeom>
        </p:spPr>
        <p:txBody>
          <a:bodyPr vert="horz" lIns="93177" tIns="46589" rIns="93177" bIns="46589" rtlCol="0" anchor="b"/>
          <a:lstStyle>
            <a:lvl1pPr algn="r">
              <a:defRPr sz="1200"/>
            </a:lvl1pPr>
          </a:lstStyle>
          <a:p>
            <a:fld id="{A6DB0F09-69AA-4D0A-9857-F1BEB576DF87}" type="slidenum">
              <a:rPr lang="lv-LV" smtClean="0"/>
              <a:t>‹#›</a:t>
            </a:fld>
            <a:endParaRPr lang="lv-LV" dirty="0"/>
          </a:p>
        </p:txBody>
      </p:sp>
    </p:spTree>
    <p:extLst>
      <p:ext uri="{BB962C8B-B14F-4D97-AF65-F5344CB8AC3E}">
        <p14:creationId xmlns:p14="http://schemas.microsoft.com/office/powerpoint/2010/main" val="3298177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dirty="0"/>
          </a:p>
        </p:txBody>
      </p:sp>
      <p:sp>
        <p:nvSpPr>
          <p:cNvPr id="3" name="Date Placeholder 2"/>
          <p:cNvSpPr>
            <a:spLocks noGrp="1"/>
          </p:cNvSpPr>
          <p:nvPr>
            <p:ph type="dt" idx="1"/>
          </p:nvPr>
        </p:nvSpPr>
        <p:spPr>
          <a:xfrm>
            <a:off x="5265809" y="3"/>
            <a:ext cx="4028440" cy="351736"/>
          </a:xfrm>
          <a:prstGeom prst="rect">
            <a:avLst/>
          </a:prstGeom>
        </p:spPr>
        <p:txBody>
          <a:bodyPr vert="horz" lIns="93177" tIns="46589" rIns="93177" bIns="46589" rtlCol="0"/>
          <a:lstStyle>
            <a:lvl1pPr algn="r">
              <a:defRPr sz="1200"/>
            </a:lvl1pPr>
          </a:lstStyle>
          <a:p>
            <a:fld id="{3EE21990-72FD-4F2C-8BD7-8975FC12F00B}" type="datetimeFigureOut">
              <a:rPr lang="lv-LV" smtClean="0"/>
              <a:t>17.10.23</a:t>
            </a:fld>
            <a:endParaRPr lang="lv-LV" dirty="0"/>
          </a:p>
        </p:txBody>
      </p:sp>
      <p:sp>
        <p:nvSpPr>
          <p:cNvPr id="4" name="Slide Image Placeholder 3"/>
          <p:cNvSpPr>
            <a:spLocks noGrp="1" noRot="1" noChangeAspect="1"/>
          </p:cNvSpPr>
          <p:nvPr>
            <p:ph type="sldImg" idx="2"/>
          </p:nvPr>
        </p:nvSpPr>
        <p:spPr>
          <a:xfrm>
            <a:off x="2544763" y="876300"/>
            <a:ext cx="4206875" cy="2366963"/>
          </a:xfrm>
          <a:prstGeom prst="rect">
            <a:avLst/>
          </a:prstGeom>
          <a:noFill/>
          <a:ln w="12700">
            <a:solidFill>
              <a:prstClr val="black"/>
            </a:solidFill>
          </a:ln>
        </p:spPr>
        <p:txBody>
          <a:bodyPr vert="horz" lIns="93177" tIns="46589" rIns="93177" bIns="46589" rtlCol="0" anchor="ctr"/>
          <a:lstStyle/>
          <a:p>
            <a:endParaRPr lang="lv-LV" dirty="0"/>
          </a:p>
        </p:txBody>
      </p:sp>
      <p:sp>
        <p:nvSpPr>
          <p:cNvPr id="5" name="Notes Placeholder 4"/>
          <p:cNvSpPr>
            <a:spLocks noGrp="1"/>
          </p:cNvSpPr>
          <p:nvPr>
            <p:ph type="body" sz="quarter" idx="3"/>
          </p:nvPr>
        </p:nvSpPr>
        <p:spPr>
          <a:xfrm>
            <a:off x="929640" y="3373754"/>
            <a:ext cx="7437120" cy="276034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dirty="0"/>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F43E3A39-F0E6-4DBB-A897-EDEB3961B8B5}" type="slidenum">
              <a:rPr lang="lv-LV" smtClean="0"/>
              <a:t>‹#›</a:t>
            </a:fld>
            <a:endParaRPr lang="lv-LV" dirty="0"/>
          </a:p>
        </p:txBody>
      </p:sp>
    </p:spTree>
    <p:extLst>
      <p:ext uri="{BB962C8B-B14F-4D97-AF65-F5344CB8AC3E}">
        <p14:creationId xmlns:p14="http://schemas.microsoft.com/office/powerpoint/2010/main" val="1728341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F7072F8-94B0-4898-B341-A305228E68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E0AD87C2-0DDC-4A81-A877-5E536071FF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3316" name="Slide Number Placeholder 3">
            <a:extLst>
              <a:ext uri="{FF2B5EF4-FFF2-40B4-BE49-F238E27FC236}">
                <a16:creationId xmlns:a16="http://schemas.microsoft.com/office/drawing/2014/main" id="{149A11AB-3885-414C-901B-BF6C0AEAB8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2AD0B49-A7D2-437B-A8A7-EB9C9EBD486F}" type="slidenum">
              <a:rPr lang="lv-LV" altLang="lv-LV"/>
              <a:pPr/>
              <a:t>2</a:t>
            </a:fld>
            <a:endParaRPr lang="lv-LV" altLang="lv-LV"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18</a:t>
            </a:fld>
            <a:endParaRPr lang="lv-LV" dirty="0"/>
          </a:p>
        </p:txBody>
      </p:sp>
    </p:spTree>
    <p:extLst>
      <p:ext uri="{BB962C8B-B14F-4D97-AF65-F5344CB8AC3E}">
        <p14:creationId xmlns:p14="http://schemas.microsoft.com/office/powerpoint/2010/main" val="1877076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19</a:t>
            </a:fld>
            <a:endParaRPr lang="lv-LV" dirty="0"/>
          </a:p>
        </p:txBody>
      </p:sp>
    </p:spTree>
    <p:extLst>
      <p:ext uri="{BB962C8B-B14F-4D97-AF65-F5344CB8AC3E}">
        <p14:creationId xmlns:p14="http://schemas.microsoft.com/office/powerpoint/2010/main" val="23809690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20</a:t>
            </a:fld>
            <a:endParaRPr lang="lv-LV" dirty="0"/>
          </a:p>
        </p:txBody>
      </p:sp>
    </p:spTree>
    <p:extLst>
      <p:ext uri="{BB962C8B-B14F-4D97-AF65-F5344CB8AC3E}">
        <p14:creationId xmlns:p14="http://schemas.microsoft.com/office/powerpoint/2010/main" val="39197636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21</a:t>
            </a:fld>
            <a:endParaRPr lang="lv-LV" dirty="0"/>
          </a:p>
        </p:txBody>
      </p:sp>
    </p:spTree>
    <p:extLst>
      <p:ext uri="{BB962C8B-B14F-4D97-AF65-F5344CB8AC3E}">
        <p14:creationId xmlns:p14="http://schemas.microsoft.com/office/powerpoint/2010/main" val="38190955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22</a:t>
            </a:fld>
            <a:endParaRPr lang="lv-LV" dirty="0"/>
          </a:p>
        </p:txBody>
      </p:sp>
    </p:spTree>
    <p:extLst>
      <p:ext uri="{BB962C8B-B14F-4D97-AF65-F5344CB8AC3E}">
        <p14:creationId xmlns:p14="http://schemas.microsoft.com/office/powerpoint/2010/main" val="2780878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23</a:t>
            </a:fld>
            <a:endParaRPr lang="lv-LV" dirty="0"/>
          </a:p>
        </p:txBody>
      </p:sp>
    </p:spTree>
    <p:extLst>
      <p:ext uri="{BB962C8B-B14F-4D97-AF65-F5344CB8AC3E}">
        <p14:creationId xmlns:p14="http://schemas.microsoft.com/office/powerpoint/2010/main" val="12117277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26</a:t>
            </a:fld>
            <a:endParaRPr lang="lv-LV" dirty="0"/>
          </a:p>
        </p:txBody>
      </p:sp>
    </p:spTree>
    <p:extLst>
      <p:ext uri="{BB962C8B-B14F-4D97-AF65-F5344CB8AC3E}">
        <p14:creationId xmlns:p14="http://schemas.microsoft.com/office/powerpoint/2010/main" val="26112742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27</a:t>
            </a:fld>
            <a:endParaRPr lang="lv-LV" dirty="0"/>
          </a:p>
        </p:txBody>
      </p:sp>
    </p:spTree>
    <p:extLst>
      <p:ext uri="{BB962C8B-B14F-4D97-AF65-F5344CB8AC3E}">
        <p14:creationId xmlns:p14="http://schemas.microsoft.com/office/powerpoint/2010/main" val="23854970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32</a:t>
            </a:fld>
            <a:endParaRPr lang="lv-LV" dirty="0"/>
          </a:p>
        </p:txBody>
      </p:sp>
    </p:spTree>
    <p:extLst>
      <p:ext uri="{BB962C8B-B14F-4D97-AF65-F5344CB8AC3E}">
        <p14:creationId xmlns:p14="http://schemas.microsoft.com/office/powerpoint/2010/main" val="14261388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33</a:t>
            </a:fld>
            <a:endParaRPr lang="lv-LV" dirty="0"/>
          </a:p>
        </p:txBody>
      </p:sp>
    </p:spTree>
    <p:extLst>
      <p:ext uri="{BB962C8B-B14F-4D97-AF65-F5344CB8AC3E}">
        <p14:creationId xmlns:p14="http://schemas.microsoft.com/office/powerpoint/2010/main" val="420474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8</a:t>
            </a:fld>
            <a:endParaRPr lang="lv-LV" dirty="0"/>
          </a:p>
        </p:txBody>
      </p:sp>
    </p:spTree>
    <p:extLst>
      <p:ext uri="{BB962C8B-B14F-4D97-AF65-F5344CB8AC3E}">
        <p14:creationId xmlns:p14="http://schemas.microsoft.com/office/powerpoint/2010/main" val="7525423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34</a:t>
            </a:fld>
            <a:endParaRPr lang="lv-LV" dirty="0"/>
          </a:p>
        </p:txBody>
      </p:sp>
    </p:spTree>
    <p:extLst>
      <p:ext uri="{BB962C8B-B14F-4D97-AF65-F5344CB8AC3E}">
        <p14:creationId xmlns:p14="http://schemas.microsoft.com/office/powerpoint/2010/main" val="24608403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35</a:t>
            </a:fld>
            <a:endParaRPr lang="lv-LV" dirty="0"/>
          </a:p>
        </p:txBody>
      </p:sp>
    </p:spTree>
    <p:extLst>
      <p:ext uri="{BB962C8B-B14F-4D97-AF65-F5344CB8AC3E}">
        <p14:creationId xmlns:p14="http://schemas.microsoft.com/office/powerpoint/2010/main" val="32411268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36</a:t>
            </a:fld>
            <a:endParaRPr lang="lv-LV" dirty="0"/>
          </a:p>
        </p:txBody>
      </p:sp>
    </p:spTree>
    <p:extLst>
      <p:ext uri="{BB962C8B-B14F-4D97-AF65-F5344CB8AC3E}">
        <p14:creationId xmlns:p14="http://schemas.microsoft.com/office/powerpoint/2010/main" val="10168648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43</a:t>
            </a:fld>
            <a:endParaRPr lang="lv-LV" dirty="0"/>
          </a:p>
        </p:txBody>
      </p:sp>
    </p:spTree>
    <p:extLst>
      <p:ext uri="{BB962C8B-B14F-4D97-AF65-F5344CB8AC3E}">
        <p14:creationId xmlns:p14="http://schemas.microsoft.com/office/powerpoint/2010/main" val="34106836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44</a:t>
            </a:fld>
            <a:endParaRPr lang="lv-LV" dirty="0"/>
          </a:p>
        </p:txBody>
      </p:sp>
    </p:spTree>
    <p:extLst>
      <p:ext uri="{BB962C8B-B14F-4D97-AF65-F5344CB8AC3E}">
        <p14:creationId xmlns:p14="http://schemas.microsoft.com/office/powerpoint/2010/main" val="39691793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45</a:t>
            </a:fld>
            <a:endParaRPr lang="lv-LV" dirty="0"/>
          </a:p>
        </p:txBody>
      </p:sp>
    </p:spTree>
    <p:extLst>
      <p:ext uri="{BB962C8B-B14F-4D97-AF65-F5344CB8AC3E}">
        <p14:creationId xmlns:p14="http://schemas.microsoft.com/office/powerpoint/2010/main" val="14383044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46</a:t>
            </a:fld>
            <a:endParaRPr lang="lv-LV" dirty="0"/>
          </a:p>
        </p:txBody>
      </p:sp>
    </p:spTree>
    <p:extLst>
      <p:ext uri="{BB962C8B-B14F-4D97-AF65-F5344CB8AC3E}">
        <p14:creationId xmlns:p14="http://schemas.microsoft.com/office/powerpoint/2010/main" val="11161418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47</a:t>
            </a:fld>
            <a:endParaRPr lang="lv-LV" dirty="0"/>
          </a:p>
        </p:txBody>
      </p:sp>
    </p:spTree>
    <p:extLst>
      <p:ext uri="{BB962C8B-B14F-4D97-AF65-F5344CB8AC3E}">
        <p14:creationId xmlns:p14="http://schemas.microsoft.com/office/powerpoint/2010/main" val="21061832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52</a:t>
            </a:fld>
            <a:endParaRPr lang="lv-LV" dirty="0"/>
          </a:p>
        </p:txBody>
      </p:sp>
    </p:spTree>
    <p:extLst>
      <p:ext uri="{BB962C8B-B14F-4D97-AF65-F5344CB8AC3E}">
        <p14:creationId xmlns:p14="http://schemas.microsoft.com/office/powerpoint/2010/main" val="22895990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3478856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9</a:t>
            </a:fld>
            <a:endParaRPr lang="lv-LV" dirty="0"/>
          </a:p>
        </p:txBody>
      </p:sp>
    </p:spTree>
    <p:extLst>
      <p:ext uri="{BB962C8B-B14F-4D97-AF65-F5344CB8AC3E}">
        <p14:creationId xmlns:p14="http://schemas.microsoft.com/office/powerpoint/2010/main" val="3498051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10</a:t>
            </a:fld>
            <a:endParaRPr lang="lv-LV" dirty="0"/>
          </a:p>
        </p:txBody>
      </p:sp>
    </p:spTree>
    <p:extLst>
      <p:ext uri="{BB962C8B-B14F-4D97-AF65-F5344CB8AC3E}">
        <p14:creationId xmlns:p14="http://schemas.microsoft.com/office/powerpoint/2010/main" val="1151629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11</a:t>
            </a:fld>
            <a:endParaRPr lang="lv-LV" dirty="0"/>
          </a:p>
        </p:txBody>
      </p:sp>
    </p:spTree>
    <p:extLst>
      <p:ext uri="{BB962C8B-B14F-4D97-AF65-F5344CB8AC3E}">
        <p14:creationId xmlns:p14="http://schemas.microsoft.com/office/powerpoint/2010/main" val="1569994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12</a:t>
            </a:fld>
            <a:endParaRPr lang="lv-LV" dirty="0"/>
          </a:p>
        </p:txBody>
      </p:sp>
    </p:spTree>
    <p:extLst>
      <p:ext uri="{BB962C8B-B14F-4D97-AF65-F5344CB8AC3E}">
        <p14:creationId xmlns:p14="http://schemas.microsoft.com/office/powerpoint/2010/main" val="2023243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13</a:t>
            </a:fld>
            <a:endParaRPr lang="lv-LV" dirty="0"/>
          </a:p>
        </p:txBody>
      </p:sp>
    </p:spTree>
    <p:extLst>
      <p:ext uri="{BB962C8B-B14F-4D97-AF65-F5344CB8AC3E}">
        <p14:creationId xmlns:p14="http://schemas.microsoft.com/office/powerpoint/2010/main" val="1866840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15</a:t>
            </a:fld>
            <a:endParaRPr lang="lv-LV" dirty="0"/>
          </a:p>
        </p:txBody>
      </p:sp>
    </p:spTree>
    <p:extLst>
      <p:ext uri="{BB962C8B-B14F-4D97-AF65-F5344CB8AC3E}">
        <p14:creationId xmlns:p14="http://schemas.microsoft.com/office/powerpoint/2010/main" val="2791419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17</a:t>
            </a:fld>
            <a:endParaRPr lang="lv-LV" dirty="0"/>
          </a:p>
        </p:txBody>
      </p:sp>
    </p:spTree>
    <p:extLst>
      <p:ext uri="{BB962C8B-B14F-4D97-AF65-F5344CB8AC3E}">
        <p14:creationId xmlns:p14="http://schemas.microsoft.com/office/powerpoint/2010/main" val="36010493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1.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2.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1.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3.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chart" Target="../charts/chart1.xml"/><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5.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chart" Target="../charts/chart2.xml"/><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5.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2.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3.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26" name="Picture 2" descr="Sākums | Latvijas Zinātnes padome">
            <a:extLst>
              <a:ext uri="{FF2B5EF4-FFF2-40B4-BE49-F238E27FC236}">
                <a16:creationId xmlns:a16="http://schemas.microsoft.com/office/drawing/2014/main" id="{C35AAD40-F317-4C36-85E5-DD8860D27FF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51841" y="79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495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008B3-A6E7-464B-9464-E8E4EA7FEBA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F9DA82F-D4B9-435A-963B-36AE5D792FC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dirty="0"/>
          </a:p>
        </p:txBody>
      </p:sp>
      <p:sp>
        <p:nvSpPr>
          <p:cNvPr id="4" name="Text Placeholder 3">
            <a:extLst>
              <a:ext uri="{FF2B5EF4-FFF2-40B4-BE49-F238E27FC236}">
                <a16:creationId xmlns:a16="http://schemas.microsoft.com/office/drawing/2014/main" id="{AFF4A43F-3B94-42BA-970B-384F3FACE09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4BE6CB-8680-4C6A-BD53-38D0F61C8881}"/>
              </a:ext>
            </a:extLst>
          </p:cNvPr>
          <p:cNvSpPr>
            <a:spLocks noGrp="1"/>
          </p:cNvSpPr>
          <p:nvPr>
            <p:ph type="dt" sz="half" idx="10"/>
          </p:nvPr>
        </p:nvSpPr>
        <p:spPr/>
        <p:txBody>
          <a:bodyPr/>
          <a:lstStyle/>
          <a:p>
            <a:endParaRPr lang="lv-LV" dirty="0"/>
          </a:p>
        </p:txBody>
      </p:sp>
      <p:sp>
        <p:nvSpPr>
          <p:cNvPr id="6" name="Footer Placeholder 5">
            <a:extLst>
              <a:ext uri="{FF2B5EF4-FFF2-40B4-BE49-F238E27FC236}">
                <a16:creationId xmlns:a16="http://schemas.microsoft.com/office/drawing/2014/main" id="{B022AD7D-F564-4491-A512-38CCBAD2E12E}"/>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13B60BF6-6731-42A4-8477-66B85EBE0CC8}"/>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9" name="Picture 2" descr="Sākums | Latvijas Zinātnes padome">
            <a:extLst>
              <a:ext uri="{FF2B5EF4-FFF2-40B4-BE49-F238E27FC236}">
                <a16:creationId xmlns:a16="http://schemas.microsoft.com/office/drawing/2014/main" id="{F1CDEEE0-A0CF-4402-93B7-86C9F3EC2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102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51654-83F3-461A-B246-B7B4C1E452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18D2883-830D-4E6F-9D87-510C2FED2EA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390AD9-2B88-44A9-8733-DC27A4DD18AA}"/>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513CE9EB-76F8-42D0-8A1D-4666FCE11E27}"/>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56ADDDFA-E70A-402D-B501-A6A73B114C06}"/>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2" descr="Sākums | Latvijas Zinātnes padome">
            <a:extLst>
              <a:ext uri="{FF2B5EF4-FFF2-40B4-BE49-F238E27FC236}">
                <a16:creationId xmlns:a16="http://schemas.microsoft.com/office/drawing/2014/main" id="{44B297D2-39E8-41A4-9155-6865329A5B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533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98B521-2DDC-4E06-9FEE-DB49F87B48A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203A677-5CC0-4A89-94F7-880E76E5A46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398728C-CCD1-4AA2-AA96-FA9F2F152C45}"/>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02CD5B90-2350-4E63-976D-59B319F53675}"/>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5E75E050-3379-442B-92A2-D87B820EDCD9}"/>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2" descr="Sākums | Latvijas Zinātnes padome">
            <a:extLst>
              <a:ext uri="{FF2B5EF4-FFF2-40B4-BE49-F238E27FC236}">
                <a16:creationId xmlns:a16="http://schemas.microsoft.com/office/drawing/2014/main" id="{40D1D190-6552-41BF-A08A-8EA33C1125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976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81000"/>
            <a:ext cx="8128000" cy="1036642"/>
          </a:xfrm>
          <a:prstGeom prst="rect">
            <a:avLst/>
          </a:prstGeom>
        </p:spPr>
        <p:txBody>
          <a:bodyPr anchor="t">
            <a:normAutofit/>
          </a:bodyPr>
          <a:lstStyle>
            <a:lvl1pPr algn="l">
              <a:defRPr sz="2400" b="1">
                <a:latin typeface="Times New Roman" panose="02020603050405020304" pitchFamily="18" charset="0"/>
                <a:ea typeface="Verdana" panose="020B0604030504040204" pitchFamily="34"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3454400" y="1752601"/>
            <a:ext cx="8128000" cy="4373573"/>
          </a:xfrm>
          <a:prstGeom prst="rect">
            <a:avLst/>
          </a:prstGeom>
        </p:spPr>
        <p:txBody>
          <a:bodyPr>
            <a:normAutofit/>
          </a:bodyPr>
          <a:lstStyle>
            <a:lvl1pPr marL="0" indent="0">
              <a:buNone/>
              <a:defRPr sz="2000">
                <a:latin typeface="Times New Roman" panose="02020603050405020304" pitchFamily="18" charset="0"/>
                <a:ea typeface="Verdana" panose="020B0604030504040204" pitchFamily="34" charset="0"/>
                <a:cs typeface="Times New Roman" panose="02020603050405020304" pitchFamily="18"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dirty="0"/>
              <a:t>Click to edit Master text styles</a:t>
            </a:r>
          </a:p>
        </p:txBody>
      </p:sp>
      <p:sp>
        <p:nvSpPr>
          <p:cNvPr id="24" name="Text Placeholder 15"/>
          <p:cNvSpPr>
            <a:spLocks noGrp="1"/>
          </p:cNvSpPr>
          <p:nvPr>
            <p:ph type="body" sz="quarter" idx="10"/>
          </p:nvPr>
        </p:nvSpPr>
        <p:spPr>
          <a:xfrm>
            <a:off x="3454400" y="6324600"/>
            <a:ext cx="2641600" cy="304800"/>
          </a:xfrm>
          <a:prstGeom prst="rect">
            <a:avLst/>
          </a:prstGeom>
        </p:spPr>
        <p:txBody>
          <a:bodyPr>
            <a:normAutofit/>
          </a:bodyPr>
          <a:lstStyle>
            <a:lvl1pPr marL="0" indent="0">
              <a:buNone/>
              <a:defRPr sz="1000">
                <a:latin typeface="Times New Roman" panose="02020603050405020304" pitchFamily="18" charset="0"/>
                <a:ea typeface="Verdana" panose="020B0604030504040204" pitchFamily="34" charset="0"/>
                <a:cs typeface="Times New Roman" panose="02020603050405020304" pitchFamily="18"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a:prstGeom prst="rect">
            <a:avLst/>
          </a:prstGeom>
        </p:spPr>
        <p:txBody>
          <a:bodyPr>
            <a:normAutofit/>
          </a:bodyPr>
          <a:lstStyle>
            <a:lvl1pPr marL="0" indent="0" algn="r">
              <a:buNone/>
              <a:defRPr sz="1000" baseline="0">
                <a:latin typeface="Times New Roman" panose="02020603050405020304" pitchFamily="18" charset="0"/>
                <a:ea typeface="Verdana" panose="020B0604030504040204" pitchFamily="34" charset="0"/>
                <a:cs typeface="Times New Roman" panose="02020603050405020304" pitchFamily="18"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smtClean="0">
                <a:latin typeface="Times New Roman" panose="02020603050405020304" pitchFamily="18" charset="0"/>
                <a:cs typeface="Times New Roman" panose="02020603050405020304" pitchFamily="18" charset="0"/>
              </a:defRPr>
            </a:lvl1pPr>
          </a:lstStyle>
          <a:p>
            <a:pPr>
              <a:defRPr/>
            </a:pPr>
            <a:fld id="{559B3BF5-5EA0-4E17-AB4B-664290D5DB15}" type="slidenum">
              <a:rPr lang="en-US" altLang="lv-LV" smtClean="0"/>
              <a:pPr>
                <a:defRPr/>
              </a:pPr>
              <a:t>‹#›</a:t>
            </a:fld>
            <a:endParaRPr lang="en-US" altLang="lv-LV" dirty="0"/>
          </a:p>
        </p:txBody>
      </p:sp>
      <p:pic>
        <p:nvPicPr>
          <p:cNvPr id="8" name="Picture 2" descr="Sākums | Latvijas Zinātnes padome">
            <a:extLst>
              <a:ext uri="{FF2B5EF4-FFF2-40B4-BE49-F238E27FC236}">
                <a16:creationId xmlns:a16="http://schemas.microsoft.com/office/drawing/2014/main" id="{8C0064B7-B908-4039-A9DD-78A64C15760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98178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5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85317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60E37A58-AEE5-46FF-E72F-F0B79D8DA4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6B1D91B-89FF-E634-A2EF-2207C7525290}"/>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CC5A28AE-E639-7087-859A-41676E5513D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202CC873-2A2D-D828-3F48-0F5BF220522A}"/>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6BC9FAA-4D02-12B9-9B31-3D308F0D232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ADF2064-3D98-371B-8688-01077A71E00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195A1FA7-CE8D-EA34-D7FD-B829F5024CDA}"/>
              </a:ext>
            </a:extLst>
          </p:cNvPr>
          <p:cNvGrpSpPr>
            <a:grpSpLocks/>
          </p:cNvGrpSpPr>
          <p:nvPr userDrawn="1"/>
        </p:nvGrpSpPr>
        <p:grpSpPr bwMode="auto">
          <a:xfrm>
            <a:off x="227013" y="6572250"/>
            <a:ext cx="9280525" cy="144463"/>
            <a:chOff x="226688" y="6572055"/>
            <a:chExt cx="9280921" cy="144114"/>
          </a:xfrm>
        </p:grpSpPr>
        <p:pic>
          <p:nvPicPr>
            <p:cNvPr id="11" name="Picture 42" descr="at.png">
              <a:extLst>
                <a:ext uri="{FF2B5EF4-FFF2-40B4-BE49-F238E27FC236}">
                  <a16:creationId xmlns:a16="http://schemas.microsoft.com/office/drawing/2014/main" id="{D00C4BD8-6E1A-AF7D-E931-7239B624A98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3" descr="be.png">
              <a:extLst>
                <a:ext uri="{FF2B5EF4-FFF2-40B4-BE49-F238E27FC236}">
                  <a16:creationId xmlns:a16="http://schemas.microsoft.com/office/drawing/2014/main" id="{2773583A-710B-5ED9-39FE-23D9F822D39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4" descr="ch.png">
              <a:extLst>
                <a:ext uri="{FF2B5EF4-FFF2-40B4-BE49-F238E27FC236}">
                  <a16:creationId xmlns:a16="http://schemas.microsoft.com/office/drawing/2014/main" id="{8B596A0E-C1DE-920F-621D-C8D2788B957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5" descr="cz.png">
              <a:extLst>
                <a:ext uri="{FF2B5EF4-FFF2-40B4-BE49-F238E27FC236}">
                  <a16:creationId xmlns:a16="http://schemas.microsoft.com/office/drawing/2014/main" id="{4C6B7FB9-2E20-CC88-88C4-B41CF90038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6" descr="de.png">
              <a:extLst>
                <a:ext uri="{FF2B5EF4-FFF2-40B4-BE49-F238E27FC236}">
                  <a16:creationId xmlns:a16="http://schemas.microsoft.com/office/drawing/2014/main" id="{F7977730-C467-FBE1-CFC5-3CDEF9A61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7" descr="dk.png">
              <a:extLst>
                <a:ext uri="{FF2B5EF4-FFF2-40B4-BE49-F238E27FC236}">
                  <a16:creationId xmlns:a16="http://schemas.microsoft.com/office/drawing/2014/main" id="{319086F0-53BD-AEC3-6E72-78452E5819C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8" descr="ee.png">
              <a:extLst>
                <a:ext uri="{FF2B5EF4-FFF2-40B4-BE49-F238E27FC236}">
                  <a16:creationId xmlns:a16="http://schemas.microsoft.com/office/drawing/2014/main" id="{BF0C1E1B-893D-7517-340F-57F648349DB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9" descr="es.png">
              <a:extLst>
                <a:ext uri="{FF2B5EF4-FFF2-40B4-BE49-F238E27FC236}">
                  <a16:creationId xmlns:a16="http://schemas.microsoft.com/office/drawing/2014/main" id="{9316ED1B-0A5F-375F-ABB5-D57C17B7472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0" descr="fi.png">
              <a:extLst>
                <a:ext uri="{FF2B5EF4-FFF2-40B4-BE49-F238E27FC236}">
                  <a16:creationId xmlns:a16="http://schemas.microsoft.com/office/drawing/2014/main" id="{5E8582D8-3988-8087-AFC8-8E13BBA3FD1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1" descr="fr.png">
              <a:extLst>
                <a:ext uri="{FF2B5EF4-FFF2-40B4-BE49-F238E27FC236}">
                  <a16:creationId xmlns:a16="http://schemas.microsoft.com/office/drawing/2014/main" id="{0D3B6622-297E-322D-FE3F-805D4265AA60}"/>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2" descr="gr.png">
              <a:extLst>
                <a:ext uri="{FF2B5EF4-FFF2-40B4-BE49-F238E27FC236}">
                  <a16:creationId xmlns:a16="http://schemas.microsoft.com/office/drawing/2014/main" id="{E755DD5A-7945-9EF8-69F5-D71A708174C7}"/>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3" descr="hu.png">
              <a:extLst>
                <a:ext uri="{FF2B5EF4-FFF2-40B4-BE49-F238E27FC236}">
                  <a16:creationId xmlns:a16="http://schemas.microsoft.com/office/drawing/2014/main" id="{D39BD035-C72B-3371-5924-36837152763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4" descr="ie.png">
              <a:extLst>
                <a:ext uri="{FF2B5EF4-FFF2-40B4-BE49-F238E27FC236}">
                  <a16:creationId xmlns:a16="http://schemas.microsoft.com/office/drawing/2014/main" id="{11ED9B6E-132B-11FE-B171-319A55FCD83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5" descr="it.png">
              <a:extLst>
                <a:ext uri="{FF2B5EF4-FFF2-40B4-BE49-F238E27FC236}">
                  <a16:creationId xmlns:a16="http://schemas.microsoft.com/office/drawing/2014/main" id="{F86E62A0-11A8-A2E4-B7E6-BB13D6126CD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6" descr="lu.png">
              <a:extLst>
                <a:ext uri="{FF2B5EF4-FFF2-40B4-BE49-F238E27FC236}">
                  <a16:creationId xmlns:a16="http://schemas.microsoft.com/office/drawing/2014/main" id="{9FBD3C6E-8FC1-72FA-E0AE-5815E917A55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7" descr="nl.png">
              <a:extLst>
                <a:ext uri="{FF2B5EF4-FFF2-40B4-BE49-F238E27FC236}">
                  <a16:creationId xmlns:a16="http://schemas.microsoft.com/office/drawing/2014/main" id="{33CEB081-2785-0950-9B92-265703E33A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8" descr="no.png">
              <a:extLst>
                <a:ext uri="{FF2B5EF4-FFF2-40B4-BE49-F238E27FC236}">
                  <a16:creationId xmlns:a16="http://schemas.microsoft.com/office/drawing/2014/main" id="{DB728822-AE99-87D3-3201-E35A02E057A5}"/>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9" descr="pl.png">
              <a:extLst>
                <a:ext uri="{FF2B5EF4-FFF2-40B4-BE49-F238E27FC236}">
                  <a16:creationId xmlns:a16="http://schemas.microsoft.com/office/drawing/2014/main" id="{70115D57-90AC-ED6F-9BD0-58C07BD2A611}"/>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0" descr="pt.png">
              <a:extLst>
                <a:ext uri="{FF2B5EF4-FFF2-40B4-BE49-F238E27FC236}">
                  <a16:creationId xmlns:a16="http://schemas.microsoft.com/office/drawing/2014/main" id="{5CD1D190-6611-305E-0242-4F7C47512C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1" descr="ro.png">
              <a:extLst>
                <a:ext uri="{FF2B5EF4-FFF2-40B4-BE49-F238E27FC236}">
                  <a16:creationId xmlns:a16="http://schemas.microsoft.com/office/drawing/2014/main" id="{CC3C9E89-8E59-CB09-D59B-A19439FCB2E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2" descr="se.png">
              <a:extLst>
                <a:ext uri="{FF2B5EF4-FFF2-40B4-BE49-F238E27FC236}">
                  <a16:creationId xmlns:a16="http://schemas.microsoft.com/office/drawing/2014/main" id="{3379A2EE-DF30-CE89-DAD2-C7EFC490C67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descr="uk.png">
              <a:extLst>
                <a:ext uri="{FF2B5EF4-FFF2-40B4-BE49-F238E27FC236}">
                  <a16:creationId xmlns:a16="http://schemas.microsoft.com/office/drawing/2014/main" id="{157A9952-5CF2-41B4-E160-B46D4B14A1B0}"/>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ca.png">
              <a:extLst>
                <a:ext uri="{FF2B5EF4-FFF2-40B4-BE49-F238E27FC236}">
                  <a16:creationId xmlns:a16="http://schemas.microsoft.com/office/drawing/2014/main" id="{13D3B5A9-7E30-8947-3AA7-924784234D1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8">
              <a:extLst>
                <a:ext uri="{FF2B5EF4-FFF2-40B4-BE49-F238E27FC236}">
                  <a16:creationId xmlns:a16="http://schemas.microsoft.com/office/drawing/2014/main" id="{5F700749-106C-A60D-8872-A449A97BEAC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9" descr="si.png">
              <a:extLst>
                <a:ext uri="{FF2B5EF4-FFF2-40B4-BE49-F238E27FC236}">
                  <a16:creationId xmlns:a16="http://schemas.microsoft.com/office/drawing/2014/main" id="{C152842C-63BE-E110-F6C3-B57262978DFE}"/>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lvl1pPr>
          </a:lstStyle>
          <a:p>
            <a:r>
              <a:rPr lang="en-US"/>
              <a:t>Click to edit Master title style</a:t>
            </a:r>
            <a:endParaRPr lang="it-IT" dirty="0"/>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2490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5CC1D896-A77C-94F3-0F7D-4CAA75D230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8277CF0-A119-1C21-25CE-31778969BCB5}"/>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solidFill>
                <a:schemeClr val="lt1">
                  <a:alpha val="60000"/>
                </a:schemeClr>
              </a:solidFill>
            </a:endParaRPr>
          </a:p>
        </p:txBody>
      </p:sp>
      <p:cxnSp>
        <p:nvCxnSpPr>
          <p:cNvPr id="4" name="Straight Connector 3">
            <a:extLst>
              <a:ext uri="{FF2B5EF4-FFF2-40B4-BE49-F238E27FC236}">
                <a16:creationId xmlns:a16="http://schemas.microsoft.com/office/drawing/2014/main" id="{AA32B54E-3A7E-ECAE-F5D6-091CCAC0F3D0}"/>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FCE6F144-881E-D814-8278-B09DB6AF463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6B658716-B7C7-05E5-F425-96E303B8CAF5}"/>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D038FF3-9E19-4D47-857A-E25B2B1C63C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90DC208D-61A4-F156-B3A0-BB7BABEB638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550C4262-15CA-505C-749E-104D3375688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8860E080-DF9E-7FD5-BA7F-BF982D0A9F96}"/>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C52A458E-CBCE-5EE3-8208-D407F98D240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C3764CE-FE23-0915-645C-B341C56035E7}"/>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3BDA7E57-7DBF-41E2-F410-C219E8A684B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DE91B1F-13C8-B879-1B57-EF5B44122CFF}"/>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C9DD367A-9781-F1E8-8D43-26C38E7FC5A5}"/>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56673ABC-E1DC-87B9-DAEF-6820C7E5FF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694260D8-2441-C599-FF8B-D11E7476B60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C0ADB38B-3421-9A6B-0A5F-B3D93E457026}"/>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0E4369B7-AED9-B6DE-2655-D215C3897458}"/>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7F3ACEB-B696-BACA-284E-8140A20DDEE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814775C7-AACA-C7EA-1738-40839ACDD7C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142E7825-84C8-F16E-F203-9ADEBC7F859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FD17B1E0-0828-F86D-F6FE-ABB41B44B25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7AA352CF-5A59-832E-D2A9-ED62A25D9CD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8F80D5BD-234A-45A0-6269-84134144DA6E}"/>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09DA26A-CB8D-874E-4C98-17BB4BDBE2F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CD1E9D7-F6FE-002A-9A03-91F65E60121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7B1166A-6574-D87A-E4D4-7F2B12B0AE04}"/>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40ACF93A-45FC-BC66-3272-DCAF579D50C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45AC3E89-20B5-017E-1B0F-D2E4A41857F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FDBA9CFA-9D81-266F-3CCD-96D037645AC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0331E2B0-95FB-EE3F-FBCF-8BD58573290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BA818B83-9610-365B-2BA7-B03DA3E59D2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D93FCFBF-11F2-576C-21EE-F0D531438ED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8E37AB3F-644D-952A-0AE0-6DB540410B7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4"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8004"/>
            <a:ext cx="11763662" cy="5529155"/>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24947504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2">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4F29B878-1E82-9BB2-4178-F8F32576133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DF808E2-3A02-D0DA-02E0-FDCBED415BB9}"/>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solidFill>
                <a:schemeClr val="lt1">
                  <a:alpha val="60000"/>
                </a:schemeClr>
              </a:solidFill>
            </a:endParaRPr>
          </a:p>
        </p:txBody>
      </p:sp>
      <p:cxnSp>
        <p:nvCxnSpPr>
          <p:cNvPr id="4" name="Straight Connector 3">
            <a:extLst>
              <a:ext uri="{FF2B5EF4-FFF2-40B4-BE49-F238E27FC236}">
                <a16:creationId xmlns:a16="http://schemas.microsoft.com/office/drawing/2014/main" id="{E80D13D6-54C5-7E76-0A5C-02F9C7A59A8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39F20A67-F92C-E50F-F17E-C9EB7A606C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8983CDC3-168D-152B-8FEA-823F37A26E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48F4C6DE-0BF9-B345-9B8B-09474C6CEAD3}"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E897B7AC-18A7-E89C-D815-5C2F99DA2696}"/>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B1C09986-C206-74D5-C3DE-9B5237B93F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9CCA2F22-354D-E456-74CB-54F2A01D4564}"/>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157DAAE5-DE9B-04C7-A3F7-B62C2AB1996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CF98949F-968D-FE8C-D09C-65FE359AE1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F72F4E26-E32E-D6DD-046F-799BE6848205}"/>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25A4FAE3-3B19-4AA5-7F94-543B4E11574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514C48D5-6D26-4B38-4E30-DC8EDD20D6F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AB28D708-AFBB-343D-7704-D4469AB183F9}"/>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AC87357B-CCEE-EEB4-9C98-0CD3F203075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EFDE254B-3D06-33D5-6EF1-F32B9ADF094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95F2AE44-6967-A2E9-50ED-C466F2BB12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3A3AD2CA-2580-6F6E-433D-605CBB64F28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FFB4965E-2AA6-54D2-713B-7EAB3F4CFDA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6183AB5D-AC68-AD38-CF7C-562F5CE7AE6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20038AED-E059-7AE5-82E3-4D62B63A3F91}"/>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3D668C0-17B1-26B4-0DE4-78A0B12C38C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4CE5E278-D5A5-AA71-3CA9-8079128ED7FC}"/>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47927B7C-9CB8-3BE0-D6FB-7C20183D4A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BD4B3098-FF14-C184-D18F-EFA3660532D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D229C57A-6C81-BD5C-6DD2-B3818E82F11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5B5F758C-3FDC-5E56-5602-A93BFBCD58F4}"/>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28CF9230-FD6D-1615-9BD6-F3D8AEE3FD6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AA126D17-709B-72F4-3341-B758937DF9FC}"/>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FF31E49F-0EF2-F7C0-031A-7B47D7933F9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6D77953D-2C16-044F-29F0-59E276632DAC}"/>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AEA47264-509D-A48D-0A68-5737ADA957F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2C150261-F91F-4653-0DFD-F06A12FB8B5F}"/>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3"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4"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6331204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RK BG ">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BFBE28BE-774F-D2C4-1488-E6AB249E59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770638C7-CCBC-B7E9-33BC-114930218E6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817C1EE4-3B84-7B99-571C-346C2A6E591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C2233AD-8066-F2DD-70FA-BE2EAA69441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7D1CCBA2-5F23-1E4C-952B-6B5812D5AF1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0DA9B041-2E6E-5071-F606-3404E27346B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C1EEAD36-6E9B-A59E-950D-ADCE56CD95E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3665E827-6AA6-99D9-EC47-D98130C31680}"/>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E09A74B0-9E02-C50D-F2A8-8A61E6149C1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24BE06CA-6486-9A50-D9E3-204569039B3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A902D8CC-AFC7-78BE-8D0F-CB3F9061040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5ACBEE3-CF92-09FC-7E55-A593951B65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B85E3F9F-EA7A-F13E-CAAE-74183A71DF4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F10CD8F6-8CFE-15CB-7371-C445920F906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39FDF5A3-C48A-AC16-380E-F8F3342B2A8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AE5136C-1832-2C84-E3E6-7CFE688206C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A3C1C431-19CE-618A-7F5F-A6141C8C9D1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489B0B29-C943-6EC0-B5C0-095391D4FB6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64B1F77-5B52-3F16-70E6-711B05D245BC}"/>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9FA4CA5-9907-9E96-7B42-1C97D0B7EE2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926459A2-C313-8533-989D-E8DF393AC7A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CAA5053-399A-2345-373E-FE0210FFE92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069621F-283F-A729-D183-813B937F607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B7F2EDCC-DF75-F139-3B2E-2DEFF56AF281}"/>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C2F50031-6739-B2C8-B758-89D06601A7C9}"/>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535B36E3-1A1D-4C57-0E53-84F46E9D3E89}"/>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E667320-542F-B1B0-52D6-6821C02AC64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CAC9CF51-E23E-8986-0C43-D112F493B5B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C5F73689-FEF0-582A-C7DF-8E88CA30E16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A4D5822-E2D2-0932-5473-6E3D405E9DA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3D35C864-B1EF-8165-4C55-B762FEFEFBF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26583717-8A18-1DEE-47B3-9EE2D95784F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D14319F-D243-C221-DACD-A7183CD21540}"/>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2"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5724220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B6FCC0-F767-7FCD-47EF-51A0A909A33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FA75173-3D94-22EF-815F-FC3527F23EF5}"/>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13997B0-7D71-E500-7BC7-13264E2A7A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3232D9DE-903D-0EF1-E1AC-4EF70EE5EAB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05BDC7F-5BCD-DB4F-974B-08B39F8B851F}"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FB05BAE1-F30C-3CA4-6B80-5B98C104A961}"/>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02A2D50-C791-A6A0-F64B-6011473AB3A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BB2082DE-570E-EAD3-0A76-134792F5EDA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1AC3D390-8F80-D704-B047-9988E6893B5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FFE52256-D8CA-2E0C-2290-A96BC56DC80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CD035F5C-DB82-0DEE-A538-37FE6AA129A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2876C5DC-EE09-571D-1C13-09DD9B7F8FA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4BBD9DEB-567A-4BEA-DCE1-1196B1E399A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39AEEF7-AC24-C649-F0F6-8E9E3F46AEA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C7A7106-24E6-92C5-0C6A-558A51DF0DDD}"/>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9F056813-187E-6E9B-3B8F-1067A336B3FC}"/>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1838BE1-E7C1-A455-0630-0AC4D614504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BBA8E0A-FD06-D74D-35E1-C728F798763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5BADB1E-E46E-030B-3A72-C2FD885BD5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68F7EF4-2F61-5890-4F94-11E3F0E3717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072C009-B5E0-FF5C-6751-66C0B4E3BAB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469C2B7-E31F-5133-70D8-DFABDE8BC23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782F84-8B66-1A84-D41D-2A360D54B44C}"/>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24523854-ECB6-54D0-2C2A-58E4DEA5A89F}"/>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9A5EBC8-1B35-2CBE-B814-26FB2C45F365}"/>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33C01C2-688B-EF6D-4D33-DEB577F3387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66C3E02-963F-301B-9D47-759ECE717490}"/>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E637597-1CE6-9B59-AD89-BCC6FC0890D2}"/>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62CD138-091F-4C2F-4A79-6E88D3870DF3}"/>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9313E86-0984-D120-9018-D84425E7BCA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1C69025C-8FE2-98DE-8BF3-B56CA93DBBE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C91D28AE-CD0B-80B1-EA2D-05D5B2161D0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97305C53-9CB4-8707-F575-3FF9533A75E2}"/>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96"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1688424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B18E-20FF-4E19-B143-EB763A43CD0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6B0AD9F4-15EA-4A04-A0F3-FB0C54ECA31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9286782-B49D-481B-A15B-2F3E07400D27}"/>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72689575-379C-4A61-B2D6-FB133736FDDE}"/>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6D19A390-ADEC-4F0B-9D01-9975C889E2D9}"/>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7">
            <a:extLst>
              <a:ext uri="{FF2B5EF4-FFF2-40B4-BE49-F238E27FC236}">
                <a16:creationId xmlns:a16="http://schemas.microsoft.com/office/drawing/2014/main" id="{47E94189-80FC-4F48-B1CB-12BD0D889D3C}"/>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2050" name="Picture 2" descr="Sākums | Latvijas Zinātnes padome">
            <a:extLst>
              <a:ext uri="{FF2B5EF4-FFF2-40B4-BE49-F238E27FC236}">
                <a16:creationId xmlns:a16="http://schemas.microsoft.com/office/drawing/2014/main" id="{CD05FA84-6DDF-4E54-BB3D-6F820A03AEF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7699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D870B8-5474-EA64-A466-8263FEF3371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71967D9-E52B-A063-821B-65FB38BCEC21}"/>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0793DAC-DA86-1ADC-F03B-57D65A03A7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A9B77C2D-A34D-FC64-F13E-37AC983E68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5A71AD9-E219-D64A-ACD7-A16412B4C9F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DB7FCCB-9933-19FB-EECB-E037BCA7508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FDAD5C19-1B26-0709-1158-14650B439360}"/>
              </a:ext>
            </a:extLst>
          </p:cNvPr>
          <p:cNvGraphicFramePr>
            <a:graphicFrameLocks/>
          </p:cNvGraphicFramePr>
          <p:nvPr/>
        </p:nvGraphicFramePr>
        <p:xfrm>
          <a:off x="-738188" y="333375"/>
          <a:ext cx="13657263" cy="67500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E91B0C04-16D1-C971-4342-D3E0E8D7901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55E7445D-7EAD-1AB7-E1EE-3CD021F9FD12}"/>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A1B8EA82-3F08-9640-BA15-35A4DEF8C51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9B4F343-7446-DDE8-C3CB-69D37B34030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220DF533-0F72-6523-B647-9A164174DC8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D574FCE4-E09F-0282-62E7-8F9DB4C29BCB}"/>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4106040B-4950-AD29-B3CD-3432F3BD3A8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47B9D54B-C691-0ECA-C5E1-D1C6E2F3C8F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591AE44C-6FE2-FD97-FC99-1C563B01392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AD68C4CD-45A2-05E1-184C-2EF847231C2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8ADA3ED8-2801-BD27-C4DD-5C5EFCA18585}"/>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3494136-56B8-D4F5-6996-229A326995C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92E99DE0-AD5B-9B62-D5B0-73FE4DEACA7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8D8282AB-88AC-40FC-F6F7-AC556080CFE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4CFDA48D-08E6-26D3-23F4-61B8F64B05F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FB3DC0AB-12BF-444E-4A42-9ABCCBDB32A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0B5BFC46-2FA5-B9E2-369F-1F519D2386A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B7ED9E8A-66D3-A97E-A5AB-DC3727AD4C0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2F48FEBE-E08D-834B-9A33-F163795916E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1C71EE5-5005-D7E7-B915-825F4F2EDACF}"/>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A4A7316-35DF-0B7C-2B2B-C2EA29DAEF3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74F56E7F-A126-DD5C-C509-DFBEE6A9161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CE8248F0-9C19-F8A8-F00E-CE1534612CE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3A954FA6-CAD2-3746-7DA4-65858B24EB2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242A768D-8FD1-53E9-5C8F-FA226F16C0B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0CCD43A-1D92-E00C-2195-38CF9C3B7A8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1A2553C-DEC7-46EB-A926-815E21D29291}"/>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8315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9ED424-2DBF-3B74-94E8-DC2A871C136D}"/>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3ED93D0-157B-621F-E897-DBBFEF3188A3}"/>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6967FC5-5391-1ACA-4951-C90BDD8A198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BE220B9D-F4BF-36AE-706E-89892BBAC502}"/>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DFA4E41-346C-754C-9C57-B57C8D9DF19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7CA9F4F4-ADD8-2657-79CA-6D0009DD9B97}"/>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BBB0E320-4358-267C-6720-583D170F0C8A}"/>
              </a:ext>
            </a:extLst>
          </p:cNvPr>
          <p:cNvGraphicFramePr>
            <a:graphicFrameLocks/>
          </p:cNvGraphicFramePr>
          <p:nvPr/>
        </p:nvGraphicFramePr>
        <p:xfrm>
          <a:off x="-738188" y="228600"/>
          <a:ext cx="13657263" cy="68643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77AF06D7-27D3-0981-2F78-327A1698AA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2BCEC803-988D-BCBE-3D64-D15B4BD9B010}"/>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281198AC-10F3-1A89-1051-4FE1142878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D8E07E4D-F4ED-C08A-CDE9-D87000C2E8C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4EC29F78-AC7C-371F-4CEF-39E8E2FA386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B123CF9-4CF8-ADA5-1895-0270FA418D50}"/>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6DA52C4B-3D16-ACB4-FCC1-3A753F28831A}"/>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924853BE-AF73-E519-905B-9F7E51EBB97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98120220-08E3-D160-F4C7-A75A99E9042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7AF31740-E9FD-1ACC-F13A-9E58CFC835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21EBBFDD-5641-A09B-4708-53D63E88A90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C209A1B4-DB55-B1DC-102C-AD8BA269D59E}"/>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BAAD3CA8-14BC-C399-6EF1-D789FB57FCD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4B0EE6EF-7E8D-A60A-064C-A022EC93EB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8E7B347E-2A36-09CE-D15E-508DAC9D849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ABEE1BC-2E1E-1396-E205-A3A730E42011}"/>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7D314CAA-D21C-4343-950D-5A4DB40BFD6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68A852C-3820-A3A5-ADD0-70DD906E216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13831AB-6AA3-146D-EA6E-7DA384BB294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CF4111CE-958A-B795-5B3E-DD6659FBF54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F48D456-9DE1-208A-9C11-124020476B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9A9517AD-1BD8-7A85-0AAD-7C173AFAD04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6E37BC8C-795E-BA71-A759-D25BF7A9B218}"/>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241E0824-C38B-8259-5F0B-7F64A0F4736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7A3908CE-5C52-8ED8-35D6-E0DC60C62CF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3E009E0-0D9B-E044-B7FC-7F6F6BF99006}"/>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630FCED-0060-4E15-ED3C-FF62EE105F23}"/>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155755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3D0068-F732-5B75-95A7-8DB295009914}"/>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pic>
        <p:nvPicPr>
          <p:cNvPr id="3" name="Picture 36">
            <a:extLst>
              <a:ext uri="{FF2B5EF4-FFF2-40B4-BE49-F238E27FC236}">
                <a16:creationId xmlns:a16="http://schemas.microsoft.com/office/drawing/2014/main" id="{F88A3864-CF06-EF37-90F6-71C6F802D8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2" name="Content Placeholder 2"/>
          <p:cNvSpPr>
            <a:spLocks noGrp="1"/>
          </p:cNvSpPr>
          <p:nvPr>
            <p:ph idx="1"/>
          </p:nvPr>
        </p:nvSpPr>
        <p:spPr>
          <a:xfrm>
            <a:off x="218262" y="882192"/>
            <a:ext cx="11763662" cy="5514770"/>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9500593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2D1060-9DAC-BB4C-5342-0BA740784EC5}"/>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E1969A3-2780-D6A6-76D3-995F0F934B5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5E08A485-67BD-959C-DDCD-4855FD4D4A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78BB9DEC-F28F-5AF0-36F1-7FB155E4587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87BD2C2-6E17-E14D-892B-96488CD4A44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897196A0-7390-41EF-9A52-ED95ACFA831F}"/>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68EDC05-A2B5-57EB-4B36-7EF681A6B1A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E636CF4F-A05F-215D-49C0-7565D6C83C3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CB3C840-BD70-9062-3DD2-A2D7CA7C97E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81735EA-4BDB-8022-431A-50E697137F6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30F235A2-BAB4-4D19-2058-EDE969FAD4E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607ACC6-591D-1CFA-AD67-AB96CEB946D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557BF6E3-E4AC-8A87-8D44-74C4F3E5FEB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209A3EC-6C43-E864-78AD-14154C1C36A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71502249-3EDB-8506-2BAB-3601BBFE970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4065BCE-43FA-B70A-C600-B6DA949BB4E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3EAA5E31-811B-4BCC-020F-F2763AD29CD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1DCA201-4128-BC15-3732-29CD511BB34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0721F231-BAEE-B1CB-3F00-A962ADC6D54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CF36841-EE8D-1EFF-6B1F-94C618B085C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1D1E53A3-C64A-9252-1609-BC11541C3E0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60980A0-5D9E-967B-01CE-6FFB035F5E1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E68D8A-3636-6C2D-ABEE-158E4241A7E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3147045-09D6-0C00-BF83-7A7207ED367D}"/>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6424C368-BED0-2549-8FD1-0F5D8A54B6C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4167C73-D0B0-95DA-165E-3CA07B25AD5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3D53CB9-E74B-AB30-3F53-45774A366557}"/>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A936E226-42D9-5DF9-CE36-7581F002B86F}"/>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DFD82ECF-E1B3-736F-939C-E36A69FC905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3AD2AD59-3235-B2AA-14C5-CEDD997125D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04487B5E-E1F5-21E1-4347-502AA5E4395B}"/>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F25450E0-63AE-A8A2-AF90-6AFA9C69614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4D5E114F-F010-2417-6A1D-3EFD74BC5B2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2074458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B57B1C-9683-1199-AB32-60DCCFB9C5A7}"/>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66DE3774-FB19-8739-7CA2-FD39E1A27F76}"/>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A67DFA3-418C-C4C5-F650-D11ED429A2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1B143DD4-87F8-2B09-A573-B1741952442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4FADDC9-1379-1647-B961-3E1C9A346AE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C28BFCF-EBEB-E313-E07B-D83A9C383DF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77EA14B9-4571-F7A8-AFED-A4692397E5C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A7061AD3-801D-1330-34A3-A9B0633B4E74}"/>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C542C754-8E02-231F-CBF7-E1F7BFC871F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0D6AD6D-6750-D4B1-6F20-2F73E94FC36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2355E5C4-9A66-5E75-9EC1-AF5A7809CED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2690D38-C185-2E9B-C0B9-7366D795529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78410A80-39CE-114D-0B91-736A007BEFB3}"/>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2F078A03-6016-4D4E-8FF7-CB3BC87916C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F1BE9B5-66AA-BD6C-399D-1FA225D7185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3D3FBC4-E027-E897-583F-A95DE67D5E6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517A7382-2DC2-BC68-7651-FBFF1CA4C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F940C2D5-4C44-8A22-8C8F-68816445968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B767BEDE-FCD8-2241-9ADB-44FB02A5153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7BCEA36-AE5E-131F-4F12-6779CF720C8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C34BD6C-D0B7-0F14-B25D-F08061658C3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A237924-5DDA-232E-085E-15FA961B41A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974B33C4-382C-414B-1BF0-C6A33752A1A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83919F9-12FF-66FF-BB69-8CE98FA8137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D834C7D-2191-F33A-7282-F62F464073B0}"/>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1279517-8A5E-D292-7195-A41A72B20D3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6EA83151-D85E-FAD4-257B-475AA8705BF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B8AC5CE-3FC3-2BA0-646B-4EA8C1AFBA4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F029DFD-442C-80DE-4154-37BA58D6B219}"/>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C8C29CC-35B8-F6E8-8A92-5AB779497AB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0BF8E2B-DD09-480E-4017-7AA0130DC007}"/>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64DD1753-DABF-265A-0649-0D5B5CC352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33A09C5C-1958-F9E7-A583-FDE225DD973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sz="half" idx="10"/>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66"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96"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24166354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ARK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234411-05E4-4EF7-5135-FB0800269244}"/>
              </a:ext>
            </a:extLst>
          </p:cNvPr>
          <p:cNvSpPr/>
          <p:nvPr userDrawn="1"/>
        </p:nvSpPr>
        <p:spPr>
          <a:xfrm>
            <a:off x="-6350" y="0"/>
            <a:ext cx="1219835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F93A7F00-830E-9974-28D3-A7E27CBA5F3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0407749-000A-E2CA-8DFE-ED9B30B3E3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F05AEE5-AC7D-A1F5-363D-8733F76D360D}"/>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AF71088-E4AE-5848-8B0C-D4C67E7054F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3D4C743-7F4A-1862-FBBE-F9C787F8727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0B8C503-7D17-4C25-5D4C-F99FAC1456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4A5EC4D3-E2E0-B0C6-B94F-61EA9B152561}"/>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F04DE12F-BD0B-8D9A-20D6-61FEC90C296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6B787B2-BF05-6C43-0C02-3A5BBBDE96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1C7D8C52-BBE9-61D0-61C4-723193119CC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DA851C4-82FC-04C3-E100-E4C9AD682867}"/>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6FFF371-B113-7263-5DBF-74E76DFC139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1015A6E0-518F-D47C-98DC-99D2F905F36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41AA1EA-E55C-8523-76D7-2C6C7D5A64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0C84BB46-1A07-4CEF-D29D-795CB486956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8EFC3072-66DB-76A2-4884-232803EF3C32}"/>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63B6908-F6B5-667A-92F0-306DFF7E8027}"/>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D3AE1CD-56D3-8C68-36A5-786D0808E81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7D2D2299-EDAC-7D6C-98D2-81C9BD01815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F8A6458-694B-1805-CC52-8097CEBCC4F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8328094-F3F9-7A04-05A5-71F669D6A98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9A9F541-6145-9AB2-E624-62C33926EE45}"/>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563B68EB-4506-E0F7-3FEC-FD29F95C670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70EB966-552B-AA37-E065-C66029708FD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672F86C6-3036-10F1-5E5A-5EF040465F4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26E41B11-AE9B-F864-9846-777AE72326A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B6CB1480-205F-E201-D8D5-E3DEB5744FA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ADBE0309-CDAD-EE2C-BD99-12E56FC0809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6B8A5AF-0F87-95CF-2735-6527630EB97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CB13AF-6049-24A9-9FB6-D0EA6D18438A}"/>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81C708DF-56CE-3704-0A4D-7CDA785D693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AE0B9EE7-4C3B-C420-EE10-D368105B14A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8821400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ARK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F40B0B-859E-903A-532F-B5E08F800806}"/>
              </a:ext>
            </a:extLst>
          </p:cNvPr>
          <p:cNvSpPr/>
          <p:nvPr userDrawn="1"/>
        </p:nvSpPr>
        <p:spPr>
          <a:xfrm>
            <a:off x="-6350" y="0"/>
            <a:ext cx="12198350" cy="6858000"/>
          </a:xfrm>
          <a:prstGeom prst="rect">
            <a:avLst/>
          </a:prstGeom>
          <a:solidFill>
            <a:srgbClr val="8197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119F3583-7A1C-8EF8-AD8E-59C5F51B9DC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B17AA33-CF1B-EEBE-5F18-713B924E78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F4C1665D-D8E9-868C-968A-93585ADC8F7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786C7ED-16F1-5044-AA27-65C4B1B50172}"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C96A8B92-C835-E7FB-AD9A-08CF313B023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ACA833-4406-D815-11B2-19D997752DF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C6309FC9-CD7F-ADEF-5260-7FA7E8A3953F}"/>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D7E05D0B-3E13-DAE1-A5B0-5CCD131E988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BD746D9E-26EF-ACD8-2F22-01BD139EED6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8969359-90FA-9D5E-B833-F9FAC854452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BD0491F-C972-9784-2E7B-0E1F118A975F}"/>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8DB8C559-4C00-4324-7765-4A8DF75B754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143CE05-1C6F-2124-B535-863FC545E1B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C7AD32A-ECEC-812A-E49C-0C48CD43C25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063BEF4-168A-195A-19C1-0CDF8D1646A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3AAC9DB-7957-BE05-57BB-9F394C83E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A85B1376-C1A5-AA65-2626-AA560FAEB4D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F603015C-9567-4DE4-D436-2A3371E6FDE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0F19EB8-70AD-41D3-DAB6-215F44FF433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307FF48-1E8E-FA0A-8080-AC53BEF2744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5F751C4-BBDE-B191-BDA9-5F7100EE207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A4DE8A9D-9942-02A7-854A-A5D3C63C5AC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9AD0007D-CBA2-62D7-1FA2-9469C15E43D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E243BEE6-C734-5D71-EF22-C975A7E7002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1BC69B70-D858-0EB9-FAD9-A762100ABAE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7961FE3-A158-1458-C9D0-B69B6826001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D50E048-D00A-9D1E-403B-EEA28C92A95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DE8FDBA-801E-D01F-2154-75ED73531025}"/>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D9D9CD7D-6282-2808-8C4B-7A91056F467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2EC6AAE-AEDC-B316-CF35-2E9FA4BA97E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57BE23ED-19A3-0546-C68B-D6372F48FF7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B6C4DBD9-7BD0-43AD-01D6-9E87254C0939}"/>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1665"/>
          </a:xfrm>
        </p:spPr>
        <p:txBody>
          <a:bodyPr/>
          <a:lstStyle>
            <a:lvl1pPr>
              <a:defRPr>
                <a:solidFill>
                  <a:srgbClr val="335E6F"/>
                </a:solidFill>
              </a:defRPr>
            </a:lvl1pPr>
            <a:lvl2pPr>
              <a:defRPr>
                <a:solidFill>
                  <a:srgbClr val="335E6F"/>
                </a:solidFill>
              </a:defRPr>
            </a:lvl2pPr>
            <a:lvl3pPr>
              <a:defRPr>
                <a:solidFill>
                  <a:srgbClr val="335E6F"/>
                </a:solidFill>
              </a:defRPr>
            </a:lvl3pPr>
            <a:lvl4pPr>
              <a:defRPr>
                <a:solidFill>
                  <a:srgbClr val="335E6F"/>
                </a:solidFill>
              </a:defRPr>
            </a:lvl4pPr>
            <a:lvl5pPr>
              <a:defRPr>
                <a:solidFill>
                  <a:srgbClr val="335E6F"/>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29713151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RK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84854C-A74E-6114-5813-ABD209409F63}"/>
              </a:ext>
            </a:extLst>
          </p:cNvPr>
          <p:cNvSpPr/>
          <p:nvPr userDrawn="1"/>
        </p:nvSpPr>
        <p:spPr>
          <a:xfrm>
            <a:off x="-6350" y="0"/>
            <a:ext cx="12198350" cy="6858000"/>
          </a:xfrm>
          <a:prstGeom prst="rect">
            <a:avLst/>
          </a:prstGeom>
          <a:solidFill>
            <a:srgbClr val="008E7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34EF313-BA6B-5D7D-DCC4-331F8AD4679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6C6281AE-DEDD-ED39-65A7-C6B2B31709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45C38170-73D3-7666-D042-78349388E284}"/>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E824342-6170-BA41-80E5-28F5D9C26CDA}"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43E9AA0-7F86-3222-299E-8252BD21FA32}"/>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951AECCE-92BF-2862-0B98-23477D39CD5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09D4EC4B-F835-53D3-D9F3-35951F2BFB9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1F2ED1B-3B4D-4D1B-B55E-CFE39476095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CD34636-E5D0-066A-7D3D-57B6DA31B90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E3B13427-2D2D-2952-305F-EB1EA024CF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C70F2C8-13E5-209B-0D80-7AAD80AD85A6}"/>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E39230CE-6943-0F84-C1D7-810AE473D0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4AF06AD0-BEFF-E3F3-58D4-966335169E7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54952DF-CAFF-19D5-A5B1-77D2B94D646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BCC6302B-1399-6AC2-B182-2C7703A26A3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2491090A-13DD-24C6-CCBB-02CA762039F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5217150-E9A7-F8C1-4EC0-27FC14BD128E}"/>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B1D1B32-1133-9B84-FEC8-B56DC2ACAB1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07351949-4E77-486C-1CB5-2C1611B71990}"/>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BBA6B9D7-39EA-6CD5-AB94-76FF4738D60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C8D4E3C-D815-81CE-10EA-2ADC281C3A5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AC5FF6B-06B6-0ED5-23BF-966752CB14C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40AD693B-89F6-7679-63BE-9E041B03019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ECCD529-00FF-A2B1-D032-AEE834BDD1D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2928BB8F-33D2-6E24-32D8-AF2F75A9A04D}"/>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295B9FD-B558-0A41-46D2-510EDFD8219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35628831-E364-E48E-F185-143B41BFDC0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54A96C51-77CF-FB92-F756-A665C746E5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47C05627-286E-2187-626F-AE78B0742A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4AC3D0F0-E243-6F87-A732-63C83B99F6B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9D95AF1F-3D4C-1B6C-3AEA-E9C6441EE31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1533141F-C46A-C372-DD59-AFA7A65C92D0}"/>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1665"/>
          </a:xfrm>
        </p:spPr>
        <p:txBody>
          <a:bodyPr/>
          <a:lstStyle>
            <a:lvl1pPr>
              <a:defRPr>
                <a:solidFill>
                  <a:srgbClr val="76C8AE"/>
                </a:solidFill>
              </a:defRPr>
            </a:lvl1pPr>
            <a:lvl2pPr>
              <a:defRPr>
                <a:solidFill>
                  <a:srgbClr val="76C8AE"/>
                </a:solidFill>
              </a:defRPr>
            </a:lvl2pPr>
            <a:lvl3pPr>
              <a:defRPr>
                <a:solidFill>
                  <a:srgbClr val="76C8AE"/>
                </a:solidFill>
              </a:defRPr>
            </a:lvl3pPr>
            <a:lvl4pPr>
              <a:defRPr>
                <a:solidFill>
                  <a:srgbClr val="76C8AE"/>
                </a:solidFill>
              </a:defRPr>
            </a:lvl4pPr>
            <a:lvl5pPr>
              <a:defRPr>
                <a:solidFill>
                  <a:srgbClr val="76C8AE"/>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219146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ARK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879A0E-0B32-D690-41E4-03817897D481}"/>
              </a:ext>
            </a:extLst>
          </p:cNvPr>
          <p:cNvSpPr/>
          <p:nvPr userDrawn="1"/>
        </p:nvSpPr>
        <p:spPr>
          <a:xfrm>
            <a:off x="-6350" y="0"/>
            <a:ext cx="12198350" cy="6858000"/>
          </a:xfrm>
          <a:prstGeom prst="rect">
            <a:avLst/>
          </a:prstGeom>
          <a:solidFill>
            <a:srgbClr val="9601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83B25A18-022D-FC26-1FD4-7BEF76C40B9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C50DF4A4-D575-6EED-CDED-76DCF28778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E24A033C-034A-346B-C646-58768D25B60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55FA707-2399-224E-9980-1B7869B65ADB}"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FF4FA85-B270-4432-D3C0-B3A61B76EC5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4B3DB55-F976-7C68-13A7-0B6774B80F7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FC452459-8359-87FB-3D11-B2E2E146A9A6}"/>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536C5BAC-C08C-CAC9-1237-9833536C862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E2C7CE96-5D9D-1438-26A9-8413FDED104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91E13607-4DE9-6A17-90CB-2F4EC6A2468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6D3E3EA-A1D7-0291-E765-BA3584B8FF4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C27FFEC1-8E38-DD25-7228-345A0D4BDA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7EF8DCE-1796-6D66-9CA0-ED8580399EB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F56E7727-0633-F8F6-F074-09697E764F10}"/>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EE9933C3-8C1C-8182-1E15-A158288ACDE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7983DFD9-1FD7-CC64-FE2E-773DC021AF01}"/>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C99C9275-C646-E2DD-2CAF-3E9527A6E2E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EE480B7-E000-9BA2-8A47-1D884E9BFE4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DF66EAC0-B55E-8E27-CF97-4EDA0F99896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4AED4983-978D-46F0-6557-71ADA5AED602}"/>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AFA5F4E2-FD14-60B4-F96C-B52B6691C6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0F5DEBCB-32B2-1E1E-1C15-0E5F921F50E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75590B8-2044-37A9-35D2-0C524718EC4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7D4697DE-4FA7-18B1-910D-7DA71841A72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1BDE833-64A1-6D90-67FE-7B16B481360A}"/>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C698F51-8A89-B7A8-409F-E3FA49DB855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5B7010D6-FA5E-C2C6-78A7-933E56115CD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87D04108-EBDD-863A-978A-78771D00FA6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1F02511B-F4A4-0B79-3A5C-91878410CF2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AC1D5E4F-40AF-A2E2-A82F-FB532A70FF7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4CD194FE-341B-96C7-38B5-B0CFD9C8086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BEEC215-0645-9CFC-36AC-6597A68764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1666"/>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665941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CB7119-C0AF-723F-E88C-AF2A3F2BA2FB}"/>
              </a:ext>
            </a:extLst>
          </p:cNvPr>
          <p:cNvSpPr/>
          <p:nvPr userDrawn="1"/>
        </p:nvSpPr>
        <p:spPr>
          <a:xfrm>
            <a:off x="-6350" y="0"/>
            <a:ext cx="12198350" cy="6858000"/>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809C67B-739A-8C1D-87A3-AA2EADC5605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D5DFE39E-D22E-4EB6-FD4A-C833CA3976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D0902654-D809-B22B-3F73-4EE316E9490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BAC9C2A6-16D4-8E4A-A8D3-C4803869764F}"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7EB7C82-6C28-6030-338E-134D2C300EF5}"/>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A01C337-A566-CD6B-EA7F-CA3730D22C2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529F9543-7F6E-A7EC-D4AC-D9438F94A8D5}"/>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01E01D3D-C03A-483B-C289-F7F4016F292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051DF546-6584-6BE2-F5AF-C9DAD29C39E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87482CE0-0DC8-C10C-20B1-AAC7B9DF762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4E3050B-0348-0024-B213-4F9416A9A8C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A802C65-DB06-810D-5FB2-E0BF410812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BD91381-DB0B-ABDF-93A9-B049FAEE0D2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B42FC133-354B-B70E-765E-938B00DDBB6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D0F2BB3-FAE2-C813-186F-012A2F69D8CB}"/>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FD056A7A-4F30-1E5C-CCE1-E9B8C392E15D}"/>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A94E426-31CC-9449-9D3D-DCC9E26E585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D4377E94-3E68-0D15-CE98-C14DA447B57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BDDD9E66-FA94-BDD1-A797-63C100E0DAD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559371ED-F003-F683-61DF-02BC80318D7A}"/>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949792E-82BB-AF6E-7206-2447C2019217}"/>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5070BC48-D56A-169B-D068-85C47B6BD5CA}"/>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A9428B89-2A39-53A9-7D3F-C8913AD7E0F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391AF77A-3CDC-5775-D76F-E06BF521FA2C}"/>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296BA7C-97DE-848B-73A9-640381D43BAC}"/>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39F399FE-91F8-3151-B80C-E5935400D1A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1AA92D24-6FF5-EB45-F686-03C853AC98F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C5E55C8-AADE-DA65-47A0-C0D928DAC8E4}"/>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F089E5E6-D261-798F-1B48-53896010EB4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C9576544-1F10-9764-C0B5-CD56EB85748D}"/>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32C70CAC-BC1A-6C7D-CE4D-77A42759CC6D}"/>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832B0403-2FF1-E719-C44B-DF585B27935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8032"/>
          </a:xfrm>
        </p:spPr>
        <p:txBody>
          <a:bodyPr/>
          <a:lstStyle>
            <a:lvl1pPr>
              <a:defRPr>
                <a:solidFill>
                  <a:srgbClr val="FFCC4E"/>
                </a:solidFill>
              </a:defRPr>
            </a:lvl1pPr>
            <a:lvl2pPr>
              <a:defRPr>
                <a:solidFill>
                  <a:srgbClr val="FFCC4E"/>
                </a:solidFill>
              </a:defRPr>
            </a:lvl2pPr>
            <a:lvl3pPr>
              <a:defRPr>
                <a:solidFill>
                  <a:srgbClr val="FFCC4E"/>
                </a:solidFill>
              </a:defRPr>
            </a:lvl3pPr>
            <a:lvl4pPr>
              <a:defRPr>
                <a:solidFill>
                  <a:srgbClr val="FFCC4E"/>
                </a:solidFill>
              </a:defRPr>
            </a:lvl4pPr>
            <a:lvl5pPr>
              <a:defRPr>
                <a:solidFill>
                  <a:srgbClr val="FFCC4E"/>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718153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EB9FA-273A-4A9F-9656-7EB3945E8BA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861117F-D07C-4F19-93EB-522433A8075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0D3783C-3E09-4EDD-9CDD-AA0054AC000F}"/>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8771C67E-4D5E-4346-86CA-0AFC65D49C5E}"/>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3779ED28-745F-4C27-80CC-EFB875E687F9}"/>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7">
            <a:extLst>
              <a:ext uri="{FF2B5EF4-FFF2-40B4-BE49-F238E27FC236}">
                <a16:creationId xmlns:a16="http://schemas.microsoft.com/office/drawing/2014/main" id="{66C2EDF4-9C1B-450E-9E15-A29E7A9F3D13}"/>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9" name="Picture 2" descr="Sākums | Latvijas Zinātnes padome">
            <a:extLst>
              <a:ext uri="{FF2B5EF4-FFF2-40B4-BE49-F238E27FC236}">
                <a16:creationId xmlns:a16="http://schemas.microsoft.com/office/drawing/2014/main" id="{FD0EE456-916E-40DB-B9BA-65F2AABB54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1805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ARK_COLOUR_BG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171E1A-5012-3310-0507-A9531051AD6B}"/>
              </a:ext>
            </a:extLst>
          </p:cNvPr>
          <p:cNvSpPr/>
          <p:nvPr userDrawn="1"/>
        </p:nvSpPr>
        <p:spPr>
          <a:xfrm>
            <a:off x="-6350" y="0"/>
            <a:ext cx="12198350" cy="6858000"/>
          </a:xfrm>
          <a:prstGeom prst="rect">
            <a:avLst/>
          </a:prstGeom>
          <a:solidFill>
            <a:srgbClr val="0061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D40594F-298B-6364-B789-AECF7C702518}"/>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6B805BD-9A36-7B67-4B04-7699AAAA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2DC90829-70B9-D6F3-2885-D7807ACA44E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F9E73EE-E46D-6C40-B5C0-8A751B709C5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8E41DD4-18A3-9605-4D13-F40929D97FD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D777EA-5D06-7372-A557-7047DA56B14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7F6EE1DC-4627-9817-7463-EB3F4AC87DB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B7E1F57B-5F1F-FABF-507A-4953174BADE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3839E55E-8E96-47CD-4CC5-BA3ED13B145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5A510E8-2C77-B5F9-9913-A6F0F768A702}"/>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AD96A417-3C96-5097-268C-E57465CE02A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20EEB573-1EDC-1B51-5F80-9B90D65D3C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3332FDB-E3C3-AFA5-B7F8-C8DC460471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A729FD3D-2A79-2266-78DC-5CFA61A67CE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AC0E8CA8-CB06-0627-17EF-4D9F9DFE893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D5075193-9C08-5374-DAC9-8A6B10AA786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28122362-B8CA-D430-A68D-B095FB1F1D8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7616CBF5-7C39-BE54-AC87-F599AD4AE43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171C8CC-8E2D-AA2A-ED1C-B34CCC8C9DCB}"/>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A408B644-FA1D-8922-0BAE-80E58B66438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F92FAEFE-23D0-E327-8D35-C69BCB9E6DB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19208DB-A92D-A8F6-4577-4614C38B2D6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3B9B9D3E-DFDD-D3E7-8D29-C5F69A4E3A54}"/>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DB4599E6-4B51-E8C7-8813-45A10A00FD3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EA3EA6C-6025-AE04-59BF-5AFD21672A04}"/>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B21CCF3C-9A50-6DC3-752C-E9ABD5EE9C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62072B21-5959-04D8-834C-5B05DE197D6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B351F8EA-3642-D18A-1D11-CD4F6C3C6B2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0C104B96-F316-7307-8D17-99F8F088996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46A9AF-3705-2BE9-BF00-841ED804B9C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BFA18094-A418-96CD-A259-30887E6B2A7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F5A4F592-7014-3130-509E-E8A894CDEDE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34968"/>
          </a:xfrm>
        </p:spPr>
        <p:txBody>
          <a:bodyPr/>
          <a:lstStyle>
            <a:lvl1pPr>
              <a:defRPr>
                <a:solidFill>
                  <a:srgbClr val="009BDB"/>
                </a:solidFill>
              </a:defRPr>
            </a:lvl1pPr>
            <a:lvl2pPr>
              <a:defRPr>
                <a:solidFill>
                  <a:srgbClr val="009BDB"/>
                </a:solidFill>
              </a:defRPr>
            </a:lvl2pPr>
            <a:lvl3pPr>
              <a:defRPr>
                <a:solidFill>
                  <a:srgbClr val="009BDB"/>
                </a:solidFill>
              </a:defRPr>
            </a:lvl3pPr>
            <a:lvl4pPr>
              <a:defRPr>
                <a:solidFill>
                  <a:srgbClr val="009BDB"/>
                </a:solidFill>
              </a:defRPr>
            </a:lvl4pPr>
            <a:lvl5pPr>
              <a:defRPr>
                <a:solidFill>
                  <a:srgbClr val="009BDB"/>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7820301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DC7449-9116-A21B-7656-3A0058E5969A}"/>
              </a:ext>
            </a:extLst>
          </p:cNvPr>
          <p:cNvSpPr/>
          <p:nvPr userDrawn="1"/>
        </p:nvSpPr>
        <p:spPr>
          <a:xfrm>
            <a:off x="0" y="0"/>
            <a:ext cx="1219200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B79ED515-59E3-62B0-D3B2-8B71ED64A3C7}"/>
              </a:ext>
            </a:extLst>
          </p:cNvPr>
          <p:cNvSpPr/>
          <p:nvPr userDrawn="1"/>
        </p:nvSpPr>
        <p:spPr>
          <a:xfrm flipH="1">
            <a:off x="4686300" y="2011363"/>
            <a:ext cx="2819400" cy="28194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EDC99B64-EA9C-A34D-60C8-305E70E38FDF}"/>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dirty="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58F479EA-B195-7CC9-7B8F-78F0CE1A780D}"/>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dirty="0">
                <a:solidFill>
                  <a:schemeClr val="bg1"/>
                </a:solidFill>
                <a:ea typeface="Arial" charset="0"/>
                <a:cs typeface="Arial" charset="0"/>
              </a:rPr>
              <a:t>Produced by</a:t>
            </a:r>
            <a:endParaRPr lang="en-US" sz="1100" dirty="0">
              <a:solidFill>
                <a:schemeClr val="bg1"/>
              </a:solidFill>
              <a:ea typeface="Arial" charset="0"/>
              <a:cs typeface="Arial" charset="0"/>
            </a:endParaRPr>
          </a:p>
        </p:txBody>
      </p:sp>
      <p:sp>
        <p:nvSpPr>
          <p:cNvPr id="8"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35585987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4C7D452-C7AF-E7D7-02B4-3A167D6A2EDB}"/>
              </a:ext>
            </a:extLst>
          </p:cNvPr>
          <p:cNvSpPr>
            <a:spLocks noGrp="1"/>
          </p:cNvSpPr>
          <p:nvPr>
            <p:ph type="dt" sz="half" idx="10"/>
          </p:nvPr>
        </p:nvSpPr>
        <p:spPr>
          <a:xfrm>
            <a:off x="0" y="0"/>
            <a:ext cx="0" cy="0"/>
          </a:xfrm>
        </p:spPr>
        <p:txBody>
          <a:bodyPr/>
          <a:lstStyle>
            <a:lvl1pPr>
              <a:defRPr/>
            </a:lvl1pPr>
          </a:lstStyle>
          <a:p>
            <a:pPr>
              <a:defRPr/>
            </a:pPr>
            <a:fld id="{C68FD0AC-3194-1148-9B5D-9B32FE83E064}" type="datetimeFigureOut">
              <a:rPr lang="en-GB"/>
              <a:pPr>
                <a:defRPr/>
              </a:pPr>
              <a:t>17/10/2023</a:t>
            </a:fld>
            <a:endParaRPr lang="en-GB"/>
          </a:p>
        </p:txBody>
      </p:sp>
      <p:sp>
        <p:nvSpPr>
          <p:cNvPr id="4" name="Footer Placeholder 3">
            <a:extLst>
              <a:ext uri="{FF2B5EF4-FFF2-40B4-BE49-F238E27FC236}">
                <a16:creationId xmlns:a16="http://schemas.microsoft.com/office/drawing/2014/main" id="{6848C8B4-DDA9-D63D-CD85-947004365B5E}"/>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5" name="Slide Number Placeholder 4">
            <a:extLst>
              <a:ext uri="{FF2B5EF4-FFF2-40B4-BE49-F238E27FC236}">
                <a16:creationId xmlns:a16="http://schemas.microsoft.com/office/drawing/2014/main" id="{58E56B41-0EA8-4D64-C29F-DF677A47AF29}"/>
              </a:ext>
            </a:extLst>
          </p:cNvPr>
          <p:cNvSpPr>
            <a:spLocks noGrp="1"/>
          </p:cNvSpPr>
          <p:nvPr>
            <p:ph type="sldNum" sz="quarter" idx="12"/>
          </p:nvPr>
        </p:nvSpPr>
        <p:spPr>
          <a:xfrm>
            <a:off x="0" y="0"/>
            <a:ext cx="0" cy="0"/>
          </a:xfrm>
        </p:spPr>
        <p:txBody>
          <a:bodyPr/>
          <a:lstStyle>
            <a:lvl1pPr>
              <a:defRPr/>
            </a:lvl1pPr>
          </a:lstStyle>
          <a:p>
            <a:pPr>
              <a:defRPr/>
            </a:pPr>
            <a:fld id="{ECEFBE01-0F7E-5D41-858E-D03C4BD735D6}" type="slidenum">
              <a:rPr lang="en-GB"/>
              <a:pPr>
                <a:defRPr/>
              </a:pPr>
              <a:t>‹#›</a:t>
            </a:fld>
            <a:endParaRPr lang="en-GB"/>
          </a:p>
        </p:txBody>
      </p:sp>
    </p:spTree>
    <p:extLst>
      <p:ext uri="{BB962C8B-B14F-4D97-AF65-F5344CB8AC3E}">
        <p14:creationId xmlns:p14="http://schemas.microsoft.com/office/powerpoint/2010/main" val="34508447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4">
            <a:extLst>
              <a:ext uri="{FF2B5EF4-FFF2-40B4-BE49-F238E27FC236}">
                <a16:creationId xmlns:a16="http://schemas.microsoft.com/office/drawing/2014/main" id="{57158B46-0481-BAA1-32CE-C3908A5FA1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1C32B09-DE01-9ED5-B4DF-857F1A85A3EF}"/>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5A309B08-6AFD-7ECE-6162-412EB0E5FF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7A3CD579-FBDD-46EF-413E-46EB5AF4C7C8}"/>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A93C1C2-47DB-974A-2D36-432A42669A4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4F1320C-C49F-E8E4-DA91-59141DB9616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B49C64D3-86F9-9C1A-BADE-54907B7852C1}"/>
              </a:ext>
            </a:extLst>
          </p:cNvPr>
          <p:cNvGrpSpPr>
            <a:grpSpLocks/>
          </p:cNvGrpSpPr>
          <p:nvPr userDrawn="1"/>
        </p:nvGrpSpPr>
        <p:grpSpPr bwMode="auto">
          <a:xfrm>
            <a:off x="227013" y="6572250"/>
            <a:ext cx="9280525" cy="144463"/>
            <a:chOff x="226688" y="6572055"/>
            <a:chExt cx="9280921" cy="144114"/>
          </a:xfrm>
        </p:grpSpPr>
        <p:pic>
          <p:nvPicPr>
            <p:cNvPr id="11" name="Picture 43" descr="at.png">
              <a:extLst>
                <a:ext uri="{FF2B5EF4-FFF2-40B4-BE49-F238E27FC236}">
                  <a16:creationId xmlns:a16="http://schemas.microsoft.com/office/drawing/2014/main" id="{13CAB590-0037-B08B-CC78-EF523A7344E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4" descr="be.png">
              <a:extLst>
                <a:ext uri="{FF2B5EF4-FFF2-40B4-BE49-F238E27FC236}">
                  <a16:creationId xmlns:a16="http://schemas.microsoft.com/office/drawing/2014/main" id="{8E8F0E1E-82D5-7779-A2FE-9A095DD84B9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5" descr="ch.png">
              <a:extLst>
                <a:ext uri="{FF2B5EF4-FFF2-40B4-BE49-F238E27FC236}">
                  <a16:creationId xmlns:a16="http://schemas.microsoft.com/office/drawing/2014/main" id="{0CB9A1F0-BDA1-80FD-905E-A8BD9446BFB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6" descr="cz.png">
              <a:extLst>
                <a:ext uri="{FF2B5EF4-FFF2-40B4-BE49-F238E27FC236}">
                  <a16:creationId xmlns:a16="http://schemas.microsoft.com/office/drawing/2014/main" id="{60EFB7A4-2EAC-A084-1BFF-70A51EC9DB1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7" descr="de.png">
              <a:extLst>
                <a:ext uri="{FF2B5EF4-FFF2-40B4-BE49-F238E27FC236}">
                  <a16:creationId xmlns:a16="http://schemas.microsoft.com/office/drawing/2014/main" id="{3F9E9F5E-773D-6674-3207-11BB3A5F440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8" descr="dk.png">
              <a:extLst>
                <a:ext uri="{FF2B5EF4-FFF2-40B4-BE49-F238E27FC236}">
                  <a16:creationId xmlns:a16="http://schemas.microsoft.com/office/drawing/2014/main" id="{AFA86FA3-EF2F-DB36-09D2-65CAEF4A772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9" descr="ee.png">
              <a:extLst>
                <a:ext uri="{FF2B5EF4-FFF2-40B4-BE49-F238E27FC236}">
                  <a16:creationId xmlns:a16="http://schemas.microsoft.com/office/drawing/2014/main" id="{42CFB62B-1476-4525-CA0C-A52F51201958}"/>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0" descr="es.png">
              <a:extLst>
                <a:ext uri="{FF2B5EF4-FFF2-40B4-BE49-F238E27FC236}">
                  <a16:creationId xmlns:a16="http://schemas.microsoft.com/office/drawing/2014/main" id="{8CF3D7E4-F303-4FF3-CB10-EC3D1C4F762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1" descr="fi.png">
              <a:extLst>
                <a:ext uri="{FF2B5EF4-FFF2-40B4-BE49-F238E27FC236}">
                  <a16:creationId xmlns:a16="http://schemas.microsoft.com/office/drawing/2014/main" id="{DB242E3E-942A-C11A-B264-243C723A4D02}"/>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2" descr="fr.png">
              <a:extLst>
                <a:ext uri="{FF2B5EF4-FFF2-40B4-BE49-F238E27FC236}">
                  <a16:creationId xmlns:a16="http://schemas.microsoft.com/office/drawing/2014/main" id="{8BF8EECD-65E3-ABEE-8AC5-ADE45674DF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3" descr="gr.png">
              <a:extLst>
                <a:ext uri="{FF2B5EF4-FFF2-40B4-BE49-F238E27FC236}">
                  <a16:creationId xmlns:a16="http://schemas.microsoft.com/office/drawing/2014/main" id="{2FEDD4E0-0DB4-0D24-A389-574B9D9636BA}"/>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4" descr="hu.png">
              <a:extLst>
                <a:ext uri="{FF2B5EF4-FFF2-40B4-BE49-F238E27FC236}">
                  <a16:creationId xmlns:a16="http://schemas.microsoft.com/office/drawing/2014/main" id="{988DDB7F-480B-1896-19ED-7F8A6323F7E0}"/>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5" descr="ie.png">
              <a:extLst>
                <a:ext uri="{FF2B5EF4-FFF2-40B4-BE49-F238E27FC236}">
                  <a16:creationId xmlns:a16="http://schemas.microsoft.com/office/drawing/2014/main" id="{1290F089-BF4B-F02C-27E1-423CFC839FF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6" descr="it.png">
              <a:extLst>
                <a:ext uri="{FF2B5EF4-FFF2-40B4-BE49-F238E27FC236}">
                  <a16:creationId xmlns:a16="http://schemas.microsoft.com/office/drawing/2014/main" id="{58500317-0C84-02EC-6DD8-A0FB51ECD57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7" descr="lu.png">
              <a:extLst>
                <a:ext uri="{FF2B5EF4-FFF2-40B4-BE49-F238E27FC236}">
                  <a16:creationId xmlns:a16="http://schemas.microsoft.com/office/drawing/2014/main" id="{2896B36C-D746-6203-F327-49464BEAC2C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8" descr="nl.png">
              <a:extLst>
                <a:ext uri="{FF2B5EF4-FFF2-40B4-BE49-F238E27FC236}">
                  <a16:creationId xmlns:a16="http://schemas.microsoft.com/office/drawing/2014/main" id="{108515D8-7272-7D3B-3BEB-2EB5FBE9D18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9" descr="no.png">
              <a:extLst>
                <a:ext uri="{FF2B5EF4-FFF2-40B4-BE49-F238E27FC236}">
                  <a16:creationId xmlns:a16="http://schemas.microsoft.com/office/drawing/2014/main" id="{DF09C3E9-83B6-455B-46C9-595750CD618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0" descr="pl.png">
              <a:extLst>
                <a:ext uri="{FF2B5EF4-FFF2-40B4-BE49-F238E27FC236}">
                  <a16:creationId xmlns:a16="http://schemas.microsoft.com/office/drawing/2014/main" id="{FA180B0A-9C32-2F59-8E5B-27FC0A4E8CC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1" descr="pt.png">
              <a:extLst>
                <a:ext uri="{FF2B5EF4-FFF2-40B4-BE49-F238E27FC236}">
                  <a16:creationId xmlns:a16="http://schemas.microsoft.com/office/drawing/2014/main" id="{084F71B1-6FA5-2FBD-7749-25155AB758E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2" descr="ro.png">
              <a:extLst>
                <a:ext uri="{FF2B5EF4-FFF2-40B4-BE49-F238E27FC236}">
                  <a16:creationId xmlns:a16="http://schemas.microsoft.com/office/drawing/2014/main" id="{3A4FA843-8EC5-6E42-EBE0-7DA314D467B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3" descr="se.png">
              <a:extLst>
                <a:ext uri="{FF2B5EF4-FFF2-40B4-BE49-F238E27FC236}">
                  <a16:creationId xmlns:a16="http://schemas.microsoft.com/office/drawing/2014/main" id="{434F01B2-4CFD-E7E2-A719-716D8D22BEE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4" descr="uk.png">
              <a:extLst>
                <a:ext uri="{FF2B5EF4-FFF2-40B4-BE49-F238E27FC236}">
                  <a16:creationId xmlns:a16="http://schemas.microsoft.com/office/drawing/2014/main" id="{DE095CF1-93C4-0C93-93D6-D40ED09CEEA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5" descr="ca.png">
              <a:extLst>
                <a:ext uri="{FF2B5EF4-FFF2-40B4-BE49-F238E27FC236}">
                  <a16:creationId xmlns:a16="http://schemas.microsoft.com/office/drawing/2014/main" id="{D1D26092-F276-F54B-5E17-4405ED739E5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6">
              <a:extLst>
                <a:ext uri="{FF2B5EF4-FFF2-40B4-BE49-F238E27FC236}">
                  <a16:creationId xmlns:a16="http://schemas.microsoft.com/office/drawing/2014/main" id="{6CD5B0D8-EAE2-DF37-649D-09F00EFC4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7" descr="si.png">
              <a:extLst>
                <a:ext uri="{FF2B5EF4-FFF2-40B4-BE49-F238E27FC236}">
                  <a16:creationId xmlns:a16="http://schemas.microsoft.com/office/drawing/2014/main" id="{C23F97DF-7CC6-1DAF-A732-F28F5A7FC058}"/>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solidFill>
                  <a:schemeClr val="bg1"/>
                </a:solidFill>
              </a:defRPr>
            </a:lvl1pPr>
          </a:lstStyle>
          <a:p>
            <a:r>
              <a:rPr lang="en-US"/>
              <a:t>Click to edit Master title style</a:t>
            </a:r>
            <a:endParaRPr lang="it-IT" dirty="0"/>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95750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43EB24-42C3-1AEB-685A-AE9367704C47}"/>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pic>
        <p:nvPicPr>
          <p:cNvPr id="3" name="Picture 35">
            <a:extLst>
              <a:ext uri="{FF2B5EF4-FFF2-40B4-BE49-F238E27FC236}">
                <a16:creationId xmlns:a16="http://schemas.microsoft.com/office/drawing/2014/main" id="{67DAA5FE-9768-959B-E773-1DDB3EA4A0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52567898-584F-DB9A-52B4-02EDA51B689A}"/>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34" name="Content Placeholder 2"/>
          <p:cNvSpPr>
            <a:spLocks noGrp="1"/>
          </p:cNvSpPr>
          <p:nvPr>
            <p:ph idx="1"/>
          </p:nvPr>
        </p:nvSpPr>
        <p:spPr>
          <a:xfrm>
            <a:off x="218262" y="882192"/>
            <a:ext cx="11763662" cy="5540779"/>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4020807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D680AE0F-5B84-C9D1-FBCB-47F95FEC404D}"/>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2" name="Title 31"/>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dirty="0"/>
          </a:p>
        </p:txBody>
      </p:sp>
      <p:sp>
        <p:nvSpPr>
          <p:cNvPr id="33" name="Content Placeholder 2"/>
          <p:cNvSpPr>
            <a:spLocks noGrp="1"/>
          </p:cNvSpPr>
          <p:nvPr>
            <p:ph idx="1"/>
          </p:nvPr>
        </p:nvSpPr>
        <p:spPr>
          <a:xfrm>
            <a:off x="218262" y="882192"/>
            <a:ext cx="11763662" cy="554077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6787527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9F976E0-3E43-5AD1-FB40-82809A317EDD}"/>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B4C2268-3705-F813-856C-B4AA9671EE45}"/>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 name="Tit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14693313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DA45571-97EE-D86A-FB7E-5EB64638F30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CA79E79-93E7-3F46-9ACC-B511B17EECF7}"/>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4"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8" name="Title 7"/>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7316350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LEAR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F9E31C-4A93-EFC4-AEF0-A3CD2BEB6D10}"/>
              </a:ext>
            </a:extLst>
          </p:cNvPr>
          <p:cNvSpPr/>
          <p:nvPr userDrawn="1"/>
        </p:nvSpPr>
        <p:spPr>
          <a:xfrm>
            <a:off x="-6350" y="0"/>
            <a:ext cx="12198350" cy="6858000"/>
          </a:xfrm>
          <a:prstGeom prst="rect">
            <a:avLst/>
          </a:prstGeom>
          <a:solidFill>
            <a:srgbClr val="E8E9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sp>
        <p:nvSpPr>
          <p:cNvPr id="3" name="Text Box 38">
            <a:extLst>
              <a:ext uri="{FF2B5EF4-FFF2-40B4-BE49-F238E27FC236}">
                <a16:creationId xmlns:a16="http://schemas.microsoft.com/office/drawing/2014/main" id="{E0DE2FA5-E63C-FFB2-8468-BD1B041CE7B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FE736C0-E29F-B94B-8E3D-3618DA7EA5D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B1A36487-00CA-B783-45AC-FF4C208C7C4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AF97880-80AA-96D4-4593-CC4A20C0B7D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C19BD9E4-9DDE-7703-D380-241E7BB0760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721045A7-8830-0D53-C721-DBD80CB805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5132142A-D862-AEDD-E43A-DFCA6A654D92}"/>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46EA02BA-FBB5-0612-E2E0-361FA980E6A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E5BFCC71-06B0-A66B-E3A8-1E8F5152839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B14EA96-4CCB-FC6F-D765-E121A5591F8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D066FDCD-C82F-6D90-92E9-E6325869B07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75DAEBB8-BDFA-BF96-767B-6BB814EC243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1382AD90-01A6-CE54-D0DF-136F3780D11B}"/>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FBE9A759-C40D-7AD5-8160-99B327FADE1C}"/>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86DB9466-A8DE-EE1C-CF39-A9364EF7546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F00C6B9-CFA6-09E5-89E1-D3E34BE673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CC39D262-990C-0BD4-4BC7-734A2B65E7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11A339-1E4B-E4A2-29D8-BB1457A2429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3151055A-D5B6-322E-BB98-6F2AD9A2558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972CE99-7E8E-8F63-B011-AD7F132EF4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7344EE7-D4BF-D1BA-F159-189530AF7FF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AD7969A6-30A7-68DF-E3C0-D716B252FC4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838CF4C0-09B3-E712-FE70-52E084B328E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63D17AAE-123F-F3D4-0418-B2D56E04F1A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4F4E2D9-DE36-DD44-7ECA-64AA94C0097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9302134C-D542-FEBA-CE13-42C79208D1C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D02288F-5C07-BE63-CC18-8BED0F1BDB7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FB987F8-1562-B789-900B-6CA72EAF7E58}"/>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A7AFD63F-ED2D-5B9F-EC2F-E2E7E340E3B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C70D3F24-095D-8A8B-6878-4034D215C23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1B0692E-95C2-EE0A-6EE4-8144112D665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A339EF06-54BB-6455-5474-FA23E1B551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96" name="Rectangle 2"/>
          <p:cNvSpPr>
            <a:spLocks noGrp="1" noChangeArrowheads="1"/>
          </p:cNvSpPr>
          <p:nvPr>
            <p:ph idx="1"/>
          </p:nvPr>
        </p:nvSpPr>
        <p:spPr bwMode="auto">
          <a:xfrm>
            <a:off x="218262" y="882192"/>
            <a:ext cx="11763662" cy="5548032"/>
          </a:xfrm>
          <a:prstGeom prst="rect">
            <a:avLst/>
          </a:prstGeom>
          <a:noFill/>
          <a:ln>
            <a:noFill/>
          </a:ln>
        </p:spPr>
        <p:txBody>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42547849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LEAR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3AFD04-A28F-3726-B10A-9E233222777B}"/>
              </a:ext>
            </a:extLst>
          </p:cNvPr>
          <p:cNvSpPr/>
          <p:nvPr userDrawn="1"/>
        </p:nvSpPr>
        <p:spPr>
          <a:xfrm>
            <a:off x="-6350" y="0"/>
            <a:ext cx="12198350" cy="6858000"/>
          </a:xfrm>
          <a:prstGeom prst="rect">
            <a:avLst/>
          </a:prstGeom>
          <a:solidFill>
            <a:srgbClr val="76C8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E8DA69C-7BBE-A12A-1B56-96929ECFF17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2779F35-8490-D54E-8F9E-0DA2E49C47CA}"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1EDEA65C-2232-342A-066E-C049247C041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A4C2C70-4C97-A180-F020-B0EA0A42B698}"/>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178ABB0C-5F09-51C0-9175-2E98512E167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BE015A5-C0A1-6707-AF50-0F2AC75D650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7401A6FB-7EF4-1CBB-DD00-A116054353D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A4218B05-A275-68BE-0489-DE61C104563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A21AC44A-C932-49E2-F700-9EF70E9B3C8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C8968D7D-1D56-A2A0-F4E6-3075F79367C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099E13F6-769A-B269-026C-7A808124DA9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2ED4FB62-158F-44AD-63E9-4E91AD88985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A4A00F2D-154E-0201-1C32-CF865BA8B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C9011890-CBAD-D8DA-10CF-6F98E3B5BC48}"/>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733457E7-73F9-1E2A-CC26-69B8647D4A4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5546A5BC-976A-DEB2-45E7-402DC91EE765}"/>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07622D0A-D82A-B6B2-DE3B-364FC3F64B7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1375D08A-DD07-6CAB-CE40-0406B688ECB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136E575-9B74-866D-96BE-C29954D6FFB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9DAC9F25-587D-0FF2-1678-FDD261D2EDB6}"/>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D2CC3FF0-1864-E98F-6E63-8BE2BBC5E7BD}"/>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9BE06439-6E65-076E-71FF-25F178C428C0}"/>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FA49CEAC-2B7E-629C-0EAA-92F730CEE22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96C0D12B-7208-0F60-EAAB-41F0EE131E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85F32379-941D-9795-817C-F8634809480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0D2B6F03-7E04-87A5-D90A-84044EA711EB}"/>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C6887045-06CB-6B84-44AC-DE0F85FBC550}"/>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4D50674A-3485-AADA-265C-37BA8E3953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75665104-8D06-5E7C-5837-2C159F7526C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830027D9-B334-60EF-E27F-22DF3C26E276}"/>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4FCD267B-3E37-166C-310C-2923ACB17594}"/>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C0410EDA-B46D-CB14-AE30-4B7CB24DDC5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41665"/>
          </a:xfrm>
          <a:prstGeom prst="rect">
            <a:avLst/>
          </a:prstGeom>
          <a:noFill/>
          <a:ln>
            <a:noFill/>
          </a:ln>
        </p:spPr>
        <p:txBody>
          <a:bodyPr/>
          <a:lstStyle>
            <a:lvl1pPr>
              <a:defRPr>
                <a:solidFill>
                  <a:srgbClr val="006762"/>
                </a:solidFill>
              </a:defRPr>
            </a:lvl1pPr>
            <a:lvl2pPr>
              <a:defRPr>
                <a:solidFill>
                  <a:srgbClr val="006762"/>
                </a:solidFill>
              </a:defRPr>
            </a:lvl2pPr>
            <a:lvl3pPr>
              <a:defRPr>
                <a:solidFill>
                  <a:srgbClr val="006762"/>
                </a:solidFill>
              </a:defRPr>
            </a:lvl3pPr>
            <a:lvl4pPr>
              <a:defRPr>
                <a:solidFill>
                  <a:srgbClr val="006762"/>
                </a:solidFill>
              </a:defRPr>
            </a:lvl4pPr>
            <a:lvl5pPr>
              <a:defRPr>
                <a:solidFill>
                  <a:srgbClr val="006762"/>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2940388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9B4F1-D983-4F07-8750-CB735B9804D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DBDB302B-1619-419C-B51B-B71B874F5E8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94B1D-49A8-4B62-A908-DDDEA63205B0}"/>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F8CA1E2A-78CF-4456-B19A-863429164FA8}"/>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325FD112-9748-4924-90C5-DA4F37D8B064}"/>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2" descr="Sākums | Latvijas Zinātnes padome">
            <a:extLst>
              <a:ext uri="{FF2B5EF4-FFF2-40B4-BE49-F238E27FC236}">
                <a16:creationId xmlns:a16="http://schemas.microsoft.com/office/drawing/2014/main" id="{B938A504-D2E6-4FB8-98BE-21BB1BD8A06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8644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LEAR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BC1A27-3AE4-A761-F16C-479C66B17E87}"/>
              </a:ext>
            </a:extLst>
          </p:cNvPr>
          <p:cNvSpPr/>
          <p:nvPr userDrawn="1"/>
        </p:nvSpPr>
        <p:spPr>
          <a:xfrm>
            <a:off x="-6350" y="0"/>
            <a:ext cx="12198350" cy="6858000"/>
          </a:xfrm>
          <a:prstGeom prst="rect">
            <a:avLst/>
          </a:prstGeom>
          <a:solidFill>
            <a:srgbClr val="F166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179E874-3550-1BD3-F35A-383BFE0D3B5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60C634F-2A55-D549-803A-838A252AC78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D5C67321-EE36-08B1-1A50-FD353023536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B9E3384-54AF-CCCF-1254-568371AC5DE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684FD2E4-A0D6-2494-1E4E-5478F71379A3}"/>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316D73A-6D5D-5137-F8BC-93C0F50933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B337743A-431D-0A82-9C94-4AB638D0059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5A3F0497-A0CA-260E-73B8-EF2336B628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036279EA-6138-282B-7516-5CFE1D45CC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96765C2-2C8C-531C-7578-31C86AB7286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7316827-14C0-2D33-4A13-6B4E1FCCC7F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183EDB89-D286-E00A-1B51-28A369F497A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3EE2CAA0-0D55-1106-ABB9-88843D24DE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E94F8B62-03FB-C7F6-0FBD-381D45E7ADB3}"/>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CC05C4F2-2B66-32AE-FA84-BE288823D76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23CCFA9-B28C-46AD-0AD0-FC527F8EDAF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55627C9-7CB4-4106-1470-4C849E3A8B7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524BBD41-8B58-F7D5-A474-8AEC1CE9239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83B9CAF0-442A-8519-BDDB-848ED208736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41B0D0F-7C06-81C7-6C74-8626D82EED2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8F1C5D5E-DD0A-604D-FA5E-1740763A613B}"/>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517633F9-185E-E98B-A615-10F468DAD14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5347CCE-339B-392A-ACAF-839B5A47B63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7905424C-0542-8D0B-1CC8-FA71C6D3A6B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192A2071-FD48-7D70-AF1D-F90889A97BD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44FF60A-7027-6B1A-3652-09AEA9BDC3D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8A9F504-9078-C2F3-97D4-8EE05BF253A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C3515C0F-9B8F-691A-66BC-20EBBFED810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02AFD7EB-402C-711F-BA2D-70918AB08F4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F9038057-B509-B7BD-D237-0A0CB8EEF24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5C02525-7E94-6D37-E238-1191A4845413}"/>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3C742B6D-F078-59FC-6D7F-586D286CDED4}"/>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960136"/>
                </a:solidFill>
              </a:defRPr>
            </a:lvl1pPr>
            <a:lvl2pPr>
              <a:defRPr>
                <a:solidFill>
                  <a:srgbClr val="960136"/>
                </a:solidFill>
              </a:defRPr>
            </a:lvl2pPr>
            <a:lvl3pPr>
              <a:defRPr>
                <a:solidFill>
                  <a:srgbClr val="960136"/>
                </a:solidFill>
              </a:defRPr>
            </a:lvl3pPr>
            <a:lvl4pPr>
              <a:defRPr>
                <a:solidFill>
                  <a:srgbClr val="960136"/>
                </a:solidFill>
              </a:defRPr>
            </a:lvl4pPr>
            <a:lvl5pPr>
              <a:defRPr>
                <a:solidFill>
                  <a:srgbClr val="960136"/>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7123164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LEAR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37654D-9135-30AB-7356-4BE0A988206E}"/>
              </a:ext>
            </a:extLst>
          </p:cNvPr>
          <p:cNvSpPr/>
          <p:nvPr userDrawn="1"/>
        </p:nvSpPr>
        <p:spPr>
          <a:xfrm>
            <a:off x="-6350" y="0"/>
            <a:ext cx="12198350" cy="6858000"/>
          </a:xfrm>
          <a:prstGeom prst="rect">
            <a:avLst/>
          </a:prstGeom>
          <a:solidFill>
            <a:srgbClr val="FFCC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594708B-0F77-6DE4-1D1E-D6E79174880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8E70B4A-9E07-AF45-B984-AA03B5587535}"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6F4A4D26-099B-2207-7942-77031D14FA26}"/>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85217571-B594-C5FE-1170-9FCB18D4241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F99DB1B-7DD7-9548-20D4-9D8B7B238210}"/>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6199A032-932D-5B6E-31E2-97D1822EDA4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6E15B27F-8EC4-0B57-0193-2956B978E1BD}"/>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76241577-ACAF-DEE4-FEF7-6CE2A65FB3F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1FCA94FA-70E9-F3A7-5F73-041089DE2AF6}"/>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DDA65F09-40A9-47A2-64CB-D92BA99EAE0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82FEB35-10AD-38B3-4E5A-B40337621F9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F25D869E-DC61-6C2C-6773-03FA2DCD97F5}"/>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D2EFFD-14B1-D888-462A-AC0D1D82F21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55229976-1F2C-5DCA-1D3C-243914775581}"/>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FBF63FE0-DEFA-0C6C-842C-31D788EC63BE}"/>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E47C496E-5DC8-5EB4-466C-DDD6F082D0C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80202BA8-8EDB-C58D-0BCD-A3FAAD5F8924}"/>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30E7B050-6079-1486-2920-51634FA6EB56}"/>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4374BA0-ACE1-B8B6-8699-44CE1E78756F}"/>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A4EFD8CE-1BA0-370F-659D-B2C9C0A16C63}"/>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C5ECEA77-9728-9ABC-3205-6684D37152A8}"/>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20861DC8-145B-9ED9-8E2F-C58BD8863FD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9FCF914-C6DC-5E80-F69F-B3C2554ACB3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1333CD80-ABAC-E58E-023A-9ABD0F99C2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1429262-FB01-3BA3-5EBB-48FCCEDF3B8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F183E61B-3CEC-0EDF-F1FB-4525AFC613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8DD7107C-FC43-A855-00D8-6C5BD62387C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E6FA30B9-0CD4-3E8A-9FFC-C83FACC6863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C14206D9-5E79-1C2F-FC8F-979E2361E0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A636133F-88E9-3499-78A7-D60E906CE83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6AA679A6-B578-1218-7A82-885285C0536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E7C2B78E-DBAC-1C23-DE85-19A47D4922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A75534"/>
                </a:solidFill>
              </a:defRPr>
            </a:lvl1pPr>
            <a:lvl2pPr>
              <a:defRPr>
                <a:solidFill>
                  <a:srgbClr val="A75534"/>
                </a:solidFill>
              </a:defRPr>
            </a:lvl2pPr>
            <a:lvl3pPr>
              <a:defRPr>
                <a:solidFill>
                  <a:srgbClr val="A75534"/>
                </a:solidFill>
              </a:defRPr>
            </a:lvl3pPr>
            <a:lvl4pPr>
              <a:defRPr>
                <a:solidFill>
                  <a:srgbClr val="A75534"/>
                </a:solidFill>
              </a:defRPr>
            </a:lvl4pPr>
            <a:lvl5pPr>
              <a:defRPr>
                <a:solidFill>
                  <a:srgbClr val="A75534"/>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30246655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LEAR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DD6947-585F-3988-80DF-E18CB0002AAB}"/>
              </a:ext>
            </a:extLst>
          </p:cNvPr>
          <p:cNvSpPr/>
          <p:nvPr userDrawn="1"/>
        </p:nvSpPr>
        <p:spPr>
          <a:xfrm>
            <a:off x="-6350" y="0"/>
            <a:ext cx="12198350" cy="6858000"/>
          </a:xfrm>
          <a:prstGeom prst="rect">
            <a:avLst/>
          </a:prstGeom>
          <a:solidFill>
            <a:srgbClr val="6DCF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13FDC9B-117D-7E5E-01BD-EC078712433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168FF0B-9B63-BA4B-A862-4E6BE960F71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4E8999CF-2BA4-402A-D78B-36362EB91268}"/>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F69A19C-0A82-077C-21AF-53E40D0560D3}"/>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B5D0327-DAC3-E0D5-1695-AA2998267775}"/>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54B1351F-05A9-9DA0-C0E3-1D7F73276D1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36D56F67-E5D1-FAE3-1B72-777764825BFE}"/>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D190EF4F-6F2E-60D0-48A4-E869CCA9123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96400B6F-490D-5A40-0784-50668AC3B98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AC8B9717-3FC4-2E33-49A9-AA7B7F1743D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3F54AFD4-F7C6-7952-07B3-8F485ABC971D}"/>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87C52D0B-75DD-B1B9-D53F-8AFD1316416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FFDEE3-F17B-FE68-9934-F4C47219512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95F6E4B8-5771-FE5D-F30B-FA088AB751C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396A0AFF-A0B0-1011-6CE8-40CCD587E2D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2E101039-D750-1E37-DD07-F12B4A481A94}"/>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385E0ED-98B4-8B1A-1E3A-4577303CA2B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8DB7D5-8DCF-F588-628F-F760C77D11C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DF0A4D85-C6FF-2790-2B8E-15B1EB225814}"/>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7E2EBFC6-52DE-1EC1-33C0-8234880343AB}"/>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D0B8F96-3C09-457D-3ED2-BCBB1E5488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FA5D636C-CA79-EF78-E951-21FBDDB9FAA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D460286E-D7A3-8C14-FF5E-04528BB3FED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8BDDFBE4-C66C-1DFE-C56E-BE83B61C365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63B2BDE2-0B52-92F3-B2AE-3F79D6C9B1AB}"/>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EC9B687-4DFC-BDC2-A8A8-CA64065FA1B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4CCE20D2-C2FD-CF42-0668-1DBDAD1B1CA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B9AF5A3-B8C8-138E-A447-05978195C5A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E8DCBC65-2547-320F-5481-D4DF56FECC0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18B1A006-4A5C-79B1-24E8-A806920664A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C0E1EDA0-F739-A4EA-D18F-075CF7961D3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8681709D-3745-8ECE-0518-65978989E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1E3378"/>
                </a:solidFill>
              </a:defRPr>
            </a:lvl1pPr>
            <a:lvl2pPr>
              <a:defRPr>
                <a:solidFill>
                  <a:srgbClr val="1E3378"/>
                </a:solidFill>
              </a:defRPr>
            </a:lvl2pPr>
            <a:lvl3pPr>
              <a:defRPr>
                <a:solidFill>
                  <a:srgbClr val="1E3378"/>
                </a:solidFill>
              </a:defRPr>
            </a:lvl3pPr>
            <a:lvl4pPr>
              <a:defRPr>
                <a:solidFill>
                  <a:srgbClr val="1E3378"/>
                </a:solidFill>
              </a:defRPr>
            </a:lvl4pPr>
            <a:lvl5pPr>
              <a:defRPr>
                <a:solidFill>
                  <a:srgbClr val="1E3378"/>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36801795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A8577F-C974-E9A6-165A-AF6BE05DF02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A29FADB7-2FBA-8E72-EA07-82138883B2F4}"/>
              </a:ext>
            </a:extLst>
          </p:cNvPr>
          <p:cNvSpPr/>
          <p:nvPr userDrawn="1"/>
        </p:nvSpPr>
        <p:spPr>
          <a:xfrm flipH="1">
            <a:off x="4686300" y="2011363"/>
            <a:ext cx="2819400" cy="2819400"/>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288B06C8-E821-FA51-2927-21A01824FA53}"/>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dirty="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BFE72AD7-0F98-DB95-FFE3-BD921F8C9854}"/>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dirty="0">
                <a:solidFill>
                  <a:srgbClr val="8197A6"/>
                </a:solidFill>
                <a:ea typeface="Arial" charset="0"/>
                <a:cs typeface="Arial" charset="0"/>
              </a:rPr>
              <a:t>Produced by</a:t>
            </a:r>
            <a:endParaRPr lang="en-US" sz="1100" dirty="0">
              <a:solidFill>
                <a:srgbClr val="8197A6"/>
              </a:solidFill>
              <a:ea typeface="Arial" charset="0"/>
              <a:cs typeface="Arial" charset="0"/>
            </a:endParaRPr>
          </a:p>
        </p:txBody>
      </p:sp>
      <p:sp>
        <p:nvSpPr>
          <p:cNvPr id="17"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8"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125364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AF269-5AA1-471D-BAB7-0ED429A903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8360221-4DD4-4D8B-9CF3-0CB2C1BBE08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6EEF147-2E4A-440E-A29D-F0235AA8961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DF36BDB2-E0F6-4DAC-8581-C3463E1FDE43}"/>
              </a:ext>
            </a:extLst>
          </p:cNvPr>
          <p:cNvSpPr>
            <a:spLocks noGrp="1"/>
          </p:cNvSpPr>
          <p:nvPr>
            <p:ph type="dt" sz="half" idx="10"/>
          </p:nvPr>
        </p:nvSpPr>
        <p:spPr/>
        <p:txBody>
          <a:bodyPr/>
          <a:lstStyle/>
          <a:p>
            <a:endParaRPr lang="lv-LV" dirty="0"/>
          </a:p>
        </p:txBody>
      </p:sp>
      <p:sp>
        <p:nvSpPr>
          <p:cNvPr id="6" name="Footer Placeholder 5">
            <a:extLst>
              <a:ext uri="{FF2B5EF4-FFF2-40B4-BE49-F238E27FC236}">
                <a16:creationId xmlns:a16="http://schemas.microsoft.com/office/drawing/2014/main" id="{9E820A10-011F-4D93-94E0-45BEAB95AB98}"/>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FD8F0154-4681-4D79-9FD7-38ADC84607C4}"/>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9" name="Picture 2" descr="Sākums | Latvijas Zinātnes padome">
            <a:extLst>
              <a:ext uri="{FF2B5EF4-FFF2-40B4-BE49-F238E27FC236}">
                <a16:creationId xmlns:a16="http://schemas.microsoft.com/office/drawing/2014/main" id="{E237EFE2-2F83-4A1E-B452-D7DDCBFD6CF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842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A64C7-1483-497E-9E7B-8EB9615B52D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F959B65-528C-408A-B64E-A855460584C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8FB11F-64E6-4A9D-8931-8BD4D5B4E44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EDC622A4-1F81-4AA9-B1DE-DE1409B4AB8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749487-BB10-4D10-B844-464099B4B07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F986023-33AE-44F9-A932-894F4BEEA80E}"/>
              </a:ext>
            </a:extLst>
          </p:cNvPr>
          <p:cNvSpPr>
            <a:spLocks noGrp="1"/>
          </p:cNvSpPr>
          <p:nvPr>
            <p:ph type="dt" sz="half" idx="10"/>
          </p:nvPr>
        </p:nvSpPr>
        <p:spPr/>
        <p:txBody>
          <a:bodyPr/>
          <a:lstStyle/>
          <a:p>
            <a:endParaRPr lang="lv-LV" dirty="0"/>
          </a:p>
        </p:txBody>
      </p:sp>
      <p:sp>
        <p:nvSpPr>
          <p:cNvPr id="8" name="Footer Placeholder 7">
            <a:extLst>
              <a:ext uri="{FF2B5EF4-FFF2-40B4-BE49-F238E27FC236}">
                <a16:creationId xmlns:a16="http://schemas.microsoft.com/office/drawing/2014/main" id="{1ECB40D9-92C3-40D0-9907-58D43BC6BB42}"/>
              </a:ext>
            </a:extLst>
          </p:cNvPr>
          <p:cNvSpPr>
            <a:spLocks noGrp="1"/>
          </p:cNvSpPr>
          <p:nvPr>
            <p:ph type="ftr" sz="quarter" idx="11"/>
          </p:nvPr>
        </p:nvSpPr>
        <p:spPr/>
        <p:txBody>
          <a:bodyPr/>
          <a:lstStyle/>
          <a:p>
            <a:endParaRPr lang="lv-LV" dirty="0"/>
          </a:p>
        </p:txBody>
      </p:sp>
      <p:sp>
        <p:nvSpPr>
          <p:cNvPr id="9" name="Slide Number Placeholder 8">
            <a:extLst>
              <a:ext uri="{FF2B5EF4-FFF2-40B4-BE49-F238E27FC236}">
                <a16:creationId xmlns:a16="http://schemas.microsoft.com/office/drawing/2014/main" id="{582F623C-6933-4442-BE88-271369D687F6}"/>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11" name="Picture 2" descr="Sākums | Latvijas Zinātnes padome">
            <a:extLst>
              <a:ext uri="{FF2B5EF4-FFF2-40B4-BE49-F238E27FC236}">
                <a16:creationId xmlns:a16="http://schemas.microsoft.com/office/drawing/2014/main" id="{DC7407A9-A2E9-45BF-8A09-B06170D08E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581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C4972-890C-459F-B5AB-D02FF343D80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7D68642E-9B47-4B21-B904-4377B5F41822}"/>
              </a:ext>
            </a:extLst>
          </p:cNvPr>
          <p:cNvSpPr>
            <a:spLocks noGrp="1"/>
          </p:cNvSpPr>
          <p:nvPr>
            <p:ph type="dt" sz="half" idx="10"/>
          </p:nvPr>
        </p:nvSpPr>
        <p:spPr/>
        <p:txBody>
          <a:bodyPr/>
          <a:lstStyle/>
          <a:p>
            <a:endParaRPr lang="lv-LV" dirty="0"/>
          </a:p>
        </p:txBody>
      </p:sp>
      <p:sp>
        <p:nvSpPr>
          <p:cNvPr id="4" name="Footer Placeholder 3">
            <a:extLst>
              <a:ext uri="{FF2B5EF4-FFF2-40B4-BE49-F238E27FC236}">
                <a16:creationId xmlns:a16="http://schemas.microsoft.com/office/drawing/2014/main" id="{7F7CE064-8D41-449A-AB06-932036CE3383}"/>
              </a:ext>
            </a:extLst>
          </p:cNvPr>
          <p:cNvSpPr>
            <a:spLocks noGrp="1"/>
          </p:cNvSpPr>
          <p:nvPr>
            <p:ph type="ftr" sz="quarter" idx="11"/>
          </p:nvPr>
        </p:nvSpPr>
        <p:spPr/>
        <p:txBody>
          <a:bodyPr/>
          <a:lstStyle/>
          <a:p>
            <a:endParaRPr lang="lv-LV" dirty="0"/>
          </a:p>
        </p:txBody>
      </p:sp>
      <p:sp>
        <p:nvSpPr>
          <p:cNvPr id="5" name="Slide Number Placeholder 4">
            <a:extLst>
              <a:ext uri="{FF2B5EF4-FFF2-40B4-BE49-F238E27FC236}">
                <a16:creationId xmlns:a16="http://schemas.microsoft.com/office/drawing/2014/main" id="{3024C261-7980-450F-9458-CDA3262EB7BD}"/>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7" name="Picture 2" descr="Sākums | Latvijas Zinātnes padome">
            <a:extLst>
              <a:ext uri="{FF2B5EF4-FFF2-40B4-BE49-F238E27FC236}">
                <a16:creationId xmlns:a16="http://schemas.microsoft.com/office/drawing/2014/main" id="{6C37ED99-99F1-4791-8672-8CFEDA5B92F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577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096B71-DA12-4E50-A16F-FE31C71C9D34}"/>
              </a:ext>
            </a:extLst>
          </p:cNvPr>
          <p:cNvSpPr>
            <a:spLocks noGrp="1"/>
          </p:cNvSpPr>
          <p:nvPr>
            <p:ph type="dt" sz="half" idx="10"/>
          </p:nvPr>
        </p:nvSpPr>
        <p:spPr/>
        <p:txBody>
          <a:bodyPr/>
          <a:lstStyle/>
          <a:p>
            <a:endParaRPr lang="lv-LV" dirty="0"/>
          </a:p>
        </p:txBody>
      </p:sp>
      <p:sp>
        <p:nvSpPr>
          <p:cNvPr id="3" name="Footer Placeholder 2">
            <a:extLst>
              <a:ext uri="{FF2B5EF4-FFF2-40B4-BE49-F238E27FC236}">
                <a16:creationId xmlns:a16="http://schemas.microsoft.com/office/drawing/2014/main" id="{8361CB30-DB34-4E9D-9AFF-A3F47C8B661E}"/>
              </a:ext>
            </a:extLst>
          </p:cNvPr>
          <p:cNvSpPr>
            <a:spLocks noGrp="1"/>
          </p:cNvSpPr>
          <p:nvPr>
            <p:ph type="ftr" sz="quarter" idx="11"/>
          </p:nvPr>
        </p:nvSpPr>
        <p:spPr/>
        <p:txBody>
          <a:bodyPr/>
          <a:lstStyle/>
          <a:p>
            <a:endParaRPr lang="lv-LV" dirty="0"/>
          </a:p>
        </p:txBody>
      </p:sp>
      <p:sp>
        <p:nvSpPr>
          <p:cNvPr id="4" name="Slide Number Placeholder 3">
            <a:extLst>
              <a:ext uri="{FF2B5EF4-FFF2-40B4-BE49-F238E27FC236}">
                <a16:creationId xmlns:a16="http://schemas.microsoft.com/office/drawing/2014/main" id="{D5230168-B434-4630-AE1D-775E14AED243}"/>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6" name="Picture 2" descr="Sākums | Latvijas Zinātnes padome">
            <a:extLst>
              <a:ext uri="{FF2B5EF4-FFF2-40B4-BE49-F238E27FC236}">
                <a16:creationId xmlns:a16="http://schemas.microsoft.com/office/drawing/2014/main" id="{BEED6841-362B-4930-BD5B-08F9F1C710B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755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1B920-6A60-4A66-86B9-59EED392BC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76C772A-3323-4864-9549-73BE3B5D3C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A7F233B4-F9C6-40C2-AF4E-D26E35B125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AA56F5-7924-4937-BC09-1BE429DAF10D}"/>
              </a:ext>
            </a:extLst>
          </p:cNvPr>
          <p:cNvSpPr>
            <a:spLocks noGrp="1"/>
          </p:cNvSpPr>
          <p:nvPr>
            <p:ph type="dt" sz="half" idx="10"/>
          </p:nvPr>
        </p:nvSpPr>
        <p:spPr/>
        <p:txBody>
          <a:bodyPr/>
          <a:lstStyle/>
          <a:p>
            <a:endParaRPr lang="lv-LV" dirty="0"/>
          </a:p>
        </p:txBody>
      </p:sp>
      <p:sp>
        <p:nvSpPr>
          <p:cNvPr id="6" name="Footer Placeholder 5">
            <a:extLst>
              <a:ext uri="{FF2B5EF4-FFF2-40B4-BE49-F238E27FC236}">
                <a16:creationId xmlns:a16="http://schemas.microsoft.com/office/drawing/2014/main" id="{467CDE28-CFAB-416A-A402-742B742A06E1}"/>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2D8A4236-2891-4A1B-8BA2-98684CB850A0}"/>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9" name="Picture 2" descr="Sākums | Latvijas Zinātnes padome">
            <a:extLst>
              <a:ext uri="{FF2B5EF4-FFF2-40B4-BE49-F238E27FC236}">
                <a16:creationId xmlns:a16="http://schemas.microsoft.com/office/drawing/2014/main" id="{39984AC2-91AE-4E5F-A40D-D5062C1064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864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image" Target="../media/image9.png"/><Relationship Id="rId39" Type="http://schemas.openxmlformats.org/officeDocument/2006/relationships/image" Target="../media/image22.png"/><Relationship Id="rId21" Type="http://schemas.openxmlformats.org/officeDocument/2006/relationships/image" Target="../media/image4.png"/><Relationship Id="rId34" Type="http://schemas.openxmlformats.org/officeDocument/2006/relationships/image" Target="../media/image17.png"/><Relationship Id="rId42" Type="http://schemas.openxmlformats.org/officeDocument/2006/relationships/image" Target="../media/image25.png"/><Relationship Id="rId47" Type="http://schemas.openxmlformats.org/officeDocument/2006/relationships/image" Target="../media/image30.png"/><Relationship Id="rId7" Type="http://schemas.openxmlformats.org/officeDocument/2006/relationships/slideLayout" Target="../slideLayouts/slideLayout2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9" Type="http://schemas.openxmlformats.org/officeDocument/2006/relationships/image" Target="../media/image1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image" Target="../media/image7.png"/><Relationship Id="rId32" Type="http://schemas.openxmlformats.org/officeDocument/2006/relationships/image" Target="../media/image15.png"/><Relationship Id="rId37" Type="http://schemas.openxmlformats.org/officeDocument/2006/relationships/image" Target="../media/image20.png"/><Relationship Id="rId40" Type="http://schemas.openxmlformats.org/officeDocument/2006/relationships/image" Target="../media/image23.png"/><Relationship Id="rId45" Type="http://schemas.openxmlformats.org/officeDocument/2006/relationships/image" Target="../media/image28.png"/><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image" Target="../media/image6.png"/><Relationship Id="rId28" Type="http://schemas.openxmlformats.org/officeDocument/2006/relationships/image" Target="../media/image11.png"/><Relationship Id="rId36" Type="http://schemas.openxmlformats.org/officeDocument/2006/relationships/image" Target="../media/image19.png"/><Relationship Id="rId10" Type="http://schemas.openxmlformats.org/officeDocument/2006/relationships/slideLayout" Target="../slideLayouts/slideLayout24.xml"/><Relationship Id="rId19" Type="http://schemas.openxmlformats.org/officeDocument/2006/relationships/theme" Target="../theme/theme2.xml"/><Relationship Id="rId31" Type="http://schemas.openxmlformats.org/officeDocument/2006/relationships/image" Target="../media/image14.png"/><Relationship Id="rId44" Type="http://schemas.openxmlformats.org/officeDocument/2006/relationships/image" Target="../media/image27.png"/><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image" Target="../media/image5.png"/><Relationship Id="rId27" Type="http://schemas.openxmlformats.org/officeDocument/2006/relationships/image" Target="../media/image10.png"/><Relationship Id="rId30" Type="http://schemas.openxmlformats.org/officeDocument/2006/relationships/image" Target="../media/image13.png"/><Relationship Id="rId35" Type="http://schemas.openxmlformats.org/officeDocument/2006/relationships/image" Target="../media/image18.png"/><Relationship Id="rId43" Type="http://schemas.openxmlformats.org/officeDocument/2006/relationships/image" Target="../media/image26.png"/><Relationship Id="rId8" Type="http://schemas.openxmlformats.org/officeDocument/2006/relationships/slideLayout" Target="../slideLayouts/slideLayout22.xml"/><Relationship Id="rId3" Type="http://schemas.openxmlformats.org/officeDocument/2006/relationships/slideLayout" Target="../slideLayouts/slideLayout17.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image" Target="../media/image8.png"/><Relationship Id="rId33" Type="http://schemas.openxmlformats.org/officeDocument/2006/relationships/image" Target="../media/image16.png"/><Relationship Id="rId38" Type="http://schemas.openxmlformats.org/officeDocument/2006/relationships/image" Target="../media/image21.png"/><Relationship Id="rId46" Type="http://schemas.openxmlformats.org/officeDocument/2006/relationships/image" Target="../media/image29.png"/><Relationship Id="rId20" Type="http://schemas.openxmlformats.org/officeDocument/2006/relationships/image" Target="../media/image3.png"/><Relationship Id="rId41" Type="http://schemas.openxmlformats.org/officeDocument/2006/relationships/image" Target="../media/image24.png"/></Relationships>
</file>

<file path=ppt/slideMasters/_rels/slideMaster3.xml.rels><?xml version="1.0" encoding="UTF-8" standalone="yes"?>
<Relationships xmlns="http://schemas.openxmlformats.org/package/2006/relationships"><Relationship Id="rId13" Type="http://schemas.openxmlformats.org/officeDocument/2006/relationships/image" Target="../media/image4.png"/><Relationship Id="rId18" Type="http://schemas.openxmlformats.org/officeDocument/2006/relationships/image" Target="../media/image8.png"/><Relationship Id="rId26" Type="http://schemas.openxmlformats.org/officeDocument/2006/relationships/image" Target="../media/image16.png"/><Relationship Id="rId39" Type="http://schemas.openxmlformats.org/officeDocument/2006/relationships/image" Target="../media/image29.png"/><Relationship Id="rId21" Type="http://schemas.openxmlformats.org/officeDocument/2006/relationships/image" Target="../media/image11.png"/><Relationship Id="rId34" Type="http://schemas.openxmlformats.org/officeDocument/2006/relationships/image" Target="../media/image24.png"/><Relationship Id="rId7" Type="http://schemas.openxmlformats.org/officeDocument/2006/relationships/slideLayout" Target="../slideLayouts/slideLayout39.xml"/><Relationship Id="rId12" Type="http://schemas.openxmlformats.org/officeDocument/2006/relationships/theme" Target="../theme/theme3.xml"/><Relationship Id="rId17" Type="http://schemas.openxmlformats.org/officeDocument/2006/relationships/image" Target="../media/image7.png"/><Relationship Id="rId25" Type="http://schemas.openxmlformats.org/officeDocument/2006/relationships/image" Target="../media/image15.png"/><Relationship Id="rId33" Type="http://schemas.openxmlformats.org/officeDocument/2006/relationships/image" Target="../media/image23.png"/><Relationship Id="rId38" Type="http://schemas.openxmlformats.org/officeDocument/2006/relationships/image" Target="../media/image28.png"/><Relationship Id="rId2" Type="http://schemas.openxmlformats.org/officeDocument/2006/relationships/slideLayout" Target="../slideLayouts/slideLayout34.xml"/><Relationship Id="rId16" Type="http://schemas.openxmlformats.org/officeDocument/2006/relationships/image" Target="../media/image6.png"/><Relationship Id="rId20" Type="http://schemas.openxmlformats.org/officeDocument/2006/relationships/image" Target="../media/image10.png"/><Relationship Id="rId29" Type="http://schemas.openxmlformats.org/officeDocument/2006/relationships/image" Target="../media/image19.png"/><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image" Target="../media/image14.png"/><Relationship Id="rId32" Type="http://schemas.openxmlformats.org/officeDocument/2006/relationships/image" Target="../media/image22.png"/><Relationship Id="rId37" Type="http://schemas.openxmlformats.org/officeDocument/2006/relationships/image" Target="../media/image27.png"/><Relationship Id="rId40" Type="http://schemas.openxmlformats.org/officeDocument/2006/relationships/image" Target="../media/image30.png"/><Relationship Id="rId5" Type="http://schemas.openxmlformats.org/officeDocument/2006/relationships/slideLayout" Target="../slideLayouts/slideLayout37.xml"/><Relationship Id="rId15" Type="http://schemas.openxmlformats.org/officeDocument/2006/relationships/image" Target="../media/image35.png"/><Relationship Id="rId23" Type="http://schemas.openxmlformats.org/officeDocument/2006/relationships/image" Target="../media/image13.png"/><Relationship Id="rId28" Type="http://schemas.openxmlformats.org/officeDocument/2006/relationships/image" Target="../media/image18.png"/><Relationship Id="rId36" Type="http://schemas.openxmlformats.org/officeDocument/2006/relationships/image" Target="../media/image26.png"/><Relationship Id="rId10" Type="http://schemas.openxmlformats.org/officeDocument/2006/relationships/slideLayout" Target="../slideLayouts/slideLayout42.xml"/><Relationship Id="rId19" Type="http://schemas.openxmlformats.org/officeDocument/2006/relationships/image" Target="../media/image9.png"/><Relationship Id="rId31" Type="http://schemas.openxmlformats.org/officeDocument/2006/relationships/image" Target="../media/image21.png"/><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image" Target="../media/image34.png"/><Relationship Id="rId22" Type="http://schemas.openxmlformats.org/officeDocument/2006/relationships/image" Target="../media/image12.png"/><Relationship Id="rId27" Type="http://schemas.openxmlformats.org/officeDocument/2006/relationships/image" Target="../media/image17.png"/><Relationship Id="rId30" Type="http://schemas.openxmlformats.org/officeDocument/2006/relationships/image" Target="../media/image20.png"/><Relationship Id="rId35" Type="http://schemas.openxmlformats.org/officeDocument/2006/relationships/image" Target="../media/image25.png"/><Relationship Id="rId8" Type="http://schemas.openxmlformats.org/officeDocument/2006/relationships/slideLayout" Target="../slideLayouts/slideLayout40.xml"/><Relationship Id="rId3"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69B381-183E-4E86-854B-62D2A313BF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FDCC780-5310-4662-80FF-B4F9049649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a:extLst>
              <a:ext uri="{FF2B5EF4-FFF2-40B4-BE49-F238E27FC236}">
                <a16:creationId xmlns:a16="http://schemas.microsoft.com/office/drawing/2014/main" id="{D74B30EC-2F49-4D47-9128-397AA63F17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dirty="0"/>
          </a:p>
        </p:txBody>
      </p:sp>
      <p:sp>
        <p:nvSpPr>
          <p:cNvPr id="5" name="Footer Placeholder 4">
            <a:extLst>
              <a:ext uri="{FF2B5EF4-FFF2-40B4-BE49-F238E27FC236}">
                <a16:creationId xmlns:a16="http://schemas.microsoft.com/office/drawing/2014/main" id="{8F920956-802A-482C-8DE8-51D6E8B77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dirty="0"/>
          </a:p>
        </p:txBody>
      </p:sp>
      <p:sp>
        <p:nvSpPr>
          <p:cNvPr id="6" name="Slide Number Placeholder 5">
            <a:extLst>
              <a:ext uri="{FF2B5EF4-FFF2-40B4-BE49-F238E27FC236}">
                <a16:creationId xmlns:a16="http://schemas.microsoft.com/office/drawing/2014/main" id="{F2636FC4-E873-4133-AB09-B4DE54780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0F3F40-12FA-4968-8235-5F18DAFE2DEF}" type="slidenum">
              <a:rPr lang="lv-LV" smtClean="0"/>
              <a:t>‹#›</a:t>
            </a:fld>
            <a:endParaRPr lang="lv-LV" dirty="0"/>
          </a:p>
        </p:txBody>
      </p:sp>
      <p:pic>
        <p:nvPicPr>
          <p:cNvPr id="14" name="Picture 7">
            <a:extLst>
              <a:ext uri="{FF2B5EF4-FFF2-40B4-BE49-F238E27FC236}">
                <a16:creationId xmlns:a16="http://schemas.microsoft.com/office/drawing/2014/main" id="{C36F20F8-7D3E-4312-A23B-2756A7D1E323}"/>
              </a:ext>
            </a:extLst>
          </p:cNvPr>
          <p:cNvPicPr>
            <a:picLocks noChangeAspect="1"/>
          </p:cNvPicPr>
          <p:nvPr userDrawn="1"/>
        </p:nvPicPr>
        <p:blipFill>
          <a:blip r:embed="rId16" cstate="print"/>
          <a:srcRect/>
          <a:stretch>
            <a:fillRect/>
          </a:stretch>
        </p:blipFill>
        <p:spPr bwMode="auto">
          <a:xfrm>
            <a:off x="0" y="6611938"/>
            <a:ext cx="12192000" cy="246062"/>
          </a:xfrm>
          <a:prstGeom prst="rect">
            <a:avLst/>
          </a:prstGeom>
          <a:noFill/>
          <a:ln w="9525">
            <a:noFill/>
            <a:miter lim="800000"/>
            <a:headEnd/>
            <a:tailEnd/>
          </a:ln>
        </p:spPr>
      </p:pic>
    </p:spTree>
    <p:extLst>
      <p:ext uri="{BB962C8B-B14F-4D97-AF65-F5344CB8AC3E}">
        <p14:creationId xmlns:p14="http://schemas.microsoft.com/office/powerpoint/2010/main" val="3419384323"/>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 id="2147483662"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78F2E1-8569-D534-47E4-587A7DD01622}"/>
              </a:ext>
            </a:extLst>
          </p:cNvPr>
          <p:cNvSpPr/>
          <p:nvPr userDrawn="1"/>
        </p:nvSpPr>
        <p:spPr>
          <a:xfrm>
            <a:off x="-6350" y="0"/>
            <a:ext cx="12198350" cy="6858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pic>
        <p:nvPicPr>
          <p:cNvPr id="1027" name="Picture 5">
            <a:extLst>
              <a:ext uri="{FF2B5EF4-FFF2-40B4-BE49-F238E27FC236}">
                <a16:creationId xmlns:a16="http://schemas.microsoft.com/office/drawing/2014/main" id="{2359A323-DBCB-CF47-ABEA-D4A79107ACA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35" descr="PPT_Header02" hidden="1">
            <a:extLst>
              <a:ext uri="{FF2B5EF4-FFF2-40B4-BE49-F238E27FC236}">
                <a16:creationId xmlns:a16="http://schemas.microsoft.com/office/drawing/2014/main" id="{11E2470D-84DA-75C8-B152-150B8205795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a:extLst>
              <a:ext uri="{FF2B5EF4-FFF2-40B4-BE49-F238E27FC236}">
                <a16:creationId xmlns:a16="http://schemas.microsoft.com/office/drawing/2014/main" id="{5027AAC7-8125-078B-43FB-4D867FF47C85}"/>
              </a:ext>
            </a:extLst>
          </p:cNvPr>
          <p:cNvSpPr>
            <a:spLocks noGrp="1" noChangeArrowheads="1"/>
          </p:cNvSpPr>
          <p:nvPr>
            <p:ph type="body" idx="1"/>
          </p:nvPr>
        </p:nvSpPr>
        <p:spPr bwMode="auto">
          <a:xfrm>
            <a:off x="217488" y="882650"/>
            <a:ext cx="11764962" cy="553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30" name="Text Box 38">
            <a:extLst>
              <a:ext uri="{FF2B5EF4-FFF2-40B4-BE49-F238E27FC236}">
                <a16:creationId xmlns:a16="http://schemas.microsoft.com/office/drawing/2014/main" id="{70433105-0DE4-CBB6-7A69-8A5C460931AC}"/>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2510814-4877-0E43-B41C-575B67B1394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pic>
        <p:nvPicPr>
          <p:cNvPr id="1031" name="Picture 63">
            <a:extLst>
              <a:ext uri="{FF2B5EF4-FFF2-40B4-BE49-F238E27FC236}">
                <a16:creationId xmlns:a16="http://schemas.microsoft.com/office/drawing/2014/main" id="{005F23A4-D726-2EC3-2FDB-8F138C101F63}"/>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5" name="Straight Connector 64">
            <a:extLst>
              <a:ext uri="{FF2B5EF4-FFF2-40B4-BE49-F238E27FC236}">
                <a16:creationId xmlns:a16="http://schemas.microsoft.com/office/drawing/2014/main" id="{5DA04C8A-555B-2ACA-F954-623FDDAD83C3}"/>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1033" name="Title Placeholder 2">
            <a:extLst>
              <a:ext uri="{FF2B5EF4-FFF2-40B4-BE49-F238E27FC236}">
                <a16:creationId xmlns:a16="http://schemas.microsoft.com/office/drawing/2014/main" id="{688AFCC9-B6BD-D23B-0F7F-7643861C1219}"/>
              </a:ext>
            </a:extLst>
          </p:cNvPr>
          <p:cNvSpPr>
            <a:spLocks noGrp="1"/>
          </p:cNvSpPr>
          <p:nvPr userDrawn="1">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grpSp>
        <p:nvGrpSpPr>
          <p:cNvPr id="1034" name="Group 122">
            <a:extLst>
              <a:ext uri="{FF2B5EF4-FFF2-40B4-BE49-F238E27FC236}">
                <a16:creationId xmlns:a16="http://schemas.microsoft.com/office/drawing/2014/main" id="{42EA5D5F-2BB4-8377-AB8C-B01D56E1BA3E}"/>
              </a:ext>
            </a:extLst>
          </p:cNvPr>
          <p:cNvGrpSpPr>
            <a:grpSpLocks/>
          </p:cNvGrpSpPr>
          <p:nvPr userDrawn="1"/>
        </p:nvGrpSpPr>
        <p:grpSpPr bwMode="auto">
          <a:xfrm>
            <a:off x="227013" y="6572250"/>
            <a:ext cx="9280525" cy="144463"/>
            <a:chOff x="226688" y="6572055"/>
            <a:chExt cx="9280921" cy="144114"/>
          </a:xfrm>
        </p:grpSpPr>
        <p:pic>
          <p:nvPicPr>
            <p:cNvPr id="1035" name="Picture 123" descr="at.png">
              <a:extLst>
                <a:ext uri="{FF2B5EF4-FFF2-40B4-BE49-F238E27FC236}">
                  <a16:creationId xmlns:a16="http://schemas.microsoft.com/office/drawing/2014/main" id="{24C300A1-7D3E-72E6-84B2-7CF7023F51B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4" descr="be.png">
              <a:extLst>
                <a:ext uri="{FF2B5EF4-FFF2-40B4-BE49-F238E27FC236}">
                  <a16:creationId xmlns:a16="http://schemas.microsoft.com/office/drawing/2014/main" id="{9654607B-0581-CF94-78BC-F490FB1B7E6E}"/>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25" descr="ch.png">
              <a:extLst>
                <a:ext uri="{FF2B5EF4-FFF2-40B4-BE49-F238E27FC236}">
                  <a16:creationId xmlns:a16="http://schemas.microsoft.com/office/drawing/2014/main" id="{2B9DA66A-01AC-3973-ABDC-34C55921473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26" descr="cz.png">
              <a:extLst>
                <a:ext uri="{FF2B5EF4-FFF2-40B4-BE49-F238E27FC236}">
                  <a16:creationId xmlns:a16="http://schemas.microsoft.com/office/drawing/2014/main" id="{A3AE525C-77A5-4E72-9675-5278EA6001A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27" descr="de.png">
              <a:extLst>
                <a:ext uri="{FF2B5EF4-FFF2-40B4-BE49-F238E27FC236}">
                  <a16:creationId xmlns:a16="http://schemas.microsoft.com/office/drawing/2014/main" id="{491B7F2D-092E-5DA9-23EB-BEAE06E2A8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28" descr="dk.png">
              <a:extLst>
                <a:ext uri="{FF2B5EF4-FFF2-40B4-BE49-F238E27FC236}">
                  <a16:creationId xmlns:a16="http://schemas.microsoft.com/office/drawing/2014/main" id="{360C1106-8927-1878-574A-95D7714E77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29" descr="ee.png">
              <a:extLst>
                <a:ext uri="{FF2B5EF4-FFF2-40B4-BE49-F238E27FC236}">
                  <a16:creationId xmlns:a16="http://schemas.microsoft.com/office/drawing/2014/main" id="{21F3C3C7-B057-75CC-DBA4-70729B98A0CB}"/>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30" descr="es.png">
              <a:extLst>
                <a:ext uri="{FF2B5EF4-FFF2-40B4-BE49-F238E27FC236}">
                  <a16:creationId xmlns:a16="http://schemas.microsoft.com/office/drawing/2014/main" id="{699FE933-D771-D902-8147-F37A7A6460A5}"/>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31" descr="fi.png">
              <a:extLst>
                <a:ext uri="{FF2B5EF4-FFF2-40B4-BE49-F238E27FC236}">
                  <a16:creationId xmlns:a16="http://schemas.microsoft.com/office/drawing/2014/main" id="{FA628004-5EC5-842E-F14A-E19C967779EF}"/>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132" descr="fr.png">
              <a:extLst>
                <a:ext uri="{FF2B5EF4-FFF2-40B4-BE49-F238E27FC236}">
                  <a16:creationId xmlns:a16="http://schemas.microsoft.com/office/drawing/2014/main" id="{04AA301C-0FF7-4582-08C5-45E3FDB3FECF}"/>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133" descr="gr.png">
              <a:extLst>
                <a:ext uri="{FF2B5EF4-FFF2-40B4-BE49-F238E27FC236}">
                  <a16:creationId xmlns:a16="http://schemas.microsoft.com/office/drawing/2014/main" id="{8537B849-9DE2-EBE1-770A-B54F85E6D20F}"/>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134" descr="hu.png">
              <a:extLst>
                <a:ext uri="{FF2B5EF4-FFF2-40B4-BE49-F238E27FC236}">
                  <a16:creationId xmlns:a16="http://schemas.microsoft.com/office/drawing/2014/main" id="{EBCB7A0D-C39B-1B0A-7C40-7BA0DCC9318C}"/>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135" descr="ie.png">
              <a:extLst>
                <a:ext uri="{FF2B5EF4-FFF2-40B4-BE49-F238E27FC236}">
                  <a16:creationId xmlns:a16="http://schemas.microsoft.com/office/drawing/2014/main" id="{EC017BAB-FE49-F465-3AB8-C32738FF8B45}"/>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136" descr="it.png">
              <a:extLst>
                <a:ext uri="{FF2B5EF4-FFF2-40B4-BE49-F238E27FC236}">
                  <a16:creationId xmlns:a16="http://schemas.microsoft.com/office/drawing/2014/main" id="{6FB53706-581A-8964-BB11-DBD8BBFDDA19}"/>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137" descr="lu.png">
              <a:extLst>
                <a:ext uri="{FF2B5EF4-FFF2-40B4-BE49-F238E27FC236}">
                  <a16:creationId xmlns:a16="http://schemas.microsoft.com/office/drawing/2014/main" id="{C27C9FAA-9478-8236-D9D3-3E19FEC1ABC1}"/>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138" descr="nl.png">
              <a:extLst>
                <a:ext uri="{FF2B5EF4-FFF2-40B4-BE49-F238E27FC236}">
                  <a16:creationId xmlns:a16="http://schemas.microsoft.com/office/drawing/2014/main" id="{5F4D1CC8-D50A-CDBD-72E3-A70BA4908004}"/>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139" descr="no.png">
              <a:extLst>
                <a:ext uri="{FF2B5EF4-FFF2-40B4-BE49-F238E27FC236}">
                  <a16:creationId xmlns:a16="http://schemas.microsoft.com/office/drawing/2014/main" id="{1FEDD97D-C6B7-5946-180F-CD6C19C2EADD}"/>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140" descr="pl.png">
              <a:extLst>
                <a:ext uri="{FF2B5EF4-FFF2-40B4-BE49-F238E27FC236}">
                  <a16:creationId xmlns:a16="http://schemas.microsoft.com/office/drawing/2014/main" id="{E1040D3A-95AB-176A-D2F3-A821FD95154D}"/>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141" descr="pt.png">
              <a:extLst>
                <a:ext uri="{FF2B5EF4-FFF2-40B4-BE49-F238E27FC236}">
                  <a16:creationId xmlns:a16="http://schemas.microsoft.com/office/drawing/2014/main" id="{EF14AB84-5F75-4870-756A-F9C0B7F877CC}"/>
                </a:ext>
              </a:extLst>
            </p:cNvPr>
            <p:cNvPicPr>
              <a:picLocks noChangeAspect="1"/>
            </p:cNvPicPr>
            <p:nvPr userDrawn="1"/>
          </p:nvPicPr>
          <p:blipFill>
            <a:blip r:embed="rId41">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142" descr="ro.png">
              <a:extLst>
                <a:ext uri="{FF2B5EF4-FFF2-40B4-BE49-F238E27FC236}">
                  <a16:creationId xmlns:a16="http://schemas.microsoft.com/office/drawing/2014/main" id="{8F9A4313-9BFB-6EA0-495E-7804C608F3E5}"/>
                </a:ext>
              </a:extLst>
            </p:cNvPr>
            <p:cNvPicPr>
              <a:picLocks noChangeAspect="1"/>
            </p:cNvPicPr>
            <p:nvPr userDrawn="1"/>
          </p:nvPicPr>
          <p:blipFill>
            <a:blip r:embed="rId42">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143" descr="se.png">
              <a:extLst>
                <a:ext uri="{FF2B5EF4-FFF2-40B4-BE49-F238E27FC236}">
                  <a16:creationId xmlns:a16="http://schemas.microsoft.com/office/drawing/2014/main" id="{77356E2B-E3D3-E2F0-1778-1CC87570989C}"/>
                </a:ext>
              </a:extLst>
            </p:cNvPr>
            <p:cNvPicPr>
              <a:picLocks noChangeAspect="1"/>
            </p:cNvPicPr>
            <p:nvPr userDrawn="1"/>
          </p:nvPicPr>
          <p:blipFill>
            <a:blip r:embed="rId43">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44" descr="uk.png">
              <a:extLst>
                <a:ext uri="{FF2B5EF4-FFF2-40B4-BE49-F238E27FC236}">
                  <a16:creationId xmlns:a16="http://schemas.microsoft.com/office/drawing/2014/main" id="{4B690478-3605-0654-56A3-4E692D800EFA}"/>
                </a:ext>
              </a:extLst>
            </p:cNvPr>
            <p:cNvPicPr>
              <a:picLocks noChangeAspect="1"/>
            </p:cNvPicPr>
            <p:nvPr userDrawn="1"/>
          </p:nvPicPr>
          <p:blipFill>
            <a:blip r:embed="rId44">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45" descr="ca.png">
              <a:extLst>
                <a:ext uri="{FF2B5EF4-FFF2-40B4-BE49-F238E27FC236}">
                  <a16:creationId xmlns:a16="http://schemas.microsoft.com/office/drawing/2014/main" id="{A9C62DFD-1A99-2B07-A128-6C7F61E2C6AD}"/>
                </a:ext>
              </a:extLst>
            </p:cNvPr>
            <p:cNvPicPr>
              <a:picLocks noChangeAspect="1"/>
            </p:cNvPicPr>
            <p:nvPr userDrawn="1"/>
          </p:nvPicPr>
          <p:blipFill>
            <a:blip r:embed="rId45">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46">
              <a:extLst>
                <a:ext uri="{FF2B5EF4-FFF2-40B4-BE49-F238E27FC236}">
                  <a16:creationId xmlns:a16="http://schemas.microsoft.com/office/drawing/2014/main" id="{6FA90998-B5E2-0469-AD63-D69056015888}"/>
                </a:ext>
              </a:extLst>
            </p:cNvPr>
            <p:cNvPicPr>
              <a:picLocks noChangeAspect="1"/>
            </p:cNvPicPr>
            <p:nvPr userDrawn="1"/>
          </p:nvPicPr>
          <p:blipFill>
            <a:blip r:embed="rId46">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47" descr="si.png">
              <a:extLst>
                <a:ext uri="{FF2B5EF4-FFF2-40B4-BE49-F238E27FC236}">
                  <a16:creationId xmlns:a16="http://schemas.microsoft.com/office/drawing/2014/main" id="{F669CC25-9D63-04A8-82C6-40BFF90C6DF6}"/>
                </a:ext>
              </a:extLst>
            </p:cNvPr>
            <p:cNvPicPr>
              <a:picLocks noChangeAspect="1"/>
            </p:cNvPicPr>
            <p:nvPr userDrawn="1"/>
          </p:nvPicPr>
          <p:blipFill>
            <a:blip r:embed="rId47">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7037482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2" r:id="rId18"/>
  </p:sldLayoutIdLst>
  <p:hf sldNum="0" hdr="0" dt="0"/>
  <p:txStyles>
    <p:titleStyle>
      <a:lvl1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2pPr>
      <a:lvl3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3pPr>
      <a:lvl4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4pPr>
      <a:lvl5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2530" name="Picture 35" descr="PPT_Header02" hidden="1">
            <a:extLst>
              <a:ext uri="{FF2B5EF4-FFF2-40B4-BE49-F238E27FC236}">
                <a16:creationId xmlns:a16="http://schemas.microsoft.com/office/drawing/2014/main" id="{574C2077-DDEA-6F27-D12B-470A9A8397B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F71ADC6B-BA7A-D1D7-3782-9FF65A00DB64}"/>
              </a:ext>
            </a:extLst>
          </p:cNvPr>
          <p:cNvSpPr>
            <a:spLocks noGrp="1" noChangeArrowheads="1"/>
          </p:cNvSpPr>
          <p:nvPr>
            <p:ph type="body" idx="1"/>
          </p:nvPr>
        </p:nvSpPr>
        <p:spPr bwMode="auto">
          <a:xfrm>
            <a:off x="217488" y="882650"/>
            <a:ext cx="11764962" cy="554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2532" name="Picture 33">
            <a:extLst>
              <a:ext uri="{FF2B5EF4-FFF2-40B4-BE49-F238E27FC236}">
                <a16:creationId xmlns:a16="http://schemas.microsoft.com/office/drawing/2014/main" id="{369701B6-EC58-1D49-3DCE-C2A5FE8D713B}"/>
              </a:ext>
            </a:extLst>
          </p:cNvPr>
          <p:cNvPicPr>
            <a:picLocks/>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38">
            <a:extLst>
              <a:ext uri="{FF2B5EF4-FFF2-40B4-BE49-F238E27FC236}">
                <a16:creationId xmlns:a16="http://schemas.microsoft.com/office/drawing/2014/main" id="{A37C4D36-C071-034B-89C7-F9C4E166A45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4E8D930-ABC3-CA4C-9EF9-B7F1AAE6DCB0}"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sp>
        <p:nvSpPr>
          <p:cNvPr id="22534" name="Title Placeholder 2">
            <a:extLst>
              <a:ext uri="{FF2B5EF4-FFF2-40B4-BE49-F238E27FC236}">
                <a16:creationId xmlns:a16="http://schemas.microsoft.com/office/drawing/2014/main" id="{72E3CBD7-24F5-E017-E201-551E5B31FB1E}"/>
              </a:ext>
            </a:extLst>
          </p:cNvPr>
          <p:cNvSpPr>
            <a:spLocks noGrp="1"/>
          </p:cNvSpPr>
          <p:nvPr>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pic>
        <p:nvPicPr>
          <p:cNvPr id="22535" name="Picture 37">
            <a:extLst>
              <a:ext uri="{FF2B5EF4-FFF2-40B4-BE49-F238E27FC236}">
                <a16:creationId xmlns:a16="http://schemas.microsoft.com/office/drawing/2014/main" id="{6E56F003-AD9E-CDCE-9D79-2C41668BD29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9" name="Straight Connector 38">
            <a:extLst>
              <a:ext uri="{FF2B5EF4-FFF2-40B4-BE49-F238E27FC236}">
                <a16:creationId xmlns:a16="http://schemas.microsoft.com/office/drawing/2014/main" id="{5AA532EF-D566-C692-ECF1-26AEE50B087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grpSp>
        <p:nvGrpSpPr>
          <p:cNvPr id="22537" name="Group 166">
            <a:extLst>
              <a:ext uri="{FF2B5EF4-FFF2-40B4-BE49-F238E27FC236}">
                <a16:creationId xmlns:a16="http://schemas.microsoft.com/office/drawing/2014/main" id="{35294442-AE0C-D426-CE51-2AF53F5BFDD5}"/>
              </a:ext>
            </a:extLst>
          </p:cNvPr>
          <p:cNvGrpSpPr>
            <a:grpSpLocks/>
          </p:cNvGrpSpPr>
          <p:nvPr userDrawn="1"/>
        </p:nvGrpSpPr>
        <p:grpSpPr bwMode="auto">
          <a:xfrm>
            <a:off x="227013" y="6572250"/>
            <a:ext cx="9280525" cy="144463"/>
            <a:chOff x="226688" y="6572055"/>
            <a:chExt cx="9280921" cy="144114"/>
          </a:xfrm>
        </p:grpSpPr>
        <p:pic>
          <p:nvPicPr>
            <p:cNvPr id="22538" name="Picture 167" descr="at.png">
              <a:extLst>
                <a:ext uri="{FF2B5EF4-FFF2-40B4-BE49-F238E27FC236}">
                  <a16:creationId xmlns:a16="http://schemas.microsoft.com/office/drawing/2014/main" id="{93CBCC73-5661-D3E6-7A6E-0D6ACB2CCE47}"/>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68" descr="be.png">
              <a:extLst>
                <a:ext uri="{FF2B5EF4-FFF2-40B4-BE49-F238E27FC236}">
                  <a16:creationId xmlns:a16="http://schemas.microsoft.com/office/drawing/2014/main" id="{F92E3733-B8CB-F32B-6355-3CDE8792E7E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69" descr="ch.png">
              <a:extLst>
                <a:ext uri="{FF2B5EF4-FFF2-40B4-BE49-F238E27FC236}">
                  <a16:creationId xmlns:a16="http://schemas.microsoft.com/office/drawing/2014/main" id="{5BC61FFB-5CC4-6B71-CC1D-5C483AC95C5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1" name="Picture 170" descr="cz.png">
              <a:extLst>
                <a:ext uri="{FF2B5EF4-FFF2-40B4-BE49-F238E27FC236}">
                  <a16:creationId xmlns:a16="http://schemas.microsoft.com/office/drawing/2014/main" id="{321A9FDD-008F-6FF4-81C0-64BF1B9CAF6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2" name="Picture 171" descr="de.png">
              <a:extLst>
                <a:ext uri="{FF2B5EF4-FFF2-40B4-BE49-F238E27FC236}">
                  <a16:creationId xmlns:a16="http://schemas.microsoft.com/office/drawing/2014/main" id="{BB99FF12-F1BB-10D0-5DCC-FA22BB37D90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3" name="Picture 172" descr="dk.png">
              <a:extLst>
                <a:ext uri="{FF2B5EF4-FFF2-40B4-BE49-F238E27FC236}">
                  <a16:creationId xmlns:a16="http://schemas.microsoft.com/office/drawing/2014/main" id="{1C5E26A5-6DFB-28A5-195E-531D389B94E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4" name="Picture 173" descr="ee.png">
              <a:extLst>
                <a:ext uri="{FF2B5EF4-FFF2-40B4-BE49-F238E27FC236}">
                  <a16:creationId xmlns:a16="http://schemas.microsoft.com/office/drawing/2014/main" id="{0C48029B-8090-290E-007A-9AC716CA053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5" name="Picture 174" descr="es.png">
              <a:extLst>
                <a:ext uri="{FF2B5EF4-FFF2-40B4-BE49-F238E27FC236}">
                  <a16:creationId xmlns:a16="http://schemas.microsoft.com/office/drawing/2014/main" id="{9F92DAA5-4BAD-378F-6403-F70FBFF5D2D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6" name="Picture 175" descr="fi.png">
              <a:extLst>
                <a:ext uri="{FF2B5EF4-FFF2-40B4-BE49-F238E27FC236}">
                  <a16:creationId xmlns:a16="http://schemas.microsoft.com/office/drawing/2014/main" id="{5950D2AC-3AEF-A744-502A-885BDDEE7DD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7" name="Picture 176" descr="fr.png">
              <a:extLst>
                <a:ext uri="{FF2B5EF4-FFF2-40B4-BE49-F238E27FC236}">
                  <a16:creationId xmlns:a16="http://schemas.microsoft.com/office/drawing/2014/main" id="{FF13AD4C-1F7A-D06F-5AD8-B7A4DEC9D219}"/>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8" name="Picture 177" descr="gr.png">
              <a:extLst>
                <a:ext uri="{FF2B5EF4-FFF2-40B4-BE49-F238E27FC236}">
                  <a16:creationId xmlns:a16="http://schemas.microsoft.com/office/drawing/2014/main" id="{73356D26-F755-3A3B-5ABA-648141421B6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9" name="Picture 178" descr="hu.png">
              <a:extLst>
                <a:ext uri="{FF2B5EF4-FFF2-40B4-BE49-F238E27FC236}">
                  <a16:creationId xmlns:a16="http://schemas.microsoft.com/office/drawing/2014/main" id="{0C4B6992-805B-C8B2-F322-4B824711C9E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0" name="Picture 179" descr="ie.png">
              <a:extLst>
                <a:ext uri="{FF2B5EF4-FFF2-40B4-BE49-F238E27FC236}">
                  <a16:creationId xmlns:a16="http://schemas.microsoft.com/office/drawing/2014/main" id="{C4E41967-29D6-855B-5165-67739D4DCDE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1" name="Picture 180" descr="it.png">
              <a:extLst>
                <a:ext uri="{FF2B5EF4-FFF2-40B4-BE49-F238E27FC236}">
                  <a16:creationId xmlns:a16="http://schemas.microsoft.com/office/drawing/2014/main" id="{3713CB3E-70D3-1581-4724-FDE1E60F1F8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2" name="Picture 181" descr="lu.png">
              <a:extLst>
                <a:ext uri="{FF2B5EF4-FFF2-40B4-BE49-F238E27FC236}">
                  <a16:creationId xmlns:a16="http://schemas.microsoft.com/office/drawing/2014/main" id="{0994F35A-0728-1B06-CC5A-C702558035AD}"/>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3" name="Picture 182" descr="nl.png">
              <a:extLst>
                <a:ext uri="{FF2B5EF4-FFF2-40B4-BE49-F238E27FC236}">
                  <a16:creationId xmlns:a16="http://schemas.microsoft.com/office/drawing/2014/main" id="{EE957BCF-BC18-6550-F8E1-05247492F4AC}"/>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4" name="Picture 183" descr="no.png">
              <a:extLst>
                <a:ext uri="{FF2B5EF4-FFF2-40B4-BE49-F238E27FC236}">
                  <a16:creationId xmlns:a16="http://schemas.microsoft.com/office/drawing/2014/main" id="{62EB1111-FC77-F608-EB83-F58636A09040}"/>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5" name="Picture 184" descr="pl.png">
              <a:extLst>
                <a:ext uri="{FF2B5EF4-FFF2-40B4-BE49-F238E27FC236}">
                  <a16:creationId xmlns:a16="http://schemas.microsoft.com/office/drawing/2014/main" id="{613A7CF5-25E0-13F7-67FE-4CDD6B099374}"/>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6" name="Picture 185" descr="pt.png">
              <a:extLst>
                <a:ext uri="{FF2B5EF4-FFF2-40B4-BE49-F238E27FC236}">
                  <a16:creationId xmlns:a16="http://schemas.microsoft.com/office/drawing/2014/main" id="{34D9F17A-961D-329D-1A38-825149F932DE}"/>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7" name="Picture 186" descr="ro.png">
              <a:extLst>
                <a:ext uri="{FF2B5EF4-FFF2-40B4-BE49-F238E27FC236}">
                  <a16:creationId xmlns:a16="http://schemas.microsoft.com/office/drawing/2014/main" id="{C6E0EB13-5899-9299-9A48-131974453B12}"/>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8" name="Picture 187" descr="se.png">
              <a:extLst>
                <a:ext uri="{FF2B5EF4-FFF2-40B4-BE49-F238E27FC236}">
                  <a16:creationId xmlns:a16="http://schemas.microsoft.com/office/drawing/2014/main" id="{5A415D59-D96A-FA8B-311A-CB3AE67B66AE}"/>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9" name="Picture 188" descr="uk.png">
              <a:extLst>
                <a:ext uri="{FF2B5EF4-FFF2-40B4-BE49-F238E27FC236}">
                  <a16:creationId xmlns:a16="http://schemas.microsoft.com/office/drawing/2014/main" id="{39228654-C199-AE33-CFDE-281C6CF29336}"/>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0" name="Picture 189" descr="ca.png">
              <a:extLst>
                <a:ext uri="{FF2B5EF4-FFF2-40B4-BE49-F238E27FC236}">
                  <a16:creationId xmlns:a16="http://schemas.microsoft.com/office/drawing/2014/main" id="{8A12A56A-D795-C5CA-61FF-D2B435F227FA}"/>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1" name="Picture 190">
              <a:extLst>
                <a:ext uri="{FF2B5EF4-FFF2-40B4-BE49-F238E27FC236}">
                  <a16:creationId xmlns:a16="http://schemas.microsoft.com/office/drawing/2014/main" id="{CD050291-C373-5788-BED1-C0554A32573F}"/>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2" name="Picture 191" descr="si.png">
              <a:extLst>
                <a:ext uri="{FF2B5EF4-FFF2-40B4-BE49-F238E27FC236}">
                  <a16:creationId xmlns:a16="http://schemas.microsoft.com/office/drawing/2014/main" id="{9BCE4285-7A58-C3E0-0798-6DFAE15D3483}"/>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8146037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sldNum="0" hdr="0" dt="0"/>
  <p:txStyles>
    <p:titleStyle>
      <a:lvl1pPr algn="l" rtl="0" eaLnBrk="0" fontAlgn="base" hangingPunct="0">
        <a:spcBef>
          <a:spcPct val="0"/>
        </a:spcBef>
        <a:spcAft>
          <a:spcPct val="0"/>
        </a:spcAft>
        <a:defRPr sz="3000" b="1">
          <a:solidFill>
            <a:srgbClr val="335E6F"/>
          </a:solidFill>
          <a:latin typeface="+mj-lt"/>
          <a:ea typeface="MS PGothic" pitchFamily="34" charset="-128"/>
          <a:cs typeface="Arial" charset="0"/>
        </a:defRPr>
      </a:lvl1pPr>
      <a:lvl2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2pPr>
      <a:lvl3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3pPr>
      <a:lvl4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4pPr>
      <a:lvl5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hyperlink" Target="https://eur-lex.europa.eu/legal-content/EN/TXT/?uri=CELEX:52020DC0066" TargetMode="External"/><Relationship Id="rId3" Type="http://schemas.openxmlformats.org/officeDocument/2006/relationships/hyperlink" Target="https://cordis.europa.eu/search/en?q=contenttype%3D%27project%27%20AND%20(relatedLegalBasis%2Fprogramme%2Fcode%3D%27ICT-13-2018-2019%27%20OR%20relatedTopic%2Fprogramme%2Fcode%3D%27ICT-13-2018-2019%27)&amp;p=1&amp;num=10&amp;srt=Relevance:decreasing" TargetMode="External"/><Relationship Id="rId7"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hyperlink" Target="https://www.bdva.eu/" TargetMode="External"/><Relationship Id="rId10" Type="http://schemas.openxmlformats.org/officeDocument/2006/relationships/hyperlink" Target="https://adrforum.eu/" TargetMode="External"/><Relationship Id="rId4" Type="http://schemas.openxmlformats.org/officeDocument/2006/relationships/hyperlink" Target="https://adr-association.eu/" TargetMode="External"/><Relationship Id="rId9" Type="http://schemas.openxmlformats.org/officeDocument/2006/relationships/hyperlink" Target="https://european-big-data-value-forum.eu/"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8" Type="http://schemas.openxmlformats.org/officeDocument/2006/relationships/hyperlink" Target="https://www.hipeac.net/vision/#/latest/" TargetMode="External"/><Relationship Id="rId3" Type="http://schemas.openxmlformats.org/officeDocument/2006/relationships/hyperlink" Target="https://eucloudedgeiot.eu/communication-materials/" TargetMode="External"/><Relationship Id="rId7" Type="http://schemas.openxmlformats.org/officeDocument/2006/relationships/hyperlink" Target="https://zededa.com/analyst_reports/benefits-of-the-open-edge-what-it-is-and-why-it-matters-now-more-than-ever/"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hyperlink" Target="https://eucloudedgeiot.eu/industry-spotlights/" TargetMode="External"/><Relationship Id="rId5" Type="http://schemas.openxmlformats.org/officeDocument/2006/relationships/hyperlink" Target="https://eucloudedgeiot.eu/future-outlook/" TargetMode="External"/><Relationship Id="rId10" Type="http://schemas.openxmlformats.org/officeDocument/2006/relationships/hyperlink" Target="https://digital-strategy.ec.europa.eu/en/funding/economic-potential-far-edge-computing-future-smart-internet-things" TargetMode="External"/><Relationship Id="rId4" Type="http://schemas.openxmlformats.org/officeDocument/2006/relationships/hyperlink" Target="https://aioti.eu/aioti-sria-advancing-next-generation-iot-and-edge-computing-research-and-innovation/" TargetMode="External"/><Relationship Id="rId9" Type="http://schemas.openxmlformats.org/officeDocument/2006/relationships/hyperlink" Target="http://www.eucloudedgeiot.eu/"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www.youtube.com/live/PEmPitl3cLU" TargetMode="External"/><Relationship Id="rId3" Type="http://schemas.openxmlformats.org/officeDocument/2006/relationships/hyperlink" Target="screen/opportunities/topic-details/horizon-cl4-2024-digital-emerging-01-04?tenders=false&amp;closed=false&amp;programmePeriod=2021%20-%202027&amp;frameworkProgramme=43108390&amp;programmePart=43120193&amp;destination=44799048" TargetMode="External"/><Relationship Id="rId7" Type="http://schemas.openxmlformats.org/officeDocument/2006/relationships/hyperlink" Target="https://ec.europa.eu/info/funding-tenders/opportunities/portal/screen/opportunities/topic-details/horizon-cl4-2024-digital-emerging-01-31?tenders=false&amp;closed=false&amp;programmePeriod=2021%20-%202027&amp;frameworkProgramme=43108390&amp;programmePart=43120193&amp;destination=44799048" TargetMode="External"/><Relationship Id="rId2" Type="http://schemas.openxmlformats.org/officeDocument/2006/relationships/hyperlink" Target="https://ec.europa.eu/info/funding-tenders/opportunities/portal/screen/opportunities/topic-details/horizon-cl4-2024-digital-emerging-01-03?tenders=false&amp;closed=false&amp;programmePeriod=2021%20-%202027&amp;frameworkProgramme=43108390&amp;programmePart=43120193&amp;destination=44799048" TargetMode="External"/><Relationship Id="rId1" Type="http://schemas.openxmlformats.org/officeDocument/2006/relationships/slideLayout" Target="../slideLayouts/slideLayout7.xml"/><Relationship Id="rId6" Type="http://schemas.openxmlformats.org/officeDocument/2006/relationships/hyperlink" Target="https://ec.europa.eu/info/funding-tenders/opportunities/portal/screen/opportunities/topic-details/horizon-cl4-2024-digital-emerging-01-23?tenders=false&amp;closed=false&amp;programmePeriod=2021%20-%202027&amp;frameworkProgramme=43108390&amp;programmePart=43120193&amp;destination=44799048" TargetMode="External"/><Relationship Id="rId5" Type="http://schemas.openxmlformats.org/officeDocument/2006/relationships/hyperlink" Target="https://ec.europa.eu/info/funding-tenders/opportunities/portal/screen/opportunities/topic-details/horizon-cl4-2024-digital-emerging-01-22?tenders=false&amp;closed=false&amp;programmePeriod=2021%20-%202027&amp;frameworkProgramme=43108390&amp;programmePart=43120193&amp;destination=44799048" TargetMode="External"/><Relationship Id="rId10" Type="http://schemas.openxmlformats.org/officeDocument/2006/relationships/image" Target="../media/image41.svg"/><Relationship Id="rId4" Type="http://schemas.openxmlformats.org/officeDocument/2006/relationships/hyperlink" Target="https://ec.europa.eu/info/funding-tenders/opportunities/portal/screen/opportunities/topic-details/horizon-cl4-2024-digital-emerging-01-21?tenders=false&amp;closed=false&amp;programmePeriod=2021%20-%202027&amp;frameworkProgramme=43108390&amp;programmePart=43120193&amp;destination=44799048" TargetMode="External"/><Relationship Id="rId9" Type="http://schemas.openxmlformats.org/officeDocument/2006/relationships/image" Target="../media/image40.png"/></Relationships>
</file>

<file path=ppt/slides/_rels/slide15.xml.rels><?xml version="1.0" encoding="UTF-8" standalone="yes"?>
<Relationships xmlns="http://schemas.openxmlformats.org/package/2006/relationships"><Relationship Id="rId8" Type="http://schemas.openxmlformats.org/officeDocument/2006/relationships/hyperlink" Target="https://www.youtube.com/live/PEmPitl3cLU" TargetMode="External"/><Relationship Id="rId3" Type="http://schemas.openxmlformats.org/officeDocument/2006/relationships/hyperlink" Target="https://ec.europa.eu/info/funding-tenders/opportunities/portal/screen/opportunities/topic-details/horizon-cl4-2024-digital-emerging-01-34?tenders=false&amp;closed=false&amp;programmePeriod=2021%20-%202027&amp;frameworkProgramme=43108390&amp;programmePart=43120193&amp;destination=44799048" TargetMode="External"/><Relationship Id="rId7" Type="http://schemas.openxmlformats.org/officeDocument/2006/relationships/hyperlink" Target="https://ec.europa.eu/info/funding-tenders/opportunities/portal/screen/opportunities/topic-details/horizon-cl4-2024-digital-emerging-01-55?tenders=false&amp;closed=false&amp;programmePeriod=2021%20-%202027&amp;frameworkProgramme=43108390&amp;programmePart=43120193&amp;destination=44799048&amp;pageNumber=2"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ec.europa.eu/info/funding-tenders/opportunities/portal/screen/opportunities/topic-details/horizon-cl4-2024-digital-emerging-01-54?tenders=false&amp;closed=false&amp;programmePeriod=2021%20-%202027&amp;frameworkProgramme=43108390&amp;programmePart=43120193&amp;destination=44799048" TargetMode="External"/><Relationship Id="rId5" Type="http://schemas.openxmlformats.org/officeDocument/2006/relationships/hyperlink" Target="https://ec.europa.eu/info/funding-tenders/opportunities/portal/screen/opportunities/topic-details/horizon-cl4-2024-digital-emerging-01-45?tenders=false&amp;closed=false&amp;programmePeriod=2021%20-%202027&amp;frameworkProgramme=43108390&amp;programmePart=43120193&amp;destination=44799048" TargetMode="External"/><Relationship Id="rId10" Type="http://schemas.openxmlformats.org/officeDocument/2006/relationships/image" Target="../media/image41.svg"/><Relationship Id="rId4" Type="http://schemas.openxmlformats.org/officeDocument/2006/relationships/hyperlink" Target="https://ec.europa.eu/info/funding-tenders/opportunities/portal/screen/opportunities/topic-details/horizon-cl4-2024-digital-emerging-01-42?tenders=false&amp;closed=false&amp;programmePeriod=2021%20-%202027&amp;frameworkProgramme=43108390&amp;programmePart=43120193&amp;destination=44799048" TargetMode="External"/><Relationship Id="rId9" Type="http://schemas.openxmlformats.org/officeDocument/2006/relationships/image" Target="../media/image4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adr-association.eu/"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hyperlink" Target="https://adr-association.eu/"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julija.asmuss@lzp.gov.lv"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hyperlink" Target="https://graphene-flagship.eu/innovation/industrialisation/roadmap/" TargetMode="External"/><Relationship Id="rId3" Type="http://schemas.openxmlformats.org/officeDocument/2006/relationships/hyperlink" Target="https://graphene-flagship.eu/" TargetMode="External"/><Relationship Id="rId7" Type="http://schemas.openxmlformats.org/officeDocument/2006/relationships/hyperlink" Target="https://graphene-flagship.eu/collaboration/our-partners/"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hyperlink" Target="https://www.flagera.eu/" TargetMode="External"/><Relationship Id="rId5" Type="http://schemas.openxmlformats.org/officeDocument/2006/relationships/hyperlink" Target="https://graphene-flagship.eu/innovation/pilot-line/" TargetMode="External"/><Relationship Id="rId4" Type="http://schemas.openxmlformats.org/officeDocument/2006/relationships/hyperlink" Target="https://graphene-flagship.eu/research/annual-report/" TargetMode="External"/><Relationship Id="rId9" Type="http://schemas.openxmlformats.org/officeDocument/2006/relationships/image" Target="../media/image47.png"/></Relationships>
</file>

<file path=ppt/slides/_rels/slide23.xml.rels><?xml version="1.0" encoding="UTF-8" standalone="yes"?>
<Relationships xmlns="http://schemas.openxmlformats.org/package/2006/relationships"><Relationship Id="rId8" Type="http://schemas.openxmlformats.org/officeDocument/2006/relationships/hyperlink" Target="https://digital-strategy.ec.europa.eu/en/policies/quantum" TargetMode="External"/><Relationship Id="rId3" Type="http://schemas.openxmlformats.org/officeDocument/2006/relationships/hyperlink" Target="https://qt.eu/projects/" TargetMode="External"/><Relationship Id="rId7" Type="http://schemas.openxmlformats.org/officeDocument/2006/relationships/hyperlink" Target="https://qt.eu/media/" TargetMode="External"/><Relationship Id="rId12" Type="http://schemas.openxmlformats.org/officeDocument/2006/relationships/hyperlink" Target="https://qt.eu/about-quantum-flagship/newsroom/consolidating-the-course-of-quantum-technologies/"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hyperlink" Target="https://qt.eu/" TargetMode="External"/><Relationship Id="rId11" Type="http://schemas.openxmlformats.org/officeDocument/2006/relationships/hyperlink" Target="https://qt.eu/structure-governance/" TargetMode="External"/><Relationship Id="rId5" Type="http://schemas.openxmlformats.org/officeDocument/2006/relationships/image" Target="../media/image48.png"/><Relationship Id="rId10" Type="http://schemas.openxmlformats.org/officeDocument/2006/relationships/hyperlink" Target="https://qt.eu/about-quantum-flagship/" TargetMode="External"/><Relationship Id="rId4" Type="http://schemas.openxmlformats.org/officeDocument/2006/relationships/hyperlink" Target="https://qt.eu/news/2022/quantum-flagship-publishes-preliminary-strategic-research-and-industry-agenda" TargetMode="External"/><Relationship Id="rId9" Type="http://schemas.openxmlformats.org/officeDocument/2006/relationships/hyperlink" Target="https://qt.eu/about-quantum-flagship/newsroom/quantum-flagship-publishes-preliminary-strategic-research-and-industry-agenda/"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www.flipsnack.com/photonics21/photonics21-strategic-research-and-innovation-agenda-2023-2030/full-view.html" TargetMode="External"/><Relationship Id="rId2" Type="http://schemas.openxmlformats.org/officeDocument/2006/relationships/hyperlink" Target="https://www.photonics21.org/" TargetMode="External"/><Relationship Id="rId1" Type="http://schemas.openxmlformats.org/officeDocument/2006/relationships/slideLayout" Target="../slideLayouts/slideLayout7.xml"/><Relationship Id="rId6" Type="http://schemas.openxmlformats.org/officeDocument/2006/relationships/hyperlink" Target="https://www.photonics21.org/events-workshops/" TargetMode="External"/><Relationship Id="rId5" Type="http://schemas.openxmlformats.org/officeDocument/2006/relationships/image" Target="../media/image51.png"/><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hyperlink" Target="https://www.photonics21.org/"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hyperlink" Target="https://www.photonics21.org/events-workshops/" TargetMode="External"/><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hyperlink" Target="https://ec.europa.eu/info/funding-tenders/opportunities/portal/screen/opportunities/topic-details/horizon-cl4-2024-human-01-06?tenders=false&amp;closed=false&amp;programmePeriod=2021%20-%202027&amp;frameworkProgramme=43108390&amp;programmePart=43120193&amp;destinationGroup=45355298" TargetMode="External"/><Relationship Id="rId7"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hyperlink" Target="https://www.youtube.com/live/IVdN1FhwA7U" TargetMode="External"/><Relationship Id="rId5" Type="http://schemas.openxmlformats.org/officeDocument/2006/relationships/hyperlink" Target="https://ec.europa.eu/info/funding-tenders/opportunities/portal/screen/opportunities/topic-details/horizon-cl4-2024-human-01-61?tenders=false&amp;closed=false&amp;programmePeriod=2021%20-%202027&amp;frameworkProgramme=43108390&amp;destinationGroup=45355298" TargetMode="External"/><Relationship Id="rId4" Type="http://schemas.openxmlformats.org/officeDocument/2006/relationships/hyperlink" Target="https://ec.europa.eu/info/funding-tenders/opportunities/portal/screen/opportunities/topic-details/horizon-cl4-2024-human-01-07?tenders=false&amp;closed=false&amp;programmePeriod=2021%20-%202027&amp;frameworkProgramme=43108390&amp;destinationGroup=45355298"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hyperlink" Target="https://ec.europa.eu/info/funding-tenders/opportunities/portal/screen/opportunities/topic-details/horizon-cl4-2024-twin-transition-01-03?tenders=false&amp;closed=false&amp;programmePeriod=2021%20-%202027&amp;frameworkProgramme=43108390&amp;programmePart=43120193&amp;destination=44799039" TargetMode="External"/><Relationship Id="rId7" Type="http://schemas.openxmlformats.org/officeDocument/2006/relationships/image" Target="../media/image40.png"/><Relationship Id="rId2" Type="http://schemas.openxmlformats.org/officeDocument/2006/relationships/hyperlink" Target="https://ec.europa.eu/info/funding-tenders/opportunities/portal/screen/opportunities/topic-details/horizon-cl4-2024-twin-transition-01-01?tenders=false&amp;closed=false&amp;programmePeriod=2021%20-%202027&amp;frameworkProgramme=43108390&amp;programmePart=43120193&amp;destination=44799039&amp;pageNumber=2" TargetMode="External"/><Relationship Id="rId1" Type="http://schemas.openxmlformats.org/officeDocument/2006/relationships/slideLayout" Target="../slideLayouts/slideLayout7.xml"/><Relationship Id="rId6" Type="http://schemas.openxmlformats.org/officeDocument/2006/relationships/hyperlink" Target="https://www.youtube.com/live/Ip4Bu2oW_Aw" TargetMode="External"/><Relationship Id="rId5" Type="http://schemas.openxmlformats.org/officeDocument/2006/relationships/hyperlink" Target="https://ec.europa.eu/info/funding-tenders/opportunities/portal/screen/opportunities/topic-details/horizon-cl4-2024-twin-transition-01-12?tenders=false&amp;closed=false&amp;programmePeriod=2021%20-%202027&amp;frameworkProgramme=43108390&amp;programmePart=43120193&amp;destination=44799039&amp;pageNumber=2" TargetMode="External"/><Relationship Id="rId4" Type="http://schemas.openxmlformats.org/officeDocument/2006/relationships/hyperlink" Target="https://ec.europa.eu/info/funding-tenders/opportunities/portal/screen/opportunities/topic-details/horizon-cl4-2024-twin-transition-01-05?tenders=false&amp;closed=false&amp;programmePeriod=2021%20-%202027&amp;frameworkProgramme=43108390&amp;programmePart=43120193&amp;destination=44799039&amp;pageNumber=2"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research-and-innovation.ec.europa.eu/funding/funding-opportunities/funding-programmes-and-open-calls/horizon-europe/horizon-europe-work-programmes_en" TargetMode="External"/><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8" Type="http://schemas.openxmlformats.org/officeDocument/2006/relationships/hyperlink" Target="https://www.youtube.com/live/Ip4Bu2oW_Aw" TargetMode="External"/><Relationship Id="rId3" Type="http://schemas.openxmlformats.org/officeDocument/2006/relationships/hyperlink" Target="https://ec.europa.eu/info/funding-tenders/opportunities/portal/screen/opportunities/topic-details/horizon-cl4-2024-twin-transition-01-34?tenders=false&amp;closed=false&amp;programmePeriod=2021%20-%202027&amp;frameworkProgramme=43108390&amp;programmePart=43120193&amp;destination=44799039&amp;pageNumber=2" TargetMode="External"/><Relationship Id="rId7" Type="http://schemas.openxmlformats.org/officeDocument/2006/relationships/image" Target="../media/image41.svg"/><Relationship Id="rId2" Type="http://schemas.openxmlformats.org/officeDocument/2006/relationships/hyperlink" Target="https://ec.europa.eu/info/funding-tenders/opportunities/portal/screen/opportunities/topic-details/horizon-cl4-2024-twin-transition-01-32?tenders=false&amp;closed=false&amp;programmePeriod=2021%20-%202027&amp;frameworkProgramme=43108390&amp;programmePart=43120193&amp;destination=44799039&amp;pageNumber=2" TargetMode="Externa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hyperlink" Target="https://ec.europa.eu/info/funding-tenders/opportunities/portal/screen/opportunities/topic-details/horizon-cl4-2024-twin-transition-01-38?tenders=false&amp;closed=false&amp;programmePeriod=2021%20-%202027&amp;frameworkProgramme=43108390&amp;programmePart=43120193&amp;destination=44799039&amp;pageNumber=2" TargetMode="External"/><Relationship Id="rId4" Type="http://schemas.openxmlformats.org/officeDocument/2006/relationships/hyperlink" Target="https://ec.europa.eu/info/funding-tenders/opportunities/portal/screen/opportunities/topic-details/horizon-cl4-2024-twin-transition-01-35?tenders=false&amp;closed=false&amp;programmePeriod=2021%20-%202027&amp;frameworkProgramme=43108390&amp;programmePart=43120193&amp;destination=44799039&amp;pageNumber=2"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cl4-2024-twin-transition-01-44?tenders=false&amp;closed=false&amp;programmePeriod=2021%20-%202027&amp;frameworkProgramme=43108390&amp;programmePart=43120193&amp;destination=44799039&amp;pageNumber=2" TargetMode="External"/><Relationship Id="rId7" Type="http://schemas.openxmlformats.org/officeDocument/2006/relationships/hyperlink" Target="https://www.youtube.com/live/Ip4Bu2oW_Aw" TargetMode="External"/><Relationship Id="rId2" Type="http://schemas.openxmlformats.org/officeDocument/2006/relationships/hyperlink" Target="https://ec.europa.eu/info/funding-tenders/opportunities/portal/screen/opportunities/topic-details/horizon-cl4-2024-twin-transition-01-41?tenders=false&amp;closed=false&amp;programmePeriod=2021%20-%202027&amp;frameworkProgramme=43108390&amp;programmePart=43120193&amp;destination=44799039" TargetMode="External"/><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hyperlink" Target="ortunities/topic-details/horizon-cl4-2024-twin-transition-01-46?tenders=false&amp;closed=false&amp;programmePeriod=2021%20-%202027&amp;frameworkProgramme=43108390&amp;programmePart=43120193&amp;destination=44799039&amp;pageNumber=2"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ec.europa.eu/info/sites/default/files/turning_fair_into_reality_1.pdf"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hyperlink" Target="https://cloud.effra.eu/index.php/s/bRrlW4F79uVpeiv" TargetMode="External"/><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hyperlink" Target="https://cloud.effra.eu/index.php/s/bRrlW4F79uVpeiv" TargetMode="External"/><Relationship Id="rId4" Type="http://schemas.openxmlformats.org/officeDocument/2006/relationships/hyperlink" Target="https://ec.europa.eu/info/sites/default/files/turning_fair_into_reality_1.pdf"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ec.europa.eu/info/sites/default/files/turning_fair_into_reality_1.pdf"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hyperlink" Target="https://ec.europa.eu/environment/publications/proposal-ecodesign-sustainable-products-regulation_en" TargetMode="External"/><Relationship Id="rId4" Type="http://schemas.openxmlformats.org/officeDocument/2006/relationships/image" Target="../media/image52.png"/></Relationships>
</file>

<file path=ppt/slides/_rels/slide35.xml.rels><?xml version="1.0" encoding="UTF-8" standalone="yes"?>
<Relationships xmlns="http://schemas.openxmlformats.org/package/2006/relationships"><Relationship Id="rId3" Type="http://schemas.openxmlformats.org/officeDocument/2006/relationships/hyperlink" Target="https://www.aspire2050.eu/sites/default/files/users/user85/p4planet_07.06.2022._final.pdf"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hyperlink" Target="https://www.clean-hydrogen.europa.eu/knowledge-management/annual-data-collection_en#trust" TargetMode="External"/><Relationship Id="rId4" Type="http://schemas.openxmlformats.org/officeDocument/2006/relationships/image" Target="../media/image53.png"/></Relationships>
</file>

<file path=ppt/slides/_rels/slide36.xml.rels><?xml version="1.0" encoding="UTF-8" standalone="yes"?>
<Relationships xmlns="http://schemas.openxmlformats.org/package/2006/relationships"><Relationship Id="rId3" Type="http://schemas.openxmlformats.org/officeDocument/2006/relationships/hyperlink" Target="https://www.h4c-community.eu/"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png"/></Relationships>
</file>

<file path=ppt/slides/_rels/slide37.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hyperlink" Target="https://ec.europa.eu/info/funding-tenders/opportunities/portal/screen/opportunities/topic-details/horizon-cl4-2024-resilience-01-04?tenders=false&amp;closed=false&amp;programmePeriod=2021%20-%202027&amp;frameworkProgramme=43108390&amp;programmePart=43120193&amp;destination=43650711" TargetMode="External"/><Relationship Id="rId7" Type="http://schemas.openxmlformats.org/officeDocument/2006/relationships/image" Target="../media/image40.png"/><Relationship Id="rId2" Type="http://schemas.openxmlformats.org/officeDocument/2006/relationships/hyperlink" Target="https://ec.europa.eu/info/funding-tenders/opportunities/portal/screen/opportunities/topic-details/horizon-cl4-2024-resilience-01-01?tenders=false&amp;closed=false&amp;programmePeriod=2021%20-%202027&amp;frameworkProgramme=43108390&amp;programmePart=43120193&amp;destination=43650711" TargetMode="External"/><Relationship Id="rId1" Type="http://schemas.openxmlformats.org/officeDocument/2006/relationships/slideLayout" Target="../slideLayouts/slideLayout7.xml"/><Relationship Id="rId6" Type="http://schemas.openxmlformats.org/officeDocument/2006/relationships/hyperlink" Target="https://www.youtube.com/watch?v=9G5n2QuzdSo" TargetMode="External"/><Relationship Id="rId5" Type="http://schemas.openxmlformats.org/officeDocument/2006/relationships/hyperlink" Target="https://ec.europa.eu/info/funding-tenders/opportunities/portal/screen/opportunities/topic-details/horizon-cl4-2024-resilience-01-10?tenders=false&amp;closed=false&amp;programmePeriod=2021%20-%202027&amp;frameworkProgramme=43108390&amp;programmePart=43120193&amp;destination=43650711" TargetMode="External"/><Relationship Id="rId4" Type="http://schemas.openxmlformats.org/officeDocument/2006/relationships/hyperlink" Target="https://ec.europa.eu/info/funding-tenders/opportunities/portal/screen/opportunities/topic-details/horizon-cl4-2024-resilience-01-08?tenders=false&amp;closed=false&amp;programmePeriod=2021%20-%202027&amp;frameworkProgramme=43108390&amp;programmePart=43120193&amp;destination=43650711" TargetMode="External"/></Relationships>
</file>

<file path=ppt/slides/_rels/slide3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s://ec.europa.eu/info/funding-tenders/opportunities/portal/screen/opportunities/topic-details/horizon-cl4-2024-resilience-01-24?tenders=false&amp;closed=false&amp;programmePeriod=2021%20-%202027&amp;frameworkProgramme=43108390&amp;programmePart=43120193&amp;destination=43650711" TargetMode="External"/><Relationship Id="rId7" Type="http://schemas.openxmlformats.org/officeDocument/2006/relationships/hyperlink" Target="https://www.youtube.com/watch?v=9G5n2QuzdSo" TargetMode="External"/><Relationship Id="rId2" Type="http://schemas.openxmlformats.org/officeDocument/2006/relationships/hyperlink" Target="https://ec.europa.eu/info/funding-tenders/opportunities/portal/screen/opportunities/topic-details/horizon-cl4-2024-resilience-01-11?tenders=false&amp;closed=false&amp;programmePeriod=2021%20-%202027&amp;frameworkProgramme=43108390&amp;programmePart=43120193&amp;destination=43650711" TargetMode="External"/><Relationship Id="rId1" Type="http://schemas.openxmlformats.org/officeDocument/2006/relationships/slideLayout" Target="../slideLayouts/slideLayout7.xml"/><Relationship Id="rId6" Type="http://schemas.openxmlformats.org/officeDocument/2006/relationships/hyperlink" Target="https://ec.europa.eu/info/funding-tenders/opportunities/portal/screen/opportunities/topic-details/horizon-cl4-2024-resilience-01-41?tenders=false&amp;closed=false&amp;programmePeriod=2021%20-%202027&amp;frameworkProgramme=43108390&amp;programmePart=43120193&amp;destination=43650711" TargetMode="External"/><Relationship Id="rId5" Type="http://schemas.openxmlformats.org/officeDocument/2006/relationships/hyperlink" Target="https://ec.europa.eu/info/funding-tenders/opportunities/portal/screen/opportunities/topic-details/horizon-cl4-2024-resilience-01-36?closed=false&amp;programmePeriod=2021%20-%202027&amp;frameworkProgramme=43108390&amp;destinationGroup=45355286" TargetMode="External"/><Relationship Id="rId4" Type="http://schemas.openxmlformats.org/officeDocument/2006/relationships/hyperlink" Target="https://ec.europa.eu/info/funding-tenders/opportunities/portal/screen/opportunities/topic-details/horizon-cl4-2024-resilience-01-35?closed=false&amp;programmePeriod=2021%20-%202027&amp;frameworkProgramme=43108390&amp;programmePart=43120193&amp;destinationGroup=45355286" TargetMode="External"/><Relationship Id="rId9" Type="http://schemas.openxmlformats.org/officeDocument/2006/relationships/image" Target="../media/image41.svg"/></Relationships>
</file>

<file path=ppt/slides/_rels/slide3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ec.europa.eu/info/horizon-europe/cluster-4-digital-industry-and-space_en" TargetMode="External"/><Relationship Id="rId2" Type="http://schemas.openxmlformats.org/officeDocument/2006/relationships/image" Target="../media/image38.png"/><Relationship Id="rId1" Type="http://schemas.openxmlformats.org/officeDocument/2006/relationships/slideLayout" Target="../slideLayouts/slideLayout13.xml"/><Relationship Id="rId6" Type="http://schemas.openxmlformats.org/officeDocument/2006/relationships/image" Target="../media/image39.png"/><Relationship Id="rId5" Type="http://schemas.openxmlformats.org/officeDocument/2006/relationships/hyperlink" Target="https://ec.europa.eu/info/funding-tenders/opportunities/docs/2021-2027/horizon/guidance/programme-guide_horizon_en.pdf" TargetMode="External"/><Relationship Id="rId4" Type="http://schemas.openxmlformats.org/officeDocument/2006/relationships/hyperlink" Target="https://ec.europa.eu/info/funding-tenders/opportunities/docs/2021-2027/horizon/wp-call/2023-2024/wp-7-digital-industry-and-space_horizon-2023-2024_en.pdf" TargetMode="Externa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1.xml.rels><?xml version="1.0" encoding="UTF-8" standalone="yes"?>
<Relationships xmlns="http://schemas.openxmlformats.org/package/2006/relationships"><Relationship Id="rId8" Type="http://schemas.openxmlformats.org/officeDocument/2006/relationships/hyperlink" Target="https://metallico-project.eu/" TargetMode="External"/><Relationship Id="rId13" Type="http://schemas.openxmlformats.org/officeDocument/2006/relationships/image" Target="../media/image62.png"/><Relationship Id="rId3" Type="http://schemas.openxmlformats.org/officeDocument/2006/relationships/hyperlink" Target="https://africamaval.eu/" TargetMode="External"/><Relationship Id="rId7" Type="http://schemas.openxmlformats.org/officeDocument/2006/relationships/hyperlink" Target="https://vectorproject.eu/" TargetMode="External"/><Relationship Id="rId12" Type="http://schemas.openxmlformats.org/officeDocument/2006/relationships/image" Target="../media/image61.png"/><Relationship Id="rId2" Type="http://schemas.openxmlformats.org/officeDocument/2006/relationships/hyperlink" Target="https://futuram.eu/" TargetMode="External"/><Relationship Id="rId1" Type="http://schemas.openxmlformats.org/officeDocument/2006/relationships/slideLayout" Target="../slideLayouts/slideLayout7.xml"/><Relationship Id="rId6" Type="http://schemas.openxmlformats.org/officeDocument/2006/relationships/hyperlink" Target="https://semacret.eu/" TargetMode="External"/><Relationship Id="rId11" Type="http://schemas.openxmlformats.org/officeDocument/2006/relationships/image" Target="../media/image60.png"/><Relationship Id="rId5" Type="http://schemas.openxmlformats.org/officeDocument/2006/relationships/hyperlink" Target="https://halman-project.eu/" TargetMode="External"/><Relationship Id="rId15" Type="http://schemas.openxmlformats.org/officeDocument/2006/relationships/image" Target="../media/image64.png"/><Relationship Id="rId10" Type="http://schemas.openxmlformats.org/officeDocument/2006/relationships/image" Target="../media/image59.png"/><Relationship Id="rId4" Type="http://schemas.openxmlformats.org/officeDocument/2006/relationships/hyperlink" Target="https://www.newwave-horizon.eu/" TargetMode="External"/><Relationship Id="rId9" Type="http://schemas.openxmlformats.org/officeDocument/2006/relationships/image" Target="../media/image58.png"/><Relationship Id="rId14" Type="http://schemas.openxmlformats.org/officeDocument/2006/relationships/image" Target="../media/image63.png"/></Relationships>
</file>

<file path=ppt/slides/_rels/slide42.xml.rels><?xml version="1.0" encoding="UTF-8" standalone="yes"?>
<Relationships xmlns="http://schemas.openxmlformats.org/package/2006/relationships"><Relationship Id="rId3" Type="http://schemas.openxmlformats.org/officeDocument/2006/relationships/hyperlink" Target="https://unece.org/sustainable-energy/sustainable-resource-management/united-nations-framework-classification" TargetMode="External"/><Relationship Id="rId7" Type="http://schemas.openxmlformats.org/officeDocument/2006/relationships/hyperlink" Target="https://environment.ec.europa.eu/strategy/circular-economy-action-plan_en" TargetMode="External"/><Relationship Id="rId2" Type="http://schemas.openxmlformats.org/officeDocument/2006/relationships/hyperlink" Target="https://ec.europa.eu/docsroom/documents/42852/attachments/2/translations/en/renditions/native" TargetMode="External"/><Relationship Id="rId1" Type="http://schemas.openxmlformats.org/officeDocument/2006/relationships/slideLayout" Target="../slideLayouts/slideLayout7.xml"/><Relationship Id="rId6" Type="http://schemas.openxmlformats.org/officeDocument/2006/relationships/hyperlink" Target="https://eur-lex.europa.eu/eli/dir/2019/904/oj" TargetMode="External"/><Relationship Id="rId5" Type="http://schemas.openxmlformats.org/officeDocument/2006/relationships/hyperlink" Target="https://eitrawmaterials.eu/wp-content/uploads/2021/09/ERMA-Action-Plan-2021-A-European-Call-for-Action.pdf" TargetMode="External"/><Relationship Id="rId4" Type="http://schemas.openxmlformats.org/officeDocument/2006/relationships/hyperlink" Target="https://unece.org/sustainable-energy/unfc-and-sustainable-resource-management/unrms" TargetMode="External"/></Relationships>
</file>

<file path=ppt/slides/_rels/slide4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s://ec.europa.eu/info/funding-tenders/opportunities/portal/screen/opportunities/topic-details/horizon-cl4-2024-space-01-35?closed=false&amp;programmePeriod=2021%20-%202027&amp;frameworkProgramme=43108390&amp;programmePart=43120193&amp;destinationGroup=45355295" TargetMode="External"/><Relationship Id="rId7" Type="http://schemas.openxmlformats.org/officeDocument/2006/relationships/hyperlink" Target="https://www.youtube.com/live/Y7sDJJlyYSE"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hyperlink" Target="https://ec.europa.eu/info/funding-tenders/opportunities/portal/screen/opportunities/topic-details/horizon-cl4-2024-space-01-73?closed=false&amp;programmePeriod=2021%20-%202027&amp;frameworkProgramme=43108390&amp;destinationGroup=45355295" TargetMode="External"/><Relationship Id="rId5" Type="http://schemas.openxmlformats.org/officeDocument/2006/relationships/hyperlink" Target="https://ec.europa.eu/info/funding-tenders/opportunities/portal/screen/opportunities/topic-details/horizon-cl4-2024-space-01-64?closed=false&amp;programmePeriod=2021%20-%202027&amp;frameworkProgramme=43108390&amp;destinationGroup=45355295" TargetMode="External"/><Relationship Id="rId4" Type="http://schemas.openxmlformats.org/officeDocument/2006/relationships/hyperlink" Target="https://ec.europa.eu/info/funding-tenders/opportunities/portal/screen/opportunities/topic-details/horizon-cl4-2024-space-01-36?closed=false&amp;programmePeriod=2021%20-%202027&amp;frameworkProgramme=43108390&amp;destinationGroup=45355295" TargetMode="External"/><Relationship Id="rId9" Type="http://schemas.openxmlformats.org/officeDocument/2006/relationships/image" Target="../media/image41.svg"/></Relationships>
</file>

<file path=ppt/slides/_rels/slide4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hyperlink" Target="https://www.copernicus.eu/en/copernicus-services" TargetMode="External"/><Relationship Id="rId4" Type="http://schemas.openxmlformats.org/officeDocument/2006/relationships/hyperlink" Target="https://www.copernicus.eu/en" TargetMode="External"/></Relationships>
</file>

<file path=ppt/slides/_rels/slide45.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hyperlink" Target="https://www.hi-side.space/" TargetMode="External"/><Relationship Id="rId7" Type="http://schemas.openxmlformats.org/officeDocument/2006/relationships/image" Target="../media/image67.jpe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66.jpeg"/><Relationship Id="rId5" Type="http://schemas.openxmlformats.org/officeDocument/2006/relationships/hyperlink" Target="https://www.reddcopernicus.info/" TargetMode="External"/><Relationship Id="rId10" Type="http://schemas.openxmlformats.org/officeDocument/2006/relationships/hyperlink" Target="https://www.copernicus.eu/en/accessing-data-where-and-how/copernicus-services-catalogue" TargetMode="External"/><Relationship Id="rId4" Type="http://schemas.openxmlformats.org/officeDocument/2006/relationships/hyperlink" Target="https://lemon-dial-project.eu/" TargetMode="External"/><Relationship Id="rId9" Type="http://schemas.openxmlformats.org/officeDocument/2006/relationships/image" Target="../media/image69.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72.jpeg"/><Relationship Id="rId4" Type="http://schemas.openxmlformats.org/officeDocument/2006/relationships/image" Target="../media/image71.png"/></Relationships>
</file>

<file path=ppt/slides/_rels/slide48.xml.rels><?xml version="1.0" encoding="UTF-8" standalone="yes"?>
<Relationships xmlns="http://schemas.openxmlformats.org/package/2006/relationships"><Relationship Id="rId8" Type="http://schemas.openxmlformats.org/officeDocument/2006/relationships/hyperlink" Target="https://www.euspa.europa.eu/opportunities/horizon-europe" TargetMode="External"/><Relationship Id="rId3" Type="http://schemas.openxmlformats.org/officeDocument/2006/relationships/image" Target="../media/image73.png"/><Relationship Id="rId7" Type="http://schemas.openxmlformats.org/officeDocument/2006/relationships/image" Target="../media/image75.png"/><Relationship Id="rId2" Type="http://schemas.openxmlformats.org/officeDocument/2006/relationships/hyperlink" Target="https://www.lzp.gov.lv/lv/jaunums/oktobri-tiks-atverts-tresais-eiropas-savienibas-kosmosa-programmas-agenturas-euspa-projektu-konkurss" TargetMode="External"/><Relationship Id="rId1" Type="http://schemas.openxmlformats.org/officeDocument/2006/relationships/slideLayout" Target="../slideLayouts/slideLayout7.xml"/><Relationship Id="rId6" Type="http://schemas.openxmlformats.org/officeDocument/2006/relationships/hyperlink" Target="https://www.youtube.com/watch?v=dTg2bayyiBM" TargetMode="External"/><Relationship Id="rId5" Type="http://schemas.openxmlformats.org/officeDocument/2006/relationships/image" Target="../media/image74.png"/><Relationship Id="rId4" Type="http://schemas.openxmlformats.org/officeDocument/2006/relationships/hyperlink" Target="https://www.euspa.europa.eu/"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Funding&amp;tender%20opportunities" TargetMode="External"/><Relationship Id="rId2" Type="http://schemas.openxmlformats.org/officeDocument/2006/relationships/image" Target="../media/image76.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hyperlink" Target="https://european-big-data-value-forum.eu/" TargetMode="External"/><Relationship Id="rId7" Type="http://schemas.openxmlformats.org/officeDocument/2006/relationships/hyperlink" Target="https://quantera.eu/save-the-date-quantum-technologies-in-europe/" TargetMode="External"/><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80.png"/><Relationship Id="rId11" Type="http://schemas.openxmlformats.org/officeDocument/2006/relationships/hyperlink" Target="https://www.euspaceweek.eu/" TargetMode="External"/><Relationship Id="rId5" Type="http://schemas.openxmlformats.org/officeDocument/2006/relationships/hyperlink" Target="https://adr-association.eu/blog/announcing-the-european-ai-data-robotics-forum-08-09-11-2023-versailles/" TargetMode="External"/><Relationship Id="rId10" Type="http://schemas.openxmlformats.org/officeDocument/2006/relationships/image" Target="../media/image82.png"/><Relationship Id="rId4" Type="http://schemas.openxmlformats.org/officeDocument/2006/relationships/image" Target="../media/image79.png"/><Relationship Id="rId9" Type="http://schemas.openxmlformats.org/officeDocument/2006/relationships/hyperlink" Target="https://kets2023.b2match.io/" TargetMode="External"/></Relationships>
</file>

<file path=ppt/slides/_rels/slide51.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7.png"/><Relationship Id="rId3" Type="http://schemas.openxmlformats.org/officeDocument/2006/relationships/hyperlink" Target="https://horizon-europe-industry-2024-brokerage.b2match.io/" TargetMode="External"/><Relationship Id="rId7" Type="http://schemas.openxmlformats.org/officeDocument/2006/relationships/hyperlink" Target="https://www.ideal-ist.eu/" TargetMode="External"/><Relationship Id="rId12" Type="http://schemas.openxmlformats.org/officeDocument/2006/relationships/image" Target="../media/image86.png"/><Relationship Id="rId2" Type="http://schemas.openxmlformats.org/officeDocument/2006/relationships/hyperlink" Target="https://digital2023.b2match.io/home" TargetMode="External"/><Relationship Id="rId1" Type="http://schemas.openxmlformats.org/officeDocument/2006/relationships/slideLayout" Target="../slideLayouts/slideLayout3.xml"/><Relationship Id="rId6" Type="http://schemas.openxmlformats.org/officeDocument/2006/relationships/image" Target="../media/image83.png"/><Relationship Id="rId11" Type="http://schemas.openxmlformats.org/officeDocument/2006/relationships/hyperlink" Target="https://www.ncp-space.net/" TargetMode="External"/><Relationship Id="rId5" Type="http://schemas.openxmlformats.org/officeDocument/2006/relationships/hyperlink" Target="https://horizon-europe-space-2024-brokerage.b2match.io/" TargetMode="External"/><Relationship Id="rId10" Type="http://schemas.openxmlformats.org/officeDocument/2006/relationships/image" Target="../media/image85.png"/><Relationship Id="rId4" Type="http://schemas.openxmlformats.org/officeDocument/2006/relationships/hyperlink" Target="https://horizon-europe-space-2023-brokerage.b2match.io/" TargetMode="External"/><Relationship Id="rId9" Type="http://schemas.openxmlformats.org/officeDocument/2006/relationships/hyperlink" Target="https://ncp4industry.eu/" TargetMode="External"/><Relationship Id="rId14" Type="http://schemas.openxmlformats.org/officeDocument/2006/relationships/image" Target="../media/image88.png"/></Relationships>
</file>

<file path=ppt/slides/_rels/slide52.xml.rels><?xml version="1.0" encoding="UTF-8" standalone="yes"?>
<Relationships xmlns="http://schemas.openxmlformats.org/package/2006/relationships"><Relationship Id="rId3" Type="http://schemas.openxmlformats.org/officeDocument/2006/relationships/hyperlink" Target="https://www.lzp.gov.lv/lv/atbalsts-pieteicejiem"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90.png"/><Relationship Id="rId4" Type="http://schemas.openxmlformats.org/officeDocument/2006/relationships/image" Target="../media/image89.png"/></Relationships>
</file>

<file path=ppt/slides/_rels/slide53.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91.png"/><Relationship Id="rId7" Type="http://schemas.openxmlformats.org/officeDocument/2006/relationships/hyperlink" Target="https://www.lzp.gov.lv/lv/notikumu-kalendars" TargetMode="External"/><Relationship Id="rId2" Type="http://schemas.openxmlformats.org/officeDocument/2006/relationships/hyperlink" Target="https://www.lzp.gov.lv/lv/pasakumu-informativie-materiali" TargetMode="External"/><Relationship Id="rId1" Type="http://schemas.openxmlformats.org/officeDocument/2006/relationships/slideLayout" Target="../slideLayouts/slideLayout7.xml"/><Relationship Id="rId6" Type="http://schemas.openxmlformats.org/officeDocument/2006/relationships/image" Target="../media/image93.png"/><Relationship Id="rId5" Type="http://schemas.openxmlformats.org/officeDocument/2006/relationships/hyperlink" Target="https://www.lzp.gov.lv/lv/atbalstitie-projekti-2" TargetMode="External"/><Relationship Id="rId10" Type="http://schemas.openxmlformats.org/officeDocument/2006/relationships/hyperlink" Target="https://www.lzp.gov.lv/lv/jaunumi?category%5B67%5D=67" TargetMode="External"/><Relationship Id="rId4" Type="http://schemas.openxmlformats.org/officeDocument/2006/relationships/image" Target="../media/image92.png"/><Relationship Id="rId9" Type="http://schemas.openxmlformats.org/officeDocument/2006/relationships/image" Target="../media/image9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hyperlink" Target="https://www.lzp.gov.lv/lv/apvarsnis-eiropa-2021-2027" TargetMode="Externa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notesSlide" Target="../notesSlides/notesSlide29.xml"/><Relationship Id="rId16" Type="http://schemas.openxmlformats.org/officeDocument/2006/relationships/diagramColors" Target="../diagrams/colors4.xml"/><Relationship Id="rId1" Type="http://schemas.openxmlformats.org/officeDocument/2006/relationships/slideLayout" Target="../slideLayouts/slideLayout14.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106.png"/><Relationship Id="rId7" Type="http://schemas.openxmlformats.org/officeDocument/2006/relationships/image" Target="../media/image109.png"/><Relationship Id="rId2" Type="http://schemas.openxmlformats.org/officeDocument/2006/relationships/image" Target="../media/image105.png"/><Relationship Id="rId1" Type="http://schemas.openxmlformats.org/officeDocument/2006/relationships/slideLayout" Target="../slideLayouts/slideLayout1.xml"/><Relationship Id="rId6" Type="http://schemas.openxmlformats.org/officeDocument/2006/relationships/hyperlink" Target="https://www.lzp.gov.lv/lv/apvarsnis-eiropa" TargetMode="External"/><Relationship Id="rId5" Type="http://schemas.openxmlformats.org/officeDocument/2006/relationships/image" Target="../media/image108.png"/><Relationship Id="rId4" Type="http://schemas.openxmlformats.org/officeDocument/2006/relationships/image" Target="../media/image107.png"/></Relationships>
</file>

<file path=ppt/slides/_rels/slide6.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hyperlink" Target="https://ec.europa.eu/info/funding-tenders/opportunities/portal/screen/opportunities/topic-details/horizon-cl4-2024-data-01-01?keywords=Horizon%20europe&amp;matchWords=false&amp;tenders=false&amp;closed=false&amp;programmePeriod=2021%20-%202027&amp;frameworkProgramme=43108390&amp;programmePart=43120193&amp;destination=44799045" TargetMode="External"/><Relationship Id="rId7"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s://www.youtube.com/watch?v=tCMzmVa3QcA" TargetMode="External"/><Relationship Id="rId5" Type="http://schemas.openxmlformats.org/officeDocument/2006/relationships/hyperlink" Target="https://ec.europa.eu/info/funding-tenders/opportunities/portal/screen/opportunities/topic-details/horizon-cl4-2024-data-01-05?tenders=false&amp;closed=false&amp;programmePeriod=2021%20-%202027&amp;frameworkProgramme=43108390&amp;programmePart=43120193&amp;destination=44799045" TargetMode="External"/><Relationship Id="rId4" Type="http://schemas.openxmlformats.org/officeDocument/2006/relationships/hyperlink" Target="https://ec.europa.eu/info/funding-tenders/opportunities/portal/screen/opportunities/topic-details/horizon-cl4-2024-data-01-03?tenders=false&amp;closed=false&amp;programmePeriod=2021%20-%202027&amp;frameworkProgramme=43108390&amp;programmePart=43120193&amp;destination=44799045"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EB5A3-6AFD-EE44-7AB0-7087153D1FF4}"/>
              </a:ext>
            </a:extLst>
          </p:cNvPr>
          <p:cNvSpPr>
            <a:spLocks noGrp="1"/>
          </p:cNvSpPr>
          <p:nvPr>
            <p:ph type="title"/>
          </p:nvPr>
        </p:nvSpPr>
        <p:spPr>
          <a:xfrm>
            <a:off x="948732" y="0"/>
            <a:ext cx="10515600" cy="1325563"/>
          </a:xfrm>
        </p:spPr>
        <p:txBody>
          <a:bodyPr/>
          <a:lstStyle/>
          <a:p>
            <a:pPr algn="ctr">
              <a:defRPr/>
            </a:pPr>
            <a:r>
              <a:rPr lang="lv-LV" altLang="lv-LV" sz="3200" b="1" dirty="0">
                <a:solidFill>
                  <a:srgbClr val="0308DB">
                    <a:lumMod val="50000"/>
                  </a:srgbClr>
                </a:solidFill>
                <a:latin typeface="Verdana" panose="020B0604030504040204" pitchFamily="34" charset="0"/>
                <a:ea typeface="Verdana" panose="020B0604030504040204" pitchFamily="34" charset="0"/>
              </a:rPr>
              <a:t>Apvārsnis Eiropa 4. klastera «Digitālā joma, rūpniecība un kosmoss» informācijas diena</a:t>
            </a:r>
            <a:endParaRPr lang="lv-LV"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1E58EB22-D538-CB82-85C9-A96C518B12C8}"/>
              </a:ext>
            </a:extLst>
          </p:cNvPr>
          <p:cNvSpPr>
            <a:spLocks noGrp="1"/>
          </p:cNvSpPr>
          <p:nvPr>
            <p:ph idx="1"/>
          </p:nvPr>
        </p:nvSpPr>
        <p:spPr>
          <a:xfrm>
            <a:off x="747764" y="1507253"/>
            <a:ext cx="11310257" cy="4509372"/>
          </a:xfrm>
        </p:spPr>
        <p:txBody>
          <a:bodyPr>
            <a:noAutofit/>
          </a:bodyPr>
          <a:lstStyle/>
          <a:p>
            <a:pPr marL="0" indent="0">
              <a:lnSpc>
                <a:spcPct val="106000"/>
              </a:lnSpc>
              <a:spcBef>
                <a:spcPts val="500"/>
              </a:spcBef>
              <a:spcAft>
                <a:spcPts val="500"/>
              </a:spcAft>
              <a:buNone/>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Pasākuma programma:  </a:t>
            </a:r>
          </a:p>
          <a:p>
            <a:pPr marL="0" indent="0">
              <a:lnSpc>
                <a:spcPct val="106000"/>
              </a:lnSpc>
              <a:spcBef>
                <a:spcPts val="500"/>
              </a:spcBef>
              <a:spcAft>
                <a:spcPts val="500"/>
              </a:spcAft>
              <a:buNone/>
            </a:pPr>
            <a:endParaRPr lang="lv-LV" sz="500" kern="15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tabLst>
                <a:tab pos="1970088" algn="l"/>
              </a:tabLst>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10:00-10:40</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prezentācija par Apvārsnis Eiropa 2024. gada 4. klastera “Digitālā joma, rūpniecība un kosmoss” darba programmas konkursiem 	</a:t>
            </a:r>
          </a:p>
          <a:p>
            <a:pPr marL="1970088" lvl="0" indent="0">
              <a:lnSpc>
                <a:spcPct val="106000"/>
              </a:lnSpc>
              <a:spcBef>
                <a:spcPts val="0"/>
              </a:spcBef>
              <a:buSzPts val="1000"/>
              <a:buNone/>
              <a:tabLst>
                <a:tab pos="1970088" algn="l"/>
              </a:tabLst>
            </a:pPr>
            <a:r>
              <a:rPr lang="lv-LV" sz="2000" b="1" i="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Jūlija Asmuss</a:t>
            </a:r>
            <a:r>
              <a:rPr lang="lv-LV" sz="2000" i="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Latvijas zinātnes padomes NKP vadītāja </a:t>
            </a:r>
            <a:endParaRPr lang="lv-LV" sz="2000" i="1" kern="15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endParaRPr lang="lv-LV" sz="5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10:40-11:00</a:t>
            </a:r>
            <a:r>
              <a:rPr lang="lv-LV" sz="2000" b="1"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  </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prezentācija "Sadarbības ar Eiropas Kosmosa Aģentūru (EKA)</a:t>
            </a:r>
            <a:b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b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Latvijas uzņēmumiem un akadēmijai" </a:t>
            </a:r>
          </a:p>
          <a:p>
            <a:pPr marL="1970088" lvl="0" indent="0">
              <a:lnSpc>
                <a:spcPct val="106000"/>
              </a:lnSpc>
              <a:spcBef>
                <a:spcPts val="0"/>
              </a:spcBef>
              <a:buSzPts val="1000"/>
              <a:buNone/>
            </a:pPr>
            <a:r>
              <a:rPr lang="lv-LV" sz="2000" b="1" i="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Dāvids Štēbelis</a:t>
            </a:r>
            <a:r>
              <a:rPr lang="lv-LV" sz="2000" i="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Eiropas Kosmosa aģentūras industriālais koordinators Latvijā</a:t>
            </a:r>
            <a:endParaRPr lang="lv-LV" sz="2000" i="1" kern="15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endParaRPr lang="lv-LV" sz="5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11:00-11:25</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prezentācija par Apvārsnis Eiropa finanšu un juridiskajiem jautājumiem</a:t>
            </a:r>
          </a:p>
          <a:p>
            <a:pPr marL="1970088" lvl="0" indent="0">
              <a:lnSpc>
                <a:spcPct val="106000"/>
              </a:lnSpc>
              <a:spcBef>
                <a:spcPts val="0"/>
              </a:spcBef>
              <a:buSzPts val="1000"/>
              <a:buNone/>
            </a:pPr>
            <a:r>
              <a:rPr lang="lv-LV" sz="2000" b="1" i="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Inga Šīrante</a:t>
            </a:r>
            <a:r>
              <a:rPr lang="lv-LV" sz="2000" i="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Latvijas zinātnes padomes NKP vecākā eksperte </a:t>
            </a:r>
            <a:endParaRPr lang="lv-LV" sz="2000" i="1" kern="15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0" lvl="0" indent="0">
              <a:lnSpc>
                <a:spcPct val="106000"/>
              </a:lnSpc>
              <a:spcBef>
                <a:spcPts val="500"/>
              </a:spcBef>
              <a:spcAft>
                <a:spcPts val="500"/>
              </a:spcAft>
              <a:buSzPts val="1000"/>
              <a:buNone/>
            </a:pPr>
            <a:endParaRPr lang="lv-LV" sz="5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0" lvl="0" indent="0">
              <a:lnSpc>
                <a:spcPct val="106000"/>
              </a:lnSpc>
              <a:spcBef>
                <a:spcPts val="500"/>
              </a:spcBef>
              <a:spcAft>
                <a:spcPts val="500"/>
              </a:spcAft>
              <a:buSzPts val="1000"/>
              <a:buNone/>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11:25-11:30</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jautājumi un atbildes </a:t>
            </a:r>
            <a:endParaRPr lang="lv-LV" sz="2000" kern="15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0" indent="0">
              <a:buNone/>
            </a:pPr>
            <a:endParaRPr lang="lv-LV" dirty="0"/>
          </a:p>
        </p:txBody>
      </p:sp>
      <p:sp>
        <p:nvSpPr>
          <p:cNvPr id="4" name="Slide Number Placeholder 3">
            <a:extLst>
              <a:ext uri="{FF2B5EF4-FFF2-40B4-BE49-F238E27FC236}">
                <a16:creationId xmlns:a16="http://schemas.microsoft.com/office/drawing/2014/main" id="{AE0A4F1D-9BFF-6E58-1AE2-DDFDDB91DF6E}"/>
              </a:ext>
            </a:extLst>
          </p:cNvPr>
          <p:cNvSpPr>
            <a:spLocks noGrp="1"/>
          </p:cNvSpPr>
          <p:nvPr>
            <p:ph type="sldNum" sz="quarter" idx="12"/>
          </p:nvPr>
        </p:nvSpPr>
        <p:spPr/>
        <p:txBody>
          <a:bodyPr/>
          <a:lstStyle/>
          <a:p>
            <a:fld id="{660F3F40-12FA-4968-8235-5F18DAFE2DEF}" type="slidenum">
              <a:rPr lang="lv-LV" smtClean="0"/>
              <a:t>1</a:t>
            </a:fld>
            <a:endParaRPr lang="lv-LV" dirty="0"/>
          </a:p>
        </p:txBody>
      </p:sp>
    </p:spTree>
    <p:extLst>
      <p:ext uri="{BB962C8B-B14F-4D97-AF65-F5344CB8AC3E}">
        <p14:creationId xmlns:p14="http://schemas.microsoft.com/office/powerpoint/2010/main" val="2642891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10</a:t>
            </a:fld>
            <a:endParaRPr lang="lv-LV" dirty="0"/>
          </a:p>
        </p:txBody>
      </p:sp>
      <p:sp>
        <p:nvSpPr>
          <p:cNvPr id="9" name="Rectangle 8">
            <a:extLst>
              <a:ext uri="{FF2B5EF4-FFF2-40B4-BE49-F238E27FC236}">
                <a16:creationId xmlns:a16="http://schemas.microsoft.com/office/drawing/2014/main" id="{2B7B10CB-3AF1-0E47-AB63-FD9F427D26EB}"/>
              </a:ext>
            </a:extLst>
          </p:cNvPr>
          <p:cNvSpPr/>
          <p:nvPr/>
        </p:nvSpPr>
        <p:spPr>
          <a:xfrm>
            <a:off x="1044259" y="1094799"/>
            <a:ext cx="6499541" cy="1754326"/>
          </a:xfrm>
          <a:prstGeom prst="rect">
            <a:avLst/>
          </a:prstGeom>
          <a:ln w="12700">
            <a:solidFill>
              <a:srgbClr val="4472C4"/>
            </a:solidFill>
          </a:ln>
        </p:spPr>
        <p:txBody>
          <a:bodyPr wrap="square">
            <a:spAutoFit/>
          </a:bodyPr>
          <a:lstStyle/>
          <a:p>
            <a:pPr lvl="0" defTabSz="938213" eaLnBrk="0" fontAlgn="base" hangingPunct="0">
              <a:spcBef>
                <a:spcPct val="0"/>
              </a:spcBef>
              <a:spcAft>
                <a:spcPct val="0"/>
              </a:spcAft>
              <a:defRPr/>
            </a:pPr>
            <a:r>
              <a:rPr lang="en-US" b="1" kern="0" dirty="0">
                <a:solidFill>
                  <a:srgbClr val="0C5193"/>
                </a:solidFill>
                <a:latin typeface="Verdana" panose="020B0604030504040204" pitchFamily="34" charset="0"/>
                <a:ea typeface="MS PGothic" panose="020B0600070205080204" pitchFamily="34" charset="-128"/>
              </a:rPr>
              <a:t>Current project portfolios </a:t>
            </a:r>
          </a:p>
          <a:p>
            <a:r>
              <a:rPr lang="en-US" u="sng" dirty="0">
                <a:solidFill>
                  <a:srgbClr val="004494"/>
                </a:solidFill>
                <a:latin typeface="Verdana" panose="020B0604030504040204" pitchFamily="34" charset="0"/>
                <a:ea typeface="Verdana" panose="020B0604030504040204" pitchFamily="34" charset="0"/>
                <a:cs typeface="Verdana" panose="020B0604030504040204" pitchFamily="34" charset="0"/>
                <a:hlinkClick r:id="rId3"/>
              </a:rPr>
              <a:t>ICT-13-2018-2019</a:t>
            </a:r>
            <a:r>
              <a:rPr lang="en-US"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dirty="0">
                <a:latin typeface="Verdana" panose="020B0604030504040204" pitchFamily="34" charset="0"/>
                <a:ea typeface="Verdana" panose="020B0604030504040204" pitchFamily="34" charset="0"/>
                <a:cs typeface="Verdana" panose="020B0604030504040204" pitchFamily="34" charset="0"/>
              </a:rPr>
              <a:t>- Supporting the emergence of data markets and the data economy</a:t>
            </a:r>
            <a:endParaRPr lang="en-US" u="sng" dirty="0">
              <a:latin typeface="Verdana" panose="020B0604030504040204" pitchFamily="34" charset="0"/>
              <a:ea typeface="Verdana" panose="020B0604030504040204" pitchFamily="34" charset="0"/>
              <a:cs typeface="Verdana" panose="020B0604030504040204" pitchFamily="34" charset="0"/>
              <a:hlinkClick r:id="" action="ppaction://noaction">
                <a:extLst>
                  <a:ext uri="{A12FA001-AC4F-418D-AE19-62706E023703}">
                    <ahyp:hlinkClr xmlns:ahyp="http://schemas.microsoft.com/office/drawing/2018/hyperlinkcolor" val="tx"/>
                  </a:ext>
                </a:extLst>
              </a:hlinkClick>
            </a:endParaRPr>
          </a:p>
          <a:p>
            <a:r>
              <a:rPr lang="en-US" u="sng" dirty="0">
                <a:solidFill>
                  <a:srgbClr val="004494"/>
                </a:solidFill>
                <a:latin typeface="Verdana" panose="020B0604030504040204" pitchFamily="34" charset="0"/>
                <a:ea typeface="Verdana" panose="020B0604030504040204" pitchFamily="34" charset="0"/>
                <a:cs typeface="Verdana" panose="020B0604030504040204" pitchFamily="34" charset="0"/>
                <a:hlinkClick r:id="" action="ppaction://noaction">
                  <a:extLst>
                    <a:ext uri="{A12FA001-AC4F-418D-AE19-62706E023703}">
                      <ahyp:hlinkClr xmlns:ahyp="http://schemas.microsoft.com/office/drawing/2018/hyperlinkcolor" val="tx"/>
                    </a:ext>
                  </a:extLst>
                </a:hlinkClick>
              </a:rPr>
              <a:t>HORIZON-CL4-2021-DATA-01-01</a:t>
            </a:r>
            <a:r>
              <a:rPr lang="en-US"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dirty="0">
                <a:latin typeface="Verdana" panose="020B0604030504040204" pitchFamily="34" charset="0"/>
                <a:ea typeface="Verdana" panose="020B0604030504040204" pitchFamily="34" charset="0"/>
                <a:cs typeface="Verdana" panose="020B0604030504040204" pitchFamily="34" charset="0"/>
              </a:rPr>
              <a:t>- Technologies and solutions for compliance, privacy preservation, green and responsible data operations</a:t>
            </a:r>
          </a:p>
        </p:txBody>
      </p:sp>
      <p:sp>
        <p:nvSpPr>
          <p:cNvPr id="11" name="Rectangle 10">
            <a:extLst>
              <a:ext uri="{FF2B5EF4-FFF2-40B4-BE49-F238E27FC236}">
                <a16:creationId xmlns:a16="http://schemas.microsoft.com/office/drawing/2014/main" id="{F3B4701F-F037-244D-B3E1-A9D380A6733C}"/>
              </a:ext>
            </a:extLst>
          </p:cNvPr>
          <p:cNvSpPr/>
          <p:nvPr/>
        </p:nvSpPr>
        <p:spPr>
          <a:xfrm>
            <a:off x="1044259" y="125012"/>
            <a:ext cx="7832593" cy="584775"/>
          </a:xfrm>
          <a:prstGeom prst="rect">
            <a:avLst/>
          </a:prstGeom>
          <a:noFill/>
        </p:spPr>
        <p:txBody>
          <a:bodyPr wrap="none">
            <a:spAutoFit/>
          </a:bodyPr>
          <a:lstStyle/>
          <a:p>
            <a:pPr defTabSz="938213" eaLnBrk="0" fontAlgn="base" hangingPunct="0">
              <a:spcBef>
                <a:spcPct val="0"/>
              </a:spcBef>
              <a:spcAft>
                <a:spcPct val="0"/>
              </a:spcAft>
            </a:pPr>
            <a:r>
              <a:rPr lang="en-US" sz="3200" b="1" dirty="0">
                <a:solidFill>
                  <a:srgbClr val="0308DB">
                    <a:lumMod val="50000"/>
                  </a:srgbClr>
                </a:solidFill>
                <a:latin typeface="Verdana" panose="020B0604030504040204" pitchFamily="34" charset="0"/>
                <a:ea typeface="Verdana" panose="020B0604030504040204" pitchFamily="34" charset="0"/>
                <a:cs typeface="+mj-cs"/>
              </a:rPr>
              <a:t>HORIZON-CL4-2024-DATA-01-01</a:t>
            </a:r>
          </a:p>
        </p:txBody>
      </p:sp>
      <p:sp>
        <p:nvSpPr>
          <p:cNvPr id="7" name="Rectangle 6">
            <a:extLst>
              <a:ext uri="{FF2B5EF4-FFF2-40B4-BE49-F238E27FC236}">
                <a16:creationId xmlns:a16="http://schemas.microsoft.com/office/drawing/2014/main" id="{A45E7897-518B-2141-B446-5B32AF59440D}"/>
              </a:ext>
            </a:extLst>
          </p:cNvPr>
          <p:cNvSpPr/>
          <p:nvPr/>
        </p:nvSpPr>
        <p:spPr>
          <a:xfrm>
            <a:off x="1044259" y="3001269"/>
            <a:ext cx="6499541" cy="923330"/>
          </a:xfrm>
          <a:prstGeom prst="rect">
            <a:avLst/>
          </a:prstGeom>
          <a:ln w="12700">
            <a:solidFill>
              <a:srgbClr val="4472C4"/>
            </a:solidFill>
          </a:ln>
        </p:spPr>
        <p:txBody>
          <a:bodyPr wrap="square">
            <a:spAutoFit/>
          </a:bodyPr>
          <a:lstStyle/>
          <a:p>
            <a:pPr defTabSz="938213" eaLnBrk="0" fontAlgn="base" hangingPunct="0">
              <a:spcBef>
                <a:spcPct val="0"/>
              </a:spcBef>
              <a:spcAft>
                <a:spcPct val="0"/>
              </a:spcAft>
              <a:buSzPct val="150000"/>
            </a:pPr>
            <a:r>
              <a:rPr lang="lv-LV" b="1" kern="0" dirty="0">
                <a:solidFill>
                  <a:srgbClr val="0C5193"/>
                </a:solidFill>
                <a:latin typeface="Verdana" panose="020B0604030504040204" pitchFamily="34" charset="0"/>
                <a:ea typeface="MS PGothic" panose="020B0600070205080204" pitchFamily="34" charset="-128"/>
              </a:rPr>
              <a:t>K</a:t>
            </a:r>
            <a:r>
              <a:rPr lang="en-US" b="1" kern="0" dirty="0" err="1">
                <a:solidFill>
                  <a:srgbClr val="0C5193"/>
                </a:solidFill>
                <a:latin typeface="Verdana" panose="020B0604030504040204" pitchFamily="34" charset="0"/>
                <a:ea typeface="MS PGothic" panose="020B0600070205080204" pitchFamily="34" charset="-128"/>
              </a:rPr>
              <a:t>ey</a:t>
            </a:r>
            <a:r>
              <a:rPr lang="en-US" b="1" kern="0" dirty="0">
                <a:solidFill>
                  <a:srgbClr val="0C5193"/>
                </a:solidFill>
                <a:latin typeface="Verdana" panose="020B0604030504040204" pitchFamily="34" charset="0"/>
                <a:ea typeface="MS PGothic" panose="020B0600070205080204" pitchFamily="34" charset="-128"/>
              </a:rPr>
              <a:t> group of actors driving this</a:t>
            </a:r>
          </a:p>
          <a:p>
            <a:pPr>
              <a:buNone/>
            </a:pPr>
            <a:r>
              <a:rPr lang="en-US" dirty="0">
                <a:latin typeface="Verdana" panose="020B0604030504040204" pitchFamily="34" charset="0"/>
                <a:ea typeface="Verdana" panose="020B0604030504040204" pitchFamily="34" charset="0"/>
                <a:cs typeface="Verdana" panose="020B0604030504040204" pitchFamily="34" charset="0"/>
              </a:rPr>
              <a:t>AI, data and robotics partnership (</a:t>
            </a:r>
            <a:r>
              <a:rPr lang="en-US" dirty="0">
                <a:latin typeface="Verdana" panose="020B0604030504040204" pitchFamily="34" charset="0"/>
                <a:ea typeface="Verdana" panose="020B0604030504040204" pitchFamily="34" charset="0"/>
                <a:cs typeface="Verdana" panose="020B0604030504040204" pitchFamily="34" charset="0"/>
                <a:hlinkClick r:id="rId4"/>
              </a:rPr>
              <a:t>Adra</a:t>
            </a:r>
            <a:r>
              <a:rPr lang="en-US" dirty="0">
                <a:latin typeface="Verdana" panose="020B0604030504040204" pitchFamily="34" charset="0"/>
                <a:ea typeface="Verdana" panose="020B0604030504040204" pitchFamily="34" charset="0"/>
                <a:cs typeface="Verdana" panose="020B0604030504040204" pitchFamily="34" charset="0"/>
              </a:rPr>
              <a:t>)</a:t>
            </a:r>
          </a:p>
          <a:p>
            <a:pPr>
              <a:buNone/>
            </a:pPr>
            <a:r>
              <a:rPr lang="en-US" dirty="0">
                <a:latin typeface="Verdana" panose="020B0604030504040204" pitchFamily="34" charset="0"/>
                <a:ea typeface="Verdana" panose="020B0604030504040204" pitchFamily="34" charset="0"/>
                <a:cs typeface="Verdana" panose="020B0604030504040204" pitchFamily="34" charset="0"/>
              </a:rPr>
              <a:t>Big Data Value Association (</a:t>
            </a:r>
            <a:r>
              <a:rPr lang="en-US" dirty="0">
                <a:latin typeface="Verdana" panose="020B0604030504040204" pitchFamily="34" charset="0"/>
                <a:ea typeface="Verdana" panose="020B0604030504040204" pitchFamily="34" charset="0"/>
                <a:cs typeface="Verdana" panose="020B0604030504040204" pitchFamily="34" charset="0"/>
                <a:hlinkClick r:id="rId5"/>
              </a:rPr>
              <a:t>BDVA</a:t>
            </a:r>
            <a:r>
              <a:rPr lang="en-US" dirty="0">
                <a:latin typeface="Verdana" panose="020B0604030504040204" pitchFamily="34" charset="0"/>
                <a:ea typeface="Verdana" panose="020B0604030504040204" pitchFamily="34" charset="0"/>
                <a:cs typeface="Verdana" panose="020B0604030504040204" pitchFamily="34" charset="0"/>
              </a:rPr>
              <a:t>)</a:t>
            </a:r>
          </a:p>
        </p:txBody>
      </p:sp>
      <p:pic>
        <p:nvPicPr>
          <p:cNvPr id="5" name="Picture 4">
            <a:extLst>
              <a:ext uri="{FF2B5EF4-FFF2-40B4-BE49-F238E27FC236}">
                <a16:creationId xmlns:a16="http://schemas.microsoft.com/office/drawing/2014/main" id="{974F365C-0DBF-3F4A-B769-34CEEF856C79}"/>
              </a:ext>
            </a:extLst>
          </p:cNvPr>
          <p:cNvPicPr>
            <a:picLocks noChangeAspect="1"/>
          </p:cNvPicPr>
          <p:nvPr/>
        </p:nvPicPr>
        <p:blipFill>
          <a:blip r:embed="rId6"/>
          <a:stretch>
            <a:fillRect/>
          </a:stretch>
        </p:blipFill>
        <p:spPr>
          <a:xfrm>
            <a:off x="8080861" y="1073406"/>
            <a:ext cx="3272939" cy="2313654"/>
          </a:xfrm>
          <a:prstGeom prst="rect">
            <a:avLst/>
          </a:prstGeom>
        </p:spPr>
      </p:pic>
      <p:pic>
        <p:nvPicPr>
          <p:cNvPr id="6" name="Picture 5">
            <a:extLst>
              <a:ext uri="{FF2B5EF4-FFF2-40B4-BE49-F238E27FC236}">
                <a16:creationId xmlns:a16="http://schemas.microsoft.com/office/drawing/2014/main" id="{192303E1-D6C0-0F44-866E-5110006300F5}"/>
              </a:ext>
            </a:extLst>
          </p:cNvPr>
          <p:cNvPicPr>
            <a:picLocks noChangeAspect="1"/>
          </p:cNvPicPr>
          <p:nvPr/>
        </p:nvPicPr>
        <p:blipFill>
          <a:blip r:embed="rId7"/>
          <a:stretch>
            <a:fillRect/>
          </a:stretch>
        </p:blipFill>
        <p:spPr>
          <a:xfrm>
            <a:off x="8197104" y="3387060"/>
            <a:ext cx="3362885" cy="1061964"/>
          </a:xfrm>
          <a:prstGeom prst="rect">
            <a:avLst/>
          </a:prstGeom>
        </p:spPr>
      </p:pic>
      <p:sp>
        <p:nvSpPr>
          <p:cNvPr id="8" name="Rectangle 7">
            <a:extLst>
              <a:ext uri="{FF2B5EF4-FFF2-40B4-BE49-F238E27FC236}">
                <a16:creationId xmlns:a16="http://schemas.microsoft.com/office/drawing/2014/main" id="{64738D2C-6C74-8740-809E-1C0A7BEA1C38}"/>
              </a:ext>
            </a:extLst>
          </p:cNvPr>
          <p:cNvSpPr/>
          <p:nvPr/>
        </p:nvSpPr>
        <p:spPr>
          <a:xfrm>
            <a:off x="1044258" y="4076743"/>
            <a:ext cx="6499541" cy="646331"/>
          </a:xfrm>
          <a:prstGeom prst="rect">
            <a:avLst/>
          </a:prstGeom>
          <a:ln w="12700">
            <a:solidFill>
              <a:schemeClr val="accent1"/>
            </a:solidFill>
          </a:ln>
        </p:spPr>
        <p:txBody>
          <a:bodyPr wrap="square">
            <a:spAutoFit/>
          </a:bodyPr>
          <a:lstStyle/>
          <a:p>
            <a:pPr marL="355600" indent="-355600">
              <a:buNone/>
            </a:pPr>
            <a:r>
              <a:rPr lang="en-US" b="1" kern="0" dirty="0">
                <a:solidFill>
                  <a:srgbClr val="0C5193"/>
                </a:solidFill>
                <a:latin typeface="Verdana" panose="020B0604030504040204" pitchFamily="34" charset="0"/>
                <a:ea typeface="MS PGothic" panose="020B0600070205080204" pitchFamily="34" charset="-128"/>
              </a:rPr>
              <a:t>Background documents</a:t>
            </a:r>
          </a:p>
          <a:p>
            <a:pPr marL="355600" indent="-355600"/>
            <a:r>
              <a:rPr lang="fi-FI" dirty="0">
                <a:latin typeface="Verdana" panose="020B0604030504040204" pitchFamily="34" charset="0"/>
                <a:ea typeface="Verdana" panose="020B0604030504040204" pitchFamily="34" charset="0"/>
                <a:cs typeface="Verdana" panose="020B0604030504040204" pitchFamily="34" charset="0"/>
                <a:hlinkClick r:id="rId8"/>
              </a:rPr>
              <a:t>A European Strategy for Data (COM/2020/66 final)</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12" name="Rectangle 11">
            <a:extLst>
              <a:ext uri="{FF2B5EF4-FFF2-40B4-BE49-F238E27FC236}">
                <a16:creationId xmlns:a16="http://schemas.microsoft.com/office/drawing/2014/main" id="{AAFC184C-130C-054C-AB21-83672C5B0105}"/>
              </a:ext>
            </a:extLst>
          </p:cNvPr>
          <p:cNvSpPr/>
          <p:nvPr/>
        </p:nvSpPr>
        <p:spPr>
          <a:xfrm>
            <a:off x="1044258" y="4990852"/>
            <a:ext cx="6499541" cy="1063864"/>
          </a:xfrm>
          <a:prstGeom prst="rect">
            <a:avLst/>
          </a:prstGeom>
          <a:ln w="12700">
            <a:solidFill>
              <a:schemeClr val="accent1"/>
            </a:solidFill>
          </a:ln>
        </p:spPr>
        <p:txBody>
          <a:bodyPr wrap="square">
            <a:spAutoFit/>
          </a:bodyPr>
          <a:lstStyle/>
          <a:p>
            <a:pPr eaLnBrk="0" fontAlgn="base" hangingPunct="0">
              <a:spcBef>
                <a:spcPct val="20000"/>
              </a:spcBef>
              <a:spcAft>
                <a:spcPct val="0"/>
              </a:spcAft>
              <a:defRPr/>
            </a:pPr>
            <a:r>
              <a:rPr lang="en-US" b="1" kern="0" dirty="0">
                <a:solidFill>
                  <a:srgbClr val="0C5193"/>
                </a:solidFill>
                <a:latin typeface="Verdana" panose="020B0604030504040204" pitchFamily="34" charset="0"/>
                <a:ea typeface="MS PGothic" panose="020B0600070205080204" pitchFamily="34" charset="-128"/>
              </a:rPr>
              <a:t>Events</a:t>
            </a:r>
            <a:endParaRPr lang="en-US" kern="0" dirty="0">
              <a:solidFill>
                <a:srgbClr val="0F5494"/>
              </a:solidFill>
              <a:latin typeface="Verdana"/>
            </a:endParaRPr>
          </a:p>
          <a:p>
            <a:pPr lvl="0" eaLnBrk="0" fontAlgn="base" hangingPunct="0">
              <a:spcBef>
                <a:spcPct val="20000"/>
              </a:spcBef>
              <a:spcAft>
                <a:spcPct val="0"/>
              </a:spcAft>
              <a:defRPr/>
            </a:pPr>
            <a:r>
              <a:rPr lang="en-US" kern="0" dirty="0">
                <a:latin typeface="Verdana"/>
                <a:hlinkClick r:id="rId9"/>
              </a:rPr>
              <a:t>European Big Data Value Forum</a:t>
            </a:r>
            <a:r>
              <a:rPr lang="en-US" kern="0" dirty="0">
                <a:latin typeface="Verdana"/>
              </a:rPr>
              <a:t> 25-27 Oct 2023</a:t>
            </a:r>
          </a:p>
          <a:p>
            <a:pPr lvl="0" eaLnBrk="0" fontAlgn="base" hangingPunct="0">
              <a:spcBef>
                <a:spcPct val="20000"/>
              </a:spcBef>
              <a:spcAft>
                <a:spcPct val="0"/>
              </a:spcAft>
              <a:defRPr/>
            </a:pPr>
            <a:r>
              <a:rPr lang="en-US" kern="0" dirty="0">
                <a:latin typeface="Verdana"/>
                <a:hlinkClick r:id="rId10"/>
              </a:rPr>
              <a:t>AI, Data and Robotics Forum</a:t>
            </a:r>
            <a:r>
              <a:rPr lang="en-US" kern="0" dirty="0">
                <a:latin typeface="Verdana"/>
              </a:rPr>
              <a:t> 8-9 Nov 2023</a:t>
            </a:r>
          </a:p>
        </p:txBody>
      </p:sp>
    </p:spTree>
    <p:extLst>
      <p:ext uri="{BB962C8B-B14F-4D97-AF65-F5344CB8AC3E}">
        <p14:creationId xmlns:p14="http://schemas.microsoft.com/office/powerpoint/2010/main" val="2706838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11</a:t>
            </a:fld>
            <a:endParaRPr lang="lv-LV" dirty="0"/>
          </a:p>
        </p:txBody>
      </p:sp>
      <p:sp>
        <p:nvSpPr>
          <p:cNvPr id="10" name="Rectangle 9">
            <a:extLst>
              <a:ext uri="{FF2B5EF4-FFF2-40B4-BE49-F238E27FC236}">
                <a16:creationId xmlns:a16="http://schemas.microsoft.com/office/drawing/2014/main" id="{C6CBC83E-D3DC-FE43-9B68-2853268C0A82}"/>
              </a:ext>
            </a:extLst>
          </p:cNvPr>
          <p:cNvSpPr/>
          <p:nvPr/>
        </p:nvSpPr>
        <p:spPr>
          <a:xfrm>
            <a:off x="7046256" y="858323"/>
            <a:ext cx="5015755" cy="5632311"/>
          </a:xfrm>
          <a:prstGeom prst="rect">
            <a:avLst/>
          </a:prstGeom>
          <a:ln w="12700">
            <a:solidFill>
              <a:srgbClr val="4472C4"/>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C5193"/>
                </a:solidFill>
                <a:effectLst/>
                <a:uLnTx/>
                <a:uFillTx/>
                <a:latin typeface="Verdana" panose="020B0604030504040204" pitchFamily="34" charset="0"/>
                <a:ea typeface="MS PGothic" panose="020B0600070205080204" pitchFamily="34" charset="-128"/>
              </a:rPr>
              <a:t>What we do NOT want? </a:t>
            </a:r>
            <a:endParaRPr kumimoji="0" lang="en-US" sz="1700" b="1" i="0" u="none" strike="noStrike" kern="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endParaRPr>
          </a:p>
          <a:p>
            <a:pPr marL="342900" lvl="0" indent="-342900">
              <a:buClr>
                <a:schemeClr val="tx1"/>
              </a:buClr>
              <a:buSzPct val="150000"/>
              <a:buFont typeface="Arial" panose="020B0604020202020204" pitchFamily="34" charset="0"/>
              <a:buChar char="•"/>
            </a:pPr>
            <a:r>
              <a:rPr lang="en-GB" kern="0" dirty="0">
                <a:solidFill>
                  <a:prstClr val="black"/>
                </a:solidFill>
                <a:latin typeface="Verdana" panose="020B0604030504040204" pitchFamily="34" charset="0"/>
                <a:ea typeface="MS PGothic" panose="020B0600070205080204" pitchFamily="34" charset="-128"/>
              </a:rPr>
              <a:t>Pure technology push </a:t>
            </a:r>
            <a:r>
              <a:rPr lang="en-GB" kern="0" dirty="0">
                <a:solidFill>
                  <a:prstClr val="black"/>
                </a:solidFill>
                <a:latin typeface="Verdana" panose="020B0604030504040204" pitchFamily="34" charset="0"/>
                <a:ea typeface="MS PGothic" panose="020B0600070205080204" pitchFamily="34" charset="-128"/>
                <a:sym typeface="Wingdings" panose="05000000000000000000" pitchFamily="2" charset="2"/>
              </a:rPr>
              <a:t> need to consider validation in selected application context</a:t>
            </a:r>
          </a:p>
          <a:p>
            <a:pPr marL="342900" lvl="0" indent="-342900">
              <a:buClr>
                <a:schemeClr val="tx1"/>
              </a:buClr>
              <a:buSzPct val="150000"/>
              <a:buFont typeface="Arial" panose="020B0604020202020204" pitchFamily="34" charset="0"/>
              <a:buChar char="•"/>
            </a:pPr>
            <a:r>
              <a:rPr lang="en-GB"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Low profile projects  looking for strategic projects to pave the way for a European Strategic Agenda</a:t>
            </a:r>
          </a:p>
          <a:p>
            <a:pPr marL="342900" lvl="0" indent="-342900">
              <a:buClr>
                <a:schemeClr val="tx1"/>
              </a:buClr>
              <a:buSzPct val="150000"/>
              <a:buFont typeface="Arial" panose="020B0604020202020204" pitchFamily="34" charset="0"/>
              <a:buChar char="•"/>
            </a:pPr>
            <a:r>
              <a:rPr lang="en-GB" dirty="0">
                <a:latin typeface="Verdana" panose="020B0604030504040204" pitchFamily="34" charset="0"/>
                <a:ea typeface="Verdana" panose="020B0604030504040204" pitchFamily="34" charset="0"/>
                <a:cs typeface="Verdana" panose="020B0604030504040204" pitchFamily="34" charset="0"/>
              </a:rPr>
              <a:t>Proprietary technology development </a:t>
            </a:r>
            <a:r>
              <a:rPr lang="en-GB"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need to consider open interfaces and standards, where applicable build on open source projects</a:t>
            </a:r>
          </a:p>
          <a:p>
            <a:pPr marL="342900" lvl="0" indent="-342900">
              <a:buClr>
                <a:schemeClr val="tx1"/>
              </a:buClr>
              <a:buSzPct val="150000"/>
              <a:buFont typeface="Arial" panose="020B0604020202020204" pitchFamily="34" charset="0"/>
              <a:buChar char="•"/>
            </a:pPr>
            <a:r>
              <a:rPr lang="en-GB"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Narrowly focused scope </a:t>
            </a:r>
            <a:br>
              <a:rPr lang="en-GB"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br>
            <a:r>
              <a:rPr lang="en-GB"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need to connect different dots IoT, ADRA, cloud, ARTEMIS, KDT , SNS..</a:t>
            </a:r>
          </a:p>
          <a:p>
            <a:pPr marL="342900" lvl="0" indent="-342900">
              <a:buClr>
                <a:schemeClr val="tx1"/>
              </a:buClr>
              <a:buSzPct val="150000"/>
              <a:buFont typeface="Arial" panose="020B0604020202020204" pitchFamily="34" charset="0"/>
              <a:buChar char="•"/>
            </a:pPr>
            <a:r>
              <a:rPr lang="en-GB"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Static work plan execution </a:t>
            </a:r>
            <a:br>
              <a:rPr lang="en-GB"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br>
            <a:r>
              <a:rPr lang="en-GB"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build an open ecosystem and make strategic use of Cascading funds</a:t>
            </a:r>
          </a:p>
          <a:p>
            <a:pPr marL="342900" lvl="0" indent="-342900">
              <a:buClr>
                <a:schemeClr val="tx1"/>
              </a:buClr>
              <a:buSzPct val="150000"/>
              <a:buFont typeface="Arial" panose="020B0604020202020204" pitchFamily="34" charset="0"/>
              <a:buChar char="•"/>
            </a:pPr>
            <a:r>
              <a:rPr lang="en-GB"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Simplistic dissemination activities: non-targeted, academic communication</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11" name="Rectangle 10">
            <a:extLst>
              <a:ext uri="{FF2B5EF4-FFF2-40B4-BE49-F238E27FC236}">
                <a16:creationId xmlns:a16="http://schemas.microsoft.com/office/drawing/2014/main" id="{F3B4701F-F037-244D-B3E1-A9D380A6733C}"/>
              </a:ext>
            </a:extLst>
          </p:cNvPr>
          <p:cNvSpPr/>
          <p:nvPr/>
        </p:nvSpPr>
        <p:spPr>
          <a:xfrm>
            <a:off x="1044259" y="125012"/>
            <a:ext cx="7832593" cy="584775"/>
          </a:xfrm>
          <a:prstGeom prst="rect">
            <a:avLst/>
          </a:prstGeom>
          <a:noFill/>
        </p:spPr>
        <p:txBody>
          <a:bodyPr wrap="none">
            <a:spAutoFit/>
          </a:bodyPr>
          <a:lstStyle/>
          <a:p>
            <a:pPr defTabSz="938213" eaLnBrk="0" fontAlgn="base" hangingPunct="0">
              <a:spcBef>
                <a:spcPct val="0"/>
              </a:spcBef>
              <a:spcAft>
                <a:spcPct val="0"/>
              </a:spcAft>
            </a:pPr>
            <a:r>
              <a:rPr lang="en-US" sz="3200" b="1" dirty="0">
                <a:solidFill>
                  <a:srgbClr val="0308DB">
                    <a:lumMod val="50000"/>
                  </a:srgbClr>
                </a:solidFill>
                <a:latin typeface="Verdana" panose="020B0604030504040204" pitchFamily="34" charset="0"/>
                <a:ea typeface="Verdana" panose="020B0604030504040204" pitchFamily="34" charset="0"/>
                <a:cs typeface="+mj-cs"/>
              </a:rPr>
              <a:t>HORIZON-CL4-2024-DATA-01-03</a:t>
            </a:r>
          </a:p>
        </p:txBody>
      </p:sp>
      <p:pic>
        <p:nvPicPr>
          <p:cNvPr id="12" name="Picture 11">
            <a:extLst>
              <a:ext uri="{FF2B5EF4-FFF2-40B4-BE49-F238E27FC236}">
                <a16:creationId xmlns:a16="http://schemas.microsoft.com/office/drawing/2014/main" id="{F6EC70FC-6E91-3A49-9155-F6AE180DCA90}"/>
              </a:ext>
            </a:extLst>
          </p:cNvPr>
          <p:cNvPicPr>
            <a:picLocks noChangeAspect="1"/>
          </p:cNvPicPr>
          <p:nvPr/>
        </p:nvPicPr>
        <p:blipFill>
          <a:blip r:embed="rId3"/>
          <a:stretch>
            <a:fillRect/>
          </a:stretch>
        </p:blipFill>
        <p:spPr>
          <a:xfrm>
            <a:off x="1480202" y="1508452"/>
            <a:ext cx="4311799" cy="3138031"/>
          </a:xfrm>
          <a:prstGeom prst="rect">
            <a:avLst/>
          </a:prstGeom>
        </p:spPr>
      </p:pic>
      <p:sp>
        <p:nvSpPr>
          <p:cNvPr id="5" name="Rectangle 4">
            <a:extLst>
              <a:ext uri="{FF2B5EF4-FFF2-40B4-BE49-F238E27FC236}">
                <a16:creationId xmlns:a16="http://schemas.microsoft.com/office/drawing/2014/main" id="{50DBE0CE-C0A3-624A-8EFC-04ED0584B783}"/>
              </a:ext>
            </a:extLst>
          </p:cNvPr>
          <p:cNvSpPr/>
          <p:nvPr/>
        </p:nvSpPr>
        <p:spPr>
          <a:xfrm>
            <a:off x="1044259" y="862121"/>
            <a:ext cx="5786847" cy="646331"/>
          </a:xfrm>
          <a:prstGeom prst="rect">
            <a:avLst/>
          </a:prstGeom>
          <a:ln w="12700">
            <a:solidFill>
              <a:schemeClr val="accent1"/>
            </a:solidFill>
          </a:ln>
        </p:spPr>
        <p:txBody>
          <a:bodyPr wrap="square">
            <a:spAutoFit/>
          </a:bodyPr>
          <a:lstStyle/>
          <a:p>
            <a:pPr lvl="0">
              <a:defRPr/>
            </a:pPr>
            <a:r>
              <a:rPr lang="en-GB" b="1" kern="0" dirty="0">
                <a:solidFill>
                  <a:srgbClr val="0C5193"/>
                </a:solidFill>
                <a:latin typeface="Verdana" panose="020B0604030504040204" pitchFamily="34" charset="0"/>
                <a:ea typeface="MS PGothic" panose="020B0600070205080204" pitchFamily="34" charset="-128"/>
              </a:rPr>
              <a:t>A Platform Approach to share hardware and foster an Open Ecosystem</a:t>
            </a:r>
          </a:p>
        </p:txBody>
      </p:sp>
      <p:sp>
        <p:nvSpPr>
          <p:cNvPr id="17" name="Rectangle 16">
            <a:extLst>
              <a:ext uri="{FF2B5EF4-FFF2-40B4-BE49-F238E27FC236}">
                <a16:creationId xmlns:a16="http://schemas.microsoft.com/office/drawing/2014/main" id="{B1565161-A690-2C44-B062-1CBC5E28C54C}"/>
              </a:ext>
            </a:extLst>
          </p:cNvPr>
          <p:cNvSpPr/>
          <p:nvPr/>
        </p:nvSpPr>
        <p:spPr>
          <a:xfrm>
            <a:off x="186475" y="5156021"/>
            <a:ext cx="6644631" cy="923330"/>
          </a:xfrm>
          <a:prstGeom prst="rect">
            <a:avLst/>
          </a:prstGeom>
          <a:ln w="12700">
            <a:solidFill>
              <a:schemeClr val="accent1"/>
            </a:solidFill>
          </a:ln>
        </p:spPr>
        <p:txBody>
          <a:bodyPr wrap="square">
            <a:spAutoFit/>
          </a:bodyPr>
          <a:lstStyle/>
          <a:p>
            <a:pPr defTabSz="938213" eaLnBrk="0" fontAlgn="base" hangingPunct="0">
              <a:spcBef>
                <a:spcPct val="0"/>
              </a:spcBef>
              <a:spcAft>
                <a:spcPct val="0"/>
              </a:spcAft>
              <a:defRPr/>
            </a:pPr>
            <a:r>
              <a:rPr lang="en-US" b="1" kern="0" dirty="0">
                <a:solidFill>
                  <a:srgbClr val="0C5193"/>
                </a:solidFill>
                <a:latin typeface="Verdana" panose="020B0604030504040204" pitchFamily="34" charset="0"/>
                <a:ea typeface="MS PGothic" panose="020B0600070205080204" pitchFamily="34" charset="-128"/>
                <a:sym typeface="Wingdings" panose="05000000000000000000" pitchFamily="2" charset="2"/>
              </a:rPr>
              <a:t>A key group of actors driving this</a:t>
            </a:r>
            <a:endParaRPr lang="en-GB" b="1" kern="0" dirty="0">
              <a:solidFill>
                <a:srgbClr val="0C5193"/>
              </a:solidFill>
              <a:latin typeface="Verdana" panose="020B0604030504040204" pitchFamily="34" charset="0"/>
              <a:ea typeface="MS PGothic" panose="020B0600070205080204" pitchFamily="34" charset="-128"/>
              <a:sym typeface="Wingdings" panose="05000000000000000000" pitchFamily="2" charset="2"/>
            </a:endParaRPr>
          </a:p>
          <a:p>
            <a:pPr>
              <a:buSzPct val="150000"/>
            </a:pPr>
            <a:r>
              <a:rPr lang="en-GB"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Alliance AIOTI, GAIA-X, Alliance of Industrial Data &amp; Cloud, BDVA, 5G PPP, ARTEMIS IA</a:t>
            </a:r>
          </a:p>
        </p:txBody>
      </p:sp>
    </p:spTree>
    <p:extLst>
      <p:ext uri="{BB962C8B-B14F-4D97-AF65-F5344CB8AC3E}">
        <p14:creationId xmlns:p14="http://schemas.microsoft.com/office/powerpoint/2010/main" val="3298842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12</a:t>
            </a:fld>
            <a:endParaRPr lang="lv-LV" dirty="0"/>
          </a:p>
        </p:txBody>
      </p:sp>
      <p:sp>
        <p:nvSpPr>
          <p:cNvPr id="11" name="Rectangle 10">
            <a:extLst>
              <a:ext uri="{FF2B5EF4-FFF2-40B4-BE49-F238E27FC236}">
                <a16:creationId xmlns:a16="http://schemas.microsoft.com/office/drawing/2014/main" id="{F3B4701F-F037-244D-B3E1-A9D380A6733C}"/>
              </a:ext>
            </a:extLst>
          </p:cNvPr>
          <p:cNvSpPr/>
          <p:nvPr/>
        </p:nvSpPr>
        <p:spPr>
          <a:xfrm>
            <a:off x="1044259" y="125012"/>
            <a:ext cx="7832593" cy="584775"/>
          </a:xfrm>
          <a:prstGeom prst="rect">
            <a:avLst/>
          </a:prstGeom>
          <a:noFill/>
        </p:spPr>
        <p:txBody>
          <a:bodyPr wrap="none">
            <a:spAutoFit/>
          </a:bodyPr>
          <a:lstStyle/>
          <a:p>
            <a:pPr defTabSz="938213" eaLnBrk="0" fontAlgn="base" hangingPunct="0">
              <a:spcBef>
                <a:spcPct val="0"/>
              </a:spcBef>
              <a:spcAft>
                <a:spcPct val="0"/>
              </a:spcAft>
            </a:pPr>
            <a:r>
              <a:rPr lang="en-US" sz="3200" b="1" dirty="0">
                <a:solidFill>
                  <a:srgbClr val="0308DB">
                    <a:lumMod val="50000"/>
                  </a:srgbClr>
                </a:solidFill>
                <a:latin typeface="Verdana" panose="020B0604030504040204" pitchFamily="34" charset="0"/>
                <a:ea typeface="Verdana" panose="020B0604030504040204" pitchFamily="34" charset="0"/>
                <a:cs typeface="+mj-cs"/>
              </a:rPr>
              <a:t>HORIZON-CL4-2024-DATA-01-03</a:t>
            </a:r>
          </a:p>
        </p:txBody>
      </p:sp>
      <p:sp>
        <p:nvSpPr>
          <p:cNvPr id="12" name="Rectangle 11">
            <a:extLst>
              <a:ext uri="{FF2B5EF4-FFF2-40B4-BE49-F238E27FC236}">
                <a16:creationId xmlns:a16="http://schemas.microsoft.com/office/drawing/2014/main" id="{66DF3E8E-D23F-454A-AB50-9363DCD240AC}"/>
              </a:ext>
            </a:extLst>
          </p:cNvPr>
          <p:cNvSpPr/>
          <p:nvPr/>
        </p:nvSpPr>
        <p:spPr>
          <a:xfrm>
            <a:off x="6790764" y="870801"/>
            <a:ext cx="5307106" cy="4801314"/>
          </a:xfrm>
          <a:prstGeom prst="rect">
            <a:avLst/>
          </a:prstGeom>
          <a:ln w="12700">
            <a:solidFill>
              <a:srgbClr val="4472C4"/>
            </a:solidFill>
          </a:ln>
        </p:spPr>
        <p:txBody>
          <a:bodyPr wrap="square">
            <a:spAutoFit/>
          </a:bodyPr>
          <a:lstStyle/>
          <a:p>
            <a:pPr defTabSz="938213" eaLnBrk="0" fontAlgn="base" hangingPunct="0">
              <a:spcBef>
                <a:spcPct val="0"/>
              </a:spcBef>
              <a:spcAft>
                <a:spcPct val="0"/>
              </a:spcAft>
            </a:pPr>
            <a:r>
              <a:rPr lang="en-US" sz="1700" b="1" kern="0" dirty="0">
                <a:solidFill>
                  <a:srgbClr val="0C5193"/>
                </a:solidFill>
                <a:latin typeface="Verdana" panose="020B0604030504040204" pitchFamily="34" charset="0"/>
                <a:ea typeface="MS PGothic" panose="020B0600070205080204" pitchFamily="34" charset="-128"/>
              </a:rPr>
              <a:t>Topic evolution and links to other topics</a:t>
            </a:r>
          </a:p>
          <a:p>
            <a:pPr marL="342900" indent="-342900">
              <a:buSzPct val="150000"/>
              <a:buFont typeface="Arial" panose="020B0604020202020204" pitchFamily="34" charset="0"/>
              <a:buChar char="•"/>
            </a:pPr>
            <a:r>
              <a:rPr lang="en-US" sz="1700" dirty="0">
                <a:latin typeface="Verdana" panose="020B0604030504040204" pitchFamily="34" charset="0"/>
                <a:ea typeface="Verdana" panose="020B0604030504040204" pitchFamily="34" charset="0"/>
                <a:cs typeface="Verdana" panose="020B0604030504040204" pitchFamily="34" charset="0"/>
              </a:rPr>
              <a:t>HE-CL4-2021-DATA-01-05 (MetaOS), </a:t>
            </a:r>
          </a:p>
          <a:p>
            <a:pPr marL="342900" indent="-342900">
              <a:buSzPct val="150000"/>
              <a:buFont typeface="Arial" panose="020B0604020202020204" pitchFamily="34" charset="0"/>
              <a:buChar char="•"/>
            </a:pPr>
            <a:r>
              <a:rPr lang="en-US" sz="1700" dirty="0">
                <a:latin typeface="Verdana" panose="020B0604030504040204" pitchFamily="34" charset="0"/>
                <a:ea typeface="Verdana" panose="020B0604030504040204" pitchFamily="34" charset="0"/>
                <a:cs typeface="Verdana" panose="020B0604030504040204" pitchFamily="34" charset="0"/>
              </a:rPr>
              <a:t>HE-CL4-2022-DATA-01-02 (Cognitive Cloud), </a:t>
            </a:r>
          </a:p>
          <a:p>
            <a:pPr marL="342900" indent="-342900">
              <a:buSzPct val="150000"/>
              <a:buFont typeface="Arial" panose="020B0604020202020204" pitchFamily="34" charset="0"/>
              <a:buChar char="•"/>
            </a:pPr>
            <a:r>
              <a:rPr lang="en-US" sz="1700" dirty="0">
                <a:latin typeface="Verdana" panose="020B0604030504040204" pitchFamily="34" charset="0"/>
                <a:ea typeface="Verdana" panose="020B0604030504040204" pitchFamily="34" charset="0"/>
                <a:cs typeface="Verdana" panose="020B0604030504040204" pitchFamily="34" charset="0"/>
              </a:rPr>
              <a:t>HE-CL4-2022-DATA-01-03 (Swarms), </a:t>
            </a:r>
          </a:p>
          <a:p>
            <a:pPr marL="342900" indent="-342900">
              <a:buSzPct val="150000"/>
              <a:buFont typeface="Arial" panose="020B0604020202020204" pitchFamily="34" charset="0"/>
              <a:buChar char="•"/>
            </a:pPr>
            <a:r>
              <a:rPr lang="en-US" sz="1700" dirty="0">
                <a:latin typeface="Verdana" panose="020B0604030504040204" pitchFamily="34" charset="0"/>
                <a:ea typeface="Verdana" panose="020B0604030504040204" pitchFamily="34" charset="0"/>
                <a:cs typeface="Verdana" panose="020B0604030504040204" pitchFamily="34" charset="0"/>
              </a:rPr>
              <a:t>HECL4-2023-DATA-01-04 (computing continuum)</a:t>
            </a:r>
            <a:r>
              <a:rPr lang="lv-LV" sz="1700" dirty="0">
                <a:latin typeface="Verdana" panose="020B0604030504040204" pitchFamily="34" charset="0"/>
                <a:ea typeface="Verdana" panose="020B0604030504040204" pitchFamily="34" charset="0"/>
                <a:cs typeface="Verdana" panose="020B0604030504040204" pitchFamily="34" charset="0"/>
              </a:rPr>
              <a:t>,</a:t>
            </a:r>
            <a:r>
              <a:rPr lang="en-US" sz="1700" dirty="0">
                <a:latin typeface="Verdana" panose="020B0604030504040204" pitchFamily="34" charset="0"/>
                <a:ea typeface="Verdana" panose="020B0604030504040204" pitchFamily="34" charset="0"/>
                <a:cs typeface="Verdana" panose="020B0604030504040204" pitchFamily="34" charset="0"/>
              </a:rPr>
              <a:t> </a:t>
            </a:r>
          </a:p>
          <a:p>
            <a:pPr marL="342900" indent="-342900">
              <a:buSzPct val="150000"/>
              <a:buFont typeface="Arial" panose="020B0604020202020204" pitchFamily="34" charset="0"/>
              <a:buChar char="•"/>
            </a:pPr>
            <a:r>
              <a:rPr lang="en-US" sz="1700" dirty="0">
                <a:latin typeface="Verdana" panose="020B0604030504040204" pitchFamily="34" charset="0"/>
                <a:ea typeface="Verdana" panose="020B0604030504040204" pitchFamily="34" charset="0"/>
                <a:cs typeface="Verdana" panose="020B0604030504040204" pitchFamily="34" charset="0"/>
              </a:rPr>
              <a:t>the projects to be selected under topic HE-CL4-2024-DIGITAL-EMERGING-01-21.</a:t>
            </a:r>
            <a:br>
              <a:rPr lang="en-GB" sz="1700" b="1"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br>
            <a:r>
              <a:rPr lang="en-GB" sz="1700"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coordinated by the CSAs OpenContinuum + UnlockCEI</a:t>
            </a:r>
          </a:p>
          <a:p>
            <a:pPr marL="342900" indent="-342900">
              <a:buSzPct val="150000"/>
              <a:buFont typeface="Arial" panose="020B0604020202020204" pitchFamily="34" charset="0"/>
              <a:buChar char="•"/>
            </a:pPr>
            <a:r>
              <a:rPr lang="en-GB" sz="1700"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Direct follow-up of the European Data Strategy</a:t>
            </a:r>
            <a:br>
              <a:rPr lang="en-GB" sz="1700"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br>
            <a:r>
              <a:rPr lang="en-GB" sz="1700"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create links to Data Space projects //TEFs under DIGITAL EUROPE</a:t>
            </a:r>
            <a:br>
              <a:rPr lang="en-GB" sz="1700"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br>
            <a:r>
              <a:rPr lang="en-GB" sz="1700"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bridge to related SRIAs in Chips JU, INSIDE, SNS JU, Alliance AIOTI,</a:t>
            </a:r>
            <a:r>
              <a:rPr lang="lv-LV" sz="1700"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GB" sz="1700"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Cloud Alliance</a:t>
            </a:r>
          </a:p>
        </p:txBody>
      </p:sp>
      <p:sp>
        <p:nvSpPr>
          <p:cNvPr id="15" name="TextBox 14">
            <a:extLst>
              <a:ext uri="{FF2B5EF4-FFF2-40B4-BE49-F238E27FC236}">
                <a16:creationId xmlns:a16="http://schemas.microsoft.com/office/drawing/2014/main" id="{33C1DF1C-FD35-F04B-B10A-431A376FA999}"/>
              </a:ext>
            </a:extLst>
          </p:cNvPr>
          <p:cNvSpPr txBox="1"/>
          <p:nvPr/>
        </p:nvSpPr>
        <p:spPr>
          <a:xfrm>
            <a:off x="97452" y="3974917"/>
            <a:ext cx="6605159" cy="2462213"/>
          </a:xfrm>
          <a:prstGeom prst="rect">
            <a:avLst/>
          </a:prstGeom>
          <a:noFill/>
          <a:ln w="12700">
            <a:solidFill>
              <a:schemeClr val="accent1"/>
            </a:solidFill>
          </a:ln>
        </p:spPr>
        <p:txBody>
          <a:bodyPr wrap="square" rtlCol="0">
            <a:spAutoFit/>
          </a:bodyPr>
          <a:lstStyle/>
          <a:p>
            <a:r>
              <a:rPr lang="en-US" b="1" kern="0" dirty="0">
                <a:solidFill>
                  <a:srgbClr val="0C5193"/>
                </a:solidFill>
                <a:latin typeface="Verdana" panose="020B0604030504040204" pitchFamily="34" charset="0"/>
                <a:ea typeface="MS PGothic" panose="020B0600070205080204" pitchFamily="34" charset="-128"/>
              </a:rPr>
              <a:t>Main stakeholders that are addressed</a:t>
            </a:r>
          </a:p>
          <a:p>
            <a:pPr marL="342900" indent="-342900">
              <a:buSzPct val="150000"/>
              <a:buFont typeface="Arial" panose="020B0604020202020204" pitchFamily="34" charset="0"/>
              <a:buChar char="•"/>
            </a:pPr>
            <a:r>
              <a:rPr lang="en-GB" sz="1700" dirty="0">
                <a:latin typeface="Verdana" panose="020B0604030504040204" pitchFamily="34" charset="0"/>
                <a:ea typeface="Verdana" panose="020B0604030504040204" pitchFamily="34" charset="0"/>
                <a:cs typeface="Verdana" panose="020B0604030504040204" pitchFamily="34" charset="0"/>
              </a:rPr>
              <a:t>Industrial IoT: Data, AI technology providers, sensor-IoT device manufacturers, distributed computation experts, connectivity, standardisation </a:t>
            </a:r>
          </a:p>
          <a:p>
            <a:pPr marL="342900" indent="-342900">
              <a:buSzPct val="150000"/>
              <a:buFont typeface="Arial" panose="020B0604020202020204" pitchFamily="34" charset="0"/>
              <a:buChar char="•"/>
            </a:pPr>
            <a:r>
              <a:rPr lang="en-GB" sz="1700" dirty="0">
                <a:latin typeface="Verdana" panose="020B0604030504040204" pitchFamily="34" charset="0"/>
                <a:ea typeface="Verdana" panose="020B0604030504040204" pitchFamily="34" charset="0"/>
                <a:cs typeface="Verdana" panose="020B0604030504040204" pitchFamily="34" charset="0"/>
              </a:rPr>
              <a:t>Existing digital platforms (Cloud, Edge, IoT, ..) , relevant open source communities like ECLIPSE, Linux, Apache, …</a:t>
            </a:r>
          </a:p>
          <a:p>
            <a:pPr marL="342900" indent="-342900">
              <a:buSzPct val="150000"/>
              <a:buFont typeface="Arial" panose="020B0604020202020204" pitchFamily="34" charset="0"/>
              <a:buChar char="•"/>
            </a:pPr>
            <a:r>
              <a:rPr lang="en-GB" sz="1700"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Academia, key industrial demand side, system integrators SMEs, start-ups,…</a:t>
            </a:r>
          </a:p>
        </p:txBody>
      </p:sp>
      <p:pic>
        <p:nvPicPr>
          <p:cNvPr id="8" name="Picture 7">
            <a:extLst>
              <a:ext uri="{FF2B5EF4-FFF2-40B4-BE49-F238E27FC236}">
                <a16:creationId xmlns:a16="http://schemas.microsoft.com/office/drawing/2014/main" id="{74B623AD-A913-6144-B3D3-5D388A3B910A}"/>
              </a:ext>
            </a:extLst>
          </p:cNvPr>
          <p:cNvPicPr>
            <a:picLocks noChangeAspect="1"/>
          </p:cNvPicPr>
          <p:nvPr/>
        </p:nvPicPr>
        <p:blipFill>
          <a:blip r:embed="rId3"/>
          <a:stretch>
            <a:fillRect/>
          </a:stretch>
        </p:blipFill>
        <p:spPr>
          <a:xfrm>
            <a:off x="0" y="0"/>
            <a:ext cx="1074945" cy="1255363"/>
          </a:xfrm>
          <a:prstGeom prst="rect">
            <a:avLst/>
          </a:prstGeom>
        </p:spPr>
      </p:pic>
      <p:pic>
        <p:nvPicPr>
          <p:cNvPr id="4" name="Picture 3">
            <a:extLst>
              <a:ext uri="{FF2B5EF4-FFF2-40B4-BE49-F238E27FC236}">
                <a16:creationId xmlns:a16="http://schemas.microsoft.com/office/drawing/2014/main" id="{6BCC6DAD-FE01-64CF-2102-0EDB58E81FA0}"/>
              </a:ext>
            </a:extLst>
          </p:cNvPr>
          <p:cNvPicPr>
            <a:picLocks noChangeAspect="1"/>
          </p:cNvPicPr>
          <p:nvPr/>
        </p:nvPicPr>
        <p:blipFill>
          <a:blip r:embed="rId4"/>
          <a:stretch>
            <a:fillRect/>
          </a:stretch>
        </p:blipFill>
        <p:spPr>
          <a:xfrm>
            <a:off x="94130" y="709787"/>
            <a:ext cx="6449798" cy="3189247"/>
          </a:xfrm>
          <a:prstGeom prst="rect">
            <a:avLst/>
          </a:prstGeom>
        </p:spPr>
      </p:pic>
    </p:spTree>
    <p:extLst>
      <p:ext uri="{BB962C8B-B14F-4D97-AF65-F5344CB8AC3E}">
        <p14:creationId xmlns:p14="http://schemas.microsoft.com/office/powerpoint/2010/main" val="3665679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13</a:t>
            </a:fld>
            <a:endParaRPr lang="lv-LV" dirty="0"/>
          </a:p>
        </p:txBody>
      </p:sp>
      <p:sp>
        <p:nvSpPr>
          <p:cNvPr id="9" name="Rectangle 8">
            <a:extLst>
              <a:ext uri="{FF2B5EF4-FFF2-40B4-BE49-F238E27FC236}">
                <a16:creationId xmlns:a16="http://schemas.microsoft.com/office/drawing/2014/main" id="{2B7B10CB-3AF1-0E47-AB63-FD9F427D26EB}"/>
              </a:ext>
            </a:extLst>
          </p:cNvPr>
          <p:cNvSpPr/>
          <p:nvPr/>
        </p:nvSpPr>
        <p:spPr>
          <a:xfrm>
            <a:off x="887101" y="883832"/>
            <a:ext cx="6024687" cy="4247317"/>
          </a:xfrm>
          <a:prstGeom prst="rect">
            <a:avLst/>
          </a:prstGeom>
          <a:ln w="12700">
            <a:solidFill>
              <a:srgbClr val="4472C4"/>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C5193"/>
                </a:solidFill>
                <a:effectLst/>
                <a:uLnTx/>
                <a:uFillTx/>
                <a:latin typeface="Verdana" panose="020B0604030504040204" pitchFamily="34" charset="0"/>
                <a:ea typeface="MS PGothic" panose="020B0600070205080204" pitchFamily="34" charset="-128"/>
              </a:rPr>
              <a:t>Background documents</a:t>
            </a:r>
          </a:p>
          <a:p>
            <a:pPr>
              <a:buSzPct val="150000"/>
            </a:pPr>
            <a:r>
              <a:rPr lang="en-GB" dirty="0">
                <a:latin typeface="Verdana" panose="020B0604030504040204" pitchFamily="34" charset="0"/>
                <a:ea typeface="Verdana" panose="020B0604030504040204" pitchFamily="34" charset="0"/>
                <a:cs typeface="Verdana" panose="020B0604030504040204" pitchFamily="34" charset="0"/>
              </a:rPr>
              <a:t>European Data Strategy, Digital Decade</a:t>
            </a:r>
            <a:br>
              <a:rPr lang="en-GB" dirty="0">
                <a:latin typeface="Verdana" panose="020B0604030504040204" pitchFamily="34" charset="0"/>
                <a:ea typeface="Verdana" panose="020B0604030504040204" pitchFamily="34" charset="0"/>
                <a:cs typeface="Verdana" panose="020B0604030504040204" pitchFamily="34" charset="0"/>
              </a:rPr>
            </a:br>
            <a:r>
              <a:rPr lang="en-GB"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Cloud Edge Cluster: </a:t>
            </a:r>
            <a:r>
              <a:rPr lang="en-GB" dirty="0">
                <a:solidFill>
                  <a:schemeClr val="accent2"/>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hlinkClick r:id="rId3"/>
              </a:rPr>
              <a:t>Communication Materials/brochures</a:t>
            </a:r>
            <a:br>
              <a:rPr lang="en-GB"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br>
            <a:r>
              <a:rPr lang="en-GB"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Alliance AIOTI </a:t>
            </a:r>
            <a:r>
              <a:rPr lang="en-US"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SRIA: </a:t>
            </a:r>
            <a:r>
              <a:rPr lang="en-US" dirty="0">
                <a:solidFill>
                  <a:schemeClr val="accent2"/>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hlinkClick r:id="rId4"/>
              </a:rPr>
              <a:t>Advancing IoT and Edge Compuyting Research &amp; Innovation</a:t>
            </a:r>
            <a:br>
              <a:rPr lang="en-US" dirty="0">
                <a:solidFill>
                  <a:schemeClr val="accent2"/>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br>
            <a:r>
              <a:rPr lang="en-US"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IE" altLang="en-US" dirty="0">
                <a:latin typeface="Verdana" panose="020B0604030504040204" pitchFamily="34" charset="0"/>
                <a:ea typeface="Verdana" panose="020B0604030504040204" pitchFamily="34" charset="0"/>
                <a:cs typeface="Verdana" panose="020B0604030504040204" pitchFamily="34" charset="0"/>
              </a:rPr>
              <a:t>Concertation &amp; Consultation Meeting May 2023: </a:t>
            </a:r>
            <a:r>
              <a:rPr lang="en-IE" altLang="en-US" dirty="0">
                <a:solidFill>
                  <a:schemeClr val="accent2"/>
                </a:solidFill>
                <a:latin typeface="Verdana" panose="020B0604030504040204" pitchFamily="34" charset="0"/>
                <a:ea typeface="Verdana" panose="020B0604030504040204" pitchFamily="34" charset="0"/>
                <a:cs typeface="Verdana" panose="020B0604030504040204" pitchFamily="34" charset="0"/>
                <a:hlinkClick r:id="rId5"/>
              </a:rPr>
              <a:t>Future Outlook</a:t>
            </a:r>
            <a:br>
              <a:rPr lang="en-IE" altLang="en-US" dirty="0">
                <a:solidFill>
                  <a:schemeClr val="accent2"/>
                </a:solidFill>
                <a:latin typeface="Verdana" panose="020B0604030504040204" pitchFamily="34" charset="0"/>
                <a:ea typeface="Verdana" panose="020B0604030504040204" pitchFamily="34" charset="0"/>
                <a:cs typeface="Verdana" panose="020B0604030504040204" pitchFamily="34" charset="0"/>
              </a:rPr>
            </a:br>
            <a:r>
              <a:rPr lang="en-IE" altLang="en-US"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Market / position papers by CSAs: </a:t>
            </a:r>
            <a:r>
              <a:rPr lang="en-IE" altLang="en-US" dirty="0">
                <a:solidFill>
                  <a:schemeClr val="accent2"/>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hlinkClick r:id="rId6"/>
              </a:rPr>
              <a:t>Industry Spotlight</a:t>
            </a:r>
            <a:br>
              <a:rPr lang="en-IE" altLang="en-US" dirty="0">
                <a:solidFill>
                  <a:schemeClr val="accent2"/>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br>
            <a:r>
              <a:rPr lang="en-IE" altLang="en-US"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IDC Spotlight: </a:t>
            </a:r>
            <a:r>
              <a:rPr lang="en-IE" altLang="en-US" dirty="0">
                <a:solidFill>
                  <a:schemeClr val="accent2"/>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hlinkClick r:id="rId7"/>
              </a:rPr>
              <a:t>Benefits of an Open Edge</a:t>
            </a:r>
            <a:br>
              <a:rPr lang="en-IE" altLang="en-US" dirty="0">
                <a:solidFill>
                  <a:schemeClr val="accent2"/>
                </a:solidFill>
                <a:latin typeface="Verdana" panose="020B0604030504040204" pitchFamily="34" charset="0"/>
                <a:ea typeface="Verdana" panose="020B0604030504040204" pitchFamily="34" charset="0"/>
                <a:cs typeface="Verdana" panose="020B0604030504040204" pitchFamily="34" charset="0"/>
              </a:rPr>
            </a:br>
            <a:r>
              <a:rPr lang="en-IE" altLang="en-US"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US" altLang="en-US"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Roadmap published by the Alliance on Industrial Data and Cloud</a:t>
            </a:r>
            <a:endParaRPr lang="en-GB"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endParaRPr>
          </a:p>
          <a:p>
            <a:pPr>
              <a:buSzPct val="150000"/>
            </a:pPr>
            <a:r>
              <a:rPr lang="en-GB"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HIPEAC Vision </a:t>
            </a:r>
            <a:r>
              <a:rPr lang="en-GB" dirty="0">
                <a:solidFill>
                  <a:schemeClr val="accent2"/>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hlinkClick r:id="rId8"/>
              </a:rPr>
              <a:t>https://www.hipeac.net/vision/#/latest/</a:t>
            </a:r>
            <a:r>
              <a:rPr lang="en-GB" dirty="0">
                <a:solidFill>
                  <a:schemeClr val="accent2"/>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p>
        </p:txBody>
      </p:sp>
      <p:sp>
        <p:nvSpPr>
          <p:cNvPr id="10" name="Rectangle 9">
            <a:extLst>
              <a:ext uri="{FF2B5EF4-FFF2-40B4-BE49-F238E27FC236}">
                <a16:creationId xmlns:a16="http://schemas.microsoft.com/office/drawing/2014/main" id="{C6CBC83E-D3DC-FE43-9B68-2853268C0A82}"/>
              </a:ext>
            </a:extLst>
          </p:cNvPr>
          <p:cNvSpPr/>
          <p:nvPr/>
        </p:nvSpPr>
        <p:spPr>
          <a:xfrm>
            <a:off x="7086598" y="883832"/>
            <a:ext cx="4921626" cy="4247317"/>
          </a:xfrm>
          <a:prstGeom prst="rect">
            <a:avLst/>
          </a:prstGeom>
          <a:ln w="12700">
            <a:solidFill>
              <a:srgbClr val="4472C4"/>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C5193"/>
                </a:solidFill>
                <a:effectLst/>
                <a:uLnTx/>
                <a:uFillTx/>
                <a:latin typeface="Verdana" panose="020B0604030504040204" pitchFamily="34" charset="0"/>
                <a:ea typeface="MS PGothic" panose="020B0600070205080204" pitchFamily="34" charset="-128"/>
              </a:rPr>
              <a:t>What we do NOT want? </a:t>
            </a:r>
            <a:endParaRPr kumimoji="0" lang="en-US" sz="1700" b="1" i="0" u="none" strike="noStrike" kern="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endParaRPr>
          </a:p>
          <a:p>
            <a:pPr marL="342900" lvl="0" indent="-342900">
              <a:buClr>
                <a:schemeClr val="tx1"/>
              </a:buClr>
              <a:buSzPct val="150000"/>
              <a:buFont typeface="Arial" panose="020B0604020202020204" pitchFamily="34" charset="0"/>
              <a:buChar char="•"/>
            </a:pPr>
            <a:r>
              <a:rPr lang="en-GB" dirty="0">
                <a:latin typeface="Verdana" panose="020B0604030504040204" pitchFamily="34" charset="0"/>
                <a:ea typeface="Verdana" panose="020B0604030504040204" pitchFamily="34" charset="0"/>
                <a:cs typeface="Verdana" panose="020B0604030504040204" pitchFamily="34" charset="0"/>
              </a:rPr>
              <a:t>No generic knowledge: </a:t>
            </a:r>
            <a:r>
              <a:rPr lang="en-GB"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need Sector Knowledge, Business analytics</a:t>
            </a:r>
          </a:p>
          <a:p>
            <a:pPr marL="342900" lvl="0" indent="-342900">
              <a:buClr>
                <a:schemeClr val="tx1"/>
              </a:buClr>
              <a:buSzPct val="150000"/>
              <a:buFont typeface="Arial" panose="020B0604020202020204" pitchFamily="34" charset="0"/>
              <a:buChar char="•"/>
            </a:pPr>
            <a:r>
              <a:rPr lang="en-GB"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Carrying out R&amp;D, scientific papers as outcome // tons of deliverables</a:t>
            </a:r>
          </a:p>
          <a:p>
            <a:pPr marL="342900" lvl="0" indent="-342900">
              <a:buClr>
                <a:schemeClr val="tx1"/>
              </a:buClr>
              <a:buSzPct val="150000"/>
              <a:buFont typeface="Arial" panose="020B0604020202020204" pitchFamily="34" charset="0"/>
              <a:buChar char="•"/>
            </a:pPr>
            <a:r>
              <a:rPr lang="en-GB"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Newcomers in CSA actions  track record in community buildings and stakeholder mobilisation</a:t>
            </a:r>
          </a:p>
          <a:p>
            <a:pPr marL="342900" lvl="0" indent="-342900">
              <a:buClr>
                <a:schemeClr val="tx1"/>
              </a:buClr>
              <a:buSzPct val="150000"/>
              <a:buFont typeface="Arial" panose="020B0604020202020204" pitchFamily="34" charset="0"/>
              <a:buChar char="•"/>
            </a:pPr>
            <a:r>
              <a:rPr lang="en-GB"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Large consortia:  need of a powerful but lean consortium</a:t>
            </a:r>
          </a:p>
          <a:p>
            <a:pPr marL="342900" lvl="0" indent="-342900">
              <a:buClr>
                <a:schemeClr val="tx1"/>
              </a:buClr>
              <a:buSzPct val="150000"/>
              <a:buFont typeface="Arial" panose="020B0604020202020204" pitchFamily="34" charset="0"/>
              <a:buChar char="•"/>
            </a:pPr>
            <a:r>
              <a:rPr lang="en-GB" dirty="0">
                <a:latin typeface="Verdana" panose="020B0604030504040204" pitchFamily="34" charset="0"/>
                <a:ea typeface="Verdana" panose="020B0604030504040204" pitchFamily="34" charset="0"/>
                <a:cs typeface="Verdana" panose="020B0604030504040204" pitchFamily="34" charset="0"/>
              </a:rPr>
              <a:t>Simplistic, standard dissemination activities: need professional approach</a:t>
            </a:r>
          </a:p>
          <a:p>
            <a:pPr marL="342900" lvl="0" indent="-342900">
              <a:buClr>
                <a:schemeClr val="tx1"/>
              </a:buClr>
              <a:buSzPct val="150000"/>
              <a:buFont typeface="Arial" panose="020B0604020202020204" pitchFamily="34" charset="0"/>
              <a:buChar char="•"/>
            </a:pPr>
            <a:r>
              <a:rPr lang="en-GB" dirty="0">
                <a:latin typeface="Verdana" panose="020B0604030504040204" pitchFamily="34" charset="0"/>
                <a:ea typeface="Verdana" panose="020B0604030504040204" pitchFamily="34" charset="0"/>
                <a:cs typeface="Verdana" panose="020B0604030504040204" pitchFamily="34" charset="0"/>
              </a:rPr>
              <a:t>Closed club </a:t>
            </a:r>
            <a:r>
              <a:rPr lang="en-GB"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need to open up target communities to interdisciplinary topics</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11" name="Rectangle 10">
            <a:extLst>
              <a:ext uri="{FF2B5EF4-FFF2-40B4-BE49-F238E27FC236}">
                <a16:creationId xmlns:a16="http://schemas.microsoft.com/office/drawing/2014/main" id="{F3B4701F-F037-244D-B3E1-A9D380A6733C}"/>
              </a:ext>
            </a:extLst>
          </p:cNvPr>
          <p:cNvSpPr/>
          <p:nvPr/>
        </p:nvSpPr>
        <p:spPr>
          <a:xfrm>
            <a:off x="1044259" y="125012"/>
            <a:ext cx="7832593" cy="584775"/>
          </a:xfrm>
          <a:prstGeom prst="rect">
            <a:avLst/>
          </a:prstGeom>
          <a:noFill/>
        </p:spPr>
        <p:txBody>
          <a:bodyPr wrap="none">
            <a:spAutoFit/>
          </a:bodyPr>
          <a:lstStyle/>
          <a:p>
            <a:pPr defTabSz="938213" eaLnBrk="0" fontAlgn="base" hangingPunct="0">
              <a:spcBef>
                <a:spcPct val="0"/>
              </a:spcBef>
              <a:spcAft>
                <a:spcPct val="0"/>
              </a:spcAft>
            </a:pPr>
            <a:r>
              <a:rPr lang="en-US" sz="3200" b="1" dirty="0">
                <a:solidFill>
                  <a:srgbClr val="0308DB">
                    <a:lumMod val="50000"/>
                  </a:srgbClr>
                </a:solidFill>
                <a:latin typeface="Verdana" panose="020B0604030504040204" pitchFamily="34" charset="0"/>
                <a:ea typeface="Verdana" panose="020B0604030504040204" pitchFamily="34" charset="0"/>
                <a:cs typeface="+mj-cs"/>
              </a:rPr>
              <a:t>HORIZON-CL4-2024-DATA-01-05</a:t>
            </a:r>
          </a:p>
        </p:txBody>
      </p:sp>
      <p:sp>
        <p:nvSpPr>
          <p:cNvPr id="13" name="Rectangle 12">
            <a:extLst>
              <a:ext uri="{FF2B5EF4-FFF2-40B4-BE49-F238E27FC236}">
                <a16:creationId xmlns:a16="http://schemas.microsoft.com/office/drawing/2014/main" id="{1AF0CBCA-5C85-7E4F-BB23-D5A8D02C9D0C}"/>
              </a:ext>
            </a:extLst>
          </p:cNvPr>
          <p:cNvSpPr/>
          <p:nvPr/>
        </p:nvSpPr>
        <p:spPr>
          <a:xfrm>
            <a:off x="887101" y="5298800"/>
            <a:ext cx="8727547" cy="1200329"/>
          </a:xfrm>
          <a:prstGeom prst="rect">
            <a:avLst/>
          </a:prstGeom>
          <a:ln w="12700">
            <a:solidFill>
              <a:srgbClr val="4472C4"/>
            </a:solidFill>
          </a:ln>
        </p:spPr>
        <p:txBody>
          <a:bodyPr wrap="square">
            <a:spAutoFit/>
          </a:bodyPr>
          <a:lstStyle/>
          <a:p>
            <a:pPr defTabSz="938213" eaLnBrk="0" fontAlgn="base" hangingPunct="0">
              <a:spcBef>
                <a:spcPct val="0"/>
              </a:spcBef>
              <a:spcAft>
                <a:spcPct val="0"/>
              </a:spcAft>
            </a:pPr>
            <a:r>
              <a:rPr lang="en-US" b="1" kern="0" dirty="0">
                <a:solidFill>
                  <a:srgbClr val="0C5193"/>
                </a:solidFill>
                <a:latin typeface="Verdana" panose="020B0604030504040204" pitchFamily="34" charset="0"/>
                <a:ea typeface="MS PGothic" panose="020B0600070205080204" pitchFamily="34" charset="-128"/>
              </a:rPr>
              <a:t>Future Outlook: </a:t>
            </a:r>
          </a:p>
          <a:p>
            <a:pPr marL="342900" indent="-342900">
              <a:buSzPct val="150000"/>
              <a:buFont typeface="Arial" panose="020B0604020202020204" pitchFamily="34" charset="0"/>
              <a:buChar char="•"/>
            </a:pPr>
            <a:r>
              <a:rPr lang="en-GB" dirty="0">
                <a:latin typeface="Verdana" panose="020B0604030504040204" pitchFamily="34" charset="0"/>
                <a:ea typeface="Verdana" panose="020B0604030504040204" pitchFamily="34" charset="0"/>
                <a:cs typeface="Verdana" panose="020B0604030504040204" pitchFamily="34" charset="0"/>
              </a:rPr>
              <a:t>Portal for projects, open calls and events</a:t>
            </a:r>
            <a:r>
              <a:rPr lang="en-GB" dirty="0">
                <a:solidFill>
                  <a:schemeClr val="accent2"/>
                </a:solidFill>
                <a:latin typeface="Verdana" panose="020B0604030504040204" pitchFamily="34" charset="0"/>
                <a:ea typeface="Verdana" panose="020B0604030504040204" pitchFamily="34" charset="0"/>
                <a:cs typeface="Verdana" panose="020B0604030504040204" pitchFamily="34" charset="0"/>
              </a:rPr>
              <a:t>: </a:t>
            </a:r>
            <a:r>
              <a:rPr lang="en-GB" dirty="0">
                <a:solidFill>
                  <a:schemeClr val="accent2"/>
                </a:solidFill>
                <a:latin typeface="Verdana" panose="020B0604030504040204" pitchFamily="34" charset="0"/>
                <a:ea typeface="Verdana" panose="020B0604030504040204" pitchFamily="34" charset="0"/>
                <a:cs typeface="Verdana" panose="020B0604030504040204" pitchFamily="34" charset="0"/>
                <a:hlinkClick r:id="rId9"/>
              </a:rPr>
              <a:t>www.EUCloudEdgeIoT.eu</a:t>
            </a:r>
            <a:r>
              <a:rPr lang="en-GB" dirty="0">
                <a:solidFill>
                  <a:schemeClr val="accent2"/>
                </a:solidFill>
                <a:latin typeface="Verdana" panose="020B0604030504040204" pitchFamily="34" charset="0"/>
                <a:ea typeface="Verdana" panose="020B0604030504040204" pitchFamily="34" charset="0"/>
                <a:cs typeface="Verdana" panose="020B0604030504040204" pitchFamily="34" charset="0"/>
              </a:rPr>
              <a:t>  </a:t>
            </a:r>
          </a:p>
          <a:p>
            <a:pPr marL="342900" indent="-342900">
              <a:buSzPct val="150000"/>
              <a:buFont typeface="Arial" panose="020B0604020202020204" pitchFamily="34" charset="0"/>
              <a:buChar char="•"/>
            </a:pPr>
            <a:r>
              <a:rPr lang="en-GB" dirty="0">
                <a:latin typeface="Verdana" panose="020B0604030504040204" pitchFamily="34" charset="0"/>
                <a:ea typeface="Verdana" panose="020B0604030504040204" pitchFamily="34" charset="0"/>
                <a:cs typeface="Verdana" panose="020B0604030504040204" pitchFamily="34" charset="0"/>
              </a:rPr>
              <a:t>Study </a:t>
            </a:r>
            <a:r>
              <a:rPr lang="en-US" i="1" dirty="0">
                <a:latin typeface="Verdana" panose="020B0604030504040204" pitchFamily="34" charset="0"/>
                <a:ea typeface="Verdana" panose="020B0604030504040204" pitchFamily="34" charset="0"/>
                <a:cs typeface="Verdana" panose="020B0604030504040204" pitchFamily="34" charset="0"/>
              </a:rPr>
              <a:t>Economic Potential of Far Edge Computing in the Future Smart IoT</a:t>
            </a:r>
            <a:r>
              <a:rPr lang="en-GB" i="1" dirty="0">
                <a:latin typeface="Verdana" panose="020B0604030504040204" pitchFamily="34" charset="0"/>
                <a:ea typeface="Verdana" panose="020B0604030504040204" pitchFamily="34" charset="0"/>
                <a:cs typeface="Verdana" panose="020B0604030504040204" pitchFamily="34" charset="0"/>
              </a:rPr>
              <a:t> </a:t>
            </a:r>
            <a:r>
              <a:rPr lang="en-GB" dirty="0">
                <a:latin typeface="Verdana" panose="020B0604030504040204" pitchFamily="34" charset="0"/>
                <a:ea typeface="Verdana" panose="020B0604030504040204" pitchFamily="34" charset="0"/>
                <a:cs typeface="Verdana" panose="020B0604030504040204" pitchFamily="34" charset="0"/>
              </a:rPr>
              <a:t>launched on 06/07/2021 </a:t>
            </a:r>
            <a:r>
              <a:rPr lang="en-GB" dirty="0">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GB" dirty="0">
                <a:solidFill>
                  <a:schemeClr val="accent2"/>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hlinkClick r:id="rId10"/>
              </a:rPr>
              <a:t>Portal Shaping Europe’s Digital Future</a:t>
            </a:r>
            <a:r>
              <a:rPr lang="en-GB" dirty="0">
                <a:solidFill>
                  <a:schemeClr val="accent2"/>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p>
        </p:txBody>
      </p:sp>
    </p:spTree>
    <p:extLst>
      <p:ext uri="{BB962C8B-B14F-4D97-AF65-F5344CB8AC3E}">
        <p14:creationId xmlns:p14="http://schemas.microsoft.com/office/powerpoint/2010/main" val="34852988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CEC8F-CD97-2D4B-9760-8AD1BA48D89B}"/>
              </a:ext>
            </a:extLst>
          </p:cNvPr>
          <p:cNvSpPr>
            <a:spLocks noGrp="1"/>
          </p:cNvSpPr>
          <p:nvPr>
            <p:ph type="title"/>
          </p:nvPr>
        </p:nvSpPr>
        <p:spPr>
          <a:xfrm>
            <a:off x="1094145" y="-8576"/>
            <a:ext cx="10515600" cy="1325563"/>
          </a:xfrm>
        </p:spPr>
        <p:txBody>
          <a:bodyPr>
            <a:normAutofit/>
          </a:bodyPr>
          <a:lstStyle/>
          <a:p>
            <a:r>
              <a:rPr lang="en-US" sz="3200" b="1" dirty="0">
                <a:solidFill>
                  <a:srgbClr val="0308DB">
                    <a:lumMod val="50000"/>
                  </a:srgbClr>
                </a:solidFill>
                <a:latin typeface="Verdana" panose="020B0604030504040204" pitchFamily="34" charset="0"/>
                <a:ea typeface="Verdana" panose="020B0604030504040204" pitchFamily="34" charset="0"/>
              </a:rPr>
              <a:t>D4: Digital and Emerging Technologies for Competitiveness and Fit for the Green Deal</a:t>
            </a:r>
          </a:p>
        </p:txBody>
      </p:sp>
      <p:sp>
        <p:nvSpPr>
          <p:cNvPr id="3" name="Slide Number Placeholder 2">
            <a:extLst>
              <a:ext uri="{FF2B5EF4-FFF2-40B4-BE49-F238E27FC236}">
                <a16:creationId xmlns:a16="http://schemas.microsoft.com/office/drawing/2014/main" id="{A29D8B31-CBC5-4F46-AD30-5F97E7D897EE}"/>
              </a:ext>
            </a:extLst>
          </p:cNvPr>
          <p:cNvSpPr>
            <a:spLocks noGrp="1"/>
          </p:cNvSpPr>
          <p:nvPr>
            <p:ph type="sldNum" sz="quarter" idx="12"/>
          </p:nvPr>
        </p:nvSpPr>
        <p:spPr/>
        <p:txBody>
          <a:bodyPr/>
          <a:lstStyle/>
          <a:p>
            <a:fld id="{660F3F40-12FA-4968-8235-5F18DAFE2DEF}" type="slidenum">
              <a:rPr lang="lv-LV" smtClean="0"/>
              <a:t>14</a:t>
            </a:fld>
            <a:endParaRPr lang="lv-LV" dirty="0"/>
          </a:p>
        </p:txBody>
      </p:sp>
      <p:graphicFrame>
        <p:nvGraphicFramePr>
          <p:cNvPr id="11" name="Content Placeholder 10">
            <a:extLst>
              <a:ext uri="{FF2B5EF4-FFF2-40B4-BE49-F238E27FC236}">
                <a16:creationId xmlns:a16="http://schemas.microsoft.com/office/drawing/2014/main" id="{4FB5B6CE-908E-AF42-9B7B-A2CD44CC5571}"/>
              </a:ext>
            </a:extLst>
          </p:cNvPr>
          <p:cNvGraphicFramePr>
            <a:graphicFrameLocks/>
          </p:cNvGraphicFramePr>
          <p:nvPr>
            <p:extLst>
              <p:ext uri="{D42A27DB-BD31-4B8C-83A1-F6EECF244321}">
                <p14:modId xmlns:p14="http://schemas.microsoft.com/office/powerpoint/2010/main" val="1025407074"/>
              </p:ext>
            </p:extLst>
          </p:nvPr>
        </p:nvGraphicFramePr>
        <p:xfrm>
          <a:off x="283458" y="1713141"/>
          <a:ext cx="11576848" cy="4826426"/>
        </p:xfrm>
        <a:graphic>
          <a:graphicData uri="http://schemas.openxmlformats.org/drawingml/2006/table">
            <a:tbl>
              <a:tblPr/>
              <a:tblGrid>
                <a:gridCol w="5326820">
                  <a:extLst>
                    <a:ext uri="{9D8B030D-6E8A-4147-A177-3AD203B41FA5}">
                      <a16:colId xmlns:a16="http://schemas.microsoft.com/office/drawing/2014/main" val="20000"/>
                    </a:ext>
                  </a:extLst>
                </a:gridCol>
                <a:gridCol w="3041754">
                  <a:extLst>
                    <a:ext uri="{9D8B030D-6E8A-4147-A177-3AD203B41FA5}">
                      <a16:colId xmlns:a16="http://schemas.microsoft.com/office/drawing/2014/main" val="20001"/>
                    </a:ext>
                  </a:extLst>
                </a:gridCol>
                <a:gridCol w="1742904">
                  <a:extLst>
                    <a:ext uri="{9D8B030D-6E8A-4147-A177-3AD203B41FA5}">
                      <a16:colId xmlns:a16="http://schemas.microsoft.com/office/drawing/2014/main" val="20003"/>
                    </a:ext>
                  </a:extLst>
                </a:gridCol>
                <a:gridCol w="1465370">
                  <a:extLst>
                    <a:ext uri="{9D8B030D-6E8A-4147-A177-3AD203B41FA5}">
                      <a16:colId xmlns:a16="http://schemas.microsoft.com/office/drawing/2014/main" val="3995975852"/>
                    </a:ext>
                  </a:extLst>
                </a:gridCol>
              </a:tblGrid>
              <a:tr h="72693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731928">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2"/>
                        </a:rPr>
                        <a:t>HORIZON-CL4-2024-DIGITAL-EMERGING-01-03</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Novel paradigms and approaches, towards AI-driven autonomous robots (AI, data and robotics partnership) </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2-3/TRL 4-5</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8</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972327">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3"/>
                        </a:rPr>
                        <a:t>HORIZON-CL4-2024-DIGITAL-EMERGING-01-04</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Industrial leadership in AI, Data and Robotics boosting competitiveness and the green transition (AI, data and robotics partnership) </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chemeClr val="tx1"/>
                          </a:solidFill>
                          <a:effectLst/>
                          <a:latin typeface="Verdana" panose="020B0604030504040204" pitchFamily="34" charset="0"/>
                          <a:ea typeface="Verdana" panose="020B0604030504040204" pitchFamily="34" charset="0"/>
                        </a:rPr>
                        <a:t>IA</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3-5/TRL 6-7</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10</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5"/>
                  </a:ext>
                </a:extLst>
              </a:tr>
              <a:tr h="731928">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4"/>
                        </a:rPr>
                        <a:t>HORIZON-CL4-2024-DIGITAL-EMERGING-01-21</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Open Source for Cloud/Edge to support European Digital Autonomy</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4/TRL 6</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4-6</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6"/>
                  </a:ext>
                </a:extLst>
              </a:tr>
              <a:tr h="64750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5"/>
                        </a:rPr>
                        <a:t>HORIZON-CL4-2024-DIGITAL-EMERGING-01-22</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Fundamentals of Software Engineering</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2/TRL 5</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4-6</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24461071"/>
                  </a:ext>
                </a:extLst>
              </a:tr>
              <a:tr h="50789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6"/>
                        </a:rPr>
                        <a:t>HORIZON-CL4-2024-DIGITAL-EMERGING-01-23</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Public recognition scheme for Open Source </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dirty="0">
                          <a:solidFill>
                            <a:schemeClr val="tx1"/>
                          </a:solidFill>
                          <a:effectLst/>
                          <a:latin typeface="Verdana" panose="020B0604030504040204" pitchFamily="34" charset="0"/>
                          <a:ea typeface="Verdana" panose="020B0604030504040204" pitchFamily="34" charset="0"/>
                        </a:rPr>
                        <a:t>CSA</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57014516"/>
                  </a:ext>
                </a:extLst>
              </a:tr>
              <a:tr h="50789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7"/>
                        </a:rPr>
                        <a:t>HORIZON-CL4-2024-DIGITAL-EMERGING-01-31</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Pilot line(s) for 2D materials-based devices</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3-4/TRL 5-6</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33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447054151"/>
                  </a:ext>
                </a:extLst>
              </a:tr>
            </a:tbl>
          </a:graphicData>
        </a:graphic>
      </p:graphicFrame>
      <p:sp>
        <p:nvSpPr>
          <p:cNvPr id="12" name="Rectangle 11">
            <a:extLst>
              <a:ext uri="{FF2B5EF4-FFF2-40B4-BE49-F238E27FC236}">
                <a16:creationId xmlns:a16="http://schemas.microsoft.com/office/drawing/2014/main" id="{16DC576E-D9F4-EB40-AF05-207A8CEDBC42}"/>
              </a:ext>
            </a:extLst>
          </p:cNvPr>
          <p:cNvSpPr/>
          <p:nvPr/>
        </p:nvSpPr>
        <p:spPr>
          <a:xfrm>
            <a:off x="4531913" y="1308860"/>
            <a:ext cx="3826615"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en-GB" b="1" dirty="0">
                <a:latin typeface="Verdana" panose="020B0604030504040204" pitchFamily="34" charset="0"/>
                <a:ea typeface="Verdana" panose="020B0604030504040204" pitchFamily="34" charset="0"/>
              </a:rPr>
              <a:t>19 March 2024</a:t>
            </a:r>
          </a:p>
        </p:txBody>
      </p:sp>
      <p:sp>
        <p:nvSpPr>
          <p:cNvPr id="16" name="Rectangle 1">
            <a:extLst>
              <a:ext uri="{FF2B5EF4-FFF2-40B4-BE49-F238E27FC236}">
                <a16:creationId xmlns:a16="http://schemas.microsoft.com/office/drawing/2014/main" id="{7F4F7B06-E07C-3540-B819-3FE426F15FBC}"/>
              </a:ext>
            </a:extLst>
          </p:cNvPr>
          <p:cNvSpPr>
            <a:spLocks noChangeArrowheads="1"/>
          </p:cNvSpPr>
          <p:nvPr/>
        </p:nvSpPr>
        <p:spPr bwMode="auto">
          <a:xfrm>
            <a:off x="8827929" y="1102693"/>
            <a:ext cx="2674009" cy="553998"/>
          </a:xfrm>
          <a:prstGeom prst="rect">
            <a:avLst/>
          </a:prstGeom>
          <a:noFill/>
          <a:ln w="127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lvl="0" defTabSz="938213" eaLnBrk="0" fontAlgn="base" hangingPunct="0">
              <a:spcBef>
                <a:spcPct val="0"/>
              </a:spcBef>
              <a:spcAft>
                <a:spcPct val="0"/>
              </a:spcAft>
              <a:defRPr/>
            </a:pPr>
            <a:r>
              <a:rPr lang="en-GB" altLang="en-US" sz="1500" i="1" kern="0" dirty="0">
                <a:solidFill>
                  <a:srgbClr val="FF0000"/>
                </a:solidFill>
                <a:latin typeface="Times New Roman" panose="02020603050405020304" pitchFamily="18" charset="0"/>
                <a:ea typeface="MS PGothic" panose="020B0600070205080204" pitchFamily="34" charset="-128"/>
                <a:hlinkClick r:id="rId8"/>
              </a:rPr>
              <a:t>https://www.youtube.com/live/PEmPitl3cLU</a:t>
            </a:r>
            <a:r>
              <a:rPr lang="en-GB" altLang="en-US" sz="1500" i="1" kern="0" dirty="0">
                <a:solidFill>
                  <a:srgbClr val="FF0000"/>
                </a:solidFill>
                <a:latin typeface="Times New Roman" panose="02020603050405020304" pitchFamily="18" charset="0"/>
                <a:ea typeface="MS PGothic" panose="020B0600070205080204" pitchFamily="34" charset="-128"/>
              </a:rPr>
              <a:t> </a:t>
            </a:r>
            <a:endParaRPr kumimoji="0" lang="en-GB" altLang="en-US" sz="1500" b="0" i="1" u="none" strike="noStrike" kern="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endParaRPr>
          </a:p>
        </p:txBody>
      </p:sp>
      <p:pic>
        <p:nvPicPr>
          <p:cNvPr id="17" name="Graphic 15" descr="Share">
            <a:extLst>
              <a:ext uri="{FF2B5EF4-FFF2-40B4-BE49-F238E27FC236}">
                <a16:creationId xmlns:a16="http://schemas.microsoft.com/office/drawing/2014/main" id="{DCBD6769-8D35-274D-B97E-9F9E5BA7A464}"/>
              </a:ext>
            </a:extLst>
          </p:cNvPr>
          <p:cNvPicPr>
            <a:picLocks noChangeAspect="1"/>
          </p:cNvPicPr>
          <p:nvPr/>
        </p:nvPicPr>
        <p:blipFill>
          <a:blip r:embed="rId9"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358528" y="1205656"/>
            <a:ext cx="436012" cy="436012"/>
          </a:xfrm>
          <a:prstGeom prst="rect">
            <a:avLst/>
          </a:prstGeom>
        </p:spPr>
      </p:pic>
      <p:sp>
        <p:nvSpPr>
          <p:cNvPr id="18" name="Rectangle 17">
            <a:extLst>
              <a:ext uri="{FF2B5EF4-FFF2-40B4-BE49-F238E27FC236}">
                <a16:creationId xmlns:a16="http://schemas.microsoft.com/office/drawing/2014/main" id="{DA9D03D7-2D7B-9949-8B3B-A5D5DE4C091B}"/>
              </a:ext>
            </a:extLst>
          </p:cNvPr>
          <p:cNvSpPr/>
          <p:nvPr/>
        </p:nvSpPr>
        <p:spPr>
          <a:xfrm>
            <a:off x="45274" y="1327442"/>
            <a:ext cx="6070404" cy="374273"/>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lv-LV" b="1" dirty="0">
                <a:latin typeface="Verdana" panose="020B0604030504040204" pitchFamily="34" charset="0"/>
                <a:ea typeface="Verdana" panose="020B0604030504040204" pitchFamily="34" charset="0"/>
              </a:rPr>
              <a:t>15</a:t>
            </a:r>
            <a:r>
              <a:rPr lang="en-GB" b="1" dirty="0">
                <a:latin typeface="Verdana" panose="020B0604030504040204" pitchFamily="34" charset="0"/>
                <a:ea typeface="Verdana" panose="020B0604030504040204" pitchFamily="34" charset="0"/>
              </a:rPr>
              <a:t> </a:t>
            </a:r>
            <a:r>
              <a:rPr lang="lv-LV" b="1" dirty="0">
                <a:latin typeface="Verdana" panose="020B0604030504040204" pitchFamily="34" charset="0"/>
                <a:ea typeface="Verdana" panose="020B0604030504040204" pitchFamily="34" charset="0"/>
              </a:rPr>
              <a:t>November </a:t>
            </a:r>
            <a:r>
              <a:rPr lang="en-GB" b="1" dirty="0">
                <a:latin typeface="Verdana" panose="020B0604030504040204" pitchFamily="34" charset="0"/>
                <a:ea typeface="Verdana" panose="020B0604030504040204" pitchFamily="34" charset="0"/>
              </a:rPr>
              <a:t>2023 </a:t>
            </a:r>
          </a:p>
        </p:txBody>
      </p:sp>
    </p:spTree>
    <p:extLst>
      <p:ext uri="{BB962C8B-B14F-4D97-AF65-F5344CB8AC3E}">
        <p14:creationId xmlns:p14="http://schemas.microsoft.com/office/powerpoint/2010/main" val="19839899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CEC8F-CD97-2D4B-9760-8AD1BA48D89B}"/>
              </a:ext>
            </a:extLst>
          </p:cNvPr>
          <p:cNvSpPr>
            <a:spLocks noGrp="1"/>
          </p:cNvSpPr>
          <p:nvPr>
            <p:ph type="title"/>
          </p:nvPr>
        </p:nvSpPr>
        <p:spPr>
          <a:xfrm>
            <a:off x="1094145" y="-8576"/>
            <a:ext cx="10515600" cy="1325563"/>
          </a:xfrm>
        </p:spPr>
        <p:txBody>
          <a:bodyPr>
            <a:normAutofit/>
          </a:bodyPr>
          <a:lstStyle/>
          <a:p>
            <a:r>
              <a:rPr lang="en-US" sz="3200" b="1" dirty="0">
                <a:solidFill>
                  <a:srgbClr val="0308DB">
                    <a:lumMod val="50000"/>
                  </a:srgbClr>
                </a:solidFill>
                <a:latin typeface="Verdana" panose="020B0604030504040204" pitchFamily="34" charset="0"/>
                <a:ea typeface="Verdana" panose="020B0604030504040204" pitchFamily="34" charset="0"/>
              </a:rPr>
              <a:t>D4: Digital and Emerging Technologies for Competitiveness and Fit for the Green Deal</a:t>
            </a:r>
          </a:p>
        </p:txBody>
      </p:sp>
      <p:sp>
        <p:nvSpPr>
          <p:cNvPr id="3" name="Slide Number Placeholder 2">
            <a:extLst>
              <a:ext uri="{FF2B5EF4-FFF2-40B4-BE49-F238E27FC236}">
                <a16:creationId xmlns:a16="http://schemas.microsoft.com/office/drawing/2014/main" id="{A29D8B31-CBC5-4F46-AD30-5F97E7D897EE}"/>
              </a:ext>
            </a:extLst>
          </p:cNvPr>
          <p:cNvSpPr>
            <a:spLocks noGrp="1"/>
          </p:cNvSpPr>
          <p:nvPr>
            <p:ph type="sldNum" sz="quarter" idx="12"/>
          </p:nvPr>
        </p:nvSpPr>
        <p:spPr/>
        <p:txBody>
          <a:bodyPr/>
          <a:lstStyle/>
          <a:p>
            <a:fld id="{660F3F40-12FA-4968-8235-5F18DAFE2DEF}" type="slidenum">
              <a:rPr lang="lv-LV" smtClean="0"/>
              <a:t>15</a:t>
            </a:fld>
            <a:endParaRPr lang="lv-LV" dirty="0"/>
          </a:p>
        </p:txBody>
      </p:sp>
      <p:graphicFrame>
        <p:nvGraphicFramePr>
          <p:cNvPr id="11" name="Content Placeholder 10">
            <a:extLst>
              <a:ext uri="{FF2B5EF4-FFF2-40B4-BE49-F238E27FC236}">
                <a16:creationId xmlns:a16="http://schemas.microsoft.com/office/drawing/2014/main" id="{4FB5B6CE-908E-AF42-9B7B-A2CD44CC5571}"/>
              </a:ext>
            </a:extLst>
          </p:cNvPr>
          <p:cNvGraphicFramePr>
            <a:graphicFrameLocks/>
          </p:cNvGraphicFramePr>
          <p:nvPr>
            <p:extLst>
              <p:ext uri="{D42A27DB-BD31-4B8C-83A1-F6EECF244321}">
                <p14:modId xmlns:p14="http://schemas.microsoft.com/office/powerpoint/2010/main" val="2316943758"/>
              </p:ext>
            </p:extLst>
          </p:nvPr>
        </p:nvGraphicFramePr>
        <p:xfrm>
          <a:off x="327254" y="1806134"/>
          <a:ext cx="11576848" cy="4089135"/>
        </p:xfrm>
        <a:graphic>
          <a:graphicData uri="http://schemas.openxmlformats.org/drawingml/2006/table">
            <a:tbl>
              <a:tblPr/>
              <a:tblGrid>
                <a:gridCol w="5326820">
                  <a:extLst>
                    <a:ext uri="{9D8B030D-6E8A-4147-A177-3AD203B41FA5}">
                      <a16:colId xmlns:a16="http://schemas.microsoft.com/office/drawing/2014/main" val="20000"/>
                    </a:ext>
                  </a:extLst>
                </a:gridCol>
                <a:gridCol w="3041754">
                  <a:extLst>
                    <a:ext uri="{9D8B030D-6E8A-4147-A177-3AD203B41FA5}">
                      <a16:colId xmlns:a16="http://schemas.microsoft.com/office/drawing/2014/main" val="20001"/>
                    </a:ext>
                  </a:extLst>
                </a:gridCol>
                <a:gridCol w="1742904">
                  <a:extLst>
                    <a:ext uri="{9D8B030D-6E8A-4147-A177-3AD203B41FA5}">
                      <a16:colId xmlns:a16="http://schemas.microsoft.com/office/drawing/2014/main" val="20003"/>
                    </a:ext>
                  </a:extLst>
                </a:gridCol>
                <a:gridCol w="1465370">
                  <a:extLst>
                    <a:ext uri="{9D8B030D-6E8A-4147-A177-3AD203B41FA5}">
                      <a16:colId xmlns:a16="http://schemas.microsoft.com/office/drawing/2014/main" val="3995975852"/>
                    </a:ext>
                  </a:extLst>
                </a:gridCol>
              </a:tblGrid>
              <a:tr h="72693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694221">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3"/>
                        </a:rPr>
                        <a:t>HORIZON-CL4-2024-DIGITAL-EMERGING-01-34</a:t>
                      </a:r>
                      <a:r>
                        <a:rPr lang="lv-LV" sz="1400" b="1" dirty="0">
                          <a:effectLst/>
                          <a:latin typeface="Verdana" panose="020B0604030504040204" pitchFamily="34" charset="0"/>
                          <a:ea typeface="Verdana" panose="020B0604030504040204" pitchFamily="34" charset="0"/>
                        </a:rPr>
                        <a:t>*</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Synergy with national and regional initiatives in Europe </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chemeClr val="tx1"/>
                          </a:solidFill>
                          <a:effectLst/>
                          <a:latin typeface="Verdana" panose="020B0604030504040204" pitchFamily="34" charset="0"/>
                          <a:ea typeface="Verdana" panose="020B0604030504040204" pitchFamily="34" charset="0"/>
                        </a:rPr>
                        <a:t>CSA</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5"/>
                  </a:ext>
                </a:extLst>
              </a:tr>
              <a:tr h="731928">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4"/>
                        </a:rPr>
                        <a:t>HORIZON-CL4-2024-DIGITAL-EMERGING-01-42</a:t>
                      </a:r>
                      <a:r>
                        <a:rPr lang="lv-LV" sz="1400" b="1" dirty="0">
                          <a:effectLst/>
                          <a:latin typeface="Verdana" panose="020B0604030504040204" pitchFamily="34" charset="0"/>
                          <a:ea typeface="Verdana" panose="020B0604030504040204" pitchFamily="34" charset="0"/>
                        </a:rPr>
                        <a:t>*</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Stimulating transnational research and development of next generation quantum technologies, including basic theories and components</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1-4/TRL 6</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6"/>
                  </a:ext>
                </a:extLst>
              </a:tr>
              <a:tr h="64750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5"/>
                        </a:rPr>
                        <a:t>HORIZON-CL4-2024-DIGITAL-EMERGING-01-45</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Fundamentals of Software Engineering</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IA</a:t>
                      </a: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4-5/TRL 6-7</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4-5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24461071"/>
                  </a:ext>
                </a:extLst>
              </a:tr>
              <a:tr h="50789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6"/>
                        </a:rPr>
                        <a:t>HORIZON-CL4-2024-DIGITAL-EMERGING-01-54</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Public recognition scheme for Open Source </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dirty="0">
                          <a:solidFill>
                            <a:schemeClr val="tx1"/>
                          </a:solidFill>
                          <a:effectLst/>
                          <a:latin typeface="Verdana" panose="020B0604030504040204" pitchFamily="34" charset="0"/>
                          <a:ea typeface="Verdana" panose="020B0604030504040204" pitchFamily="34" charset="0"/>
                        </a:rPr>
                        <a:t>RIA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2/TRL 5</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3-5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57014516"/>
                  </a:ext>
                </a:extLst>
              </a:tr>
              <a:tr h="50789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7"/>
                        </a:rPr>
                        <a:t>HORIZON-CL4-2024-DIGITAL-EMERGING-01-55</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Photonics Innovation Factory for Europe (Photonics Partnership) </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dirty="0">
                          <a:solidFill>
                            <a:schemeClr val="tx1"/>
                          </a:solidFill>
                          <a:effectLst/>
                          <a:latin typeface="Verdana" panose="020B0604030504040204" pitchFamily="34" charset="0"/>
                          <a:ea typeface="Verdana" panose="020B0604030504040204" pitchFamily="34" charset="0"/>
                        </a:rPr>
                        <a:t>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2-5/TRL 4-7</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12267357"/>
                  </a:ext>
                </a:extLst>
              </a:tr>
            </a:tbl>
          </a:graphicData>
        </a:graphic>
      </p:graphicFrame>
      <p:sp>
        <p:nvSpPr>
          <p:cNvPr id="12" name="Rectangle 11">
            <a:extLst>
              <a:ext uri="{FF2B5EF4-FFF2-40B4-BE49-F238E27FC236}">
                <a16:creationId xmlns:a16="http://schemas.microsoft.com/office/drawing/2014/main" id="{16DC576E-D9F4-EB40-AF05-207A8CEDBC42}"/>
              </a:ext>
            </a:extLst>
          </p:cNvPr>
          <p:cNvSpPr/>
          <p:nvPr/>
        </p:nvSpPr>
        <p:spPr>
          <a:xfrm>
            <a:off x="4531913" y="1308860"/>
            <a:ext cx="3826615"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en-GB" b="1" dirty="0">
                <a:latin typeface="Verdana" panose="020B0604030504040204" pitchFamily="34" charset="0"/>
                <a:ea typeface="Verdana" panose="020B0604030504040204" pitchFamily="34" charset="0"/>
              </a:rPr>
              <a:t>19 March 2024</a:t>
            </a:r>
          </a:p>
        </p:txBody>
      </p:sp>
      <p:sp>
        <p:nvSpPr>
          <p:cNvPr id="16" name="Rectangle 1">
            <a:extLst>
              <a:ext uri="{FF2B5EF4-FFF2-40B4-BE49-F238E27FC236}">
                <a16:creationId xmlns:a16="http://schemas.microsoft.com/office/drawing/2014/main" id="{7F4F7B06-E07C-3540-B819-3FE426F15FBC}"/>
              </a:ext>
            </a:extLst>
          </p:cNvPr>
          <p:cNvSpPr>
            <a:spLocks noChangeArrowheads="1"/>
          </p:cNvSpPr>
          <p:nvPr/>
        </p:nvSpPr>
        <p:spPr bwMode="auto">
          <a:xfrm>
            <a:off x="8827929" y="1102693"/>
            <a:ext cx="2674009" cy="553998"/>
          </a:xfrm>
          <a:prstGeom prst="rect">
            <a:avLst/>
          </a:prstGeom>
          <a:noFill/>
          <a:ln w="127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lvl="0" defTabSz="938213" eaLnBrk="0" fontAlgn="base" hangingPunct="0">
              <a:spcBef>
                <a:spcPct val="0"/>
              </a:spcBef>
              <a:spcAft>
                <a:spcPct val="0"/>
              </a:spcAft>
              <a:defRPr/>
            </a:pPr>
            <a:r>
              <a:rPr lang="en-GB" altLang="en-US" sz="1500" i="1" kern="0" dirty="0">
                <a:solidFill>
                  <a:srgbClr val="FF0000"/>
                </a:solidFill>
                <a:latin typeface="Times New Roman" panose="02020603050405020304" pitchFamily="18" charset="0"/>
                <a:ea typeface="MS PGothic" panose="020B0600070205080204" pitchFamily="34" charset="-128"/>
                <a:hlinkClick r:id="rId8"/>
              </a:rPr>
              <a:t>https://www.youtube.com/live/PEmPitl3cLU</a:t>
            </a:r>
            <a:r>
              <a:rPr lang="en-GB" altLang="en-US" sz="1500" i="1" kern="0" dirty="0">
                <a:solidFill>
                  <a:srgbClr val="FF0000"/>
                </a:solidFill>
                <a:latin typeface="Times New Roman" panose="02020603050405020304" pitchFamily="18" charset="0"/>
                <a:ea typeface="MS PGothic" panose="020B0600070205080204" pitchFamily="34" charset="-128"/>
              </a:rPr>
              <a:t> </a:t>
            </a:r>
            <a:endParaRPr kumimoji="0" lang="en-GB" altLang="en-US" sz="1500" b="0" i="1" u="none" strike="noStrike" kern="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endParaRPr>
          </a:p>
        </p:txBody>
      </p:sp>
      <p:pic>
        <p:nvPicPr>
          <p:cNvPr id="17" name="Graphic 15" descr="Share">
            <a:extLst>
              <a:ext uri="{FF2B5EF4-FFF2-40B4-BE49-F238E27FC236}">
                <a16:creationId xmlns:a16="http://schemas.microsoft.com/office/drawing/2014/main" id="{DCBD6769-8D35-274D-B97E-9F9E5BA7A464}"/>
              </a:ext>
            </a:extLst>
          </p:cNvPr>
          <p:cNvPicPr>
            <a:picLocks noChangeAspect="1"/>
          </p:cNvPicPr>
          <p:nvPr/>
        </p:nvPicPr>
        <p:blipFill>
          <a:blip r:embed="rId9"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358528" y="1205656"/>
            <a:ext cx="436012" cy="436012"/>
          </a:xfrm>
          <a:prstGeom prst="rect">
            <a:avLst/>
          </a:prstGeom>
        </p:spPr>
      </p:pic>
      <p:sp>
        <p:nvSpPr>
          <p:cNvPr id="18" name="Rectangle 17">
            <a:extLst>
              <a:ext uri="{FF2B5EF4-FFF2-40B4-BE49-F238E27FC236}">
                <a16:creationId xmlns:a16="http://schemas.microsoft.com/office/drawing/2014/main" id="{DA9D03D7-2D7B-9949-8B3B-A5D5DE4C091B}"/>
              </a:ext>
            </a:extLst>
          </p:cNvPr>
          <p:cNvSpPr/>
          <p:nvPr/>
        </p:nvSpPr>
        <p:spPr>
          <a:xfrm>
            <a:off x="45274" y="1327442"/>
            <a:ext cx="6070404" cy="374273"/>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lv-LV" b="1" dirty="0">
                <a:latin typeface="Verdana" panose="020B0604030504040204" pitchFamily="34" charset="0"/>
                <a:ea typeface="Verdana" panose="020B0604030504040204" pitchFamily="34" charset="0"/>
              </a:rPr>
              <a:t>15</a:t>
            </a:r>
            <a:r>
              <a:rPr lang="en-GB" b="1" dirty="0">
                <a:latin typeface="Verdana" panose="020B0604030504040204" pitchFamily="34" charset="0"/>
                <a:ea typeface="Verdana" panose="020B0604030504040204" pitchFamily="34" charset="0"/>
              </a:rPr>
              <a:t> </a:t>
            </a:r>
            <a:r>
              <a:rPr lang="lv-LV" b="1" dirty="0">
                <a:latin typeface="Verdana" panose="020B0604030504040204" pitchFamily="34" charset="0"/>
                <a:ea typeface="Verdana" panose="020B0604030504040204" pitchFamily="34" charset="0"/>
              </a:rPr>
              <a:t>November </a:t>
            </a:r>
            <a:r>
              <a:rPr lang="en-GB" b="1" dirty="0">
                <a:latin typeface="Verdana" panose="020B0604030504040204" pitchFamily="34" charset="0"/>
                <a:ea typeface="Verdana" panose="020B0604030504040204" pitchFamily="34" charset="0"/>
              </a:rPr>
              <a:t>2023 </a:t>
            </a:r>
          </a:p>
        </p:txBody>
      </p:sp>
    </p:spTree>
    <p:extLst>
      <p:ext uri="{BB962C8B-B14F-4D97-AF65-F5344CB8AC3E}">
        <p14:creationId xmlns:p14="http://schemas.microsoft.com/office/powerpoint/2010/main" val="220050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94989-876A-434C-A3A6-6088F28A480C}"/>
              </a:ext>
            </a:extLst>
          </p:cNvPr>
          <p:cNvSpPr>
            <a:spLocks noGrp="1"/>
          </p:cNvSpPr>
          <p:nvPr>
            <p:ph type="title"/>
          </p:nvPr>
        </p:nvSpPr>
        <p:spPr>
          <a:xfrm>
            <a:off x="1116317" y="0"/>
            <a:ext cx="10921608" cy="1325563"/>
          </a:xfrm>
        </p:spPr>
        <p:txBody>
          <a:bodyPr/>
          <a:lstStyle/>
          <a:p>
            <a:r>
              <a:rPr lang="lv-LV" sz="3200" b="1" dirty="0">
                <a:solidFill>
                  <a:srgbClr val="0308DB">
                    <a:lumMod val="50000"/>
                  </a:srgbClr>
                </a:solidFill>
                <a:latin typeface="Verdana" panose="020B0604030504040204" pitchFamily="34" charset="0"/>
                <a:ea typeface="Verdana" panose="020B0604030504040204" pitchFamily="34" charset="0"/>
              </a:rPr>
              <a:t>*Call HORIZON-CL4-2024-DIGITAL-EMERGING-01</a:t>
            </a:r>
          </a:p>
        </p:txBody>
      </p:sp>
      <p:sp>
        <p:nvSpPr>
          <p:cNvPr id="3" name="Slide Number Placeholder 2">
            <a:extLst>
              <a:ext uri="{FF2B5EF4-FFF2-40B4-BE49-F238E27FC236}">
                <a16:creationId xmlns:a16="http://schemas.microsoft.com/office/drawing/2014/main" id="{180E5586-4726-4F4E-AE35-DE2F0EB40370}"/>
              </a:ext>
            </a:extLst>
          </p:cNvPr>
          <p:cNvSpPr>
            <a:spLocks noGrp="1"/>
          </p:cNvSpPr>
          <p:nvPr>
            <p:ph type="sldNum" sz="quarter" idx="12"/>
          </p:nvPr>
        </p:nvSpPr>
        <p:spPr/>
        <p:txBody>
          <a:bodyPr/>
          <a:lstStyle/>
          <a:p>
            <a:fld id="{660F3F40-12FA-4968-8235-5F18DAFE2DEF}" type="slidenum">
              <a:rPr lang="lv-LV" smtClean="0"/>
              <a:t>16</a:t>
            </a:fld>
            <a:endParaRPr lang="lv-LV" dirty="0"/>
          </a:p>
        </p:txBody>
      </p:sp>
      <p:sp>
        <p:nvSpPr>
          <p:cNvPr id="4" name="Rectangle 3">
            <a:extLst>
              <a:ext uri="{FF2B5EF4-FFF2-40B4-BE49-F238E27FC236}">
                <a16:creationId xmlns:a16="http://schemas.microsoft.com/office/drawing/2014/main" id="{D33C71AF-5900-134D-86BD-F5CC55190561}"/>
              </a:ext>
            </a:extLst>
          </p:cNvPr>
          <p:cNvSpPr/>
          <p:nvPr/>
        </p:nvSpPr>
        <p:spPr>
          <a:xfrm>
            <a:off x="599193" y="1475988"/>
            <a:ext cx="10754607" cy="5062924"/>
          </a:xfrm>
          <a:prstGeom prst="rect">
            <a:avLst/>
          </a:prstGeom>
        </p:spPr>
        <p:txBody>
          <a:bodyPr wrap="square">
            <a:spAutoFit/>
          </a:bodyPr>
          <a:lstStyle/>
          <a:p>
            <a:pPr marL="457200"/>
            <a:r>
              <a:rPr lang="en-US" sz="1900" dirty="0">
                <a:latin typeface="Verdana" panose="020B0604030504040204" pitchFamily="34" charset="0"/>
                <a:ea typeface="Verdana" panose="020B0604030504040204" pitchFamily="34" charset="0"/>
                <a:cs typeface="Verdana" panose="020B0604030504040204" pitchFamily="34" charset="0"/>
              </a:rPr>
              <a:t>The Commission intends to cancel 2 topics included in Call </a:t>
            </a:r>
            <a:r>
              <a:rPr lang="en-US" sz="1900" b="1" dirty="0">
                <a:latin typeface="Verdana" panose="020B0604030504040204" pitchFamily="34" charset="0"/>
                <a:ea typeface="Verdana" panose="020B0604030504040204" pitchFamily="34" charset="0"/>
                <a:cs typeface="Verdana" panose="020B0604030504040204" pitchFamily="34" charset="0"/>
              </a:rPr>
              <a:t>HORIZON-CL4-2024-DIGITAL-EMERGING-01</a:t>
            </a:r>
            <a:r>
              <a:rPr lang="en-US" sz="1900" dirty="0">
                <a:latin typeface="Verdana" panose="020B0604030504040204" pitchFamily="34" charset="0"/>
                <a:ea typeface="Verdana" panose="020B0604030504040204" pitchFamily="34" charset="0"/>
                <a:cs typeface="Verdana" panose="020B0604030504040204" pitchFamily="34" charset="0"/>
              </a:rPr>
              <a:t> (Digital and emerging technologies for competitiveness and fit for the Green Deal), with planned opening date 15 November 2023 and Deadline date 19 March 2024.</a:t>
            </a:r>
          </a:p>
          <a:p>
            <a:pPr marL="457200"/>
            <a:r>
              <a:rPr lang="en-US" sz="1900" dirty="0">
                <a:latin typeface="Verdana" panose="020B0604030504040204" pitchFamily="34" charset="0"/>
                <a:ea typeface="Verdana" panose="020B0604030504040204" pitchFamily="34" charset="0"/>
                <a:cs typeface="Verdana" panose="020B0604030504040204" pitchFamily="34" charset="0"/>
              </a:rPr>
              <a:t>The topics to be cancelled are:</a:t>
            </a:r>
          </a:p>
          <a:p>
            <a:pPr marL="742950" indent="-285750">
              <a:buFont typeface="Arial" panose="020B0604020202020204" pitchFamily="34" charset="0"/>
              <a:buChar char="•"/>
            </a:pPr>
            <a:r>
              <a:rPr lang="en-US" sz="1900" b="1" dirty="0">
                <a:latin typeface="Verdana" panose="020B0604030504040204" pitchFamily="34" charset="0"/>
                <a:ea typeface="Verdana" panose="020B0604030504040204" pitchFamily="34" charset="0"/>
                <a:cs typeface="Verdana" panose="020B0604030504040204" pitchFamily="34" charset="0"/>
              </a:rPr>
              <a:t>HORIZON-CL4-2024-DIGITAL-EMERGING-01-34:</a:t>
            </a:r>
            <a:r>
              <a:rPr lang="en-US" sz="1900" dirty="0">
                <a:latin typeface="Verdana" panose="020B0604030504040204" pitchFamily="34" charset="0"/>
                <a:ea typeface="Verdana" panose="020B0604030504040204" pitchFamily="34" charset="0"/>
                <a:cs typeface="Verdana" panose="020B0604030504040204" pitchFamily="34" charset="0"/>
              </a:rPr>
              <a:t> Synergy with national     and regional initiatives in Europe (CSA), EUR 3.00 million.</a:t>
            </a:r>
          </a:p>
          <a:p>
            <a:pPr marL="762000"/>
            <a:r>
              <a:rPr lang="en-US" sz="1900" dirty="0">
                <a:latin typeface="Verdana" panose="020B0604030504040204" pitchFamily="34" charset="0"/>
                <a:ea typeface="Verdana" panose="020B0604030504040204" pitchFamily="34" charset="0"/>
                <a:cs typeface="Verdana" panose="020B0604030504040204" pitchFamily="34" charset="0"/>
              </a:rPr>
              <a:t>The Commission is considering a new topic in a new call with a broader scope that would support the coordination of national and regional initiatives for both two-dimensional and advanced materials.</a:t>
            </a:r>
          </a:p>
          <a:p>
            <a:pPr marL="742950" indent="-285750">
              <a:buFont typeface="Arial" panose="020B0604020202020204" pitchFamily="34" charset="0"/>
              <a:buChar char="•"/>
            </a:pPr>
            <a:r>
              <a:rPr lang="en-US" sz="1900" b="1" dirty="0">
                <a:latin typeface="Verdana" panose="020B0604030504040204" pitchFamily="34" charset="0"/>
                <a:ea typeface="Verdana" panose="020B0604030504040204" pitchFamily="34" charset="0"/>
                <a:cs typeface="Verdana" panose="020B0604030504040204" pitchFamily="34" charset="0"/>
              </a:rPr>
              <a:t>HORIZON-CL4-2024-DIGITAL-EMERGING-01-42:</a:t>
            </a:r>
            <a:r>
              <a:rPr lang="en-US" sz="1900" dirty="0">
                <a:latin typeface="Verdana" panose="020B0604030504040204" pitchFamily="34" charset="0"/>
                <a:ea typeface="Verdana" panose="020B0604030504040204" pitchFamily="34" charset="0"/>
                <a:cs typeface="Verdana" panose="020B0604030504040204" pitchFamily="34" charset="0"/>
              </a:rPr>
              <a:t> Stimulating transnational research and development of next generation quantum technologies, including basic theories and components (Cascading grant with FSTP) (RIA), EUR 15.00 million. This topic is postponed, unchanged, to the new call for a better coordination with the national funding agencies. The new Call would be opened around April 2024.</a:t>
            </a:r>
          </a:p>
          <a:p>
            <a:pPr marL="457200"/>
            <a:r>
              <a:rPr lang="en-US" sz="1900" dirty="0">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1738683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17</a:t>
            </a:fld>
            <a:endParaRPr lang="lv-LV" dirty="0"/>
          </a:p>
        </p:txBody>
      </p:sp>
      <p:sp>
        <p:nvSpPr>
          <p:cNvPr id="9" name="Rectangle 8">
            <a:extLst>
              <a:ext uri="{FF2B5EF4-FFF2-40B4-BE49-F238E27FC236}">
                <a16:creationId xmlns:a16="http://schemas.microsoft.com/office/drawing/2014/main" id="{2B7B10CB-3AF1-0E47-AB63-FD9F427D26EB}"/>
              </a:ext>
            </a:extLst>
          </p:cNvPr>
          <p:cNvSpPr/>
          <p:nvPr/>
        </p:nvSpPr>
        <p:spPr>
          <a:xfrm>
            <a:off x="887102" y="883832"/>
            <a:ext cx="5733268" cy="3970318"/>
          </a:xfrm>
          <a:prstGeom prst="rect">
            <a:avLst/>
          </a:prstGeom>
          <a:ln w="12700">
            <a:solidFill>
              <a:srgbClr val="4472C4"/>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C5193"/>
                </a:solidFill>
                <a:effectLst/>
                <a:uLnTx/>
                <a:uFillTx/>
                <a:latin typeface="Verdana" panose="020B0604030504040204" pitchFamily="34" charset="0"/>
                <a:ea typeface="MS PGothic" panose="020B0600070205080204" pitchFamily="34" charset="-128"/>
              </a:rPr>
              <a:t>What are we looking for? </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Substantial next step in the ability of robots to perform non-repetitive functional tasks in realistic settings (e.g. guidance, navigation, manipulation, interaction, etc.), demonstrated in key high impact sectors to deliver significant economic and/or societal benefits.</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Step change in the enabling conditions for the diffusion of robots in various industries, sectors and services.</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Major advances in science and technology to maintain Europe’s scientific excellence in robotics.</a:t>
            </a:r>
          </a:p>
        </p:txBody>
      </p:sp>
      <p:sp>
        <p:nvSpPr>
          <p:cNvPr id="10" name="Rectangle 9">
            <a:extLst>
              <a:ext uri="{FF2B5EF4-FFF2-40B4-BE49-F238E27FC236}">
                <a16:creationId xmlns:a16="http://schemas.microsoft.com/office/drawing/2014/main" id="{C6CBC83E-D3DC-FE43-9B68-2853268C0A82}"/>
              </a:ext>
            </a:extLst>
          </p:cNvPr>
          <p:cNvSpPr/>
          <p:nvPr/>
        </p:nvSpPr>
        <p:spPr>
          <a:xfrm>
            <a:off x="6723529" y="883832"/>
            <a:ext cx="5428194" cy="3139321"/>
          </a:xfrm>
          <a:prstGeom prst="rect">
            <a:avLst/>
          </a:prstGeom>
          <a:ln w="12700">
            <a:solidFill>
              <a:schemeClr val="accent1"/>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C5193"/>
                </a:solidFill>
                <a:effectLst/>
                <a:uLnTx/>
                <a:uFillTx/>
                <a:latin typeface="Verdana" panose="020B0604030504040204" pitchFamily="34" charset="0"/>
                <a:ea typeface="MS PGothic" panose="020B0600070205080204" pitchFamily="34" charset="-128"/>
              </a:rPr>
              <a:t>What we do NOT want? </a:t>
            </a:r>
            <a:endParaRPr kumimoji="0" lang="en-US" sz="1700" b="1" i="0" u="none" strike="noStrike" kern="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endParaRP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Proposals with limited ambition on AI-powered robotics delivering only incremental progress over the state of the art.</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Non-realistic settings disconnected from actual needs of key industries, sectors and services (end-users involvement is key)</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Focus on low impact sectors with little potential to deliver economic or societal benefits.</a:t>
            </a:r>
          </a:p>
        </p:txBody>
      </p:sp>
      <p:sp>
        <p:nvSpPr>
          <p:cNvPr id="11" name="Rectangle 10">
            <a:extLst>
              <a:ext uri="{FF2B5EF4-FFF2-40B4-BE49-F238E27FC236}">
                <a16:creationId xmlns:a16="http://schemas.microsoft.com/office/drawing/2014/main" id="{F3B4701F-F037-244D-B3E1-A9D380A6733C}"/>
              </a:ext>
            </a:extLst>
          </p:cNvPr>
          <p:cNvSpPr/>
          <p:nvPr/>
        </p:nvSpPr>
        <p:spPr>
          <a:xfrm>
            <a:off x="887101" y="186525"/>
            <a:ext cx="11264622" cy="584775"/>
          </a:xfrm>
          <a:prstGeom prst="rect">
            <a:avLst/>
          </a:prstGeom>
          <a:noFill/>
        </p:spPr>
        <p:txBody>
          <a:bodyPr wrap="none">
            <a:spAutoFit/>
          </a:bodyPr>
          <a:lstStyle/>
          <a:p>
            <a:pPr defTabSz="938213" eaLnBrk="0" fontAlgn="base" hangingPunct="0">
              <a:spcBef>
                <a:spcPct val="0"/>
              </a:spcBef>
              <a:spcAft>
                <a:spcPct val="0"/>
              </a:spcAft>
            </a:pPr>
            <a:r>
              <a:rPr lang="en-US" sz="3200" b="1" dirty="0">
                <a:solidFill>
                  <a:srgbClr val="0308DB">
                    <a:lumMod val="50000"/>
                  </a:srgbClr>
                </a:solidFill>
                <a:latin typeface="Verdana" panose="020B0604030504040204" pitchFamily="34" charset="0"/>
                <a:ea typeface="Verdana" panose="020B0604030504040204" pitchFamily="34" charset="0"/>
              </a:rPr>
              <a:t>HORIZON-CL4-2023-DIGITAL-EMERGING-01-03</a:t>
            </a:r>
          </a:p>
        </p:txBody>
      </p:sp>
      <p:sp>
        <p:nvSpPr>
          <p:cNvPr id="13" name="Rectangle 12">
            <a:extLst>
              <a:ext uri="{FF2B5EF4-FFF2-40B4-BE49-F238E27FC236}">
                <a16:creationId xmlns:a16="http://schemas.microsoft.com/office/drawing/2014/main" id="{1AF0CBCA-5C85-7E4F-BB23-D5A8D02C9D0C}"/>
              </a:ext>
            </a:extLst>
          </p:cNvPr>
          <p:cNvSpPr/>
          <p:nvPr/>
        </p:nvSpPr>
        <p:spPr>
          <a:xfrm>
            <a:off x="887102" y="4966682"/>
            <a:ext cx="5733268" cy="1400383"/>
          </a:xfrm>
          <a:prstGeom prst="rect">
            <a:avLst/>
          </a:prstGeom>
          <a:ln w="12700">
            <a:solidFill>
              <a:srgbClr val="4472C4"/>
            </a:solidFill>
          </a:ln>
        </p:spPr>
        <p:txBody>
          <a:bodyPr wrap="square">
            <a:spAutoFit/>
          </a:bodyPr>
          <a:lstStyle/>
          <a:p>
            <a:pPr defTabSz="938213" eaLnBrk="0" fontAlgn="base" hangingPunct="0">
              <a:spcBef>
                <a:spcPct val="0"/>
              </a:spcBef>
              <a:spcAft>
                <a:spcPct val="0"/>
              </a:spcAft>
            </a:pPr>
            <a:r>
              <a:rPr lang="en-US" sz="1700" b="1" kern="0" dirty="0">
                <a:solidFill>
                  <a:srgbClr val="0C5193"/>
                </a:solidFill>
                <a:latin typeface="Verdana" panose="020B0604030504040204" pitchFamily="34" charset="0"/>
                <a:ea typeface="MS PGothic" panose="020B0600070205080204" pitchFamily="34" charset="-128"/>
              </a:rPr>
              <a:t>Topic evolution and links to other topics</a:t>
            </a:r>
          </a:p>
          <a:p>
            <a:pPr defTabSz="938213" eaLnBrk="0" fontAlgn="base" hangingPunct="0">
              <a:spcBef>
                <a:spcPct val="0"/>
              </a:spcBef>
              <a:spcAft>
                <a:spcPct val="0"/>
              </a:spcAft>
            </a:pPr>
            <a:r>
              <a:rPr lang="en-US" sz="1700" kern="0" dirty="0">
                <a:solidFill>
                  <a:prstClr val="black"/>
                </a:solidFill>
                <a:latin typeface="Verdana" panose="020B0604030504040204" pitchFamily="34" charset="0"/>
                <a:ea typeface="Verdana" panose="020B0604030504040204" pitchFamily="34" charset="0"/>
                <a:cs typeface="Verdana" panose="020B0604030504040204" pitchFamily="34" charset="0"/>
              </a:rPr>
              <a:t>HORIZON-CL4-2021-DIGITAL-EMERGING-01-11</a:t>
            </a:r>
            <a:br>
              <a:rPr lang="en-US" sz="1700" kern="0"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en-US" sz="1700" kern="0" dirty="0">
                <a:solidFill>
                  <a:prstClr val="black"/>
                </a:solidFill>
                <a:latin typeface="Verdana" panose="020B0604030504040204" pitchFamily="34" charset="0"/>
                <a:ea typeface="Verdana" panose="020B0604030504040204" pitchFamily="34" charset="0"/>
                <a:cs typeface="Verdana" panose="020B0604030504040204" pitchFamily="34" charset="0"/>
              </a:rPr>
              <a:t>HORIZON-CL4-2021-DIGITAL-EMERGING-01-12</a:t>
            </a:r>
            <a:br>
              <a:rPr lang="en-US" sz="1700" kern="0"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en-US" sz="1700" kern="0" dirty="0">
                <a:solidFill>
                  <a:prstClr val="black"/>
                </a:solidFill>
                <a:latin typeface="Verdana" panose="020B0604030504040204" pitchFamily="34" charset="0"/>
                <a:ea typeface="Verdana" panose="020B0604030504040204" pitchFamily="34" charset="0"/>
                <a:cs typeface="Verdana" panose="020B0604030504040204" pitchFamily="34" charset="0"/>
              </a:rPr>
              <a:t>HORIZON-CL4-2022-DIGITAL-EMERGING-02-06</a:t>
            </a:r>
            <a:br>
              <a:rPr lang="en-US" sz="1700" kern="0"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en-US" sz="1700" kern="0" dirty="0">
                <a:solidFill>
                  <a:prstClr val="black"/>
                </a:solidFill>
                <a:latin typeface="Verdana" panose="020B0604030504040204" pitchFamily="34" charset="0"/>
                <a:ea typeface="Verdana" panose="020B0604030504040204" pitchFamily="34" charset="0"/>
                <a:cs typeface="Verdana" panose="020B0604030504040204" pitchFamily="34" charset="0"/>
              </a:rPr>
              <a:t>HORIZON-CL4-2023-DIGITAL-EMERGING-01-01</a:t>
            </a:r>
          </a:p>
        </p:txBody>
      </p:sp>
      <p:sp>
        <p:nvSpPr>
          <p:cNvPr id="2" name="Rectangle 1">
            <a:extLst>
              <a:ext uri="{FF2B5EF4-FFF2-40B4-BE49-F238E27FC236}">
                <a16:creationId xmlns:a16="http://schemas.microsoft.com/office/drawing/2014/main" id="{79D587D5-6B64-214D-AFBC-96AC72496860}"/>
              </a:ext>
            </a:extLst>
          </p:cNvPr>
          <p:cNvSpPr/>
          <p:nvPr/>
        </p:nvSpPr>
        <p:spPr>
          <a:xfrm>
            <a:off x="6723529" y="4098020"/>
            <a:ext cx="2326342" cy="2423804"/>
          </a:xfrm>
          <a:prstGeom prst="rect">
            <a:avLst/>
          </a:prstGeom>
          <a:ln w="12700">
            <a:solidFill>
              <a:schemeClr val="accent1"/>
            </a:solidFill>
          </a:ln>
        </p:spPr>
        <p:txBody>
          <a:bodyPr wrap="square">
            <a:spAutoFit/>
          </a:bodyPr>
          <a:lstStyle/>
          <a:p>
            <a:r>
              <a:rPr lang="lv-LV" sz="1700" b="1" kern="0" dirty="0">
                <a:solidFill>
                  <a:srgbClr val="0C5193"/>
                </a:solidFill>
                <a:latin typeface="Verdana" panose="020B0604030504040204" pitchFamily="34" charset="0"/>
                <a:ea typeface="MS PGothic" panose="020B0600070205080204" pitchFamily="34" charset="-128"/>
              </a:rPr>
              <a:t>Project portfolio </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SPEAR</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S.W.A.G.</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PRIMI</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MANiBOT</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INVERSE</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IRE</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ARISE</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ROBOSAPIENS</a:t>
            </a:r>
          </a:p>
        </p:txBody>
      </p:sp>
      <p:sp>
        <p:nvSpPr>
          <p:cNvPr id="4" name="Rectangle 3">
            <a:extLst>
              <a:ext uri="{FF2B5EF4-FFF2-40B4-BE49-F238E27FC236}">
                <a16:creationId xmlns:a16="http://schemas.microsoft.com/office/drawing/2014/main" id="{89ECE2C0-FEAA-0F49-A692-DBF6ABEB2E1B}"/>
              </a:ext>
            </a:extLst>
          </p:cNvPr>
          <p:cNvSpPr/>
          <p:nvPr/>
        </p:nvSpPr>
        <p:spPr>
          <a:xfrm>
            <a:off x="9153030" y="4098020"/>
            <a:ext cx="2743264" cy="1169551"/>
          </a:xfrm>
          <a:prstGeom prst="rect">
            <a:avLst/>
          </a:prstGeom>
          <a:ln w="12700">
            <a:solidFill>
              <a:schemeClr val="accent1"/>
            </a:solidFill>
          </a:ln>
        </p:spPr>
        <p:txBody>
          <a:bodyPr wrap="square">
            <a:spAutoFit/>
          </a:bodyPr>
          <a:lstStyle/>
          <a:p>
            <a:r>
              <a:rPr lang="en-US" sz="1700" b="1" kern="0" dirty="0">
                <a:solidFill>
                  <a:srgbClr val="0C5193"/>
                </a:solidFill>
                <a:latin typeface="Verdana" panose="020B0604030504040204" pitchFamily="34" charset="0"/>
                <a:ea typeface="Verdana" panose="020B0604030504040204" pitchFamily="34" charset="0"/>
                <a:cs typeface="Verdana" panose="020B0604030504040204" pitchFamily="34" charset="0"/>
              </a:rPr>
              <a:t>AI, Data and Robotics Partnership</a:t>
            </a:r>
            <a:br>
              <a:rPr lang="en-US" dirty="0">
                <a:latin typeface="Verdana" panose="020B0604030504040204" pitchFamily="34" charset="0"/>
                <a:ea typeface="Verdana" panose="020B0604030504040204" pitchFamily="34" charset="0"/>
                <a:cs typeface="Verdana" panose="020B0604030504040204" pitchFamily="34" charset="0"/>
              </a:rPr>
            </a:br>
            <a:r>
              <a:rPr lang="en-US" dirty="0">
                <a:latin typeface="Verdana" panose="020B0604030504040204" pitchFamily="34" charset="0"/>
                <a:ea typeface="Verdana" panose="020B0604030504040204" pitchFamily="34" charset="0"/>
                <a:cs typeface="Verdana" panose="020B0604030504040204" pitchFamily="34" charset="0"/>
                <a:hlinkClick r:id="rId3"/>
              </a:rPr>
              <a:t>https://adr-association.eu/</a:t>
            </a:r>
            <a:r>
              <a:rPr lang="es-ES" dirty="0">
                <a:latin typeface="Verdana" panose="020B0604030504040204" pitchFamily="34" charset="0"/>
                <a:ea typeface="Verdana" panose="020B0604030504040204" pitchFamily="34" charset="0"/>
                <a:cs typeface="Verdana" panose="020B0604030504040204" pitchFamily="34" charset="0"/>
              </a:rPr>
              <a:t> </a:t>
            </a:r>
            <a:endParaRPr lang="en-US" dirty="0">
              <a:latin typeface="Verdana" panose="020B0604030504040204" pitchFamily="34" charset="0"/>
              <a:ea typeface="Verdana" panose="020B0604030504040204" pitchFamily="34" charset="0"/>
              <a:cs typeface="Verdana" panose="020B0604030504040204" pitchFamily="34" charset="0"/>
            </a:endParaRPr>
          </a:p>
        </p:txBody>
      </p:sp>
      <p:pic>
        <p:nvPicPr>
          <p:cNvPr id="12" name="Picture 11">
            <a:extLst>
              <a:ext uri="{FF2B5EF4-FFF2-40B4-BE49-F238E27FC236}">
                <a16:creationId xmlns:a16="http://schemas.microsoft.com/office/drawing/2014/main" id="{C146B039-D073-D140-98B3-C3DB0DEE01C3}"/>
              </a:ext>
            </a:extLst>
          </p:cNvPr>
          <p:cNvPicPr>
            <a:picLocks noChangeAspect="1"/>
          </p:cNvPicPr>
          <p:nvPr/>
        </p:nvPicPr>
        <p:blipFill>
          <a:blip r:embed="rId4"/>
          <a:stretch>
            <a:fillRect/>
          </a:stretch>
        </p:blipFill>
        <p:spPr>
          <a:xfrm>
            <a:off x="9192283" y="5341028"/>
            <a:ext cx="1744659" cy="1233306"/>
          </a:xfrm>
          <a:prstGeom prst="rect">
            <a:avLst/>
          </a:prstGeom>
        </p:spPr>
      </p:pic>
    </p:spTree>
    <p:extLst>
      <p:ext uri="{BB962C8B-B14F-4D97-AF65-F5344CB8AC3E}">
        <p14:creationId xmlns:p14="http://schemas.microsoft.com/office/powerpoint/2010/main" val="1956304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18</a:t>
            </a:fld>
            <a:endParaRPr lang="lv-LV" dirty="0"/>
          </a:p>
        </p:txBody>
      </p:sp>
      <p:sp>
        <p:nvSpPr>
          <p:cNvPr id="10" name="Rectangle 9">
            <a:extLst>
              <a:ext uri="{FF2B5EF4-FFF2-40B4-BE49-F238E27FC236}">
                <a16:creationId xmlns:a16="http://schemas.microsoft.com/office/drawing/2014/main" id="{C6CBC83E-D3DC-FE43-9B68-2853268C0A82}"/>
              </a:ext>
            </a:extLst>
          </p:cNvPr>
          <p:cNvSpPr/>
          <p:nvPr/>
        </p:nvSpPr>
        <p:spPr>
          <a:xfrm>
            <a:off x="6723529" y="887988"/>
            <a:ext cx="5428194" cy="3139321"/>
          </a:xfrm>
          <a:prstGeom prst="rect">
            <a:avLst/>
          </a:prstGeom>
          <a:ln w="12700">
            <a:solidFill>
              <a:srgbClr val="4472C4"/>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C5193"/>
                </a:solidFill>
                <a:effectLst/>
                <a:uLnTx/>
                <a:uFillTx/>
                <a:latin typeface="Verdana" panose="020B0604030504040204" pitchFamily="34" charset="0"/>
                <a:ea typeface="MS PGothic" panose="020B0600070205080204" pitchFamily="34" charset="-128"/>
              </a:rPr>
              <a:t>What we do NOT want? </a:t>
            </a:r>
            <a:endParaRPr kumimoji="0" lang="en-US" sz="1700" b="1" i="0" u="none" strike="noStrike" kern="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endParaRP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Proposals loosely connected with the green transition.</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Academic exercises with limited potential for commercial exploitation of the results after the end of the project.</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Non-realistic settings disconnected from actual needs.</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Focus on low impact sectors or applications with little potential to deliver economic or societal benefits.</a:t>
            </a:r>
          </a:p>
        </p:txBody>
      </p:sp>
      <p:sp>
        <p:nvSpPr>
          <p:cNvPr id="11" name="Rectangle 10">
            <a:extLst>
              <a:ext uri="{FF2B5EF4-FFF2-40B4-BE49-F238E27FC236}">
                <a16:creationId xmlns:a16="http://schemas.microsoft.com/office/drawing/2014/main" id="{F3B4701F-F037-244D-B3E1-A9D380A6733C}"/>
              </a:ext>
            </a:extLst>
          </p:cNvPr>
          <p:cNvSpPr/>
          <p:nvPr/>
        </p:nvSpPr>
        <p:spPr>
          <a:xfrm>
            <a:off x="887101" y="186525"/>
            <a:ext cx="11264622" cy="584775"/>
          </a:xfrm>
          <a:prstGeom prst="rect">
            <a:avLst/>
          </a:prstGeom>
          <a:noFill/>
        </p:spPr>
        <p:txBody>
          <a:bodyPr wrap="none">
            <a:spAutoFit/>
          </a:bodyPr>
          <a:lstStyle/>
          <a:p>
            <a:pPr defTabSz="938213" eaLnBrk="0" fontAlgn="base" hangingPunct="0">
              <a:spcBef>
                <a:spcPct val="0"/>
              </a:spcBef>
              <a:spcAft>
                <a:spcPct val="0"/>
              </a:spcAft>
            </a:pPr>
            <a:r>
              <a:rPr lang="en-US" sz="3200" b="1" dirty="0">
                <a:solidFill>
                  <a:srgbClr val="0308DB">
                    <a:lumMod val="50000"/>
                  </a:srgbClr>
                </a:solidFill>
                <a:latin typeface="Verdana" panose="020B0604030504040204" pitchFamily="34" charset="0"/>
                <a:ea typeface="Verdana" panose="020B0604030504040204" pitchFamily="34" charset="0"/>
              </a:rPr>
              <a:t>HORIZON-CL4-2023-DIGITAL-EMERGING-01-04</a:t>
            </a:r>
          </a:p>
        </p:txBody>
      </p:sp>
      <p:sp>
        <p:nvSpPr>
          <p:cNvPr id="13" name="Rectangle 12">
            <a:extLst>
              <a:ext uri="{FF2B5EF4-FFF2-40B4-BE49-F238E27FC236}">
                <a16:creationId xmlns:a16="http://schemas.microsoft.com/office/drawing/2014/main" id="{1AF0CBCA-5C85-7E4F-BB23-D5A8D02C9D0C}"/>
              </a:ext>
            </a:extLst>
          </p:cNvPr>
          <p:cNvSpPr/>
          <p:nvPr/>
        </p:nvSpPr>
        <p:spPr>
          <a:xfrm>
            <a:off x="887101" y="883832"/>
            <a:ext cx="5733268" cy="1661993"/>
          </a:xfrm>
          <a:prstGeom prst="rect">
            <a:avLst/>
          </a:prstGeom>
          <a:ln w="12700">
            <a:solidFill>
              <a:srgbClr val="4472C4"/>
            </a:solidFill>
          </a:ln>
        </p:spPr>
        <p:txBody>
          <a:bodyPr wrap="square">
            <a:spAutoFit/>
          </a:bodyPr>
          <a:lstStyle/>
          <a:p>
            <a:pPr defTabSz="938213" eaLnBrk="0" fontAlgn="base" hangingPunct="0">
              <a:spcBef>
                <a:spcPct val="0"/>
              </a:spcBef>
              <a:spcAft>
                <a:spcPct val="0"/>
              </a:spcAft>
            </a:pPr>
            <a:r>
              <a:rPr lang="en-US" sz="1700" b="1" kern="0" dirty="0">
                <a:solidFill>
                  <a:srgbClr val="0C5193"/>
                </a:solidFill>
                <a:latin typeface="Verdana" panose="020B0604030504040204" pitchFamily="34" charset="0"/>
                <a:ea typeface="MS PGothic" panose="020B0600070205080204" pitchFamily="34" charset="-128"/>
              </a:rPr>
              <a:t>Topic evolution and links to other topics</a:t>
            </a:r>
          </a:p>
          <a:p>
            <a:pPr defTabSz="938213" eaLnBrk="0" fontAlgn="base" hangingPunct="0">
              <a:spcBef>
                <a:spcPct val="0"/>
              </a:spcBef>
              <a:spcAft>
                <a:spcPct val="0"/>
              </a:spcAft>
            </a:pPr>
            <a:r>
              <a:rPr lang="en-US" sz="1700" kern="0" dirty="0">
                <a:solidFill>
                  <a:prstClr val="black"/>
                </a:solidFill>
                <a:latin typeface="Verdana" panose="020B0604030504040204" pitchFamily="34" charset="0"/>
                <a:ea typeface="Verdana" panose="020B0604030504040204" pitchFamily="34" charset="0"/>
                <a:cs typeface="Verdana" panose="020B0604030504040204" pitchFamily="34" charset="0"/>
              </a:rPr>
              <a:t>HORIZON-CL4-2021-DIGITAL-EMERGING-01-11</a:t>
            </a:r>
            <a:br>
              <a:rPr lang="en-US" sz="1700" kern="0"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en-US" sz="1700" kern="0" dirty="0">
                <a:solidFill>
                  <a:prstClr val="black"/>
                </a:solidFill>
                <a:latin typeface="Verdana" panose="020B0604030504040204" pitchFamily="34" charset="0"/>
                <a:ea typeface="Verdana" panose="020B0604030504040204" pitchFamily="34" charset="0"/>
                <a:cs typeface="Verdana" panose="020B0604030504040204" pitchFamily="34" charset="0"/>
              </a:rPr>
              <a:t>HORIZON-CL4-2021-DIGITAL-EMERGING-01-12</a:t>
            </a:r>
            <a:br>
              <a:rPr lang="en-US" sz="1700" kern="0"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en-US" sz="1700" kern="0" dirty="0">
                <a:solidFill>
                  <a:prstClr val="black"/>
                </a:solidFill>
                <a:latin typeface="Verdana" panose="020B0604030504040204" pitchFamily="34" charset="0"/>
                <a:ea typeface="Verdana" panose="020B0604030504040204" pitchFamily="34" charset="0"/>
                <a:cs typeface="Verdana" panose="020B0604030504040204" pitchFamily="34" charset="0"/>
              </a:rPr>
              <a:t>HORIZON-CL4-2022-DIGITAL-EMERGING-02-05</a:t>
            </a:r>
            <a:br>
              <a:rPr lang="en-US" sz="1700" kern="0"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en-US" sz="1700" kern="0" dirty="0">
                <a:solidFill>
                  <a:prstClr val="black"/>
                </a:solidFill>
                <a:latin typeface="Verdana" panose="020B0604030504040204" pitchFamily="34" charset="0"/>
                <a:ea typeface="Verdana" panose="020B0604030504040204" pitchFamily="34" charset="0"/>
                <a:cs typeface="Verdana" panose="020B0604030504040204" pitchFamily="34" charset="0"/>
              </a:rPr>
              <a:t>HORIZON-CL4-2022-DIGITAL-EMERGING-02-07</a:t>
            </a:r>
          </a:p>
          <a:p>
            <a:pPr defTabSz="938213" eaLnBrk="0" fontAlgn="base" hangingPunct="0">
              <a:spcBef>
                <a:spcPct val="0"/>
              </a:spcBef>
              <a:spcAft>
                <a:spcPct val="0"/>
              </a:spcAft>
            </a:pPr>
            <a:r>
              <a:rPr lang="en-US" sz="1700" kern="0" dirty="0">
                <a:solidFill>
                  <a:prstClr val="black"/>
                </a:solidFill>
                <a:latin typeface="Verdana" panose="020B0604030504040204" pitchFamily="34" charset="0"/>
                <a:ea typeface="Verdana" panose="020B0604030504040204" pitchFamily="34" charset="0"/>
                <a:cs typeface="Verdana" panose="020B0604030504040204" pitchFamily="34" charset="0"/>
              </a:rPr>
              <a:t>HORIZON-CL4-2023-DIGITAL-EMERGING-01-02</a:t>
            </a:r>
          </a:p>
        </p:txBody>
      </p:sp>
      <p:sp>
        <p:nvSpPr>
          <p:cNvPr id="2" name="Rectangle 1">
            <a:extLst>
              <a:ext uri="{FF2B5EF4-FFF2-40B4-BE49-F238E27FC236}">
                <a16:creationId xmlns:a16="http://schemas.microsoft.com/office/drawing/2014/main" id="{79D587D5-6B64-214D-AFBC-96AC72496860}"/>
              </a:ext>
            </a:extLst>
          </p:cNvPr>
          <p:cNvSpPr/>
          <p:nvPr/>
        </p:nvSpPr>
        <p:spPr>
          <a:xfrm>
            <a:off x="887102" y="2699398"/>
            <a:ext cx="2326746" cy="3493264"/>
          </a:xfrm>
          <a:prstGeom prst="rect">
            <a:avLst/>
          </a:prstGeom>
          <a:ln w="12700">
            <a:solidFill>
              <a:schemeClr val="accent1"/>
            </a:solidFill>
          </a:ln>
        </p:spPr>
        <p:txBody>
          <a:bodyPr wrap="square">
            <a:spAutoFit/>
          </a:bodyPr>
          <a:lstStyle/>
          <a:p>
            <a:r>
              <a:rPr lang="lv-LV" sz="1700" b="1" kern="0" dirty="0">
                <a:solidFill>
                  <a:srgbClr val="0C5193"/>
                </a:solidFill>
                <a:latin typeface="Verdana" panose="020B0604030504040204" pitchFamily="34" charset="0"/>
                <a:ea typeface="MS PGothic" panose="020B0600070205080204" pitchFamily="34" charset="-128"/>
              </a:rPr>
              <a:t>Project portfolio </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SoliDAIR</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FORTIS</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EMERALD	</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ARISE</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COROB</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JARVIS</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SeConRob</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PERKS</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AUTOASSESS</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SOPRANO</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MAGICIAN</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TALOS	</a:t>
            </a:r>
          </a:p>
        </p:txBody>
      </p:sp>
      <p:sp>
        <p:nvSpPr>
          <p:cNvPr id="4" name="Rectangle 3">
            <a:extLst>
              <a:ext uri="{FF2B5EF4-FFF2-40B4-BE49-F238E27FC236}">
                <a16:creationId xmlns:a16="http://schemas.microsoft.com/office/drawing/2014/main" id="{89ECE2C0-FEAA-0F49-A692-DBF6ABEB2E1B}"/>
              </a:ext>
            </a:extLst>
          </p:cNvPr>
          <p:cNvSpPr/>
          <p:nvPr/>
        </p:nvSpPr>
        <p:spPr>
          <a:xfrm>
            <a:off x="3317007" y="2658358"/>
            <a:ext cx="3303361" cy="892552"/>
          </a:xfrm>
          <a:prstGeom prst="rect">
            <a:avLst/>
          </a:prstGeom>
          <a:ln w="12700">
            <a:solidFill>
              <a:schemeClr val="accent1"/>
            </a:solidFill>
          </a:ln>
        </p:spPr>
        <p:txBody>
          <a:bodyPr wrap="square">
            <a:spAutoFit/>
          </a:bodyPr>
          <a:lstStyle/>
          <a:p>
            <a:r>
              <a:rPr lang="en-US" sz="1700" b="1" kern="0" dirty="0">
                <a:solidFill>
                  <a:srgbClr val="0C5193"/>
                </a:solidFill>
                <a:latin typeface="Verdana" panose="020B0604030504040204" pitchFamily="34" charset="0"/>
                <a:ea typeface="Verdana" panose="020B0604030504040204" pitchFamily="34" charset="0"/>
                <a:cs typeface="Verdana" panose="020B0604030504040204" pitchFamily="34" charset="0"/>
              </a:rPr>
              <a:t>AI, Data and Robotics Partnership</a:t>
            </a:r>
            <a:br>
              <a:rPr lang="en-US" dirty="0">
                <a:latin typeface="Verdana" panose="020B0604030504040204" pitchFamily="34" charset="0"/>
                <a:ea typeface="Verdana" panose="020B0604030504040204" pitchFamily="34" charset="0"/>
                <a:cs typeface="Verdana" panose="020B0604030504040204" pitchFamily="34" charset="0"/>
              </a:rPr>
            </a:br>
            <a:r>
              <a:rPr lang="en-US" dirty="0">
                <a:latin typeface="Verdana" panose="020B0604030504040204" pitchFamily="34" charset="0"/>
                <a:ea typeface="Verdana" panose="020B0604030504040204" pitchFamily="34" charset="0"/>
                <a:cs typeface="Verdana" panose="020B0604030504040204" pitchFamily="34" charset="0"/>
                <a:hlinkClick r:id="rId3"/>
              </a:rPr>
              <a:t>https://adr-association.eu/</a:t>
            </a:r>
            <a:r>
              <a:rPr lang="es-ES" dirty="0">
                <a:latin typeface="Verdana" panose="020B0604030504040204" pitchFamily="34" charset="0"/>
                <a:ea typeface="Verdana" panose="020B0604030504040204" pitchFamily="34" charset="0"/>
                <a:cs typeface="Verdana" panose="020B0604030504040204" pitchFamily="34" charset="0"/>
              </a:rPr>
              <a:t> </a:t>
            </a:r>
            <a:endParaRPr lang="en-US" dirty="0">
              <a:latin typeface="Verdana" panose="020B0604030504040204" pitchFamily="34" charset="0"/>
              <a:ea typeface="Verdana" panose="020B0604030504040204" pitchFamily="34" charset="0"/>
              <a:cs typeface="Verdana" panose="020B0604030504040204" pitchFamily="34" charset="0"/>
            </a:endParaRPr>
          </a:p>
        </p:txBody>
      </p:sp>
      <p:pic>
        <p:nvPicPr>
          <p:cNvPr id="12" name="Picture 11">
            <a:extLst>
              <a:ext uri="{FF2B5EF4-FFF2-40B4-BE49-F238E27FC236}">
                <a16:creationId xmlns:a16="http://schemas.microsoft.com/office/drawing/2014/main" id="{C146B039-D073-D140-98B3-C3DB0DEE01C3}"/>
              </a:ext>
            </a:extLst>
          </p:cNvPr>
          <p:cNvPicPr>
            <a:picLocks noChangeAspect="1"/>
          </p:cNvPicPr>
          <p:nvPr/>
        </p:nvPicPr>
        <p:blipFill>
          <a:blip r:embed="rId4"/>
          <a:stretch>
            <a:fillRect/>
          </a:stretch>
        </p:blipFill>
        <p:spPr>
          <a:xfrm>
            <a:off x="3317008" y="4022522"/>
            <a:ext cx="1744659" cy="1233306"/>
          </a:xfrm>
          <a:prstGeom prst="rect">
            <a:avLst/>
          </a:prstGeom>
        </p:spPr>
      </p:pic>
      <p:sp>
        <p:nvSpPr>
          <p:cNvPr id="5" name="Rectangle 4">
            <a:extLst>
              <a:ext uri="{FF2B5EF4-FFF2-40B4-BE49-F238E27FC236}">
                <a16:creationId xmlns:a16="http://schemas.microsoft.com/office/drawing/2014/main" id="{33A9E133-724E-214D-942F-263CB5D4D4E6}"/>
              </a:ext>
            </a:extLst>
          </p:cNvPr>
          <p:cNvSpPr/>
          <p:nvPr/>
        </p:nvSpPr>
        <p:spPr>
          <a:xfrm>
            <a:off x="5061667" y="4135685"/>
            <a:ext cx="6096000" cy="2308324"/>
          </a:xfrm>
          <a:prstGeom prst="rect">
            <a:avLst/>
          </a:prstGeom>
          <a:ln w="12700">
            <a:solidFill>
              <a:schemeClr val="accent1"/>
            </a:solidFill>
          </a:ln>
        </p:spPr>
        <p:txBody>
          <a:bodyPr>
            <a:spAutoFit/>
          </a:bodyPr>
          <a:lstStyle/>
          <a:p>
            <a:pPr defTabSz="938213" eaLnBrk="0" fontAlgn="base" hangingPunct="0">
              <a:spcBef>
                <a:spcPct val="0"/>
              </a:spcBef>
              <a:spcAft>
                <a:spcPct val="0"/>
              </a:spcAft>
              <a:defRPr/>
            </a:pPr>
            <a:r>
              <a:rPr lang="en-US" b="1" kern="0" dirty="0">
                <a:solidFill>
                  <a:srgbClr val="0C5193"/>
                </a:solidFill>
                <a:latin typeface="Verdana" panose="020B0604030504040204" pitchFamily="34" charset="0"/>
                <a:ea typeface="MS PGothic" panose="020B0600070205080204" pitchFamily="34" charset="-128"/>
              </a:rPr>
              <a:t>Types of stakeholders that are addressed:</a:t>
            </a:r>
          </a:p>
          <a:p>
            <a:pPr marL="28575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Robot system manufacturers and integrators</a:t>
            </a:r>
          </a:p>
          <a:p>
            <a:pPr marL="28575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Tech-transfer institutions (e.g. DIHs, competence centers…)</a:t>
            </a:r>
          </a:p>
          <a:p>
            <a:pPr marL="28575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Academy and research organizations</a:t>
            </a:r>
          </a:p>
          <a:p>
            <a:pPr marL="28575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End users</a:t>
            </a:r>
          </a:p>
          <a:p>
            <a:pPr marL="28575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Pay attention to requirements on </a:t>
            </a:r>
            <a:r>
              <a:rPr lang="en-US" kern="0" dirty="0" err="1">
                <a:solidFill>
                  <a:prstClr val="black"/>
                </a:solidFill>
                <a:latin typeface="Verdana" panose="020B0604030504040204" pitchFamily="34" charset="0"/>
                <a:ea typeface="MS PGothic" panose="020B0600070205080204" pitchFamily="34" charset="-128"/>
              </a:rPr>
              <a:t>multidisciplinarity</a:t>
            </a:r>
            <a:r>
              <a:rPr lang="en-US" kern="0" dirty="0">
                <a:solidFill>
                  <a:prstClr val="black"/>
                </a:solidFill>
                <a:latin typeface="Verdana" panose="020B0604030504040204" pitchFamily="34" charset="0"/>
                <a:ea typeface="MS PGothic" panose="020B0600070205080204" pitchFamily="34" charset="-128"/>
              </a:rPr>
              <a:t> + SSH (if human interaction)</a:t>
            </a:r>
          </a:p>
        </p:txBody>
      </p:sp>
    </p:spTree>
    <p:extLst>
      <p:ext uri="{BB962C8B-B14F-4D97-AF65-F5344CB8AC3E}">
        <p14:creationId xmlns:p14="http://schemas.microsoft.com/office/powerpoint/2010/main" val="2904198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19</a:t>
            </a:fld>
            <a:endParaRPr lang="lv-LV" dirty="0"/>
          </a:p>
        </p:txBody>
      </p:sp>
      <p:sp>
        <p:nvSpPr>
          <p:cNvPr id="9" name="Rectangle 8">
            <a:extLst>
              <a:ext uri="{FF2B5EF4-FFF2-40B4-BE49-F238E27FC236}">
                <a16:creationId xmlns:a16="http://schemas.microsoft.com/office/drawing/2014/main" id="{2B7B10CB-3AF1-0E47-AB63-FD9F427D26EB}"/>
              </a:ext>
            </a:extLst>
          </p:cNvPr>
          <p:cNvSpPr/>
          <p:nvPr/>
        </p:nvSpPr>
        <p:spPr>
          <a:xfrm>
            <a:off x="887102" y="883832"/>
            <a:ext cx="5733268" cy="2862322"/>
          </a:xfrm>
          <a:prstGeom prst="rect">
            <a:avLst/>
          </a:prstGeom>
          <a:ln w="12700">
            <a:solidFill>
              <a:srgbClr val="4472C4"/>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C5193"/>
                </a:solidFill>
                <a:effectLst/>
                <a:uLnTx/>
                <a:uFillTx/>
                <a:latin typeface="Verdana" panose="020B0604030504040204" pitchFamily="34" charset="0"/>
                <a:ea typeface="MS PGothic" panose="020B0600070205080204" pitchFamily="34" charset="-128"/>
              </a:rPr>
              <a:t>What are we looking for? </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Prototypes of cloud and edge servers demonstrated in relevant centralized and distributed environments </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Full computing infrastructure deployments based on European processor technology</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A full Open Computing Architecture stack, which supports emerging processing architectures (e.g. RISC-V).</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Standards and best practices</a:t>
            </a:r>
          </a:p>
        </p:txBody>
      </p:sp>
      <p:sp>
        <p:nvSpPr>
          <p:cNvPr id="10" name="Rectangle 9">
            <a:extLst>
              <a:ext uri="{FF2B5EF4-FFF2-40B4-BE49-F238E27FC236}">
                <a16:creationId xmlns:a16="http://schemas.microsoft.com/office/drawing/2014/main" id="{C6CBC83E-D3DC-FE43-9B68-2853268C0A82}"/>
              </a:ext>
            </a:extLst>
          </p:cNvPr>
          <p:cNvSpPr/>
          <p:nvPr/>
        </p:nvSpPr>
        <p:spPr>
          <a:xfrm>
            <a:off x="6871446" y="883832"/>
            <a:ext cx="3872753" cy="2862322"/>
          </a:xfrm>
          <a:prstGeom prst="rect">
            <a:avLst/>
          </a:prstGeom>
          <a:ln w="12700">
            <a:solidFill>
              <a:srgbClr val="4472C4"/>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C5193"/>
                </a:solidFill>
                <a:effectLst/>
                <a:uLnTx/>
                <a:uFillTx/>
                <a:latin typeface="Verdana" panose="020B0604030504040204" pitchFamily="34" charset="0"/>
                <a:ea typeface="MS PGothic" panose="020B0600070205080204" pitchFamily="34" charset="-128"/>
              </a:rPr>
              <a:t>What we do NOT want? </a:t>
            </a:r>
            <a:endParaRPr kumimoji="0" lang="en-US" sz="1700" b="1" i="0" u="none" strike="noStrike" kern="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endParaRP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Developments at the upper layers of the cloud computing that do not take into account the underlying processor architecture</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Orchestration systems</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IaaS, PaaS, SaaS unless linked to emulation or design of Data servers.</a:t>
            </a:r>
          </a:p>
        </p:txBody>
      </p:sp>
      <p:sp>
        <p:nvSpPr>
          <p:cNvPr id="11" name="Rectangle 10">
            <a:extLst>
              <a:ext uri="{FF2B5EF4-FFF2-40B4-BE49-F238E27FC236}">
                <a16:creationId xmlns:a16="http://schemas.microsoft.com/office/drawing/2014/main" id="{F3B4701F-F037-244D-B3E1-A9D380A6733C}"/>
              </a:ext>
            </a:extLst>
          </p:cNvPr>
          <p:cNvSpPr/>
          <p:nvPr/>
        </p:nvSpPr>
        <p:spPr>
          <a:xfrm>
            <a:off x="887101" y="186525"/>
            <a:ext cx="11264622" cy="584775"/>
          </a:xfrm>
          <a:prstGeom prst="rect">
            <a:avLst/>
          </a:prstGeom>
          <a:noFill/>
        </p:spPr>
        <p:txBody>
          <a:bodyPr wrap="none">
            <a:spAutoFit/>
          </a:bodyPr>
          <a:lstStyle/>
          <a:p>
            <a:pPr defTabSz="938213" eaLnBrk="0" fontAlgn="base" hangingPunct="0">
              <a:spcBef>
                <a:spcPct val="0"/>
              </a:spcBef>
              <a:spcAft>
                <a:spcPct val="0"/>
              </a:spcAft>
            </a:pPr>
            <a:r>
              <a:rPr lang="en-US" sz="3200" b="1" dirty="0">
                <a:solidFill>
                  <a:srgbClr val="0308DB">
                    <a:lumMod val="50000"/>
                  </a:srgbClr>
                </a:solidFill>
                <a:latin typeface="Verdana" panose="020B0604030504040204" pitchFamily="34" charset="0"/>
                <a:ea typeface="Verdana" panose="020B0604030504040204" pitchFamily="34" charset="0"/>
              </a:rPr>
              <a:t>HORIZON-CL4-2023-DIGITAL-EMERGING-01-21</a:t>
            </a:r>
          </a:p>
        </p:txBody>
      </p:sp>
      <p:sp>
        <p:nvSpPr>
          <p:cNvPr id="13" name="Rectangle 12">
            <a:extLst>
              <a:ext uri="{FF2B5EF4-FFF2-40B4-BE49-F238E27FC236}">
                <a16:creationId xmlns:a16="http://schemas.microsoft.com/office/drawing/2014/main" id="{1AF0CBCA-5C85-7E4F-BB23-D5A8D02C9D0C}"/>
              </a:ext>
            </a:extLst>
          </p:cNvPr>
          <p:cNvSpPr/>
          <p:nvPr/>
        </p:nvSpPr>
        <p:spPr>
          <a:xfrm>
            <a:off x="887101" y="3858686"/>
            <a:ext cx="5733268" cy="2029648"/>
          </a:xfrm>
          <a:prstGeom prst="rect">
            <a:avLst/>
          </a:prstGeom>
          <a:ln w="12700">
            <a:solidFill>
              <a:srgbClr val="4472C4"/>
            </a:solidFill>
          </a:ln>
        </p:spPr>
        <p:txBody>
          <a:bodyPr wrap="square">
            <a:spAutoFit/>
          </a:bodyPr>
          <a:lstStyle/>
          <a:p>
            <a:pPr defTabSz="938213" eaLnBrk="0" fontAlgn="base" hangingPunct="0">
              <a:spcBef>
                <a:spcPct val="0"/>
              </a:spcBef>
              <a:spcAft>
                <a:spcPct val="0"/>
              </a:spcAft>
            </a:pPr>
            <a:r>
              <a:rPr lang="en-US" sz="1700" b="1" kern="0" dirty="0">
                <a:solidFill>
                  <a:srgbClr val="0C5193"/>
                </a:solidFill>
                <a:latin typeface="Verdana" panose="020B0604030504040204" pitchFamily="34" charset="0"/>
                <a:ea typeface="MS PGothic" panose="020B0600070205080204" pitchFamily="34" charset="-128"/>
              </a:rPr>
              <a:t>Topic evolution and links to other topics</a:t>
            </a:r>
          </a:p>
          <a:p>
            <a:pPr marL="28575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Upgrade of HORIZON-CL4-2022-DIGITAL-EMERGING-01-26 Open source for cloud-based services (RIA)</a:t>
            </a:r>
          </a:p>
          <a:p>
            <a:pPr marL="28575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From theoretical prototype to actual demonstrator in real production</a:t>
            </a:r>
          </a:p>
          <a:p>
            <a:pPr marL="28575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Not linked to other topic sin this WP</a:t>
            </a:r>
          </a:p>
        </p:txBody>
      </p:sp>
      <p:sp>
        <p:nvSpPr>
          <p:cNvPr id="2" name="Rectangle 1">
            <a:extLst>
              <a:ext uri="{FF2B5EF4-FFF2-40B4-BE49-F238E27FC236}">
                <a16:creationId xmlns:a16="http://schemas.microsoft.com/office/drawing/2014/main" id="{79D587D5-6B64-214D-AFBC-96AC72496860}"/>
              </a:ext>
            </a:extLst>
          </p:cNvPr>
          <p:cNvSpPr/>
          <p:nvPr/>
        </p:nvSpPr>
        <p:spPr>
          <a:xfrm>
            <a:off x="6871447" y="3858686"/>
            <a:ext cx="3872752" cy="1410184"/>
          </a:xfrm>
          <a:prstGeom prst="rect">
            <a:avLst/>
          </a:prstGeom>
          <a:ln w="12700">
            <a:solidFill>
              <a:schemeClr val="accent1"/>
            </a:solidFill>
          </a:ln>
        </p:spPr>
        <p:txBody>
          <a:bodyPr wrap="square">
            <a:spAutoFit/>
          </a:bodyPr>
          <a:lstStyle/>
          <a:p>
            <a:r>
              <a:rPr lang="lv-LV" sz="1700" b="1" kern="0" dirty="0">
                <a:solidFill>
                  <a:srgbClr val="0C5193"/>
                </a:solidFill>
                <a:latin typeface="Verdana" panose="020B0604030504040204" pitchFamily="34" charset="0"/>
                <a:ea typeface="MS PGothic" panose="020B0600070205080204" pitchFamily="34" charset="-128"/>
              </a:rPr>
              <a:t>Project portfolio </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AERO</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RISER</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VITAMIN-V</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OpenCUBE</a:t>
            </a:r>
          </a:p>
        </p:txBody>
      </p:sp>
    </p:spTree>
    <p:extLst>
      <p:ext uri="{BB962C8B-B14F-4D97-AF65-F5344CB8AC3E}">
        <p14:creationId xmlns:p14="http://schemas.microsoft.com/office/powerpoint/2010/main" val="2102518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11C98AEF-E833-40D3-A005-593A22DA7193}"/>
              </a:ext>
            </a:extLst>
          </p:cNvPr>
          <p:cNvSpPr>
            <a:spLocks noGrp="1"/>
          </p:cNvSpPr>
          <p:nvPr>
            <p:ph type="title"/>
          </p:nvPr>
        </p:nvSpPr>
        <p:spPr>
          <a:xfrm>
            <a:off x="2060293" y="2598259"/>
            <a:ext cx="8379948" cy="914400"/>
          </a:xfrm>
        </p:spPr>
        <p:txBody>
          <a:bodyPr>
            <a:normAutofit fontScale="90000"/>
          </a:bodyPr>
          <a:lstStyle/>
          <a:p>
            <a:pPr>
              <a:defRPr/>
            </a:pPr>
            <a:r>
              <a:rPr lang="lv-LV" altLang="lv-LV" sz="3600" dirty="0">
                <a:solidFill>
                  <a:srgbClr val="0308DB">
                    <a:lumMod val="50000"/>
                  </a:srgbClr>
                </a:solidFill>
                <a:cs typeface="+mj-cs"/>
              </a:rPr>
              <a:t>Apvārsnis Eiropa 4. klastera «Digitālā joma, rūpniecība un kosmoss» aktualitātes</a:t>
            </a:r>
            <a:endParaRPr lang="en-US" altLang="en-US" sz="2800" dirty="0">
              <a:latin typeface="+mj-lt"/>
              <a:ea typeface="Times New Roman" panose="02020603050405020304" pitchFamily="18" charset="0"/>
              <a:cs typeface="Times New Roman" panose="02020603050405020304" pitchFamily="18" charset="0"/>
            </a:endParaRPr>
          </a:p>
        </p:txBody>
      </p:sp>
      <p:sp>
        <p:nvSpPr>
          <p:cNvPr id="9" name="Text Placeholder 3">
            <a:extLst>
              <a:ext uri="{FF2B5EF4-FFF2-40B4-BE49-F238E27FC236}">
                <a16:creationId xmlns:a16="http://schemas.microsoft.com/office/drawing/2014/main" id="{6AC4F06C-DEB1-449D-B5DA-D656A264EC12}"/>
              </a:ext>
            </a:extLst>
          </p:cNvPr>
          <p:cNvSpPr txBox="1">
            <a:spLocks/>
          </p:cNvSpPr>
          <p:nvPr/>
        </p:nvSpPr>
        <p:spPr bwMode="auto">
          <a:xfrm rot="10800000" flipV="1">
            <a:off x="0" y="6124340"/>
            <a:ext cx="12192000" cy="540292"/>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rmAutofit/>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600" dirty="0">
                <a:cs typeface="Times New Roman" panose="02020603050405020304" pitchFamily="18" charset="0"/>
              </a:rPr>
              <a:t>1.1.1. specifiskā atbalsta mērķa "Palielināt Latvijas zinātnisko institūciju pētniecisko un inovatīvo kapacitāti un spēju piesaistīt ārējo finansējumu, ieguldot cilvēkresursos un infrastruktūrā" 1.1.1.5. pasākuma "Atbalsts starptautiskās sadarbības projektiem pētniecībā un inovācijās" 1.kārtas, projekta Nr.1.1.1.5/17/I/001 “Atbalsts starptautiskās sadarbības projektu izstrādei un īstenošanai” ietvaros</a:t>
            </a:r>
          </a:p>
        </p:txBody>
      </p:sp>
      <p:pic>
        <p:nvPicPr>
          <p:cNvPr id="10" name="Attēls 9">
            <a:extLst>
              <a:ext uri="{FF2B5EF4-FFF2-40B4-BE49-F238E27FC236}">
                <a16:creationId xmlns:a16="http://schemas.microsoft.com/office/drawing/2014/main" id="{853A41D0-CA57-4A1D-9C51-9F96D96CEB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2999" y="5033924"/>
            <a:ext cx="4846002" cy="1090416"/>
          </a:xfrm>
          <a:prstGeom prst="rect">
            <a:avLst/>
          </a:prstGeom>
        </p:spPr>
      </p:pic>
      <p:sp>
        <p:nvSpPr>
          <p:cNvPr id="2" name="Rectangle 1">
            <a:extLst>
              <a:ext uri="{FF2B5EF4-FFF2-40B4-BE49-F238E27FC236}">
                <a16:creationId xmlns:a16="http://schemas.microsoft.com/office/drawing/2014/main" id="{9F094078-A66D-2148-8507-383B5E3A4AB3}"/>
              </a:ext>
            </a:extLst>
          </p:cNvPr>
          <p:cNvSpPr/>
          <p:nvPr/>
        </p:nvSpPr>
        <p:spPr>
          <a:xfrm>
            <a:off x="170329" y="4469481"/>
            <a:ext cx="4415117" cy="1203781"/>
          </a:xfrm>
          <a:prstGeom prst="rect">
            <a:avLst/>
          </a:prstGeom>
        </p:spPr>
        <p:txBody>
          <a:bodyPr wrap="square">
            <a:spAutoFit/>
          </a:bodyPr>
          <a:lstStyle/>
          <a:p>
            <a:pPr>
              <a:defRPr/>
            </a:pPr>
            <a:r>
              <a:rPr lang="lv-LV" altLang="lv-LV" b="1" dirty="0">
                <a:latin typeface="Verdana" panose="020B0604030504040204" pitchFamily="34" charset="0"/>
                <a:ea typeface="Verdana" panose="020B0604030504040204" pitchFamily="34" charset="0"/>
                <a:cs typeface="Verdana" panose="020B0604030504040204" pitchFamily="34" charset="0"/>
              </a:rPr>
              <a:t>Jūlija Asmuss, Dr.sc.ing.</a:t>
            </a:r>
          </a:p>
          <a:p>
            <a:pPr>
              <a:defRPr/>
            </a:pPr>
            <a:r>
              <a:rPr lang="lv-LV" altLang="lv-LV" dirty="0">
                <a:latin typeface="Verdana" panose="020B0604030504040204" pitchFamily="34" charset="0"/>
                <a:ea typeface="Verdana" panose="020B0604030504040204" pitchFamily="34" charset="0"/>
                <a:cs typeface="Verdana" panose="020B0604030504040204" pitchFamily="34" charset="0"/>
              </a:rPr>
              <a:t>Nacionālā kontaktpunkta </a:t>
            </a:r>
          </a:p>
          <a:p>
            <a:pPr>
              <a:defRPr/>
            </a:pPr>
            <a:r>
              <a:rPr lang="lv-LV" altLang="lv-LV" dirty="0">
                <a:latin typeface="Verdana" panose="020B0604030504040204" pitchFamily="34" charset="0"/>
                <a:ea typeface="Verdana" panose="020B0604030504040204" pitchFamily="34" charset="0"/>
                <a:cs typeface="Verdana" panose="020B0604030504040204" pitchFamily="34" charset="0"/>
              </a:rPr>
              <a:t>vadītāja</a:t>
            </a:r>
          </a:p>
          <a:p>
            <a:pPr>
              <a:defRPr/>
            </a:pPr>
            <a:r>
              <a:rPr lang="lv-LV" altLang="lv-LV" dirty="0">
                <a:latin typeface="Verdana" panose="020B0604030504040204" pitchFamily="34" charset="0"/>
                <a:ea typeface="Verdana" panose="020B0604030504040204" pitchFamily="34" charset="0"/>
                <a:cs typeface="Verdana" panose="020B0604030504040204" pitchFamily="34" charset="0"/>
                <a:hlinkClick r:id="rId4"/>
              </a:rPr>
              <a:t>julija.asmuss@lzp.gov.lv</a:t>
            </a:r>
            <a:r>
              <a:rPr lang="lv-LV" altLang="lv-LV" dirty="0">
                <a:latin typeface="Verdana" panose="020B0604030504040204" pitchFamily="34" charset="0"/>
                <a:ea typeface="Verdana" panose="020B0604030504040204" pitchFamily="34" charset="0"/>
                <a:cs typeface="Verdana" panose="020B0604030504040204" pitchFamily="34" charset="0"/>
              </a:rPr>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20</a:t>
            </a:fld>
            <a:endParaRPr lang="lv-LV" dirty="0"/>
          </a:p>
        </p:txBody>
      </p:sp>
      <p:sp>
        <p:nvSpPr>
          <p:cNvPr id="9" name="Rectangle 8">
            <a:extLst>
              <a:ext uri="{FF2B5EF4-FFF2-40B4-BE49-F238E27FC236}">
                <a16:creationId xmlns:a16="http://schemas.microsoft.com/office/drawing/2014/main" id="{2B7B10CB-3AF1-0E47-AB63-FD9F427D26EB}"/>
              </a:ext>
            </a:extLst>
          </p:cNvPr>
          <p:cNvSpPr/>
          <p:nvPr/>
        </p:nvSpPr>
        <p:spPr>
          <a:xfrm>
            <a:off x="887102" y="883832"/>
            <a:ext cx="5733268" cy="3416320"/>
          </a:xfrm>
          <a:prstGeom prst="rect">
            <a:avLst/>
          </a:prstGeom>
          <a:ln w="12700">
            <a:solidFill>
              <a:srgbClr val="4472C4"/>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C5193"/>
                </a:solidFill>
                <a:effectLst/>
                <a:uLnTx/>
                <a:uFillTx/>
                <a:latin typeface="Verdana" panose="020B0604030504040204" pitchFamily="34" charset="0"/>
                <a:ea typeface="MS PGothic" panose="020B0600070205080204" pitchFamily="34" charset="-128"/>
              </a:rPr>
              <a:t>What are we looking for? </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Responsible software engineering methods and tools</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Best practices leveraging, among others, novel AI and data technologies to accelerate the development and maintenance of software</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Methods and tools for multi-architecture systems</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Efficient and agile modelling, verification and validation, vulnerability assessment and mitigation.</a:t>
            </a:r>
          </a:p>
        </p:txBody>
      </p:sp>
      <p:sp>
        <p:nvSpPr>
          <p:cNvPr id="10" name="Rectangle 9">
            <a:extLst>
              <a:ext uri="{FF2B5EF4-FFF2-40B4-BE49-F238E27FC236}">
                <a16:creationId xmlns:a16="http://schemas.microsoft.com/office/drawing/2014/main" id="{C6CBC83E-D3DC-FE43-9B68-2853268C0A82}"/>
              </a:ext>
            </a:extLst>
          </p:cNvPr>
          <p:cNvSpPr/>
          <p:nvPr/>
        </p:nvSpPr>
        <p:spPr>
          <a:xfrm>
            <a:off x="6871446" y="883832"/>
            <a:ext cx="3872753" cy="1754326"/>
          </a:xfrm>
          <a:prstGeom prst="rect">
            <a:avLst/>
          </a:prstGeom>
          <a:ln w="12700">
            <a:solidFill>
              <a:srgbClr val="4472C4"/>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C5193"/>
                </a:solidFill>
                <a:effectLst/>
                <a:uLnTx/>
                <a:uFillTx/>
                <a:latin typeface="Verdana" panose="020B0604030504040204" pitchFamily="34" charset="0"/>
                <a:ea typeface="MS PGothic" panose="020B0600070205080204" pitchFamily="34" charset="-128"/>
              </a:rPr>
              <a:t>What we do NOT want? </a:t>
            </a:r>
            <a:endParaRPr kumimoji="0" lang="en-US" sz="1700" b="1" i="0" u="none" strike="noStrike" kern="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endParaRP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Specific Application development</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Software for specific usage, but we want at least three use cases</a:t>
            </a:r>
          </a:p>
        </p:txBody>
      </p:sp>
      <p:sp>
        <p:nvSpPr>
          <p:cNvPr id="11" name="Rectangle 10">
            <a:extLst>
              <a:ext uri="{FF2B5EF4-FFF2-40B4-BE49-F238E27FC236}">
                <a16:creationId xmlns:a16="http://schemas.microsoft.com/office/drawing/2014/main" id="{F3B4701F-F037-244D-B3E1-A9D380A6733C}"/>
              </a:ext>
            </a:extLst>
          </p:cNvPr>
          <p:cNvSpPr/>
          <p:nvPr/>
        </p:nvSpPr>
        <p:spPr>
          <a:xfrm>
            <a:off x="887101" y="186525"/>
            <a:ext cx="11264622" cy="584775"/>
          </a:xfrm>
          <a:prstGeom prst="rect">
            <a:avLst/>
          </a:prstGeom>
          <a:noFill/>
        </p:spPr>
        <p:txBody>
          <a:bodyPr wrap="none">
            <a:spAutoFit/>
          </a:bodyPr>
          <a:lstStyle/>
          <a:p>
            <a:pPr defTabSz="938213" eaLnBrk="0" fontAlgn="base" hangingPunct="0">
              <a:spcBef>
                <a:spcPct val="0"/>
              </a:spcBef>
              <a:spcAft>
                <a:spcPct val="0"/>
              </a:spcAft>
            </a:pPr>
            <a:r>
              <a:rPr lang="en-US" sz="3200" b="1" dirty="0">
                <a:solidFill>
                  <a:srgbClr val="0308DB">
                    <a:lumMod val="50000"/>
                  </a:srgbClr>
                </a:solidFill>
                <a:latin typeface="Verdana" panose="020B0604030504040204" pitchFamily="34" charset="0"/>
                <a:ea typeface="Verdana" panose="020B0604030504040204" pitchFamily="34" charset="0"/>
              </a:rPr>
              <a:t>HORIZON-CL4-2023-DIGITAL-EMERGING-01-22</a:t>
            </a:r>
          </a:p>
        </p:txBody>
      </p:sp>
      <p:sp>
        <p:nvSpPr>
          <p:cNvPr id="2" name="Rectangle 1">
            <a:extLst>
              <a:ext uri="{FF2B5EF4-FFF2-40B4-BE49-F238E27FC236}">
                <a16:creationId xmlns:a16="http://schemas.microsoft.com/office/drawing/2014/main" id="{79D587D5-6B64-214D-AFBC-96AC72496860}"/>
              </a:ext>
            </a:extLst>
          </p:cNvPr>
          <p:cNvSpPr/>
          <p:nvPr/>
        </p:nvSpPr>
        <p:spPr>
          <a:xfrm>
            <a:off x="6871447" y="2765894"/>
            <a:ext cx="3872752" cy="3231654"/>
          </a:xfrm>
          <a:prstGeom prst="rect">
            <a:avLst/>
          </a:prstGeom>
          <a:ln w="12700">
            <a:solidFill>
              <a:schemeClr val="accent1"/>
            </a:solidFill>
          </a:ln>
        </p:spPr>
        <p:txBody>
          <a:bodyPr wrap="square">
            <a:spAutoFit/>
          </a:bodyPr>
          <a:lstStyle/>
          <a:p>
            <a:r>
              <a:rPr lang="lv-LV" sz="1700" b="1" kern="0" dirty="0">
                <a:solidFill>
                  <a:srgbClr val="0C5193"/>
                </a:solidFill>
                <a:latin typeface="Verdana" panose="020B0604030504040204" pitchFamily="34" charset="0"/>
                <a:ea typeface="MS PGothic" panose="020B0600070205080204" pitchFamily="34" charset="-128"/>
              </a:rPr>
              <a:t>Project portfolio </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PHYSICS</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DATACLOUD</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CHARITY</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SERRANO</a:t>
            </a:r>
          </a:p>
          <a:p>
            <a:pPr marL="285750"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Ai-SPRINT</a:t>
            </a:r>
          </a:p>
          <a:p>
            <a:pPr marL="285750" lvl="1"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COSMOS</a:t>
            </a:r>
          </a:p>
          <a:p>
            <a:pPr marL="285750" lvl="1"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ELEGANT</a:t>
            </a:r>
          </a:p>
          <a:p>
            <a:pPr marL="285750" lvl="1"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FOCETA</a:t>
            </a:r>
          </a:p>
          <a:p>
            <a:pPr marL="285750" lvl="1"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PIACERE</a:t>
            </a:r>
          </a:p>
          <a:p>
            <a:pPr marL="285750" lvl="1"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VeriDevOps</a:t>
            </a:r>
          </a:p>
          <a:p>
            <a:pPr marL="285750" lvl="1" indent="-285750" defTabSz="938213" eaLnBrk="0" fontAlgn="base" hangingPunct="0">
              <a:spcBef>
                <a:spcPct val="0"/>
              </a:spcBef>
              <a:spcAft>
                <a:spcPct val="0"/>
              </a:spcAft>
              <a:buSzPct val="150000"/>
              <a:buFont typeface="Arial" panose="020B0604020202020204" pitchFamily="34" charset="0"/>
              <a:buChar char="•"/>
            </a:pPr>
            <a:r>
              <a:rPr lang="lv-LV" sz="1700" kern="0" dirty="0">
                <a:solidFill>
                  <a:prstClr val="black"/>
                </a:solidFill>
                <a:latin typeface="Verdana" panose="020B0604030504040204" pitchFamily="34" charset="0"/>
                <a:ea typeface="MS PGothic" panose="020B0600070205080204" pitchFamily="34" charset="-128"/>
              </a:rPr>
              <a:t>XANDAR</a:t>
            </a:r>
          </a:p>
        </p:txBody>
      </p:sp>
      <p:sp>
        <p:nvSpPr>
          <p:cNvPr id="6" name="Rectangle 5">
            <a:extLst>
              <a:ext uri="{FF2B5EF4-FFF2-40B4-BE49-F238E27FC236}">
                <a16:creationId xmlns:a16="http://schemas.microsoft.com/office/drawing/2014/main" id="{AF2FB505-57B3-6947-ABFC-BD57C781AA81}"/>
              </a:ext>
            </a:extLst>
          </p:cNvPr>
          <p:cNvSpPr/>
          <p:nvPr/>
        </p:nvSpPr>
        <p:spPr>
          <a:xfrm>
            <a:off x="887101" y="4514871"/>
            <a:ext cx="5733269" cy="2031325"/>
          </a:xfrm>
          <a:prstGeom prst="rect">
            <a:avLst/>
          </a:prstGeom>
          <a:ln w="12700">
            <a:solidFill>
              <a:schemeClr val="accent1"/>
            </a:solidFill>
          </a:ln>
        </p:spPr>
        <p:txBody>
          <a:bodyPr wrap="square">
            <a:spAutoFit/>
          </a:bodyPr>
          <a:lstStyle/>
          <a:p>
            <a:pPr lvl="0" defTabSz="938213" eaLnBrk="0" fontAlgn="base" hangingPunct="0">
              <a:spcBef>
                <a:spcPct val="0"/>
              </a:spcBef>
              <a:spcAft>
                <a:spcPct val="0"/>
              </a:spcAft>
              <a:defRPr/>
            </a:pPr>
            <a:r>
              <a:rPr lang="en-US" b="1" kern="0" dirty="0">
                <a:solidFill>
                  <a:srgbClr val="0C5193"/>
                </a:solidFill>
                <a:latin typeface="Verdana" panose="020B0604030504040204" pitchFamily="34" charset="0"/>
                <a:ea typeface="MS PGothic" panose="020B0600070205080204" pitchFamily="34" charset="-128"/>
              </a:rPr>
              <a:t>Was it called before? </a:t>
            </a:r>
          </a:p>
          <a:p>
            <a:pPr marL="285750" indent="-285750">
              <a:buSzPct val="150000"/>
              <a:buFont typeface="Arial" panose="020B0604020202020204" pitchFamily="34" charset="0"/>
              <a:buChar char="•"/>
            </a:pPr>
            <a:r>
              <a:rPr lang="lv-LV" kern="0" noProof="1">
                <a:solidFill>
                  <a:prstClr val="black"/>
                </a:solidFill>
                <a:latin typeface="Verdana" panose="020B0604030504040204" pitchFamily="34" charset="0"/>
                <a:ea typeface="MS PGothic" panose="020B0600070205080204" pitchFamily="34" charset="-128"/>
              </a:rPr>
              <a:t>Software Engineering as a recurrent topic for at least the past three framework programmes</a:t>
            </a:r>
          </a:p>
          <a:p>
            <a:pPr marL="285750" indent="-285750">
              <a:buSzPct val="150000"/>
              <a:buFont typeface="Arial" panose="020B0604020202020204" pitchFamily="34" charset="0"/>
              <a:buChar char="•"/>
            </a:pPr>
            <a:r>
              <a:rPr lang="lv-LV" kern="0" noProof="1">
                <a:solidFill>
                  <a:prstClr val="black"/>
                </a:solidFill>
                <a:latin typeface="Verdana" panose="020B0604030504040204" pitchFamily="34" charset="0"/>
                <a:ea typeface="MS PGothic" panose="020B0600070205080204" pitchFamily="34" charset="-128"/>
              </a:rPr>
              <a:t>Focus on methods and tools but advances with the state of the art of other technologies</a:t>
            </a:r>
          </a:p>
          <a:p>
            <a:pPr marL="285750" indent="-285750">
              <a:buSzPct val="150000"/>
              <a:buFont typeface="Arial" panose="020B0604020202020204" pitchFamily="34" charset="0"/>
              <a:buChar char="•"/>
            </a:pPr>
            <a:r>
              <a:rPr lang="lv-LV" kern="0" noProof="1">
                <a:solidFill>
                  <a:prstClr val="black"/>
                </a:solidFill>
                <a:latin typeface="Verdana" panose="020B0604030504040204" pitchFamily="34" charset="0"/>
                <a:ea typeface="MS PGothic" panose="020B0600070205080204" pitchFamily="34" charset="-128"/>
              </a:rPr>
              <a:t>Current key subjects: cybersecurity, AI</a:t>
            </a:r>
          </a:p>
        </p:txBody>
      </p:sp>
    </p:spTree>
    <p:extLst>
      <p:ext uri="{BB962C8B-B14F-4D97-AF65-F5344CB8AC3E}">
        <p14:creationId xmlns:p14="http://schemas.microsoft.com/office/powerpoint/2010/main" val="1776157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21</a:t>
            </a:fld>
            <a:endParaRPr lang="lv-LV" dirty="0"/>
          </a:p>
        </p:txBody>
      </p:sp>
      <p:sp>
        <p:nvSpPr>
          <p:cNvPr id="9" name="Rectangle 8">
            <a:extLst>
              <a:ext uri="{FF2B5EF4-FFF2-40B4-BE49-F238E27FC236}">
                <a16:creationId xmlns:a16="http://schemas.microsoft.com/office/drawing/2014/main" id="{2B7B10CB-3AF1-0E47-AB63-FD9F427D26EB}"/>
              </a:ext>
            </a:extLst>
          </p:cNvPr>
          <p:cNvSpPr/>
          <p:nvPr/>
        </p:nvSpPr>
        <p:spPr>
          <a:xfrm>
            <a:off x="887102" y="883832"/>
            <a:ext cx="5733268" cy="4524315"/>
          </a:xfrm>
          <a:prstGeom prst="rect">
            <a:avLst/>
          </a:prstGeom>
          <a:ln w="12700">
            <a:solidFill>
              <a:srgbClr val="4472C4"/>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C5193"/>
                </a:solidFill>
                <a:effectLst/>
                <a:uLnTx/>
                <a:uFillTx/>
                <a:latin typeface="Verdana" panose="020B0604030504040204" pitchFamily="34" charset="0"/>
                <a:ea typeface="MS PGothic" panose="020B0600070205080204" pitchFamily="34" charset="-128"/>
              </a:rPr>
              <a:t>What are we looking for? </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Establishment of a system of European annual awards that acts as a spotlight stirring up contributions to Open Source Software and Hardware projects.</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Increased interest for the contribution to, integration of and exploitation of Open Source assets</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Development of a scheme including a list of fields related to Open Source</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Elaboration of an adequate process to:</a:t>
            </a:r>
          </a:p>
          <a:p>
            <a:pPr marL="627063" lvl="0" indent="-227013"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scrutinize different fields of action relevant to open source</a:t>
            </a:r>
          </a:p>
          <a:p>
            <a:pPr marL="627063" lvl="0" indent="-227013"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select appropriate candidates for being recognized</a:t>
            </a:r>
          </a:p>
          <a:p>
            <a:pPr marL="627063" lvl="0" indent="-227013"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implement adequate award ceremonies. </a:t>
            </a:r>
          </a:p>
        </p:txBody>
      </p:sp>
      <p:sp>
        <p:nvSpPr>
          <p:cNvPr id="10" name="Rectangle 9">
            <a:extLst>
              <a:ext uri="{FF2B5EF4-FFF2-40B4-BE49-F238E27FC236}">
                <a16:creationId xmlns:a16="http://schemas.microsoft.com/office/drawing/2014/main" id="{C6CBC83E-D3DC-FE43-9B68-2853268C0A82}"/>
              </a:ext>
            </a:extLst>
          </p:cNvPr>
          <p:cNvSpPr/>
          <p:nvPr/>
        </p:nvSpPr>
        <p:spPr>
          <a:xfrm>
            <a:off x="6871446" y="883832"/>
            <a:ext cx="4482354" cy="2308324"/>
          </a:xfrm>
          <a:prstGeom prst="rect">
            <a:avLst/>
          </a:prstGeom>
          <a:ln w="12700">
            <a:solidFill>
              <a:srgbClr val="4472C4"/>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C5193"/>
                </a:solidFill>
                <a:effectLst/>
                <a:uLnTx/>
                <a:uFillTx/>
                <a:latin typeface="Verdana" panose="020B0604030504040204" pitchFamily="34" charset="0"/>
                <a:ea typeface="MS PGothic" panose="020B0600070205080204" pitchFamily="34" charset="-128"/>
              </a:rPr>
              <a:t>What we do NOT want? </a:t>
            </a:r>
            <a:endParaRPr kumimoji="0" lang="en-US" sz="1700" b="1" i="0" u="none" strike="noStrike" kern="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endParaRP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Coordination and Support actions to organize software projects</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Coordination of portfolio of projects</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Limitation to the research framework programme</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A world-wide impact is sought</a:t>
            </a:r>
          </a:p>
        </p:txBody>
      </p:sp>
      <p:sp>
        <p:nvSpPr>
          <p:cNvPr id="11" name="Rectangle 10">
            <a:extLst>
              <a:ext uri="{FF2B5EF4-FFF2-40B4-BE49-F238E27FC236}">
                <a16:creationId xmlns:a16="http://schemas.microsoft.com/office/drawing/2014/main" id="{F3B4701F-F037-244D-B3E1-A9D380A6733C}"/>
              </a:ext>
            </a:extLst>
          </p:cNvPr>
          <p:cNvSpPr/>
          <p:nvPr/>
        </p:nvSpPr>
        <p:spPr>
          <a:xfrm>
            <a:off x="887101" y="186525"/>
            <a:ext cx="11264622" cy="584775"/>
          </a:xfrm>
          <a:prstGeom prst="rect">
            <a:avLst/>
          </a:prstGeom>
          <a:noFill/>
        </p:spPr>
        <p:txBody>
          <a:bodyPr wrap="none">
            <a:spAutoFit/>
          </a:bodyPr>
          <a:lstStyle/>
          <a:p>
            <a:pPr defTabSz="938213" eaLnBrk="0" fontAlgn="base" hangingPunct="0">
              <a:spcBef>
                <a:spcPct val="0"/>
              </a:spcBef>
              <a:spcAft>
                <a:spcPct val="0"/>
              </a:spcAft>
            </a:pPr>
            <a:r>
              <a:rPr lang="en-US" sz="3200" b="1" dirty="0">
                <a:solidFill>
                  <a:srgbClr val="0308DB">
                    <a:lumMod val="50000"/>
                  </a:srgbClr>
                </a:solidFill>
                <a:latin typeface="Verdana" panose="020B0604030504040204" pitchFamily="34" charset="0"/>
                <a:ea typeface="Verdana" panose="020B0604030504040204" pitchFamily="34" charset="0"/>
              </a:rPr>
              <a:t>HORIZON-CL4-2023-DIGITAL-EMERGING-01-23</a:t>
            </a:r>
          </a:p>
        </p:txBody>
      </p:sp>
      <p:sp>
        <p:nvSpPr>
          <p:cNvPr id="4" name="Rectangle 3">
            <a:extLst>
              <a:ext uri="{FF2B5EF4-FFF2-40B4-BE49-F238E27FC236}">
                <a16:creationId xmlns:a16="http://schemas.microsoft.com/office/drawing/2014/main" id="{814F0748-547C-C040-B13C-AD643CA78BF1}"/>
              </a:ext>
            </a:extLst>
          </p:cNvPr>
          <p:cNvSpPr/>
          <p:nvPr/>
        </p:nvSpPr>
        <p:spPr>
          <a:xfrm>
            <a:off x="6871446" y="3442447"/>
            <a:ext cx="4482354" cy="2031325"/>
          </a:xfrm>
          <a:prstGeom prst="rect">
            <a:avLst/>
          </a:prstGeom>
          <a:ln w="12700">
            <a:solidFill>
              <a:schemeClr val="accent1"/>
            </a:solidFill>
          </a:ln>
        </p:spPr>
        <p:txBody>
          <a:bodyPr wrap="square">
            <a:spAutoFit/>
          </a:bodyPr>
          <a:lstStyle/>
          <a:p>
            <a:pPr defTabSz="938213" eaLnBrk="0" fontAlgn="base" hangingPunct="0">
              <a:spcBef>
                <a:spcPct val="0"/>
              </a:spcBef>
              <a:spcAft>
                <a:spcPct val="0"/>
              </a:spcAft>
              <a:defRPr/>
            </a:pPr>
            <a:r>
              <a:rPr lang="lv-LV" b="1" kern="0" noProof="1">
                <a:solidFill>
                  <a:srgbClr val="0C5193"/>
                </a:solidFill>
                <a:latin typeface="Verdana" panose="020B0604030504040204" pitchFamily="34" charset="0"/>
                <a:ea typeface="MS PGothic" panose="020B0600070205080204" pitchFamily="34" charset="-128"/>
              </a:rPr>
              <a:t>Who are the types of main stakeholders that are addressed?</a:t>
            </a:r>
          </a:p>
          <a:p>
            <a:pPr marL="285750" indent="-285750" defTabSz="938213" eaLnBrk="0" fontAlgn="base" hangingPunct="0">
              <a:spcBef>
                <a:spcPct val="0"/>
              </a:spcBef>
              <a:spcAft>
                <a:spcPct val="0"/>
              </a:spcAft>
              <a:buSzPct val="150000"/>
              <a:buFont typeface="Arial" panose="020B0604020202020204" pitchFamily="34" charset="0"/>
              <a:buChar char="•"/>
            </a:pPr>
            <a:r>
              <a:rPr lang="lv-LV" kern="0" noProof="1">
                <a:solidFill>
                  <a:prstClr val="black"/>
                </a:solidFill>
                <a:latin typeface="Verdana" panose="020B0604030504040204" pitchFamily="34" charset="0"/>
                <a:ea typeface="MS PGothic" panose="020B0600070205080204" pitchFamily="34" charset="-128"/>
              </a:rPr>
              <a:t>No specific group of addressees, but consortia including relevant SMEs with focus on ICT communication are expected</a:t>
            </a:r>
          </a:p>
        </p:txBody>
      </p:sp>
    </p:spTree>
    <p:extLst>
      <p:ext uri="{BB962C8B-B14F-4D97-AF65-F5344CB8AC3E}">
        <p14:creationId xmlns:p14="http://schemas.microsoft.com/office/powerpoint/2010/main" val="20109022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22</a:t>
            </a:fld>
            <a:endParaRPr lang="lv-LV" dirty="0"/>
          </a:p>
        </p:txBody>
      </p:sp>
      <p:sp>
        <p:nvSpPr>
          <p:cNvPr id="11" name="Rectangle 10">
            <a:extLst>
              <a:ext uri="{FF2B5EF4-FFF2-40B4-BE49-F238E27FC236}">
                <a16:creationId xmlns:a16="http://schemas.microsoft.com/office/drawing/2014/main" id="{F3B4701F-F037-244D-B3E1-A9D380A6733C}"/>
              </a:ext>
            </a:extLst>
          </p:cNvPr>
          <p:cNvSpPr/>
          <p:nvPr/>
        </p:nvSpPr>
        <p:spPr>
          <a:xfrm>
            <a:off x="887101" y="186525"/>
            <a:ext cx="10570522" cy="553998"/>
          </a:xfrm>
          <a:prstGeom prst="rect">
            <a:avLst/>
          </a:prstGeom>
          <a:noFill/>
        </p:spPr>
        <p:txBody>
          <a:bodyPr wrap="none">
            <a:spAutoFit/>
          </a:bodyPr>
          <a:lstStyle/>
          <a:p>
            <a:pPr defTabSz="938213" eaLnBrk="0" fontAlgn="base" hangingPunct="0">
              <a:spcBef>
                <a:spcPct val="0"/>
              </a:spcBef>
              <a:spcAft>
                <a:spcPct val="0"/>
              </a:spcAft>
            </a:pPr>
            <a:r>
              <a:rPr lang="en-US" sz="3000" b="1" dirty="0">
                <a:solidFill>
                  <a:srgbClr val="0308DB">
                    <a:lumMod val="50000"/>
                  </a:srgbClr>
                </a:solidFill>
                <a:latin typeface="Verdana" panose="020B0604030504040204" pitchFamily="34" charset="0"/>
                <a:ea typeface="Verdana" panose="020B0604030504040204" pitchFamily="34" charset="0"/>
              </a:rPr>
              <a:t>HORIZON-CL4-2023-DIGITAL-EMERGING-01-31</a:t>
            </a:r>
          </a:p>
        </p:txBody>
      </p:sp>
      <p:sp>
        <p:nvSpPr>
          <p:cNvPr id="2" name="Rectangle 1">
            <a:extLst>
              <a:ext uri="{FF2B5EF4-FFF2-40B4-BE49-F238E27FC236}">
                <a16:creationId xmlns:a16="http://schemas.microsoft.com/office/drawing/2014/main" id="{79D587D5-6B64-214D-AFBC-96AC72496860}"/>
              </a:ext>
            </a:extLst>
          </p:cNvPr>
          <p:cNvSpPr/>
          <p:nvPr/>
        </p:nvSpPr>
        <p:spPr>
          <a:xfrm>
            <a:off x="887099" y="2781467"/>
            <a:ext cx="5733269" cy="2569934"/>
          </a:xfrm>
          <a:prstGeom prst="rect">
            <a:avLst/>
          </a:prstGeom>
          <a:ln w="12700">
            <a:solidFill>
              <a:schemeClr val="accent1"/>
            </a:solidFill>
          </a:ln>
        </p:spPr>
        <p:txBody>
          <a:bodyPr wrap="square">
            <a:spAutoFit/>
          </a:bodyPr>
          <a:lstStyle/>
          <a:p>
            <a:r>
              <a:rPr lang="lv-LV" sz="1700" b="1" kern="0" dirty="0" err="1">
                <a:solidFill>
                  <a:srgbClr val="0C5193"/>
                </a:solidFill>
                <a:latin typeface="Verdana" panose="020B0604030504040204" pitchFamily="34" charset="0"/>
                <a:ea typeface="MS PGothic" panose="020B0600070205080204" pitchFamily="34" charset="-128"/>
              </a:rPr>
              <a:t>Background</a:t>
            </a:r>
            <a:r>
              <a:rPr lang="lv-LV" sz="1700" b="1" kern="0" dirty="0">
                <a:solidFill>
                  <a:srgbClr val="0C5193"/>
                </a:solidFill>
                <a:latin typeface="Verdana" panose="020B0604030504040204" pitchFamily="34" charset="0"/>
                <a:ea typeface="MS PGothic" panose="020B0600070205080204" pitchFamily="34" charset="-128"/>
              </a:rPr>
              <a:t> </a:t>
            </a:r>
            <a:r>
              <a:rPr lang="lv-LV" sz="1700" b="1" kern="0" dirty="0" err="1">
                <a:solidFill>
                  <a:srgbClr val="0C5193"/>
                </a:solidFill>
                <a:latin typeface="Verdana" panose="020B0604030504040204" pitchFamily="34" charset="0"/>
                <a:ea typeface="MS PGothic" panose="020B0600070205080204" pitchFamily="34" charset="-128"/>
              </a:rPr>
              <a:t>information</a:t>
            </a:r>
            <a:endParaRPr lang="lv-LV" sz="1700" b="1" kern="0" dirty="0">
              <a:solidFill>
                <a:srgbClr val="0C5193"/>
              </a:solidFill>
              <a:latin typeface="Verdana" panose="020B0604030504040204" pitchFamily="34" charset="0"/>
              <a:ea typeface="MS PGothic" panose="020B0600070205080204" pitchFamily="34" charset="-128"/>
            </a:endParaRPr>
          </a:p>
          <a:p>
            <a:pPr marL="298450" indent="-285750">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Graphene Flagship </a:t>
            </a:r>
            <a:r>
              <a:rPr lang="fr-BE" dirty="0">
                <a:latin typeface="Verdana" panose="020B0604030504040204" pitchFamily="34" charset="0"/>
                <a:ea typeface="Verdana" panose="020B0604030504040204" pitchFamily="34" charset="0"/>
                <a:cs typeface="Verdana" panose="020B0604030504040204" pitchFamily="34" charset="0"/>
                <a:hlinkClick r:id="rId3"/>
              </a:rPr>
              <a:t>https://graphene-flagship.eu/</a:t>
            </a:r>
            <a:r>
              <a:rPr lang="fr-BE" dirty="0">
                <a:latin typeface="Verdana" panose="020B0604030504040204" pitchFamily="34" charset="0"/>
                <a:ea typeface="Verdana" panose="020B0604030504040204" pitchFamily="34" charset="0"/>
                <a:cs typeface="Verdana" panose="020B0604030504040204" pitchFamily="34" charset="0"/>
              </a:rPr>
              <a:t> </a:t>
            </a:r>
          </a:p>
          <a:p>
            <a:pPr marL="298450" indent="-285750">
              <a:buSzPct val="150000"/>
              <a:buFont typeface="Arial" panose="020B0604020202020204" pitchFamily="34" charset="0"/>
              <a:buChar char="•"/>
            </a:pPr>
            <a:r>
              <a:rPr lang="fr-BE" kern="0" dirty="0" err="1">
                <a:solidFill>
                  <a:prstClr val="black"/>
                </a:solidFill>
                <a:latin typeface="Verdana" panose="020B0604030504040204" pitchFamily="34" charset="0"/>
                <a:ea typeface="MS PGothic" panose="020B0600070205080204" pitchFamily="34" charset="-128"/>
              </a:rPr>
              <a:t>Annual</a:t>
            </a:r>
            <a:r>
              <a:rPr lang="fr-BE" kern="0" dirty="0">
                <a:solidFill>
                  <a:prstClr val="black"/>
                </a:solidFill>
                <a:latin typeface="Verdana" panose="020B0604030504040204" pitchFamily="34" charset="0"/>
                <a:ea typeface="MS PGothic" panose="020B0600070205080204" pitchFamily="34" charset="-128"/>
              </a:rPr>
              <a:t> reports:</a:t>
            </a:r>
            <a:r>
              <a:rPr lang="fr-BE" dirty="0"/>
              <a:t> </a:t>
            </a:r>
            <a:r>
              <a:rPr lang="fr-BE" dirty="0">
                <a:latin typeface="Verdana" panose="020B0604030504040204" pitchFamily="34" charset="0"/>
                <a:ea typeface="Verdana" panose="020B0604030504040204" pitchFamily="34" charset="0"/>
                <a:cs typeface="Verdana" panose="020B0604030504040204" pitchFamily="34" charset="0"/>
                <a:hlinkClick r:id="rId4"/>
              </a:rPr>
              <a:t>https://graphene-flagship.eu/research/annual-report/</a:t>
            </a:r>
            <a:r>
              <a:rPr lang="fr-BE" dirty="0">
                <a:latin typeface="Verdana" panose="020B0604030504040204" pitchFamily="34" charset="0"/>
                <a:ea typeface="Verdana" panose="020B0604030504040204" pitchFamily="34" charset="0"/>
                <a:cs typeface="Verdana" panose="020B0604030504040204" pitchFamily="34" charset="0"/>
              </a:rPr>
              <a:t> </a:t>
            </a:r>
            <a:endParaRPr lang="en-US" dirty="0">
              <a:latin typeface="Verdana" panose="020B0604030504040204" pitchFamily="34" charset="0"/>
              <a:ea typeface="Verdana" panose="020B0604030504040204" pitchFamily="34" charset="0"/>
              <a:cs typeface="Verdana" panose="020B0604030504040204" pitchFamily="34" charset="0"/>
            </a:endParaRPr>
          </a:p>
          <a:p>
            <a:pPr marL="298450" indent="-285750">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2D Experimental Pilot Line </a:t>
            </a:r>
            <a:r>
              <a:rPr lang="en-US" dirty="0">
                <a:latin typeface="Verdana" panose="020B0604030504040204" pitchFamily="34" charset="0"/>
                <a:ea typeface="Verdana" panose="020B0604030504040204" pitchFamily="34" charset="0"/>
                <a:cs typeface="Verdana" panose="020B0604030504040204" pitchFamily="34" charset="0"/>
                <a:hlinkClick r:id="rId5"/>
              </a:rPr>
              <a:t>https://graphene-flagship.eu/innovation/pilot-line/</a:t>
            </a:r>
            <a:r>
              <a:rPr lang="en-US" sz="1400" dirty="0">
                <a:latin typeface="Verdana" panose="020B0604030504040204" pitchFamily="34" charset="0"/>
                <a:ea typeface="Verdana" panose="020B0604030504040204" pitchFamily="34" charset="0"/>
                <a:cs typeface="Verdana" panose="020B0604030504040204" pitchFamily="34" charset="0"/>
              </a:rPr>
              <a:t> </a:t>
            </a:r>
          </a:p>
          <a:p>
            <a:pPr marL="298450" indent="-285750">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2D Experimental Pilot Line </a:t>
            </a:r>
            <a:r>
              <a:rPr lang="en-US" dirty="0">
                <a:latin typeface="Verdana" panose="020B0604030504040204" pitchFamily="34" charset="0"/>
                <a:ea typeface="Verdana" panose="020B0604030504040204" pitchFamily="34" charset="0"/>
                <a:cs typeface="Verdana" panose="020B0604030504040204" pitchFamily="34" charset="0"/>
                <a:hlinkClick r:id="rId6"/>
              </a:rPr>
              <a:t>https://www.flagera.eu</a:t>
            </a:r>
            <a:r>
              <a:rPr lang="en-US" dirty="0">
                <a:latin typeface="Verdana" panose="020B0604030504040204" pitchFamily="34" charset="0"/>
                <a:ea typeface="Verdana" panose="020B0604030504040204" pitchFamily="34" charset="0"/>
                <a:cs typeface="Verdana" panose="020B0604030504040204" pitchFamily="34" charset="0"/>
              </a:rPr>
              <a:t> </a:t>
            </a:r>
          </a:p>
        </p:txBody>
      </p:sp>
      <p:sp>
        <p:nvSpPr>
          <p:cNvPr id="6" name="Rectangle 5">
            <a:extLst>
              <a:ext uri="{FF2B5EF4-FFF2-40B4-BE49-F238E27FC236}">
                <a16:creationId xmlns:a16="http://schemas.microsoft.com/office/drawing/2014/main" id="{AF2FB505-57B3-6947-ABFC-BD57C781AA81}"/>
              </a:ext>
            </a:extLst>
          </p:cNvPr>
          <p:cNvSpPr/>
          <p:nvPr/>
        </p:nvSpPr>
        <p:spPr>
          <a:xfrm>
            <a:off x="887100" y="883832"/>
            <a:ext cx="5733269" cy="1754326"/>
          </a:xfrm>
          <a:prstGeom prst="rect">
            <a:avLst/>
          </a:prstGeom>
          <a:ln w="12700">
            <a:solidFill>
              <a:schemeClr val="accent1"/>
            </a:solidFill>
          </a:ln>
        </p:spPr>
        <p:txBody>
          <a:bodyPr wrap="square">
            <a:spAutoFit/>
          </a:bodyPr>
          <a:lstStyle/>
          <a:p>
            <a:pPr lvl="0" defTabSz="938213" eaLnBrk="0" fontAlgn="base" hangingPunct="0">
              <a:spcBef>
                <a:spcPct val="0"/>
              </a:spcBef>
              <a:spcAft>
                <a:spcPct val="0"/>
              </a:spcAft>
              <a:defRPr/>
            </a:pPr>
            <a:r>
              <a:rPr lang="en-US" b="1" kern="0" dirty="0">
                <a:solidFill>
                  <a:srgbClr val="0C5193"/>
                </a:solidFill>
                <a:latin typeface="Verdana" panose="020B0604030504040204" pitchFamily="34" charset="0"/>
                <a:ea typeface="MS PGothic" panose="020B0600070205080204" pitchFamily="34" charset="-128"/>
              </a:rPr>
              <a:t>Was it called before? </a:t>
            </a:r>
          </a:p>
          <a:p>
            <a:pPr marL="285750" indent="-285750" defTabSz="938213" eaLnBrk="0" fontAlgn="base" hangingPunct="0">
              <a:spcBef>
                <a:spcPct val="0"/>
              </a:spcBef>
              <a:spcAft>
                <a:spcPct val="0"/>
              </a:spcAft>
              <a:buSzPct val="150000"/>
              <a:buFont typeface="Arial" panose="020B0604020202020204" pitchFamily="34" charset="0"/>
              <a:buChar char="•"/>
            </a:pPr>
            <a:r>
              <a:rPr lang="fr-BE" kern="0" dirty="0">
                <a:solidFill>
                  <a:prstClr val="black"/>
                </a:solidFill>
                <a:latin typeface="Verdana" panose="020B0604030504040204" pitchFamily="34" charset="0"/>
                <a:ea typeface="MS PGothic" panose="020B0600070205080204" pitchFamily="34" charset="-128"/>
              </a:rPr>
              <a:t>Continuation of the Graphene </a:t>
            </a:r>
            <a:r>
              <a:rPr lang="fr-BE" kern="0" dirty="0" err="1">
                <a:solidFill>
                  <a:prstClr val="black"/>
                </a:solidFill>
                <a:latin typeface="Verdana" panose="020B0604030504040204" pitchFamily="34" charset="0"/>
                <a:ea typeface="MS PGothic" panose="020B0600070205080204" pitchFamily="34" charset="-128"/>
              </a:rPr>
              <a:t>Flagship</a:t>
            </a:r>
            <a:r>
              <a:rPr lang="fr-BE" kern="0" dirty="0">
                <a:solidFill>
                  <a:prstClr val="black"/>
                </a:solidFill>
                <a:latin typeface="Verdana" panose="020B0604030504040204" pitchFamily="34" charset="0"/>
                <a:ea typeface="MS PGothic" panose="020B0600070205080204" pitchFamily="34" charset="-128"/>
              </a:rPr>
              <a:t>, </a:t>
            </a:r>
          </a:p>
          <a:p>
            <a:pPr marL="28575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Continuation of the 2D experimental Pilot Line, build on the IP developed therein</a:t>
            </a:r>
          </a:p>
          <a:p>
            <a:pPr marL="285750" indent="-285750" defTabSz="938213" eaLnBrk="0" fontAlgn="base" hangingPunct="0">
              <a:spcBef>
                <a:spcPct val="0"/>
              </a:spcBef>
              <a:spcAft>
                <a:spcPct val="0"/>
              </a:spcAft>
              <a:buSzPct val="150000"/>
              <a:buFont typeface="Arial" panose="020B0604020202020204" pitchFamily="34" charset="0"/>
              <a:buChar char="•"/>
            </a:pPr>
            <a:r>
              <a:rPr lang="fr-BE" kern="0" dirty="0" err="1">
                <a:solidFill>
                  <a:prstClr val="black"/>
                </a:solidFill>
                <a:latin typeface="Verdana" panose="020B0604030504040204" pitchFamily="34" charset="0"/>
                <a:ea typeface="MS PGothic" panose="020B0600070205080204" pitchFamily="34" charset="-128"/>
              </a:rPr>
              <a:t>Significant</a:t>
            </a:r>
            <a:r>
              <a:rPr lang="fr-BE" kern="0" dirty="0">
                <a:solidFill>
                  <a:prstClr val="black"/>
                </a:solidFill>
                <a:latin typeface="Verdana" panose="020B0604030504040204" pitchFamily="34" charset="0"/>
                <a:ea typeface="MS PGothic" panose="020B0600070205080204" pitchFamily="34" charset="-128"/>
              </a:rPr>
              <a:t> change in </a:t>
            </a:r>
            <a:r>
              <a:rPr lang="fr-BE" kern="0" dirty="0" err="1">
                <a:solidFill>
                  <a:prstClr val="black"/>
                </a:solidFill>
                <a:latin typeface="Verdana" panose="020B0604030504040204" pitchFamily="34" charset="0"/>
                <a:ea typeface="MS PGothic" panose="020B0600070205080204" pitchFamily="34" charset="-128"/>
              </a:rPr>
              <a:t>implementation</a:t>
            </a:r>
            <a:r>
              <a:rPr lang="fr-BE" kern="0" dirty="0">
                <a:solidFill>
                  <a:prstClr val="black"/>
                </a:solidFill>
                <a:latin typeface="Verdana" panose="020B0604030504040204" pitchFamily="34" charset="0"/>
                <a:ea typeface="MS PGothic" panose="020B0600070205080204" pitchFamily="34" charset="-128"/>
              </a:rPr>
              <a:t>: FPA/</a:t>
            </a:r>
            <a:r>
              <a:rPr lang="fr-BE" kern="0" dirty="0" err="1">
                <a:solidFill>
                  <a:prstClr val="black"/>
                </a:solidFill>
                <a:latin typeface="Verdana" panose="020B0604030504040204" pitchFamily="34" charset="0"/>
                <a:ea typeface="MS PGothic" panose="020B0600070205080204" pitchFamily="34" charset="-128"/>
              </a:rPr>
              <a:t>SGAs</a:t>
            </a:r>
            <a:r>
              <a:rPr lang="fr-BE" kern="0" dirty="0">
                <a:solidFill>
                  <a:prstClr val="black"/>
                </a:solidFill>
                <a:latin typeface="Verdana" panose="020B0604030504040204" pitchFamily="34" charset="0"/>
                <a:ea typeface="MS PGothic" panose="020B0600070205080204" pitchFamily="34" charset="-128"/>
              </a:rPr>
              <a:t> + ERANET vs </a:t>
            </a:r>
            <a:r>
              <a:rPr lang="fr-BE" kern="0" dirty="0" err="1">
                <a:solidFill>
                  <a:prstClr val="black"/>
                </a:solidFill>
                <a:latin typeface="Verdana" panose="020B0604030504040204" pitchFamily="34" charset="0"/>
                <a:ea typeface="MS PGothic" panose="020B0600070205080204" pitchFamily="34" charset="-128"/>
              </a:rPr>
              <a:t>RIAs</a:t>
            </a:r>
            <a:r>
              <a:rPr lang="fr-BE" kern="0" dirty="0">
                <a:solidFill>
                  <a:prstClr val="black"/>
                </a:solidFill>
                <a:latin typeface="Verdana" panose="020B0604030504040204" pitchFamily="34" charset="0"/>
                <a:ea typeface="MS PGothic" panose="020B0600070205080204" pitchFamily="34" charset="-128"/>
              </a:rPr>
              <a:t>/IA and one CSA</a:t>
            </a:r>
          </a:p>
        </p:txBody>
      </p:sp>
      <p:sp>
        <p:nvSpPr>
          <p:cNvPr id="14" name="TextBox 13">
            <a:extLst>
              <a:ext uri="{FF2B5EF4-FFF2-40B4-BE49-F238E27FC236}">
                <a16:creationId xmlns:a16="http://schemas.microsoft.com/office/drawing/2014/main" id="{E1857CB3-0BC1-F943-90C5-59C14938480D}"/>
              </a:ext>
            </a:extLst>
          </p:cNvPr>
          <p:cNvSpPr txBox="1"/>
          <p:nvPr/>
        </p:nvSpPr>
        <p:spPr>
          <a:xfrm>
            <a:off x="6763870" y="2781467"/>
            <a:ext cx="5280276" cy="1200329"/>
          </a:xfrm>
          <a:prstGeom prst="rect">
            <a:avLst/>
          </a:prstGeom>
          <a:noFill/>
          <a:ln w="12700">
            <a:solidFill>
              <a:schemeClr val="accent1"/>
            </a:solidFill>
          </a:ln>
        </p:spPr>
        <p:txBody>
          <a:bodyPr wrap="square" rtlCol="0">
            <a:spAutoFit/>
          </a:bodyPr>
          <a:lstStyle/>
          <a:p>
            <a:pPr defTabSz="938213" eaLnBrk="0" fontAlgn="base" hangingPunct="0">
              <a:spcBef>
                <a:spcPct val="0"/>
              </a:spcBef>
              <a:spcAft>
                <a:spcPct val="0"/>
              </a:spcAft>
              <a:defRPr/>
            </a:pPr>
            <a:r>
              <a:rPr lang="en-US" b="1" kern="0" dirty="0">
                <a:solidFill>
                  <a:srgbClr val="0C5193"/>
                </a:solidFill>
                <a:latin typeface="Verdana" panose="020B0604030504040204" pitchFamily="34" charset="0"/>
                <a:ea typeface="MS PGothic" panose="020B0600070205080204" pitchFamily="34" charset="-128"/>
              </a:rPr>
              <a:t>Key group of actors driving this</a:t>
            </a:r>
          </a:p>
          <a:p>
            <a:pPr>
              <a:buNone/>
            </a:pPr>
            <a:r>
              <a:rPr lang="en-US" dirty="0">
                <a:latin typeface="Verdana" panose="020B0604030504040204" pitchFamily="34" charset="0"/>
                <a:ea typeface="Verdana" panose="020B0604030504040204" pitchFamily="34" charset="0"/>
                <a:cs typeface="Verdana" panose="020B0604030504040204" pitchFamily="34" charset="0"/>
              </a:rPr>
              <a:t>The Graphene Flagship consortium is a key group: </a:t>
            </a:r>
            <a:r>
              <a:rPr lang="en-US" dirty="0">
                <a:latin typeface="Verdana" panose="020B0604030504040204" pitchFamily="34" charset="0"/>
                <a:ea typeface="Verdana" panose="020B0604030504040204" pitchFamily="34" charset="0"/>
                <a:cs typeface="Verdana" panose="020B0604030504040204" pitchFamily="34" charset="0"/>
                <a:hlinkClick r:id="rId7"/>
              </a:rPr>
              <a:t>https://graphene-flagship.eu/collaboration/our-partners/</a:t>
            </a:r>
            <a:r>
              <a:rPr lang="en-US" dirty="0">
                <a:latin typeface="Verdana" panose="020B0604030504040204" pitchFamily="34" charset="0"/>
                <a:ea typeface="Verdana" panose="020B0604030504040204" pitchFamily="34" charset="0"/>
                <a:cs typeface="Verdana" panose="020B0604030504040204" pitchFamily="34" charset="0"/>
              </a:rPr>
              <a:t> </a:t>
            </a:r>
          </a:p>
        </p:txBody>
      </p:sp>
      <p:sp>
        <p:nvSpPr>
          <p:cNvPr id="5" name="Rectangle 4">
            <a:extLst>
              <a:ext uri="{FF2B5EF4-FFF2-40B4-BE49-F238E27FC236}">
                <a16:creationId xmlns:a16="http://schemas.microsoft.com/office/drawing/2014/main" id="{C9C4FC95-01C2-1640-9786-EEE7AA1F01AA}"/>
              </a:ext>
            </a:extLst>
          </p:cNvPr>
          <p:cNvSpPr/>
          <p:nvPr/>
        </p:nvSpPr>
        <p:spPr>
          <a:xfrm>
            <a:off x="6763870" y="895601"/>
            <a:ext cx="5280276" cy="1477328"/>
          </a:xfrm>
          <a:prstGeom prst="rect">
            <a:avLst/>
          </a:prstGeom>
          <a:ln w="12700">
            <a:solidFill>
              <a:schemeClr val="accent1"/>
            </a:solidFill>
          </a:ln>
        </p:spPr>
        <p:txBody>
          <a:bodyPr wrap="square">
            <a:spAutoFit/>
          </a:bodyPr>
          <a:lstStyle/>
          <a:p>
            <a:pPr marL="12700">
              <a:tabLst>
                <a:tab pos="39688" algn="l"/>
                <a:tab pos="346075" algn="l"/>
              </a:tabLst>
            </a:pPr>
            <a:r>
              <a:rPr lang="en-US" b="1" kern="0" dirty="0">
                <a:solidFill>
                  <a:srgbClr val="0C5193"/>
                </a:solidFill>
                <a:latin typeface="Verdana" panose="020B0604030504040204" pitchFamily="34" charset="0"/>
                <a:ea typeface="MS PGothic" panose="020B0600070205080204" pitchFamily="34" charset="-128"/>
              </a:rPr>
              <a:t>Future outlook</a:t>
            </a:r>
            <a:endParaRPr lang="fr-BE" dirty="0"/>
          </a:p>
          <a:p>
            <a:pPr marL="12700">
              <a:tabLst>
                <a:tab pos="39688" algn="l"/>
                <a:tab pos="346075" algn="l"/>
              </a:tabLst>
            </a:pPr>
            <a:r>
              <a:rPr lang="fr-BE" dirty="0">
                <a:latin typeface="Verdana" panose="020B0604030504040204" pitchFamily="34" charset="0"/>
                <a:ea typeface="Verdana" panose="020B0604030504040204" pitchFamily="34" charset="0"/>
                <a:cs typeface="Verdana" panose="020B0604030504040204" pitchFamily="34" charset="0"/>
              </a:rPr>
              <a:t>Technology and Innovation roadmap: </a:t>
            </a:r>
          </a:p>
          <a:p>
            <a:pPr marL="12700">
              <a:buNone/>
              <a:tabLst>
                <a:tab pos="39688" algn="l"/>
                <a:tab pos="346075" algn="l"/>
              </a:tabLst>
            </a:pPr>
            <a:r>
              <a:rPr lang="fr-BE" dirty="0">
                <a:latin typeface="Verdana" panose="020B0604030504040204" pitchFamily="34" charset="0"/>
                <a:ea typeface="Verdana" panose="020B0604030504040204" pitchFamily="34" charset="0"/>
                <a:cs typeface="Verdana" panose="020B0604030504040204" pitchFamily="34" charset="0"/>
                <a:hlinkClick r:id="rId8"/>
              </a:rPr>
              <a:t>https://graphene-flagship.eu/innovation/industrialisation/roadmap/</a:t>
            </a:r>
            <a:r>
              <a:rPr lang="fr-BE" dirty="0">
                <a:latin typeface="Verdana" panose="020B0604030504040204" pitchFamily="34" charset="0"/>
                <a:ea typeface="Verdana" panose="020B0604030504040204" pitchFamily="34" charset="0"/>
                <a:cs typeface="Verdana" panose="020B0604030504040204" pitchFamily="34" charset="0"/>
              </a:rPr>
              <a:t> </a:t>
            </a:r>
            <a:endParaRPr lang="en-US" dirty="0">
              <a:latin typeface="Verdana" panose="020B0604030504040204" pitchFamily="34" charset="0"/>
              <a:ea typeface="Verdana" panose="020B0604030504040204" pitchFamily="34" charset="0"/>
              <a:cs typeface="Verdana" panose="020B0604030504040204" pitchFamily="34" charset="0"/>
            </a:endParaRPr>
          </a:p>
        </p:txBody>
      </p:sp>
      <p:pic>
        <p:nvPicPr>
          <p:cNvPr id="7" name="Picture 6">
            <a:extLst>
              <a:ext uri="{FF2B5EF4-FFF2-40B4-BE49-F238E27FC236}">
                <a16:creationId xmlns:a16="http://schemas.microsoft.com/office/drawing/2014/main" id="{82CFAF0E-243F-BC4B-92AF-0929115FEF35}"/>
              </a:ext>
            </a:extLst>
          </p:cNvPr>
          <p:cNvPicPr>
            <a:picLocks noChangeAspect="1"/>
          </p:cNvPicPr>
          <p:nvPr/>
        </p:nvPicPr>
        <p:blipFill>
          <a:blip r:embed="rId9"/>
          <a:stretch>
            <a:fillRect/>
          </a:stretch>
        </p:blipFill>
        <p:spPr>
          <a:xfrm>
            <a:off x="6938733" y="4093355"/>
            <a:ext cx="2911017" cy="1142299"/>
          </a:xfrm>
          <a:prstGeom prst="rect">
            <a:avLst/>
          </a:prstGeom>
        </p:spPr>
      </p:pic>
    </p:spTree>
    <p:extLst>
      <p:ext uri="{BB962C8B-B14F-4D97-AF65-F5344CB8AC3E}">
        <p14:creationId xmlns:p14="http://schemas.microsoft.com/office/powerpoint/2010/main" val="3908550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23</a:t>
            </a:fld>
            <a:endParaRPr lang="lv-LV" dirty="0"/>
          </a:p>
        </p:txBody>
      </p:sp>
      <p:sp>
        <p:nvSpPr>
          <p:cNvPr id="9" name="Rectangle 8">
            <a:extLst>
              <a:ext uri="{FF2B5EF4-FFF2-40B4-BE49-F238E27FC236}">
                <a16:creationId xmlns:a16="http://schemas.microsoft.com/office/drawing/2014/main" id="{2B7B10CB-3AF1-0E47-AB63-FD9F427D26EB}"/>
              </a:ext>
            </a:extLst>
          </p:cNvPr>
          <p:cNvSpPr/>
          <p:nvPr/>
        </p:nvSpPr>
        <p:spPr>
          <a:xfrm>
            <a:off x="887102" y="883832"/>
            <a:ext cx="5733268" cy="1477328"/>
          </a:xfrm>
          <a:prstGeom prst="rect">
            <a:avLst/>
          </a:prstGeom>
          <a:ln w="12700">
            <a:solidFill>
              <a:srgbClr val="4472C4"/>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C5193"/>
                </a:solidFill>
                <a:effectLst/>
                <a:uLnTx/>
                <a:uFillTx/>
                <a:latin typeface="Verdana" panose="020B0604030504040204" pitchFamily="34" charset="0"/>
                <a:ea typeface="MS PGothic" panose="020B0600070205080204" pitchFamily="34" charset="-128"/>
              </a:rPr>
              <a:t>What are we looking for? </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Build on Flagship ramp-up success stories</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Move the technologies up the TRL scale</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Lab to infrastructures, fab, market</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Build EU quantum ecosystem</a:t>
            </a:r>
          </a:p>
        </p:txBody>
      </p:sp>
      <p:sp>
        <p:nvSpPr>
          <p:cNvPr id="10" name="Rectangle 9">
            <a:extLst>
              <a:ext uri="{FF2B5EF4-FFF2-40B4-BE49-F238E27FC236}">
                <a16:creationId xmlns:a16="http://schemas.microsoft.com/office/drawing/2014/main" id="{C6CBC83E-D3DC-FE43-9B68-2853268C0A82}"/>
              </a:ext>
            </a:extLst>
          </p:cNvPr>
          <p:cNvSpPr/>
          <p:nvPr/>
        </p:nvSpPr>
        <p:spPr>
          <a:xfrm>
            <a:off x="6763870" y="883832"/>
            <a:ext cx="5280276" cy="2031325"/>
          </a:xfrm>
          <a:prstGeom prst="rect">
            <a:avLst/>
          </a:prstGeom>
          <a:ln w="12700">
            <a:solidFill>
              <a:srgbClr val="4472C4"/>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C5193"/>
                </a:solidFill>
                <a:effectLst/>
                <a:uLnTx/>
                <a:uFillTx/>
                <a:latin typeface="Verdana" panose="020B0604030504040204" pitchFamily="34" charset="0"/>
                <a:ea typeface="MS PGothic" panose="020B0600070205080204" pitchFamily="34" charset="-128"/>
              </a:rPr>
              <a:t>What we do NOT want? </a:t>
            </a:r>
            <a:endParaRPr kumimoji="0" lang="en-US" sz="1700" b="1" i="0" u="none" strike="noStrike" kern="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endParaRP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Topic 01-45 (Q sensing): Lack of industrialization focus</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Pure academic consortia</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Splitting competences, incoherent approaches</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Non-addressed supply-chain weaknesses</a:t>
            </a:r>
          </a:p>
        </p:txBody>
      </p:sp>
      <p:sp>
        <p:nvSpPr>
          <p:cNvPr id="11" name="Rectangle 10">
            <a:extLst>
              <a:ext uri="{FF2B5EF4-FFF2-40B4-BE49-F238E27FC236}">
                <a16:creationId xmlns:a16="http://schemas.microsoft.com/office/drawing/2014/main" id="{F3B4701F-F037-244D-B3E1-A9D380A6733C}"/>
              </a:ext>
            </a:extLst>
          </p:cNvPr>
          <p:cNvSpPr/>
          <p:nvPr/>
        </p:nvSpPr>
        <p:spPr>
          <a:xfrm>
            <a:off x="887101" y="186525"/>
            <a:ext cx="10844635" cy="553998"/>
          </a:xfrm>
          <a:prstGeom prst="rect">
            <a:avLst/>
          </a:prstGeom>
          <a:noFill/>
        </p:spPr>
        <p:txBody>
          <a:bodyPr wrap="none">
            <a:spAutoFit/>
          </a:bodyPr>
          <a:lstStyle/>
          <a:p>
            <a:pPr defTabSz="938213" eaLnBrk="0" fontAlgn="base" hangingPunct="0">
              <a:spcBef>
                <a:spcPct val="0"/>
              </a:spcBef>
              <a:spcAft>
                <a:spcPct val="0"/>
              </a:spcAft>
            </a:pPr>
            <a:r>
              <a:rPr lang="en-US" sz="3000" b="1" dirty="0">
                <a:solidFill>
                  <a:srgbClr val="0308DB">
                    <a:lumMod val="50000"/>
                  </a:srgbClr>
                </a:solidFill>
                <a:latin typeface="Verdana" panose="020B0604030504040204" pitchFamily="34" charset="0"/>
                <a:ea typeface="Verdana" panose="020B0604030504040204" pitchFamily="34" charset="0"/>
              </a:rPr>
              <a:t>HORIZON-CL4-2023-DIGITAL-EMERGING-01-45</a:t>
            </a:r>
          </a:p>
        </p:txBody>
      </p:sp>
      <p:sp>
        <p:nvSpPr>
          <p:cNvPr id="2" name="Rectangle 1">
            <a:extLst>
              <a:ext uri="{FF2B5EF4-FFF2-40B4-BE49-F238E27FC236}">
                <a16:creationId xmlns:a16="http://schemas.microsoft.com/office/drawing/2014/main" id="{79D587D5-6B64-214D-AFBC-96AC72496860}"/>
              </a:ext>
            </a:extLst>
          </p:cNvPr>
          <p:cNvSpPr/>
          <p:nvPr/>
        </p:nvSpPr>
        <p:spPr>
          <a:xfrm>
            <a:off x="6763869" y="5778815"/>
            <a:ext cx="5280277" cy="615553"/>
          </a:xfrm>
          <a:prstGeom prst="rect">
            <a:avLst/>
          </a:prstGeom>
          <a:ln w="12700">
            <a:solidFill>
              <a:schemeClr val="accent1"/>
            </a:solidFill>
          </a:ln>
        </p:spPr>
        <p:txBody>
          <a:bodyPr wrap="square">
            <a:spAutoFit/>
          </a:bodyPr>
          <a:lstStyle/>
          <a:p>
            <a:r>
              <a:rPr lang="lv-LV" sz="1700" b="1" kern="0" dirty="0">
                <a:solidFill>
                  <a:srgbClr val="0C5193"/>
                </a:solidFill>
                <a:latin typeface="Verdana" panose="020B0604030504040204" pitchFamily="34" charset="0"/>
                <a:ea typeface="MS PGothic" panose="020B0600070205080204" pitchFamily="34" charset="-128"/>
              </a:rPr>
              <a:t>Project portfolio </a:t>
            </a:r>
          </a:p>
          <a:p>
            <a:pPr defTabSz="938213" eaLnBrk="0" fontAlgn="base" hangingPunct="0">
              <a:spcBef>
                <a:spcPct val="0"/>
              </a:spcBef>
              <a:spcAft>
                <a:spcPct val="0"/>
              </a:spcAft>
              <a:buSzPct val="150000"/>
            </a:pPr>
            <a:r>
              <a:rPr lang="lv-LV" sz="1700" kern="0" dirty="0">
                <a:solidFill>
                  <a:prstClr val="black"/>
                </a:solidFill>
                <a:latin typeface="Verdana" panose="020B0604030504040204" pitchFamily="34" charset="0"/>
                <a:ea typeface="MS PGothic" panose="020B0600070205080204" pitchFamily="34" charset="-128"/>
                <a:hlinkClick r:id="rId3"/>
              </a:rPr>
              <a:t>https://qt.eu/projects/</a:t>
            </a:r>
            <a:r>
              <a:rPr lang="lv-LV" sz="1700" kern="0" dirty="0">
                <a:solidFill>
                  <a:prstClr val="black"/>
                </a:solidFill>
                <a:latin typeface="Verdana" panose="020B0604030504040204" pitchFamily="34" charset="0"/>
                <a:ea typeface="MS PGothic" panose="020B0600070205080204" pitchFamily="34" charset="-128"/>
              </a:rPr>
              <a:t> </a:t>
            </a:r>
          </a:p>
        </p:txBody>
      </p:sp>
      <p:sp>
        <p:nvSpPr>
          <p:cNvPr id="6" name="Rectangle 5">
            <a:extLst>
              <a:ext uri="{FF2B5EF4-FFF2-40B4-BE49-F238E27FC236}">
                <a16:creationId xmlns:a16="http://schemas.microsoft.com/office/drawing/2014/main" id="{AF2FB505-57B3-6947-ABFC-BD57C781AA81}"/>
              </a:ext>
            </a:extLst>
          </p:cNvPr>
          <p:cNvSpPr/>
          <p:nvPr/>
        </p:nvSpPr>
        <p:spPr>
          <a:xfrm>
            <a:off x="880409" y="2478563"/>
            <a:ext cx="5733269" cy="2031325"/>
          </a:xfrm>
          <a:prstGeom prst="rect">
            <a:avLst/>
          </a:prstGeom>
          <a:ln w="12700">
            <a:solidFill>
              <a:schemeClr val="accent1"/>
            </a:solidFill>
          </a:ln>
        </p:spPr>
        <p:txBody>
          <a:bodyPr wrap="square">
            <a:spAutoFit/>
          </a:bodyPr>
          <a:lstStyle/>
          <a:p>
            <a:pPr lvl="0" defTabSz="938213" eaLnBrk="0" fontAlgn="base" hangingPunct="0">
              <a:spcBef>
                <a:spcPct val="0"/>
              </a:spcBef>
              <a:spcAft>
                <a:spcPct val="0"/>
              </a:spcAft>
              <a:defRPr/>
            </a:pPr>
            <a:r>
              <a:rPr lang="en-US" b="1" kern="0" dirty="0">
                <a:solidFill>
                  <a:srgbClr val="0C5193"/>
                </a:solidFill>
                <a:latin typeface="Verdana" panose="020B0604030504040204" pitchFamily="34" charset="0"/>
                <a:ea typeface="MS PGothic" panose="020B0600070205080204" pitchFamily="34" charset="-128"/>
              </a:rPr>
              <a:t>Was it called before? </a:t>
            </a:r>
          </a:p>
          <a:p>
            <a:pPr marL="28575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Continuation of activities of the Quantum Flagship ramp-up phase, WP21-22, WP23</a:t>
            </a:r>
          </a:p>
          <a:p>
            <a:pPr marL="28575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Technology demonstration phase </a:t>
            </a:r>
            <a:r>
              <a:rPr lang="en-US" kern="0" dirty="0">
                <a:solidFill>
                  <a:prstClr val="black"/>
                </a:solidFill>
                <a:latin typeface="Verdana" panose="020B0604030504040204" pitchFamily="34" charset="0"/>
                <a:ea typeface="MS PGothic" panose="020B0600070205080204" pitchFamily="34" charset="-128"/>
                <a:sym typeface="Wingdings" panose="05000000000000000000" pitchFamily="2" charset="2"/>
              </a:rPr>
              <a:t> support deployment activities</a:t>
            </a:r>
          </a:p>
          <a:p>
            <a:pPr marL="28575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sym typeface="Wingdings" panose="05000000000000000000" pitchFamily="2" charset="2"/>
              </a:rPr>
              <a:t>In line with</a:t>
            </a:r>
            <a:r>
              <a:rPr lang="en-US" dirty="0">
                <a:sym typeface="Wingdings" panose="05000000000000000000" pitchFamily="2" charset="2"/>
              </a:rPr>
              <a:t> </a:t>
            </a:r>
            <a:r>
              <a:rPr lang="en-US" dirty="0">
                <a:latin typeface="Verdana" panose="020B0604030504040204" pitchFamily="34" charset="0"/>
                <a:ea typeface="Verdana" panose="020B0604030504040204" pitchFamily="34" charset="0"/>
                <a:cs typeface="Verdana" panose="020B0604030504040204" pitchFamily="34" charset="0"/>
                <a:hlinkClick r:id="rId4"/>
              </a:rPr>
              <a:t>Strategic Research and Industry Agenda</a:t>
            </a:r>
            <a:endParaRPr lang="en-US" dirty="0">
              <a:latin typeface="Verdana" panose="020B0604030504040204" pitchFamily="34" charset="0"/>
              <a:ea typeface="Verdana" panose="020B0604030504040204" pitchFamily="34" charset="0"/>
              <a:cs typeface="Verdana" panose="020B0604030504040204" pitchFamily="34" charset="0"/>
            </a:endParaRPr>
          </a:p>
        </p:txBody>
      </p:sp>
      <p:pic>
        <p:nvPicPr>
          <p:cNvPr id="4" name="Picture 3">
            <a:extLst>
              <a:ext uri="{FF2B5EF4-FFF2-40B4-BE49-F238E27FC236}">
                <a16:creationId xmlns:a16="http://schemas.microsoft.com/office/drawing/2014/main" id="{0E10AC29-62A7-FE42-B3DA-2E2128D9E95F}"/>
              </a:ext>
            </a:extLst>
          </p:cNvPr>
          <p:cNvPicPr>
            <a:picLocks noChangeAspect="1"/>
          </p:cNvPicPr>
          <p:nvPr/>
        </p:nvPicPr>
        <p:blipFill>
          <a:blip r:embed="rId5"/>
          <a:stretch>
            <a:fillRect/>
          </a:stretch>
        </p:blipFill>
        <p:spPr>
          <a:xfrm>
            <a:off x="10717774" y="5844900"/>
            <a:ext cx="1272051" cy="521332"/>
          </a:xfrm>
          <a:prstGeom prst="rect">
            <a:avLst/>
          </a:prstGeom>
        </p:spPr>
      </p:pic>
      <p:sp>
        <p:nvSpPr>
          <p:cNvPr id="8" name="Rectangle 7">
            <a:extLst>
              <a:ext uri="{FF2B5EF4-FFF2-40B4-BE49-F238E27FC236}">
                <a16:creationId xmlns:a16="http://schemas.microsoft.com/office/drawing/2014/main" id="{77A1A4E8-7B2B-BC47-B035-89823EA04FF8}"/>
              </a:ext>
            </a:extLst>
          </p:cNvPr>
          <p:cNvSpPr/>
          <p:nvPr/>
        </p:nvSpPr>
        <p:spPr>
          <a:xfrm>
            <a:off x="880408" y="4757428"/>
            <a:ext cx="5733269" cy="1200329"/>
          </a:xfrm>
          <a:prstGeom prst="rect">
            <a:avLst/>
          </a:prstGeom>
          <a:ln w="12700">
            <a:solidFill>
              <a:schemeClr val="accent1"/>
            </a:solidFill>
          </a:ln>
        </p:spPr>
        <p:txBody>
          <a:bodyPr wrap="square">
            <a:spAutoFit/>
          </a:bodyPr>
          <a:lstStyle/>
          <a:p>
            <a:pPr defTabSz="938213" eaLnBrk="0" fontAlgn="base" hangingPunct="0">
              <a:spcBef>
                <a:spcPct val="0"/>
              </a:spcBef>
              <a:spcAft>
                <a:spcPct val="0"/>
              </a:spcAft>
              <a:defRPr/>
            </a:pPr>
            <a:r>
              <a:rPr lang="en-US" b="1" kern="0" dirty="0">
                <a:solidFill>
                  <a:srgbClr val="0C5193"/>
                </a:solidFill>
                <a:latin typeface="Verdana" panose="020B0604030504040204" pitchFamily="34" charset="0"/>
                <a:ea typeface="Verdana" panose="020B0604030504040204" pitchFamily="34" charset="0"/>
                <a:cs typeface="Verdana" panose="020B0604030504040204" pitchFamily="34" charset="0"/>
              </a:rPr>
              <a:t>Background documents</a:t>
            </a:r>
          </a:p>
          <a:p>
            <a:pPr marL="12700" indent="307975" fontAlgn="base">
              <a:buClr>
                <a:schemeClr val="tx1"/>
              </a:buClr>
              <a:buSzPct val="150000"/>
              <a:buFont typeface="Arial" panose="020B0604020202020204" pitchFamily="34" charset="0"/>
              <a:buChar char="•"/>
            </a:pPr>
            <a:r>
              <a:rPr lang="en-GB" dirty="0">
                <a:latin typeface="Verdana" panose="020B0604030504040204" pitchFamily="34" charset="0"/>
                <a:ea typeface="Verdana" panose="020B0604030504040204" pitchFamily="34" charset="0"/>
                <a:cs typeface="Verdana" panose="020B0604030504040204" pitchFamily="34" charset="0"/>
                <a:hlinkClick r:id="rId6"/>
              </a:rPr>
              <a:t>qt.eu </a:t>
            </a:r>
            <a:r>
              <a:rPr lang="en-GB" dirty="0">
                <a:latin typeface="Verdana" panose="020B0604030504040204" pitchFamily="34" charset="0"/>
                <a:ea typeface="Verdana" panose="020B0604030504040204" pitchFamily="34" charset="0"/>
                <a:cs typeface="Verdana" panose="020B0604030504040204" pitchFamily="34" charset="0"/>
              </a:rPr>
              <a:t>– </a:t>
            </a:r>
            <a:r>
              <a:rPr lang="en-GB" u="sng" dirty="0">
                <a:solidFill>
                  <a:srgbClr val="009999"/>
                </a:solidFill>
                <a:latin typeface="Verdana" panose="020B0604030504040204" pitchFamily="34" charset="0"/>
                <a:ea typeface="Verdana" panose="020B0604030504040204" pitchFamily="34" charset="0"/>
                <a:cs typeface="Verdana" panose="020B0604030504040204" pitchFamily="34" charset="0"/>
                <a:hlinkClick r:id="rId7"/>
              </a:rPr>
              <a:t>Resources</a:t>
            </a:r>
            <a:r>
              <a:rPr lang="en-GB" dirty="0">
                <a:solidFill>
                  <a:srgbClr val="0F5494"/>
                </a:solidFill>
                <a:latin typeface="Verdana" panose="020B0604030504040204" pitchFamily="34" charset="0"/>
                <a:ea typeface="Verdana" panose="020B0604030504040204" pitchFamily="34" charset="0"/>
                <a:cs typeface="Verdana" panose="020B0604030504040204" pitchFamily="34" charset="0"/>
              </a:rPr>
              <a:t>​</a:t>
            </a:r>
            <a:endParaRPr lang="en-GB"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12700" indent="307975" fontAlgn="base">
              <a:buClr>
                <a:schemeClr val="tx1"/>
              </a:buClr>
              <a:buSzPct val="150000"/>
              <a:buFont typeface="Arial" panose="020B0604020202020204" pitchFamily="34" charset="0"/>
              <a:buChar char="•"/>
            </a:pPr>
            <a:r>
              <a:rPr lang="en-GB" dirty="0">
                <a:latin typeface="Verdana" panose="020B0604030504040204" pitchFamily="34" charset="0"/>
                <a:ea typeface="Verdana" panose="020B0604030504040204" pitchFamily="34" charset="0"/>
                <a:cs typeface="Verdana" panose="020B0604030504040204" pitchFamily="34" charset="0"/>
                <a:hlinkClick r:id="rId8"/>
              </a:rPr>
              <a:t>Quantum (europa</a:t>
            </a:r>
            <a:r>
              <a:rPr lang="en-GB" u="sng" dirty="0">
                <a:solidFill>
                  <a:srgbClr val="009999"/>
                </a:solidFill>
                <a:latin typeface="Verdana" panose="020B0604030504040204" pitchFamily="34" charset="0"/>
                <a:ea typeface="Verdana" panose="020B0604030504040204" pitchFamily="34" charset="0"/>
                <a:cs typeface="Verdana" panose="020B0604030504040204" pitchFamily="34" charset="0"/>
                <a:hlinkClick r:id="rId8"/>
              </a:rPr>
              <a:t>.eu)</a:t>
            </a:r>
            <a:r>
              <a:rPr lang="en-US" dirty="0">
                <a:solidFill>
                  <a:srgbClr val="0F5494"/>
                </a:solidFill>
                <a:latin typeface="Verdana" panose="020B0604030504040204" pitchFamily="34" charset="0"/>
                <a:ea typeface="Verdana" panose="020B0604030504040204" pitchFamily="34" charset="0"/>
                <a:cs typeface="Verdana" panose="020B0604030504040204" pitchFamily="34" charset="0"/>
                <a:hlinkClick r:id="rId8"/>
              </a:rPr>
              <a:t>​</a:t>
            </a:r>
            <a:endParaRPr lang="en-US" dirty="0">
              <a:solidFill>
                <a:srgbClr val="0F5494"/>
              </a:solidFill>
              <a:latin typeface="Verdana" panose="020B0604030504040204" pitchFamily="34" charset="0"/>
              <a:ea typeface="Verdana" panose="020B0604030504040204" pitchFamily="34" charset="0"/>
              <a:cs typeface="Verdana" panose="020B0604030504040204" pitchFamily="34" charset="0"/>
            </a:endParaRPr>
          </a:p>
          <a:p>
            <a:pPr marL="12700" indent="307975" fontAlgn="base">
              <a:buClr>
                <a:schemeClr val="tx1"/>
              </a:buClr>
              <a:buSzPct val="150000"/>
              <a:buFont typeface="Arial" panose="020B0604020202020204" pitchFamily="34" charset="0"/>
              <a:buChar char="•"/>
            </a:pPr>
            <a:r>
              <a:rPr lang="en-GB" u="sng" dirty="0">
                <a:solidFill>
                  <a:srgbClr val="009999"/>
                </a:solidFill>
                <a:latin typeface="Verdana" panose="020B0604030504040204" pitchFamily="34" charset="0"/>
                <a:hlinkClick r:id="rId9"/>
              </a:rPr>
              <a:t>Strategic Research and Industry Agenda</a:t>
            </a:r>
            <a:r>
              <a:rPr lang="en-GB" dirty="0">
                <a:solidFill>
                  <a:srgbClr val="0F5494"/>
                </a:solidFill>
                <a:latin typeface="Verdana" panose="020B0604030504040204" pitchFamily="34" charset="0"/>
              </a:rPr>
              <a:t>​</a:t>
            </a:r>
            <a:endParaRPr lang="en-GB" dirty="0">
              <a:solidFill>
                <a:srgbClr val="000000"/>
              </a:solidFill>
              <a:latin typeface="Arial" panose="020B0604020202020204" pitchFamily="34" charset="0"/>
            </a:endParaRPr>
          </a:p>
        </p:txBody>
      </p:sp>
      <p:sp>
        <p:nvSpPr>
          <p:cNvPr id="14" name="TextBox 13">
            <a:extLst>
              <a:ext uri="{FF2B5EF4-FFF2-40B4-BE49-F238E27FC236}">
                <a16:creationId xmlns:a16="http://schemas.microsoft.com/office/drawing/2014/main" id="{E1857CB3-0BC1-F943-90C5-59C14938480D}"/>
              </a:ext>
            </a:extLst>
          </p:cNvPr>
          <p:cNvSpPr txBox="1"/>
          <p:nvPr/>
        </p:nvSpPr>
        <p:spPr>
          <a:xfrm>
            <a:off x="6763870" y="3058466"/>
            <a:ext cx="5280276" cy="2616101"/>
          </a:xfrm>
          <a:prstGeom prst="rect">
            <a:avLst/>
          </a:prstGeom>
          <a:noFill/>
          <a:ln w="12700">
            <a:solidFill>
              <a:schemeClr val="accent1"/>
            </a:solidFill>
          </a:ln>
        </p:spPr>
        <p:txBody>
          <a:bodyPr wrap="square" rtlCol="0">
            <a:spAutoFit/>
          </a:bodyPr>
          <a:lstStyle/>
          <a:p>
            <a:pPr defTabSz="938213" eaLnBrk="0" fontAlgn="base" hangingPunct="0">
              <a:spcBef>
                <a:spcPct val="0"/>
              </a:spcBef>
              <a:spcAft>
                <a:spcPct val="0"/>
              </a:spcAft>
              <a:defRPr/>
            </a:pPr>
            <a:r>
              <a:rPr lang="en-US" b="1" kern="0" dirty="0">
                <a:solidFill>
                  <a:srgbClr val="0C5193"/>
                </a:solidFill>
                <a:latin typeface="Verdana" panose="020B0604030504040204" pitchFamily="34" charset="0"/>
                <a:ea typeface="MS PGothic" panose="020B0600070205080204" pitchFamily="34" charset="-128"/>
              </a:rPr>
              <a:t>Key group of actors driving this</a:t>
            </a:r>
          </a:p>
          <a:p>
            <a:pPr fontAlgn="base"/>
            <a:r>
              <a:rPr lang="en-US" dirty="0">
                <a:latin typeface="Verdana" panose="020B0604030504040204" pitchFamily="34" charset="0"/>
                <a:ea typeface="Verdana" panose="020B0604030504040204" pitchFamily="34" charset="0"/>
                <a:cs typeface="Verdana" panose="020B0604030504040204" pitchFamily="34" charset="0"/>
                <a:hlinkClick r:id="rId10"/>
              </a:rPr>
              <a:t>The Quantum Flagship Community</a:t>
            </a:r>
            <a:r>
              <a:rPr lang="en-US" sz="2000" dirty="0">
                <a:latin typeface="Verdana" panose="020B0604030504040204" pitchFamily="34" charset="0"/>
                <a:ea typeface="Verdana" panose="020B0604030504040204" pitchFamily="34" charset="0"/>
                <a:cs typeface="Verdana" panose="020B0604030504040204" pitchFamily="34" charset="0"/>
              </a:rPr>
              <a:t>​</a:t>
            </a:r>
          </a:p>
          <a:p>
            <a:pPr marL="92075" lvl="1" indent="228600">
              <a:buSzPct val="150000"/>
              <a:buFont typeface="Arial" panose="020B0604020202020204" pitchFamily="34" charset="0"/>
              <a:buChar char="•"/>
            </a:pPr>
            <a:r>
              <a:rPr lang="en-US" dirty="0">
                <a:latin typeface="Verdana" panose="020B0604030504040204" pitchFamily="34" charset="0"/>
                <a:ea typeface="Verdana" panose="020B0604030504040204" pitchFamily="34" charset="0"/>
                <a:cs typeface="Verdana" panose="020B0604030504040204" pitchFamily="34" charset="0"/>
              </a:rPr>
              <a:t>Quantum Community Network </a:t>
            </a:r>
          </a:p>
          <a:p>
            <a:pPr marL="92075" lvl="1" indent="228600">
              <a:buSzPct val="150000"/>
              <a:buFont typeface="Arial" panose="020B0604020202020204" pitchFamily="34" charset="0"/>
              <a:buChar char="•"/>
            </a:pPr>
            <a:r>
              <a:rPr lang="en-US" dirty="0">
                <a:latin typeface="Verdana" panose="020B0604030504040204" pitchFamily="34" charset="0"/>
                <a:ea typeface="Verdana" panose="020B0604030504040204" pitchFamily="34" charset="0"/>
                <a:cs typeface="Verdana" panose="020B0604030504040204" pitchFamily="34" charset="0"/>
              </a:rPr>
              <a:t>European Quantum Industry Consortium </a:t>
            </a:r>
            <a:r>
              <a:rPr lang="en-GB" dirty="0">
                <a:latin typeface="Verdana" panose="020B0604030504040204" pitchFamily="34" charset="0"/>
                <a:ea typeface="Verdana" panose="020B0604030504040204" pitchFamily="34" charset="0"/>
                <a:cs typeface="Verdana" panose="020B0604030504040204" pitchFamily="34" charset="0"/>
                <a:hlinkClick r:id="rId11"/>
              </a:rPr>
              <a:t>The Quantum Flagship Governance​</a:t>
            </a:r>
            <a:endParaRPr lang="en-GB" dirty="0">
              <a:latin typeface="Verdana" panose="020B0604030504040204" pitchFamily="34" charset="0"/>
              <a:ea typeface="Verdana" panose="020B0604030504040204" pitchFamily="34" charset="0"/>
              <a:cs typeface="Verdana" panose="020B0604030504040204" pitchFamily="34" charset="0"/>
            </a:endParaRPr>
          </a:p>
          <a:p>
            <a:pPr marL="133350" lvl="1" indent="227013">
              <a:buSzPct val="150000"/>
              <a:buFont typeface="Arial" panose="020B0604020202020204" pitchFamily="34" charset="0"/>
              <a:buChar char="•"/>
            </a:pPr>
            <a:r>
              <a:rPr lang="en-US" dirty="0">
                <a:latin typeface="Verdana" panose="020B0604030504040204" pitchFamily="34" charset="0"/>
                <a:ea typeface="Verdana" panose="020B0604030504040204" pitchFamily="34" charset="0"/>
                <a:cs typeface="Verdana" panose="020B0604030504040204" pitchFamily="34" charset="0"/>
              </a:rPr>
              <a:t>Strategic Advisory Board (SAB)​</a:t>
            </a:r>
          </a:p>
          <a:p>
            <a:pPr marL="133350" lvl="1" indent="227013">
              <a:buSzPct val="150000"/>
              <a:buFont typeface="Arial" panose="020B0604020202020204" pitchFamily="34" charset="0"/>
              <a:buChar char="•"/>
            </a:pPr>
            <a:r>
              <a:rPr lang="en-US" dirty="0">
                <a:latin typeface="Verdana" panose="020B0604030504040204" pitchFamily="34" charset="0"/>
                <a:ea typeface="Verdana" panose="020B0604030504040204" pitchFamily="34" charset="0"/>
                <a:cs typeface="Verdana" panose="020B0604030504040204" pitchFamily="34" charset="0"/>
              </a:rPr>
              <a:t>Quantum Coordination Board (QCB) (former SEB)​</a:t>
            </a:r>
          </a:p>
          <a:p>
            <a:pPr fontAlgn="base"/>
            <a:r>
              <a:rPr lang="en-US" dirty="0">
                <a:latin typeface="Verdana" panose="020B0604030504040204" pitchFamily="34" charset="0"/>
                <a:ea typeface="Verdana" panose="020B0604030504040204" pitchFamily="34" charset="0"/>
                <a:cs typeface="Verdana" panose="020B0604030504040204" pitchFamily="34" charset="0"/>
              </a:rPr>
              <a:t>CSA:</a:t>
            </a:r>
            <a:r>
              <a:rPr lang="en-US" dirty="0">
                <a:solidFill>
                  <a:srgbClr val="0F5494"/>
                </a:solidFill>
                <a:latin typeface="Verdana" panose="020B0604030504040204" pitchFamily="34" charset="0"/>
                <a:ea typeface="Verdana" panose="020B0604030504040204" pitchFamily="34" charset="0"/>
                <a:cs typeface="Verdana" panose="020B0604030504040204" pitchFamily="34" charset="0"/>
              </a:rPr>
              <a:t> </a:t>
            </a:r>
            <a:r>
              <a:rPr lang="en-GB" u="sng" dirty="0">
                <a:solidFill>
                  <a:srgbClr val="009999"/>
                </a:solidFill>
                <a:latin typeface="Verdana" panose="020B0604030504040204" pitchFamily="34" charset="0"/>
                <a:ea typeface="Verdana" panose="020B0604030504040204" pitchFamily="34" charset="0"/>
                <a:cs typeface="Verdana" panose="020B0604030504040204" pitchFamily="34" charset="0"/>
                <a:hlinkClick r:id="rId12"/>
              </a:rPr>
              <a:t>QUCATS</a:t>
            </a:r>
            <a:endParaRPr lang="en-US"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705259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11312-9641-A64B-9A7D-5C6566C295AF}"/>
              </a:ext>
            </a:extLst>
          </p:cNvPr>
          <p:cNvSpPr>
            <a:spLocks noGrp="1"/>
          </p:cNvSpPr>
          <p:nvPr>
            <p:ph type="title"/>
          </p:nvPr>
        </p:nvSpPr>
        <p:spPr>
          <a:xfrm>
            <a:off x="838200" y="163419"/>
            <a:ext cx="10515600" cy="1325563"/>
          </a:xfrm>
        </p:spPr>
        <p:txBody>
          <a:bodyPr>
            <a:normAutofit fontScale="90000"/>
          </a:bodyPr>
          <a:lstStyle/>
          <a:p>
            <a:pPr lvl="0">
              <a:lnSpc>
                <a:spcPct val="100000"/>
              </a:lnSpc>
              <a:spcBef>
                <a:spcPts val="0"/>
              </a:spcBef>
            </a:pPr>
            <a:r>
              <a:rPr lang="en-US" sz="3200" b="1" dirty="0">
                <a:solidFill>
                  <a:srgbClr val="0308DB">
                    <a:lumMod val="50000"/>
                  </a:srgbClr>
                </a:solidFill>
                <a:latin typeface="Verdana" panose="020B0604030504040204" pitchFamily="34" charset="0"/>
                <a:ea typeface="Verdana" panose="020B0604030504040204" pitchFamily="34" charset="0"/>
                <a:cs typeface="+mn-cs"/>
              </a:rPr>
              <a:t>Flagship on Quantum Technologies: a Paradigm Shift</a:t>
            </a:r>
            <a:br>
              <a:rPr lang="en-US" sz="1800" dirty="0">
                <a:solidFill>
                  <a:prstClr val="black"/>
                </a:solidFill>
                <a:latin typeface="Calibri" panose="020F0502020204030204"/>
                <a:ea typeface="+mn-ea"/>
                <a:cs typeface="+mn-cs"/>
              </a:rPr>
            </a:br>
            <a:endParaRPr lang="en-US" dirty="0"/>
          </a:p>
        </p:txBody>
      </p:sp>
      <p:sp>
        <p:nvSpPr>
          <p:cNvPr id="3" name="Slide Number Placeholder 2">
            <a:extLst>
              <a:ext uri="{FF2B5EF4-FFF2-40B4-BE49-F238E27FC236}">
                <a16:creationId xmlns:a16="http://schemas.microsoft.com/office/drawing/2014/main" id="{C395F808-D255-2A48-ACE4-8852597A0A15}"/>
              </a:ext>
            </a:extLst>
          </p:cNvPr>
          <p:cNvSpPr>
            <a:spLocks noGrp="1"/>
          </p:cNvSpPr>
          <p:nvPr>
            <p:ph type="sldNum" sz="quarter" idx="12"/>
          </p:nvPr>
        </p:nvSpPr>
        <p:spPr/>
        <p:txBody>
          <a:bodyPr/>
          <a:lstStyle/>
          <a:p>
            <a:fld id="{660F3F40-12FA-4968-8235-5F18DAFE2DEF}" type="slidenum">
              <a:rPr lang="lv-LV" smtClean="0"/>
              <a:t>24</a:t>
            </a:fld>
            <a:endParaRPr lang="lv-LV" dirty="0"/>
          </a:p>
        </p:txBody>
      </p:sp>
      <p:pic>
        <p:nvPicPr>
          <p:cNvPr id="4" name="Picture 3">
            <a:extLst>
              <a:ext uri="{FF2B5EF4-FFF2-40B4-BE49-F238E27FC236}">
                <a16:creationId xmlns:a16="http://schemas.microsoft.com/office/drawing/2014/main" id="{88738EAE-3A3C-8F4D-8989-0F3CFFCDCBFC}"/>
              </a:ext>
            </a:extLst>
          </p:cNvPr>
          <p:cNvPicPr>
            <a:picLocks noChangeAspect="1"/>
          </p:cNvPicPr>
          <p:nvPr/>
        </p:nvPicPr>
        <p:blipFill>
          <a:blip r:embed="rId2"/>
          <a:stretch>
            <a:fillRect/>
          </a:stretch>
        </p:blipFill>
        <p:spPr>
          <a:xfrm>
            <a:off x="995082" y="930345"/>
            <a:ext cx="11070908" cy="5658713"/>
          </a:xfrm>
          <a:prstGeom prst="rect">
            <a:avLst/>
          </a:prstGeom>
        </p:spPr>
      </p:pic>
    </p:spTree>
    <p:extLst>
      <p:ext uri="{BB962C8B-B14F-4D97-AF65-F5344CB8AC3E}">
        <p14:creationId xmlns:p14="http://schemas.microsoft.com/office/powerpoint/2010/main" val="17798320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25</a:t>
            </a:fld>
            <a:endParaRPr lang="lv-LV" dirty="0"/>
          </a:p>
        </p:txBody>
      </p:sp>
      <p:sp>
        <p:nvSpPr>
          <p:cNvPr id="9" name="Rectangle 8">
            <a:extLst>
              <a:ext uri="{FF2B5EF4-FFF2-40B4-BE49-F238E27FC236}">
                <a16:creationId xmlns:a16="http://schemas.microsoft.com/office/drawing/2014/main" id="{2B7B10CB-3AF1-0E47-AB63-FD9F427D26EB}"/>
              </a:ext>
            </a:extLst>
          </p:cNvPr>
          <p:cNvSpPr/>
          <p:nvPr/>
        </p:nvSpPr>
        <p:spPr>
          <a:xfrm>
            <a:off x="279352" y="1285848"/>
            <a:ext cx="6423106" cy="2862322"/>
          </a:xfrm>
          <a:prstGeom prst="rect">
            <a:avLst/>
          </a:prstGeom>
          <a:ln w="12700">
            <a:solidFill>
              <a:srgbClr val="4472C4"/>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C5193"/>
                </a:solidFill>
                <a:effectLst/>
                <a:uLnTx/>
                <a:uFillTx/>
                <a:latin typeface="Verdana" panose="020B0604030504040204" pitchFamily="34" charset="0"/>
                <a:ea typeface="MS PGothic" panose="020B0600070205080204" pitchFamily="34" charset="-128"/>
              </a:rPr>
              <a:t>What are we looking for? </a:t>
            </a:r>
          </a:p>
          <a:p>
            <a:pPr lvl="0" defTabSz="938213" eaLnBrk="0" fontAlgn="base" hangingPunct="0">
              <a:spcBef>
                <a:spcPct val="0"/>
              </a:spcBef>
              <a:spcAft>
                <a:spcPct val="0"/>
              </a:spcAft>
              <a:buSzPct val="150000"/>
            </a:pPr>
            <a:r>
              <a:rPr lang="en-US" kern="0" dirty="0">
                <a:solidFill>
                  <a:prstClr val="black"/>
                </a:solidFill>
                <a:latin typeface="Verdana" panose="020B0604030504040204" pitchFamily="34" charset="0"/>
                <a:ea typeface="MS PGothic" panose="020B0600070205080204" pitchFamily="34" charset="-128"/>
              </a:rPr>
              <a:t>Contribution to:</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Sensors/probes to monitor the quality of the communication network and of photonic signals transported in the communication network</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Methods to use the network as large-scale distributed sensor</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Development of foundational optical technologies, systems and networks that provide the future access infrastructure </a:t>
            </a:r>
          </a:p>
        </p:txBody>
      </p:sp>
      <p:sp>
        <p:nvSpPr>
          <p:cNvPr id="11" name="Rectangle 10">
            <a:extLst>
              <a:ext uri="{FF2B5EF4-FFF2-40B4-BE49-F238E27FC236}">
                <a16:creationId xmlns:a16="http://schemas.microsoft.com/office/drawing/2014/main" id="{F3B4701F-F037-244D-B3E1-A9D380A6733C}"/>
              </a:ext>
            </a:extLst>
          </p:cNvPr>
          <p:cNvSpPr/>
          <p:nvPr/>
        </p:nvSpPr>
        <p:spPr>
          <a:xfrm>
            <a:off x="823803" y="213589"/>
            <a:ext cx="11264622" cy="584775"/>
          </a:xfrm>
          <a:prstGeom prst="rect">
            <a:avLst/>
          </a:prstGeom>
          <a:noFill/>
        </p:spPr>
        <p:txBody>
          <a:bodyPr wrap="none">
            <a:spAutoFit/>
          </a:bodyPr>
          <a:lstStyle/>
          <a:p>
            <a:pPr defTabSz="938213" eaLnBrk="0" fontAlgn="base" hangingPunct="0">
              <a:spcBef>
                <a:spcPct val="0"/>
              </a:spcBef>
              <a:spcAft>
                <a:spcPct val="0"/>
              </a:spcAft>
            </a:pPr>
            <a:r>
              <a:rPr lang="en-US" sz="3200" b="1" dirty="0">
                <a:solidFill>
                  <a:srgbClr val="0308DB">
                    <a:lumMod val="50000"/>
                  </a:srgbClr>
                </a:solidFill>
                <a:latin typeface="Verdana" panose="020B0604030504040204" pitchFamily="34" charset="0"/>
                <a:ea typeface="Verdana" panose="020B0604030504040204" pitchFamily="34" charset="0"/>
                <a:cs typeface="+mj-cs"/>
              </a:rPr>
              <a:t>HORIZON-CL4-2023-DIGITAL-EMERGING-01-54</a:t>
            </a:r>
          </a:p>
        </p:txBody>
      </p:sp>
      <p:sp>
        <p:nvSpPr>
          <p:cNvPr id="6" name="Rectangle 5">
            <a:extLst>
              <a:ext uri="{FF2B5EF4-FFF2-40B4-BE49-F238E27FC236}">
                <a16:creationId xmlns:a16="http://schemas.microsoft.com/office/drawing/2014/main" id="{24A2E02F-93BE-DE40-9323-1E9A0FF32C67}"/>
              </a:ext>
            </a:extLst>
          </p:cNvPr>
          <p:cNvSpPr/>
          <p:nvPr/>
        </p:nvSpPr>
        <p:spPr>
          <a:xfrm>
            <a:off x="7008686" y="4772037"/>
            <a:ext cx="4612857" cy="923330"/>
          </a:xfrm>
          <a:prstGeom prst="rect">
            <a:avLst/>
          </a:prstGeom>
          <a:ln w="12700">
            <a:solidFill>
              <a:srgbClr val="4472C4"/>
            </a:solidFill>
          </a:ln>
        </p:spPr>
        <p:txBody>
          <a:bodyPr wrap="square">
            <a:spAutoFit/>
          </a:bodyPr>
          <a:lstStyle/>
          <a:p>
            <a:pPr defTabSz="938213" eaLnBrk="0" fontAlgn="base" hangingPunct="0">
              <a:spcBef>
                <a:spcPct val="0"/>
              </a:spcBef>
              <a:spcAft>
                <a:spcPct val="0"/>
              </a:spcAft>
            </a:pPr>
            <a:r>
              <a:rPr lang="en-US" b="1" kern="0" dirty="0">
                <a:solidFill>
                  <a:srgbClr val="0C5193"/>
                </a:solidFill>
                <a:latin typeface="Verdana" panose="020B0604030504040204" pitchFamily="34" charset="0"/>
                <a:ea typeface="MS PGothic" panose="020B0600070205080204" pitchFamily="34" charset="-128"/>
              </a:rPr>
              <a:t>Key group of actors driving this </a:t>
            </a:r>
          </a:p>
          <a:p>
            <a:pPr defTabSz="938213" eaLnBrk="0" fontAlgn="base" hangingPunct="0">
              <a:spcBef>
                <a:spcPct val="0"/>
              </a:spcBef>
              <a:spcAft>
                <a:spcPct val="0"/>
              </a:spcAft>
            </a:pPr>
            <a:r>
              <a:rPr lang="en-US" kern="0" dirty="0">
                <a:solidFill>
                  <a:prstClr val="black"/>
                </a:solidFill>
                <a:latin typeface="Verdana" panose="020B0604030504040204" pitchFamily="34" charset="0"/>
                <a:ea typeface="Verdana" panose="020B0604030504040204" pitchFamily="34" charset="0"/>
                <a:cs typeface="Verdana" panose="020B0604030504040204" pitchFamily="34" charset="0"/>
              </a:rPr>
              <a:t>Photonics21</a:t>
            </a:r>
            <a:br>
              <a:rPr lang="en-US" kern="0"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en-US" kern="0" dirty="0">
                <a:solidFill>
                  <a:prstClr val="black"/>
                </a:solidFill>
                <a:latin typeface="Verdana" panose="020B0604030504040204" pitchFamily="34" charset="0"/>
                <a:ea typeface="Verdana" panose="020B0604030504040204" pitchFamily="34" charset="0"/>
                <a:cs typeface="Verdana" panose="020B0604030504040204" pitchFamily="34" charset="0"/>
                <a:hlinkClick r:id="rId2"/>
              </a:rPr>
              <a:t>https://www.photonics21.org/</a:t>
            </a:r>
            <a:r>
              <a:rPr lang="en-US" kern="0" dirty="0">
                <a:solidFill>
                  <a:prstClr val="black"/>
                </a:solidFill>
                <a:latin typeface="Verdana" panose="020B0604030504040204" pitchFamily="34" charset="0"/>
                <a:ea typeface="Verdana" panose="020B0604030504040204" pitchFamily="34" charset="0"/>
                <a:cs typeface="Verdana" panose="020B0604030504040204" pitchFamily="34" charset="0"/>
              </a:rPr>
              <a:t> </a:t>
            </a:r>
          </a:p>
        </p:txBody>
      </p:sp>
      <p:sp>
        <p:nvSpPr>
          <p:cNvPr id="2" name="Rectangle 1">
            <a:extLst>
              <a:ext uri="{FF2B5EF4-FFF2-40B4-BE49-F238E27FC236}">
                <a16:creationId xmlns:a16="http://schemas.microsoft.com/office/drawing/2014/main" id="{D911D30D-7591-2E43-9FA3-82C1358ED76D}"/>
              </a:ext>
            </a:extLst>
          </p:cNvPr>
          <p:cNvSpPr/>
          <p:nvPr/>
        </p:nvSpPr>
        <p:spPr>
          <a:xfrm>
            <a:off x="279352" y="4249125"/>
            <a:ext cx="6423106" cy="1527345"/>
          </a:xfrm>
          <a:prstGeom prst="rect">
            <a:avLst/>
          </a:prstGeom>
          <a:ln w="12700">
            <a:solidFill>
              <a:schemeClr val="accent1"/>
            </a:solidFill>
          </a:ln>
        </p:spPr>
        <p:txBody>
          <a:bodyPr wrap="square">
            <a:spAutoFit/>
          </a:bodyPr>
          <a:lstStyle/>
          <a:p>
            <a:r>
              <a:rPr lang="lv-LV" b="1" kern="0" dirty="0">
                <a:solidFill>
                  <a:srgbClr val="0C5193"/>
                </a:solidFill>
                <a:latin typeface="Verdana" panose="020B0604030504040204" pitchFamily="34" charset="0"/>
                <a:ea typeface="MS PGothic" panose="020B0600070205080204" pitchFamily="34" charset="-128"/>
              </a:rPr>
              <a:t>Photonics21 Strategic Research and Innovation Agenda 2023-2030</a:t>
            </a:r>
            <a:endParaRPr lang="lv-LV" b="1" kern="0" dirty="0">
              <a:solidFill>
                <a:srgbClr val="0C5193"/>
              </a:solidFill>
              <a:latin typeface="Verdana" panose="020B0604030504040204" pitchFamily="34" charset="0"/>
              <a:ea typeface="MS PGothic" panose="020B0600070205080204" pitchFamily="34" charset="-128"/>
              <a:hlinkClick r:id="rId3">
                <a:extLst>
                  <a:ext uri="{A12FA001-AC4F-418D-AE19-62706E023703}">
                    <ahyp:hlinkClr xmlns:ahyp="http://schemas.microsoft.com/office/drawing/2018/hyperlinkcolor" val="tx"/>
                  </a:ext>
                </a:extLst>
              </a:hlinkClick>
            </a:endParaRPr>
          </a:p>
          <a:p>
            <a:r>
              <a:rPr lang="lv-LV" dirty="0">
                <a:latin typeface="Verdana" panose="020B0604030504040204" pitchFamily="34" charset="0"/>
                <a:ea typeface="Verdana" panose="020B0604030504040204" pitchFamily="34" charset="0"/>
                <a:cs typeface="Verdana" panose="020B0604030504040204" pitchFamily="34" charset="0"/>
                <a:hlinkClick r:id="rId3"/>
              </a:rPr>
              <a:t>https://www.flipsnack.com/photonics21/photonics21-strategic-research-and-innovation-agenda-2023-2030/full-view.html</a:t>
            </a:r>
            <a:r>
              <a:rPr lang="lv-LV" dirty="0">
                <a:latin typeface="Verdana" panose="020B0604030504040204" pitchFamily="34" charset="0"/>
                <a:ea typeface="Verdana" panose="020B0604030504040204" pitchFamily="34" charset="0"/>
                <a:cs typeface="Verdana" panose="020B0604030504040204" pitchFamily="34" charset="0"/>
              </a:rPr>
              <a:t>  </a:t>
            </a:r>
          </a:p>
        </p:txBody>
      </p:sp>
      <p:sp>
        <p:nvSpPr>
          <p:cNvPr id="4" name="TextBox 3">
            <a:extLst>
              <a:ext uri="{FF2B5EF4-FFF2-40B4-BE49-F238E27FC236}">
                <a16:creationId xmlns:a16="http://schemas.microsoft.com/office/drawing/2014/main" id="{1A2C5A32-564D-3D42-B838-97E7061BB9C1}"/>
              </a:ext>
            </a:extLst>
          </p:cNvPr>
          <p:cNvSpPr txBox="1"/>
          <p:nvPr/>
        </p:nvSpPr>
        <p:spPr>
          <a:xfrm>
            <a:off x="-336176" y="4585447"/>
            <a:ext cx="184731" cy="369332"/>
          </a:xfrm>
          <a:prstGeom prst="rect">
            <a:avLst/>
          </a:prstGeom>
          <a:noFill/>
        </p:spPr>
        <p:txBody>
          <a:bodyPr wrap="none" rtlCol="0">
            <a:spAutoFit/>
          </a:bodyPr>
          <a:lstStyle/>
          <a:p>
            <a:endParaRPr lang="lv-LV" dirty="0"/>
          </a:p>
        </p:txBody>
      </p:sp>
      <p:pic>
        <p:nvPicPr>
          <p:cNvPr id="5" name="Picture 4">
            <a:extLst>
              <a:ext uri="{FF2B5EF4-FFF2-40B4-BE49-F238E27FC236}">
                <a16:creationId xmlns:a16="http://schemas.microsoft.com/office/drawing/2014/main" id="{250383B7-4128-D046-AF0A-7139E169453C}"/>
              </a:ext>
            </a:extLst>
          </p:cNvPr>
          <p:cNvPicPr>
            <a:picLocks noChangeAspect="1"/>
          </p:cNvPicPr>
          <p:nvPr/>
        </p:nvPicPr>
        <p:blipFill>
          <a:blip r:embed="rId4"/>
          <a:stretch>
            <a:fillRect/>
          </a:stretch>
        </p:blipFill>
        <p:spPr>
          <a:xfrm>
            <a:off x="7070502" y="1299998"/>
            <a:ext cx="2602887" cy="3339314"/>
          </a:xfrm>
          <a:prstGeom prst="rect">
            <a:avLst/>
          </a:prstGeom>
        </p:spPr>
      </p:pic>
      <p:pic>
        <p:nvPicPr>
          <p:cNvPr id="8" name="Picture 7">
            <a:extLst>
              <a:ext uri="{FF2B5EF4-FFF2-40B4-BE49-F238E27FC236}">
                <a16:creationId xmlns:a16="http://schemas.microsoft.com/office/drawing/2014/main" id="{6CE4E32F-6DAF-EE4D-AEC8-4B278F53ADAF}"/>
              </a:ext>
            </a:extLst>
          </p:cNvPr>
          <p:cNvPicPr>
            <a:picLocks noChangeAspect="1"/>
          </p:cNvPicPr>
          <p:nvPr/>
        </p:nvPicPr>
        <p:blipFill>
          <a:blip r:embed="rId5"/>
          <a:stretch>
            <a:fillRect/>
          </a:stretch>
        </p:blipFill>
        <p:spPr>
          <a:xfrm>
            <a:off x="7008686" y="5833411"/>
            <a:ext cx="1791323" cy="628653"/>
          </a:xfrm>
          <a:prstGeom prst="rect">
            <a:avLst/>
          </a:prstGeom>
        </p:spPr>
      </p:pic>
      <p:sp>
        <p:nvSpPr>
          <p:cNvPr id="12" name="Rectangle 11">
            <a:extLst>
              <a:ext uri="{FF2B5EF4-FFF2-40B4-BE49-F238E27FC236}">
                <a16:creationId xmlns:a16="http://schemas.microsoft.com/office/drawing/2014/main" id="{2D9F902A-EA65-4C49-A31C-38ACDD5C744E}"/>
              </a:ext>
            </a:extLst>
          </p:cNvPr>
          <p:cNvSpPr/>
          <p:nvPr/>
        </p:nvSpPr>
        <p:spPr>
          <a:xfrm>
            <a:off x="279352" y="5844501"/>
            <a:ext cx="6423106" cy="646331"/>
          </a:xfrm>
          <a:prstGeom prst="rect">
            <a:avLst/>
          </a:prstGeom>
          <a:ln w="12700">
            <a:solidFill>
              <a:schemeClr val="accent1"/>
            </a:solidFill>
          </a:ln>
        </p:spPr>
        <p:txBody>
          <a:bodyPr wrap="square">
            <a:spAutoFit/>
          </a:bodyPr>
          <a:lstStyle/>
          <a:p>
            <a:r>
              <a:rPr lang="lv-LV" b="1" kern="0" dirty="0">
                <a:solidFill>
                  <a:srgbClr val="0C5193"/>
                </a:solidFill>
                <a:latin typeface="Verdana" panose="020B0604030504040204" pitchFamily="34" charset="0"/>
                <a:ea typeface="MS PGothic" panose="020B0600070205080204" pitchFamily="34" charset="-128"/>
              </a:rPr>
              <a:t>Events </a:t>
            </a:r>
          </a:p>
          <a:p>
            <a:r>
              <a:rPr lang="lv-LV" dirty="0">
                <a:latin typeface="Verdana" panose="020B0604030504040204" pitchFamily="34" charset="0"/>
                <a:ea typeface="Verdana" panose="020B0604030504040204" pitchFamily="34" charset="0"/>
                <a:hlinkClick r:id="rId6"/>
              </a:rPr>
              <a:t>https://www.photonics21.org/events-workshops/</a:t>
            </a:r>
            <a:r>
              <a:rPr lang="lv-LV" dirty="0">
                <a:latin typeface="Verdana" panose="020B0604030504040204" pitchFamily="34" charset="0"/>
                <a:ea typeface="Verdana" panose="020B0604030504040204" pitchFamily="34" charset="0"/>
              </a:rPr>
              <a:t>  </a:t>
            </a:r>
          </a:p>
        </p:txBody>
      </p:sp>
    </p:spTree>
    <p:extLst>
      <p:ext uri="{BB962C8B-B14F-4D97-AF65-F5344CB8AC3E}">
        <p14:creationId xmlns:p14="http://schemas.microsoft.com/office/powerpoint/2010/main" val="10111894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26</a:t>
            </a:fld>
            <a:endParaRPr lang="lv-LV" dirty="0"/>
          </a:p>
        </p:txBody>
      </p:sp>
      <p:sp>
        <p:nvSpPr>
          <p:cNvPr id="9" name="Rectangle 8">
            <a:extLst>
              <a:ext uri="{FF2B5EF4-FFF2-40B4-BE49-F238E27FC236}">
                <a16:creationId xmlns:a16="http://schemas.microsoft.com/office/drawing/2014/main" id="{2B7B10CB-3AF1-0E47-AB63-FD9F427D26EB}"/>
              </a:ext>
            </a:extLst>
          </p:cNvPr>
          <p:cNvSpPr/>
          <p:nvPr/>
        </p:nvSpPr>
        <p:spPr>
          <a:xfrm>
            <a:off x="887101" y="883832"/>
            <a:ext cx="6024687" cy="1477328"/>
          </a:xfrm>
          <a:prstGeom prst="rect">
            <a:avLst/>
          </a:prstGeom>
          <a:ln w="12700">
            <a:solidFill>
              <a:srgbClr val="4472C4"/>
            </a:solidFill>
          </a:ln>
        </p:spPr>
        <p:txBody>
          <a:bodyPr wrap="square">
            <a:spAutoFit/>
          </a:bodyPr>
          <a:lstStyle/>
          <a:p>
            <a:pPr lvl="0" defTabSz="938213" eaLnBrk="0" fontAlgn="base" hangingPunct="0">
              <a:spcBef>
                <a:spcPct val="0"/>
              </a:spcBef>
              <a:spcAft>
                <a:spcPct val="0"/>
              </a:spcAft>
              <a:defRPr/>
            </a:pPr>
            <a:r>
              <a:rPr lang="en-US" b="1" kern="0" dirty="0">
                <a:solidFill>
                  <a:srgbClr val="0C5193"/>
                </a:solidFill>
                <a:latin typeface="Verdana" panose="020B0604030504040204" pitchFamily="34" charset="0"/>
                <a:ea typeface="MS PGothic" panose="020B0600070205080204" pitchFamily="34" charset="-128"/>
              </a:rPr>
              <a:t>Is this new or has it been called before?</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The call is about an innovation hub operating in the photonics area. </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There have been predecessors starting in Horizon2020 (the ACTPHAST projects)</a:t>
            </a:r>
          </a:p>
        </p:txBody>
      </p:sp>
      <p:sp>
        <p:nvSpPr>
          <p:cNvPr id="10" name="Rectangle 9">
            <a:extLst>
              <a:ext uri="{FF2B5EF4-FFF2-40B4-BE49-F238E27FC236}">
                <a16:creationId xmlns:a16="http://schemas.microsoft.com/office/drawing/2014/main" id="{C6CBC83E-D3DC-FE43-9B68-2853268C0A82}"/>
              </a:ext>
            </a:extLst>
          </p:cNvPr>
          <p:cNvSpPr/>
          <p:nvPr/>
        </p:nvSpPr>
        <p:spPr>
          <a:xfrm>
            <a:off x="7046257" y="883832"/>
            <a:ext cx="4881284" cy="1477328"/>
          </a:xfrm>
          <a:prstGeom prst="rect">
            <a:avLst/>
          </a:prstGeom>
          <a:ln w="12700">
            <a:solidFill>
              <a:srgbClr val="4472C4"/>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C5193"/>
                </a:solidFill>
                <a:effectLst/>
                <a:uLnTx/>
                <a:uFillTx/>
                <a:latin typeface="Verdana" panose="020B0604030504040204" pitchFamily="34" charset="0"/>
                <a:ea typeface="MS PGothic" panose="020B0600070205080204" pitchFamily="34" charset="-128"/>
              </a:rPr>
              <a:t>What we do NOT want? </a:t>
            </a:r>
            <a:endParaRPr kumimoji="0" lang="en-US" sz="1700" b="1" i="0" u="none" strike="noStrike" kern="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endParaRP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Geographic concentration of activities in one region </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Activities without connection to use in industry</a:t>
            </a:r>
          </a:p>
        </p:txBody>
      </p:sp>
      <p:sp>
        <p:nvSpPr>
          <p:cNvPr id="11" name="Rectangle 10">
            <a:extLst>
              <a:ext uri="{FF2B5EF4-FFF2-40B4-BE49-F238E27FC236}">
                <a16:creationId xmlns:a16="http://schemas.microsoft.com/office/drawing/2014/main" id="{F3B4701F-F037-244D-B3E1-A9D380A6733C}"/>
              </a:ext>
            </a:extLst>
          </p:cNvPr>
          <p:cNvSpPr/>
          <p:nvPr/>
        </p:nvSpPr>
        <p:spPr>
          <a:xfrm>
            <a:off x="927378" y="125012"/>
            <a:ext cx="11264622" cy="584775"/>
          </a:xfrm>
          <a:prstGeom prst="rect">
            <a:avLst/>
          </a:prstGeom>
          <a:noFill/>
        </p:spPr>
        <p:txBody>
          <a:bodyPr wrap="none">
            <a:spAutoFit/>
          </a:bodyPr>
          <a:lstStyle/>
          <a:p>
            <a:pPr defTabSz="938213" eaLnBrk="0" fontAlgn="base" hangingPunct="0">
              <a:spcBef>
                <a:spcPct val="0"/>
              </a:spcBef>
              <a:spcAft>
                <a:spcPct val="0"/>
              </a:spcAft>
            </a:pPr>
            <a:r>
              <a:rPr lang="en-US" sz="3200" b="1" dirty="0">
                <a:solidFill>
                  <a:srgbClr val="0308DB">
                    <a:lumMod val="50000"/>
                  </a:srgbClr>
                </a:solidFill>
                <a:latin typeface="Verdana" panose="020B0604030504040204" pitchFamily="34" charset="0"/>
                <a:ea typeface="Verdana" panose="020B0604030504040204" pitchFamily="34" charset="0"/>
              </a:rPr>
              <a:t>HORIZON-CL4-2023-DIGITAL-EMERGING-01-55</a:t>
            </a:r>
          </a:p>
        </p:txBody>
      </p:sp>
      <p:sp>
        <p:nvSpPr>
          <p:cNvPr id="13" name="Rectangle 12">
            <a:extLst>
              <a:ext uri="{FF2B5EF4-FFF2-40B4-BE49-F238E27FC236}">
                <a16:creationId xmlns:a16="http://schemas.microsoft.com/office/drawing/2014/main" id="{1AF0CBCA-5C85-7E4F-BB23-D5A8D02C9D0C}"/>
              </a:ext>
            </a:extLst>
          </p:cNvPr>
          <p:cNvSpPr/>
          <p:nvPr/>
        </p:nvSpPr>
        <p:spPr>
          <a:xfrm>
            <a:off x="887101" y="2650787"/>
            <a:ext cx="8727547" cy="1477328"/>
          </a:xfrm>
          <a:prstGeom prst="rect">
            <a:avLst/>
          </a:prstGeom>
          <a:ln w="12700">
            <a:solidFill>
              <a:srgbClr val="4472C4"/>
            </a:solidFill>
          </a:ln>
        </p:spPr>
        <p:txBody>
          <a:bodyPr wrap="square">
            <a:spAutoFit/>
          </a:bodyPr>
          <a:lstStyle/>
          <a:p>
            <a:pPr defTabSz="938213" eaLnBrk="0" fontAlgn="base" hangingPunct="0">
              <a:spcBef>
                <a:spcPct val="0"/>
              </a:spcBef>
              <a:spcAft>
                <a:spcPct val="0"/>
              </a:spcAft>
            </a:pPr>
            <a:r>
              <a:rPr lang="en-US" b="1" kern="0" dirty="0">
                <a:solidFill>
                  <a:srgbClr val="0C5193"/>
                </a:solidFill>
                <a:latin typeface="Verdana" panose="020B0604030504040204" pitchFamily="34" charset="0"/>
                <a:ea typeface="MS PGothic" panose="020B0600070205080204" pitchFamily="34" charset="-128"/>
              </a:rPr>
              <a:t>Future outlook</a:t>
            </a:r>
          </a:p>
          <a:p>
            <a:pPr marL="28575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The Photonics Partnership cooperates with the Chips Joint Undertaking to facilitate activities on photonic chips</a:t>
            </a:r>
          </a:p>
          <a:p>
            <a:pPr marL="28575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The partnership also plans to cooperate with the virtual worlds initiative</a:t>
            </a:r>
          </a:p>
        </p:txBody>
      </p:sp>
      <p:sp>
        <p:nvSpPr>
          <p:cNvPr id="8" name="Rectangle 7">
            <a:extLst>
              <a:ext uri="{FF2B5EF4-FFF2-40B4-BE49-F238E27FC236}">
                <a16:creationId xmlns:a16="http://schemas.microsoft.com/office/drawing/2014/main" id="{85750EBF-1F5E-FB4F-9F60-BB0E22D2717F}"/>
              </a:ext>
            </a:extLst>
          </p:cNvPr>
          <p:cNvSpPr/>
          <p:nvPr/>
        </p:nvSpPr>
        <p:spPr>
          <a:xfrm>
            <a:off x="887101" y="4417742"/>
            <a:ext cx="5701958" cy="923330"/>
          </a:xfrm>
          <a:prstGeom prst="rect">
            <a:avLst/>
          </a:prstGeom>
          <a:ln w="12700">
            <a:solidFill>
              <a:srgbClr val="4472C4"/>
            </a:solidFill>
          </a:ln>
        </p:spPr>
        <p:txBody>
          <a:bodyPr wrap="square">
            <a:spAutoFit/>
          </a:bodyPr>
          <a:lstStyle/>
          <a:p>
            <a:pPr defTabSz="938213" eaLnBrk="0" fontAlgn="base" hangingPunct="0">
              <a:spcBef>
                <a:spcPct val="0"/>
              </a:spcBef>
              <a:spcAft>
                <a:spcPct val="0"/>
              </a:spcAft>
            </a:pPr>
            <a:r>
              <a:rPr lang="en-US" b="1" kern="0" dirty="0">
                <a:solidFill>
                  <a:srgbClr val="0C5193"/>
                </a:solidFill>
                <a:latin typeface="Verdana" panose="020B0604030504040204" pitchFamily="34" charset="0"/>
                <a:ea typeface="MS PGothic" panose="020B0600070205080204" pitchFamily="34" charset="-128"/>
              </a:rPr>
              <a:t>Key group of actors driving this </a:t>
            </a:r>
          </a:p>
          <a:p>
            <a:pPr defTabSz="938213" eaLnBrk="0" fontAlgn="base" hangingPunct="0">
              <a:spcBef>
                <a:spcPct val="0"/>
              </a:spcBef>
              <a:spcAft>
                <a:spcPct val="0"/>
              </a:spcAft>
            </a:pPr>
            <a:r>
              <a:rPr lang="en-US" kern="0" dirty="0">
                <a:solidFill>
                  <a:prstClr val="black"/>
                </a:solidFill>
                <a:latin typeface="Verdana" panose="020B0604030504040204" pitchFamily="34" charset="0"/>
                <a:ea typeface="Verdana" panose="020B0604030504040204" pitchFamily="34" charset="0"/>
                <a:cs typeface="Verdana" panose="020B0604030504040204" pitchFamily="34" charset="0"/>
              </a:rPr>
              <a:t>Photonics21</a:t>
            </a:r>
            <a:br>
              <a:rPr lang="en-US" kern="0"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en-US" kern="0" dirty="0">
                <a:solidFill>
                  <a:prstClr val="black"/>
                </a:solidFill>
                <a:latin typeface="Verdana" panose="020B0604030504040204" pitchFamily="34" charset="0"/>
                <a:ea typeface="Verdana" panose="020B0604030504040204" pitchFamily="34" charset="0"/>
                <a:cs typeface="Verdana" panose="020B0604030504040204" pitchFamily="34" charset="0"/>
                <a:hlinkClick r:id="rId3"/>
              </a:rPr>
              <a:t>https://www.photonics21.org/</a:t>
            </a:r>
            <a:r>
              <a:rPr lang="en-US" kern="0" dirty="0">
                <a:solidFill>
                  <a:prstClr val="black"/>
                </a:solidFill>
                <a:latin typeface="Verdana" panose="020B0604030504040204" pitchFamily="34" charset="0"/>
                <a:ea typeface="Verdana" panose="020B0604030504040204" pitchFamily="34" charset="0"/>
                <a:cs typeface="Verdana" panose="020B0604030504040204" pitchFamily="34" charset="0"/>
              </a:rPr>
              <a:t> </a:t>
            </a:r>
          </a:p>
        </p:txBody>
      </p:sp>
      <p:pic>
        <p:nvPicPr>
          <p:cNvPr id="12" name="Picture 11">
            <a:extLst>
              <a:ext uri="{FF2B5EF4-FFF2-40B4-BE49-F238E27FC236}">
                <a16:creationId xmlns:a16="http://schemas.microsoft.com/office/drawing/2014/main" id="{1B4BFEFC-B4C2-3649-9C93-89EE89EC2188}"/>
              </a:ext>
            </a:extLst>
          </p:cNvPr>
          <p:cNvPicPr>
            <a:picLocks noChangeAspect="1"/>
          </p:cNvPicPr>
          <p:nvPr/>
        </p:nvPicPr>
        <p:blipFill>
          <a:blip r:embed="rId4"/>
          <a:stretch>
            <a:fillRect/>
          </a:stretch>
        </p:blipFill>
        <p:spPr>
          <a:xfrm>
            <a:off x="6911788" y="4337891"/>
            <a:ext cx="1791323" cy="628653"/>
          </a:xfrm>
          <a:prstGeom prst="rect">
            <a:avLst/>
          </a:prstGeom>
        </p:spPr>
      </p:pic>
      <p:sp>
        <p:nvSpPr>
          <p:cNvPr id="14" name="Rectangle 13">
            <a:extLst>
              <a:ext uri="{FF2B5EF4-FFF2-40B4-BE49-F238E27FC236}">
                <a16:creationId xmlns:a16="http://schemas.microsoft.com/office/drawing/2014/main" id="{F2640C19-A4A9-FB4C-A870-FF1C46B9939B}"/>
              </a:ext>
            </a:extLst>
          </p:cNvPr>
          <p:cNvSpPr/>
          <p:nvPr/>
        </p:nvSpPr>
        <p:spPr>
          <a:xfrm>
            <a:off x="887101" y="5540189"/>
            <a:ext cx="5701958" cy="655344"/>
          </a:xfrm>
          <a:prstGeom prst="rect">
            <a:avLst/>
          </a:prstGeom>
          <a:ln w="12700">
            <a:solidFill>
              <a:schemeClr val="accent1"/>
            </a:solidFill>
          </a:ln>
        </p:spPr>
        <p:txBody>
          <a:bodyPr wrap="square">
            <a:spAutoFit/>
          </a:bodyPr>
          <a:lstStyle/>
          <a:p>
            <a:r>
              <a:rPr lang="lv-LV" b="1" kern="0" dirty="0">
                <a:solidFill>
                  <a:srgbClr val="0C5193"/>
                </a:solidFill>
                <a:latin typeface="Verdana" panose="020B0604030504040204" pitchFamily="34" charset="0"/>
                <a:ea typeface="MS PGothic" panose="020B0600070205080204" pitchFamily="34" charset="-128"/>
              </a:rPr>
              <a:t>Events </a:t>
            </a:r>
          </a:p>
          <a:p>
            <a:r>
              <a:rPr lang="lv-LV" dirty="0">
                <a:hlinkClick r:id="rId5"/>
              </a:rPr>
              <a:t>https://www.photonics21.org/events-workshops/</a:t>
            </a:r>
            <a:r>
              <a:rPr lang="lv-LV" dirty="0"/>
              <a:t>  </a:t>
            </a:r>
          </a:p>
        </p:txBody>
      </p:sp>
    </p:spTree>
    <p:extLst>
      <p:ext uri="{BB962C8B-B14F-4D97-AF65-F5344CB8AC3E}">
        <p14:creationId xmlns:p14="http://schemas.microsoft.com/office/powerpoint/2010/main" val="25103826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CEC8F-CD97-2D4B-9760-8AD1BA48D89B}"/>
              </a:ext>
            </a:extLst>
          </p:cNvPr>
          <p:cNvSpPr>
            <a:spLocks noGrp="1"/>
          </p:cNvSpPr>
          <p:nvPr>
            <p:ph type="title"/>
          </p:nvPr>
        </p:nvSpPr>
        <p:spPr>
          <a:xfrm>
            <a:off x="1025997" y="0"/>
            <a:ext cx="10515600" cy="1325563"/>
          </a:xfrm>
        </p:spPr>
        <p:txBody>
          <a:bodyPr>
            <a:normAutofit fontScale="90000"/>
          </a:bodyPr>
          <a:lstStyle/>
          <a:p>
            <a:r>
              <a:rPr lang="en-US" sz="3200" b="1" dirty="0">
                <a:solidFill>
                  <a:srgbClr val="0308DB">
                    <a:lumMod val="50000"/>
                  </a:srgbClr>
                </a:solidFill>
                <a:latin typeface="Verdana" panose="020B0604030504040204" pitchFamily="34" charset="0"/>
                <a:ea typeface="Verdana" panose="020B0604030504040204" pitchFamily="34" charset="0"/>
              </a:rPr>
              <a:t>D6: A human-centred and ethical development and industrial technologies </a:t>
            </a:r>
            <a:br>
              <a:rPr lang="en-US" sz="3200" b="1" dirty="0">
                <a:solidFill>
                  <a:srgbClr val="0308DB">
                    <a:lumMod val="50000"/>
                  </a:srgbClr>
                </a:solidFill>
                <a:latin typeface="Verdana" panose="020B0604030504040204" pitchFamily="34" charset="0"/>
                <a:ea typeface="Verdana" panose="020B0604030504040204" pitchFamily="34" charset="0"/>
              </a:rPr>
            </a:br>
            <a:endParaRPr lang="en-US"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Slide Number Placeholder 2">
            <a:extLst>
              <a:ext uri="{FF2B5EF4-FFF2-40B4-BE49-F238E27FC236}">
                <a16:creationId xmlns:a16="http://schemas.microsoft.com/office/drawing/2014/main" id="{A29D8B31-CBC5-4F46-AD30-5F97E7D897EE}"/>
              </a:ext>
            </a:extLst>
          </p:cNvPr>
          <p:cNvSpPr>
            <a:spLocks noGrp="1"/>
          </p:cNvSpPr>
          <p:nvPr>
            <p:ph type="sldNum" sz="quarter" idx="12"/>
          </p:nvPr>
        </p:nvSpPr>
        <p:spPr/>
        <p:txBody>
          <a:bodyPr/>
          <a:lstStyle/>
          <a:p>
            <a:fld id="{660F3F40-12FA-4968-8235-5F18DAFE2DEF}" type="slidenum">
              <a:rPr lang="lv-LV" smtClean="0"/>
              <a:t>27</a:t>
            </a:fld>
            <a:endParaRPr lang="lv-LV" dirty="0"/>
          </a:p>
        </p:txBody>
      </p:sp>
      <p:graphicFrame>
        <p:nvGraphicFramePr>
          <p:cNvPr id="11" name="Content Placeholder 10">
            <a:extLst>
              <a:ext uri="{FF2B5EF4-FFF2-40B4-BE49-F238E27FC236}">
                <a16:creationId xmlns:a16="http://schemas.microsoft.com/office/drawing/2014/main" id="{4FB5B6CE-908E-AF42-9B7B-A2CD44CC5571}"/>
              </a:ext>
            </a:extLst>
          </p:cNvPr>
          <p:cNvGraphicFramePr>
            <a:graphicFrameLocks/>
          </p:cNvGraphicFramePr>
          <p:nvPr>
            <p:extLst>
              <p:ext uri="{D42A27DB-BD31-4B8C-83A1-F6EECF244321}">
                <p14:modId xmlns:p14="http://schemas.microsoft.com/office/powerpoint/2010/main" val="4114596761"/>
              </p:ext>
            </p:extLst>
          </p:nvPr>
        </p:nvGraphicFramePr>
        <p:xfrm>
          <a:off x="302709" y="1655968"/>
          <a:ext cx="11218480" cy="2557962"/>
        </p:xfrm>
        <a:graphic>
          <a:graphicData uri="http://schemas.openxmlformats.org/drawingml/2006/table">
            <a:tbl>
              <a:tblPr/>
              <a:tblGrid>
                <a:gridCol w="5161925">
                  <a:extLst>
                    <a:ext uri="{9D8B030D-6E8A-4147-A177-3AD203B41FA5}">
                      <a16:colId xmlns:a16="http://schemas.microsoft.com/office/drawing/2014/main" val="20000"/>
                    </a:ext>
                  </a:extLst>
                </a:gridCol>
                <a:gridCol w="2947595">
                  <a:extLst>
                    <a:ext uri="{9D8B030D-6E8A-4147-A177-3AD203B41FA5}">
                      <a16:colId xmlns:a16="http://schemas.microsoft.com/office/drawing/2014/main" val="20001"/>
                    </a:ext>
                  </a:extLst>
                </a:gridCol>
                <a:gridCol w="1688951">
                  <a:extLst>
                    <a:ext uri="{9D8B030D-6E8A-4147-A177-3AD203B41FA5}">
                      <a16:colId xmlns:a16="http://schemas.microsoft.com/office/drawing/2014/main" val="20003"/>
                    </a:ext>
                  </a:extLst>
                </a:gridCol>
                <a:gridCol w="1420009">
                  <a:extLst>
                    <a:ext uri="{9D8B030D-6E8A-4147-A177-3AD203B41FA5}">
                      <a16:colId xmlns:a16="http://schemas.microsoft.com/office/drawing/2014/main" val="3995975852"/>
                    </a:ext>
                  </a:extLst>
                </a:gridCol>
              </a:tblGrid>
              <a:tr h="570761">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574678">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hlinkClick r:id="rId3"/>
                        </a:rPr>
                        <a:t>HORIZON-CL4-2024-HUMAN-01-06</a:t>
                      </a:r>
                      <a:r>
                        <a:rPr lang="lv-LV" sz="1400" b="1" dirty="0"/>
                        <a:t>*</a:t>
                      </a:r>
                      <a:r>
                        <a:rPr lang="en-US" sz="1400" dirty="0"/>
                        <a:t>: Explainable and Robust AI (AI Data and Robotics Partnership) </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2-3/TRL 4-5</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9-10</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4"/>
                  </a:ext>
                </a:extLst>
              </a:tr>
              <a:tr h="76342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4"/>
                        </a:rPr>
                        <a:t>HORIZON-CL4-2024-HUMAN-01-07</a:t>
                      </a:r>
                      <a:r>
                        <a:rPr lang="lv-LV" sz="1400" b="1" dirty="0">
                          <a:effectLst/>
                          <a:latin typeface="Verdana" panose="020B0604030504040204" pitchFamily="34" charset="0"/>
                          <a:ea typeface="Verdana" panose="020B0604030504040204" pitchFamily="34" charset="0"/>
                        </a:rPr>
                        <a:t>*</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Collaborative intelligence – combining the best of machine and human (AI Data and Robotics Partnership)</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2-3/TRL 4-5</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5"/>
                  </a:ext>
                </a:extLst>
              </a:tr>
              <a:tr h="574678">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5"/>
                        </a:rPr>
                        <a:t>HORIZON-CL4-2024-HUMAN-01-61</a:t>
                      </a:r>
                      <a:r>
                        <a:rPr lang="lv-LV" sz="1400" b="1" dirty="0">
                          <a:effectLst/>
                          <a:latin typeface="Verdana" panose="020B0604030504040204" pitchFamily="34" charset="0"/>
                          <a:ea typeface="Verdana" panose="020B0604030504040204" pitchFamily="34" charset="0"/>
                        </a:rPr>
                        <a:t>*</a:t>
                      </a:r>
                      <a:r>
                        <a:rPr lang="en-US" sz="1400" b="1" dirty="0">
                          <a:effectLst/>
                          <a:latin typeface="Verdana" panose="020B0604030504040204" pitchFamily="34" charset="0"/>
                          <a:ea typeface="Verdana" panose="020B0604030504040204" pitchFamily="34" charset="0"/>
                        </a:rPr>
                        <a:t>: </a:t>
                      </a:r>
                      <a:r>
                        <a:rPr lang="en-US" sz="1400" b="0" dirty="0">
                          <a:effectLst/>
                          <a:latin typeface="Verdana" panose="020B0604030504040204" pitchFamily="34" charset="0"/>
                          <a:ea typeface="Verdana" panose="020B0604030504040204" pitchFamily="34" charset="0"/>
                        </a:rPr>
                        <a:t>F</a:t>
                      </a:r>
                      <a:r>
                        <a:rPr lang="en-US" sz="1400" dirty="0">
                          <a:effectLst/>
                          <a:latin typeface="Verdana" panose="020B0604030504040204" pitchFamily="34" charset="0"/>
                          <a:ea typeface="Verdana" panose="020B0604030504040204" pitchFamily="34" charset="0"/>
                        </a:rPr>
                        <a:t>acilitate the engagement in global ICT standardisation development </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dirty="0">
                          <a:solidFill>
                            <a:srgbClr val="000000"/>
                          </a:solidFill>
                          <a:effectLst/>
                          <a:latin typeface="Verdana" panose="020B0604030504040204" pitchFamily="34" charset="0"/>
                          <a:ea typeface="Verdana" panose="020B0604030504040204" pitchFamily="34" charset="0"/>
                        </a:rPr>
                        <a:t>CSA</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6</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024461071"/>
                  </a:ext>
                </a:extLst>
              </a:tr>
            </a:tbl>
          </a:graphicData>
        </a:graphic>
      </p:graphicFrame>
      <p:sp>
        <p:nvSpPr>
          <p:cNvPr id="12" name="Rectangle 11">
            <a:extLst>
              <a:ext uri="{FF2B5EF4-FFF2-40B4-BE49-F238E27FC236}">
                <a16:creationId xmlns:a16="http://schemas.microsoft.com/office/drawing/2014/main" id="{16DC576E-D9F4-EB40-AF05-207A8CEDBC42}"/>
              </a:ext>
            </a:extLst>
          </p:cNvPr>
          <p:cNvSpPr/>
          <p:nvPr/>
        </p:nvSpPr>
        <p:spPr>
          <a:xfrm>
            <a:off x="4642436" y="1248973"/>
            <a:ext cx="3826615"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en-GB" b="1" dirty="0">
                <a:latin typeface="Verdana" panose="020B0604030504040204" pitchFamily="34" charset="0"/>
                <a:ea typeface="Verdana" panose="020B0604030504040204" pitchFamily="34" charset="0"/>
              </a:rPr>
              <a:t>19 March 2024</a:t>
            </a:r>
          </a:p>
        </p:txBody>
      </p:sp>
      <p:sp>
        <p:nvSpPr>
          <p:cNvPr id="16" name="Rectangle 1">
            <a:extLst>
              <a:ext uri="{FF2B5EF4-FFF2-40B4-BE49-F238E27FC236}">
                <a16:creationId xmlns:a16="http://schemas.microsoft.com/office/drawing/2014/main" id="{7F4F7B06-E07C-3540-B819-3FE426F15FBC}"/>
              </a:ext>
            </a:extLst>
          </p:cNvPr>
          <p:cNvSpPr>
            <a:spLocks noChangeArrowheads="1"/>
          </p:cNvSpPr>
          <p:nvPr/>
        </p:nvSpPr>
        <p:spPr bwMode="auto">
          <a:xfrm>
            <a:off x="8867588" y="800652"/>
            <a:ext cx="2674009" cy="553998"/>
          </a:xfrm>
          <a:prstGeom prst="rect">
            <a:avLst/>
          </a:prstGeom>
          <a:noFill/>
          <a:ln w="127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lvl="0" defTabSz="938213" eaLnBrk="0" fontAlgn="base" hangingPunct="0">
              <a:spcBef>
                <a:spcPct val="0"/>
              </a:spcBef>
              <a:spcAft>
                <a:spcPct val="0"/>
              </a:spcAft>
              <a:defRPr/>
            </a:pPr>
            <a:r>
              <a:rPr lang="en-GB" altLang="en-US" sz="1500" i="1" kern="0" dirty="0">
                <a:solidFill>
                  <a:srgbClr val="FF0000"/>
                </a:solidFill>
                <a:latin typeface="Times New Roman" panose="02020603050405020304" pitchFamily="18" charset="0"/>
                <a:ea typeface="MS PGothic" panose="020B0600070205080204" pitchFamily="34" charset="-128"/>
                <a:hlinkClick r:id="rId6"/>
              </a:rPr>
              <a:t>https://www.youtube.com/live/IVdN1FhwA7U</a:t>
            </a:r>
            <a:endParaRPr lang="en-GB" altLang="en-US" sz="1500" i="1" kern="0" dirty="0">
              <a:solidFill>
                <a:srgbClr val="FF0000"/>
              </a:solidFill>
              <a:latin typeface="Times New Roman" panose="02020603050405020304" pitchFamily="18" charset="0"/>
              <a:ea typeface="MS PGothic" panose="020B0600070205080204" pitchFamily="34" charset="-128"/>
            </a:endParaRPr>
          </a:p>
        </p:txBody>
      </p:sp>
      <p:pic>
        <p:nvPicPr>
          <p:cNvPr id="17" name="Graphic 15" descr="Share">
            <a:extLst>
              <a:ext uri="{FF2B5EF4-FFF2-40B4-BE49-F238E27FC236}">
                <a16:creationId xmlns:a16="http://schemas.microsoft.com/office/drawing/2014/main" id="{DCBD6769-8D35-274D-B97E-9F9E5BA7A464}"/>
              </a:ext>
            </a:extLst>
          </p:cNvPr>
          <p:cNvPicPr>
            <a:picLocks noChangeAspect="1"/>
          </p:cNvPicPr>
          <p:nvPr/>
        </p:nvPicPr>
        <p:blipFill>
          <a:blip r:embed="rId7"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82487" y="873265"/>
            <a:ext cx="436012" cy="436012"/>
          </a:xfrm>
          <a:prstGeom prst="rect">
            <a:avLst/>
          </a:prstGeom>
        </p:spPr>
      </p:pic>
      <p:sp>
        <p:nvSpPr>
          <p:cNvPr id="18" name="Rectangle 17">
            <a:extLst>
              <a:ext uri="{FF2B5EF4-FFF2-40B4-BE49-F238E27FC236}">
                <a16:creationId xmlns:a16="http://schemas.microsoft.com/office/drawing/2014/main" id="{DA9D03D7-2D7B-9949-8B3B-A5D5DE4C091B}"/>
              </a:ext>
            </a:extLst>
          </p:cNvPr>
          <p:cNvSpPr/>
          <p:nvPr/>
        </p:nvSpPr>
        <p:spPr>
          <a:xfrm>
            <a:off x="160777" y="1244032"/>
            <a:ext cx="6070404" cy="374273"/>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lv-LV" b="1" dirty="0">
                <a:latin typeface="Verdana" panose="020B0604030504040204" pitchFamily="34" charset="0"/>
                <a:ea typeface="Verdana" panose="020B0604030504040204" pitchFamily="34" charset="0"/>
              </a:rPr>
              <a:t>15</a:t>
            </a:r>
            <a:r>
              <a:rPr lang="en-GB" b="1" dirty="0">
                <a:latin typeface="Verdana" panose="020B0604030504040204" pitchFamily="34" charset="0"/>
                <a:ea typeface="Verdana" panose="020B0604030504040204" pitchFamily="34" charset="0"/>
              </a:rPr>
              <a:t> </a:t>
            </a:r>
            <a:r>
              <a:rPr lang="lv-LV" b="1" dirty="0">
                <a:latin typeface="Verdana" panose="020B0604030504040204" pitchFamily="34" charset="0"/>
                <a:ea typeface="Verdana" panose="020B0604030504040204" pitchFamily="34" charset="0"/>
              </a:rPr>
              <a:t>November</a:t>
            </a:r>
            <a:r>
              <a:rPr lang="en-GB" b="1" dirty="0">
                <a:latin typeface="Verdana" panose="020B0604030504040204" pitchFamily="34" charset="0"/>
                <a:ea typeface="Verdana" panose="020B0604030504040204" pitchFamily="34" charset="0"/>
              </a:rPr>
              <a:t> 2023 </a:t>
            </a:r>
          </a:p>
        </p:txBody>
      </p:sp>
    </p:spTree>
    <p:extLst>
      <p:ext uri="{BB962C8B-B14F-4D97-AF65-F5344CB8AC3E}">
        <p14:creationId xmlns:p14="http://schemas.microsoft.com/office/powerpoint/2010/main" val="10761813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92EA0-915C-EB48-AABB-C0B9EDB2380B}"/>
              </a:ext>
            </a:extLst>
          </p:cNvPr>
          <p:cNvSpPr>
            <a:spLocks noGrp="1"/>
          </p:cNvSpPr>
          <p:nvPr>
            <p:ph type="title"/>
          </p:nvPr>
        </p:nvSpPr>
        <p:spPr>
          <a:xfrm>
            <a:off x="1011368" y="-161535"/>
            <a:ext cx="10515600" cy="1325563"/>
          </a:xfrm>
        </p:spPr>
        <p:txBody>
          <a:bodyPr/>
          <a:lstStyle/>
          <a:p>
            <a:r>
              <a:rPr lang="lv-LV" sz="2900" b="1" dirty="0">
                <a:solidFill>
                  <a:srgbClr val="0308DB">
                    <a:lumMod val="50000"/>
                  </a:srgbClr>
                </a:solidFill>
                <a:latin typeface="Verdana" panose="020B0604030504040204" pitchFamily="34" charset="0"/>
                <a:ea typeface="Verdana" panose="020B0604030504040204" pitchFamily="34" charset="0"/>
              </a:rPr>
              <a:t>*Call HORIZON-CL4-2024-HUMAN-01 </a:t>
            </a:r>
          </a:p>
        </p:txBody>
      </p:sp>
      <p:sp>
        <p:nvSpPr>
          <p:cNvPr id="3" name="Slide Number Placeholder 2">
            <a:extLst>
              <a:ext uri="{FF2B5EF4-FFF2-40B4-BE49-F238E27FC236}">
                <a16:creationId xmlns:a16="http://schemas.microsoft.com/office/drawing/2014/main" id="{A006B624-9B77-3643-AC69-DA2449084AFC}"/>
              </a:ext>
            </a:extLst>
          </p:cNvPr>
          <p:cNvSpPr>
            <a:spLocks noGrp="1"/>
          </p:cNvSpPr>
          <p:nvPr>
            <p:ph type="sldNum" sz="quarter" idx="12"/>
          </p:nvPr>
        </p:nvSpPr>
        <p:spPr/>
        <p:txBody>
          <a:bodyPr/>
          <a:lstStyle/>
          <a:p>
            <a:fld id="{660F3F40-12FA-4968-8235-5F18DAFE2DEF}" type="slidenum">
              <a:rPr lang="lv-LV" smtClean="0"/>
              <a:t>28</a:t>
            </a:fld>
            <a:endParaRPr lang="lv-LV" dirty="0"/>
          </a:p>
        </p:txBody>
      </p:sp>
      <p:sp>
        <p:nvSpPr>
          <p:cNvPr id="4" name="Rectangle 3">
            <a:extLst>
              <a:ext uri="{FF2B5EF4-FFF2-40B4-BE49-F238E27FC236}">
                <a16:creationId xmlns:a16="http://schemas.microsoft.com/office/drawing/2014/main" id="{25717208-51A2-524F-9704-792C41DC9117}"/>
              </a:ext>
            </a:extLst>
          </p:cNvPr>
          <p:cNvSpPr/>
          <p:nvPr/>
        </p:nvSpPr>
        <p:spPr>
          <a:xfrm>
            <a:off x="346337" y="1164028"/>
            <a:ext cx="11845663" cy="4770537"/>
          </a:xfrm>
          <a:prstGeom prst="rect">
            <a:avLst/>
          </a:prstGeom>
        </p:spPr>
        <p:txBody>
          <a:bodyPr wrap="square">
            <a:spAutoFit/>
          </a:bodyPr>
          <a:lstStyle/>
          <a:p>
            <a:pPr marL="457200"/>
            <a:r>
              <a:rPr lang="en-US" sz="1900" dirty="0">
                <a:latin typeface="Verdana" panose="020B0604030504040204" pitchFamily="34" charset="0"/>
                <a:ea typeface="Verdana" panose="020B0604030504040204" pitchFamily="34" charset="0"/>
                <a:cs typeface="Verdana" panose="020B0604030504040204" pitchFamily="34" charset="0"/>
              </a:rPr>
              <a:t>The Commission intends to cancel the 3 topics included in Call HORIZON-CL4-2024-HUMAN-01 (A human-</a:t>
            </a:r>
            <a:r>
              <a:rPr lang="en-US" sz="1900" dirty="0" err="1">
                <a:latin typeface="Verdana" panose="020B0604030504040204" pitchFamily="34" charset="0"/>
                <a:ea typeface="Verdana" panose="020B0604030504040204" pitchFamily="34" charset="0"/>
                <a:cs typeface="Verdana" panose="020B0604030504040204" pitchFamily="34" charset="0"/>
              </a:rPr>
              <a:t>centred</a:t>
            </a:r>
            <a:r>
              <a:rPr lang="en-US" sz="1900" dirty="0">
                <a:latin typeface="Verdana" panose="020B0604030504040204" pitchFamily="34" charset="0"/>
                <a:ea typeface="Verdana" panose="020B0604030504040204" pitchFamily="34" charset="0"/>
                <a:cs typeface="Verdana" panose="020B0604030504040204" pitchFamily="34" charset="0"/>
              </a:rPr>
              <a:t> and ethical development of digital and industrial technologies) with planned opening date 15 November 2023 and Deadline date 19 March 2024</a:t>
            </a:r>
          </a:p>
          <a:p>
            <a:pPr marL="971550" indent="-285750">
              <a:buFont typeface="Arial" panose="020B0604020202020204" pitchFamily="34" charset="0"/>
              <a:buChar char="•"/>
            </a:pPr>
            <a:r>
              <a:rPr lang="en-US" sz="1900" b="1" dirty="0">
                <a:latin typeface="Verdana" panose="020B0604030504040204" pitchFamily="34" charset="0"/>
                <a:ea typeface="Verdana" panose="020B0604030504040204" pitchFamily="34" charset="0"/>
                <a:cs typeface="Verdana" panose="020B0604030504040204" pitchFamily="34" charset="0"/>
              </a:rPr>
              <a:t>HORIZON-CL4-2024-HUMAN-01-06:</a:t>
            </a:r>
            <a:r>
              <a:rPr lang="en-US" sz="1900" dirty="0">
                <a:latin typeface="Verdana" panose="020B0604030504040204" pitchFamily="34" charset="0"/>
                <a:ea typeface="Verdana" panose="020B0604030504040204" pitchFamily="34" charset="0"/>
                <a:cs typeface="Verdana" panose="020B0604030504040204" pitchFamily="34" charset="0"/>
              </a:rPr>
              <a:t> Explainable and Robust AI (AI Data and Robotics Partnership) (RIA), EUR 30.00 million</a:t>
            </a:r>
          </a:p>
          <a:p>
            <a:pPr marL="971550" indent="-285750">
              <a:buFont typeface="Arial" panose="020B0604020202020204" pitchFamily="34" charset="0"/>
              <a:buChar char="•"/>
            </a:pPr>
            <a:r>
              <a:rPr lang="en-US" sz="1900" b="1" dirty="0">
                <a:latin typeface="Verdana" panose="020B0604030504040204" pitchFamily="34" charset="0"/>
                <a:ea typeface="Verdana" panose="020B0604030504040204" pitchFamily="34" charset="0"/>
                <a:cs typeface="Verdana" panose="020B0604030504040204" pitchFamily="34" charset="0"/>
              </a:rPr>
              <a:t>HORIZON-CL4-2024-HUMAN-01-07: </a:t>
            </a:r>
            <a:r>
              <a:rPr lang="en-US" sz="1900" dirty="0">
                <a:latin typeface="Verdana" panose="020B0604030504040204" pitchFamily="34" charset="0"/>
                <a:ea typeface="Verdana" panose="020B0604030504040204" pitchFamily="34" charset="0"/>
                <a:cs typeface="Verdana" panose="020B0604030504040204" pitchFamily="34" charset="0"/>
              </a:rPr>
              <a:t>Collaborative intelligence – combining the best of machine and human (AI Data and Robotics Partnership) (RIA), EUR 20.00 million</a:t>
            </a:r>
          </a:p>
          <a:p>
            <a:pPr marL="989013"/>
            <a:r>
              <a:rPr lang="en-US" sz="1900" dirty="0">
                <a:latin typeface="Verdana" panose="020B0604030504040204" pitchFamily="34" charset="0"/>
                <a:ea typeface="Verdana" panose="020B0604030504040204" pitchFamily="34" charset="0"/>
                <a:cs typeface="Verdana" panose="020B0604030504040204" pitchFamily="34" charset="0"/>
              </a:rPr>
              <a:t>The Commission is considering the need to introduce a new call for projects that would better support the policy needs emerging from the fast evolving trend on Artificial Intelligence, in particular around generative Artificial Intelligence. This strategy also aims to secure sovereignty over AI technology, requiring projects with sufficient critical mass.</a:t>
            </a:r>
          </a:p>
          <a:p>
            <a:pPr marL="971550" indent="-285750">
              <a:buFont typeface="Arial" panose="020B0604020202020204" pitchFamily="34" charset="0"/>
              <a:buChar char="•"/>
            </a:pPr>
            <a:r>
              <a:rPr lang="en-US" sz="1900" b="1" dirty="0">
                <a:latin typeface="Verdana" panose="020B0604030504040204" pitchFamily="34" charset="0"/>
                <a:ea typeface="Verdana" panose="020B0604030504040204" pitchFamily="34" charset="0"/>
                <a:cs typeface="Verdana" panose="020B0604030504040204" pitchFamily="34" charset="0"/>
              </a:rPr>
              <a:t>HORIZON-CL4-2024-HUMAN-01-61: </a:t>
            </a:r>
            <a:r>
              <a:rPr lang="en-US" sz="1900" dirty="0">
                <a:latin typeface="Verdana" panose="020B0604030504040204" pitchFamily="34" charset="0"/>
                <a:ea typeface="Verdana" panose="020B0604030504040204" pitchFamily="34" charset="0"/>
                <a:cs typeface="Verdana" panose="020B0604030504040204" pitchFamily="34" charset="0"/>
              </a:rPr>
              <a:t>Facilitate the engagement in global ICT standardisation development (CSA), EUR 6.00 million. This topic is postponed, unchanged, to the new call. The new Call would be opened around April 2024.</a:t>
            </a:r>
          </a:p>
        </p:txBody>
      </p:sp>
    </p:spTree>
    <p:extLst>
      <p:ext uri="{BB962C8B-B14F-4D97-AF65-F5344CB8AC3E}">
        <p14:creationId xmlns:p14="http://schemas.microsoft.com/office/powerpoint/2010/main" val="35753466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6A3737-024F-3345-9FD9-75AF02B99B3D}"/>
              </a:ext>
            </a:extLst>
          </p:cNvPr>
          <p:cNvSpPr>
            <a:spLocks noGrp="1"/>
          </p:cNvSpPr>
          <p:nvPr>
            <p:ph type="sldNum" sz="quarter" idx="12"/>
          </p:nvPr>
        </p:nvSpPr>
        <p:spPr/>
        <p:txBody>
          <a:bodyPr/>
          <a:lstStyle/>
          <a:p>
            <a:fld id="{660F3F40-12FA-4968-8235-5F18DAFE2DEF}" type="slidenum">
              <a:rPr lang="lv-LV" smtClean="0"/>
              <a:t>29</a:t>
            </a:fld>
            <a:endParaRPr lang="lv-LV" dirty="0"/>
          </a:p>
        </p:txBody>
      </p:sp>
      <p:graphicFrame>
        <p:nvGraphicFramePr>
          <p:cNvPr id="10" name="Content Placeholder 10">
            <a:extLst>
              <a:ext uri="{FF2B5EF4-FFF2-40B4-BE49-F238E27FC236}">
                <a16:creationId xmlns:a16="http://schemas.microsoft.com/office/drawing/2014/main" id="{BAE4EAEB-0367-3049-B1D4-2BCD9D68A546}"/>
              </a:ext>
            </a:extLst>
          </p:cNvPr>
          <p:cNvGraphicFramePr>
            <a:graphicFrameLocks/>
          </p:cNvGraphicFramePr>
          <p:nvPr>
            <p:extLst>
              <p:ext uri="{D42A27DB-BD31-4B8C-83A1-F6EECF244321}">
                <p14:modId xmlns:p14="http://schemas.microsoft.com/office/powerpoint/2010/main" val="34224594"/>
              </p:ext>
            </p:extLst>
          </p:nvPr>
        </p:nvGraphicFramePr>
        <p:xfrm>
          <a:off x="389965" y="2011680"/>
          <a:ext cx="11486477" cy="4121072"/>
        </p:xfrm>
        <a:graphic>
          <a:graphicData uri="http://schemas.openxmlformats.org/drawingml/2006/table">
            <a:tbl>
              <a:tblPr/>
              <a:tblGrid>
                <a:gridCol w="5915416">
                  <a:extLst>
                    <a:ext uri="{9D8B030D-6E8A-4147-A177-3AD203B41FA5}">
                      <a16:colId xmlns:a16="http://schemas.microsoft.com/office/drawing/2014/main" val="20000"/>
                    </a:ext>
                  </a:extLst>
                </a:gridCol>
                <a:gridCol w="2068428">
                  <a:extLst>
                    <a:ext uri="{9D8B030D-6E8A-4147-A177-3AD203B41FA5}">
                      <a16:colId xmlns:a16="http://schemas.microsoft.com/office/drawing/2014/main" val="20001"/>
                    </a:ext>
                  </a:extLst>
                </a:gridCol>
                <a:gridCol w="2059975">
                  <a:extLst>
                    <a:ext uri="{9D8B030D-6E8A-4147-A177-3AD203B41FA5}">
                      <a16:colId xmlns:a16="http://schemas.microsoft.com/office/drawing/2014/main" val="20003"/>
                    </a:ext>
                  </a:extLst>
                </a:gridCol>
                <a:gridCol w="1442658">
                  <a:extLst>
                    <a:ext uri="{9D8B030D-6E8A-4147-A177-3AD203B41FA5}">
                      <a16:colId xmlns:a16="http://schemas.microsoft.com/office/drawing/2014/main" val="3995975852"/>
                    </a:ext>
                  </a:extLst>
                </a:gridCol>
              </a:tblGrid>
              <a:tr h="756685">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72787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2"/>
                        </a:rPr>
                        <a:t>HORIZON-CL4-2024-TWIN-TRANSITION-01-01</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Bio-intelligent manufacturing industries (Made in Europe Partnership)</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dirty="0">
                          <a:solidFill>
                            <a:srgbClr val="000000"/>
                          </a:solidFill>
                          <a:effectLst/>
                          <a:latin typeface="Verdana" panose="020B0604030504040204" pitchFamily="34" charset="0"/>
                          <a:ea typeface="Verdana" panose="020B0604030504040204" pitchFamily="34" charset="0"/>
                        </a:rPr>
                        <a:t>RIA</a:t>
                      </a:r>
                      <a:endParaRPr lang="en-US" sz="1400" b="1" kern="1200" dirty="0">
                        <a:solidFill>
                          <a:schemeClr val="tx1"/>
                        </a:solidFill>
                        <a:effectLst/>
                        <a:latin typeface="Verdana" panose="020B0604030504040204" pitchFamily="34" charset="0"/>
                        <a:ea typeface="Verdana" panose="020B0604030504040204" pitchFamily="34" charset="0"/>
                        <a:cs typeface="+mn-cs"/>
                      </a:endParaRP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4</a:t>
                      </a: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6</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4-5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62284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3"/>
                        </a:rPr>
                        <a:t>HORIZON-CL4-2024-TWIN-TRANSITION-01-03</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Manufacturing as a Service:</a:t>
                      </a:r>
                      <a:r>
                        <a:rPr lang="lv-LV" sz="1400"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Technologies for customized, flexible, and decentralized production on demand (Made in Europe Partnership)</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1" kern="1200" dirty="0">
                          <a:solidFill>
                            <a:schemeClr val="tx1"/>
                          </a:solidFill>
                          <a:effectLst/>
                          <a:latin typeface="Verdana" panose="020B0604030504040204" pitchFamily="34" charset="0"/>
                          <a:ea typeface="Verdana" panose="020B0604030504040204" pitchFamily="34" charset="0"/>
                          <a:cs typeface="+mn-cs"/>
                        </a:rPr>
                        <a:t>RIA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4</a:t>
                      </a: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6</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5-7</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88677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4"/>
                        </a:rPr>
                        <a:t>HORIZON-CL4-2024-TWIN-TRANSITION-01-05</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Technologies/solutions to support circularity for manufacturing (Made in Europe Partnership)</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1" kern="1200" dirty="0">
                          <a:solidFill>
                            <a:schemeClr val="tx1"/>
                          </a:solidFill>
                          <a:effectLst/>
                          <a:latin typeface="Verdana" panose="020B0604030504040204" pitchFamily="34" charset="0"/>
                          <a:ea typeface="Verdana" panose="020B0604030504040204" pitchFamily="34" charset="0"/>
                          <a:cs typeface="+mn-cs"/>
                        </a:rPr>
                        <a:t>RIA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4</a:t>
                      </a: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6</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4-6</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88677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5"/>
                        </a:rPr>
                        <a:t>HORIZON-CL4-2024-TWIN-TRANSITION-01-12</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Enhanced assessment, intervention and repair of civil engineering infrastructure</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1" kern="1200" dirty="0">
                          <a:solidFill>
                            <a:schemeClr val="tx1"/>
                          </a:solidFill>
                          <a:effectLst/>
                          <a:latin typeface="Verdana" panose="020B0604030504040204" pitchFamily="34" charset="0"/>
                          <a:ea typeface="Verdana" panose="020B0604030504040204" pitchFamily="34" charset="0"/>
                          <a:cs typeface="+mn-cs"/>
                        </a:rPr>
                        <a:t>RIA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6</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5-6</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76392654"/>
                  </a:ext>
                </a:extLst>
              </a:tr>
            </a:tbl>
          </a:graphicData>
        </a:graphic>
      </p:graphicFrame>
      <p:sp>
        <p:nvSpPr>
          <p:cNvPr id="11" name="Title 1">
            <a:extLst>
              <a:ext uri="{FF2B5EF4-FFF2-40B4-BE49-F238E27FC236}">
                <a16:creationId xmlns:a16="http://schemas.microsoft.com/office/drawing/2014/main" id="{11F51BBB-3FD8-EF4F-A561-157E2E03C5EA}"/>
              </a:ext>
            </a:extLst>
          </p:cNvPr>
          <p:cNvSpPr txBox="1">
            <a:spLocks/>
          </p:cNvSpPr>
          <p:nvPr/>
        </p:nvSpPr>
        <p:spPr>
          <a:xfrm>
            <a:off x="1271008" y="115103"/>
            <a:ext cx="10269257" cy="4333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ctr">
              <a:defRPr/>
            </a:pPr>
            <a:r>
              <a:rPr lang="en-GB" altLang="lv-LV" sz="3200" b="1" dirty="0">
                <a:solidFill>
                  <a:srgbClr val="0308DB">
                    <a:lumMod val="50000"/>
                  </a:srgbClr>
                </a:solidFill>
                <a:latin typeface="Verdana" panose="020B0604030504040204" pitchFamily="34" charset="0"/>
                <a:ea typeface="Verdana" panose="020B0604030504040204" pitchFamily="34" charset="0"/>
              </a:rPr>
              <a:t>D1: Climate neutral, circular and</a:t>
            </a:r>
            <a:r>
              <a:rPr lang="lv-LV" altLang="lv-LV" sz="3200" b="1" dirty="0">
                <a:solidFill>
                  <a:srgbClr val="0308DB">
                    <a:lumMod val="50000"/>
                  </a:srgbClr>
                </a:solidFill>
                <a:latin typeface="Verdana" panose="020B0604030504040204" pitchFamily="34" charset="0"/>
                <a:ea typeface="Verdana" panose="020B0604030504040204" pitchFamily="34" charset="0"/>
              </a:rPr>
              <a:t> </a:t>
            </a:r>
            <a:r>
              <a:rPr lang="en-GB" altLang="lv-LV" sz="3200" b="1" dirty="0">
                <a:solidFill>
                  <a:srgbClr val="0308DB">
                    <a:lumMod val="50000"/>
                  </a:srgbClr>
                </a:solidFill>
                <a:latin typeface="Verdana" panose="020B0604030504040204" pitchFamily="34" charset="0"/>
                <a:ea typeface="Verdana" panose="020B0604030504040204" pitchFamily="34" charset="0"/>
              </a:rPr>
              <a:t>digitised production</a:t>
            </a:r>
            <a:br>
              <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b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t>  </a:t>
            </a:r>
            <a:endPar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endParaRPr>
          </a:p>
        </p:txBody>
      </p:sp>
      <p:sp>
        <p:nvSpPr>
          <p:cNvPr id="12" name="Rectangle 11">
            <a:extLst>
              <a:ext uri="{FF2B5EF4-FFF2-40B4-BE49-F238E27FC236}">
                <a16:creationId xmlns:a16="http://schemas.microsoft.com/office/drawing/2014/main" id="{BDD84095-1C1D-F74F-A22D-AA2F9380D8D7}"/>
              </a:ext>
            </a:extLst>
          </p:cNvPr>
          <p:cNvSpPr/>
          <p:nvPr/>
        </p:nvSpPr>
        <p:spPr>
          <a:xfrm>
            <a:off x="5008259" y="1356474"/>
            <a:ext cx="4789268"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en-GB" b="1" dirty="0">
                <a:latin typeface="Verdana" panose="020B0604030504040204" pitchFamily="34" charset="0"/>
                <a:ea typeface="Verdana" panose="020B0604030504040204" pitchFamily="34" charset="0"/>
              </a:rPr>
              <a:t>7 February 2024</a:t>
            </a:r>
          </a:p>
        </p:txBody>
      </p:sp>
      <p:sp>
        <p:nvSpPr>
          <p:cNvPr id="13" name="Rectangle 12">
            <a:extLst>
              <a:ext uri="{FF2B5EF4-FFF2-40B4-BE49-F238E27FC236}">
                <a16:creationId xmlns:a16="http://schemas.microsoft.com/office/drawing/2014/main" id="{2BE0BE80-0A04-DD4F-B1EB-9A8752529E95}"/>
              </a:ext>
            </a:extLst>
          </p:cNvPr>
          <p:cNvSpPr/>
          <p:nvPr/>
        </p:nvSpPr>
        <p:spPr>
          <a:xfrm>
            <a:off x="441065" y="1365349"/>
            <a:ext cx="6225896"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en-GB" b="1" dirty="0">
                <a:latin typeface="Verdana" panose="020B0604030504040204" pitchFamily="34" charset="0"/>
                <a:ea typeface="Verdana" panose="020B0604030504040204" pitchFamily="34" charset="0"/>
              </a:rPr>
              <a:t>19 September 2023 </a:t>
            </a:r>
          </a:p>
        </p:txBody>
      </p:sp>
      <p:sp>
        <p:nvSpPr>
          <p:cNvPr id="14" name="Rectangle 1">
            <a:extLst>
              <a:ext uri="{FF2B5EF4-FFF2-40B4-BE49-F238E27FC236}">
                <a16:creationId xmlns:a16="http://schemas.microsoft.com/office/drawing/2014/main" id="{E9422ECE-6AF2-5842-BB77-2537ED23551C}"/>
              </a:ext>
            </a:extLst>
          </p:cNvPr>
          <p:cNvSpPr>
            <a:spLocks noChangeArrowheads="1"/>
          </p:cNvSpPr>
          <p:nvPr/>
        </p:nvSpPr>
        <p:spPr bwMode="auto">
          <a:xfrm>
            <a:off x="9075225" y="1120751"/>
            <a:ext cx="2674009" cy="553998"/>
          </a:xfrm>
          <a:prstGeom prst="rect">
            <a:avLst/>
          </a:prstGeom>
          <a:noFill/>
          <a:ln w="127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lvl="0" defTabSz="938213" eaLnBrk="0" fontAlgn="base" hangingPunct="0">
              <a:spcBef>
                <a:spcPct val="0"/>
              </a:spcBef>
              <a:spcAft>
                <a:spcPct val="0"/>
              </a:spcAft>
              <a:defRPr/>
            </a:pPr>
            <a:r>
              <a:rPr lang="en-GB" altLang="en-US" sz="1500" i="1" kern="0" dirty="0">
                <a:solidFill>
                  <a:srgbClr val="FF0000"/>
                </a:solidFill>
                <a:latin typeface="Times New Roman" panose="02020603050405020304" pitchFamily="18" charset="0"/>
                <a:ea typeface="MS PGothic" panose="020B0600070205080204" pitchFamily="34" charset="-128"/>
                <a:hlinkClick r:id="rId6"/>
              </a:rPr>
              <a:t>https://www.youtube.com/live/Ip4Bu2oW_Aw</a:t>
            </a:r>
            <a:r>
              <a:rPr lang="en-GB" altLang="en-US" sz="1500" i="1" kern="0" dirty="0">
                <a:solidFill>
                  <a:srgbClr val="FF0000"/>
                </a:solidFill>
                <a:latin typeface="Times New Roman" panose="02020603050405020304" pitchFamily="18" charset="0"/>
                <a:ea typeface="MS PGothic" panose="020B0600070205080204" pitchFamily="34" charset="-128"/>
              </a:rPr>
              <a:t> </a:t>
            </a:r>
            <a:endParaRPr kumimoji="0" lang="en-GB" altLang="en-US" sz="1500" b="0" i="1" u="none" strike="noStrike" kern="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endParaRPr>
          </a:p>
        </p:txBody>
      </p:sp>
      <p:pic>
        <p:nvPicPr>
          <p:cNvPr id="15" name="Graphic 15" descr="Share">
            <a:extLst>
              <a:ext uri="{FF2B5EF4-FFF2-40B4-BE49-F238E27FC236}">
                <a16:creationId xmlns:a16="http://schemas.microsoft.com/office/drawing/2014/main" id="{CBB49D41-ADB4-694F-8071-4E40102B5E7D}"/>
              </a:ext>
            </a:extLst>
          </p:cNvPr>
          <p:cNvPicPr>
            <a:picLocks noChangeAspect="1"/>
          </p:cNvPicPr>
          <p:nvPr/>
        </p:nvPicPr>
        <p:blipFill>
          <a:blip r:embed="rId7"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610600" y="1225802"/>
            <a:ext cx="436012" cy="436012"/>
          </a:xfrm>
          <a:prstGeom prst="rect">
            <a:avLst/>
          </a:prstGeom>
        </p:spPr>
      </p:pic>
    </p:spTree>
    <p:extLst>
      <p:ext uri="{BB962C8B-B14F-4D97-AF65-F5344CB8AC3E}">
        <p14:creationId xmlns:p14="http://schemas.microsoft.com/office/powerpoint/2010/main" val="1490667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8E2548-5187-44C3-5AA4-7F071EC9D3DE}"/>
              </a:ext>
            </a:extLst>
          </p:cNvPr>
          <p:cNvPicPr>
            <a:picLocks noChangeAspect="1"/>
          </p:cNvPicPr>
          <p:nvPr/>
        </p:nvPicPr>
        <p:blipFill>
          <a:blip r:embed="rId2"/>
          <a:stretch>
            <a:fillRect/>
          </a:stretch>
        </p:blipFill>
        <p:spPr>
          <a:xfrm>
            <a:off x="242316" y="1242219"/>
            <a:ext cx="11610975" cy="5334000"/>
          </a:xfrm>
          <a:prstGeom prst="rect">
            <a:avLst/>
          </a:prstGeom>
        </p:spPr>
      </p:pic>
      <p:sp>
        <p:nvSpPr>
          <p:cNvPr id="5" name="Title 1">
            <a:extLst>
              <a:ext uri="{FF2B5EF4-FFF2-40B4-BE49-F238E27FC236}">
                <a16:creationId xmlns:a16="http://schemas.microsoft.com/office/drawing/2014/main" id="{9D51E329-9CA5-8D2B-0400-84183753F81C}"/>
              </a:ext>
            </a:extLst>
          </p:cNvPr>
          <p:cNvSpPr txBox="1">
            <a:spLocks/>
          </p:cNvSpPr>
          <p:nvPr/>
        </p:nvSpPr>
        <p:spPr>
          <a:xfrm>
            <a:off x="410257" y="156606"/>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200" b="1" dirty="0">
                <a:solidFill>
                  <a:srgbClr val="0308DB">
                    <a:lumMod val="50000"/>
                  </a:srgbClr>
                </a:solidFill>
                <a:latin typeface="Verdana" panose="020B0604030504040204" pitchFamily="34" charset="0"/>
                <a:ea typeface="Verdana" panose="020B0604030504040204" pitchFamily="34" charset="0"/>
              </a:rPr>
              <a:t>APVĀRSNIS EIROPA</a:t>
            </a:r>
            <a:endParaRPr lang="en-US" dirty="0"/>
          </a:p>
        </p:txBody>
      </p:sp>
      <p:sp>
        <p:nvSpPr>
          <p:cNvPr id="6" name="TextBox 5">
            <a:extLst>
              <a:ext uri="{FF2B5EF4-FFF2-40B4-BE49-F238E27FC236}">
                <a16:creationId xmlns:a16="http://schemas.microsoft.com/office/drawing/2014/main" id="{204D43B8-D4FF-C949-935E-39D49BA7BF95}"/>
              </a:ext>
            </a:extLst>
          </p:cNvPr>
          <p:cNvSpPr txBox="1"/>
          <p:nvPr/>
        </p:nvSpPr>
        <p:spPr>
          <a:xfrm>
            <a:off x="2558034" y="634722"/>
            <a:ext cx="6220046" cy="369332"/>
          </a:xfrm>
          <a:prstGeom prst="rect">
            <a:avLst/>
          </a:prstGeom>
          <a:noFill/>
        </p:spPr>
        <p:txBody>
          <a:bodyPr wrap="square">
            <a:spAutoFit/>
          </a:bodyPr>
          <a:lstStyle/>
          <a:p>
            <a:pPr algn="ctr"/>
            <a:r>
              <a:rPr lang="lv-LV" dirty="0">
                <a:latin typeface="Verdana" panose="020B0604030504040204" pitchFamily="34" charset="0"/>
                <a:ea typeface="Verdana" panose="020B0604030504040204" pitchFamily="34" charset="0"/>
                <a:hlinkClick r:id="rId3"/>
              </a:rPr>
              <a:t>WORK PROGRAMMES 2023-2024</a:t>
            </a:r>
            <a:endParaRPr lang="lv-LV"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891803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6A3737-024F-3345-9FD9-75AF02B99B3D}"/>
              </a:ext>
            </a:extLst>
          </p:cNvPr>
          <p:cNvSpPr>
            <a:spLocks noGrp="1"/>
          </p:cNvSpPr>
          <p:nvPr>
            <p:ph type="sldNum" sz="quarter" idx="12"/>
          </p:nvPr>
        </p:nvSpPr>
        <p:spPr/>
        <p:txBody>
          <a:bodyPr/>
          <a:lstStyle/>
          <a:p>
            <a:fld id="{660F3F40-12FA-4968-8235-5F18DAFE2DEF}" type="slidenum">
              <a:rPr lang="lv-LV" smtClean="0"/>
              <a:t>30</a:t>
            </a:fld>
            <a:endParaRPr lang="lv-LV" dirty="0"/>
          </a:p>
        </p:txBody>
      </p:sp>
      <p:graphicFrame>
        <p:nvGraphicFramePr>
          <p:cNvPr id="10" name="Content Placeholder 10">
            <a:extLst>
              <a:ext uri="{FF2B5EF4-FFF2-40B4-BE49-F238E27FC236}">
                <a16:creationId xmlns:a16="http://schemas.microsoft.com/office/drawing/2014/main" id="{BAE4EAEB-0367-3049-B1D4-2BCD9D68A546}"/>
              </a:ext>
            </a:extLst>
          </p:cNvPr>
          <p:cNvGraphicFramePr>
            <a:graphicFrameLocks/>
          </p:cNvGraphicFramePr>
          <p:nvPr>
            <p:extLst>
              <p:ext uri="{D42A27DB-BD31-4B8C-83A1-F6EECF244321}">
                <p14:modId xmlns:p14="http://schemas.microsoft.com/office/powerpoint/2010/main" val="2048687710"/>
              </p:ext>
            </p:extLst>
          </p:nvPr>
        </p:nvGraphicFramePr>
        <p:xfrm>
          <a:off x="389965" y="2011680"/>
          <a:ext cx="11486477" cy="4015289"/>
        </p:xfrm>
        <a:graphic>
          <a:graphicData uri="http://schemas.openxmlformats.org/drawingml/2006/table">
            <a:tbl>
              <a:tblPr/>
              <a:tblGrid>
                <a:gridCol w="5915416">
                  <a:extLst>
                    <a:ext uri="{9D8B030D-6E8A-4147-A177-3AD203B41FA5}">
                      <a16:colId xmlns:a16="http://schemas.microsoft.com/office/drawing/2014/main" val="20000"/>
                    </a:ext>
                  </a:extLst>
                </a:gridCol>
                <a:gridCol w="2068428">
                  <a:extLst>
                    <a:ext uri="{9D8B030D-6E8A-4147-A177-3AD203B41FA5}">
                      <a16:colId xmlns:a16="http://schemas.microsoft.com/office/drawing/2014/main" val="20001"/>
                    </a:ext>
                  </a:extLst>
                </a:gridCol>
                <a:gridCol w="2059975">
                  <a:extLst>
                    <a:ext uri="{9D8B030D-6E8A-4147-A177-3AD203B41FA5}">
                      <a16:colId xmlns:a16="http://schemas.microsoft.com/office/drawing/2014/main" val="20003"/>
                    </a:ext>
                  </a:extLst>
                </a:gridCol>
                <a:gridCol w="1442658">
                  <a:extLst>
                    <a:ext uri="{9D8B030D-6E8A-4147-A177-3AD203B41FA5}">
                      <a16:colId xmlns:a16="http://schemas.microsoft.com/office/drawing/2014/main" val="3995975852"/>
                    </a:ext>
                  </a:extLst>
                </a:gridCol>
              </a:tblGrid>
              <a:tr h="756685">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835447">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2"/>
                        </a:rPr>
                        <a:t>HORIZON-CL4-2024-TWIN-TRANSITION-01-32</a:t>
                      </a:r>
                      <a:r>
                        <a:rPr lang="en-US" sz="1400" b="1" dirty="0">
                          <a:effectLst/>
                          <a:latin typeface="Verdana" panose="020B0604030504040204" pitchFamily="34" charset="0"/>
                          <a:ea typeface="Verdana" panose="020B0604030504040204" pitchFamily="34" charset="0"/>
                        </a:rPr>
                        <a:t>: </a:t>
                      </a:r>
                      <a:r>
                        <a:rPr lang="en-US" sz="1400" dirty="0" err="1">
                          <a:effectLst/>
                          <a:latin typeface="Verdana" panose="020B0604030504040204" pitchFamily="34" charset="0"/>
                          <a:ea typeface="Verdana" panose="020B0604030504040204" pitchFamily="34" charset="0"/>
                        </a:rPr>
                        <a:t>Optimisation</a:t>
                      </a:r>
                      <a:r>
                        <a:rPr lang="en-US" sz="1400" dirty="0">
                          <a:effectLst/>
                          <a:latin typeface="Verdana" panose="020B0604030504040204" pitchFamily="34" charset="0"/>
                          <a:ea typeface="Verdana" panose="020B0604030504040204" pitchFamily="34" charset="0"/>
                        </a:rPr>
                        <a:t> of thermal energy flows in the process industry (Processes4Planet partnership)</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dirty="0">
                          <a:solidFill>
                            <a:srgbClr val="000000"/>
                          </a:solidFill>
                          <a:effectLst/>
                          <a:latin typeface="Verdana" panose="020B0604030504040204" pitchFamily="34" charset="0"/>
                          <a:ea typeface="Verdana" panose="020B0604030504040204" pitchFamily="34" charset="0"/>
                        </a:rPr>
                        <a:t>IA</a:t>
                      </a:r>
                      <a:endParaRPr lang="en-US" sz="1400" b="1" kern="1200" dirty="0">
                        <a:solidFill>
                          <a:schemeClr val="tx1"/>
                        </a:solidFill>
                        <a:effectLst/>
                        <a:latin typeface="Verdana" panose="020B0604030504040204" pitchFamily="34" charset="0"/>
                        <a:ea typeface="Verdana" panose="020B0604030504040204" pitchFamily="34" charset="0"/>
                        <a:cs typeface="+mn-cs"/>
                      </a:endParaRP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5</a:t>
                      </a: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7</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10-15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62284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3"/>
                        </a:rPr>
                        <a:t>HORIZON-CL4-2024-TWIN-TRANSITION-01-34</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Renewable hydrogen used as feedstock in innovative production routes (Processes4Planet Partnership) </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1" kern="1200" dirty="0">
                          <a:solidFill>
                            <a:schemeClr val="tx1"/>
                          </a:solidFill>
                          <a:effectLst/>
                          <a:latin typeface="Verdana" panose="020B0604030504040204" pitchFamily="34" charset="0"/>
                          <a:ea typeface="Verdana" panose="020B0604030504040204" pitchFamily="34" charset="0"/>
                          <a:cs typeface="+mn-cs"/>
                        </a:rPr>
                        <a:t>RIA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4</a:t>
                      </a: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6</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8-10</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88677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4"/>
                        </a:rPr>
                        <a:t>HORIZON-CL4-2024-TWIN-TRANSITION-01-35</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Turning CO2 emissions from the process industry to feedstock (Processes4Planet partnership)</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1" kern="1200" dirty="0">
                          <a:solidFill>
                            <a:schemeClr val="tx1"/>
                          </a:solidFill>
                          <a:effectLst/>
                          <a:latin typeface="Verdana" panose="020B0604030504040204" pitchFamily="34" charset="0"/>
                          <a:ea typeface="Verdana" panose="020B0604030504040204" pitchFamily="34" charset="0"/>
                          <a:cs typeface="+mn-cs"/>
                        </a:rPr>
                        <a:t>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5-6</a:t>
                      </a: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7</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10-15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88677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5"/>
                        </a:rPr>
                        <a:t>HORIZON-CL4-2024-TWIN-TRANSITION-01-38</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Hubs for circularity for </a:t>
                      </a:r>
                      <a:r>
                        <a:rPr lang="en-US" sz="1400" dirty="0" err="1">
                          <a:effectLst/>
                          <a:latin typeface="Verdana" panose="020B0604030504040204" pitchFamily="34" charset="0"/>
                          <a:ea typeface="Verdana" panose="020B0604030504040204" pitchFamily="34" charset="0"/>
                        </a:rPr>
                        <a:t>industrialised</a:t>
                      </a:r>
                      <a:r>
                        <a:rPr lang="en-US" sz="1400" dirty="0">
                          <a:effectLst/>
                          <a:latin typeface="Verdana" panose="020B0604030504040204" pitchFamily="34" charset="0"/>
                          <a:ea typeface="Verdana" panose="020B0604030504040204" pitchFamily="34" charset="0"/>
                        </a:rPr>
                        <a:t> urban peripheral areas (Processes4Planet partnership)</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1" kern="1200" dirty="0">
                          <a:solidFill>
                            <a:schemeClr val="tx1"/>
                          </a:solidFill>
                          <a:effectLst/>
                          <a:latin typeface="Verdana" panose="020B0604030504040204" pitchFamily="34" charset="0"/>
                          <a:ea typeface="Verdana" panose="020B0604030504040204" pitchFamily="34" charset="0"/>
                          <a:cs typeface="+mn-cs"/>
                        </a:rPr>
                        <a:t>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5</a:t>
                      </a: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7</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15-20</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76392654"/>
                  </a:ext>
                </a:extLst>
              </a:tr>
            </a:tbl>
          </a:graphicData>
        </a:graphic>
      </p:graphicFrame>
      <p:sp>
        <p:nvSpPr>
          <p:cNvPr id="11" name="Title 1">
            <a:extLst>
              <a:ext uri="{FF2B5EF4-FFF2-40B4-BE49-F238E27FC236}">
                <a16:creationId xmlns:a16="http://schemas.microsoft.com/office/drawing/2014/main" id="{11F51BBB-3FD8-EF4F-A561-157E2E03C5EA}"/>
              </a:ext>
            </a:extLst>
          </p:cNvPr>
          <p:cNvSpPr txBox="1">
            <a:spLocks/>
          </p:cNvSpPr>
          <p:nvPr/>
        </p:nvSpPr>
        <p:spPr>
          <a:xfrm>
            <a:off x="1271008" y="115103"/>
            <a:ext cx="10269257" cy="4333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ctr">
              <a:defRPr/>
            </a:pPr>
            <a:r>
              <a:rPr lang="en-GB" altLang="lv-LV" sz="3200" b="1" dirty="0">
                <a:solidFill>
                  <a:srgbClr val="0308DB">
                    <a:lumMod val="50000"/>
                  </a:srgbClr>
                </a:solidFill>
                <a:latin typeface="Verdana" panose="020B0604030504040204" pitchFamily="34" charset="0"/>
                <a:ea typeface="Verdana" panose="020B0604030504040204" pitchFamily="34" charset="0"/>
              </a:rPr>
              <a:t>D1: Climate neutral, circular and digitised production</a:t>
            </a:r>
            <a:br>
              <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b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t>  </a:t>
            </a:r>
            <a:endPar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endParaRPr>
          </a:p>
        </p:txBody>
      </p:sp>
      <p:sp>
        <p:nvSpPr>
          <p:cNvPr id="12" name="Rectangle 11">
            <a:extLst>
              <a:ext uri="{FF2B5EF4-FFF2-40B4-BE49-F238E27FC236}">
                <a16:creationId xmlns:a16="http://schemas.microsoft.com/office/drawing/2014/main" id="{BDD84095-1C1D-F74F-A22D-AA2F9380D8D7}"/>
              </a:ext>
            </a:extLst>
          </p:cNvPr>
          <p:cNvSpPr/>
          <p:nvPr/>
        </p:nvSpPr>
        <p:spPr>
          <a:xfrm>
            <a:off x="5008259" y="1356474"/>
            <a:ext cx="4789268"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en-GB" b="1" dirty="0">
                <a:latin typeface="Verdana" panose="020B0604030504040204" pitchFamily="34" charset="0"/>
                <a:ea typeface="Verdana" panose="020B0604030504040204" pitchFamily="34" charset="0"/>
              </a:rPr>
              <a:t>7 February 2024</a:t>
            </a:r>
          </a:p>
        </p:txBody>
      </p:sp>
      <p:sp>
        <p:nvSpPr>
          <p:cNvPr id="13" name="Rectangle 12">
            <a:extLst>
              <a:ext uri="{FF2B5EF4-FFF2-40B4-BE49-F238E27FC236}">
                <a16:creationId xmlns:a16="http://schemas.microsoft.com/office/drawing/2014/main" id="{2BE0BE80-0A04-DD4F-B1EB-9A8752529E95}"/>
              </a:ext>
            </a:extLst>
          </p:cNvPr>
          <p:cNvSpPr/>
          <p:nvPr/>
        </p:nvSpPr>
        <p:spPr>
          <a:xfrm>
            <a:off x="441065" y="1365349"/>
            <a:ext cx="6225896"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en-GB" b="1" dirty="0">
                <a:latin typeface="Verdana" panose="020B0604030504040204" pitchFamily="34" charset="0"/>
                <a:ea typeface="Verdana" panose="020B0604030504040204" pitchFamily="34" charset="0"/>
              </a:rPr>
              <a:t>19 September 2023 </a:t>
            </a:r>
          </a:p>
        </p:txBody>
      </p:sp>
      <p:pic>
        <p:nvPicPr>
          <p:cNvPr id="15" name="Graphic 15" descr="Share">
            <a:extLst>
              <a:ext uri="{FF2B5EF4-FFF2-40B4-BE49-F238E27FC236}">
                <a16:creationId xmlns:a16="http://schemas.microsoft.com/office/drawing/2014/main" id="{CBB49D41-ADB4-694F-8071-4E40102B5E7D}"/>
              </a:ext>
            </a:extLst>
          </p:cNvPr>
          <p:cNvPicPr>
            <a:picLocks noChangeAspect="1"/>
          </p:cNvPicPr>
          <p:nvPr/>
        </p:nvPicPr>
        <p:blipFill>
          <a:blip r:embed="rId6"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610600" y="1266834"/>
            <a:ext cx="436012" cy="436012"/>
          </a:xfrm>
          <a:prstGeom prst="rect">
            <a:avLst/>
          </a:prstGeom>
        </p:spPr>
      </p:pic>
      <p:sp>
        <p:nvSpPr>
          <p:cNvPr id="9" name="Rectangle 1">
            <a:extLst>
              <a:ext uri="{FF2B5EF4-FFF2-40B4-BE49-F238E27FC236}">
                <a16:creationId xmlns:a16="http://schemas.microsoft.com/office/drawing/2014/main" id="{9BA86C36-3DD0-BA41-8E35-710AF99E32F6}"/>
              </a:ext>
            </a:extLst>
          </p:cNvPr>
          <p:cNvSpPr>
            <a:spLocks noChangeArrowheads="1"/>
          </p:cNvSpPr>
          <p:nvPr/>
        </p:nvSpPr>
        <p:spPr bwMode="auto">
          <a:xfrm>
            <a:off x="9131777" y="1117198"/>
            <a:ext cx="2674009" cy="553998"/>
          </a:xfrm>
          <a:prstGeom prst="rect">
            <a:avLst/>
          </a:prstGeom>
          <a:noFill/>
          <a:ln w="127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lvl="0" defTabSz="938213" eaLnBrk="0" fontAlgn="base" hangingPunct="0">
              <a:spcBef>
                <a:spcPct val="0"/>
              </a:spcBef>
              <a:spcAft>
                <a:spcPct val="0"/>
              </a:spcAft>
              <a:defRPr/>
            </a:pPr>
            <a:r>
              <a:rPr lang="en-GB" altLang="en-US" sz="1500" i="1" kern="0" dirty="0">
                <a:solidFill>
                  <a:srgbClr val="FF0000"/>
                </a:solidFill>
                <a:latin typeface="Times New Roman" panose="02020603050405020304" pitchFamily="18" charset="0"/>
                <a:ea typeface="MS PGothic" panose="020B0600070205080204" pitchFamily="34" charset="-128"/>
                <a:hlinkClick r:id="rId8"/>
              </a:rPr>
              <a:t>https://www.youtube.com/live/Ip4Bu2oW_Aw</a:t>
            </a:r>
            <a:r>
              <a:rPr lang="en-GB" altLang="en-US" sz="1500" i="1" kern="0" dirty="0">
                <a:solidFill>
                  <a:srgbClr val="FF0000"/>
                </a:solidFill>
                <a:latin typeface="Times New Roman" panose="02020603050405020304" pitchFamily="18" charset="0"/>
                <a:ea typeface="MS PGothic" panose="020B0600070205080204" pitchFamily="34" charset="-128"/>
              </a:rPr>
              <a:t> </a:t>
            </a:r>
            <a:endParaRPr kumimoji="0" lang="en-GB" altLang="en-US" sz="1500" b="0" i="1" u="none" strike="noStrike" kern="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39927761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6A3737-024F-3345-9FD9-75AF02B99B3D}"/>
              </a:ext>
            </a:extLst>
          </p:cNvPr>
          <p:cNvSpPr>
            <a:spLocks noGrp="1"/>
          </p:cNvSpPr>
          <p:nvPr>
            <p:ph type="sldNum" sz="quarter" idx="12"/>
          </p:nvPr>
        </p:nvSpPr>
        <p:spPr/>
        <p:txBody>
          <a:bodyPr/>
          <a:lstStyle/>
          <a:p>
            <a:fld id="{660F3F40-12FA-4968-8235-5F18DAFE2DEF}" type="slidenum">
              <a:rPr lang="lv-LV" smtClean="0"/>
              <a:t>31</a:t>
            </a:fld>
            <a:endParaRPr lang="lv-LV" dirty="0"/>
          </a:p>
        </p:txBody>
      </p:sp>
      <p:graphicFrame>
        <p:nvGraphicFramePr>
          <p:cNvPr id="10" name="Content Placeholder 10">
            <a:extLst>
              <a:ext uri="{FF2B5EF4-FFF2-40B4-BE49-F238E27FC236}">
                <a16:creationId xmlns:a16="http://schemas.microsoft.com/office/drawing/2014/main" id="{BAE4EAEB-0367-3049-B1D4-2BCD9D68A546}"/>
              </a:ext>
            </a:extLst>
          </p:cNvPr>
          <p:cNvGraphicFramePr>
            <a:graphicFrameLocks/>
          </p:cNvGraphicFramePr>
          <p:nvPr>
            <p:extLst>
              <p:ext uri="{D42A27DB-BD31-4B8C-83A1-F6EECF244321}">
                <p14:modId xmlns:p14="http://schemas.microsoft.com/office/powerpoint/2010/main" val="1137884099"/>
              </p:ext>
            </p:extLst>
          </p:nvPr>
        </p:nvGraphicFramePr>
        <p:xfrm>
          <a:off x="282388" y="2011680"/>
          <a:ext cx="11594054" cy="3128513"/>
        </p:xfrm>
        <a:graphic>
          <a:graphicData uri="http://schemas.openxmlformats.org/drawingml/2006/table">
            <a:tbl>
              <a:tblPr/>
              <a:tblGrid>
                <a:gridCol w="6022993">
                  <a:extLst>
                    <a:ext uri="{9D8B030D-6E8A-4147-A177-3AD203B41FA5}">
                      <a16:colId xmlns:a16="http://schemas.microsoft.com/office/drawing/2014/main" val="20000"/>
                    </a:ext>
                  </a:extLst>
                </a:gridCol>
                <a:gridCol w="2068428">
                  <a:extLst>
                    <a:ext uri="{9D8B030D-6E8A-4147-A177-3AD203B41FA5}">
                      <a16:colId xmlns:a16="http://schemas.microsoft.com/office/drawing/2014/main" val="20001"/>
                    </a:ext>
                  </a:extLst>
                </a:gridCol>
                <a:gridCol w="2059975">
                  <a:extLst>
                    <a:ext uri="{9D8B030D-6E8A-4147-A177-3AD203B41FA5}">
                      <a16:colId xmlns:a16="http://schemas.microsoft.com/office/drawing/2014/main" val="20003"/>
                    </a:ext>
                  </a:extLst>
                </a:gridCol>
                <a:gridCol w="1442658">
                  <a:extLst>
                    <a:ext uri="{9D8B030D-6E8A-4147-A177-3AD203B41FA5}">
                      <a16:colId xmlns:a16="http://schemas.microsoft.com/office/drawing/2014/main" val="3995975852"/>
                    </a:ext>
                  </a:extLst>
                </a:gridCol>
              </a:tblGrid>
              <a:tr h="756685">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835447">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2"/>
                        </a:rPr>
                        <a:t>HORIZON-CL4-2024-TWIN-TRANSITION-01-41</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Breakthroughs to improve process industry resource efficiency (Processes4Planet partnership)</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dirty="0">
                          <a:solidFill>
                            <a:srgbClr val="000000"/>
                          </a:solidFill>
                          <a:effectLst/>
                          <a:latin typeface="Verdana" panose="020B0604030504040204" pitchFamily="34" charset="0"/>
                          <a:ea typeface="Verdana" panose="020B0604030504040204" pitchFamily="34" charset="0"/>
                        </a:rPr>
                        <a:t>RIA</a:t>
                      </a:r>
                      <a:endParaRPr lang="en-US" sz="1400" b="1" kern="1200" dirty="0">
                        <a:solidFill>
                          <a:schemeClr val="tx1"/>
                        </a:solidFill>
                        <a:effectLst/>
                        <a:latin typeface="Verdana" panose="020B0604030504040204" pitchFamily="34" charset="0"/>
                        <a:ea typeface="Verdana" panose="020B0604030504040204" pitchFamily="34" charset="0"/>
                        <a:cs typeface="+mn-cs"/>
                      </a:endParaRP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4</a:t>
                      </a: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6</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10-12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62284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3"/>
                        </a:rPr>
                        <a:t>HORIZON-CL4-2024-TWIN-TRANSITION-01-44</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Digital transformation and ensuring a better use of industrial data, which can </a:t>
                      </a:r>
                      <a:r>
                        <a:rPr lang="en-US" sz="1400" dirty="0" err="1">
                          <a:effectLst/>
                          <a:latin typeface="Verdana" panose="020B0604030504040204" pitchFamily="34" charset="0"/>
                          <a:ea typeface="Verdana" panose="020B0604030504040204" pitchFamily="34" charset="0"/>
                        </a:rPr>
                        <a:t>optimise</a:t>
                      </a:r>
                      <a:r>
                        <a:rPr lang="en-US" sz="1400" dirty="0">
                          <a:effectLst/>
                          <a:latin typeface="Verdana" panose="020B0604030504040204" pitchFamily="34" charset="0"/>
                          <a:ea typeface="Verdana" panose="020B0604030504040204" pitchFamily="34" charset="0"/>
                        </a:rPr>
                        <a:t> steel supply chains (Clean Steel partnership)</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1" kern="1200" dirty="0">
                          <a:solidFill>
                            <a:schemeClr val="tx1"/>
                          </a:solidFill>
                          <a:effectLst/>
                          <a:latin typeface="Verdana" panose="020B0604030504040204" pitchFamily="34" charset="0"/>
                          <a:ea typeface="Verdana" panose="020B0604030504040204" pitchFamily="34" charset="0"/>
                          <a:cs typeface="+mn-cs"/>
                        </a:rPr>
                        <a:t>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5</a:t>
                      </a: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6-7</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8-10</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88677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4"/>
                        </a:rPr>
                        <a:t>HORIZON-CL4-2024-TWIN-TRANSITION-01-46</a:t>
                      </a:r>
                      <a:r>
                        <a:rPr lang="en-US" sz="1400" b="1" dirty="0">
                          <a:effectLst/>
                          <a:latin typeface="Verdana" panose="020B0604030504040204" pitchFamily="34" charset="0"/>
                          <a:ea typeface="Verdana" panose="020B0604030504040204" pitchFamily="34" charset="0"/>
                        </a:rPr>
                        <a:t>: </a:t>
                      </a:r>
                      <a:r>
                        <a:rPr lang="en-US" sz="1400" dirty="0"/>
                        <a:t>CO2-neutral steel production with hydrogen, secondary carbon carriers and electricity OR innovative steel applications for low CO2 emissions (Clean Steel Partnership) </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1" kern="1200" dirty="0">
                          <a:solidFill>
                            <a:schemeClr val="tx1"/>
                          </a:solidFill>
                          <a:effectLst/>
                          <a:latin typeface="Verdana" panose="020B0604030504040204" pitchFamily="34" charset="0"/>
                          <a:ea typeface="Verdana" panose="020B0604030504040204" pitchFamily="34" charset="0"/>
                          <a:cs typeface="+mn-cs"/>
                        </a:rPr>
                        <a:t>RIA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4</a:t>
                      </a:r>
                      <a:r>
                        <a:rPr lang="en-US" sz="1400" kern="1200" dirty="0">
                          <a:solidFill>
                            <a:schemeClr val="tx1"/>
                          </a:solidFill>
                          <a:effectLst/>
                          <a:latin typeface="Verdana" panose="020B0604030504040204" pitchFamily="34" charset="0"/>
                          <a:ea typeface="Verdana" panose="020B0604030504040204" pitchFamily="34" charset="0"/>
                          <a:cs typeface="+mn-cs"/>
                        </a:rPr>
                        <a:t>/TRL </a:t>
                      </a:r>
                      <a:r>
                        <a:rPr lang="lv-LV" sz="1400" kern="1200" dirty="0">
                          <a:solidFill>
                            <a:schemeClr val="tx1"/>
                          </a:solidFill>
                          <a:effectLst/>
                          <a:latin typeface="Verdana" panose="020B0604030504040204" pitchFamily="34" charset="0"/>
                          <a:ea typeface="Verdana" panose="020B0604030504040204" pitchFamily="34" charset="0"/>
                          <a:cs typeface="+mn-cs"/>
                        </a:rPr>
                        <a:t>5-6</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3-5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bl>
          </a:graphicData>
        </a:graphic>
      </p:graphicFrame>
      <p:sp>
        <p:nvSpPr>
          <p:cNvPr id="11" name="Title 1">
            <a:extLst>
              <a:ext uri="{FF2B5EF4-FFF2-40B4-BE49-F238E27FC236}">
                <a16:creationId xmlns:a16="http://schemas.microsoft.com/office/drawing/2014/main" id="{11F51BBB-3FD8-EF4F-A561-157E2E03C5EA}"/>
              </a:ext>
            </a:extLst>
          </p:cNvPr>
          <p:cNvSpPr txBox="1">
            <a:spLocks/>
          </p:cNvSpPr>
          <p:nvPr/>
        </p:nvSpPr>
        <p:spPr>
          <a:xfrm>
            <a:off x="1271008" y="115103"/>
            <a:ext cx="10269257" cy="4333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ctr">
              <a:defRPr/>
            </a:pPr>
            <a:r>
              <a:rPr lang="en-GB" altLang="lv-LV" sz="3200" b="1" dirty="0">
                <a:solidFill>
                  <a:srgbClr val="0308DB">
                    <a:lumMod val="50000"/>
                  </a:srgbClr>
                </a:solidFill>
                <a:latin typeface="Verdana" panose="020B0604030504040204" pitchFamily="34" charset="0"/>
                <a:ea typeface="Verdana" panose="020B0604030504040204" pitchFamily="34" charset="0"/>
              </a:rPr>
              <a:t>D1: Climate neutral, circular and digitised production</a:t>
            </a:r>
            <a:br>
              <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b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t>  </a:t>
            </a:r>
            <a:endPar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endParaRPr>
          </a:p>
        </p:txBody>
      </p:sp>
      <p:sp>
        <p:nvSpPr>
          <p:cNvPr id="12" name="Rectangle 11">
            <a:extLst>
              <a:ext uri="{FF2B5EF4-FFF2-40B4-BE49-F238E27FC236}">
                <a16:creationId xmlns:a16="http://schemas.microsoft.com/office/drawing/2014/main" id="{BDD84095-1C1D-F74F-A22D-AA2F9380D8D7}"/>
              </a:ext>
            </a:extLst>
          </p:cNvPr>
          <p:cNvSpPr/>
          <p:nvPr/>
        </p:nvSpPr>
        <p:spPr>
          <a:xfrm>
            <a:off x="5008259" y="1356474"/>
            <a:ext cx="4789268"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en-GB" b="1" dirty="0">
                <a:latin typeface="Verdana" panose="020B0604030504040204" pitchFamily="34" charset="0"/>
                <a:ea typeface="Verdana" panose="020B0604030504040204" pitchFamily="34" charset="0"/>
              </a:rPr>
              <a:t>7 February 2024</a:t>
            </a:r>
          </a:p>
        </p:txBody>
      </p:sp>
      <p:sp>
        <p:nvSpPr>
          <p:cNvPr id="13" name="Rectangle 12">
            <a:extLst>
              <a:ext uri="{FF2B5EF4-FFF2-40B4-BE49-F238E27FC236}">
                <a16:creationId xmlns:a16="http://schemas.microsoft.com/office/drawing/2014/main" id="{2BE0BE80-0A04-DD4F-B1EB-9A8752529E95}"/>
              </a:ext>
            </a:extLst>
          </p:cNvPr>
          <p:cNvSpPr/>
          <p:nvPr/>
        </p:nvSpPr>
        <p:spPr>
          <a:xfrm>
            <a:off x="441065" y="1365349"/>
            <a:ext cx="6225896"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en-GB" b="1" dirty="0">
                <a:latin typeface="Verdana" panose="020B0604030504040204" pitchFamily="34" charset="0"/>
                <a:ea typeface="Verdana" panose="020B0604030504040204" pitchFamily="34" charset="0"/>
              </a:rPr>
              <a:t>19 September 2023 </a:t>
            </a:r>
          </a:p>
        </p:txBody>
      </p:sp>
      <p:pic>
        <p:nvPicPr>
          <p:cNvPr id="15" name="Graphic 15" descr="Share">
            <a:extLst>
              <a:ext uri="{FF2B5EF4-FFF2-40B4-BE49-F238E27FC236}">
                <a16:creationId xmlns:a16="http://schemas.microsoft.com/office/drawing/2014/main" id="{CBB49D41-ADB4-694F-8071-4E40102B5E7D}"/>
              </a:ext>
            </a:extLst>
          </p:cNvPr>
          <p:cNvPicPr>
            <a:picLocks noChangeAspect="1"/>
          </p:cNvPicPr>
          <p:nvPr/>
        </p:nvPicPr>
        <p:blipFill>
          <a:blip r:embed="rId5"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697355" y="1042184"/>
            <a:ext cx="436012" cy="436012"/>
          </a:xfrm>
          <a:prstGeom prst="rect">
            <a:avLst/>
          </a:prstGeom>
        </p:spPr>
      </p:pic>
      <p:sp>
        <p:nvSpPr>
          <p:cNvPr id="9" name="Rectangle 1">
            <a:extLst>
              <a:ext uri="{FF2B5EF4-FFF2-40B4-BE49-F238E27FC236}">
                <a16:creationId xmlns:a16="http://schemas.microsoft.com/office/drawing/2014/main" id="{464BC56A-D1CB-7548-AACA-7B015FDF050D}"/>
              </a:ext>
            </a:extLst>
          </p:cNvPr>
          <p:cNvSpPr>
            <a:spLocks noChangeArrowheads="1"/>
          </p:cNvSpPr>
          <p:nvPr/>
        </p:nvSpPr>
        <p:spPr bwMode="auto">
          <a:xfrm>
            <a:off x="9208548" y="996017"/>
            <a:ext cx="2674009" cy="553998"/>
          </a:xfrm>
          <a:prstGeom prst="rect">
            <a:avLst/>
          </a:prstGeom>
          <a:noFill/>
          <a:ln w="127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lvl="0" defTabSz="938213" eaLnBrk="0" fontAlgn="base" hangingPunct="0">
              <a:spcBef>
                <a:spcPct val="0"/>
              </a:spcBef>
              <a:spcAft>
                <a:spcPct val="0"/>
              </a:spcAft>
              <a:defRPr/>
            </a:pPr>
            <a:r>
              <a:rPr lang="en-GB" altLang="en-US" sz="1500" i="1" kern="0" dirty="0">
                <a:solidFill>
                  <a:srgbClr val="FF0000"/>
                </a:solidFill>
                <a:latin typeface="Times New Roman" panose="02020603050405020304" pitchFamily="18" charset="0"/>
                <a:ea typeface="MS PGothic" panose="020B0600070205080204" pitchFamily="34" charset="-128"/>
                <a:hlinkClick r:id="rId7"/>
              </a:rPr>
              <a:t>https://www.youtube.com/live/Ip4Bu2oW_Aw</a:t>
            </a:r>
            <a:r>
              <a:rPr lang="en-GB" altLang="en-US" sz="1500" i="1" kern="0" dirty="0">
                <a:solidFill>
                  <a:srgbClr val="FF0000"/>
                </a:solidFill>
                <a:latin typeface="Times New Roman" panose="02020603050405020304" pitchFamily="18" charset="0"/>
                <a:ea typeface="MS PGothic" panose="020B0600070205080204" pitchFamily="34" charset="-128"/>
              </a:rPr>
              <a:t> </a:t>
            </a:r>
            <a:endParaRPr kumimoji="0" lang="en-GB" altLang="en-US" sz="1500" b="0" i="1" u="none" strike="noStrike" kern="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19781482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32</a:t>
            </a:fld>
            <a:endParaRPr lang="lv-LV" dirty="0"/>
          </a:p>
        </p:txBody>
      </p:sp>
      <p:sp>
        <p:nvSpPr>
          <p:cNvPr id="11" name="Rectangle 10">
            <a:extLst>
              <a:ext uri="{FF2B5EF4-FFF2-40B4-BE49-F238E27FC236}">
                <a16:creationId xmlns:a16="http://schemas.microsoft.com/office/drawing/2014/main" id="{F3B4701F-F037-244D-B3E1-A9D380A6733C}"/>
              </a:ext>
            </a:extLst>
          </p:cNvPr>
          <p:cNvSpPr/>
          <p:nvPr/>
        </p:nvSpPr>
        <p:spPr>
          <a:xfrm>
            <a:off x="1044259" y="125012"/>
            <a:ext cx="11072262" cy="584775"/>
          </a:xfrm>
          <a:prstGeom prst="rect">
            <a:avLst/>
          </a:prstGeom>
        </p:spPr>
        <p:txBody>
          <a:bodyPr wrap="none">
            <a:spAutoFit/>
          </a:bodyPr>
          <a:lstStyle/>
          <a:p>
            <a:pPr defTabSz="938213" eaLnBrk="0" fontAlgn="base" hangingPunct="0">
              <a:spcBef>
                <a:spcPct val="0"/>
              </a:spcBef>
              <a:spcAft>
                <a:spcPct val="0"/>
              </a:spcAft>
            </a:pPr>
            <a:r>
              <a:rPr lang="en-US" sz="3200" b="1" dirty="0">
                <a:solidFill>
                  <a:srgbClr val="0308DB">
                    <a:lumMod val="50000"/>
                  </a:srgbClr>
                </a:solidFill>
                <a:latin typeface="Verdana" panose="020B0604030504040204" pitchFamily="34" charset="0"/>
                <a:ea typeface="Verdana" panose="020B0604030504040204" pitchFamily="34" charset="0"/>
                <a:cs typeface="+mj-cs"/>
              </a:rPr>
              <a:t>HORIZON-CL4-2024-TWIN-TRANSITION-01-01</a:t>
            </a:r>
          </a:p>
        </p:txBody>
      </p:sp>
      <p:sp>
        <p:nvSpPr>
          <p:cNvPr id="13" name="Rectangle 12">
            <a:extLst>
              <a:ext uri="{FF2B5EF4-FFF2-40B4-BE49-F238E27FC236}">
                <a16:creationId xmlns:a16="http://schemas.microsoft.com/office/drawing/2014/main" id="{1AF0CBCA-5C85-7E4F-BB23-D5A8D02C9D0C}"/>
              </a:ext>
            </a:extLst>
          </p:cNvPr>
          <p:cNvSpPr/>
          <p:nvPr/>
        </p:nvSpPr>
        <p:spPr>
          <a:xfrm>
            <a:off x="95576" y="1518416"/>
            <a:ext cx="6962302" cy="4801314"/>
          </a:xfrm>
          <a:prstGeom prst="rect">
            <a:avLst/>
          </a:prstGeom>
          <a:ln w="12700">
            <a:solidFill>
              <a:srgbClr val="4472C4"/>
            </a:solidFill>
          </a:ln>
        </p:spPr>
        <p:txBody>
          <a:bodyPr wrap="square">
            <a:spAutoFit/>
          </a:bodyPr>
          <a:lstStyle/>
          <a:p>
            <a:pPr marL="285750" indent="-285750" defTabSz="938213" eaLnBrk="0" fontAlgn="base" hangingPunct="0">
              <a:spcBef>
                <a:spcPct val="0"/>
              </a:spcBef>
              <a:spcAft>
                <a:spcPct val="0"/>
              </a:spcAft>
              <a:buSzPct val="150000"/>
              <a:buFont typeface="Arial" panose="020B0604020202020204" pitchFamily="34" charset="0"/>
              <a:buChar char="•"/>
            </a:pPr>
            <a:r>
              <a:rPr lang="en-US" sz="1700" kern="0" dirty="0">
                <a:solidFill>
                  <a:prstClr val="black"/>
                </a:solidFill>
                <a:latin typeface="Verdana" panose="020B0604030504040204" pitchFamily="34" charset="0"/>
                <a:ea typeface="Verdana" panose="020B0604030504040204" pitchFamily="34" charset="0"/>
                <a:cs typeface="Verdana" panose="020B0604030504040204" pitchFamily="34" charset="0"/>
              </a:rPr>
              <a:t>The focus of this topic is on manufacturing. </a:t>
            </a:r>
          </a:p>
          <a:p>
            <a:pPr marL="285750" indent="-285750" defTabSz="938213" eaLnBrk="0" fontAlgn="base" hangingPunct="0">
              <a:spcBef>
                <a:spcPct val="0"/>
              </a:spcBef>
              <a:spcAft>
                <a:spcPct val="0"/>
              </a:spcAft>
              <a:buSzPct val="150000"/>
              <a:buFont typeface="Arial" panose="020B0604020202020204" pitchFamily="34" charset="0"/>
              <a:buChar char="•"/>
            </a:pPr>
            <a:r>
              <a:rPr lang="en-US" sz="1700" kern="0" dirty="0">
                <a:solidFill>
                  <a:prstClr val="black"/>
                </a:solidFill>
                <a:latin typeface="Verdana" panose="020B0604030504040204" pitchFamily="34" charset="0"/>
                <a:ea typeface="Verdana" panose="020B0604030504040204" pitchFamily="34" charset="0"/>
                <a:cs typeface="Verdana" panose="020B0604030504040204" pitchFamily="34" charset="0"/>
              </a:rPr>
              <a:t>The development of materials beyond the manufacturing context is excluded.</a:t>
            </a:r>
          </a:p>
          <a:p>
            <a:pPr marL="285750" indent="-285750" defTabSz="938213" eaLnBrk="0" fontAlgn="base" hangingPunct="0">
              <a:spcBef>
                <a:spcPct val="0"/>
              </a:spcBef>
              <a:spcAft>
                <a:spcPct val="0"/>
              </a:spcAft>
              <a:buSzPct val="150000"/>
              <a:buFont typeface="Arial" panose="020B0604020202020204" pitchFamily="34" charset="0"/>
              <a:buChar char="•"/>
            </a:pPr>
            <a:r>
              <a:rPr lang="en-US" sz="1700" kern="0" dirty="0">
                <a:solidFill>
                  <a:prstClr val="black"/>
                </a:solidFill>
                <a:latin typeface="Verdana" panose="020B0604030504040204" pitchFamily="34" charset="0"/>
                <a:ea typeface="Verdana" panose="020B0604030504040204" pitchFamily="34" charset="0"/>
                <a:cs typeface="Verdana" panose="020B0604030504040204" pitchFamily="34" charset="0"/>
              </a:rPr>
              <a:t>Proposals should address either advanced manufacturing techniques (e.g. additive manufacturing, extrusion, moulding etc.) to process bio-materials or bio-intelligent components for upscaled production; or bio-intelligent production technologies; or combinations of these two approaches.</a:t>
            </a:r>
          </a:p>
          <a:p>
            <a:pPr marL="285750" indent="-285750" defTabSz="938213" eaLnBrk="0" fontAlgn="base" hangingPunct="0">
              <a:spcBef>
                <a:spcPct val="0"/>
              </a:spcBef>
              <a:spcAft>
                <a:spcPct val="0"/>
              </a:spcAft>
              <a:buSzPct val="150000"/>
              <a:buFont typeface="Arial" panose="020B0604020202020204" pitchFamily="34" charset="0"/>
              <a:buChar char="•"/>
            </a:pPr>
            <a:r>
              <a:rPr lang="en-US" sz="1700" kern="0" dirty="0">
                <a:solidFill>
                  <a:prstClr val="black"/>
                </a:solidFill>
                <a:latin typeface="Verdana" panose="020B0604030504040204" pitchFamily="34" charset="0"/>
                <a:ea typeface="Verdana" panose="020B0604030504040204" pitchFamily="34" charset="0"/>
                <a:cs typeface="Verdana" panose="020B0604030504040204" pitchFamily="34" charset="0"/>
              </a:rPr>
              <a:t>Proposals submitted under this topic should include a business case and exploitation strategy, as outlined in the introduction to this Destination.</a:t>
            </a:r>
          </a:p>
          <a:p>
            <a:pPr marL="285750" indent="-285750" defTabSz="938213" eaLnBrk="0" fontAlgn="base" hangingPunct="0">
              <a:spcBef>
                <a:spcPct val="0"/>
              </a:spcBef>
              <a:spcAft>
                <a:spcPct val="0"/>
              </a:spcAft>
              <a:buSzPct val="150000"/>
              <a:buFont typeface="Arial" panose="020B0604020202020204" pitchFamily="34" charset="0"/>
              <a:buChar char="•"/>
            </a:pPr>
            <a:r>
              <a:rPr lang="en-US" sz="1700" kern="0" dirty="0">
                <a:solidFill>
                  <a:prstClr val="black"/>
                </a:solidFill>
                <a:latin typeface="Verdana" panose="020B0604030504040204" pitchFamily="34" charset="0"/>
                <a:ea typeface="Verdana" panose="020B0604030504040204" pitchFamily="34" charset="0"/>
                <a:cs typeface="Verdana" panose="020B0604030504040204" pitchFamily="34" charset="0"/>
              </a:rPr>
              <a:t>Proposals need to demonstrate the development of digital and green technologies that facilitate the upscaled manufacturing of bio-based or bio-intelligent products in one manufacturing value chain. In addition, sustainable business models need to be developed for production and recycling of the products.</a:t>
            </a:r>
          </a:p>
        </p:txBody>
      </p:sp>
      <p:sp>
        <p:nvSpPr>
          <p:cNvPr id="7" name="Rectangle 6">
            <a:extLst>
              <a:ext uri="{FF2B5EF4-FFF2-40B4-BE49-F238E27FC236}">
                <a16:creationId xmlns:a16="http://schemas.microsoft.com/office/drawing/2014/main" id="{A45E7897-518B-2141-B446-5B32AF59440D}"/>
              </a:ext>
            </a:extLst>
          </p:cNvPr>
          <p:cNvSpPr/>
          <p:nvPr/>
        </p:nvSpPr>
        <p:spPr>
          <a:xfrm>
            <a:off x="7182595" y="2251261"/>
            <a:ext cx="4515178" cy="877163"/>
          </a:xfrm>
          <a:prstGeom prst="rect">
            <a:avLst/>
          </a:prstGeom>
          <a:ln w="12700">
            <a:solidFill>
              <a:srgbClr val="4472C4"/>
            </a:solidFill>
          </a:ln>
        </p:spPr>
        <p:txBody>
          <a:bodyPr wrap="square">
            <a:spAutoFit/>
          </a:bodyPr>
          <a:lstStyle/>
          <a:p>
            <a:pPr marL="12700" indent="-12700"/>
            <a:r>
              <a:rPr lang="en-GB" sz="1700" dirty="0">
                <a:solidFill>
                  <a:srgbClr val="000000"/>
                </a:solidFill>
                <a:latin typeface="Verdana" panose="020B0604030504040204" pitchFamily="34" charset="0"/>
                <a:ea typeface="Verdana" panose="020B0604030504040204" pitchFamily="34" charset="0"/>
                <a:cs typeface="Times New Roman" panose="02020603050405020304" pitchFamily="18" charset="0"/>
              </a:rPr>
              <a:t>Turning FAIR into reality: </a:t>
            </a:r>
            <a:r>
              <a:rPr lang="en-GB" sz="1700" dirty="0">
                <a:solidFill>
                  <a:srgbClr val="000000"/>
                </a:solidFill>
                <a:latin typeface="Verdana" panose="020B0604030504040204" pitchFamily="34" charset="0"/>
                <a:ea typeface="Verdana" panose="020B0604030504040204" pitchFamily="34" charset="0"/>
                <a:cs typeface="Times New Roman" panose="02020603050405020304" pitchFamily="18" charset="0"/>
                <a:hlinkClick r:id="rId3"/>
              </a:rPr>
              <a:t>https://ec.europa.eu/info/sites/default/files/turning_fair_into_reality_1.pdf</a:t>
            </a:r>
            <a:r>
              <a:rPr lang="en-GB" sz="1700"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endParaRPr lang="en-IE" sz="1700" dirty="0">
              <a:latin typeface="Verdana" panose="020B0604030504040204" pitchFamily="34" charset="0"/>
              <a:ea typeface="Verdana" panose="020B060403050404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DFDF5459-BA45-064F-938A-9D88EC70A0F4}"/>
              </a:ext>
            </a:extLst>
          </p:cNvPr>
          <p:cNvSpPr/>
          <p:nvPr/>
        </p:nvSpPr>
        <p:spPr>
          <a:xfrm>
            <a:off x="3048000" y="2828836"/>
            <a:ext cx="6096000" cy="369332"/>
          </a:xfrm>
          <a:prstGeom prst="rect">
            <a:avLst/>
          </a:prstGeom>
        </p:spPr>
        <p:txBody>
          <a:bodyPr>
            <a:spAutoFit/>
          </a:bodyPr>
          <a:lstStyle/>
          <a:p>
            <a:pPr marL="457200" indent="-457200" algn="just"/>
            <a:r>
              <a:rPr lang="en-GB" baseline="30000" dirty="0">
                <a:latin typeface="Times New Roman" panose="02020603050405020304" pitchFamily="18" charset="0"/>
                <a:ea typeface="Times New Roman" panose="02020603050405020304" pitchFamily="18" charset="0"/>
                <a:cs typeface="Times New Roman" panose="02020603050405020304" pitchFamily="18" charset="0"/>
              </a:rPr>
              <a:t>	</a:t>
            </a:r>
            <a:endParaRPr lang="en-IE"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776E91F0-E44B-AA42-83E5-87898061E7E6}"/>
              </a:ext>
            </a:extLst>
          </p:cNvPr>
          <p:cNvPicPr>
            <a:picLocks noChangeAspect="1"/>
          </p:cNvPicPr>
          <p:nvPr/>
        </p:nvPicPr>
        <p:blipFill>
          <a:blip r:embed="rId4"/>
          <a:stretch>
            <a:fillRect/>
          </a:stretch>
        </p:blipFill>
        <p:spPr>
          <a:xfrm>
            <a:off x="7182595" y="994786"/>
            <a:ext cx="1721126" cy="960935"/>
          </a:xfrm>
          <a:prstGeom prst="rect">
            <a:avLst/>
          </a:prstGeom>
        </p:spPr>
      </p:pic>
      <p:sp>
        <p:nvSpPr>
          <p:cNvPr id="6" name="TextBox 5">
            <a:extLst>
              <a:ext uri="{FF2B5EF4-FFF2-40B4-BE49-F238E27FC236}">
                <a16:creationId xmlns:a16="http://schemas.microsoft.com/office/drawing/2014/main" id="{6565BD91-E57F-CAF6-7A55-4EC97294DB9F}"/>
              </a:ext>
            </a:extLst>
          </p:cNvPr>
          <p:cNvSpPr txBox="1"/>
          <p:nvPr/>
        </p:nvSpPr>
        <p:spPr>
          <a:xfrm>
            <a:off x="7182595" y="3244630"/>
            <a:ext cx="4515178" cy="3070841"/>
          </a:xfrm>
          <a:prstGeom prst="rect">
            <a:avLst/>
          </a:prstGeom>
          <a:noFill/>
          <a:ln w="12700">
            <a:solidFill>
              <a:schemeClr val="accent1"/>
            </a:solidFill>
          </a:ln>
        </p:spPr>
        <p:txBody>
          <a:bodyPr wrap="square">
            <a:spAutoFit/>
          </a:bodyPr>
          <a:lstStyle/>
          <a:p>
            <a:pPr>
              <a:lnSpc>
                <a:spcPct val="115000"/>
              </a:lnSpc>
              <a:spcAft>
                <a:spcPts val="1000"/>
              </a:spcAft>
            </a:pPr>
            <a:r>
              <a:rPr lang="en-GB" sz="1700" kern="0" dirty="0">
                <a:solidFill>
                  <a:prstClr val="black"/>
                </a:solidFill>
                <a:latin typeface="Verdana" panose="020B0604030504040204" pitchFamily="34" charset="0"/>
                <a:ea typeface="Verdana" panose="020B0604030504040204" pitchFamily="34" charset="0"/>
              </a:rPr>
              <a:t>All projects should build on or seek collaboration with existing projects and develop synergies with other relevant European, national or regional initiatives, funding programmes and platforms, for example with Horizon Europe Cluster 6 and its Destination on Circular Economy and Bioeconomy sectors and/or its Partnership Circular Bio-based Europe (CBE).</a:t>
            </a:r>
            <a:endParaRPr lang="en-IE" sz="1700" kern="0" dirty="0">
              <a:solidFill>
                <a:prstClr val="black"/>
              </a:solidFill>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F3A38EBC-3F41-4A77-80DA-2C7C62083007}"/>
              </a:ext>
            </a:extLst>
          </p:cNvPr>
          <p:cNvSpPr txBox="1"/>
          <p:nvPr/>
        </p:nvSpPr>
        <p:spPr>
          <a:xfrm>
            <a:off x="9013583" y="917505"/>
            <a:ext cx="2684190" cy="877163"/>
          </a:xfrm>
          <a:prstGeom prst="rect">
            <a:avLst/>
          </a:prstGeom>
          <a:noFill/>
          <a:ln w="12700">
            <a:solidFill>
              <a:schemeClr val="accent1"/>
            </a:solidFill>
          </a:ln>
        </p:spPr>
        <p:txBody>
          <a:bodyPr wrap="square">
            <a:spAutoFit/>
          </a:bodyPr>
          <a:lstStyle/>
          <a:p>
            <a:r>
              <a:rPr lang="lv-LV" sz="1700" dirty="0">
                <a:latin typeface="Verdana" panose="020B0604030504040204" pitchFamily="34" charset="0"/>
                <a:ea typeface="Verdana" panose="020B0604030504040204" pitchFamily="34" charset="0"/>
                <a:hlinkClick r:id="rId5"/>
              </a:rPr>
              <a:t>https://cloud.effra.eu/index.php/s/bRrlW4F79uVpeiv</a:t>
            </a:r>
            <a:r>
              <a:rPr lang="lv-LV" sz="1700" dirty="0">
                <a:latin typeface="Verdana" panose="020B0604030504040204" pitchFamily="34" charset="0"/>
                <a:ea typeface="Verdana" panose="020B0604030504040204" pitchFamily="34" charset="0"/>
              </a:rPr>
              <a:t> </a:t>
            </a:r>
          </a:p>
        </p:txBody>
      </p:sp>
    </p:spTree>
    <p:extLst>
      <p:ext uri="{BB962C8B-B14F-4D97-AF65-F5344CB8AC3E}">
        <p14:creationId xmlns:p14="http://schemas.microsoft.com/office/powerpoint/2010/main" val="87957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33</a:t>
            </a:fld>
            <a:endParaRPr lang="lv-LV" dirty="0"/>
          </a:p>
        </p:txBody>
      </p:sp>
      <p:sp>
        <p:nvSpPr>
          <p:cNvPr id="11" name="Rectangle 10">
            <a:extLst>
              <a:ext uri="{FF2B5EF4-FFF2-40B4-BE49-F238E27FC236}">
                <a16:creationId xmlns:a16="http://schemas.microsoft.com/office/drawing/2014/main" id="{F3B4701F-F037-244D-B3E1-A9D380A6733C}"/>
              </a:ext>
            </a:extLst>
          </p:cNvPr>
          <p:cNvSpPr/>
          <p:nvPr/>
        </p:nvSpPr>
        <p:spPr>
          <a:xfrm>
            <a:off x="1044259" y="125012"/>
            <a:ext cx="11072262" cy="584775"/>
          </a:xfrm>
          <a:prstGeom prst="rect">
            <a:avLst/>
          </a:prstGeom>
        </p:spPr>
        <p:txBody>
          <a:bodyPr wrap="none">
            <a:spAutoFit/>
          </a:bodyPr>
          <a:lstStyle/>
          <a:p>
            <a:pPr defTabSz="938213" eaLnBrk="0" fontAlgn="base" hangingPunct="0">
              <a:spcBef>
                <a:spcPct val="0"/>
              </a:spcBef>
              <a:spcAft>
                <a:spcPct val="0"/>
              </a:spcAft>
            </a:pPr>
            <a:r>
              <a:rPr lang="en-US" sz="3200" b="1" dirty="0">
                <a:solidFill>
                  <a:srgbClr val="0308DB">
                    <a:lumMod val="50000"/>
                  </a:srgbClr>
                </a:solidFill>
                <a:latin typeface="Verdana" panose="020B0604030504040204" pitchFamily="34" charset="0"/>
                <a:ea typeface="Verdana" panose="020B0604030504040204" pitchFamily="34" charset="0"/>
                <a:cs typeface="+mj-cs"/>
              </a:rPr>
              <a:t>HORIZON-CL4-2024-TWIN-TRANSITION-01-03</a:t>
            </a:r>
          </a:p>
        </p:txBody>
      </p:sp>
      <p:sp>
        <p:nvSpPr>
          <p:cNvPr id="13" name="Rectangle 12">
            <a:extLst>
              <a:ext uri="{FF2B5EF4-FFF2-40B4-BE49-F238E27FC236}">
                <a16:creationId xmlns:a16="http://schemas.microsoft.com/office/drawing/2014/main" id="{1AF0CBCA-5C85-7E4F-BB23-D5A8D02C9D0C}"/>
              </a:ext>
            </a:extLst>
          </p:cNvPr>
          <p:cNvSpPr/>
          <p:nvPr/>
        </p:nvSpPr>
        <p:spPr>
          <a:xfrm>
            <a:off x="180100" y="1436597"/>
            <a:ext cx="6542246" cy="4520212"/>
          </a:xfrm>
          <a:prstGeom prst="rect">
            <a:avLst/>
          </a:prstGeom>
          <a:ln w="12700">
            <a:solidFill>
              <a:srgbClr val="4472C4"/>
            </a:solidFill>
          </a:ln>
        </p:spPr>
        <p:txBody>
          <a:bodyPr wrap="square">
            <a:spAutoFit/>
          </a:bodyPr>
          <a:lstStyle/>
          <a:p>
            <a:pPr marL="285750" indent="-285750">
              <a:lnSpc>
                <a:spcPct val="115000"/>
              </a:lnSpc>
              <a:buSzPct val="150000"/>
              <a:buFont typeface="Arial" panose="020B0604020202020204" pitchFamily="34" charset="0"/>
              <a:buChar char="•"/>
            </a:pPr>
            <a:r>
              <a:rPr lang="en-GB" dirty="0">
                <a:solidFill>
                  <a:srgbClr val="000000"/>
                </a:solidFill>
                <a:latin typeface="Verdana" panose="020B0604030504040204" pitchFamily="34" charset="0"/>
                <a:ea typeface="Verdana" panose="020B0604030504040204" pitchFamily="34" charset="0"/>
                <a:cs typeface="Times New Roman" panose="02020603050405020304" pitchFamily="18" charset="0"/>
              </a:rPr>
              <a:t>Interoperability is a core requirement for </a:t>
            </a:r>
            <a:r>
              <a:rPr lang="en-GB"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MaaS</a:t>
            </a:r>
            <a:r>
              <a:rPr lang="en-GB" dirty="0">
                <a:solidFill>
                  <a:srgbClr val="000000"/>
                </a:solidFill>
                <a:latin typeface="Verdana" panose="020B0604030504040204" pitchFamily="34" charset="0"/>
                <a:ea typeface="Verdana" panose="020B0604030504040204" pitchFamily="34" charset="0"/>
                <a:cs typeface="Times New Roman" panose="02020603050405020304" pitchFamily="18" charset="0"/>
              </a:rPr>
              <a:t>; for this reason, research will build on existing standards or contribute to standardization where relevant, taking also into account the contributions of upcoming EU initiatives like the Digital Product Passport or the Manufacturing Data Spaces.</a:t>
            </a:r>
          </a:p>
          <a:p>
            <a:pPr marL="285750" indent="-285750">
              <a:lnSpc>
                <a:spcPct val="115000"/>
              </a:lnSpc>
              <a:buSzPct val="150000"/>
              <a:buFont typeface="Arial" panose="020B0604020202020204" pitchFamily="34" charset="0"/>
              <a:buChar char="•"/>
            </a:pPr>
            <a:r>
              <a:rPr lang="en-GB" dirty="0">
                <a:solidFill>
                  <a:srgbClr val="000000"/>
                </a:solidFill>
                <a:latin typeface="Verdana" panose="020B0604030504040204" pitchFamily="34" charset="0"/>
                <a:ea typeface="Verdana" panose="020B0604030504040204" pitchFamily="34" charset="0"/>
                <a:cs typeface="Times New Roman" panose="02020603050405020304" pitchFamily="18" charset="0"/>
              </a:rPr>
              <a:t>Proposals should explain how the proposed approach contributes to the competitiveness of industry and the sustainability and circularity of production and logistics, through measurable targets.</a:t>
            </a:r>
            <a:endParaRPr lang="lv-LV"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a:p>
            <a:pPr marL="285750" indent="-285750">
              <a:lnSpc>
                <a:spcPct val="115000"/>
              </a:lnSpc>
              <a:buSzPct val="150000"/>
              <a:buFont typeface="Arial" panose="020B0604020202020204" pitchFamily="34" charset="0"/>
              <a:buChar char="•"/>
            </a:pPr>
            <a:r>
              <a:rPr lang="en-GB" dirty="0">
                <a:solidFill>
                  <a:srgbClr val="000000"/>
                </a:solidFill>
                <a:latin typeface="Verdana" panose="020B0604030504040204" pitchFamily="34" charset="0"/>
                <a:ea typeface="Verdana" panose="020B0604030504040204" pitchFamily="34" charset="0"/>
                <a:cs typeface="Times New Roman" panose="02020603050405020304" pitchFamily="18" charset="0"/>
              </a:rPr>
              <a:t>Proposals submitted under this topic should include a business case and exploitation strategy, as outlined in the introduction to this Destination.</a:t>
            </a:r>
            <a:endParaRPr lang="en-IE" dirty="0">
              <a:latin typeface="Verdana" panose="020B0604030504040204" pitchFamily="34" charset="0"/>
              <a:ea typeface="Verdana" panose="020B060403050404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776E91F0-E44B-AA42-83E5-87898061E7E6}"/>
              </a:ext>
            </a:extLst>
          </p:cNvPr>
          <p:cNvPicPr>
            <a:picLocks noChangeAspect="1"/>
          </p:cNvPicPr>
          <p:nvPr/>
        </p:nvPicPr>
        <p:blipFill>
          <a:blip r:embed="rId3"/>
          <a:stretch>
            <a:fillRect/>
          </a:stretch>
        </p:blipFill>
        <p:spPr>
          <a:xfrm>
            <a:off x="6952025" y="1436597"/>
            <a:ext cx="2122551" cy="1185057"/>
          </a:xfrm>
          <a:prstGeom prst="rect">
            <a:avLst/>
          </a:prstGeom>
        </p:spPr>
      </p:pic>
      <p:sp>
        <p:nvSpPr>
          <p:cNvPr id="7" name="Rectangle 6">
            <a:extLst>
              <a:ext uri="{FF2B5EF4-FFF2-40B4-BE49-F238E27FC236}">
                <a16:creationId xmlns:a16="http://schemas.microsoft.com/office/drawing/2014/main" id="{FB47F00E-7612-373D-8601-056C62203A6A}"/>
              </a:ext>
            </a:extLst>
          </p:cNvPr>
          <p:cNvSpPr/>
          <p:nvPr/>
        </p:nvSpPr>
        <p:spPr>
          <a:xfrm>
            <a:off x="7052669" y="2909882"/>
            <a:ext cx="4515178" cy="877163"/>
          </a:xfrm>
          <a:prstGeom prst="rect">
            <a:avLst/>
          </a:prstGeom>
          <a:ln w="12700">
            <a:solidFill>
              <a:srgbClr val="4472C4"/>
            </a:solidFill>
          </a:ln>
        </p:spPr>
        <p:txBody>
          <a:bodyPr wrap="square">
            <a:spAutoFit/>
          </a:bodyPr>
          <a:lstStyle/>
          <a:p>
            <a:pPr marL="12700" indent="-12700"/>
            <a:r>
              <a:rPr lang="en-GB" sz="1700" dirty="0">
                <a:solidFill>
                  <a:srgbClr val="000000"/>
                </a:solidFill>
                <a:latin typeface="Verdana" panose="020B0604030504040204" pitchFamily="34" charset="0"/>
                <a:ea typeface="Verdana" panose="020B0604030504040204" pitchFamily="34" charset="0"/>
                <a:cs typeface="Times New Roman" panose="02020603050405020304" pitchFamily="18" charset="0"/>
              </a:rPr>
              <a:t>Turning FAIR into reality: </a:t>
            </a:r>
            <a:r>
              <a:rPr lang="en-GB" sz="1700" dirty="0">
                <a:solidFill>
                  <a:srgbClr val="000000"/>
                </a:solidFill>
                <a:latin typeface="Verdana" panose="020B0604030504040204" pitchFamily="34" charset="0"/>
                <a:ea typeface="Verdana" panose="020B0604030504040204" pitchFamily="34" charset="0"/>
                <a:cs typeface="Times New Roman" panose="02020603050405020304" pitchFamily="18" charset="0"/>
                <a:hlinkClick r:id="rId4"/>
              </a:rPr>
              <a:t>https://ec.europa.eu/info/sites/default/files/turning_fair_into_reality_1.pdf</a:t>
            </a:r>
            <a:r>
              <a:rPr lang="en-GB" sz="1700"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endParaRPr lang="en-IE" sz="1700" dirty="0">
              <a:latin typeface="Verdana" panose="020B0604030504040204" pitchFamily="34" charset="0"/>
              <a:ea typeface="Verdana" panose="020B060403050404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A9EEB5C9-5841-74F8-6ABE-C6525FFFAC3A}"/>
              </a:ext>
            </a:extLst>
          </p:cNvPr>
          <p:cNvSpPr txBox="1"/>
          <p:nvPr/>
        </p:nvSpPr>
        <p:spPr>
          <a:xfrm>
            <a:off x="9215253" y="1486197"/>
            <a:ext cx="2684190" cy="877163"/>
          </a:xfrm>
          <a:prstGeom prst="rect">
            <a:avLst/>
          </a:prstGeom>
          <a:noFill/>
          <a:ln>
            <a:solidFill>
              <a:schemeClr val="accent1"/>
            </a:solidFill>
          </a:ln>
        </p:spPr>
        <p:txBody>
          <a:bodyPr wrap="square">
            <a:spAutoFit/>
          </a:bodyPr>
          <a:lstStyle/>
          <a:p>
            <a:r>
              <a:rPr lang="lv-LV" sz="1700" dirty="0">
                <a:latin typeface="Verdana" panose="020B0604030504040204" pitchFamily="34" charset="0"/>
                <a:ea typeface="Verdana" panose="020B0604030504040204" pitchFamily="34" charset="0"/>
                <a:hlinkClick r:id="rId5"/>
              </a:rPr>
              <a:t>https://cloud.effra.eu/index.php/s/bRrlW4F79uVpeiv</a:t>
            </a:r>
            <a:r>
              <a:rPr lang="lv-LV" sz="1700" dirty="0">
                <a:latin typeface="Verdana" panose="020B0604030504040204" pitchFamily="34" charset="0"/>
                <a:ea typeface="Verdana" panose="020B0604030504040204" pitchFamily="34" charset="0"/>
              </a:rPr>
              <a:t> </a:t>
            </a:r>
          </a:p>
        </p:txBody>
      </p:sp>
    </p:spTree>
    <p:extLst>
      <p:ext uri="{BB962C8B-B14F-4D97-AF65-F5344CB8AC3E}">
        <p14:creationId xmlns:p14="http://schemas.microsoft.com/office/powerpoint/2010/main" val="33685191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34</a:t>
            </a:fld>
            <a:endParaRPr lang="lv-LV" dirty="0"/>
          </a:p>
        </p:txBody>
      </p:sp>
      <p:sp>
        <p:nvSpPr>
          <p:cNvPr id="11" name="Rectangle 10">
            <a:extLst>
              <a:ext uri="{FF2B5EF4-FFF2-40B4-BE49-F238E27FC236}">
                <a16:creationId xmlns:a16="http://schemas.microsoft.com/office/drawing/2014/main" id="{F3B4701F-F037-244D-B3E1-A9D380A6733C}"/>
              </a:ext>
            </a:extLst>
          </p:cNvPr>
          <p:cNvSpPr/>
          <p:nvPr/>
        </p:nvSpPr>
        <p:spPr>
          <a:xfrm>
            <a:off x="1133580" y="42385"/>
            <a:ext cx="11364008" cy="584775"/>
          </a:xfrm>
          <a:prstGeom prst="rect">
            <a:avLst/>
          </a:prstGeom>
        </p:spPr>
        <p:txBody>
          <a:bodyPr wrap="none">
            <a:spAutoFit/>
          </a:bodyPr>
          <a:lstStyle/>
          <a:p>
            <a:pPr defTabSz="938213" eaLnBrk="0" fontAlgn="base" hangingPunct="0">
              <a:spcBef>
                <a:spcPct val="0"/>
              </a:spcBef>
              <a:spcAft>
                <a:spcPct val="0"/>
              </a:spcAft>
            </a:pPr>
            <a:r>
              <a:rPr lang="en-US" sz="3200" b="1" dirty="0">
                <a:solidFill>
                  <a:srgbClr val="0308DB">
                    <a:lumMod val="50000"/>
                  </a:srgbClr>
                </a:solidFill>
                <a:latin typeface="Verdana" panose="020B0604030504040204" pitchFamily="34" charset="0"/>
                <a:ea typeface="Verdana" panose="020B0604030504040204" pitchFamily="34" charset="0"/>
                <a:cs typeface="+mj-cs"/>
              </a:rPr>
              <a:t>HORIZON-CL4-2024-TWIN-TRANSITION-01-05</a:t>
            </a:r>
          </a:p>
        </p:txBody>
      </p:sp>
      <p:sp>
        <p:nvSpPr>
          <p:cNvPr id="13" name="Rectangle 12">
            <a:extLst>
              <a:ext uri="{FF2B5EF4-FFF2-40B4-BE49-F238E27FC236}">
                <a16:creationId xmlns:a16="http://schemas.microsoft.com/office/drawing/2014/main" id="{1AF0CBCA-5C85-7E4F-BB23-D5A8D02C9D0C}"/>
              </a:ext>
            </a:extLst>
          </p:cNvPr>
          <p:cNvSpPr/>
          <p:nvPr/>
        </p:nvSpPr>
        <p:spPr>
          <a:xfrm>
            <a:off x="142673" y="1506308"/>
            <a:ext cx="5607984" cy="4247317"/>
          </a:xfrm>
          <a:prstGeom prst="rect">
            <a:avLst/>
          </a:prstGeom>
          <a:ln w="12700">
            <a:solidFill>
              <a:srgbClr val="4472C4"/>
            </a:solidFill>
          </a:ln>
        </p:spPr>
        <p:txBody>
          <a:bodyPr wrap="square">
            <a:spAutoFit/>
          </a:bodyPr>
          <a:lstStyle/>
          <a:p>
            <a:pPr marL="285750" indent="-285750">
              <a:buSzPct val="150000"/>
              <a:buFont typeface="Arial" panose="020B0604020202020204" pitchFamily="34" charset="0"/>
              <a:buChar char="•"/>
            </a:pPr>
            <a:r>
              <a:rPr lang="en-GB" dirty="0">
                <a:solidFill>
                  <a:srgbClr val="000000"/>
                </a:solidFill>
                <a:latin typeface="Verdana" panose="020B0604030504040204" pitchFamily="34" charset="0"/>
                <a:ea typeface="Verdana" panose="020B0604030504040204" pitchFamily="34" charset="0"/>
                <a:cs typeface="Times New Roman" panose="02020603050405020304" pitchFamily="18" charset="0"/>
              </a:rPr>
              <a:t>Links may be established with relevant cases emerging from the CSA project HORIZON-CL4-2023-RESILIENCE-01-39.</a:t>
            </a:r>
            <a:endParaRPr lang="en-IE"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a:p>
            <a:pPr marL="285750" indent="-285750">
              <a:buSzPct val="150000"/>
              <a:buFont typeface="Arial" panose="020B0604020202020204" pitchFamily="34" charset="0"/>
              <a:buChar char="•"/>
            </a:pPr>
            <a:r>
              <a:rPr lang="en-GB" dirty="0">
                <a:solidFill>
                  <a:srgbClr val="000000"/>
                </a:solidFill>
                <a:latin typeface="Verdana" panose="020B0604030504040204" pitchFamily="34" charset="0"/>
                <a:ea typeface="Verdana" panose="020B0604030504040204" pitchFamily="34" charset="0"/>
                <a:cs typeface="Times New Roman" panose="02020603050405020304" pitchFamily="18" charset="0"/>
              </a:rPr>
              <a:t>International cooperation is encouraged, especially with Japan, S. Korea, US, Canada, and Australia.</a:t>
            </a:r>
            <a:endParaRPr lang="en-IE"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a:p>
            <a:pPr marL="285750" indent="-285750">
              <a:buSzPct val="150000"/>
              <a:buFont typeface="Arial" panose="020B0604020202020204" pitchFamily="34" charset="0"/>
              <a:buChar char="•"/>
            </a:pPr>
            <a:r>
              <a:rPr lang="en-GB" dirty="0">
                <a:solidFill>
                  <a:srgbClr val="000000"/>
                </a:solidFill>
                <a:latin typeface="Verdana" panose="020B0604030504040204" pitchFamily="34" charset="0"/>
                <a:ea typeface="Verdana" panose="020B0604030504040204" pitchFamily="34" charset="0"/>
                <a:cs typeface="Times New Roman" panose="02020603050405020304" pitchFamily="18" charset="0"/>
              </a:rPr>
              <a:t>Proposals submitted under this topic should include a business case and exploitation strategy, as outlined in the introduction to this Destination.</a:t>
            </a:r>
            <a:endParaRPr lang="en-IE"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a:p>
            <a:pPr marL="285750" indent="-285750">
              <a:buSzPct val="150000"/>
              <a:buFont typeface="Arial" panose="020B0604020202020204" pitchFamily="34" charset="0"/>
              <a:buChar char="•"/>
            </a:pPr>
            <a:r>
              <a:rPr lang="en-GB" dirty="0">
                <a:solidFill>
                  <a:srgbClr val="000000"/>
                </a:solidFill>
                <a:latin typeface="Verdana" panose="020B0604030504040204" pitchFamily="34" charset="0"/>
                <a:ea typeface="Verdana" panose="020B0604030504040204" pitchFamily="34" charset="0"/>
                <a:cs typeface="Times New Roman" panose="02020603050405020304" pitchFamily="18" charset="0"/>
              </a:rPr>
              <a:t>Proposals should take into account relevant international standards and activities supported under the Digital Europe programme, e.g. in the area of Manufacturing Data Spaces.</a:t>
            </a:r>
          </a:p>
        </p:txBody>
      </p:sp>
      <p:sp>
        <p:nvSpPr>
          <p:cNvPr id="7" name="Rectangle 6">
            <a:extLst>
              <a:ext uri="{FF2B5EF4-FFF2-40B4-BE49-F238E27FC236}">
                <a16:creationId xmlns:a16="http://schemas.microsoft.com/office/drawing/2014/main" id="{A45E7897-518B-2141-B446-5B32AF59440D}"/>
              </a:ext>
            </a:extLst>
          </p:cNvPr>
          <p:cNvSpPr/>
          <p:nvPr/>
        </p:nvSpPr>
        <p:spPr>
          <a:xfrm>
            <a:off x="6064914" y="1503088"/>
            <a:ext cx="5603143" cy="877163"/>
          </a:xfrm>
          <a:prstGeom prst="rect">
            <a:avLst/>
          </a:prstGeom>
          <a:ln w="12700">
            <a:solidFill>
              <a:srgbClr val="4472C4"/>
            </a:solidFill>
          </a:ln>
        </p:spPr>
        <p:txBody>
          <a:bodyPr wrap="square">
            <a:spAutoFit/>
          </a:bodyPr>
          <a:lstStyle/>
          <a:p>
            <a:pPr marL="12700" indent="-12700"/>
            <a:r>
              <a:rPr lang="en-GB" sz="1700" dirty="0">
                <a:solidFill>
                  <a:srgbClr val="000000"/>
                </a:solidFill>
                <a:latin typeface="Verdana" panose="020B0604030504040204" pitchFamily="34" charset="0"/>
                <a:ea typeface="Verdana" panose="020B0604030504040204" pitchFamily="34" charset="0"/>
                <a:cs typeface="Times New Roman" panose="02020603050405020304" pitchFamily="18" charset="0"/>
              </a:rPr>
              <a:t>Turning FAIR into reality: </a:t>
            </a:r>
            <a:r>
              <a:rPr lang="en-GB" sz="1700" dirty="0">
                <a:solidFill>
                  <a:srgbClr val="000000"/>
                </a:solidFill>
                <a:latin typeface="Verdana" panose="020B0604030504040204" pitchFamily="34" charset="0"/>
                <a:ea typeface="Verdana" panose="020B0604030504040204" pitchFamily="34" charset="0"/>
                <a:cs typeface="Times New Roman" panose="02020603050405020304" pitchFamily="18" charset="0"/>
                <a:hlinkClick r:id="rId3"/>
              </a:rPr>
              <a:t>https://ec.europa.eu/info/sites/default/files/turning_fair_into_reality_1.pdf</a:t>
            </a:r>
            <a:r>
              <a:rPr lang="en-GB" sz="1700"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endParaRPr lang="en-IE" sz="1700" dirty="0">
              <a:latin typeface="Verdana" panose="020B0604030504040204" pitchFamily="34" charset="0"/>
              <a:ea typeface="Verdana" panose="020B060403050404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DFDF5459-BA45-064F-938A-9D88EC70A0F4}"/>
              </a:ext>
            </a:extLst>
          </p:cNvPr>
          <p:cNvSpPr/>
          <p:nvPr/>
        </p:nvSpPr>
        <p:spPr>
          <a:xfrm>
            <a:off x="3048000" y="2828836"/>
            <a:ext cx="6096000" cy="369332"/>
          </a:xfrm>
          <a:prstGeom prst="rect">
            <a:avLst/>
          </a:prstGeom>
        </p:spPr>
        <p:txBody>
          <a:bodyPr>
            <a:spAutoFit/>
          </a:bodyPr>
          <a:lstStyle/>
          <a:p>
            <a:pPr marL="457200" indent="-457200" algn="just"/>
            <a:r>
              <a:rPr lang="en-GB" baseline="30000" dirty="0">
                <a:latin typeface="Times New Roman" panose="02020603050405020304" pitchFamily="18" charset="0"/>
                <a:ea typeface="Times New Roman" panose="02020603050405020304" pitchFamily="18" charset="0"/>
                <a:cs typeface="Times New Roman" panose="02020603050405020304" pitchFamily="18" charset="0"/>
              </a:rPr>
              <a:t>	</a:t>
            </a:r>
            <a:endParaRPr lang="en-IE"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776E91F0-E44B-AA42-83E5-87898061E7E6}"/>
              </a:ext>
            </a:extLst>
          </p:cNvPr>
          <p:cNvPicPr>
            <a:picLocks noChangeAspect="1"/>
          </p:cNvPicPr>
          <p:nvPr/>
        </p:nvPicPr>
        <p:blipFill>
          <a:blip r:embed="rId4"/>
          <a:stretch>
            <a:fillRect/>
          </a:stretch>
        </p:blipFill>
        <p:spPr>
          <a:xfrm>
            <a:off x="10410092" y="710960"/>
            <a:ext cx="1147433" cy="640632"/>
          </a:xfrm>
          <a:prstGeom prst="rect">
            <a:avLst/>
          </a:prstGeom>
        </p:spPr>
      </p:pic>
      <p:sp>
        <p:nvSpPr>
          <p:cNvPr id="5" name="Rectangle 4">
            <a:extLst>
              <a:ext uri="{FF2B5EF4-FFF2-40B4-BE49-F238E27FC236}">
                <a16:creationId xmlns:a16="http://schemas.microsoft.com/office/drawing/2014/main" id="{C7377B43-DE3C-FB4F-A470-A344AE53B09A}"/>
              </a:ext>
            </a:extLst>
          </p:cNvPr>
          <p:cNvSpPr/>
          <p:nvPr/>
        </p:nvSpPr>
        <p:spPr>
          <a:xfrm>
            <a:off x="142674" y="5878286"/>
            <a:ext cx="5607984" cy="631187"/>
          </a:xfrm>
          <a:prstGeom prst="rect">
            <a:avLst/>
          </a:prstGeom>
          <a:ln>
            <a:solidFill>
              <a:schemeClr val="accent1"/>
            </a:solidFill>
          </a:ln>
        </p:spPr>
        <p:txBody>
          <a:bodyPr wrap="square">
            <a:spAutoFit/>
          </a:bodyPr>
          <a:lstStyle/>
          <a:p>
            <a:r>
              <a:rPr lang="en-US" sz="1700" dirty="0">
                <a:solidFill>
                  <a:srgbClr val="000000"/>
                </a:solidFill>
                <a:latin typeface="Verdana" panose="020B0604030504040204" pitchFamily="34" charset="0"/>
                <a:ea typeface="Verdana" panose="020B0604030504040204" pitchFamily="34" charset="0"/>
                <a:cs typeface="Times New Roman" panose="02020603050405020304" pitchFamily="18" charset="0"/>
                <a:hlinkClick r:id="rId5"/>
              </a:rPr>
              <a:t>Proposal for Ecodesign for Sustainable Products Regulation</a:t>
            </a:r>
            <a:endParaRPr lang="en-GB" sz="1700"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39B2B162-103E-28AD-52D1-A9471A7A6EBA}"/>
              </a:ext>
            </a:extLst>
          </p:cNvPr>
          <p:cNvSpPr txBox="1"/>
          <p:nvPr/>
        </p:nvSpPr>
        <p:spPr>
          <a:xfrm>
            <a:off x="6064914" y="2485933"/>
            <a:ext cx="5603143" cy="3970318"/>
          </a:xfrm>
          <a:prstGeom prst="rect">
            <a:avLst/>
          </a:prstGeom>
          <a:noFill/>
          <a:ln>
            <a:solidFill>
              <a:schemeClr val="accent1"/>
            </a:solidFill>
          </a:ln>
        </p:spPr>
        <p:txBody>
          <a:bodyPr wrap="square">
            <a:spAutoFit/>
          </a:bodyPr>
          <a:lstStyle/>
          <a:p>
            <a:pPr marL="285750" indent="-285750">
              <a:buSzPct val="150000"/>
              <a:buFont typeface="Arial" panose="020B0604020202020204" pitchFamily="34" charset="0"/>
              <a:buChar char="•"/>
            </a:pPr>
            <a:r>
              <a:rPr lang="en-GB" dirty="0">
                <a:solidFill>
                  <a:srgbClr val="000000"/>
                </a:solidFill>
                <a:latin typeface="Verdana" panose="020B0604030504040204" pitchFamily="34" charset="0"/>
                <a:ea typeface="Verdana" panose="020B0604030504040204" pitchFamily="34" charset="0"/>
                <a:cs typeface="Times New Roman" panose="02020603050405020304" pitchFamily="18" charset="0"/>
              </a:rPr>
              <a:t>Research must build on existing standards or contribute to standardisation. Interoperability for data sharing should be addressed, leveraging on existing ontologies and metadata and though the implementation of the FAIR data principles.</a:t>
            </a:r>
            <a:endParaRPr lang="en-IE"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a:p>
            <a:pPr marL="285750" indent="-285750">
              <a:buSzPct val="150000"/>
              <a:buFont typeface="Arial" panose="020B0604020202020204" pitchFamily="34" charset="0"/>
              <a:buChar char="•"/>
            </a:pPr>
            <a:r>
              <a:rPr lang="en-GB" dirty="0">
                <a:solidFill>
                  <a:srgbClr val="000000"/>
                </a:solidFill>
                <a:latin typeface="Verdana" panose="020B0604030504040204" pitchFamily="34" charset="0"/>
                <a:ea typeface="Verdana" panose="020B0604030504040204" pitchFamily="34" charset="0"/>
                <a:cs typeface="Times New Roman" panose="02020603050405020304" pitchFamily="18" charset="0"/>
              </a:rPr>
              <a:t>All projects should build on or seek collaboration with existing projects and develop synergies with other relevant European, national or regional initiatives, funding programmes and platforms. Collaboration with EIT Manufacturing is encouraged, in particular on the development of skills.</a:t>
            </a:r>
            <a:endParaRPr lang="en-IE"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5821672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35</a:t>
            </a:fld>
            <a:endParaRPr lang="lv-LV" dirty="0"/>
          </a:p>
        </p:txBody>
      </p:sp>
      <p:sp>
        <p:nvSpPr>
          <p:cNvPr id="2" name="Rectangle 1">
            <a:extLst>
              <a:ext uri="{FF2B5EF4-FFF2-40B4-BE49-F238E27FC236}">
                <a16:creationId xmlns:a16="http://schemas.microsoft.com/office/drawing/2014/main" id="{DFDF5459-BA45-064F-938A-9D88EC70A0F4}"/>
              </a:ext>
            </a:extLst>
          </p:cNvPr>
          <p:cNvSpPr/>
          <p:nvPr/>
        </p:nvSpPr>
        <p:spPr>
          <a:xfrm>
            <a:off x="3048000" y="2828836"/>
            <a:ext cx="6096000" cy="369332"/>
          </a:xfrm>
          <a:prstGeom prst="rect">
            <a:avLst/>
          </a:prstGeom>
        </p:spPr>
        <p:txBody>
          <a:bodyPr>
            <a:spAutoFit/>
          </a:bodyPr>
          <a:lstStyle/>
          <a:p>
            <a:pPr marL="457200" indent="-457200" algn="just"/>
            <a:r>
              <a:rPr lang="en-GB" baseline="30000" dirty="0">
                <a:latin typeface="Times New Roman" panose="02020603050405020304" pitchFamily="18" charset="0"/>
                <a:ea typeface="Times New Roman" panose="02020603050405020304" pitchFamily="18" charset="0"/>
                <a:cs typeface="Times New Roman" panose="02020603050405020304" pitchFamily="18" charset="0"/>
              </a:rPr>
              <a:t>	</a:t>
            </a:r>
            <a:endParaRPr lang="en-IE"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41FEE8C5-041B-7784-09A7-10ABC4C6693A}"/>
              </a:ext>
            </a:extLst>
          </p:cNvPr>
          <p:cNvSpPr txBox="1"/>
          <p:nvPr/>
        </p:nvSpPr>
        <p:spPr>
          <a:xfrm>
            <a:off x="5870715" y="4372378"/>
            <a:ext cx="6160696" cy="923330"/>
          </a:xfrm>
          <a:prstGeom prst="rect">
            <a:avLst/>
          </a:prstGeom>
          <a:noFill/>
          <a:ln>
            <a:solidFill>
              <a:schemeClr val="accent1"/>
            </a:solidFill>
          </a:ln>
        </p:spPr>
        <p:txBody>
          <a:bodyPr wrap="square">
            <a:spAutoFit/>
          </a:bodyPr>
          <a:lstStyle/>
          <a:p>
            <a:r>
              <a:rPr lang="lv-LV" dirty="0">
                <a:latin typeface="Verdana" panose="020B0604030504040204" pitchFamily="34" charset="0"/>
                <a:ea typeface="Verdana" panose="020B0604030504040204" pitchFamily="34" charset="0"/>
              </a:rPr>
              <a:t>Processes4Planet SRIA 2050</a:t>
            </a:r>
          </a:p>
          <a:p>
            <a:r>
              <a:rPr lang="lv-LV" dirty="0">
                <a:latin typeface="Verdana" panose="020B0604030504040204" pitchFamily="34" charset="0"/>
                <a:ea typeface="Verdana" panose="020B0604030504040204" pitchFamily="34" charset="0"/>
                <a:hlinkClick r:id="rId3"/>
              </a:rPr>
              <a:t>https://www.aspire2050.eu/sites/default/files/users/user85/p4planet_07.06.2022._final.pdf</a:t>
            </a:r>
            <a:r>
              <a:rPr lang="lv-LV" dirty="0">
                <a:latin typeface="Verdana" panose="020B0604030504040204" pitchFamily="34" charset="0"/>
                <a:ea typeface="Verdana" panose="020B0604030504040204" pitchFamily="34" charset="0"/>
              </a:rPr>
              <a:t> </a:t>
            </a:r>
          </a:p>
        </p:txBody>
      </p:sp>
      <p:sp>
        <p:nvSpPr>
          <p:cNvPr id="14" name="Rectangle 13">
            <a:extLst>
              <a:ext uri="{FF2B5EF4-FFF2-40B4-BE49-F238E27FC236}">
                <a16:creationId xmlns:a16="http://schemas.microsoft.com/office/drawing/2014/main" id="{9757B52A-0664-F0F5-53A0-0CD347314946}"/>
              </a:ext>
            </a:extLst>
          </p:cNvPr>
          <p:cNvSpPr/>
          <p:nvPr/>
        </p:nvSpPr>
        <p:spPr>
          <a:xfrm>
            <a:off x="5834232" y="714930"/>
            <a:ext cx="6256681" cy="2927468"/>
          </a:xfrm>
          <a:prstGeom prst="rect">
            <a:avLst/>
          </a:prstGeom>
          <a:ln w="12700">
            <a:solidFill>
              <a:schemeClr val="accent1"/>
            </a:solidFill>
          </a:ln>
        </p:spPr>
        <p:txBody>
          <a:bodyPr wrap="square">
            <a:spAutoFit/>
          </a:bodyPr>
          <a:lstStyle/>
          <a:p>
            <a:pPr marL="285750" indent="-285750">
              <a:lnSpc>
                <a:spcPct val="115000"/>
              </a:lnSpc>
              <a:spcAft>
                <a:spcPts val="1000"/>
              </a:spcAft>
              <a:buSzPct val="150000"/>
              <a:buFont typeface="Arial" panose="020B0604020202020204" pitchFamily="34" charset="0"/>
              <a:buChar char="•"/>
            </a:pPr>
            <a:r>
              <a:rPr lang="en-GB" dirty="0">
                <a:solidFill>
                  <a:srgbClr val="000000"/>
                </a:solidFill>
                <a:latin typeface="Verdana" panose="020B0604030504040204" pitchFamily="34" charset="0"/>
                <a:ea typeface="Verdana" panose="020B0604030504040204" pitchFamily="34" charset="0"/>
                <a:cs typeface="Times New Roman" panose="02020603050405020304" pitchFamily="18" charset="0"/>
              </a:rPr>
              <a:t>Proposals should build on or seek collaboration with existing projects and develop synergies with other relevant European, national, or regional initiatives and funding programmes and platforms. Where relevant, proposals could liaise with the Clean Hydrogen Joint Undertaking and are encouraged to contribute and participate to the activities of the TRUST database and the hydrogen observatory.</a:t>
            </a:r>
          </a:p>
        </p:txBody>
      </p:sp>
      <p:sp>
        <p:nvSpPr>
          <p:cNvPr id="15" name="TextBox 14">
            <a:extLst>
              <a:ext uri="{FF2B5EF4-FFF2-40B4-BE49-F238E27FC236}">
                <a16:creationId xmlns:a16="http://schemas.microsoft.com/office/drawing/2014/main" id="{65493263-5974-9BF4-2BE4-F57D59A789CE}"/>
              </a:ext>
            </a:extLst>
          </p:cNvPr>
          <p:cNvSpPr txBox="1"/>
          <p:nvPr/>
        </p:nvSpPr>
        <p:spPr>
          <a:xfrm>
            <a:off x="6016755" y="360987"/>
            <a:ext cx="6787660" cy="353943"/>
          </a:xfrm>
          <a:prstGeom prst="rect">
            <a:avLst/>
          </a:prstGeom>
          <a:noFill/>
        </p:spPr>
        <p:txBody>
          <a:bodyPr wrap="square">
            <a:spAutoFit/>
          </a:bodyPr>
          <a:lstStyle/>
          <a:p>
            <a:r>
              <a:rPr lang="en-US" sz="1700" b="1" dirty="0">
                <a:solidFill>
                  <a:srgbClr val="0308DB">
                    <a:lumMod val="50000"/>
                  </a:srgbClr>
                </a:solidFill>
                <a:latin typeface="Verdana" panose="020B0604030504040204" pitchFamily="34" charset="0"/>
                <a:ea typeface="Verdana" panose="020B0604030504040204" pitchFamily="34" charset="0"/>
                <a:cs typeface="+mj-cs"/>
              </a:rPr>
              <a:t>HORIZON-CL4-2024-TWIN-TRANSITION-01-3</a:t>
            </a:r>
            <a:r>
              <a:rPr lang="lv-LV" sz="1700" b="1" dirty="0">
                <a:solidFill>
                  <a:srgbClr val="0308DB">
                    <a:lumMod val="50000"/>
                  </a:srgbClr>
                </a:solidFill>
                <a:latin typeface="Verdana" panose="020B0604030504040204" pitchFamily="34" charset="0"/>
                <a:ea typeface="Verdana" panose="020B0604030504040204" pitchFamily="34" charset="0"/>
                <a:cs typeface="+mj-cs"/>
              </a:rPr>
              <a:t>4</a:t>
            </a:r>
            <a:endParaRPr lang="lv-LV" sz="1700" dirty="0"/>
          </a:p>
        </p:txBody>
      </p:sp>
      <p:pic>
        <p:nvPicPr>
          <p:cNvPr id="16" name="Picture 2" descr="Processes4Planet | IMA Europe">
            <a:extLst>
              <a:ext uri="{FF2B5EF4-FFF2-40B4-BE49-F238E27FC236}">
                <a16:creationId xmlns:a16="http://schemas.microsoft.com/office/drawing/2014/main" id="{63530697-F524-86D6-F8FD-3C2451756C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82359" y="3497256"/>
            <a:ext cx="1428472" cy="764358"/>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030A168A-50BC-9B42-3FF6-0245BA3AD3D4}"/>
              </a:ext>
            </a:extLst>
          </p:cNvPr>
          <p:cNvSpPr txBox="1"/>
          <p:nvPr/>
        </p:nvSpPr>
        <p:spPr>
          <a:xfrm>
            <a:off x="5870715" y="5369331"/>
            <a:ext cx="6160696" cy="1138773"/>
          </a:xfrm>
          <a:prstGeom prst="rect">
            <a:avLst/>
          </a:prstGeom>
          <a:noFill/>
          <a:ln>
            <a:solidFill>
              <a:schemeClr val="accent1"/>
            </a:solidFill>
          </a:ln>
        </p:spPr>
        <p:txBody>
          <a:bodyPr wrap="square">
            <a:spAutoFit/>
          </a:bodyPr>
          <a:lstStyle/>
          <a:p>
            <a:r>
              <a:rPr lang="en-US" sz="1700" dirty="0">
                <a:latin typeface="Verdana" panose="020B0604030504040204" pitchFamily="34" charset="0"/>
                <a:ea typeface="Verdana" panose="020B0604030504040204" pitchFamily="34" charset="0"/>
              </a:rPr>
              <a:t>Technology Reporting Using Structured Templates (TRUST) tool</a:t>
            </a:r>
            <a:r>
              <a:rPr lang="lv-LV" sz="1700" dirty="0">
                <a:latin typeface="Verdana" panose="020B0604030504040204" pitchFamily="34" charset="0"/>
                <a:ea typeface="Verdana" panose="020B0604030504040204" pitchFamily="34" charset="0"/>
              </a:rPr>
              <a:t> </a:t>
            </a:r>
            <a:r>
              <a:rPr lang="lv-LV" sz="1700" dirty="0">
                <a:latin typeface="Verdana" panose="020B0604030504040204" pitchFamily="34" charset="0"/>
                <a:ea typeface="Verdana" panose="020B0604030504040204" pitchFamily="34" charset="0"/>
                <a:hlinkClick r:id="rId5"/>
              </a:rPr>
              <a:t>https://www.clean-hydrogen.europa.eu/knowledge-management/annual-data-collection_en#trust</a:t>
            </a:r>
            <a:endParaRPr lang="lv-LV" sz="1700" dirty="0">
              <a:latin typeface="Verdana" panose="020B0604030504040204" pitchFamily="34" charset="0"/>
              <a:ea typeface="Verdana" panose="020B0604030504040204" pitchFamily="34" charset="0"/>
            </a:endParaRPr>
          </a:p>
        </p:txBody>
      </p:sp>
      <p:pic>
        <p:nvPicPr>
          <p:cNvPr id="19" name="Picture 18">
            <a:extLst>
              <a:ext uri="{FF2B5EF4-FFF2-40B4-BE49-F238E27FC236}">
                <a16:creationId xmlns:a16="http://schemas.microsoft.com/office/drawing/2014/main" id="{B00DB187-E222-5B48-5E82-94A962F00F30}"/>
              </a:ext>
            </a:extLst>
          </p:cNvPr>
          <p:cNvPicPr>
            <a:picLocks noChangeAspect="1"/>
          </p:cNvPicPr>
          <p:nvPr/>
        </p:nvPicPr>
        <p:blipFill>
          <a:blip r:embed="rId6"/>
          <a:stretch>
            <a:fillRect/>
          </a:stretch>
        </p:blipFill>
        <p:spPr>
          <a:xfrm>
            <a:off x="64604" y="360987"/>
            <a:ext cx="854635" cy="1769244"/>
          </a:xfrm>
          <a:prstGeom prst="rect">
            <a:avLst/>
          </a:prstGeom>
        </p:spPr>
      </p:pic>
      <p:sp>
        <p:nvSpPr>
          <p:cNvPr id="13" name="Rectangle 12">
            <a:extLst>
              <a:ext uri="{FF2B5EF4-FFF2-40B4-BE49-F238E27FC236}">
                <a16:creationId xmlns:a16="http://schemas.microsoft.com/office/drawing/2014/main" id="{1AF0CBCA-5C85-7E4F-BB23-D5A8D02C9D0C}"/>
              </a:ext>
            </a:extLst>
          </p:cNvPr>
          <p:cNvSpPr/>
          <p:nvPr/>
        </p:nvSpPr>
        <p:spPr>
          <a:xfrm>
            <a:off x="203351" y="717754"/>
            <a:ext cx="5492134" cy="5756191"/>
          </a:xfrm>
          <a:prstGeom prst="rect">
            <a:avLst/>
          </a:prstGeom>
          <a:ln w="12700">
            <a:solidFill>
              <a:srgbClr val="4472C4"/>
            </a:solidFill>
          </a:ln>
        </p:spPr>
        <p:txBody>
          <a:bodyPr wrap="square">
            <a:spAutoFit/>
          </a:bodyPr>
          <a:lstStyle/>
          <a:p>
            <a:pPr marL="285750" indent="-285750">
              <a:lnSpc>
                <a:spcPct val="115000"/>
              </a:lnSpc>
              <a:buSzPct val="150000"/>
              <a:buFont typeface="Arial" panose="020B0604020202020204" pitchFamily="34" charset="0"/>
              <a:buChar char="•"/>
            </a:pPr>
            <a:r>
              <a:rPr lang="en-GB" sz="1700" dirty="0">
                <a:solidFill>
                  <a:srgbClr val="000000"/>
                </a:solidFill>
                <a:latin typeface="Verdana" panose="020B0604030504040204" pitchFamily="34" charset="0"/>
                <a:ea typeface="Verdana" panose="020B0604030504040204" pitchFamily="34" charset="0"/>
                <a:cs typeface="Times New Roman" panose="02020603050405020304" pitchFamily="18" charset="0"/>
              </a:rPr>
              <a:t>Proposals submitted under this topic should include a sound business case and strong exploitation strategy, as outlined in the introduction to this Destination. As a project output a more elaborated exploitation plan should be developed including preliminary plans for scalability, commercialisation and deployment. This should also include the assessment of possible societal and environmental impact and implications for the workplace</a:t>
            </a:r>
            <a:r>
              <a:rPr lang="lv-LV" sz="1700" dirty="0">
                <a:solidFill>
                  <a:srgbClr val="000000"/>
                </a:solidFill>
                <a:latin typeface="Verdana" panose="020B0604030504040204" pitchFamily="34" charset="0"/>
                <a:ea typeface="Verdana" panose="020B0604030504040204" pitchFamily="34" charset="0"/>
                <a:cs typeface="Times New Roman" panose="02020603050405020304" pitchFamily="18" charset="0"/>
              </a:rPr>
              <a:t>.</a:t>
            </a:r>
          </a:p>
          <a:p>
            <a:pPr marL="285750" indent="-285750">
              <a:buSzPct val="150000"/>
              <a:buFont typeface="Arial" panose="020B0604020202020204" pitchFamily="34" charset="0"/>
              <a:buChar char="•"/>
            </a:pPr>
            <a:r>
              <a:rPr lang="en-GB" sz="1700" dirty="0">
                <a:solidFill>
                  <a:srgbClr val="000000"/>
                </a:solidFill>
                <a:latin typeface="Verdana" panose="020B0604030504040204" pitchFamily="34" charset="0"/>
                <a:ea typeface="Verdana" panose="020B0604030504040204" pitchFamily="34" charset="0"/>
                <a:cs typeface="Times New Roman" panose="02020603050405020304" pitchFamily="18" charset="0"/>
              </a:rPr>
              <a:t>Research must build on existing standards or contribute to standardisation. Where relevant, interoperability for data sharing should be addressed.</a:t>
            </a:r>
            <a:endParaRPr lang="en-IE" sz="1700" dirty="0">
              <a:latin typeface="Verdana" panose="020B0604030504040204" pitchFamily="34" charset="0"/>
              <a:ea typeface="Verdana" panose="020B0604030504040204" pitchFamily="34" charset="0"/>
              <a:cs typeface="Times New Roman" panose="02020603050405020304" pitchFamily="18" charset="0"/>
            </a:endParaRPr>
          </a:p>
          <a:p>
            <a:pPr marL="285750" indent="-285750">
              <a:buSzPct val="150000"/>
              <a:buFont typeface="Arial" panose="020B0604020202020204" pitchFamily="34" charset="0"/>
              <a:buChar char="•"/>
            </a:pPr>
            <a:r>
              <a:rPr lang="en-GB" sz="1700" dirty="0">
                <a:solidFill>
                  <a:srgbClr val="000000"/>
                </a:solidFill>
                <a:latin typeface="Verdana" panose="020B0604030504040204" pitchFamily="34" charset="0"/>
                <a:ea typeface="Verdana" panose="020B0604030504040204" pitchFamily="34" charset="0"/>
                <a:cs typeface="Times New Roman" panose="02020603050405020304" pitchFamily="18" charset="0"/>
              </a:rPr>
              <a:t>Proposals should build on or seek collaboration with existing projects and develop synergies with other relevant European, national, or regional initiatives, funding programmes and platforms</a:t>
            </a:r>
            <a:endParaRPr lang="lv-LV" sz="1700" dirty="0"/>
          </a:p>
        </p:txBody>
      </p:sp>
      <p:sp>
        <p:nvSpPr>
          <p:cNvPr id="11" name="Rectangle 10">
            <a:extLst>
              <a:ext uri="{FF2B5EF4-FFF2-40B4-BE49-F238E27FC236}">
                <a16:creationId xmlns:a16="http://schemas.microsoft.com/office/drawing/2014/main" id="{F3B4701F-F037-244D-B3E1-A9D380A6733C}"/>
              </a:ext>
            </a:extLst>
          </p:cNvPr>
          <p:cNvSpPr/>
          <p:nvPr/>
        </p:nvSpPr>
        <p:spPr>
          <a:xfrm>
            <a:off x="50057" y="363811"/>
            <a:ext cx="5966698" cy="353943"/>
          </a:xfrm>
          <a:prstGeom prst="rect">
            <a:avLst/>
          </a:prstGeom>
        </p:spPr>
        <p:txBody>
          <a:bodyPr wrap="none">
            <a:spAutoFit/>
          </a:bodyPr>
          <a:lstStyle/>
          <a:p>
            <a:pPr defTabSz="938213" eaLnBrk="0" fontAlgn="base" hangingPunct="0">
              <a:spcBef>
                <a:spcPct val="0"/>
              </a:spcBef>
              <a:spcAft>
                <a:spcPct val="0"/>
              </a:spcAft>
            </a:pPr>
            <a:r>
              <a:rPr lang="en-US" sz="1700" b="1" dirty="0">
                <a:solidFill>
                  <a:srgbClr val="0308DB">
                    <a:lumMod val="50000"/>
                  </a:srgbClr>
                </a:solidFill>
                <a:latin typeface="Verdana" panose="020B0604030504040204" pitchFamily="34" charset="0"/>
                <a:ea typeface="Verdana" panose="020B0604030504040204" pitchFamily="34" charset="0"/>
                <a:cs typeface="+mj-cs"/>
              </a:rPr>
              <a:t>HORIZON-CL4-2024-TWIN-TRANSITION-01-32</a:t>
            </a:r>
          </a:p>
        </p:txBody>
      </p:sp>
    </p:spTree>
    <p:extLst>
      <p:ext uri="{BB962C8B-B14F-4D97-AF65-F5344CB8AC3E}">
        <p14:creationId xmlns:p14="http://schemas.microsoft.com/office/powerpoint/2010/main" val="25652042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36</a:t>
            </a:fld>
            <a:endParaRPr lang="lv-LV" dirty="0"/>
          </a:p>
        </p:txBody>
      </p:sp>
      <p:sp>
        <p:nvSpPr>
          <p:cNvPr id="2" name="Rectangle 1">
            <a:extLst>
              <a:ext uri="{FF2B5EF4-FFF2-40B4-BE49-F238E27FC236}">
                <a16:creationId xmlns:a16="http://schemas.microsoft.com/office/drawing/2014/main" id="{DFDF5459-BA45-064F-938A-9D88EC70A0F4}"/>
              </a:ext>
            </a:extLst>
          </p:cNvPr>
          <p:cNvSpPr/>
          <p:nvPr/>
        </p:nvSpPr>
        <p:spPr>
          <a:xfrm>
            <a:off x="3048000" y="2757876"/>
            <a:ext cx="6096000" cy="369332"/>
          </a:xfrm>
          <a:prstGeom prst="rect">
            <a:avLst/>
          </a:prstGeom>
        </p:spPr>
        <p:txBody>
          <a:bodyPr>
            <a:spAutoFit/>
          </a:bodyPr>
          <a:lstStyle/>
          <a:p>
            <a:pPr marL="457200" indent="-457200" algn="just"/>
            <a:r>
              <a:rPr lang="en-GB" baseline="30000" dirty="0">
                <a:latin typeface="Times New Roman" panose="02020603050405020304" pitchFamily="18" charset="0"/>
                <a:ea typeface="Times New Roman" panose="02020603050405020304" pitchFamily="18" charset="0"/>
                <a:cs typeface="Times New Roman" panose="02020603050405020304" pitchFamily="18" charset="0"/>
              </a:rPr>
              <a:t>	</a:t>
            </a:r>
            <a:endParaRPr lang="en-IE"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1548B2DE-D138-665C-83DC-8E0F93506486}"/>
              </a:ext>
            </a:extLst>
          </p:cNvPr>
          <p:cNvSpPr txBox="1"/>
          <p:nvPr/>
        </p:nvSpPr>
        <p:spPr>
          <a:xfrm>
            <a:off x="196888" y="5405138"/>
            <a:ext cx="5305656" cy="646331"/>
          </a:xfrm>
          <a:prstGeom prst="rect">
            <a:avLst/>
          </a:prstGeom>
          <a:noFill/>
          <a:ln w="12700">
            <a:solidFill>
              <a:schemeClr val="accent1"/>
            </a:solidFill>
          </a:ln>
        </p:spPr>
        <p:txBody>
          <a:bodyPr wrap="square">
            <a:spAutoFit/>
          </a:bodyPr>
          <a:lstStyle/>
          <a:p>
            <a:r>
              <a:rPr lang="en-GB" dirty="0">
                <a:solidFill>
                  <a:srgbClr val="000000"/>
                </a:solidFill>
                <a:latin typeface="Verdana" panose="020B0604030504040204" pitchFamily="34" charset="0"/>
                <a:ea typeface="Verdana" panose="020B0604030504040204" pitchFamily="34" charset="0"/>
                <a:cs typeface="Times New Roman" panose="02020603050405020304" pitchFamily="18" charset="0"/>
              </a:rPr>
              <a:t>Hubs for Circularity </a:t>
            </a:r>
            <a:endParaRPr lang="lv-LV"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a:p>
            <a:r>
              <a:rPr lang="lv-LV" dirty="0">
                <a:latin typeface="Verdana" panose="020B0604030504040204" pitchFamily="34" charset="0"/>
                <a:ea typeface="Verdana" panose="020B0604030504040204" pitchFamily="34" charset="0"/>
                <a:hlinkClick r:id="rId3"/>
              </a:rPr>
              <a:t>https://www.h4c-community.eu/</a:t>
            </a:r>
            <a:r>
              <a:rPr lang="lv-LV" dirty="0">
                <a:latin typeface="Verdana" panose="020B0604030504040204" pitchFamily="34" charset="0"/>
                <a:ea typeface="Verdana" panose="020B0604030504040204" pitchFamily="34" charset="0"/>
              </a:rPr>
              <a:t> </a:t>
            </a:r>
          </a:p>
        </p:txBody>
      </p:sp>
      <p:pic>
        <p:nvPicPr>
          <p:cNvPr id="22" name="Picture 21">
            <a:extLst>
              <a:ext uri="{FF2B5EF4-FFF2-40B4-BE49-F238E27FC236}">
                <a16:creationId xmlns:a16="http://schemas.microsoft.com/office/drawing/2014/main" id="{CBCAE3D6-0869-A3A4-C6C6-8527648BFEEE}"/>
              </a:ext>
            </a:extLst>
          </p:cNvPr>
          <p:cNvPicPr>
            <a:picLocks noChangeAspect="1"/>
          </p:cNvPicPr>
          <p:nvPr/>
        </p:nvPicPr>
        <p:blipFill>
          <a:blip r:embed="rId4"/>
          <a:stretch>
            <a:fillRect/>
          </a:stretch>
        </p:blipFill>
        <p:spPr>
          <a:xfrm>
            <a:off x="4312273" y="5496341"/>
            <a:ext cx="1071676" cy="503165"/>
          </a:xfrm>
          <a:prstGeom prst="rect">
            <a:avLst/>
          </a:prstGeom>
        </p:spPr>
      </p:pic>
      <p:sp>
        <p:nvSpPr>
          <p:cNvPr id="23" name="Rectangle 22">
            <a:extLst>
              <a:ext uri="{FF2B5EF4-FFF2-40B4-BE49-F238E27FC236}">
                <a16:creationId xmlns:a16="http://schemas.microsoft.com/office/drawing/2014/main" id="{4596190A-72D8-1ED8-0C20-8C37370B96B8}"/>
              </a:ext>
            </a:extLst>
          </p:cNvPr>
          <p:cNvSpPr/>
          <p:nvPr/>
        </p:nvSpPr>
        <p:spPr>
          <a:xfrm>
            <a:off x="5966698" y="535829"/>
            <a:ext cx="5966698" cy="353943"/>
          </a:xfrm>
          <a:prstGeom prst="rect">
            <a:avLst/>
          </a:prstGeom>
        </p:spPr>
        <p:txBody>
          <a:bodyPr wrap="none">
            <a:spAutoFit/>
          </a:bodyPr>
          <a:lstStyle/>
          <a:p>
            <a:pPr defTabSz="938213" eaLnBrk="0" fontAlgn="base" hangingPunct="0">
              <a:spcBef>
                <a:spcPct val="0"/>
              </a:spcBef>
              <a:spcAft>
                <a:spcPct val="0"/>
              </a:spcAft>
            </a:pPr>
            <a:r>
              <a:rPr lang="en-US" sz="1700" b="1" dirty="0">
                <a:solidFill>
                  <a:srgbClr val="0308DB">
                    <a:lumMod val="50000"/>
                  </a:srgbClr>
                </a:solidFill>
                <a:latin typeface="Verdana" panose="020B0604030504040204" pitchFamily="34" charset="0"/>
                <a:ea typeface="Verdana" panose="020B0604030504040204" pitchFamily="34" charset="0"/>
                <a:cs typeface="+mj-cs"/>
              </a:rPr>
              <a:t>HORIZON-CL4-2024-TWIN-TRANSITION-01-</a:t>
            </a:r>
            <a:r>
              <a:rPr lang="lv-LV" sz="1700" b="1" dirty="0">
                <a:solidFill>
                  <a:srgbClr val="0308DB">
                    <a:lumMod val="50000"/>
                  </a:srgbClr>
                </a:solidFill>
                <a:latin typeface="Verdana" panose="020B0604030504040204" pitchFamily="34" charset="0"/>
                <a:ea typeface="Verdana" panose="020B0604030504040204" pitchFamily="34" charset="0"/>
                <a:cs typeface="+mj-cs"/>
              </a:rPr>
              <a:t>38</a:t>
            </a:r>
            <a:endParaRPr lang="en-US" sz="1700" b="1" dirty="0">
              <a:solidFill>
                <a:srgbClr val="0308DB">
                  <a:lumMod val="50000"/>
                </a:srgbClr>
              </a:solidFill>
              <a:latin typeface="Verdana" panose="020B0604030504040204" pitchFamily="34" charset="0"/>
              <a:ea typeface="Verdana" panose="020B0604030504040204" pitchFamily="34" charset="0"/>
              <a:cs typeface="+mj-cs"/>
            </a:endParaRPr>
          </a:p>
        </p:txBody>
      </p:sp>
      <p:pic>
        <p:nvPicPr>
          <p:cNvPr id="27" name="Picture 26">
            <a:extLst>
              <a:ext uri="{FF2B5EF4-FFF2-40B4-BE49-F238E27FC236}">
                <a16:creationId xmlns:a16="http://schemas.microsoft.com/office/drawing/2014/main" id="{2CFB4E34-8648-9AB8-9952-F2ACF2D11462}"/>
              </a:ext>
            </a:extLst>
          </p:cNvPr>
          <p:cNvPicPr>
            <a:picLocks noChangeAspect="1"/>
          </p:cNvPicPr>
          <p:nvPr/>
        </p:nvPicPr>
        <p:blipFill>
          <a:blip r:embed="rId5"/>
          <a:stretch>
            <a:fillRect/>
          </a:stretch>
        </p:blipFill>
        <p:spPr>
          <a:xfrm>
            <a:off x="78293" y="274109"/>
            <a:ext cx="906471" cy="1314383"/>
          </a:xfrm>
          <a:prstGeom prst="rect">
            <a:avLst/>
          </a:prstGeom>
        </p:spPr>
      </p:pic>
      <p:sp>
        <p:nvSpPr>
          <p:cNvPr id="10" name="Rectangle 9">
            <a:extLst>
              <a:ext uri="{FF2B5EF4-FFF2-40B4-BE49-F238E27FC236}">
                <a16:creationId xmlns:a16="http://schemas.microsoft.com/office/drawing/2014/main" id="{B03F1DCC-143C-1150-F147-2C70291CE85F}"/>
              </a:ext>
            </a:extLst>
          </p:cNvPr>
          <p:cNvSpPr/>
          <p:nvPr/>
        </p:nvSpPr>
        <p:spPr>
          <a:xfrm>
            <a:off x="0" y="518235"/>
            <a:ext cx="5966698" cy="353943"/>
          </a:xfrm>
          <a:prstGeom prst="rect">
            <a:avLst/>
          </a:prstGeom>
        </p:spPr>
        <p:txBody>
          <a:bodyPr wrap="none">
            <a:spAutoFit/>
          </a:bodyPr>
          <a:lstStyle/>
          <a:p>
            <a:pPr defTabSz="938213" eaLnBrk="0" fontAlgn="base" hangingPunct="0">
              <a:spcBef>
                <a:spcPct val="0"/>
              </a:spcBef>
              <a:spcAft>
                <a:spcPct val="0"/>
              </a:spcAft>
            </a:pPr>
            <a:r>
              <a:rPr lang="en-US" sz="1700" b="1" dirty="0">
                <a:solidFill>
                  <a:srgbClr val="0308DB">
                    <a:lumMod val="50000"/>
                  </a:srgbClr>
                </a:solidFill>
                <a:latin typeface="Verdana" panose="020B0604030504040204" pitchFamily="34" charset="0"/>
                <a:ea typeface="Verdana" panose="020B0604030504040204" pitchFamily="34" charset="0"/>
                <a:cs typeface="+mj-cs"/>
              </a:rPr>
              <a:t>HORIZON-CL4-2024-TWIN-TRANSITION-01-</a:t>
            </a:r>
            <a:r>
              <a:rPr lang="lv-LV" sz="1700" b="1" dirty="0">
                <a:solidFill>
                  <a:srgbClr val="0308DB">
                    <a:lumMod val="50000"/>
                  </a:srgbClr>
                </a:solidFill>
                <a:latin typeface="Verdana" panose="020B0604030504040204" pitchFamily="34" charset="0"/>
                <a:ea typeface="Verdana" panose="020B0604030504040204" pitchFamily="34" charset="0"/>
                <a:cs typeface="+mj-cs"/>
              </a:rPr>
              <a:t>35</a:t>
            </a:r>
            <a:endParaRPr lang="en-US" sz="1700" b="1" dirty="0">
              <a:solidFill>
                <a:srgbClr val="0308DB">
                  <a:lumMod val="50000"/>
                </a:srgbClr>
              </a:solidFill>
              <a:latin typeface="Verdana" panose="020B0604030504040204" pitchFamily="34" charset="0"/>
              <a:ea typeface="Verdana" panose="020B0604030504040204" pitchFamily="34" charset="0"/>
              <a:cs typeface="+mj-cs"/>
            </a:endParaRPr>
          </a:p>
        </p:txBody>
      </p:sp>
      <p:sp>
        <p:nvSpPr>
          <p:cNvPr id="18" name="TextBox 17">
            <a:extLst>
              <a:ext uri="{FF2B5EF4-FFF2-40B4-BE49-F238E27FC236}">
                <a16:creationId xmlns:a16="http://schemas.microsoft.com/office/drawing/2014/main" id="{38D4147D-1A92-711A-BD5A-62631D15EA00}"/>
              </a:ext>
            </a:extLst>
          </p:cNvPr>
          <p:cNvSpPr txBox="1"/>
          <p:nvPr/>
        </p:nvSpPr>
        <p:spPr>
          <a:xfrm>
            <a:off x="196888" y="924268"/>
            <a:ext cx="5305656" cy="4329903"/>
          </a:xfrm>
          <a:prstGeom prst="rect">
            <a:avLst/>
          </a:prstGeom>
          <a:noFill/>
          <a:ln>
            <a:solidFill>
              <a:schemeClr val="accent1"/>
            </a:solidFill>
          </a:ln>
        </p:spPr>
        <p:txBody>
          <a:bodyPr wrap="square">
            <a:spAutoFit/>
          </a:bodyPr>
          <a:lstStyle/>
          <a:p>
            <a:pPr marL="285750" indent="-285750">
              <a:lnSpc>
                <a:spcPct val="115000"/>
              </a:lnSpc>
              <a:buSzPct val="150000"/>
              <a:buFont typeface="Arial" panose="020B0604020202020204" pitchFamily="34" charset="0"/>
              <a:buChar char="•"/>
            </a:pPr>
            <a:r>
              <a:rPr lang="en-GB" dirty="0">
                <a:solidFill>
                  <a:srgbClr val="000000"/>
                </a:solidFill>
                <a:latin typeface="Verdana" panose="020B0604030504040204" pitchFamily="34" charset="0"/>
                <a:ea typeface="Verdana" panose="020B0604030504040204" pitchFamily="34" charset="0"/>
                <a:cs typeface="Times New Roman" panose="02020603050405020304" pitchFamily="18" charset="0"/>
              </a:rPr>
              <a:t>Where synergies are possible with projects from topic HORIZON-CL5-2024-D3-02-11, cooperation activities are encouraged.</a:t>
            </a:r>
            <a:endParaRPr lang="lv-LV"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a:p>
            <a:pPr marL="285750" indent="-285750">
              <a:lnSpc>
                <a:spcPct val="115000"/>
              </a:lnSpc>
              <a:buSzPct val="150000"/>
              <a:buFont typeface="Arial" panose="020B0604020202020204" pitchFamily="34" charset="0"/>
              <a:buChar char="•"/>
            </a:pPr>
            <a:r>
              <a:rPr lang="en-GB" dirty="0">
                <a:solidFill>
                  <a:srgbClr val="000000"/>
                </a:solidFill>
                <a:latin typeface="Verdana" panose="020B0604030504040204" pitchFamily="34" charset="0"/>
                <a:ea typeface="Verdana" panose="020B0604030504040204" pitchFamily="34" charset="0"/>
                <a:cs typeface="Times New Roman" panose="02020603050405020304" pitchFamily="18" charset="0"/>
              </a:rPr>
              <a:t>Proposals should build on or seek collaboration with existing projects and develop synergies with other relevant European, national or regional initiatives, funding programmes and platforms and are encouraged to consider the use of their expected outcomes in a wider approach that might benefit the establishment of Hubs for Circularity.</a:t>
            </a:r>
            <a:endParaRPr lang="en-IE"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29" name="TextBox 28">
            <a:extLst>
              <a:ext uri="{FF2B5EF4-FFF2-40B4-BE49-F238E27FC236}">
                <a16:creationId xmlns:a16="http://schemas.microsoft.com/office/drawing/2014/main" id="{0AEBD15C-0877-DACC-5FC6-2614D311ED65}"/>
              </a:ext>
            </a:extLst>
          </p:cNvPr>
          <p:cNvSpPr txBox="1"/>
          <p:nvPr/>
        </p:nvSpPr>
        <p:spPr>
          <a:xfrm>
            <a:off x="5930839" y="907368"/>
            <a:ext cx="6213762" cy="5413790"/>
          </a:xfrm>
          <a:prstGeom prst="rect">
            <a:avLst/>
          </a:prstGeom>
          <a:noFill/>
          <a:ln w="12700">
            <a:solidFill>
              <a:schemeClr val="accent1"/>
            </a:solidFill>
          </a:ln>
        </p:spPr>
        <p:txBody>
          <a:bodyPr wrap="square">
            <a:spAutoFit/>
          </a:bodyPr>
          <a:lstStyle/>
          <a:p>
            <a:pPr marL="285750" indent="-285750">
              <a:lnSpc>
                <a:spcPct val="115000"/>
              </a:lnSpc>
              <a:spcAft>
                <a:spcPts val="1000"/>
              </a:spcAft>
              <a:buSzPct val="150000"/>
              <a:buFont typeface="Arial" panose="020B0604020202020204" pitchFamily="34" charset="0"/>
              <a:buChar char="•"/>
            </a:pPr>
            <a:r>
              <a:rPr lang="en-GB" dirty="0">
                <a:solidFill>
                  <a:srgbClr val="000000"/>
                </a:solidFill>
                <a:latin typeface="Verdana" panose="020B0604030504040204" pitchFamily="34" charset="0"/>
                <a:ea typeface="Verdana" panose="020B0604030504040204" pitchFamily="34" charset="0"/>
                <a:cs typeface="Times New Roman" panose="02020603050405020304" pitchFamily="18" charset="0"/>
              </a:rPr>
              <a:t>Clustering and cooperation with other selected projects under this topic and other relevant topics in Horizon Europe (e.g., HORIZON-CL4-2023-TWIN-TRANSITION-01-42 or HORIZON-CL4-2023-RESILIENCE-01-05), with European initiatives (as for example: Circular Cities and Regions Initiative (CCRI) and European Circular Economy Stakeholder Panel (ECESP)), as well as building on existing projects is strongly encouraged (see also Industrial Symbiosis Report of March 2020).</a:t>
            </a:r>
            <a:endParaRPr lang="en-IE"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a:p>
            <a:pPr marL="285750" indent="-285750">
              <a:lnSpc>
                <a:spcPct val="115000"/>
              </a:lnSpc>
              <a:spcAft>
                <a:spcPts val="1000"/>
              </a:spcAft>
              <a:buSzPct val="150000"/>
              <a:buFont typeface="Arial" panose="020B0604020202020204" pitchFamily="34" charset="0"/>
              <a:buChar char="•"/>
            </a:pPr>
            <a:r>
              <a:rPr lang="en-GB" dirty="0">
                <a:solidFill>
                  <a:srgbClr val="000000"/>
                </a:solidFill>
                <a:latin typeface="Verdana" panose="020B0604030504040204" pitchFamily="34" charset="0"/>
                <a:ea typeface="Verdana" panose="020B0604030504040204" pitchFamily="34" charset="0"/>
                <a:cs typeface="Times New Roman" panose="02020603050405020304" pitchFamily="18" charset="0"/>
              </a:rPr>
              <a:t>This topic aims to support the goals of the smart cities mission by contributing to a healthier urban industrial symbiosis through waste reduction.</a:t>
            </a:r>
            <a:endParaRPr lang="en-IE"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a:p>
            <a:pPr marL="285750" indent="-285750">
              <a:lnSpc>
                <a:spcPct val="115000"/>
              </a:lnSpc>
              <a:buSzPct val="150000"/>
              <a:buFont typeface="Arial" panose="020B0604020202020204" pitchFamily="34" charset="0"/>
              <a:buChar char="•"/>
            </a:pPr>
            <a:r>
              <a:rPr lang="en-GB" dirty="0">
                <a:solidFill>
                  <a:srgbClr val="000000"/>
                </a:solidFill>
                <a:latin typeface="Verdana" panose="020B0604030504040204" pitchFamily="34" charset="0"/>
                <a:ea typeface="Verdana" panose="020B0604030504040204" pitchFamily="34" charset="0"/>
                <a:cs typeface="Times New Roman" panose="02020603050405020304" pitchFamily="18" charset="0"/>
              </a:rPr>
              <a:t>This topic implements the co-programmed European partnership Processes4Planet.</a:t>
            </a:r>
            <a:r>
              <a:rPr lang="en-IE"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endParaRPr lang="en-US"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8854242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6A3737-024F-3345-9FD9-75AF02B99B3D}"/>
              </a:ext>
            </a:extLst>
          </p:cNvPr>
          <p:cNvSpPr>
            <a:spLocks noGrp="1"/>
          </p:cNvSpPr>
          <p:nvPr>
            <p:ph type="sldNum" sz="quarter" idx="12"/>
          </p:nvPr>
        </p:nvSpPr>
        <p:spPr/>
        <p:txBody>
          <a:bodyPr/>
          <a:lstStyle/>
          <a:p>
            <a:fld id="{660F3F40-12FA-4968-8235-5F18DAFE2DEF}" type="slidenum">
              <a:rPr lang="lv-LV" smtClean="0"/>
              <a:t>37</a:t>
            </a:fld>
            <a:endParaRPr lang="lv-LV" dirty="0"/>
          </a:p>
        </p:txBody>
      </p:sp>
      <p:graphicFrame>
        <p:nvGraphicFramePr>
          <p:cNvPr id="10" name="Content Placeholder 10">
            <a:extLst>
              <a:ext uri="{FF2B5EF4-FFF2-40B4-BE49-F238E27FC236}">
                <a16:creationId xmlns:a16="http://schemas.microsoft.com/office/drawing/2014/main" id="{BAE4EAEB-0367-3049-B1D4-2BCD9D68A546}"/>
              </a:ext>
            </a:extLst>
          </p:cNvPr>
          <p:cNvGraphicFramePr>
            <a:graphicFrameLocks/>
          </p:cNvGraphicFramePr>
          <p:nvPr>
            <p:extLst>
              <p:ext uri="{D42A27DB-BD31-4B8C-83A1-F6EECF244321}">
                <p14:modId xmlns:p14="http://schemas.microsoft.com/office/powerpoint/2010/main" val="2551117497"/>
              </p:ext>
            </p:extLst>
          </p:nvPr>
        </p:nvGraphicFramePr>
        <p:xfrm>
          <a:off x="352761" y="1997541"/>
          <a:ext cx="11486477" cy="3718401"/>
        </p:xfrm>
        <a:graphic>
          <a:graphicData uri="http://schemas.openxmlformats.org/drawingml/2006/table">
            <a:tbl>
              <a:tblPr/>
              <a:tblGrid>
                <a:gridCol w="5915416">
                  <a:extLst>
                    <a:ext uri="{9D8B030D-6E8A-4147-A177-3AD203B41FA5}">
                      <a16:colId xmlns:a16="http://schemas.microsoft.com/office/drawing/2014/main" val="20000"/>
                    </a:ext>
                  </a:extLst>
                </a:gridCol>
                <a:gridCol w="2068428">
                  <a:extLst>
                    <a:ext uri="{9D8B030D-6E8A-4147-A177-3AD203B41FA5}">
                      <a16:colId xmlns:a16="http://schemas.microsoft.com/office/drawing/2014/main" val="20001"/>
                    </a:ext>
                  </a:extLst>
                </a:gridCol>
                <a:gridCol w="2059975">
                  <a:extLst>
                    <a:ext uri="{9D8B030D-6E8A-4147-A177-3AD203B41FA5}">
                      <a16:colId xmlns:a16="http://schemas.microsoft.com/office/drawing/2014/main" val="20003"/>
                    </a:ext>
                  </a:extLst>
                </a:gridCol>
                <a:gridCol w="1442658">
                  <a:extLst>
                    <a:ext uri="{9D8B030D-6E8A-4147-A177-3AD203B41FA5}">
                      <a16:colId xmlns:a16="http://schemas.microsoft.com/office/drawing/2014/main" val="3995975852"/>
                    </a:ext>
                  </a:extLst>
                </a:gridCol>
              </a:tblGrid>
              <a:tr h="756685">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72787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2"/>
                        </a:rPr>
                        <a:t>HORIZON-CL4-2024-RESILIENCE-01-01</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Exploration of critical raw materials in deep land deposits</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dirty="0">
                          <a:solidFill>
                            <a:srgbClr val="000000"/>
                          </a:solidFill>
                          <a:effectLst/>
                          <a:latin typeface="Verdana" panose="020B0604030504040204" pitchFamily="34" charset="0"/>
                          <a:ea typeface="Verdana" panose="020B0604030504040204" pitchFamily="34" charset="0"/>
                        </a:rPr>
                        <a:t>RIA</a:t>
                      </a:r>
                      <a:endParaRPr lang="en-US" sz="1400" b="1" kern="1200" dirty="0">
                        <a:solidFill>
                          <a:schemeClr val="tx1"/>
                        </a:solidFill>
                        <a:effectLst/>
                        <a:latin typeface="Verdana" panose="020B0604030504040204" pitchFamily="34" charset="0"/>
                        <a:ea typeface="Verdana" panose="020B0604030504040204" pitchFamily="34" charset="0"/>
                        <a:cs typeface="+mn-cs"/>
                      </a:endParaRP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3-5</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62284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3"/>
                        </a:rPr>
                        <a:t>HORIZON-CL4-2024-RESILIENCE-01-04</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Piloting emerging Smart IoT Platforms and decentralized intelligence</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1" kern="1200" dirty="0">
                          <a:solidFill>
                            <a:schemeClr val="tx1"/>
                          </a:solidFill>
                          <a:effectLst/>
                          <a:latin typeface="Verdana" panose="020B0604030504040204" pitchFamily="34" charset="0"/>
                          <a:ea typeface="Verdana" panose="020B0604030504040204" pitchFamily="34" charset="0"/>
                          <a:cs typeface="+mn-cs"/>
                        </a:rPr>
                        <a:t>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6-7</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7,3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72423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4"/>
                        </a:rPr>
                        <a:t>HORIZON-CL4-2024-RESILIENCE-01-08</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Rare Earth and magnets innovation hubs</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1" kern="1200" dirty="0">
                          <a:solidFill>
                            <a:schemeClr val="tx1"/>
                          </a:solidFill>
                          <a:effectLst/>
                          <a:latin typeface="Verdana" panose="020B0604030504040204" pitchFamily="34" charset="0"/>
                          <a:ea typeface="Verdana" panose="020B0604030504040204" pitchFamily="34" charset="0"/>
                          <a:cs typeface="+mn-cs"/>
                        </a:rPr>
                        <a:t>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6-7</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16</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88677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5"/>
                        </a:rPr>
                        <a:t>HORIZON-CL4-2024-RESILIENCE-01-10</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Addressing due diligence requirements in raw materials supply chains</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CSA</a:t>
                      </a:r>
                      <a:endParaRPr lang="en-GB" sz="1400" b="0"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2,2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76392654"/>
                  </a:ext>
                </a:extLst>
              </a:tr>
            </a:tbl>
          </a:graphicData>
        </a:graphic>
      </p:graphicFrame>
      <p:sp>
        <p:nvSpPr>
          <p:cNvPr id="11" name="Title 1">
            <a:extLst>
              <a:ext uri="{FF2B5EF4-FFF2-40B4-BE49-F238E27FC236}">
                <a16:creationId xmlns:a16="http://schemas.microsoft.com/office/drawing/2014/main" id="{11F51BBB-3FD8-EF4F-A561-157E2E03C5EA}"/>
              </a:ext>
            </a:extLst>
          </p:cNvPr>
          <p:cNvSpPr txBox="1">
            <a:spLocks/>
          </p:cNvSpPr>
          <p:nvPr/>
        </p:nvSpPr>
        <p:spPr>
          <a:xfrm>
            <a:off x="1271008" y="115103"/>
            <a:ext cx="10269257" cy="4333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fontAlgn="ctr">
              <a:defRPr/>
            </a:pPr>
            <a:r>
              <a:rPr lang="en-GB" altLang="lv-LV" sz="3200" b="1" dirty="0">
                <a:solidFill>
                  <a:srgbClr val="0308DB">
                    <a:lumMod val="50000"/>
                  </a:srgbClr>
                </a:solidFill>
                <a:latin typeface="Verdana" panose="020B0604030504040204" pitchFamily="34" charset="0"/>
                <a:ea typeface="Verdana" panose="020B0604030504040204" pitchFamily="34" charset="0"/>
              </a:rPr>
              <a:t>D2: Increased autonomy in key strategic value chains for resilient industry</a:t>
            </a:r>
            <a:br>
              <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b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t>  </a:t>
            </a:r>
            <a:endPar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endParaRPr>
          </a:p>
        </p:txBody>
      </p:sp>
      <p:sp>
        <p:nvSpPr>
          <p:cNvPr id="12" name="Rectangle 11">
            <a:extLst>
              <a:ext uri="{FF2B5EF4-FFF2-40B4-BE49-F238E27FC236}">
                <a16:creationId xmlns:a16="http://schemas.microsoft.com/office/drawing/2014/main" id="{BDD84095-1C1D-F74F-A22D-AA2F9380D8D7}"/>
              </a:ext>
            </a:extLst>
          </p:cNvPr>
          <p:cNvSpPr/>
          <p:nvPr/>
        </p:nvSpPr>
        <p:spPr>
          <a:xfrm>
            <a:off x="5008259" y="1356474"/>
            <a:ext cx="4789268"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en-GB" b="1" dirty="0">
                <a:latin typeface="Verdana" panose="020B0604030504040204" pitchFamily="34" charset="0"/>
                <a:ea typeface="Verdana" panose="020B0604030504040204" pitchFamily="34" charset="0"/>
              </a:rPr>
              <a:t>7 February 2024</a:t>
            </a:r>
          </a:p>
        </p:txBody>
      </p:sp>
      <p:sp>
        <p:nvSpPr>
          <p:cNvPr id="13" name="Rectangle 12">
            <a:extLst>
              <a:ext uri="{FF2B5EF4-FFF2-40B4-BE49-F238E27FC236}">
                <a16:creationId xmlns:a16="http://schemas.microsoft.com/office/drawing/2014/main" id="{2BE0BE80-0A04-DD4F-B1EB-9A8752529E95}"/>
              </a:ext>
            </a:extLst>
          </p:cNvPr>
          <p:cNvSpPr/>
          <p:nvPr/>
        </p:nvSpPr>
        <p:spPr>
          <a:xfrm>
            <a:off x="441065" y="1365349"/>
            <a:ext cx="6225896"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en-GB" b="1" dirty="0">
                <a:latin typeface="Verdana" panose="020B0604030504040204" pitchFamily="34" charset="0"/>
                <a:ea typeface="Verdana" panose="020B0604030504040204" pitchFamily="34" charset="0"/>
              </a:rPr>
              <a:t>19 September 2023 </a:t>
            </a:r>
          </a:p>
        </p:txBody>
      </p:sp>
      <p:sp>
        <p:nvSpPr>
          <p:cNvPr id="14" name="Rectangle 1">
            <a:extLst>
              <a:ext uri="{FF2B5EF4-FFF2-40B4-BE49-F238E27FC236}">
                <a16:creationId xmlns:a16="http://schemas.microsoft.com/office/drawing/2014/main" id="{E9422ECE-6AF2-5842-BB77-2537ED23551C}"/>
              </a:ext>
            </a:extLst>
          </p:cNvPr>
          <p:cNvSpPr>
            <a:spLocks noChangeArrowheads="1"/>
          </p:cNvSpPr>
          <p:nvPr/>
        </p:nvSpPr>
        <p:spPr bwMode="auto">
          <a:xfrm>
            <a:off x="9165229" y="1145288"/>
            <a:ext cx="2674009" cy="553998"/>
          </a:xfrm>
          <a:prstGeom prst="rect">
            <a:avLst/>
          </a:prstGeom>
          <a:noFill/>
          <a:ln w="127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lvl="0" defTabSz="938213" eaLnBrk="0" fontAlgn="base" hangingPunct="0">
              <a:spcBef>
                <a:spcPct val="0"/>
              </a:spcBef>
              <a:spcAft>
                <a:spcPct val="0"/>
              </a:spcAft>
              <a:defRPr/>
            </a:pPr>
            <a:r>
              <a:rPr lang="en-GB" altLang="en-US" sz="1500" i="1" kern="0" dirty="0">
                <a:solidFill>
                  <a:srgbClr val="FF0000"/>
                </a:solidFill>
                <a:latin typeface="Times New Roman" panose="02020603050405020304" pitchFamily="18" charset="0"/>
                <a:ea typeface="MS PGothic" panose="020B0600070205080204" pitchFamily="34" charset="-128"/>
                <a:hlinkClick r:id="rId6"/>
              </a:rPr>
              <a:t>https://www.youtube.com/watch?v=9G5n2QuzdSo</a:t>
            </a:r>
            <a:r>
              <a:rPr lang="en-GB" altLang="en-US" sz="1500" i="1" kern="0" dirty="0">
                <a:solidFill>
                  <a:srgbClr val="FF0000"/>
                </a:solidFill>
                <a:latin typeface="Times New Roman" panose="02020603050405020304" pitchFamily="18" charset="0"/>
                <a:ea typeface="MS PGothic" panose="020B0600070205080204" pitchFamily="34" charset="-128"/>
              </a:rPr>
              <a:t> </a:t>
            </a:r>
            <a:endParaRPr kumimoji="0" lang="en-GB" altLang="en-US" sz="1500" b="0" i="1" u="none" strike="noStrike" kern="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endParaRPr>
          </a:p>
        </p:txBody>
      </p:sp>
      <p:pic>
        <p:nvPicPr>
          <p:cNvPr id="15" name="Graphic 15" descr="Share">
            <a:extLst>
              <a:ext uri="{FF2B5EF4-FFF2-40B4-BE49-F238E27FC236}">
                <a16:creationId xmlns:a16="http://schemas.microsoft.com/office/drawing/2014/main" id="{CBB49D41-ADB4-694F-8071-4E40102B5E7D}"/>
              </a:ext>
            </a:extLst>
          </p:cNvPr>
          <p:cNvPicPr>
            <a:picLocks noChangeAspect="1"/>
          </p:cNvPicPr>
          <p:nvPr/>
        </p:nvPicPr>
        <p:blipFill>
          <a:blip r:embed="rId7"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729217" y="1263274"/>
            <a:ext cx="436012" cy="436012"/>
          </a:xfrm>
          <a:prstGeom prst="rect">
            <a:avLst/>
          </a:prstGeom>
        </p:spPr>
      </p:pic>
    </p:spTree>
    <p:extLst>
      <p:ext uri="{BB962C8B-B14F-4D97-AF65-F5344CB8AC3E}">
        <p14:creationId xmlns:p14="http://schemas.microsoft.com/office/powerpoint/2010/main" val="1694548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6A3737-024F-3345-9FD9-75AF02B99B3D}"/>
              </a:ext>
            </a:extLst>
          </p:cNvPr>
          <p:cNvSpPr>
            <a:spLocks noGrp="1"/>
          </p:cNvSpPr>
          <p:nvPr>
            <p:ph type="sldNum" sz="quarter" idx="12"/>
          </p:nvPr>
        </p:nvSpPr>
        <p:spPr/>
        <p:txBody>
          <a:bodyPr/>
          <a:lstStyle/>
          <a:p>
            <a:fld id="{660F3F40-12FA-4968-8235-5F18DAFE2DEF}" type="slidenum">
              <a:rPr lang="lv-LV" smtClean="0"/>
              <a:t>38</a:t>
            </a:fld>
            <a:endParaRPr lang="lv-LV" dirty="0"/>
          </a:p>
        </p:txBody>
      </p:sp>
      <p:graphicFrame>
        <p:nvGraphicFramePr>
          <p:cNvPr id="10" name="Content Placeholder 10">
            <a:extLst>
              <a:ext uri="{FF2B5EF4-FFF2-40B4-BE49-F238E27FC236}">
                <a16:creationId xmlns:a16="http://schemas.microsoft.com/office/drawing/2014/main" id="{BAE4EAEB-0367-3049-B1D4-2BCD9D68A546}"/>
              </a:ext>
            </a:extLst>
          </p:cNvPr>
          <p:cNvGraphicFramePr>
            <a:graphicFrameLocks/>
          </p:cNvGraphicFramePr>
          <p:nvPr>
            <p:extLst>
              <p:ext uri="{D42A27DB-BD31-4B8C-83A1-F6EECF244321}">
                <p14:modId xmlns:p14="http://schemas.microsoft.com/office/powerpoint/2010/main" val="424325830"/>
              </p:ext>
            </p:extLst>
          </p:nvPr>
        </p:nvGraphicFramePr>
        <p:xfrm>
          <a:off x="389965" y="2011680"/>
          <a:ext cx="11486477" cy="4218864"/>
        </p:xfrm>
        <a:graphic>
          <a:graphicData uri="http://schemas.openxmlformats.org/drawingml/2006/table">
            <a:tbl>
              <a:tblPr/>
              <a:tblGrid>
                <a:gridCol w="5915416">
                  <a:extLst>
                    <a:ext uri="{9D8B030D-6E8A-4147-A177-3AD203B41FA5}">
                      <a16:colId xmlns:a16="http://schemas.microsoft.com/office/drawing/2014/main" val="20000"/>
                    </a:ext>
                  </a:extLst>
                </a:gridCol>
                <a:gridCol w="2068428">
                  <a:extLst>
                    <a:ext uri="{9D8B030D-6E8A-4147-A177-3AD203B41FA5}">
                      <a16:colId xmlns:a16="http://schemas.microsoft.com/office/drawing/2014/main" val="20001"/>
                    </a:ext>
                  </a:extLst>
                </a:gridCol>
                <a:gridCol w="2059975">
                  <a:extLst>
                    <a:ext uri="{9D8B030D-6E8A-4147-A177-3AD203B41FA5}">
                      <a16:colId xmlns:a16="http://schemas.microsoft.com/office/drawing/2014/main" val="20003"/>
                    </a:ext>
                  </a:extLst>
                </a:gridCol>
                <a:gridCol w="1442658">
                  <a:extLst>
                    <a:ext uri="{9D8B030D-6E8A-4147-A177-3AD203B41FA5}">
                      <a16:colId xmlns:a16="http://schemas.microsoft.com/office/drawing/2014/main" val="3995975852"/>
                    </a:ext>
                  </a:extLst>
                </a:gridCol>
              </a:tblGrid>
              <a:tr h="756685">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72787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2"/>
                        </a:rPr>
                        <a:t>HORIZON-CL4-2024-RESILIENCE-01-11</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Technologies for extraction and processing of critical raw materials</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dirty="0">
                          <a:solidFill>
                            <a:srgbClr val="000000"/>
                          </a:solidFill>
                          <a:effectLst/>
                          <a:latin typeface="Verdana" panose="020B0604030504040204" pitchFamily="34" charset="0"/>
                          <a:ea typeface="Verdana" panose="020B0604030504040204" pitchFamily="34" charset="0"/>
                        </a:rPr>
                        <a:t>IA</a:t>
                      </a:r>
                      <a:endParaRPr lang="en-US" sz="1400" b="1" kern="1200" dirty="0">
                        <a:solidFill>
                          <a:schemeClr val="tx1"/>
                        </a:solidFill>
                        <a:effectLst/>
                        <a:latin typeface="Verdana" panose="020B0604030504040204" pitchFamily="34" charset="0"/>
                        <a:ea typeface="Verdana" panose="020B0604030504040204" pitchFamily="34" charset="0"/>
                        <a:cs typeface="+mn-cs"/>
                      </a:endParaRP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6-7</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7,5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77993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3"/>
                        </a:rPr>
                        <a:t>HORIZON-CL4-2024-RESILIENCE-01-24</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Development of safe and sustainable by design alternatives</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1" kern="1200" dirty="0">
                          <a:solidFill>
                            <a:schemeClr val="tx1"/>
                          </a:solidFill>
                          <a:effectLst/>
                          <a:latin typeface="Verdana" panose="020B0604030504040204" pitchFamily="34" charset="0"/>
                          <a:ea typeface="Verdana" panose="020B0604030504040204" pitchFamily="34" charset="0"/>
                          <a:cs typeface="+mn-cs"/>
                        </a:rPr>
                        <a:t>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4-5/TRL 6-7</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12-15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6949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4"/>
                        </a:rPr>
                        <a:t>HORIZON-CL4-2024-RESILIENCE-01-35</a:t>
                      </a:r>
                      <a:r>
                        <a:rPr lang="en-US" sz="1400" dirty="0">
                          <a:latin typeface="Verdana" panose="020B0604030504040204" pitchFamily="34" charset="0"/>
                          <a:ea typeface="Verdana" panose="020B0604030504040204" pitchFamily="34" charset="0"/>
                        </a:rPr>
                        <a:t>: Biodegradable polymers for sustainable packaging materials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ctr"/>
                      <a:r>
                        <a:rPr lang="en-US" sz="1400" b="1" kern="1200" dirty="0">
                          <a:solidFill>
                            <a:schemeClr val="tx1"/>
                          </a:solidFill>
                          <a:effectLst/>
                          <a:latin typeface="Verdana" panose="020B0604030504040204" pitchFamily="34" charset="0"/>
                          <a:ea typeface="Verdana" panose="020B0604030504040204" pitchFamily="34" charset="0"/>
                          <a:cs typeface="+mn-cs"/>
                        </a:rPr>
                        <a:t>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4/TRL 6-7</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6-8</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665069638"/>
                  </a:ext>
                </a:extLst>
              </a:tr>
              <a:tr h="5959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5"/>
                        </a:rPr>
                        <a:t>HORIZON-CL4-2024-RESILIENCE-01-36</a:t>
                      </a:r>
                      <a:r>
                        <a:rPr lang="en-US" sz="1400" dirty="0">
                          <a:latin typeface="Verdana" panose="020B0604030504040204" pitchFamily="34" charset="0"/>
                          <a:ea typeface="Verdana" panose="020B0604030504040204" pitchFamily="34" charset="0"/>
                        </a:rPr>
                        <a:t>: Advanced biomaterials for the Health Care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ctr"/>
                      <a:r>
                        <a:rPr lang="en-US" sz="1400" b="1" kern="1200" dirty="0">
                          <a:solidFill>
                            <a:schemeClr val="tx1"/>
                          </a:solidFill>
                          <a:effectLst/>
                          <a:latin typeface="Verdana" panose="020B0604030504040204" pitchFamily="34" charset="0"/>
                          <a:ea typeface="Verdana" panose="020B0604030504040204" pitchFamily="34" charset="0"/>
                          <a:cs typeface="+mn-cs"/>
                        </a:rPr>
                        <a:t>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3-4/TRL 5-6</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6-8</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572995506"/>
                  </a:ext>
                </a:extLst>
              </a:tr>
              <a:tr h="663462">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6"/>
                        </a:rPr>
                        <a:t>HORIZON-CL4-2024-RESILIENCE-01-41</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'Innovate to transform' support for SME's sustainability transition </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1" kern="1200" dirty="0">
                          <a:solidFill>
                            <a:schemeClr val="tx1"/>
                          </a:solidFill>
                          <a:effectLst/>
                          <a:latin typeface="Verdana" panose="020B0604030504040204" pitchFamily="34" charset="0"/>
                          <a:ea typeface="Verdana" panose="020B0604030504040204" pitchFamily="34" charset="0"/>
                          <a:cs typeface="+mn-cs"/>
                        </a:rPr>
                        <a:t>CSA</a:t>
                      </a:r>
                      <a:endParaRPr lang="en-GB" sz="1400" b="1" i="0" u="none" strike="noStrike" noProof="0" dirty="0">
                        <a:solidFill>
                          <a:srgbClr val="FF0000"/>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bl>
          </a:graphicData>
        </a:graphic>
      </p:graphicFrame>
      <p:sp>
        <p:nvSpPr>
          <p:cNvPr id="11" name="Title 1">
            <a:extLst>
              <a:ext uri="{FF2B5EF4-FFF2-40B4-BE49-F238E27FC236}">
                <a16:creationId xmlns:a16="http://schemas.microsoft.com/office/drawing/2014/main" id="{11F51BBB-3FD8-EF4F-A561-157E2E03C5EA}"/>
              </a:ext>
            </a:extLst>
          </p:cNvPr>
          <p:cNvSpPr txBox="1">
            <a:spLocks/>
          </p:cNvSpPr>
          <p:nvPr/>
        </p:nvSpPr>
        <p:spPr>
          <a:xfrm>
            <a:off x="1271008" y="115103"/>
            <a:ext cx="10269257" cy="4333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fontAlgn="ctr">
              <a:defRPr/>
            </a:pPr>
            <a:r>
              <a:rPr lang="en-GB" altLang="lv-LV" sz="3200" b="1" dirty="0">
                <a:solidFill>
                  <a:srgbClr val="0308DB">
                    <a:lumMod val="50000"/>
                  </a:srgbClr>
                </a:solidFill>
                <a:latin typeface="Verdana" panose="020B0604030504040204" pitchFamily="34" charset="0"/>
                <a:ea typeface="Verdana" panose="020B0604030504040204" pitchFamily="34" charset="0"/>
              </a:rPr>
              <a:t>D2: Increased autonomy in key strategic value chains for resilient industry</a:t>
            </a:r>
            <a:br>
              <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b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t>  </a:t>
            </a:r>
            <a:endPar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endParaRPr>
          </a:p>
        </p:txBody>
      </p:sp>
      <p:sp>
        <p:nvSpPr>
          <p:cNvPr id="12" name="Rectangle 11">
            <a:extLst>
              <a:ext uri="{FF2B5EF4-FFF2-40B4-BE49-F238E27FC236}">
                <a16:creationId xmlns:a16="http://schemas.microsoft.com/office/drawing/2014/main" id="{BDD84095-1C1D-F74F-A22D-AA2F9380D8D7}"/>
              </a:ext>
            </a:extLst>
          </p:cNvPr>
          <p:cNvSpPr/>
          <p:nvPr/>
        </p:nvSpPr>
        <p:spPr>
          <a:xfrm>
            <a:off x="5008259" y="1356474"/>
            <a:ext cx="4789268"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en-GB" b="1" dirty="0">
                <a:latin typeface="Verdana" panose="020B0604030504040204" pitchFamily="34" charset="0"/>
                <a:ea typeface="Verdana" panose="020B0604030504040204" pitchFamily="34" charset="0"/>
              </a:rPr>
              <a:t>7 February 2024</a:t>
            </a:r>
          </a:p>
        </p:txBody>
      </p:sp>
      <p:sp>
        <p:nvSpPr>
          <p:cNvPr id="13" name="Rectangle 12">
            <a:extLst>
              <a:ext uri="{FF2B5EF4-FFF2-40B4-BE49-F238E27FC236}">
                <a16:creationId xmlns:a16="http://schemas.microsoft.com/office/drawing/2014/main" id="{2BE0BE80-0A04-DD4F-B1EB-9A8752529E95}"/>
              </a:ext>
            </a:extLst>
          </p:cNvPr>
          <p:cNvSpPr/>
          <p:nvPr/>
        </p:nvSpPr>
        <p:spPr>
          <a:xfrm>
            <a:off x="441065" y="1365349"/>
            <a:ext cx="6225896"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en-GB" b="1" dirty="0">
                <a:latin typeface="Verdana" panose="020B0604030504040204" pitchFamily="34" charset="0"/>
                <a:ea typeface="Verdana" panose="020B0604030504040204" pitchFamily="34" charset="0"/>
              </a:rPr>
              <a:t>19 September 2023 </a:t>
            </a:r>
          </a:p>
        </p:txBody>
      </p:sp>
      <p:sp>
        <p:nvSpPr>
          <p:cNvPr id="14" name="Rectangle 1">
            <a:extLst>
              <a:ext uri="{FF2B5EF4-FFF2-40B4-BE49-F238E27FC236}">
                <a16:creationId xmlns:a16="http://schemas.microsoft.com/office/drawing/2014/main" id="{E9422ECE-6AF2-5842-BB77-2537ED23551C}"/>
              </a:ext>
            </a:extLst>
          </p:cNvPr>
          <p:cNvSpPr>
            <a:spLocks noChangeArrowheads="1"/>
          </p:cNvSpPr>
          <p:nvPr/>
        </p:nvSpPr>
        <p:spPr bwMode="auto">
          <a:xfrm>
            <a:off x="9229093" y="1214725"/>
            <a:ext cx="2674009" cy="553998"/>
          </a:xfrm>
          <a:prstGeom prst="rect">
            <a:avLst/>
          </a:prstGeom>
          <a:noFill/>
          <a:ln w="127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lvl="0" defTabSz="938213" eaLnBrk="0" fontAlgn="base" hangingPunct="0">
              <a:spcBef>
                <a:spcPct val="0"/>
              </a:spcBef>
              <a:spcAft>
                <a:spcPct val="0"/>
              </a:spcAft>
              <a:defRPr/>
            </a:pPr>
            <a:r>
              <a:rPr lang="en-GB" altLang="en-US" sz="1500" i="1" kern="0" dirty="0">
                <a:solidFill>
                  <a:srgbClr val="FF0000"/>
                </a:solidFill>
                <a:latin typeface="Times New Roman" panose="02020603050405020304" pitchFamily="18" charset="0"/>
                <a:ea typeface="MS PGothic" panose="020B0600070205080204" pitchFamily="34" charset="-128"/>
                <a:hlinkClick r:id="rId7"/>
              </a:rPr>
              <a:t>https://www.youtube.com/watch?v=9G5n2QuzdSo</a:t>
            </a:r>
            <a:r>
              <a:rPr lang="en-GB" altLang="en-US" sz="1500" i="1" kern="0" dirty="0">
                <a:solidFill>
                  <a:srgbClr val="FF0000"/>
                </a:solidFill>
                <a:latin typeface="Times New Roman" panose="02020603050405020304" pitchFamily="18" charset="0"/>
                <a:ea typeface="MS PGothic" panose="020B0600070205080204" pitchFamily="34" charset="-128"/>
              </a:rPr>
              <a:t> </a:t>
            </a:r>
            <a:endParaRPr kumimoji="0" lang="en-GB" altLang="en-US" sz="1500" b="0" i="1" u="none" strike="noStrike" kern="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endParaRPr>
          </a:p>
        </p:txBody>
      </p:sp>
      <p:pic>
        <p:nvPicPr>
          <p:cNvPr id="15" name="Graphic 15" descr="Share">
            <a:extLst>
              <a:ext uri="{FF2B5EF4-FFF2-40B4-BE49-F238E27FC236}">
                <a16:creationId xmlns:a16="http://schemas.microsoft.com/office/drawing/2014/main" id="{CBB49D41-ADB4-694F-8071-4E40102B5E7D}"/>
              </a:ext>
            </a:extLst>
          </p:cNvPr>
          <p:cNvPicPr>
            <a:picLocks noChangeAspect="1"/>
          </p:cNvPicPr>
          <p:nvPr/>
        </p:nvPicPr>
        <p:blipFill>
          <a:blip r:embed="rId8"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89893" y="1303286"/>
            <a:ext cx="439200" cy="439200"/>
          </a:xfrm>
          <a:prstGeom prst="rect">
            <a:avLst/>
          </a:prstGeom>
        </p:spPr>
      </p:pic>
    </p:spTree>
    <p:extLst>
      <p:ext uri="{BB962C8B-B14F-4D97-AF65-F5344CB8AC3E}">
        <p14:creationId xmlns:p14="http://schemas.microsoft.com/office/powerpoint/2010/main" val="24413839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73FAB-7918-1443-BFD0-E60D41D84C80}"/>
              </a:ext>
            </a:extLst>
          </p:cNvPr>
          <p:cNvSpPr>
            <a:spLocks noGrp="1"/>
          </p:cNvSpPr>
          <p:nvPr>
            <p:ph type="title"/>
          </p:nvPr>
        </p:nvSpPr>
        <p:spPr>
          <a:xfrm>
            <a:off x="981634" y="147400"/>
            <a:ext cx="11210366" cy="1325563"/>
          </a:xfrm>
        </p:spPr>
        <p:txBody>
          <a:bodyPr>
            <a:normAutofit/>
          </a:bodyPr>
          <a:lstStyle/>
          <a:p>
            <a:r>
              <a:rPr lang="lv-LV" sz="3200" b="1" dirty="0">
                <a:solidFill>
                  <a:srgbClr val="0308DB">
                    <a:lumMod val="50000"/>
                  </a:srgbClr>
                </a:solidFill>
                <a:latin typeface="Verdana" panose="020B0604030504040204" pitchFamily="34" charset="0"/>
                <a:ea typeface="Verdana" panose="020B0604030504040204" pitchFamily="34" charset="0"/>
              </a:rPr>
              <a:t>HORIZON-CL4-2024-RESILIENCE-01</a:t>
            </a:r>
            <a:br>
              <a:rPr lang="lv-LV" dirty="0"/>
            </a:br>
            <a:endParaRPr lang="lv-LV" dirty="0"/>
          </a:p>
        </p:txBody>
      </p:sp>
      <p:sp>
        <p:nvSpPr>
          <p:cNvPr id="3" name="Slide Number Placeholder 2">
            <a:extLst>
              <a:ext uri="{FF2B5EF4-FFF2-40B4-BE49-F238E27FC236}">
                <a16:creationId xmlns:a16="http://schemas.microsoft.com/office/drawing/2014/main" id="{699A3202-6C16-1440-8A0D-016C887E2FA5}"/>
              </a:ext>
            </a:extLst>
          </p:cNvPr>
          <p:cNvSpPr>
            <a:spLocks noGrp="1"/>
          </p:cNvSpPr>
          <p:nvPr>
            <p:ph type="sldNum" sz="quarter" idx="12"/>
          </p:nvPr>
        </p:nvSpPr>
        <p:spPr/>
        <p:txBody>
          <a:bodyPr/>
          <a:lstStyle/>
          <a:p>
            <a:fld id="{660F3F40-12FA-4968-8235-5F18DAFE2DEF}" type="slidenum">
              <a:rPr lang="lv-LV" smtClean="0"/>
              <a:t>39</a:t>
            </a:fld>
            <a:endParaRPr lang="lv-LV" dirty="0"/>
          </a:p>
        </p:txBody>
      </p:sp>
      <p:pic>
        <p:nvPicPr>
          <p:cNvPr id="4" name="Picture 3">
            <a:extLst>
              <a:ext uri="{FF2B5EF4-FFF2-40B4-BE49-F238E27FC236}">
                <a16:creationId xmlns:a16="http://schemas.microsoft.com/office/drawing/2014/main" id="{3C828760-6C84-ED43-9D8E-20C9E111DD7B}"/>
              </a:ext>
            </a:extLst>
          </p:cNvPr>
          <p:cNvPicPr>
            <a:picLocks noChangeAspect="1"/>
          </p:cNvPicPr>
          <p:nvPr/>
        </p:nvPicPr>
        <p:blipFill>
          <a:blip r:embed="rId2"/>
          <a:stretch>
            <a:fillRect/>
          </a:stretch>
        </p:blipFill>
        <p:spPr>
          <a:xfrm>
            <a:off x="846044" y="777981"/>
            <a:ext cx="10099861" cy="5760931"/>
          </a:xfrm>
          <a:prstGeom prst="rect">
            <a:avLst/>
          </a:prstGeom>
        </p:spPr>
      </p:pic>
    </p:spTree>
    <p:extLst>
      <p:ext uri="{BB962C8B-B14F-4D97-AF65-F5344CB8AC3E}">
        <p14:creationId xmlns:p14="http://schemas.microsoft.com/office/powerpoint/2010/main" val="3986363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A686A09-08D1-488F-A17B-5F21DDA3E202}"/>
              </a:ext>
            </a:extLst>
          </p:cNvPr>
          <p:cNvSpPr>
            <a:spLocks noGrp="1"/>
          </p:cNvSpPr>
          <p:nvPr>
            <p:ph type="title"/>
          </p:nvPr>
        </p:nvSpPr>
        <p:spPr>
          <a:xfrm>
            <a:off x="1341718" y="121988"/>
            <a:ext cx="8128000" cy="1036642"/>
          </a:xfrm>
        </p:spPr>
        <p:txBody>
          <a:bodyPr/>
          <a:lstStyle/>
          <a:p>
            <a:r>
              <a:rPr lang="lv-LV" altLang="en-US" sz="3200" dirty="0">
                <a:solidFill>
                  <a:srgbClr val="0308DB">
                    <a:lumMod val="50000"/>
                  </a:srgbClr>
                </a:solidFill>
                <a:latin typeface="Verdana" panose="020B0604030504040204" pitchFamily="34" charset="0"/>
                <a:cs typeface="+mj-cs"/>
              </a:rPr>
              <a:t>Apvārsnis Eiropa 4. klastera </a:t>
            </a:r>
            <a:br>
              <a:rPr lang="lv-LV" altLang="en-US" sz="3200" dirty="0">
                <a:solidFill>
                  <a:srgbClr val="0308DB">
                    <a:lumMod val="50000"/>
                  </a:srgbClr>
                </a:solidFill>
                <a:latin typeface="Verdana" panose="020B0604030504040204" pitchFamily="34" charset="0"/>
                <a:cs typeface="+mj-cs"/>
              </a:rPr>
            </a:br>
            <a:r>
              <a:rPr lang="lv-LV" altLang="en-US" sz="3200" dirty="0">
                <a:solidFill>
                  <a:srgbClr val="0308DB">
                    <a:lumMod val="50000"/>
                  </a:srgbClr>
                </a:solidFill>
                <a:latin typeface="Verdana" panose="020B0604030504040204" pitchFamily="34" charset="0"/>
                <a:cs typeface="+mj-cs"/>
              </a:rPr>
              <a:t>darba programma</a:t>
            </a:r>
            <a:endParaRPr lang="lv-LV" sz="3200" dirty="0">
              <a:solidFill>
                <a:srgbClr val="0308DB">
                  <a:lumMod val="50000"/>
                </a:srgbClr>
              </a:solidFill>
              <a:latin typeface="Verdana" panose="020B0604030504040204" pitchFamily="34" charset="0"/>
              <a:cs typeface="+mj-cs"/>
            </a:endParaRPr>
          </a:p>
        </p:txBody>
      </p:sp>
      <p:sp>
        <p:nvSpPr>
          <p:cNvPr id="6" name="Slaida numura vietturis 5">
            <a:extLst>
              <a:ext uri="{FF2B5EF4-FFF2-40B4-BE49-F238E27FC236}">
                <a16:creationId xmlns:a16="http://schemas.microsoft.com/office/drawing/2014/main" id="{6940D331-3EA1-43C5-84E3-2499B9F8E445}"/>
              </a:ext>
            </a:extLst>
          </p:cNvPr>
          <p:cNvSpPr>
            <a:spLocks noGrp="1"/>
          </p:cNvSpPr>
          <p:nvPr>
            <p:ph type="sldNum" sz="quarter" idx="13"/>
          </p:nvPr>
        </p:nvSpPr>
        <p:spPr/>
        <p:txBody>
          <a:bodyPr/>
          <a:lstStyle/>
          <a:p>
            <a:pPr>
              <a:defRPr/>
            </a:pPr>
            <a:fld id="{559B3BF5-5EA0-4E17-AB4B-664290D5DB15}" type="slidenum">
              <a:rPr lang="en-US" altLang="lv-LV" smtClean="0"/>
              <a:pPr>
                <a:defRPr/>
              </a:pPr>
              <a:t>4</a:t>
            </a:fld>
            <a:endParaRPr lang="en-US" altLang="lv-LV" dirty="0"/>
          </a:p>
        </p:txBody>
      </p:sp>
      <p:pic>
        <p:nvPicPr>
          <p:cNvPr id="7" name="Picture 6">
            <a:extLst>
              <a:ext uri="{FF2B5EF4-FFF2-40B4-BE49-F238E27FC236}">
                <a16:creationId xmlns:a16="http://schemas.microsoft.com/office/drawing/2014/main" id="{4C1A81C9-0453-244B-93BE-0BC570D98BF5}"/>
              </a:ext>
            </a:extLst>
          </p:cNvPr>
          <p:cNvPicPr>
            <a:picLocks noChangeAspect="1"/>
          </p:cNvPicPr>
          <p:nvPr/>
        </p:nvPicPr>
        <p:blipFill>
          <a:blip r:embed="rId2"/>
          <a:stretch>
            <a:fillRect/>
          </a:stretch>
        </p:blipFill>
        <p:spPr>
          <a:xfrm>
            <a:off x="7479964" y="1280066"/>
            <a:ext cx="4547045" cy="5044534"/>
          </a:xfrm>
          <a:prstGeom prst="rect">
            <a:avLst/>
          </a:prstGeom>
        </p:spPr>
      </p:pic>
      <p:sp>
        <p:nvSpPr>
          <p:cNvPr id="9" name="Rectangle 8">
            <a:extLst>
              <a:ext uri="{FF2B5EF4-FFF2-40B4-BE49-F238E27FC236}">
                <a16:creationId xmlns:a16="http://schemas.microsoft.com/office/drawing/2014/main" id="{B272BFCC-6E72-3D43-8A41-B23C9D158061}"/>
              </a:ext>
            </a:extLst>
          </p:cNvPr>
          <p:cNvSpPr/>
          <p:nvPr/>
        </p:nvSpPr>
        <p:spPr>
          <a:xfrm>
            <a:off x="4701989" y="1099626"/>
            <a:ext cx="2606496" cy="1169551"/>
          </a:xfrm>
          <a:prstGeom prst="rect">
            <a:avLst/>
          </a:prstGeom>
          <a:ln w="12700">
            <a:solidFill>
              <a:srgbClr val="0070C0"/>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info</a:t>
            </a:r>
            <a:r>
              <a:rPr kumimoji="0" lang="lv-LV"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rmācija</a:t>
            </a:r>
            <a:r>
              <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hlinkClick r:id="rId3"/>
              </a:rPr>
              <a:t>https://ec.europa.eu/info/horizon-europe/cluster-4-digital-industry-and-space_en</a:t>
            </a:r>
            <a:r>
              <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p>
        </p:txBody>
      </p:sp>
      <p:sp>
        <p:nvSpPr>
          <p:cNvPr id="11" name="Rectangle 10">
            <a:extLst>
              <a:ext uri="{FF2B5EF4-FFF2-40B4-BE49-F238E27FC236}">
                <a16:creationId xmlns:a16="http://schemas.microsoft.com/office/drawing/2014/main" id="{5136ECD4-0D00-6C47-A67D-98A04F5B48AC}"/>
              </a:ext>
            </a:extLst>
          </p:cNvPr>
          <p:cNvSpPr/>
          <p:nvPr/>
        </p:nvSpPr>
        <p:spPr>
          <a:xfrm>
            <a:off x="4701989" y="2449860"/>
            <a:ext cx="2606496" cy="2031325"/>
          </a:xfrm>
          <a:prstGeom prst="rect">
            <a:avLst/>
          </a:prstGeom>
          <a:ln w="12700">
            <a:solidFill>
              <a:srgbClr val="0070C0"/>
            </a:solidFill>
          </a:ln>
        </p:spPr>
        <p:txBody>
          <a:bodyPr wrap="square">
            <a:spAutoFit/>
          </a:bodyPr>
          <a:lstStyle/>
          <a:p>
            <a:pPr lvl="0" defTabSz="938213" eaLnBrk="0" fontAlgn="base" hangingPunct="0">
              <a:spcBef>
                <a:spcPct val="0"/>
              </a:spcBef>
              <a:spcAft>
                <a:spcPct val="0"/>
              </a:spcAft>
            </a:pPr>
            <a:r>
              <a:rPr lang="lv-LV" sz="1400" i="1" dirty="0">
                <a:latin typeface="Verdana" panose="020B0604030504040204" pitchFamily="34" charset="0"/>
                <a:ea typeface="Verdana" panose="020B0604030504040204" pitchFamily="34" charset="0"/>
              </a:rPr>
              <a:t>darba programma</a:t>
            </a:r>
            <a:r>
              <a:rPr lang="en-US" sz="1400" i="1" dirty="0">
                <a:latin typeface="Verdana" panose="020B0604030504040204" pitchFamily="34" charset="0"/>
                <a:ea typeface="Verdana" panose="020B0604030504040204" pitchFamily="34" charset="0"/>
              </a:rPr>
              <a:t>:</a:t>
            </a:r>
            <a:r>
              <a:rPr lang="en-US" sz="1400" i="1" kern="0" dirty="0">
                <a:solidFill>
                  <a:prstClr val="black"/>
                </a:solidFill>
                <a:latin typeface="Verdana" panose="020B0604030504040204" pitchFamily="34" charset="0"/>
                <a:ea typeface="Verdana" panose="020B0604030504040204" pitchFamily="34" charset="0"/>
              </a:rPr>
              <a:t> </a:t>
            </a:r>
            <a:r>
              <a:rPr lang="en-US" sz="1400" i="1" kern="0" dirty="0">
                <a:solidFill>
                  <a:prstClr val="black"/>
                </a:solidFill>
                <a:latin typeface="Verdana" panose="020B0604030504040204" pitchFamily="34" charset="0"/>
                <a:ea typeface="Verdana" panose="020B0604030504040204" pitchFamily="34" charset="0"/>
                <a:hlinkClick r:id="rId4"/>
              </a:rPr>
              <a:t>https://ec.europa.eu/info/funding-tenders/opportunities/docs/2021-2027/horizon/wp-call/2023-2024/wp-7-digital-industry-and-space_horizon-2023-2024_en.pdf</a:t>
            </a:r>
            <a:r>
              <a:rPr lang="en-US" sz="1400" i="1" kern="0" dirty="0">
                <a:solidFill>
                  <a:prstClr val="black"/>
                </a:solidFill>
                <a:latin typeface="Verdana" panose="020B0604030504040204" pitchFamily="34" charset="0"/>
                <a:ea typeface="Verdana" panose="020B0604030504040204" pitchFamily="34" charset="0"/>
              </a:rPr>
              <a:t> </a:t>
            </a:r>
            <a:endPar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FC92FD33-D239-7546-C96E-F2E3E8255BAE}"/>
              </a:ext>
            </a:extLst>
          </p:cNvPr>
          <p:cNvSpPr txBox="1"/>
          <p:nvPr/>
        </p:nvSpPr>
        <p:spPr>
          <a:xfrm>
            <a:off x="4701989" y="4661868"/>
            <a:ext cx="2606496" cy="1803470"/>
          </a:xfrm>
          <a:prstGeom prst="rect">
            <a:avLst/>
          </a:prstGeom>
          <a:noFill/>
          <a:ln w="12700">
            <a:solidFill>
              <a:schemeClr val="accent1"/>
            </a:solidFill>
          </a:ln>
        </p:spPr>
        <p:txBody>
          <a:bodyPr wrap="square">
            <a:spAutoFit/>
          </a:bodyPr>
          <a:lstStyle/>
          <a:p>
            <a:r>
              <a:rPr lang="lv-LV" sz="1400" dirty="0">
                <a:latin typeface="Verdana" panose="020B0604030504040204" pitchFamily="34" charset="0"/>
                <a:ea typeface="Verdana" panose="020B0604030504040204" pitchFamily="34" charset="0"/>
              </a:rPr>
              <a:t>programmas ceļvedis:</a:t>
            </a:r>
            <a:endParaRPr lang="lv-LV" sz="1400" dirty="0">
              <a:latin typeface="Verdana" panose="020B0604030504040204" pitchFamily="34" charset="0"/>
              <a:ea typeface="Verdana" panose="020B0604030504040204" pitchFamily="34" charset="0"/>
              <a:hlinkClick r:id="rId5"/>
            </a:endParaRPr>
          </a:p>
          <a:p>
            <a:r>
              <a:rPr lang="lv-LV" sz="1400" dirty="0">
                <a:latin typeface="Verdana" panose="020B0604030504040204" pitchFamily="34" charset="0"/>
                <a:ea typeface="Verdana" panose="020B0604030504040204" pitchFamily="34" charset="0"/>
                <a:hlinkClick r:id="rId5"/>
              </a:rPr>
              <a:t>https://ec.europa.eu/info/funding-tenders/opportunities/docs/2021-2027/horizon/guidance/programme-guide_horizon_en.pdf</a:t>
            </a:r>
            <a:r>
              <a:rPr lang="lv-LV" sz="1400" dirty="0">
                <a:latin typeface="Verdana" panose="020B0604030504040204" pitchFamily="34" charset="0"/>
                <a:ea typeface="Verdana" panose="020B0604030504040204" pitchFamily="34" charset="0"/>
              </a:rPr>
              <a:t> </a:t>
            </a:r>
          </a:p>
        </p:txBody>
      </p:sp>
      <p:pic>
        <p:nvPicPr>
          <p:cNvPr id="15" name="Picture 14">
            <a:extLst>
              <a:ext uri="{FF2B5EF4-FFF2-40B4-BE49-F238E27FC236}">
                <a16:creationId xmlns:a16="http://schemas.microsoft.com/office/drawing/2014/main" id="{C6A888F4-CC50-8E87-B764-40A605048D86}"/>
              </a:ext>
            </a:extLst>
          </p:cNvPr>
          <p:cNvPicPr>
            <a:picLocks noChangeAspect="1"/>
          </p:cNvPicPr>
          <p:nvPr/>
        </p:nvPicPr>
        <p:blipFill>
          <a:blip r:embed="rId6"/>
          <a:stretch>
            <a:fillRect/>
          </a:stretch>
        </p:blipFill>
        <p:spPr>
          <a:xfrm>
            <a:off x="302404" y="1724615"/>
            <a:ext cx="4228106" cy="4155435"/>
          </a:xfrm>
          <a:prstGeom prst="rect">
            <a:avLst/>
          </a:prstGeom>
        </p:spPr>
      </p:pic>
    </p:spTree>
    <p:extLst>
      <p:ext uri="{BB962C8B-B14F-4D97-AF65-F5344CB8AC3E}">
        <p14:creationId xmlns:p14="http://schemas.microsoft.com/office/powerpoint/2010/main" val="31319487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F40688C-1252-F644-BF71-984701D23A89}"/>
              </a:ext>
            </a:extLst>
          </p:cNvPr>
          <p:cNvSpPr>
            <a:spLocks noGrp="1"/>
          </p:cNvSpPr>
          <p:nvPr>
            <p:ph type="sldNum" sz="quarter" idx="12"/>
          </p:nvPr>
        </p:nvSpPr>
        <p:spPr/>
        <p:txBody>
          <a:bodyPr/>
          <a:lstStyle/>
          <a:p>
            <a:fld id="{660F3F40-12FA-4968-8235-5F18DAFE2DEF}" type="slidenum">
              <a:rPr lang="lv-LV" smtClean="0"/>
              <a:t>40</a:t>
            </a:fld>
            <a:endParaRPr lang="lv-LV" dirty="0"/>
          </a:p>
        </p:txBody>
      </p:sp>
      <p:sp>
        <p:nvSpPr>
          <p:cNvPr id="4" name="Rectangle 3">
            <a:extLst>
              <a:ext uri="{FF2B5EF4-FFF2-40B4-BE49-F238E27FC236}">
                <a16:creationId xmlns:a16="http://schemas.microsoft.com/office/drawing/2014/main" id="{C4DAFD4C-C25A-8340-8135-716FA70F363C}"/>
              </a:ext>
            </a:extLst>
          </p:cNvPr>
          <p:cNvSpPr/>
          <p:nvPr/>
        </p:nvSpPr>
        <p:spPr>
          <a:xfrm>
            <a:off x="735105" y="1269029"/>
            <a:ext cx="6580095" cy="5157309"/>
          </a:xfrm>
          <a:prstGeom prst="rect">
            <a:avLst/>
          </a:prstGeom>
          <a:ln w="12700">
            <a:solidFill>
              <a:schemeClr val="accent1"/>
            </a:solidFill>
          </a:ln>
        </p:spPr>
        <p:txBody>
          <a:bodyPr wrap="square">
            <a:spAutoFit/>
          </a:bodyPr>
          <a:lstStyle/>
          <a:p>
            <a:pPr marL="285750" indent="-285750">
              <a:lnSpc>
                <a:spcPct val="115000"/>
              </a:lnSpc>
              <a:buSzPct val="150000"/>
              <a:buFont typeface="Arial" panose="020B0604020202020204" pitchFamily="34" charset="0"/>
              <a:buChar char="•"/>
            </a:pPr>
            <a:r>
              <a:rPr lang="en-US" dirty="0">
                <a:solidFill>
                  <a:srgbClr val="000000"/>
                </a:solidFill>
                <a:latin typeface="Verdana" panose="020B0604030504040204" pitchFamily="34" charset="0"/>
                <a:ea typeface="Verdana" panose="020B0604030504040204" pitchFamily="34" charset="0"/>
                <a:cs typeface="Times New Roman" panose="02020603050405020304" pitchFamily="18" charset="0"/>
              </a:rPr>
              <a:t>Participation in this topic is limited to legal entities established in Member States, associated countries, OECD countries, African Union Member States*, MERCOSUR, CARIFORUM, Andean Community and countries with which the EU has concluded strategic partnerships on raw materials (Argentina, Canada, Chile, Kazakhstan, Namibia, Ukraine). </a:t>
            </a:r>
          </a:p>
          <a:p>
            <a:pPr marL="285750" indent="-285750">
              <a:lnSpc>
                <a:spcPct val="115000"/>
              </a:lnSpc>
              <a:buSzPct val="150000"/>
              <a:buFont typeface="Arial" panose="020B0604020202020204" pitchFamily="34" charset="0"/>
              <a:buChar char="•"/>
            </a:pPr>
            <a:r>
              <a:rPr lang="en-US" dirty="0">
                <a:solidFill>
                  <a:srgbClr val="000000"/>
                </a:solidFill>
                <a:latin typeface="Verdana" panose="020B0604030504040204" pitchFamily="34" charset="0"/>
                <a:ea typeface="Verdana" panose="020B0604030504040204" pitchFamily="34" charset="0"/>
                <a:cs typeface="Times New Roman" panose="02020603050405020304" pitchFamily="18" charset="0"/>
              </a:rPr>
              <a:t>The choice of these countries was made taking into consideration the development of strategic international partnerships on raw materials and avoidance of reinforcing existing over-dependencies, as well as the importance of involving partners committed to pursuing open trade in such materials. Proposals including legal entities which are not established in the countries that fall under the criteria above will be ineligible</a:t>
            </a:r>
            <a:endParaRPr lang="lv-LV"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5" name="Title 1">
            <a:extLst>
              <a:ext uri="{FF2B5EF4-FFF2-40B4-BE49-F238E27FC236}">
                <a16:creationId xmlns:a16="http://schemas.microsoft.com/office/drawing/2014/main" id="{EC31F923-A515-FC46-A4AC-7864C14B5B0A}"/>
              </a:ext>
            </a:extLst>
          </p:cNvPr>
          <p:cNvSpPr txBox="1">
            <a:spLocks/>
          </p:cNvSpPr>
          <p:nvPr/>
        </p:nvSpPr>
        <p:spPr>
          <a:xfrm>
            <a:off x="981634" y="0"/>
            <a:ext cx="1121036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3200" b="1" dirty="0">
                <a:solidFill>
                  <a:srgbClr val="0308DB">
                    <a:lumMod val="50000"/>
                  </a:srgbClr>
                </a:solidFill>
                <a:latin typeface="Verdana" panose="020B0604030504040204" pitchFamily="34" charset="0"/>
                <a:ea typeface="Verdana" panose="020B0604030504040204" pitchFamily="34" charset="0"/>
              </a:rPr>
              <a:t>HORIZON-CL4-2024-RESILIENCE-01</a:t>
            </a:r>
            <a:endParaRPr lang="lv-LV" dirty="0"/>
          </a:p>
        </p:txBody>
      </p:sp>
      <p:graphicFrame>
        <p:nvGraphicFramePr>
          <p:cNvPr id="8" name="Diagram 7">
            <a:extLst>
              <a:ext uri="{FF2B5EF4-FFF2-40B4-BE49-F238E27FC236}">
                <a16:creationId xmlns:a16="http://schemas.microsoft.com/office/drawing/2014/main" id="{F7FCE189-DF3F-4E4B-81A5-F71DDD301339}"/>
              </a:ext>
            </a:extLst>
          </p:cNvPr>
          <p:cNvGraphicFramePr/>
          <p:nvPr>
            <p:extLst>
              <p:ext uri="{D42A27DB-BD31-4B8C-83A1-F6EECF244321}">
                <p14:modId xmlns:p14="http://schemas.microsoft.com/office/powerpoint/2010/main" val="2954252407"/>
              </p:ext>
            </p:extLst>
          </p:nvPr>
        </p:nvGraphicFramePr>
        <p:xfrm>
          <a:off x="6317876" y="1687324"/>
          <a:ext cx="6187889" cy="41339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ight Arrow 5">
            <a:extLst>
              <a:ext uri="{FF2B5EF4-FFF2-40B4-BE49-F238E27FC236}">
                <a16:creationId xmlns:a16="http://schemas.microsoft.com/office/drawing/2014/main" id="{9556305A-CA7F-6546-AD46-E9D937400C6D}"/>
              </a:ext>
            </a:extLst>
          </p:cNvPr>
          <p:cNvSpPr/>
          <p:nvPr/>
        </p:nvSpPr>
        <p:spPr>
          <a:xfrm>
            <a:off x="7025833" y="3044141"/>
            <a:ext cx="1018573" cy="478660"/>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5916832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2D5883F-9619-7542-BF50-B584AA408850}"/>
              </a:ext>
            </a:extLst>
          </p:cNvPr>
          <p:cNvSpPr>
            <a:spLocks noGrp="1"/>
          </p:cNvSpPr>
          <p:nvPr>
            <p:ph type="sldNum" sz="quarter" idx="12"/>
          </p:nvPr>
        </p:nvSpPr>
        <p:spPr/>
        <p:txBody>
          <a:bodyPr/>
          <a:lstStyle/>
          <a:p>
            <a:fld id="{660F3F40-12FA-4968-8235-5F18DAFE2DEF}" type="slidenum">
              <a:rPr lang="lv-LV" smtClean="0"/>
              <a:t>41</a:t>
            </a:fld>
            <a:endParaRPr lang="lv-LV" dirty="0"/>
          </a:p>
        </p:txBody>
      </p:sp>
      <p:sp>
        <p:nvSpPr>
          <p:cNvPr id="4" name="Rectangle 3">
            <a:extLst>
              <a:ext uri="{FF2B5EF4-FFF2-40B4-BE49-F238E27FC236}">
                <a16:creationId xmlns:a16="http://schemas.microsoft.com/office/drawing/2014/main" id="{8BC94175-E202-6842-9016-6C5A2699D15F}"/>
              </a:ext>
            </a:extLst>
          </p:cNvPr>
          <p:cNvSpPr/>
          <p:nvPr/>
        </p:nvSpPr>
        <p:spPr>
          <a:xfrm>
            <a:off x="286871" y="1871414"/>
            <a:ext cx="6399444" cy="3723392"/>
          </a:xfrm>
          <a:prstGeom prst="rect">
            <a:avLst/>
          </a:prstGeom>
          <a:ln>
            <a:solidFill>
              <a:schemeClr val="accent1"/>
            </a:solidFill>
          </a:ln>
        </p:spPr>
        <p:txBody>
          <a:bodyPr wrap="none">
            <a:spAutoFit/>
          </a:bodyPr>
          <a:lstStyle/>
          <a:p>
            <a:pPr>
              <a:lnSpc>
                <a:spcPct val="150000"/>
              </a:lnSpc>
              <a:buSzPct val="150000"/>
            </a:pPr>
            <a:r>
              <a:rPr lang="en-US" sz="2000" b="1" dirty="0">
                <a:latin typeface="Verdana" panose="020B0604030504040204" pitchFamily="34" charset="0"/>
                <a:ea typeface="Verdana" panose="020B0604030504040204" pitchFamily="34" charset="0"/>
                <a:cs typeface="Verdana" panose="020B0604030504040204" pitchFamily="34" charset="0"/>
              </a:rPr>
              <a:t>Project portfolio</a:t>
            </a:r>
          </a:p>
          <a:p>
            <a:pPr marL="285750" indent="-285750">
              <a:lnSpc>
                <a:spcPct val="150000"/>
              </a:lnSpc>
              <a:buSzPct val="150000"/>
              <a:buFont typeface="Arial" panose="020B0604020202020204" pitchFamily="34" charset="0"/>
              <a:buChar char="•"/>
            </a:pPr>
            <a:r>
              <a:rPr lang="en-US" sz="2000" dirty="0" err="1">
                <a:latin typeface="Verdana" panose="020B0604030504040204" pitchFamily="34" charset="0"/>
                <a:ea typeface="Verdana" panose="020B0604030504040204" pitchFamily="34" charset="0"/>
                <a:cs typeface="Verdana" panose="020B0604030504040204" pitchFamily="34" charset="0"/>
              </a:rPr>
              <a:t>FutuRaM</a:t>
            </a:r>
            <a:r>
              <a:rPr lang="en-US" sz="2000" dirty="0">
                <a:latin typeface="Verdana" panose="020B0604030504040204" pitchFamily="34" charset="0"/>
                <a:ea typeface="Verdana" panose="020B0604030504040204" pitchFamily="34" charset="0"/>
                <a:cs typeface="Verdana" panose="020B0604030504040204" pitchFamily="34" charset="0"/>
              </a:rPr>
              <a:t>  </a:t>
            </a:r>
            <a:r>
              <a:rPr lang="en-US" sz="2000" dirty="0">
                <a:latin typeface="Verdana" panose="020B0604030504040204" pitchFamily="34" charset="0"/>
                <a:ea typeface="Verdana" panose="020B0604030504040204" pitchFamily="34" charset="0"/>
                <a:cs typeface="Verdana" panose="020B0604030504040204" pitchFamily="34" charset="0"/>
                <a:hlinkClick r:id="rId2"/>
              </a:rPr>
              <a:t>https://futuram.eu/</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285750" indent="-285750">
              <a:lnSpc>
                <a:spcPct val="150000"/>
              </a:lnSpc>
              <a:buSzPct val="150000"/>
              <a:buFont typeface="Arial" panose="020B0604020202020204" pitchFamily="34" charset="0"/>
              <a:buChar char="•"/>
            </a:pPr>
            <a:r>
              <a:rPr lang="en-US" sz="2000" dirty="0" err="1">
                <a:latin typeface="Verdana" panose="020B0604030504040204" pitchFamily="34" charset="0"/>
                <a:ea typeface="Verdana" panose="020B0604030504040204" pitchFamily="34" charset="0"/>
                <a:cs typeface="Verdana" panose="020B0604030504040204" pitchFamily="34" charset="0"/>
              </a:rPr>
              <a:t>AfricaMaVal</a:t>
            </a:r>
            <a:r>
              <a:rPr lang="en-US" sz="2000" dirty="0">
                <a:latin typeface="Verdana" panose="020B0604030504040204" pitchFamily="34" charset="0"/>
                <a:ea typeface="Verdana" panose="020B0604030504040204" pitchFamily="34" charset="0"/>
                <a:cs typeface="Verdana" panose="020B0604030504040204" pitchFamily="34" charset="0"/>
              </a:rPr>
              <a:t> </a:t>
            </a:r>
            <a:r>
              <a:rPr lang="en-US" sz="2000" dirty="0">
                <a:latin typeface="Verdana" panose="020B0604030504040204" pitchFamily="34" charset="0"/>
                <a:ea typeface="Verdana" panose="020B0604030504040204" pitchFamily="34" charset="0"/>
                <a:cs typeface="Verdana" panose="020B0604030504040204" pitchFamily="34" charset="0"/>
                <a:hlinkClick r:id="rId3"/>
              </a:rPr>
              <a:t>https://africamaval.eu</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285750" indent="-285750">
              <a:lnSpc>
                <a:spcPct val="150000"/>
              </a:lnSpc>
              <a:buSzPct val="150000"/>
              <a:buFont typeface="Arial" panose="020B0604020202020204" pitchFamily="34" charset="0"/>
              <a:buChar char="•"/>
            </a:pPr>
            <a:r>
              <a:rPr lang="lv-LV" sz="2000" dirty="0" err="1">
                <a:latin typeface="Verdana" panose="020B0604030504040204" pitchFamily="34" charset="0"/>
                <a:ea typeface="Verdana" panose="020B0604030504040204" pitchFamily="34" charset="0"/>
                <a:cs typeface="Verdana" panose="020B0604030504040204" pitchFamily="34" charset="0"/>
              </a:rPr>
              <a:t>NewWave</a:t>
            </a:r>
            <a:r>
              <a:rPr lang="lv-LV" sz="2000" dirty="0">
                <a:latin typeface="Verdana" panose="020B0604030504040204" pitchFamily="34" charset="0"/>
                <a:ea typeface="Verdana" panose="020B0604030504040204" pitchFamily="34" charset="0"/>
                <a:cs typeface="Verdana" panose="020B0604030504040204" pitchFamily="34" charset="0"/>
              </a:rPr>
              <a:t> </a:t>
            </a:r>
            <a:r>
              <a:rPr lang="lv-LV" sz="2000" dirty="0">
                <a:latin typeface="Verdana" panose="020B0604030504040204" pitchFamily="34" charset="0"/>
                <a:ea typeface="Verdana" panose="020B0604030504040204" pitchFamily="34" charset="0"/>
                <a:cs typeface="Verdana" panose="020B0604030504040204" pitchFamily="34" charset="0"/>
                <a:hlinkClick r:id="rId4"/>
              </a:rPr>
              <a:t>https://www.newwave-horizon.eu/</a:t>
            </a:r>
            <a:r>
              <a:rPr lang="lv-LV" sz="2000" dirty="0">
                <a:latin typeface="Verdana" panose="020B0604030504040204" pitchFamily="34" charset="0"/>
                <a:ea typeface="Verdana" panose="020B0604030504040204" pitchFamily="34" charset="0"/>
                <a:cs typeface="Verdana" panose="020B0604030504040204" pitchFamily="34" charset="0"/>
              </a:rPr>
              <a:t> </a:t>
            </a:r>
          </a:p>
          <a:p>
            <a:pPr marL="285750" indent="-285750">
              <a:lnSpc>
                <a:spcPct val="150000"/>
              </a:lnSpc>
              <a:buSzPct val="150000"/>
              <a:buFont typeface="Arial" panose="020B0604020202020204" pitchFamily="34" charset="0"/>
              <a:buChar char="•"/>
            </a:pPr>
            <a:r>
              <a:rPr lang="lv-LV" sz="2000" dirty="0" err="1">
                <a:latin typeface="Verdana" panose="020B0604030504040204" pitchFamily="34" charset="0"/>
                <a:ea typeface="Verdana" panose="020B0604030504040204" pitchFamily="34" charset="0"/>
                <a:cs typeface="Verdana" panose="020B0604030504040204" pitchFamily="34" charset="0"/>
              </a:rPr>
              <a:t>HAlMan</a:t>
            </a:r>
            <a:r>
              <a:rPr lang="lv-LV" sz="2000" dirty="0">
                <a:latin typeface="Verdana" panose="020B0604030504040204" pitchFamily="34" charset="0"/>
                <a:ea typeface="Verdana" panose="020B0604030504040204" pitchFamily="34" charset="0"/>
                <a:cs typeface="Verdana" panose="020B0604030504040204" pitchFamily="34" charset="0"/>
              </a:rPr>
              <a:t> </a:t>
            </a:r>
            <a:r>
              <a:rPr lang="lv-LV" sz="2000" dirty="0">
                <a:latin typeface="Verdana" panose="020B0604030504040204" pitchFamily="34" charset="0"/>
                <a:ea typeface="Verdana" panose="020B0604030504040204" pitchFamily="34" charset="0"/>
                <a:cs typeface="Verdana" panose="020B0604030504040204" pitchFamily="34" charset="0"/>
                <a:hlinkClick r:id="rId5"/>
              </a:rPr>
              <a:t>https://halman-project.eu/</a:t>
            </a:r>
            <a:r>
              <a:rPr lang="lv-LV" sz="2000" dirty="0">
                <a:latin typeface="Verdana" panose="020B0604030504040204" pitchFamily="34" charset="0"/>
                <a:ea typeface="Verdana" panose="020B0604030504040204" pitchFamily="34" charset="0"/>
                <a:cs typeface="Verdana" panose="020B0604030504040204" pitchFamily="34" charset="0"/>
              </a:rPr>
              <a:t> </a:t>
            </a:r>
          </a:p>
          <a:p>
            <a:pPr marL="285750" indent="-285750">
              <a:lnSpc>
                <a:spcPct val="150000"/>
              </a:lnSpc>
              <a:buSzPct val="150000"/>
              <a:buFont typeface="Arial" panose="020B0604020202020204" pitchFamily="34" charset="0"/>
              <a:buChar char="•"/>
            </a:pPr>
            <a:r>
              <a:rPr lang="lv-LV" sz="2000" dirty="0">
                <a:latin typeface="Verdana" panose="020B0604030504040204" pitchFamily="34" charset="0"/>
                <a:ea typeface="Verdana" panose="020B0604030504040204" pitchFamily="34" charset="0"/>
                <a:cs typeface="Verdana" panose="020B0604030504040204" pitchFamily="34" charset="0"/>
              </a:rPr>
              <a:t>SEMACRET </a:t>
            </a:r>
            <a:r>
              <a:rPr lang="lv-LV" sz="2000" dirty="0">
                <a:latin typeface="Verdana" panose="020B0604030504040204" pitchFamily="34" charset="0"/>
                <a:ea typeface="Verdana" panose="020B0604030504040204" pitchFamily="34" charset="0"/>
                <a:cs typeface="Verdana" panose="020B0604030504040204" pitchFamily="34" charset="0"/>
                <a:hlinkClick r:id="rId6"/>
              </a:rPr>
              <a:t>https://semacret.eu/</a:t>
            </a:r>
            <a:endParaRPr lang="lv-LV" sz="2000" dirty="0">
              <a:latin typeface="Verdana" panose="020B0604030504040204" pitchFamily="34" charset="0"/>
              <a:ea typeface="Verdana" panose="020B0604030504040204" pitchFamily="34" charset="0"/>
              <a:cs typeface="Verdana" panose="020B0604030504040204" pitchFamily="34" charset="0"/>
            </a:endParaRPr>
          </a:p>
          <a:p>
            <a:pPr marL="285750" indent="-285750">
              <a:lnSpc>
                <a:spcPct val="150000"/>
              </a:lnSpc>
              <a:buSzPct val="150000"/>
              <a:buFont typeface="Arial" panose="020B0604020202020204" pitchFamily="34" charset="0"/>
              <a:buChar char="•"/>
            </a:pPr>
            <a:r>
              <a:rPr lang="lv-LV" sz="2000" dirty="0">
                <a:latin typeface="Verdana" panose="020B0604030504040204" pitchFamily="34" charset="0"/>
                <a:ea typeface="Verdana" panose="020B0604030504040204" pitchFamily="34" charset="0"/>
                <a:cs typeface="Verdana" panose="020B0604030504040204" pitchFamily="34" charset="0"/>
              </a:rPr>
              <a:t>VECTOR </a:t>
            </a:r>
            <a:r>
              <a:rPr lang="lv-LV" sz="2000" dirty="0">
                <a:latin typeface="Verdana" panose="020B0604030504040204" pitchFamily="34" charset="0"/>
                <a:ea typeface="Verdana" panose="020B0604030504040204" pitchFamily="34" charset="0"/>
                <a:cs typeface="Verdana" panose="020B0604030504040204" pitchFamily="34" charset="0"/>
                <a:hlinkClick r:id="rId7"/>
              </a:rPr>
              <a:t>https://vectorproject.eu/</a:t>
            </a:r>
            <a:r>
              <a:rPr lang="lv-LV" sz="2000" dirty="0">
                <a:latin typeface="Verdana" panose="020B0604030504040204" pitchFamily="34" charset="0"/>
                <a:ea typeface="Verdana" panose="020B0604030504040204" pitchFamily="34" charset="0"/>
                <a:cs typeface="Verdana" panose="020B0604030504040204" pitchFamily="34" charset="0"/>
              </a:rPr>
              <a:t> </a:t>
            </a:r>
          </a:p>
          <a:p>
            <a:pPr marL="285750" indent="-285750">
              <a:lnSpc>
                <a:spcPct val="150000"/>
              </a:lnSpc>
              <a:buSzPct val="150000"/>
              <a:buFont typeface="Arial" panose="020B0604020202020204" pitchFamily="34" charset="0"/>
              <a:buChar char="•"/>
            </a:pPr>
            <a:r>
              <a:rPr lang="lv-LV" sz="2000" dirty="0">
                <a:latin typeface="Verdana" panose="020B0604030504040204" pitchFamily="34" charset="0"/>
                <a:ea typeface="Verdana" panose="020B0604030504040204" pitchFamily="34" charset="0"/>
                <a:cs typeface="Verdana" panose="020B0604030504040204" pitchFamily="34" charset="0"/>
              </a:rPr>
              <a:t>METALLICO </a:t>
            </a:r>
            <a:r>
              <a:rPr lang="lv-LV" sz="2000" dirty="0">
                <a:latin typeface="Verdana" panose="020B0604030504040204" pitchFamily="34" charset="0"/>
                <a:ea typeface="Verdana" panose="020B0604030504040204" pitchFamily="34" charset="0"/>
                <a:cs typeface="Verdana" panose="020B0604030504040204" pitchFamily="34" charset="0"/>
                <a:hlinkClick r:id="rId8"/>
              </a:rPr>
              <a:t>https://metallico-project.eu/</a:t>
            </a:r>
            <a:r>
              <a:rPr lang="lv-LV" sz="2000" dirty="0">
                <a:latin typeface="Verdana" panose="020B0604030504040204" pitchFamily="34" charset="0"/>
                <a:ea typeface="Verdana" panose="020B0604030504040204" pitchFamily="34" charset="0"/>
                <a:cs typeface="Verdana" panose="020B0604030504040204" pitchFamily="34" charset="0"/>
              </a:rPr>
              <a:t> </a:t>
            </a:r>
          </a:p>
        </p:txBody>
      </p:sp>
      <p:pic>
        <p:nvPicPr>
          <p:cNvPr id="5" name="Picture 4">
            <a:extLst>
              <a:ext uri="{FF2B5EF4-FFF2-40B4-BE49-F238E27FC236}">
                <a16:creationId xmlns:a16="http://schemas.microsoft.com/office/drawing/2014/main" id="{67A5109D-123B-CE4C-BF97-B2DDCC184E9A}"/>
              </a:ext>
            </a:extLst>
          </p:cNvPr>
          <p:cNvPicPr>
            <a:picLocks noChangeAspect="1"/>
          </p:cNvPicPr>
          <p:nvPr/>
        </p:nvPicPr>
        <p:blipFill>
          <a:blip r:embed="rId9"/>
          <a:stretch>
            <a:fillRect/>
          </a:stretch>
        </p:blipFill>
        <p:spPr>
          <a:xfrm>
            <a:off x="7245366" y="1603618"/>
            <a:ext cx="1631380" cy="871945"/>
          </a:xfrm>
          <a:prstGeom prst="rect">
            <a:avLst/>
          </a:prstGeom>
        </p:spPr>
      </p:pic>
      <p:sp>
        <p:nvSpPr>
          <p:cNvPr id="6" name="Title 1">
            <a:extLst>
              <a:ext uri="{FF2B5EF4-FFF2-40B4-BE49-F238E27FC236}">
                <a16:creationId xmlns:a16="http://schemas.microsoft.com/office/drawing/2014/main" id="{BA023862-1546-E34C-A0DA-7D3311C7459F}"/>
              </a:ext>
            </a:extLst>
          </p:cNvPr>
          <p:cNvSpPr txBox="1">
            <a:spLocks noGrp="1"/>
          </p:cNvSpPr>
          <p:nvPr>
            <p:ph type="title"/>
          </p:nvPr>
        </p:nvSpPr>
        <p:spPr>
          <a:xfrm>
            <a:off x="999564"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3200" b="1" dirty="0">
                <a:solidFill>
                  <a:srgbClr val="0308DB">
                    <a:lumMod val="50000"/>
                  </a:srgbClr>
                </a:solidFill>
                <a:latin typeface="Verdana" panose="020B0604030504040204" pitchFamily="34" charset="0"/>
                <a:ea typeface="Verdana" panose="020B0604030504040204" pitchFamily="34" charset="0"/>
              </a:rPr>
              <a:t>HORIZON-CL4-2024-RESILIENCE-01</a:t>
            </a:r>
            <a:endParaRPr lang="lv-LV" dirty="0"/>
          </a:p>
        </p:txBody>
      </p:sp>
      <p:pic>
        <p:nvPicPr>
          <p:cNvPr id="7" name="Picture 6">
            <a:extLst>
              <a:ext uri="{FF2B5EF4-FFF2-40B4-BE49-F238E27FC236}">
                <a16:creationId xmlns:a16="http://schemas.microsoft.com/office/drawing/2014/main" id="{FA220080-A420-F44E-8A95-F35437DCB4C9}"/>
              </a:ext>
            </a:extLst>
          </p:cNvPr>
          <p:cNvPicPr>
            <a:picLocks noChangeAspect="1"/>
          </p:cNvPicPr>
          <p:nvPr/>
        </p:nvPicPr>
        <p:blipFill>
          <a:blip r:embed="rId10"/>
          <a:stretch>
            <a:fillRect/>
          </a:stretch>
        </p:blipFill>
        <p:spPr>
          <a:xfrm>
            <a:off x="9435797" y="1415236"/>
            <a:ext cx="1904686" cy="1303207"/>
          </a:xfrm>
          <a:prstGeom prst="rect">
            <a:avLst/>
          </a:prstGeom>
        </p:spPr>
      </p:pic>
      <p:pic>
        <p:nvPicPr>
          <p:cNvPr id="8" name="Picture 7">
            <a:extLst>
              <a:ext uri="{FF2B5EF4-FFF2-40B4-BE49-F238E27FC236}">
                <a16:creationId xmlns:a16="http://schemas.microsoft.com/office/drawing/2014/main" id="{B906C66D-CD37-4544-BBBA-D9DEF988E4D0}"/>
              </a:ext>
            </a:extLst>
          </p:cNvPr>
          <p:cNvPicPr>
            <a:picLocks noChangeAspect="1"/>
          </p:cNvPicPr>
          <p:nvPr/>
        </p:nvPicPr>
        <p:blipFill>
          <a:blip r:embed="rId11"/>
          <a:stretch>
            <a:fillRect/>
          </a:stretch>
        </p:blipFill>
        <p:spPr>
          <a:xfrm>
            <a:off x="8239923" y="2803814"/>
            <a:ext cx="2487077" cy="691428"/>
          </a:xfrm>
          <a:prstGeom prst="rect">
            <a:avLst/>
          </a:prstGeom>
        </p:spPr>
      </p:pic>
      <p:pic>
        <p:nvPicPr>
          <p:cNvPr id="10" name="Picture 9">
            <a:extLst>
              <a:ext uri="{FF2B5EF4-FFF2-40B4-BE49-F238E27FC236}">
                <a16:creationId xmlns:a16="http://schemas.microsoft.com/office/drawing/2014/main" id="{0DF6FFC8-B0F7-124F-899B-A2F260AC36B4}"/>
              </a:ext>
            </a:extLst>
          </p:cNvPr>
          <p:cNvPicPr>
            <a:picLocks noChangeAspect="1"/>
          </p:cNvPicPr>
          <p:nvPr/>
        </p:nvPicPr>
        <p:blipFill>
          <a:blip r:embed="rId12"/>
          <a:stretch>
            <a:fillRect/>
          </a:stretch>
        </p:blipFill>
        <p:spPr>
          <a:xfrm>
            <a:off x="7055103" y="3702489"/>
            <a:ext cx="2188509" cy="762290"/>
          </a:xfrm>
          <a:prstGeom prst="rect">
            <a:avLst/>
          </a:prstGeom>
        </p:spPr>
      </p:pic>
      <p:pic>
        <p:nvPicPr>
          <p:cNvPr id="11" name="Picture 10">
            <a:extLst>
              <a:ext uri="{FF2B5EF4-FFF2-40B4-BE49-F238E27FC236}">
                <a16:creationId xmlns:a16="http://schemas.microsoft.com/office/drawing/2014/main" id="{BFCED979-287D-2E48-A037-17886A663CC8}"/>
              </a:ext>
            </a:extLst>
          </p:cNvPr>
          <p:cNvPicPr>
            <a:picLocks noChangeAspect="1"/>
          </p:cNvPicPr>
          <p:nvPr/>
        </p:nvPicPr>
        <p:blipFill>
          <a:blip r:embed="rId13"/>
          <a:stretch>
            <a:fillRect/>
          </a:stretch>
        </p:blipFill>
        <p:spPr>
          <a:xfrm>
            <a:off x="9612400" y="3809682"/>
            <a:ext cx="2122461" cy="655081"/>
          </a:xfrm>
          <a:prstGeom prst="rect">
            <a:avLst/>
          </a:prstGeom>
        </p:spPr>
      </p:pic>
      <p:pic>
        <p:nvPicPr>
          <p:cNvPr id="12" name="Picture 11">
            <a:extLst>
              <a:ext uri="{FF2B5EF4-FFF2-40B4-BE49-F238E27FC236}">
                <a16:creationId xmlns:a16="http://schemas.microsoft.com/office/drawing/2014/main" id="{D6ADC098-7966-D946-A410-EAD05EE1296C}"/>
              </a:ext>
            </a:extLst>
          </p:cNvPr>
          <p:cNvPicPr>
            <a:picLocks noChangeAspect="1"/>
          </p:cNvPicPr>
          <p:nvPr/>
        </p:nvPicPr>
        <p:blipFill>
          <a:blip r:embed="rId14"/>
          <a:stretch>
            <a:fillRect/>
          </a:stretch>
        </p:blipFill>
        <p:spPr>
          <a:xfrm>
            <a:off x="7389412" y="4899748"/>
            <a:ext cx="1854200" cy="800100"/>
          </a:xfrm>
          <a:prstGeom prst="rect">
            <a:avLst/>
          </a:prstGeom>
        </p:spPr>
      </p:pic>
      <p:pic>
        <p:nvPicPr>
          <p:cNvPr id="13" name="Picture 12">
            <a:extLst>
              <a:ext uri="{FF2B5EF4-FFF2-40B4-BE49-F238E27FC236}">
                <a16:creationId xmlns:a16="http://schemas.microsoft.com/office/drawing/2014/main" id="{B57B69BD-9589-0B4C-AA5C-E7E95F530F0C}"/>
              </a:ext>
            </a:extLst>
          </p:cNvPr>
          <p:cNvPicPr>
            <a:picLocks noChangeAspect="1"/>
          </p:cNvPicPr>
          <p:nvPr/>
        </p:nvPicPr>
        <p:blipFill>
          <a:blip r:embed="rId15"/>
          <a:stretch>
            <a:fillRect/>
          </a:stretch>
        </p:blipFill>
        <p:spPr>
          <a:xfrm>
            <a:off x="9625393" y="4914022"/>
            <a:ext cx="2203215" cy="798015"/>
          </a:xfrm>
          <a:prstGeom prst="rect">
            <a:avLst/>
          </a:prstGeom>
        </p:spPr>
      </p:pic>
    </p:spTree>
    <p:extLst>
      <p:ext uri="{BB962C8B-B14F-4D97-AF65-F5344CB8AC3E}">
        <p14:creationId xmlns:p14="http://schemas.microsoft.com/office/powerpoint/2010/main" val="2285904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9DBFF-BBCB-E441-B068-B6E44FEA56E7}"/>
              </a:ext>
            </a:extLst>
          </p:cNvPr>
          <p:cNvSpPr>
            <a:spLocks noGrp="1"/>
          </p:cNvSpPr>
          <p:nvPr>
            <p:ph type="title"/>
          </p:nvPr>
        </p:nvSpPr>
        <p:spPr>
          <a:xfrm>
            <a:off x="945776" y="-94130"/>
            <a:ext cx="8641977" cy="1425389"/>
          </a:xfrm>
        </p:spPr>
        <p:txBody>
          <a:bodyPr>
            <a:normAutofit/>
          </a:bodyPr>
          <a:lstStyle/>
          <a:p>
            <a:r>
              <a:rPr lang="lv-LV" sz="3200" b="1" dirty="0">
                <a:solidFill>
                  <a:srgbClr val="0308DB">
                    <a:lumMod val="50000"/>
                  </a:srgbClr>
                </a:solidFill>
                <a:latin typeface="Verdana" panose="020B0604030504040204" pitchFamily="34" charset="0"/>
                <a:ea typeface="Verdana" panose="020B0604030504040204" pitchFamily="34" charset="0"/>
              </a:rPr>
              <a:t>HORIZON-CL4-2024-RESILIENCE</a:t>
            </a:r>
            <a:endParaRPr lang="lv-LV" sz="3200" dirty="0"/>
          </a:p>
        </p:txBody>
      </p:sp>
      <p:sp>
        <p:nvSpPr>
          <p:cNvPr id="3" name="Slide Number Placeholder 2">
            <a:extLst>
              <a:ext uri="{FF2B5EF4-FFF2-40B4-BE49-F238E27FC236}">
                <a16:creationId xmlns:a16="http://schemas.microsoft.com/office/drawing/2014/main" id="{2A85E0D5-8E71-4B49-8AB2-A147D50D9764}"/>
              </a:ext>
            </a:extLst>
          </p:cNvPr>
          <p:cNvSpPr>
            <a:spLocks noGrp="1"/>
          </p:cNvSpPr>
          <p:nvPr>
            <p:ph type="sldNum" sz="quarter" idx="12"/>
          </p:nvPr>
        </p:nvSpPr>
        <p:spPr/>
        <p:txBody>
          <a:bodyPr/>
          <a:lstStyle/>
          <a:p>
            <a:fld id="{660F3F40-12FA-4968-8235-5F18DAFE2DEF}" type="slidenum">
              <a:rPr lang="lv-LV" smtClean="0"/>
              <a:t>42</a:t>
            </a:fld>
            <a:endParaRPr lang="lv-LV" dirty="0"/>
          </a:p>
        </p:txBody>
      </p:sp>
      <p:sp>
        <p:nvSpPr>
          <p:cNvPr id="4" name="Rectangle 3">
            <a:extLst>
              <a:ext uri="{FF2B5EF4-FFF2-40B4-BE49-F238E27FC236}">
                <a16:creationId xmlns:a16="http://schemas.microsoft.com/office/drawing/2014/main" id="{9466160F-72CD-F143-AE31-1CC28A6446B1}"/>
              </a:ext>
            </a:extLst>
          </p:cNvPr>
          <p:cNvSpPr/>
          <p:nvPr/>
        </p:nvSpPr>
        <p:spPr>
          <a:xfrm>
            <a:off x="3047999" y="-6866126"/>
            <a:ext cx="9484659" cy="369332"/>
          </a:xfrm>
          <a:prstGeom prst="rect">
            <a:avLst/>
          </a:prstGeom>
        </p:spPr>
        <p:txBody>
          <a:bodyPr wrap="square">
            <a:spAutoFit/>
          </a:bodyPr>
          <a:lstStyle/>
          <a:p>
            <a:pPr marL="457200"/>
            <a:r>
              <a:rPr lang="en-US" i="1" dirty="0">
                <a:solidFill>
                  <a:srgbClr val="242424"/>
                </a:solidFill>
                <a:latin typeface="Calibri" panose="020F0502020204030204" pitchFamily="34" charset="0"/>
              </a:rPr>
              <a:t> </a:t>
            </a:r>
            <a:endParaRPr lang="en-US" dirty="0">
              <a:solidFill>
                <a:srgbClr val="242424"/>
              </a:solidFill>
              <a:latin typeface="Calibri" panose="020F0502020204030204" pitchFamily="34" charset="0"/>
            </a:endParaRPr>
          </a:p>
        </p:txBody>
      </p:sp>
      <p:sp>
        <p:nvSpPr>
          <p:cNvPr id="6" name="Rectangle 5">
            <a:extLst>
              <a:ext uri="{FF2B5EF4-FFF2-40B4-BE49-F238E27FC236}">
                <a16:creationId xmlns:a16="http://schemas.microsoft.com/office/drawing/2014/main" id="{FB74A492-6DFF-AB49-8933-201A04C4A9D0}"/>
              </a:ext>
            </a:extLst>
          </p:cNvPr>
          <p:cNvSpPr/>
          <p:nvPr/>
        </p:nvSpPr>
        <p:spPr>
          <a:xfrm>
            <a:off x="151953" y="1586934"/>
            <a:ext cx="6247828" cy="923330"/>
          </a:xfrm>
          <a:prstGeom prst="rect">
            <a:avLst/>
          </a:prstGeom>
          <a:ln w="12700">
            <a:solidFill>
              <a:schemeClr val="accent1"/>
            </a:solidFill>
          </a:ln>
        </p:spPr>
        <p:txBody>
          <a:bodyPr wrap="square">
            <a:spAutoFit/>
          </a:bodyPr>
          <a:lstStyle/>
          <a:p>
            <a:r>
              <a:rPr lang="lv-LV" dirty="0">
                <a:latin typeface="Verdana" panose="020B0604030504040204" pitchFamily="34" charset="0"/>
                <a:ea typeface="Verdana" panose="020B0604030504040204" pitchFamily="34" charset="0"/>
                <a:cs typeface="Verdana" panose="020B0604030504040204" pitchFamily="34" charset="0"/>
              </a:rPr>
              <a:t>EU action </a:t>
            </a:r>
            <a:r>
              <a:rPr lang="lv-LV" dirty="0" err="1">
                <a:latin typeface="Verdana" panose="020B0604030504040204" pitchFamily="34" charset="0"/>
                <a:ea typeface="Verdana" panose="020B0604030504040204" pitchFamily="34" charset="0"/>
                <a:cs typeface="Verdana" panose="020B0604030504040204" pitchFamily="34" charset="0"/>
              </a:rPr>
              <a:t>plan</a:t>
            </a:r>
            <a:r>
              <a:rPr lang="lv-LV" dirty="0">
                <a:latin typeface="Verdana" panose="020B0604030504040204" pitchFamily="34" charset="0"/>
                <a:ea typeface="Verdana" panose="020B0604030504040204" pitchFamily="34" charset="0"/>
                <a:cs typeface="Verdana" panose="020B0604030504040204" pitchFamily="34" charset="0"/>
              </a:rPr>
              <a:t> </a:t>
            </a:r>
            <a:r>
              <a:rPr lang="lv-LV" dirty="0" err="1">
                <a:latin typeface="Verdana" panose="020B0604030504040204" pitchFamily="34" charset="0"/>
                <a:ea typeface="Verdana" panose="020B0604030504040204" pitchFamily="34" charset="0"/>
                <a:cs typeface="Verdana" panose="020B0604030504040204" pitchFamily="34" charset="0"/>
              </a:rPr>
              <a:t>on</a:t>
            </a:r>
            <a:r>
              <a:rPr lang="lv-LV" dirty="0">
                <a:latin typeface="Verdana" panose="020B0604030504040204" pitchFamily="34" charset="0"/>
                <a:ea typeface="Verdana" panose="020B0604030504040204" pitchFamily="34" charset="0"/>
                <a:cs typeface="Verdana" panose="020B0604030504040204" pitchFamily="34" charset="0"/>
              </a:rPr>
              <a:t> </a:t>
            </a:r>
            <a:r>
              <a:rPr lang="lv-LV" dirty="0" err="1">
                <a:latin typeface="Verdana" panose="020B0604030504040204" pitchFamily="34" charset="0"/>
                <a:ea typeface="Verdana" panose="020B0604030504040204" pitchFamily="34" charset="0"/>
                <a:cs typeface="Verdana" panose="020B0604030504040204" pitchFamily="34" charset="0"/>
              </a:rPr>
              <a:t>Critical</a:t>
            </a:r>
            <a:r>
              <a:rPr lang="lv-LV" dirty="0">
                <a:latin typeface="Verdana" panose="020B0604030504040204" pitchFamily="34" charset="0"/>
                <a:ea typeface="Verdana" panose="020B0604030504040204" pitchFamily="34" charset="0"/>
                <a:cs typeface="Verdana" panose="020B0604030504040204" pitchFamily="34" charset="0"/>
              </a:rPr>
              <a:t> </a:t>
            </a:r>
            <a:r>
              <a:rPr lang="lv-LV" dirty="0" err="1">
                <a:latin typeface="Verdana" panose="020B0604030504040204" pitchFamily="34" charset="0"/>
                <a:ea typeface="Verdana" panose="020B0604030504040204" pitchFamily="34" charset="0"/>
                <a:cs typeface="Verdana" panose="020B0604030504040204" pitchFamily="34" charset="0"/>
              </a:rPr>
              <a:t>Raw</a:t>
            </a:r>
            <a:r>
              <a:rPr lang="lv-LV" dirty="0">
                <a:latin typeface="Verdana" panose="020B0604030504040204" pitchFamily="34" charset="0"/>
                <a:ea typeface="Verdana" panose="020B0604030504040204" pitchFamily="34" charset="0"/>
                <a:cs typeface="Verdana" panose="020B0604030504040204" pitchFamily="34" charset="0"/>
              </a:rPr>
              <a:t> </a:t>
            </a:r>
            <a:r>
              <a:rPr lang="lv-LV" dirty="0" err="1">
                <a:latin typeface="Verdana" panose="020B0604030504040204" pitchFamily="34" charset="0"/>
                <a:ea typeface="Verdana" panose="020B0604030504040204" pitchFamily="34" charset="0"/>
                <a:cs typeface="Verdana" panose="020B0604030504040204" pitchFamily="34" charset="0"/>
              </a:rPr>
              <a:t>Materials</a:t>
            </a:r>
            <a:endParaRPr lang="lv-LV" dirty="0">
              <a:latin typeface="Verdana" panose="020B0604030504040204" pitchFamily="34" charset="0"/>
              <a:ea typeface="Verdana" panose="020B0604030504040204" pitchFamily="34" charset="0"/>
              <a:cs typeface="Verdana" panose="020B0604030504040204" pitchFamily="34" charset="0"/>
            </a:endParaRPr>
          </a:p>
          <a:p>
            <a:r>
              <a:rPr lang="lv-LV" dirty="0">
                <a:latin typeface="Verdana" panose="020B0604030504040204" pitchFamily="34" charset="0"/>
                <a:ea typeface="Verdana" panose="020B0604030504040204" pitchFamily="34" charset="0"/>
                <a:cs typeface="Verdana" panose="020B0604030504040204" pitchFamily="34" charset="0"/>
                <a:hlinkClick r:id="rId2"/>
              </a:rPr>
              <a:t>https://ec.europa.eu/docsroom/documents/42852/attachments/2/translations/en/renditions/native</a:t>
            </a:r>
            <a:r>
              <a:rPr lang="lv-LV" dirty="0">
                <a:latin typeface="Verdana" panose="020B0604030504040204" pitchFamily="34" charset="0"/>
                <a:ea typeface="Verdana" panose="020B0604030504040204" pitchFamily="34" charset="0"/>
                <a:cs typeface="Verdana" panose="020B0604030504040204" pitchFamily="34" charset="0"/>
              </a:rPr>
              <a:t> </a:t>
            </a:r>
          </a:p>
        </p:txBody>
      </p:sp>
      <p:sp>
        <p:nvSpPr>
          <p:cNvPr id="8" name="Rectangle 7">
            <a:extLst>
              <a:ext uri="{FF2B5EF4-FFF2-40B4-BE49-F238E27FC236}">
                <a16:creationId xmlns:a16="http://schemas.microsoft.com/office/drawing/2014/main" id="{83129F90-A048-DF46-97D2-CE17E291CB69}"/>
              </a:ext>
            </a:extLst>
          </p:cNvPr>
          <p:cNvSpPr/>
          <p:nvPr/>
        </p:nvSpPr>
        <p:spPr>
          <a:xfrm>
            <a:off x="151953" y="2765939"/>
            <a:ext cx="6247829" cy="1477328"/>
          </a:xfrm>
          <a:prstGeom prst="rect">
            <a:avLst/>
          </a:prstGeom>
          <a:ln w="12700">
            <a:solidFill>
              <a:schemeClr val="accent1"/>
            </a:solidFill>
          </a:ln>
        </p:spPr>
        <p:txBody>
          <a:bodyPr wrap="square">
            <a:spAutoFit/>
          </a:bodyPr>
          <a:lstStyle/>
          <a:p>
            <a:r>
              <a:rPr lang="en-US" dirty="0">
                <a:latin typeface="Verdana" panose="020B0604030504040204" pitchFamily="34" charset="0"/>
                <a:ea typeface="Verdana" panose="020B0604030504040204" pitchFamily="34" charset="0"/>
                <a:cs typeface="Verdana" panose="020B0604030504040204" pitchFamily="34" charset="0"/>
              </a:rPr>
              <a:t>United Nations Framework Classification for Resources (UNFC)</a:t>
            </a:r>
          </a:p>
          <a:p>
            <a:r>
              <a:rPr lang="en-US" dirty="0">
                <a:latin typeface="Verdana" panose="020B0604030504040204" pitchFamily="34" charset="0"/>
                <a:ea typeface="Verdana" panose="020B0604030504040204" pitchFamily="34" charset="0"/>
                <a:cs typeface="Verdana" panose="020B0604030504040204" pitchFamily="34" charset="0"/>
                <a:hlinkClick r:id="rId3"/>
              </a:rPr>
              <a:t>https://unece.org/sustainable-energy/sustainable-resource-management/united-nations-framework-classification</a:t>
            </a:r>
            <a:r>
              <a:rPr lang="en-US" dirty="0">
                <a:latin typeface="Verdana" panose="020B0604030504040204" pitchFamily="34" charset="0"/>
                <a:ea typeface="Verdana" panose="020B0604030504040204" pitchFamily="34" charset="0"/>
                <a:cs typeface="Verdana" panose="020B0604030504040204" pitchFamily="34" charset="0"/>
              </a:rPr>
              <a:t> </a:t>
            </a:r>
          </a:p>
        </p:txBody>
      </p:sp>
      <p:sp>
        <p:nvSpPr>
          <p:cNvPr id="10" name="Rectangle 9">
            <a:extLst>
              <a:ext uri="{FF2B5EF4-FFF2-40B4-BE49-F238E27FC236}">
                <a16:creationId xmlns:a16="http://schemas.microsoft.com/office/drawing/2014/main" id="{96D48FD1-8F99-F34F-93DE-90F5BA327638}"/>
              </a:ext>
            </a:extLst>
          </p:cNvPr>
          <p:cNvSpPr/>
          <p:nvPr/>
        </p:nvSpPr>
        <p:spPr>
          <a:xfrm>
            <a:off x="151953" y="4498942"/>
            <a:ext cx="6247829" cy="923330"/>
          </a:xfrm>
          <a:prstGeom prst="rect">
            <a:avLst/>
          </a:prstGeom>
          <a:ln w="12700">
            <a:solidFill>
              <a:schemeClr val="accent1"/>
            </a:solidFill>
          </a:ln>
        </p:spPr>
        <p:txBody>
          <a:bodyPr wrap="square">
            <a:spAutoFit/>
          </a:bodyPr>
          <a:lstStyle/>
          <a:p>
            <a:r>
              <a:rPr lang="en-US" dirty="0">
                <a:latin typeface="Verdana" panose="020B0604030504040204" pitchFamily="34" charset="0"/>
                <a:ea typeface="Verdana" panose="020B0604030504040204" pitchFamily="34" charset="0"/>
                <a:cs typeface="Verdana" panose="020B0604030504040204" pitchFamily="34" charset="0"/>
              </a:rPr>
              <a:t>United Nations Resource Management System </a:t>
            </a:r>
          </a:p>
          <a:p>
            <a:r>
              <a:rPr lang="lv-LV" dirty="0">
                <a:latin typeface="Verdana" panose="020B0604030504040204" pitchFamily="34" charset="0"/>
                <a:ea typeface="Verdana" panose="020B0604030504040204" pitchFamily="34" charset="0"/>
                <a:cs typeface="Verdana" panose="020B0604030504040204" pitchFamily="34" charset="0"/>
                <a:hlinkClick r:id="rId4"/>
              </a:rPr>
              <a:t>https://unece.org/sustainable-energy/unfc-and-sustainable-resource-management/unrms</a:t>
            </a:r>
            <a:r>
              <a:rPr lang="lv-LV" dirty="0">
                <a:latin typeface="Verdana" panose="020B0604030504040204" pitchFamily="34" charset="0"/>
                <a:ea typeface="Verdana" panose="020B0604030504040204" pitchFamily="34" charset="0"/>
                <a:cs typeface="Verdana" panose="020B0604030504040204" pitchFamily="34" charset="0"/>
              </a:rPr>
              <a:t> </a:t>
            </a:r>
          </a:p>
        </p:txBody>
      </p:sp>
      <p:sp>
        <p:nvSpPr>
          <p:cNvPr id="11" name="Rectangle 10">
            <a:extLst>
              <a:ext uri="{FF2B5EF4-FFF2-40B4-BE49-F238E27FC236}">
                <a16:creationId xmlns:a16="http://schemas.microsoft.com/office/drawing/2014/main" id="{9C58699A-9DD3-C94E-A179-D4A636048597}"/>
              </a:ext>
            </a:extLst>
          </p:cNvPr>
          <p:cNvSpPr/>
          <p:nvPr/>
        </p:nvSpPr>
        <p:spPr>
          <a:xfrm>
            <a:off x="6724258" y="4215025"/>
            <a:ext cx="4629541" cy="1749079"/>
          </a:xfrm>
          <a:prstGeom prst="rect">
            <a:avLst/>
          </a:prstGeom>
          <a:ln w="12700">
            <a:solidFill>
              <a:schemeClr val="accent1"/>
            </a:solidFill>
          </a:ln>
        </p:spPr>
        <p:txBody>
          <a:bodyPr wrap="square">
            <a:spAutoFit/>
          </a:bodyPr>
          <a:lstStyle/>
          <a:p>
            <a:r>
              <a:rPr lang="en-US" dirty="0">
                <a:latin typeface="Verdana" panose="020B0604030504040204" pitchFamily="34" charset="0"/>
                <a:ea typeface="Verdana" panose="020B0604030504040204" pitchFamily="34" charset="0"/>
                <a:cs typeface="Verdana" panose="020B0604030504040204" pitchFamily="34" charset="0"/>
              </a:rPr>
              <a:t>Rare Earth Magnets and Motors from the European Raw Materials Alliance </a:t>
            </a:r>
            <a:r>
              <a:rPr lang="lv-LV" dirty="0">
                <a:latin typeface="Verdana" panose="020B0604030504040204" pitchFamily="34" charset="0"/>
                <a:ea typeface="Verdana" panose="020B0604030504040204" pitchFamily="34" charset="0"/>
                <a:cs typeface="Verdana" panose="020B0604030504040204" pitchFamily="34" charset="0"/>
                <a:hlinkClick r:id="rId5"/>
              </a:rPr>
              <a:t>https://eitrawmaterials.eu/wp-content/uploads/2021/09/ERMA-Action-Plan-2021-A-European-Call-for-Action.pdf</a:t>
            </a:r>
            <a:r>
              <a:rPr lang="lv-LV" dirty="0">
                <a:latin typeface="Verdana" panose="020B0604030504040204" pitchFamily="34" charset="0"/>
                <a:ea typeface="Verdana" panose="020B0604030504040204" pitchFamily="34" charset="0"/>
                <a:cs typeface="Verdana" panose="020B0604030504040204" pitchFamily="34" charset="0"/>
              </a:rPr>
              <a:t> </a:t>
            </a:r>
          </a:p>
        </p:txBody>
      </p:sp>
      <p:sp>
        <p:nvSpPr>
          <p:cNvPr id="5" name="Rectangle 4">
            <a:extLst>
              <a:ext uri="{FF2B5EF4-FFF2-40B4-BE49-F238E27FC236}">
                <a16:creationId xmlns:a16="http://schemas.microsoft.com/office/drawing/2014/main" id="{3EC55A61-2E8A-6C14-FEEC-40EE5D8318F8}"/>
              </a:ext>
            </a:extLst>
          </p:cNvPr>
          <p:cNvSpPr/>
          <p:nvPr/>
        </p:nvSpPr>
        <p:spPr>
          <a:xfrm>
            <a:off x="6724258" y="1593852"/>
            <a:ext cx="4629542" cy="923330"/>
          </a:xfrm>
          <a:prstGeom prst="rect">
            <a:avLst/>
          </a:prstGeom>
          <a:ln w="12700">
            <a:solidFill>
              <a:schemeClr val="accent1"/>
            </a:solidFill>
          </a:ln>
        </p:spPr>
        <p:txBody>
          <a:bodyPr wrap="square">
            <a:spAutoFit/>
          </a:bodyPr>
          <a:lstStyle/>
          <a:p>
            <a:r>
              <a:rPr lang="lv-LV" dirty="0" err="1">
                <a:latin typeface="Verdana" panose="020B0604030504040204" pitchFamily="34" charset="0"/>
                <a:ea typeface="Verdana" panose="020B0604030504040204" pitchFamily="34" charset="0"/>
                <a:cs typeface="Verdana" panose="020B0604030504040204" pitchFamily="34" charset="0"/>
              </a:rPr>
              <a:t>Directive</a:t>
            </a:r>
            <a:r>
              <a:rPr lang="lv-LV" dirty="0">
                <a:latin typeface="Verdana" panose="020B0604030504040204" pitchFamily="34" charset="0"/>
                <a:ea typeface="Verdana" panose="020B0604030504040204" pitchFamily="34" charset="0"/>
                <a:cs typeface="Verdana" panose="020B0604030504040204" pitchFamily="34" charset="0"/>
              </a:rPr>
              <a:t> </a:t>
            </a:r>
            <a:r>
              <a:rPr lang="lv-LV" dirty="0" err="1">
                <a:latin typeface="Verdana" panose="020B0604030504040204" pitchFamily="34" charset="0"/>
                <a:ea typeface="Verdana" panose="020B0604030504040204" pitchFamily="34" charset="0"/>
                <a:cs typeface="Verdana" panose="020B0604030504040204" pitchFamily="34" charset="0"/>
              </a:rPr>
              <a:t>on</a:t>
            </a:r>
            <a:r>
              <a:rPr lang="lv-LV" dirty="0">
                <a:latin typeface="Verdana" panose="020B0604030504040204" pitchFamily="34" charset="0"/>
                <a:ea typeface="Verdana" panose="020B0604030504040204" pitchFamily="34" charset="0"/>
                <a:cs typeface="Verdana" panose="020B0604030504040204" pitchFamily="34" charset="0"/>
              </a:rPr>
              <a:t> </a:t>
            </a:r>
            <a:r>
              <a:rPr lang="lv-LV" dirty="0" err="1">
                <a:latin typeface="Verdana" panose="020B0604030504040204" pitchFamily="34" charset="0"/>
                <a:ea typeface="Verdana" panose="020B0604030504040204" pitchFamily="34" charset="0"/>
                <a:cs typeface="Verdana" panose="020B0604030504040204" pitchFamily="34" charset="0"/>
              </a:rPr>
              <a:t>single-use</a:t>
            </a:r>
            <a:r>
              <a:rPr lang="lv-LV" dirty="0">
                <a:latin typeface="Verdana" panose="020B0604030504040204" pitchFamily="34" charset="0"/>
                <a:ea typeface="Verdana" panose="020B0604030504040204" pitchFamily="34" charset="0"/>
                <a:cs typeface="Verdana" panose="020B0604030504040204" pitchFamily="34" charset="0"/>
              </a:rPr>
              <a:t> </a:t>
            </a:r>
            <a:r>
              <a:rPr lang="lv-LV" dirty="0" err="1">
                <a:latin typeface="Verdana" panose="020B0604030504040204" pitchFamily="34" charset="0"/>
                <a:ea typeface="Verdana" panose="020B0604030504040204" pitchFamily="34" charset="0"/>
                <a:cs typeface="Verdana" panose="020B0604030504040204" pitchFamily="34" charset="0"/>
              </a:rPr>
              <a:t>plastics</a:t>
            </a:r>
            <a:endParaRPr lang="lv-LV" dirty="0">
              <a:latin typeface="Verdana" panose="020B0604030504040204" pitchFamily="34" charset="0"/>
              <a:ea typeface="Verdana" panose="020B0604030504040204" pitchFamily="34" charset="0"/>
              <a:cs typeface="Verdana" panose="020B0604030504040204" pitchFamily="34" charset="0"/>
            </a:endParaRPr>
          </a:p>
          <a:p>
            <a:r>
              <a:rPr lang="lv-LV" dirty="0">
                <a:latin typeface="Verdana" panose="020B0604030504040204" pitchFamily="34" charset="0"/>
                <a:ea typeface="Verdana" panose="020B0604030504040204" pitchFamily="34" charset="0"/>
                <a:cs typeface="Verdana" panose="020B0604030504040204" pitchFamily="34" charset="0"/>
                <a:hlinkClick r:id="rId6"/>
              </a:rPr>
              <a:t>https://eur-lex.europa.eu/eli/dir/2019/904/oj</a:t>
            </a:r>
            <a:r>
              <a:rPr lang="lv-LV" dirty="0">
                <a:latin typeface="Verdana" panose="020B0604030504040204" pitchFamily="34" charset="0"/>
                <a:ea typeface="Verdana" panose="020B0604030504040204" pitchFamily="34" charset="0"/>
                <a:cs typeface="Verdana" panose="020B0604030504040204" pitchFamily="34" charset="0"/>
              </a:rPr>
              <a:t> </a:t>
            </a:r>
          </a:p>
        </p:txBody>
      </p:sp>
      <p:sp>
        <p:nvSpPr>
          <p:cNvPr id="7" name="Rectangle 6">
            <a:extLst>
              <a:ext uri="{FF2B5EF4-FFF2-40B4-BE49-F238E27FC236}">
                <a16:creationId xmlns:a16="http://schemas.microsoft.com/office/drawing/2014/main" id="{126BE3D3-505A-609B-E0B3-8E8D3C248C9D}"/>
              </a:ext>
            </a:extLst>
          </p:cNvPr>
          <p:cNvSpPr/>
          <p:nvPr/>
        </p:nvSpPr>
        <p:spPr>
          <a:xfrm>
            <a:off x="6724258" y="2765939"/>
            <a:ext cx="4629542" cy="1200329"/>
          </a:xfrm>
          <a:prstGeom prst="rect">
            <a:avLst/>
          </a:prstGeom>
          <a:ln w="12700">
            <a:solidFill>
              <a:schemeClr val="accent1"/>
            </a:solidFill>
          </a:ln>
        </p:spPr>
        <p:txBody>
          <a:bodyPr wrap="square">
            <a:spAutoFit/>
          </a:bodyPr>
          <a:lstStyle/>
          <a:p>
            <a:r>
              <a:rPr lang="en-US" dirty="0">
                <a:latin typeface="Verdana" panose="020B0604030504040204" pitchFamily="34" charset="0"/>
                <a:ea typeface="Verdana" panose="020B0604030504040204" pitchFamily="34" charset="0"/>
                <a:cs typeface="Verdana" panose="020B0604030504040204" pitchFamily="34" charset="0"/>
              </a:rPr>
              <a:t>Circular economy action plan</a:t>
            </a:r>
          </a:p>
          <a:p>
            <a:r>
              <a:rPr lang="en-US" dirty="0">
                <a:latin typeface="Verdana" panose="020B0604030504040204" pitchFamily="34" charset="0"/>
                <a:ea typeface="Verdana" panose="020B0604030504040204" pitchFamily="34" charset="0"/>
                <a:cs typeface="Verdana" panose="020B0604030504040204" pitchFamily="34" charset="0"/>
                <a:hlinkClick r:id="rId7"/>
              </a:rPr>
              <a:t>https://environment.ec.europa.eu/strategy/circular-economy-action-plan_en</a:t>
            </a:r>
            <a:r>
              <a:rPr lang="en-US" dirty="0">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12462301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6A3737-024F-3345-9FD9-75AF02B99B3D}"/>
              </a:ext>
            </a:extLst>
          </p:cNvPr>
          <p:cNvSpPr>
            <a:spLocks noGrp="1"/>
          </p:cNvSpPr>
          <p:nvPr>
            <p:ph type="sldNum" sz="quarter" idx="12"/>
          </p:nvPr>
        </p:nvSpPr>
        <p:spPr/>
        <p:txBody>
          <a:bodyPr/>
          <a:lstStyle/>
          <a:p>
            <a:fld id="{660F3F40-12FA-4968-8235-5F18DAFE2DEF}" type="slidenum">
              <a:rPr lang="lv-LV" smtClean="0"/>
              <a:t>43</a:t>
            </a:fld>
            <a:endParaRPr lang="lv-LV" dirty="0"/>
          </a:p>
        </p:txBody>
      </p:sp>
      <p:graphicFrame>
        <p:nvGraphicFramePr>
          <p:cNvPr id="10" name="Content Placeholder 10">
            <a:extLst>
              <a:ext uri="{FF2B5EF4-FFF2-40B4-BE49-F238E27FC236}">
                <a16:creationId xmlns:a16="http://schemas.microsoft.com/office/drawing/2014/main" id="{BAE4EAEB-0367-3049-B1D4-2BCD9D68A546}"/>
              </a:ext>
            </a:extLst>
          </p:cNvPr>
          <p:cNvGraphicFramePr>
            <a:graphicFrameLocks/>
          </p:cNvGraphicFramePr>
          <p:nvPr>
            <p:extLst>
              <p:ext uri="{D42A27DB-BD31-4B8C-83A1-F6EECF244321}">
                <p14:modId xmlns:p14="http://schemas.microsoft.com/office/powerpoint/2010/main" val="245861250"/>
              </p:ext>
            </p:extLst>
          </p:nvPr>
        </p:nvGraphicFramePr>
        <p:xfrm>
          <a:off x="389965" y="2244950"/>
          <a:ext cx="11486477" cy="3695488"/>
        </p:xfrm>
        <a:graphic>
          <a:graphicData uri="http://schemas.openxmlformats.org/drawingml/2006/table">
            <a:tbl>
              <a:tblPr/>
              <a:tblGrid>
                <a:gridCol w="5915416">
                  <a:extLst>
                    <a:ext uri="{9D8B030D-6E8A-4147-A177-3AD203B41FA5}">
                      <a16:colId xmlns:a16="http://schemas.microsoft.com/office/drawing/2014/main" val="20000"/>
                    </a:ext>
                  </a:extLst>
                </a:gridCol>
                <a:gridCol w="2068428">
                  <a:extLst>
                    <a:ext uri="{9D8B030D-6E8A-4147-A177-3AD203B41FA5}">
                      <a16:colId xmlns:a16="http://schemas.microsoft.com/office/drawing/2014/main" val="20001"/>
                    </a:ext>
                  </a:extLst>
                </a:gridCol>
                <a:gridCol w="2059975">
                  <a:extLst>
                    <a:ext uri="{9D8B030D-6E8A-4147-A177-3AD203B41FA5}">
                      <a16:colId xmlns:a16="http://schemas.microsoft.com/office/drawing/2014/main" val="20003"/>
                    </a:ext>
                  </a:extLst>
                </a:gridCol>
                <a:gridCol w="1442658">
                  <a:extLst>
                    <a:ext uri="{9D8B030D-6E8A-4147-A177-3AD203B41FA5}">
                      <a16:colId xmlns:a16="http://schemas.microsoft.com/office/drawing/2014/main" val="3995975852"/>
                    </a:ext>
                  </a:extLst>
                </a:gridCol>
              </a:tblGrid>
              <a:tr h="756685">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63281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3"/>
                        </a:rPr>
                        <a:t>HORIZON-CL4-2024-SPACE-01-35</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Copernicus for Land and Water</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dirty="0">
                          <a:solidFill>
                            <a:srgbClr val="000000"/>
                          </a:solidFill>
                          <a:effectLst/>
                          <a:latin typeface="Verdana" panose="020B0604030504040204" pitchFamily="34" charset="0"/>
                          <a:ea typeface="Verdana" panose="020B0604030504040204" pitchFamily="34" charset="0"/>
                        </a:rPr>
                        <a:t>RIA</a:t>
                      </a:r>
                      <a:endParaRPr lang="en-US" sz="1400" b="1" kern="1200" dirty="0">
                        <a:solidFill>
                          <a:schemeClr val="tx1"/>
                        </a:solidFill>
                        <a:effectLst/>
                        <a:latin typeface="Verdana" panose="020B0604030504040204" pitchFamily="34" charset="0"/>
                        <a:ea typeface="Verdana" panose="020B0604030504040204" pitchFamily="34" charset="0"/>
                        <a:cs typeface="+mn-cs"/>
                      </a:endParaRP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5-6</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1,5-2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532435">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4"/>
                        </a:rPr>
                        <a:t>HORIZON-CL4-2024-SPACE-01-36</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Copernicus for Security</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1" kern="1200" dirty="0">
                          <a:solidFill>
                            <a:schemeClr val="tx1"/>
                          </a:solidFill>
                          <a:effectLst/>
                          <a:latin typeface="Verdana" panose="020B0604030504040204" pitchFamily="34" charset="0"/>
                          <a:ea typeface="Verdana" panose="020B0604030504040204" pitchFamily="34" charset="0"/>
                          <a:cs typeface="+mn-cs"/>
                        </a:rPr>
                        <a:t>RIA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5-6</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88677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5"/>
                        </a:rPr>
                        <a:t>HORIZON-CL4-2024-SPACE-01-64</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Quantum Space Gravimetry Phase-B study &amp; Technology Maturation</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1" kern="1200" dirty="0">
                          <a:solidFill>
                            <a:schemeClr val="tx1"/>
                          </a:solidFill>
                          <a:effectLst/>
                          <a:latin typeface="Verdana" panose="020B0604030504040204" pitchFamily="34" charset="0"/>
                          <a:ea typeface="Verdana" panose="020B0604030504040204" pitchFamily="34" charset="0"/>
                          <a:cs typeface="+mn-cs"/>
                        </a:rPr>
                        <a:t>RIA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6-7</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14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88677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6"/>
                        </a:rPr>
                        <a:t>HORIZON-CL4-2024-SPACE-01-73</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Space technologies for European non-dependence and competitiveness</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1" kern="1200" dirty="0">
                          <a:solidFill>
                            <a:schemeClr val="tx1"/>
                          </a:solidFill>
                          <a:effectLst/>
                          <a:latin typeface="Verdana" panose="020B0604030504040204" pitchFamily="34" charset="0"/>
                          <a:ea typeface="Verdana" panose="020B0604030504040204" pitchFamily="34" charset="0"/>
                          <a:cs typeface="+mn-cs"/>
                        </a:rPr>
                        <a:t>RIA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5-8</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2-3</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76392654"/>
                  </a:ext>
                </a:extLst>
              </a:tr>
            </a:tbl>
          </a:graphicData>
        </a:graphic>
      </p:graphicFrame>
      <p:sp>
        <p:nvSpPr>
          <p:cNvPr id="11" name="Title 1">
            <a:extLst>
              <a:ext uri="{FF2B5EF4-FFF2-40B4-BE49-F238E27FC236}">
                <a16:creationId xmlns:a16="http://schemas.microsoft.com/office/drawing/2014/main" id="{11F51BBB-3FD8-EF4F-A561-157E2E03C5EA}"/>
              </a:ext>
            </a:extLst>
          </p:cNvPr>
          <p:cNvSpPr txBox="1">
            <a:spLocks/>
          </p:cNvSpPr>
          <p:nvPr/>
        </p:nvSpPr>
        <p:spPr>
          <a:xfrm>
            <a:off x="1271008" y="115103"/>
            <a:ext cx="10269257" cy="4333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ctr">
              <a:defRPr/>
            </a:pPr>
            <a:r>
              <a:rPr lang="en-GB" altLang="lv-LV" sz="3000" b="1" dirty="0">
                <a:solidFill>
                  <a:srgbClr val="0308DB">
                    <a:lumMod val="50000"/>
                  </a:srgbClr>
                </a:solidFill>
                <a:latin typeface="Verdana" panose="020B0604030504040204" pitchFamily="34" charset="0"/>
                <a:ea typeface="Verdana" panose="020B0604030504040204" pitchFamily="34" charset="0"/>
              </a:rPr>
              <a:t>D5: Open strategic autonomy in developing, deploying and using global space-based infrastructures, services, applications and data</a:t>
            </a:r>
            <a:br>
              <a:rPr kumimoji="0" lang="lv-LV" altLang="lv-LV" sz="30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b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t>  </a:t>
            </a:r>
            <a:endPar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endParaRPr>
          </a:p>
        </p:txBody>
      </p:sp>
      <p:sp>
        <p:nvSpPr>
          <p:cNvPr id="12" name="Rectangle 11">
            <a:extLst>
              <a:ext uri="{FF2B5EF4-FFF2-40B4-BE49-F238E27FC236}">
                <a16:creationId xmlns:a16="http://schemas.microsoft.com/office/drawing/2014/main" id="{BDD84095-1C1D-F74F-A22D-AA2F9380D8D7}"/>
              </a:ext>
            </a:extLst>
          </p:cNvPr>
          <p:cNvSpPr/>
          <p:nvPr/>
        </p:nvSpPr>
        <p:spPr>
          <a:xfrm>
            <a:off x="4994813" y="1636125"/>
            <a:ext cx="4789268"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en-GB" b="1" dirty="0">
                <a:latin typeface="Verdana" panose="020B0604030504040204" pitchFamily="34" charset="0"/>
                <a:ea typeface="Verdana" panose="020B0604030504040204" pitchFamily="34" charset="0"/>
              </a:rPr>
              <a:t>20 February 2024</a:t>
            </a:r>
          </a:p>
        </p:txBody>
      </p:sp>
      <p:sp>
        <p:nvSpPr>
          <p:cNvPr id="13" name="Rectangle 12">
            <a:extLst>
              <a:ext uri="{FF2B5EF4-FFF2-40B4-BE49-F238E27FC236}">
                <a16:creationId xmlns:a16="http://schemas.microsoft.com/office/drawing/2014/main" id="{2BE0BE80-0A04-DD4F-B1EB-9A8752529E95}"/>
              </a:ext>
            </a:extLst>
          </p:cNvPr>
          <p:cNvSpPr/>
          <p:nvPr/>
        </p:nvSpPr>
        <p:spPr>
          <a:xfrm>
            <a:off x="394337" y="1667759"/>
            <a:ext cx="6225896"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en-GB" b="1" dirty="0">
                <a:latin typeface="Verdana" panose="020B0604030504040204" pitchFamily="34" charset="0"/>
                <a:ea typeface="Verdana" panose="020B0604030504040204" pitchFamily="34" charset="0"/>
              </a:rPr>
              <a:t>21 November 2023 </a:t>
            </a:r>
          </a:p>
        </p:txBody>
      </p:sp>
      <p:sp>
        <p:nvSpPr>
          <p:cNvPr id="14" name="Rectangle 1">
            <a:extLst>
              <a:ext uri="{FF2B5EF4-FFF2-40B4-BE49-F238E27FC236}">
                <a16:creationId xmlns:a16="http://schemas.microsoft.com/office/drawing/2014/main" id="{E9422ECE-6AF2-5842-BB77-2537ED23551C}"/>
              </a:ext>
            </a:extLst>
          </p:cNvPr>
          <p:cNvSpPr>
            <a:spLocks noChangeArrowheads="1"/>
          </p:cNvSpPr>
          <p:nvPr/>
        </p:nvSpPr>
        <p:spPr bwMode="auto">
          <a:xfrm>
            <a:off x="9202433" y="1571206"/>
            <a:ext cx="2674009" cy="553998"/>
          </a:xfrm>
          <a:prstGeom prst="rect">
            <a:avLst/>
          </a:prstGeom>
          <a:noFill/>
          <a:ln w="127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lvl="0" defTabSz="938213" eaLnBrk="0" fontAlgn="base" hangingPunct="0">
              <a:spcBef>
                <a:spcPct val="0"/>
              </a:spcBef>
              <a:spcAft>
                <a:spcPct val="0"/>
              </a:spcAft>
              <a:defRPr/>
            </a:pPr>
            <a:r>
              <a:rPr lang="en-GB" altLang="en-US" sz="1500" i="1" kern="0" dirty="0">
                <a:solidFill>
                  <a:srgbClr val="FF0000"/>
                </a:solidFill>
                <a:latin typeface="Times New Roman" panose="02020603050405020304" pitchFamily="18" charset="0"/>
                <a:ea typeface="MS PGothic" panose="020B0600070205080204" pitchFamily="34" charset="-128"/>
                <a:hlinkClick r:id="rId7"/>
              </a:rPr>
              <a:t>https://www.youtube.com/live/Y7sDJJlyYSE</a:t>
            </a:r>
            <a:r>
              <a:rPr lang="en-GB" altLang="en-US" sz="1500" i="1" kern="0" dirty="0">
                <a:solidFill>
                  <a:srgbClr val="FF0000"/>
                </a:solidFill>
                <a:latin typeface="Times New Roman" panose="02020603050405020304" pitchFamily="18" charset="0"/>
                <a:ea typeface="MS PGothic" panose="020B0600070205080204" pitchFamily="34" charset="-128"/>
              </a:rPr>
              <a:t> </a:t>
            </a:r>
            <a:endParaRPr kumimoji="0" lang="en-GB" altLang="en-US" sz="1500" b="0" i="1" u="none" strike="noStrike" kern="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endParaRPr>
          </a:p>
        </p:txBody>
      </p:sp>
      <p:pic>
        <p:nvPicPr>
          <p:cNvPr id="15" name="Graphic 15" descr="Share">
            <a:extLst>
              <a:ext uri="{FF2B5EF4-FFF2-40B4-BE49-F238E27FC236}">
                <a16:creationId xmlns:a16="http://schemas.microsoft.com/office/drawing/2014/main" id="{CBB49D41-ADB4-694F-8071-4E40102B5E7D}"/>
              </a:ext>
            </a:extLst>
          </p:cNvPr>
          <p:cNvPicPr>
            <a:picLocks noChangeAspect="1"/>
          </p:cNvPicPr>
          <p:nvPr/>
        </p:nvPicPr>
        <p:blipFill>
          <a:blip r:embed="rId8"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66421" y="1630199"/>
            <a:ext cx="436012" cy="436012"/>
          </a:xfrm>
          <a:prstGeom prst="rect">
            <a:avLst/>
          </a:prstGeom>
        </p:spPr>
      </p:pic>
    </p:spTree>
    <p:extLst>
      <p:ext uri="{BB962C8B-B14F-4D97-AF65-F5344CB8AC3E}">
        <p14:creationId xmlns:p14="http://schemas.microsoft.com/office/powerpoint/2010/main" val="19178365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44</a:t>
            </a:fld>
            <a:endParaRPr lang="lv-LV" dirty="0"/>
          </a:p>
        </p:txBody>
      </p:sp>
      <p:sp>
        <p:nvSpPr>
          <p:cNvPr id="9" name="Rectangle 8">
            <a:extLst>
              <a:ext uri="{FF2B5EF4-FFF2-40B4-BE49-F238E27FC236}">
                <a16:creationId xmlns:a16="http://schemas.microsoft.com/office/drawing/2014/main" id="{2B7B10CB-3AF1-0E47-AB63-FD9F427D26EB}"/>
              </a:ext>
            </a:extLst>
          </p:cNvPr>
          <p:cNvSpPr/>
          <p:nvPr/>
        </p:nvSpPr>
        <p:spPr>
          <a:xfrm>
            <a:off x="134132" y="1456900"/>
            <a:ext cx="5733268" cy="4524315"/>
          </a:xfrm>
          <a:prstGeom prst="rect">
            <a:avLst/>
          </a:prstGeom>
          <a:ln w="12700">
            <a:solidFill>
              <a:srgbClr val="4472C4"/>
            </a:solidFill>
          </a:ln>
        </p:spPr>
        <p:txBody>
          <a:bodyPr wrap="square">
            <a:spAutoFit/>
          </a:bodyPr>
          <a:lstStyle/>
          <a:p>
            <a:pPr marL="285750" indent="-285750" defTabSz="938213" eaLnBrk="0" fontAlgn="base" hangingPunct="0">
              <a:spcBef>
                <a:spcPct val="0"/>
              </a:spcBef>
              <a:spcAft>
                <a:spcPct val="0"/>
              </a:spcAft>
              <a:buSzPct val="150000"/>
              <a:buFont typeface="Arial" panose="020B0604020202020204" pitchFamily="34" charset="0"/>
              <a:buChar char="•"/>
              <a:defRPr/>
            </a:pPr>
            <a:r>
              <a:rPr lang="en-US" kern="0" dirty="0">
                <a:solidFill>
                  <a:prstClr val="black"/>
                </a:solidFill>
                <a:latin typeface="Verdana" panose="020B0604030504040204" pitchFamily="34" charset="0"/>
                <a:ea typeface="MS PGothic" panose="020B0600070205080204" pitchFamily="34" charset="-128"/>
              </a:rPr>
              <a:t>Through Earth Observation (EO) satellites the status of and changes in Earth’s systems can be monitored and assessed</a:t>
            </a:r>
          </a:p>
          <a:p>
            <a:pPr marL="285750" indent="-285750" defTabSz="938213" eaLnBrk="0" fontAlgn="base" hangingPunct="0">
              <a:spcBef>
                <a:spcPct val="0"/>
              </a:spcBef>
              <a:spcAft>
                <a:spcPct val="0"/>
              </a:spcAft>
              <a:buSzPct val="150000"/>
              <a:buFont typeface="Arial" panose="020B0604020202020204" pitchFamily="34" charset="0"/>
              <a:buChar char="•"/>
              <a:defRPr/>
            </a:pPr>
            <a:r>
              <a:rPr lang="en-US" kern="0" dirty="0">
                <a:solidFill>
                  <a:prstClr val="black"/>
                </a:solidFill>
                <a:latin typeface="Verdana" panose="020B0604030504040204" pitchFamily="34" charset="0"/>
                <a:ea typeface="MS PGothic" panose="020B0600070205080204" pitchFamily="34" charset="-128"/>
              </a:rPr>
              <a:t>Copernicus serves as an independent and powerful European EO solution with services to benefit all European citizens</a:t>
            </a:r>
          </a:p>
          <a:p>
            <a:pPr marL="285750" indent="-285750" defTabSz="938213" eaLnBrk="0" fontAlgn="base" hangingPunct="0">
              <a:spcBef>
                <a:spcPct val="0"/>
              </a:spcBef>
              <a:spcAft>
                <a:spcPct val="0"/>
              </a:spcAft>
              <a:buSzPct val="150000"/>
              <a:buFont typeface="Arial" panose="020B0604020202020204" pitchFamily="34" charset="0"/>
              <a:buChar char="•"/>
              <a:defRPr/>
            </a:pPr>
            <a:r>
              <a:rPr lang="en-US" kern="0" dirty="0">
                <a:solidFill>
                  <a:prstClr val="black"/>
                </a:solidFill>
                <a:latin typeface="Verdana" panose="020B0604030504040204" pitchFamily="34" charset="0"/>
                <a:ea typeface="MS PGothic" panose="020B0600070205080204" pitchFamily="34" charset="-128"/>
              </a:rPr>
              <a:t>Its own fleet of Earth observation satellites (Sentinels) provides global data free of charge</a:t>
            </a:r>
          </a:p>
          <a:p>
            <a:pPr marL="285750" indent="-285750" defTabSz="938213" eaLnBrk="0" fontAlgn="base" hangingPunct="0">
              <a:spcBef>
                <a:spcPct val="0"/>
              </a:spcBef>
              <a:spcAft>
                <a:spcPct val="0"/>
              </a:spcAft>
              <a:buSzPct val="150000"/>
              <a:buFont typeface="Arial" panose="020B0604020202020204" pitchFamily="34" charset="0"/>
              <a:buChar char="•"/>
              <a:defRPr/>
            </a:pPr>
            <a:r>
              <a:rPr lang="en-US" kern="0" dirty="0">
                <a:solidFill>
                  <a:prstClr val="black"/>
                </a:solidFill>
                <a:latin typeface="Verdana" panose="020B0604030504040204" pitchFamily="34" charset="0"/>
                <a:ea typeface="MS PGothic" panose="020B0600070205080204" pitchFamily="34" charset="-128"/>
              </a:rPr>
              <a:t>Additionally, the commercial market demand for EO products is expected to grow quickly in the next years with a focus on </a:t>
            </a:r>
          </a:p>
          <a:p>
            <a:pPr marL="285750" indent="-285750" defTabSz="938213" eaLnBrk="0" fontAlgn="base" hangingPunct="0">
              <a:spcBef>
                <a:spcPct val="0"/>
              </a:spcBef>
              <a:spcAft>
                <a:spcPct val="0"/>
              </a:spcAft>
              <a:buSzPct val="150000"/>
              <a:buFont typeface="Arial" panose="020B0604020202020204" pitchFamily="34" charset="0"/>
              <a:buChar char="•"/>
              <a:defRPr/>
            </a:pPr>
            <a:r>
              <a:rPr lang="en-US" kern="0" dirty="0">
                <a:solidFill>
                  <a:prstClr val="black"/>
                </a:solidFill>
                <a:latin typeface="Verdana" panose="020B0604030504040204" pitchFamily="34" charset="0"/>
                <a:ea typeface="MS PGothic" panose="020B0600070205080204" pitchFamily="34" charset="-128"/>
              </a:rPr>
              <a:t>Advanced, very high-resolution satellite imagery and</a:t>
            </a:r>
          </a:p>
          <a:p>
            <a:pPr marL="285750" indent="-285750" defTabSz="938213" eaLnBrk="0" fontAlgn="base" hangingPunct="0">
              <a:spcBef>
                <a:spcPct val="0"/>
              </a:spcBef>
              <a:spcAft>
                <a:spcPct val="0"/>
              </a:spcAft>
              <a:buSzPct val="150000"/>
              <a:buFont typeface="Arial" panose="020B0604020202020204" pitchFamily="34" charset="0"/>
              <a:buChar char="•"/>
              <a:defRPr/>
            </a:pPr>
            <a:r>
              <a:rPr lang="en-US" kern="0" dirty="0">
                <a:solidFill>
                  <a:prstClr val="black"/>
                </a:solidFill>
                <a:latin typeface="Verdana" panose="020B0604030504040204" pitchFamily="34" charset="0"/>
                <a:ea typeface="MS PGothic" panose="020B0600070205080204" pitchFamily="34" charset="-128"/>
              </a:rPr>
              <a:t>Affordable, high-resolution, high-revisit products</a:t>
            </a:r>
          </a:p>
        </p:txBody>
      </p:sp>
      <p:sp>
        <p:nvSpPr>
          <p:cNvPr id="11" name="Rectangle 10">
            <a:extLst>
              <a:ext uri="{FF2B5EF4-FFF2-40B4-BE49-F238E27FC236}">
                <a16:creationId xmlns:a16="http://schemas.microsoft.com/office/drawing/2014/main" id="{F3B4701F-F037-244D-B3E1-A9D380A6733C}"/>
              </a:ext>
            </a:extLst>
          </p:cNvPr>
          <p:cNvSpPr/>
          <p:nvPr/>
        </p:nvSpPr>
        <p:spPr>
          <a:xfrm>
            <a:off x="887101" y="186525"/>
            <a:ext cx="8929047" cy="584775"/>
          </a:xfrm>
          <a:prstGeom prst="rect">
            <a:avLst/>
          </a:prstGeom>
          <a:noFill/>
        </p:spPr>
        <p:txBody>
          <a:bodyPr wrap="none">
            <a:spAutoFit/>
          </a:bodyPr>
          <a:lstStyle/>
          <a:p>
            <a:pPr defTabSz="938213" eaLnBrk="0" fontAlgn="base" hangingPunct="0">
              <a:spcBef>
                <a:spcPct val="0"/>
              </a:spcBef>
              <a:spcAft>
                <a:spcPct val="0"/>
              </a:spcAft>
            </a:pPr>
            <a:r>
              <a:rPr lang="en-US" sz="3200" b="1" dirty="0">
                <a:solidFill>
                  <a:srgbClr val="0308DB">
                    <a:lumMod val="50000"/>
                  </a:srgbClr>
                </a:solidFill>
                <a:latin typeface="Verdana" panose="020B0604030504040204" pitchFamily="34" charset="0"/>
                <a:ea typeface="Verdana" panose="020B0604030504040204" pitchFamily="34" charset="0"/>
              </a:rPr>
              <a:t>HORIZON-CL4-2024-SPACE-01-35/36</a:t>
            </a:r>
          </a:p>
        </p:txBody>
      </p:sp>
      <p:sp>
        <p:nvSpPr>
          <p:cNvPr id="2" name="Rectangle 1">
            <a:extLst>
              <a:ext uri="{FF2B5EF4-FFF2-40B4-BE49-F238E27FC236}">
                <a16:creationId xmlns:a16="http://schemas.microsoft.com/office/drawing/2014/main" id="{79D587D5-6B64-214D-AFBC-96AC72496860}"/>
              </a:ext>
            </a:extLst>
          </p:cNvPr>
          <p:cNvSpPr/>
          <p:nvPr/>
        </p:nvSpPr>
        <p:spPr>
          <a:xfrm>
            <a:off x="5996878" y="1474965"/>
            <a:ext cx="5849981" cy="4124206"/>
          </a:xfrm>
          <a:prstGeom prst="rect">
            <a:avLst/>
          </a:prstGeom>
          <a:ln>
            <a:solidFill>
              <a:schemeClr val="accent1"/>
            </a:solidFill>
          </a:ln>
        </p:spPr>
        <p:txBody>
          <a:bodyPr wrap="square">
            <a:spAutoFit/>
          </a:bodyPr>
          <a:lstStyle/>
          <a:p>
            <a:pPr>
              <a:spcAft>
                <a:spcPts val="200"/>
              </a:spcAft>
              <a:buClr>
                <a:schemeClr val="tx1"/>
              </a:buClr>
            </a:pPr>
            <a:r>
              <a:rPr lang="en-US" b="1" dirty="0">
                <a:latin typeface="Verdana" panose="020B0604030504040204" pitchFamily="34" charset="0"/>
                <a:ea typeface="Verdana" panose="020B0604030504040204" pitchFamily="34" charset="0"/>
                <a:cs typeface="Verdana" panose="020B0604030504040204" pitchFamily="34" charset="0"/>
              </a:rPr>
              <a:t>6 Sentinel Expansion missions </a:t>
            </a:r>
            <a:r>
              <a:rPr lang="en-US" dirty="0">
                <a:latin typeface="Verdana" panose="020B0604030504040204" pitchFamily="34" charset="0"/>
                <a:ea typeface="Verdana" panose="020B0604030504040204" pitchFamily="34" charset="0"/>
                <a:cs typeface="Verdana" panose="020B0604030504040204" pitchFamily="34" charset="0"/>
              </a:rPr>
              <a:t>are being studied </a:t>
            </a:r>
          </a:p>
          <a:p>
            <a:pPr marL="447675" indent="-273050">
              <a:spcAft>
                <a:spcPts val="200"/>
              </a:spcAft>
              <a:buClr>
                <a:schemeClr val="tx1"/>
              </a:buClr>
              <a:buFont typeface="Wingdings" panose="05000000000000000000" pitchFamily="2" charset="2"/>
              <a:buChar char="§"/>
            </a:pPr>
            <a:r>
              <a:rPr lang="en-US" b="1" dirty="0">
                <a:latin typeface="Verdana" panose="020B0604030504040204" pitchFamily="34" charset="0"/>
                <a:ea typeface="Verdana" panose="020B0604030504040204" pitchFamily="34" charset="0"/>
                <a:cs typeface="Verdana" panose="020B0604030504040204" pitchFamily="34" charset="0"/>
              </a:rPr>
              <a:t>CHIME: </a:t>
            </a:r>
            <a:r>
              <a:rPr lang="en-US" dirty="0">
                <a:latin typeface="Verdana" panose="020B0604030504040204" pitchFamily="34" charset="0"/>
                <a:ea typeface="Verdana" panose="020B0604030504040204" pitchFamily="34" charset="0"/>
                <a:cs typeface="Verdana" panose="020B0604030504040204" pitchFamily="34" charset="0"/>
              </a:rPr>
              <a:t>Copernicus Hyperspectral Imaging Mission for the Environment</a:t>
            </a:r>
          </a:p>
          <a:p>
            <a:pPr marL="447675" indent="-273050">
              <a:spcAft>
                <a:spcPts val="200"/>
              </a:spcAft>
              <a:buClr>
                <a:schemeClr val="tx1"/>
              </a:buClr>
              <a:buFont typeface="Wingdings" panose="05000000000000000000" pitchFamily="2" charset="2"/>
              <a:buChar char="§"/>
            </a:pPr>
            <a:r>
              <a:rPr lang="en-US" b="1" dirty="0">
                <a:latin typeface="Verdana" panose="020B0604030504040204" pitchFamily="34" charset="0"/>
                <a:ea typeface="Verdana" panose="020B0604030504040204" pitchFamily="34" charset="0"/>
                <a:cs typeface="Verdana" panose="020B0604030504040204" pitchFamily="34" charset="0"/>
              </a:rPr>
              <a:t>CIMR: </a:t>
            </a:r>
            <a:r>
              <a:rPr lang="en-US" dirty="0">
                <a:latin typeface="Verdana" panose="020B0604030504040204" pitchFamily="34" charset="0"/>
                <a:ea typeface="Verdana" panose="020B0604030504040204" pitchFamily="34" charset="0"/>
                <a:cs typeface="Verdana" panose="020B0604030504040204" pitchFamily="34" charset="0"/>
              </a:rPr>
              <a:t>Copernicus Imaging Microwave Radiometer</a:t>
            </a:r>
          </a:p>
          <a:p>
            <a:pPr marL="447675" indent="-273050">
              <a:spcAft>
                <a:spcPts val="200"/>
              </a:spcAft>
              <a:buClr>
                <a:schemeClr val="tx1"/>
              </a:buClr>
              <a:buFont typeface="Wingdings" panose="05000000000000000000" pitchFamily="2" charset="2"/>
              <a:buChar char="§"/>
            </a:pPr>
            <a:r>
              <a:rPr lang="en-US" b="1" dirty="0">
                <a:latin typeface="Verdana" panose="020B0604030504040204" pitchFamily="34" charset="0"/>
                <a:ea typeface="Verdana" panose="020B0604030504040204" pitchFamily="34" charset="0"/>
                <a:cs typeface="Verdana" panose="020B0604030504040204" pitchFamily="34" charset="0"/>
              </a:rPr>
              <a:t>C02M: </a:t>
            </a:r>
            <a:r>
              <a:rPr lang="en-US" dirty="0">
                <a:latin typeface="Verdana" panose="020B0604030504040204" pitchFamily="34" charset="0"/>
                <a:ea typeface="Verdana" panose="020B0604030504040204" pitchFamily="34" charset="0"/>
                <a:cs typeface="Verdana" panose="020B0604030504040204" pitchFamily="34" charset="0"/>
              </a:rPr>
              <a:t>Copernicus Anthropogenic Carbon Dioxide Monitoring</a:t>
            </a:r>
          </a:p>
          <a:p>
            <a:pPr marL="447675" indent="-273050">
              <a:spcAft>
                <a:spcPts val="200"/>
              </a:spcAft>
              <a:buClr>
                <a:schemeClr val="tx1"/>
              </a:buClr>
              <a:buFont typeface="Wingdings" panose="05000000000000000000" pitchFamily="2" charset="2"/>
              <a:buChar char="§"/>
            </a:pPr>
            <a:r>
              <a:rPr lang="en-US" b="1" dirty="0">
                <a:latin typeface="Verdana" panose="020B0604030504040204" pitchFamily="34" charset="0"/>
                <a:ea typeface="Verdana" panose="020B0604030504040204" pitchFamily="34" charset="0"/>
                <a:cs typeface="Verdana" panose="020B0604030504040204" pitchFamily="34" charset="0"/>
              </a:rPr>
              <a:t>CRISTAL: </a:t>
            </a:r>
            <a:r>
              <a:rPr lang="en-US" dirty="0">
                <a:latin typeface="Verdana" panose="020B0604030504040204" pitchFamily="34" charset="0"/>
                <a:ea typeface="Verdana" panose="020B0604030504040204" pitchFamily="34" charset="0"/>
                <a:cs typeface="Verdana" panose="020B0604030504040204" pitchFamily="34" charset="0"/>
              </a:rPr>
              <a:t>Copernicus Polar Ice and Snow Topography Altimeter</a:t>
            </a:r>
          </a:p>
          <a:p>
            <a:pPr marL="447675" indent="-273050">
              <a:spcAft>
                <a:spcPts val="200"/>
              </a:spcAft>
              <a:buClr>
                <a:schemeClr val="tx1"/>
              </a:buClr>
              <a:buFont typeface="Wingdings" panose="05000000000000000000" pitchFamily="2" charset="2"/>
              <a:buChar char="§"/>
            </a:pPr>
            <a:r>
              <a:rPr lang="en-US" b="1" dirty="0">
                <a:latin typeface="Verdana" panose="020B0604030504040204" pitchFamily="34" charset="0"/>
                <a:ea typeface="Verdana" panose="020B0604030504040204" pitchFamily="34" charset="0"/>
                <a:cs typeface="Verdana" panose="020B0604030504040204" pitchFamily="34" charset="0"/>
              </a:rPr>
              <a:t>LSTM: </a:t>
            </a:r>
            <a:r>
              <a:rPr lang="en-US" dirty="0">
                <a:latin typeface="Verdana" panose="020B0604030504040204" pitchFamily="34" charset="0"/>
                <a:ea typeface="Verdana" panose="020B0604030504040204" pitchFamily="34" charset="0"/>
                <a:cs typeface="Verdana" panose="020B0604030504040204" pitchFamily="34" charset="0"/>
              </a:rPr>
              <a:t>Copernicus Land Surface Temperature Monitoring</a:t>
            </a:r>
          </a:p>
          <a:p>
            <a:pPr marL="447675" indent="-273050">
              <a:spcAft>
                <a:spcPts val="800"/>
              </a:spcAft>
              <a:buClr>
                <a:schemeClr val="tx1"/>
              </a:buClr>
              <a:buFont typeface="Wingdings" panose="05000000000000000000" pitchFamily="2" charset="2"/>
              <a:buChar char="§"/>
            </a:pPr>
            <a:r>
              <a:rPr lang="en-US" b="1" dirty="0">
                <a:latin typeface="Verdana" panose="020B0604030504040204" pitchFamily="34" charset="0"/>
                <a:ea typeface="Verdana" panose="020B0604030504040204" pitchFamily="34" charset="0"/>
                <a:cs typeface="Verdana" panose="020B0604030504040204" pitchFamily="34" charset="0"/>
              </a:rPr>
              <a:t>ROSE-L: </a:t>
            </a:r>
            <a:r>
              <a:rPr lang="en-US" dirty="0">
                <a:latin typeface="Verdana" panose="020B0604030504040204" pitchFamily="34" charset="0"/>
                <a:ea typeface="Verdana" panose="020B0604030504040204" pitchFamily="34" charset="0"/>
                <a:cs typeface="Verdana" panose="020B0604030504040204" pitchFamily="34" charset="0"/>
              </a:rPr>
              <a:t>Copernicus L-band Synthetic Aperture Radar</a:t>
            </a:r>
          </a:p>
        </p:txBody>
      </p:sp>
      <p:pic>
        <p:nvPicPr>
          <p:cNvPr id="4" name="Picture 3">
            <a:extLst>
              <a:ext uri="{FF2B5EF4-FFF2-40B4-BE49-F238E27FC236}">
                <a16:creationId xmlns:a16="http://schemas.microsoft.com/office/drawing/2014/main" id="{B0D7AF09-7A87-9D41-9993-B4D51D4FA080}"/>
              </a:ext>
            </a:extLst>
          </p:cNvPr>
          <p:cNvPicPr>
            <a:picLocks noChangeAspect="1"/>
          </p:cNvPicPr>
          <p:nvPr/>
        </p:nvPicPr>
        <p:blipFill>
          <a:blip r:embed="rId3"/>
          <a:stretch>
            <a:fillRect/>
          </a:stretch>
        </p:blipFill>
        <p:spPr>
          <a:xfrm>
            <a:off x="9386046" y="188865"/>
            <a:ext cx="3015801" cy="1286100"/>
          </a:xfrm>
          <a:prstGeom prst="rect">
            <a:avLst/>
          </a:prstGeom>
        </p:spPr>
      </p:pic>
      <p:sp>
        <p:nvSpPr>
          <p:cNvPr id="5" name="Rectangle 4">
            <a:extLst>
              <a:ext uri="{FF2B5EF4-FFF2-40B4-BE49-F238E27FC236}">
                <a16:creationId xmlns:a16="http://schemas.microsoft.com/office/drawing/2014/main" id="{E9962359-C816-2B47-ACDA-73A5E46A258A}"/>
              </a:ext>
            </a:extLst>
          </p:cNvPr>
          <p:cNvSpPr/>
          <p:nvPr/>
        </p:nvSpPr>
        <p:spPr>
          <a:xfrm>
            <a:off x="5996878" y="1002874"/>
            <a:ext cx="3805978" cy="369332"/>
          </a:xfrm>
          <a:prstGeom prst="rect">
            <a:avLst/>
          </a:prstGeom>
          <a:ln>
            <a:solidFill>
              <a:schemeClr val="accent1"/>
            </a:solidFill>
          </a:ln>
        </p:spPr>
        <p:txBody>
          <a:bodyPr wrap="none">
            <a:spAutoFit/>
          </a:bodyPr>
          <a:lstStyle/>
          <a:p>
            <a:r>
              <a:rPr lang="lv-LV" dirty="0">
                <a:latin typeface="Verdana" panose="020B0604030504040204" pitchFamily="34" charset="0"/>
                <a:ea typeface="Verdana" panose="020B0604030504040204" pitchFamily="34" charset="0"/>
                <a:cs typeface="Verdana" panose="020B0604030504040204" pitchFamily="34" charset="0"/>
                <a:hlinkClick r:id="rId4"/>
              </a:rPr>
              <a:t>https://www.copernicus.eu/en</a:t>
            </a:r>
            <a:r>
              <a:rPr lang="lv-LV" dirty="0">
                <a:latin typeface="Verdana" panose="020B0604030504040204" pitchFamily="34" charset="0"/>
                <a:ea typeface="Verdana" panose="020B0604030504040204" pitchFamily="34" charset="0"/>
                <a:cs typeface="Verdana" panose="020B0604030504040204" pitchFamily="34" charset="0"/>
              </a:rPr>
              <a:t> </a:t>
            </a:r>
          </a:p>
        </p:txBody>
      </p:sp>
      <p:sp>
        <p:nvSpPr>
          <p:cNvPr id="8" name="Rectangle 7">
            <a:extLst>
              <a:ext uri="{FF2B5EF4-FFF2-40B4-BE49-F238E27FC236}">
                <a16:creationId xmlns:a16="http://schemas.microsoft.com/office/drawing/2014/main" id="{01480AE8-C7F5-1D42-A71D-FBC3C7918AF5}"/>
              </a:ext>
            </a:extLst>
          </p:cNvPr>
          <p:cNvSpPr/>
          <p:nvPr/>
        </p:nvSpPr>
        <p:spPr>
          <a:xfrm>
            <a:off x="5993534" y="5701930"/>
            <a:ext cx="5856668" cy="353943"/>
          </a:xfrm>
          <a:prstGeom prst="rect">
            <a:avLst/>
          </a:prstGeom>
          <a:ln>
            <a:solidFill>
              <a:schemeClr val="accent1"/>
            </a:solidFill>
          </a:ln>
        </p:spPr>
        <p:txBody>
          <a:bodyPr wrap="none">
            <a:spAutoFit/>
          </a:bodyPr>
          <a:lstStyle/>
          <a:p>
            <a:r>
              <a:rPr lang="lv-LV" sz="1700" dirty="0">
                <a:latin typeface="Verdana" panose="020B0604030504040204" pitchFamily="34" charset="0"/>
                <a:ea typeface="Verdana" panose="020B0604030504040204" pitchFamily="34" charset="0"/>
                <a:cs typeface="Verdana" panose="020B0604030504040204" pitchFamily="34" charset="0"/>
                <a:hlinkClick r:id="rId5"/>
              </a:rPr>
              <a:t>https://www.copernicus.eu/en/copernicus-services</a:t>
            </a:r>
            <a:r>
              <a:rPr lang="lv-LV" sz="1700" dirty="0">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2224623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45</a:t>
            </a:fld>
            <a:endParaRPr lang="lv-LV" dirty="0"/>
          </a:p>
        </p:txBody>
      </p:sp>
      <p:sp>
        <p:nvSpPr>
          <p:cNvPr id="9" name="Rectangle 8">
            <a:extLst>
              <a:ext uri="{FF2B5EF4-FFF2-40B4-BE49-F238E27FC236}">
                <a16:creationId xmlns:a16="http://schemas.microsoft.com/office/drawing/2014/main" id="{2B7B10CB-3AF1-0E47-AB63-FD9F427D26EB}"/>
              </a:ext>
            </a:extLst>
          </p:cNvPr>
          <p:cNvSpPr/>
          <p:nvPr/>
        </p:nvSpPr>
        <p:spPr>
          <a:xfrm>
            <a:off x="1647094" y="1250575"/>
            <a:ext cx="5520188" cy="3657601"/>
          </a:xfrm>
          <a:prstGeom prst="rect">
            <a:avLst/>
          </a:prstGeom>
          <a:ln w="12700">
            <a:solidFill>
              <a:srgbClr val="4472C4"/>
            </a:solidFill>
          </a:ln>
        </p:spPr>
        <p:txBody>
          <a:bodyPr wrap="square">
            <a:spAutoFit/>
          </a:bodyPr>
          <a:lstStyle/>
          <a:p>
            <a:pPr marL="285750" lvl="0" indent="-285750" defTabSz="938213" eaLnBrk="0" fontAlgn="base" hangingPunct="0">
              <a:spcBef>
                <a:spcPct val="0"/>
              </a:spcBef>
              <a:spcAft>
                <a:spcPct val="0"/>
              </a:spcAft>
              <a:buSzPct val="150000"/>
              <a:buFont typeface="Arial" panose="020B0604020202020204" pitchFamily="34" charset="0"/>
              <a:buChar char="•"/>
              <a:defRPr/>
            </a:pPr>
            <a:r>
              <a:rPr lang="en-US" b="1" kern="0" dirty="0">
                <a:solidFill>
                  <a:prstClr val="black"/>
                </a:solidFill>
                <a:latin typeface="Verdana" panose="020B0604030504040204" pitchFamily="34" charset="0"/>
                <a:ea typeface="MS PGothic" panose="020B0600070205080204" pitchFamily="34" charset="-128"/>
              </a:rPr>
              <a:t>HI-SIDE</a:t>
            </a:r>
            <a:r>
              <a:rPr lang="en-US" kern="0" dirty="0">
                <a:solidFill>
                  <a:prstClr val="black"/>
                </a:solidFill>
                <a:latin typeface="Verdana" panose="020B0604030504040204" pitchFamily="34" charset="0"/>
                <a:ea typeface="MS PGothic" panose="020B0600070205080204" pitchFamily="34" charset="-128"/>
              </a:rPr>
              <a:t> aims to develop &amp; demonstrate satellite data-chain technologies. To advance onboard data handling &amp; support high-speed data transfer </a:t>
            </a:r>
            <a:r>
              <a:rPr lang="en-US" kern="0" dirty="0">
                <a:solidFill>
                  <a:prstClr val="black"/>
                </a:solidFill>
                <a:latin typeface="Verdana" panose="020B0604030504040204" pitchFamily="34" charset="0"/>
                <a:ea typeface="MS PGothic" panose="020B0600070205080204" pitchFamily="34" charset="-128"/>
                <a:hlinkClick r:id="rId3"/>
              </a:rPr>
              <a:t>https://www.hi-side.space/</a:t>
            </a:r>
            <a:r>
              <a:rPr lang="en-US" kern="0" dirty="0">
                <a:solidFill>
                  <a:prstClr val="black"/>
                </a:solidFill>
                <a:latin typeface="Verdana" panose="020B0604030504040204" pitchFamily="34" charset="0"/>
                <a:ea typeface="MS PGothic" panose="020B0600070205080204" pitchFamily="34" charset="-128"/>
              </a:rPr>
              <a:t> </a:t>
            </a:r>
          </a:p>
          <a:p>
            <a:pPr marL="320675" indent="-320675" defTabSz="938213" eaLnBrk="0" fontAlgn="base" hangingPunct="0">
              <a:spcBef>
                <a:spcPct val="0"/>
              </a:spcBef>
              <a:spcAft>
                <a:spcPct val="0"/>
              </a:spcAft>
              <a:buSzPct val="150000"/>
              <a:buFont typeface="Arial" panose="020B0604020202020204" pitchFamily="34" charset="0"/>
              <a:buChar char="•"/>
              <a:defRPr/>
            </a:pPr>
            <a:r>
              <a:rPr lang="en-US" b="1" kern="0" dirty="0">
                <a:solidFill>
                  <a:prstClr val="black"/>
                </a:solidFill>
                <a:latin typeface="Verdana" panose="020B0604030504040204" pitchFamily="34" charset="0"/>
                <a:ea typeface="MS PGothic" panose="020B0600070205080204" pitchFamily="34" charset="-128"/>
              </a:rPr>
              <a:t>LEMON</a:t>
            </a:r>
            <a:r>
              <a:rPr lang="en-US" kern="0" dirty="0">
                <a:solidFill>
                  <a:prstClr val="black"/>
                </a:solidFill>
                <a:latin typeface="Verdana" panose="020B0604030504040204" pitchFamily="34" charset="0"/>
                <a:ea typeface="MS PGothic" panose="020B0600070205080204" pitchFamily="34" charset="-128"/>
              </a:rPr>
              <a:t> developed a Lidar emitter for space applications. To monitor greenhouse gases and water </a:t>
            </a:r>
            <a:r>
              <a:rPr lang="en-US" kern="0" dirty="0" err="1">
                <a:solidFill>
                  <a:prstClr val="black"/>
                </a:solidFill>
                <a:latin typeface="Verdana" panose="020B0604030504040204" pitchFamily="34" charset="0"/>
                <a:ea typeface="MS PGothic" panose="020B0600070205080204" pitchFamily="34" charset="-128"/>
              </a:rPr>
              <a:t>vapour</a:t>
            </a:r>
            <a:r>
              <a:rPr lang="en-US" kern="0" dirty="0">
                <a:solidFill>
                  <a:prstClr val="black"/>
                </a:solidFill>
                <a:latin typeface="Verdana" panose="020B0604030504040204" pitchFamily="34" charset="0"/>
                <a:ea typeface="MS PGothic" panose="020B0600070205080204" pitchFamily="34" charset="-128"/>
              </a:rPr>
              <a:t> </a:t>
            </a:r>
            <a:r>
              <a:rPr lang="lv-LV" dirty="0">
                <a:latin typeface="Verdana" panose="020B0604030504040204" pitchFamily="34" charset="0"/>
                <a:ea typeface="Verdana" panose="020B0604030504040204" pitchFamily="34" charset="0"/>
                <a:cs typeface="Verdana" panose="020B0604030504040204" pitchFamily="34" charset="0"/>
                <a:hlinkClick r:id="rId4"/>
              </a:rPr>
              <a:t>https://lemon-dial-project.eu/</a:t>
            </a:r>
            <a:r>
              <a:rPr lang="lv-LV" dirty="0">
                <a:latin typeface="Verdana" panose="020B0604030504040204" pitchFamily="34" charset="0"/>
                <a:ea typeface="Verdana" panose="020B0604030504040204" pitchFamily="34" charset="0"/>
                <a:cs typeface="Verdana" panose="020B0604030504040204" pitchFamily="34" charset="0"/>
              </a:rPr>
              <a:t> </a:t>
            </a:r>
            <a:endParaRPr lang="en-US" kern="0" dirty="0">
              <a:solidFill>
                <a:prstClr val="black"/>
              </a:solidFill>
              <a:latin typeface="Verdana" panose="020B0604030504040204" pitchFamily="34" charset="0"/>
              <a:ea typeface="MS PGothic" panose="020B0600070205080204" pitchFamily="34" charset="-128"/>
            </a:endParaRPr>
          </a:p>
          <a:p>
            <a:pPr marL="285750" lvl="0" indent="-285750" defTabSz="938213" eaLnBrk="0" fontAlgn="base" hangingPunct="0">
              <a:spcBef>
                <a:spcPct val="0"/>
              </a:spcBef>
              <a:spcAft>
                <a:spcPct val="0"/>
              </a:spcAft>
              <a:buSzPct val="150000"/>
              <a:buFont typeface="Arial" panose="020B0604020202020204" pitchFamily="34" charset="0"/>
              <a:buChar char="•"/>
              <a:defRPr/>
            </a:pPr>
            <a:r>
              <a:rPr lang="en-US" b="1" kern="0" dirty="0" err="1">
                <a:solidFill>
                  <a:prstClr val="black"/>
                </a:solidFill>
                <a:latin typeface="Verdana" panose="020B0604030504040204" pitchFamily="34" charset="0"/>
                <a:ea typeface="MS PGothic" panose="020B0600070205080204" pitchFamily="34" charset="-128"/>
              </a:rPr>
              <a:t>REDDCopernicus</a:t>
            </a:r>
            <a:r>
              <a:rPr lang="en-US" kern="0" dirty="0">
                <a:solidFill>
                  <a:prstClr val="black"/>
                </a:solidFill>
                <a:latin typeface="Verdana" panose="020B0604030504040204" pitchFamily="34" charset="0"/>
                <a:ea typeface="MS PGothic" panose="020B0600070205080204" pitchFamily="34" charset="-128"/>
              </a:rPr>
              <a:t> assessed a future Copernicus EO service. To support sustainable forest monitoring </a:t>
            </a:r>
            <a:r>
              <a:rPr lang="lv-LV" dirty="0">
                <a:latin typeface="Verdana" panose="020B0604030504040204" pitchFamily="34" charset="0"/>
                <a:ea typeface="Verdana" panose="020B0604030504040204" pitchFamily="34" charset="0"/>
                <a:cs typeface="Verdana" panose="020B0604030504040204" pitchFamily="34" charset="0"/>
                <a:hlinkClick r:id="rId5"/>
              </a:rPr>
              <a:t>https://www.reddcopernicus</a:t>
            </a:r>
            <a:endParaRPr lang="en-US" kern="0" dirty="0">
              <a:solidFill>
                <a:prstClr val="black"/>
              </a:solidFill>
              <a:latin typeface="Verdana" panose="020B0604030504040204" pitchFamily="34" charset="0"/>
              <a:ea typeface="MS PGothic" panose="020B0600070205080204" pitchFamily="34" charset="-128"/>
            </a:endParaRPr>
          </a:p>
        </p:txBody>
      </p:sp>
      <p:sp>
        <p:nvSpPr>
          <p:cNvPr id="11" name="Rectangle 10">
            <a:extLst>
              <a:ext uri="{FF2B5EF4-FFF2-40B4-BE49-F238E27FC236}">
                <a16:creationId xmlns:a16="http://schemas.microsoft.com/office/drawing/2014/main" id="{F3B4701F-F037-244D-B3E1-A9D380A6733C}"/>
              </a:ext>
            </a:extLst>
          </p:cNvPr>
          <p:cNvSpPr/>
          <p:nvPr/>
        </p:nvSpPr>
        <p:spPr>
          <a:xfrm>
            <a:off x="887101" y="186525"/>
            <a:ext cx="8929047" cy="584775"/>
          </a:xfrm>
          <a:prstGeom prst="rect">
            <a:avLst/>
          </a:prstGeom>
          <a:noFill/>
        </p:spPr>
        <p:txBody>
          <a:bodyPr wrap="none">
            <a:spAutoFit/>
          </a:bodyPr>
          <a:lstStyle/>
          <a:p>
            <a:pPr defTabSz="938213" eaLnBrk="0" fontAlgn="base" hangingPunct="0">
              <a:spcBef>
                <a:spcPct val="0"/>
              </a:spcBef>
              <a:spcAft>
                <a:spcPct val="0"/>
              </a:spcAft>
            </a:pPr>
            <a:r>
              <a:rPr lang="en-US" sz="3200" b="1" dirty="0">
                <a:solidFill>
                  <a:srgbClr val="0308DB">
                    <a:lumMod val="50000"/>
                  </a:srgbClr>
                </a:solidFill>
                <a:latin typeface="Verdana" panose="020B0604030504040204" pitchFamily="34" charset="0"/>
                <a:ea typeface="Verdana" panose="020B0604030504040204" pitchFamily="34" charset="0"/>
              </a:rPr>
              <a:t>HORIZON-CL4-2024-SPACE-01-35/36</a:t>
            </a:r>
          </a:p>
        </p:txBody>
      </p:sp>
      <p:pic>
        <p:nvPicPr>
          <p:cNvPr id="6" name="Picture 2">
            <a:extLst>
              <a:ext uri="{FF2B5EF4-FFF2-40B4-BE49-F238E27FC236}">
                <a16:creationId xmlns:a16="http://schemas.microsoft.com/office/drawing/2014/main" id="{4CFDDEA2-9EB1-F840-860F-2D54B5FB768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1667082"/>
            <a:ext cx="1510739" cy="5490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90F3AD89-DB2E-9D49-A5BC-4E86818EF47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7107" y="2515633"/>
            <a:ext cx="1519987" cy="83298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913D451F-311F-DC41-BAA4-6305911FB0C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2808" y="3618680"/>
            <a:ext cx="868583" cy="56104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30F5BC51-3583-BB4D-ADBC-359BB592A13A}"/>
              </a:ext>
            </a:extLst>
          </p:cNvPr>
          <p:cNvPicPr>
            <a:picLocks noChangeAspect="1"/>
          </p:cNvPicPr>
          <p:nvPr/>
        </p:nvPicPr>
        <p:blipFill>
          <a:blip r:embed="rId9"/>
          <a:stretch>
            <a:fillRect/>
          </a:stretch>
        </p:blipFill>
        <p:spPr>
          <a:xfrm>
            <a:off x="7492985" y="1250575"/>
            <a:ext cx="4501791" cy="1943715"/>
          </a:xfrm>
          <a:prstGeom prst="rect">
            <a:avLst/>
          </a:prstGeom>
        </p:spPr>
      </p:pic>
      <p:sp>
        <p:nvSpPr>
          <p:cNvPr id="4" name="Rectangle 3">
            <a:extLst>
              <a:ext uri="{FF2B5EF4-FFF2-40B4-BE49-F238E27FC236}">
                <a16:creationId xmlns:a16="http://schemas.microsoft.com/office/drawing/2014/main" id="{189582BB-72BB-6E40-805B-A57B155D90CD}"/>
              </a:ext>
            </a:extLst>
          </p:cNvPr>
          <p:cNvSpPr/>
          <p:nvPr/>
        </p:nvSpPr>
        <p:spPr>
          <a:xfrm>
            <a:off x="7479537" y="3437538"/>
            <a:ext cx="4515239" cy="923330"/>
          </a:xfrm>
          <a:prstGeom prst="rect">
            <a:avLst/>
          </a:prstGeom>
          <a:ln>
            <a:solidFill>
              <a:schemeClr val="accent1"/>
            </a:solidFill>
          </a:ln>
        </p:spPr>
        <p:txBody>
          <a:bodyPr wrap="square">
            <a:spAutoFit/>
          </a:bodyPr>
          <a:lstStyle/>
          <a:p>
            <a:r>
              <a:rPr lang="lv-LV" dirty="0">
                <a:latin typeface="Verdana" panose="020B0604030504040204" pitchFamily="34" charset="0"/>
                <a:ea typeface="Verdana" panose="020B0604030504040204" pitchFamily="34" charset="0"/>
                <a:cs typeface="Verdana" panose="020B0604030504040204" pitchFamily="34" charset="0"/>
                <a:hlinkClick r:id="rId10"/>
              </a:rPr>
              <a:t>https://www.copernicus.eu/en/accessing-data-where-and-how/copernicus-services-catalogue</a:t>
            </a:r>
            <a:r>
              <a:rPr lang="lv-LV" dirty="0">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28006404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46</a:t>
            </a:fld>
            <a:endParaRPr lang="lv-LV" dirty="0"/>
          </a:p>
        </p:txBody>
      </p:sp>
      <p:sp>
        <p:nvSpPr>
          <p:cNvPr id="9" name="Rectangle 8">
            <a:extLst>
              <a:ext uri="{FF2B5EF4-FFF2-40B4-BE49-F238E27FC236}">
                <a16:creationId xmlns:a16="http://schemas.microsoft.com/office/drawing/2014/main" id="{2B7B10CB-3AF1-0E47-AB63-FD9F427D26EB}"/>
              </a:ext>
            </a:extLst>
          </p:cNvPr>
          <p:cNvSpPr/>
          <p:nvPr/>
        </p:nvSpPr>
        <p:spPr>
          <a:xfrm>
            <a:off x="134132" y="1456900"/>
            <a:ext cx="5733268" cy="3441968"/>
          </a:xfrm>
          <a:prstGeom prst="rect">
            <a:avLst/>
          </a:prstGeom>
          <a:ln w="12700">
            <a:solidFill>
              <a:srgbClr val="4472C4"/>
            </a:solidFill>
          </a:ln>
        </p:spPr>
        <p:txBody>
          <a:bodyPr wrap="square">
            <a:spAutoFit/>
          </a:bodyPr>
          <a:lstStyle/>
          <a:p>
            <a:pPr lvl="0">
              <a:spcAft>
                <a:spcPts val="200"/>
              </a:spcAft>
              <a:buClr>
                <a:srgbClr val="4D4D4D"/>
              </a:buClr>
            </a:pPr>
            <a:r>
              <a:rPr lang="de-DE" b="1" dirty="0">
                <a:latin typeface="Verdana" panose="020B0604030504040204" pitchFamily="34" charset="0"/>
                <a:ea typeface="Verdana" panose="020B0604030504040204" pitchFamily="34" charset="0"/>
                <a:cs typeface="Verdana" panose="020B0604030504040204" pitchFamily="34" charset="0"/>
              </a:rPr>
              <a:t>Quantum Space Gravimetry</a:t>
            </a:r>
          </a:p>
          <a:p>
            <a:pPr marL="285750" lvl="0" indent="-285750" defTabSz="938213" eaLnBrk="0" fontAlgn="base" hangingPunct="0">
              <a:spcBef>
                <a:spcPct val="0"/>
              </a:spcBef>
              <a:spcAft>
                <a:spcPct val="0"/>
              </a:spcAft>
              <a:buClr>
                <a:schemeClr val="tx1"/>
              </a:buClr>
              <a:buSzPct val="150000"/>
              <a:buFont typeface="Arial" panose="020B0604020202020204" pitchFamily="34" charset="0"/>
              <a:buChar char="•"/>
              <a:defRPr/>
            </a:pPr>
            <a:r>
              <a:rPr lang="en-US" kern="0" dirty="0">
                <a:solidFill>
                  <a:prstClr val="black"/>
                </a:solidFill>
                <a:latin typeface="Verdana" panose="020B0604030504040204" pitchFamily="34" charset="0"/>
                <a:ea typeface="MS PGothic" panose="020B0600070205080204" pitchFamily="34" charset="-128"/>
              </a:rPr>
              <a:t>Satellite gravity missions provide unique observations not covered by other Earth observation missions</a:t>
            </a:r>
          </a:p>
          <a:p>
            <a:pPr marL="285750" lvl="0" indent="-285750" defTabSz="938213" eaLnBrk="0" fontAlgn="base" hangingPunct="0">
              <a:spcBef>
                <a:spcPct val="0"/>
              </a:spcBef>
              <a:spcAft>
                <a:spcPct val="0"/>
              </a:spcAft>
              <a:buClr>
                <a:schemeClr val="tx1"/>
              </a:buClr>
              <a:buSzPct val="150000"/>
              <a:buFont typeface="Arial" panose="020B0604020202020204" pitchFamily="34" charset="0"/>
              <a:buChar char="•"/>
              <a:defRPr/>
            </a:pPr>
            <a:r>
              <a:rPr lang="en-US" kern="0" dirty="0">
                <a:solidFill>
                  <a:prstClr val="black"/>
                </a:solidFill>
                <a:latin typeface="Verdana" panose="020B0604030504040204" pitchFamily="34" charset="0"/>
                <a:ea typeface="MS PGothic" panose="020B0600070205080204" pitchFamily="34" charset="-128"/>
              </a:rPr>
              <a:t>Quantum technology can be a game-changer for space applications and a key enabler for the evolution of Copernicus for applications in Earth science: climatology, geodesy, oceanography, hydrology, glaciology, </a:t>
            </a:r>
            <a:r>
              <a:rPr lang="en-US" kern="0" dirty="0" err="1">
                <a:solidFill>
                  <a:prstClr val="black"/>
                </a:solidFill>
                <a:latin typeface="Verdana" panose="020B0604030504040204" pitchFamily="34" charset="0"/>
                <a:ea typeface="MS PGothic" panose="020B0600070205080204" pitchFamily="34" charset="-128"/>
              </a:rPr>
              <a:t>etc</a:t>
            </a:r>
            <a:r>
              <a:rPr lang="en-US" kern="0" dirty="0">
                <a:solidFill>
                  <a:prstClr val="black"/>
                </a:solidFill>
                <a:latin typeface="Verdana" panose="020B0604030504040204" pitchFamily="34" charset="0"/>
                <a:ea typeface="MS PGothic" panose="020B0600070205080204" pitchFamily="34" charset="-128"/>
              </a:rPr>
              <a:t>)</a:t>
            </a:r>
          </a:p>
          <a:p>
            <a:pPr marL="285750" lvl="0" indent="-285750" defTabSz="938213" eaLnBrk="0" fontAlgn="base" hangingPunct="0">
              <a:spcBef>
                <a:spcPct val="0"/>
              </a:spcBef>
              <a:spcAft>
                <a:spcPct val="0"/>
              </a:spcAft>
              <a:buClr>
                <a:schemeClr val="tx1"/>
              </a:buClr>
              <a:buSzPct val="150000"/>
              <a:buFont typeface="Arial" panose="020B0604020202020204" pitchFamily="34" charset="0"/>
              <a:buChar char="•"/>
              <a:defRPr/>
            </a:pPr>
            <a:r>
              <a:rPr lang="en-US" kern="0" dirty="0">
                <a:solidFill>
                  <a:prstClr val="black"/>
                </a:solidFill>
                <a:latin typeface="Verdana" panose="020B0604030504040204" pitchFamily="34" charset="0"/>
                <a:ea typeface="MS PGothic" panose="020B0600070205080204" pitchFamily="34" charset="-128"/>
              </a:rPr>
              <a:t>HE project CARIOQA develops an engineering model of the quantum accelerometer for a future mission</a:t>
            </a:r>
          </a:p>
        </p:txBody>
      </p:sp>
      <p:sp>
        <p:nvSpPr>
          <p:cNvPr id="11" name="Rectangle 10">
            <a:extLst>
              <a:ext uri="{FF2B5EF4-FFF2-40B4-BE49-F238E27FC236}">
                <a16:creationId xmlns:a16="http://schemas.microsoft.com/office/drawing/2014/main" id="{F3B4701F-F037-244D-B3E1-A9D380A6733C}"/>
              </a:ext>
            </a:extLst>
          </p:cNvPr>
          <p:cNvSpPr/>
          <p:nvPr/>
        </p:nvSpPr>
        <p:spPr>
          <a:xfrm>
            <a:off x="887101" y="186525"/>
            <a:ext cx="8061822" cy="584775"/>
          </a:xfrm>
          <a:prstGeom prst="rect">
            <a:avLst/>
          </a:prstGeom>
          <a:noFill/>
        </p:spPr>
        <p:txBody>
          <a:bodyPr wrap="none">
            <a:spAutoFit/>
          </a:bodyPr>
          <a:lstStyle/>
          <a:p>
            <a:pPr defTabSz="938213" eaLnBrk="0" fontAlgn="base" hangingPunct="0">
              <a:spcBef>
                <a:spcPct val="0"/>
              </a:spcBef>
              <a:spcAft>
                <a:spcPct val="0"/>
              </a:spcAft>
            </a:pPr>
            <a:r>
              <a:rPr lang="en-US" sz="3200" b="1" dirty="0">
                <a:solidFill>
                  <a:srgbClr val="0308DB">
                    <a:lumMod val="50000"/>
                  </a:srgbClr>
                </a:solidFill>
                <a:latin typeface="Verdana" panose="020B0604030504040204" pitchFamily="34" charset="0"/>
                <a:ea typeface="Verdana" panose="020B0604030504040204" pitchFamily="34" charset="0"/>
              </a:rPr>
              <a:t>HORIZON-CL4-2024-SPACE-01-64</a:t>
            </a:r>
          </a:p>
        </p:txBody>
      </p:sp>
      <p:sp>
        <p:nvSpPr>
          <p:cNvPr id="2" name="Rectangle 1">
            <a:extLst>
              <a:ext uri="{FF2B5EF4-FFF2-40B4-BE49-F238E27FC236}">
                <a16:creationId xmlns:a16="http://schemas.microsoft.com/office/drawing/2014/main" id="{79D587D5-6B64-214D-AFBC-96AC72496860}"/>
              </a:ext>
            </a:extLst>
          </p:cNvPr>
          <p:cNvSpPr/>
          <p:nvPr/>
        </p:nvSpPr>
        <p:spPr>
          <a:xfrm>
            <a:off x="6023932" y="1456900"/>
            <a:ext cx="5849981" cy="2610971"/>
          </a:xfrm>
          <a:prstGeom prst="rect">
            <a:avLst/>
          </a:prstGeom>
          <a:ln>
            <a:solidFill>
              <a:schemeClr val="accent1"/>
            </a:solidFill>
          </a:ln>
        </p:spPr>
        <p:txBody>
          <a:bodyPr wrap="square">
            <a:spAutoFit/>
          </a:bodyPr>
          <a:lstStyle/>
          <a:p>
            <a:pPr>
              <a:spcAft>
                <a:spcPts val="200"/>
              </a:spcAft>
              <a:buClr>
                <a:srgbClr val="4D4D4D"/>
              </a:buClr>
            </a:pPr>
            <a:r>
              <a:rPr lang="en-US" b="1" dirty="0">
                <a:latin typeface="Verdana" panose="020B0604030504040204" pitchFamily="34" charset="0"/>
                <a:ea typeface="Verdana" panose="020B0604030504040204" pitchFamily="34" charset="0"/>
                <a:cs typeface="Verdana" panose="020B0604030504040204" pitchFamily="34" charset="0"/>
              </a:rPr>
              <a:t>Quantum Key Distribution</a:t>
            </a:r>
          </a:p>
          <a:p>
            <a:pPr marL="285750" indent="-285750" defTabSz="938213" eaLnBrk="0" fontAlgn="base" hangingPunct="0">
              <a:spcBef>
                <a:spcPct val="0"/>
              </a:spcBef>
              <a:spcAft>
                <a:spcPct val="0"/>
              </a:spcAft>
              <a:buClr>
                <a:schemeClr val="tx1"/>
              </a:buClr>
              <a:buSzPct val="150000"/>
              <a:buFont typeface="Arial" panose="020B0604020202020204" pitchFamily="34" charset="0"/>
              <a:buChar char="•"/>
              <a:defRPr/>
            </a:pPr>
            <a:r>
              <a:rPr lang="en-US" kern="0" dirty="0">
                <a:solidFill>
                  <a:prstClr val="black"/>
                </a:solidFill>
                <a:latin typeface="Verdana" panose="020B0604030504040204" pitchFamily="34" charset="0"/>
                <a:ea typeface="MS PGothic" panose="020B0600070205080204" pitchFamily="34" charset="-128"/>
              </a:rPr>
              <a:t>Technology used to deliver crypto material to end-users </a:t>
            </a:r>
          </a:p>
          <a:p>
            <a:pPr marL="285750" indent="-285750" defTabSz="938213" eaLnBrk="0" fontAlgn="base" hangingPunct="0">
              <a:spcBef>
                <a:spcPct val="0"/>
              </a:spcBef>
              <a:spcAft>
                <a:spcPct val="0"/>
              </a:spcAft>
              <a:buClr>
                <a:schemeClr val="tx1"/>
              </a:buClr>
              <a:buSzPct val="150000"/>
              <a:buFont typeface="Arial" panose="020B0604020202020204" pitchFamily="34" charset="0"/>
              <a:buChar char="•"/>
              <a:defRPr/>
            </a:pPr>
            <a:r>
              <a:rPr lang="en-US" kern="0" dirty="0">
                <a:solidFill>
                  <a:prstClr val="black"/>
                </a:solidFill>
                <a:latin typeface="Verdana" panose="020B0604030504040204" pitchFamily="34" charset="0"/>
                <a:ea typeface="MS PGothic" panose="020B0600070205080204" pitchFamily="34" charset="-128"/>
              </a:rPr>
              <a:t>Satellites used to overcome the limitations of ground-based segments</a:t>
            </a:r>
          </a:p>
          <a:p>
            <a:pPr marL="285750" indent="-285750" defTabSz="938213" eaLnBrk="0" fontAlgn="base" hangingPunct="0">
              <a:spcBef>
                <a:spcPct val="0"/>
              </a:spcBef>
              <a:spcAft>
                <a:spcPct val="0"/>
              </a:spcAft>
              <a:buClr>
                <a:schemeClr val="tx1"/>
              </a:buClr>
              <a:buSzPct val="150000"/>
              <a:buFont typeface="Arial" panose="020B0604020202020204" pitchFamily="34" charset="0"/>
              <a:buChar char="•"/>
              <a:defRPr/>
            </a:pPr>
            <a:r>
              <a:rPr lang="en-US" kern="0" dirty="0">
                <a:solidFill>
                  <a:prstClr val="black"/>
                </a:solidFill>
                <a:latin typeface="Verdana" panose="020B0604030504040204" pitchFamily="34" charset="0"/>
                <a:ea typeface="MS PGothic" panose="020B0600070205080204" pitchFamily="34" charset="-128"/>
              </a:rPr>
              <a:t>Objective is to mature the new quantum technologies (such as entanglement) and perform the qualification for space and ground segments</a:t>
            </a:r>
          </a:p>
        </p:txBody>
      </p:sp>
    </p:spTree>
    <p:extLst>
      <p:ext uri="{BB962C8B-B14F-4D97-AF65-F5344CB8AC3E}">
        <p14:creationId xmlns:p14="http://schemas.microsoft.com/office/powerpoint/2010/main" val="6445036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47</a:t>
            </a:fld>
            <a:endParaRPr lang="lv-LV" dirty="0"/>
          </a:p>
        </p:txBody>
      </p:sp>
      <p:sp>
        <p:nvSpPr>
          <p:cNvPr id="9" name="Rectangle 8">
            <a:extLst>
              <a:ext uri="{FF2B5EF4-FFF2-40B4-BE49-F238E27FC236}">
                <a16:creationId xmlns:a16="http://schemas.microsoft.com/office/drawing/2014/main" id="{2B7B10CB-3AF1-0E47-AB63-FD9F427D26EB}"/>
              </a:ext>
            </a:extLst>
          </p:cNvPr>
          <p:cNvSpPr/>
          <p:nvPr/>
        </p:nvSpPr>
        <p:spPr>
          <a:xfrm>
            <a:off x="223713" y="1800832"/>
            <a:ext cx="5733268" cy="2939266"/>
          </a:xfrm>
          <a:prstGeom prst="rect">
            <a:avLst/>
          </a:prstGeom>
          <a:ln w="12700">
            <a:solidFill>
              <a:srgbClr val="4472C4"/>
            </a:solidFill>
          </a:ln>
        </p:spPr>
        <p:txBody>
          <a:bodyPr wrap="square">
            <a:spAutoFit/>
          </a:bodyPr>
          <a:lstStyle/>
          <a:p>
            <a:pPr>
              <a:spcAft>
                <a:spcPts val="200"/>
              </a:spcAft>
              <a:buClr>
                <a:srgbClr val="4D4D4D"/>
              </a:buClr>
            </a:pPr>
            <a:r>
              <a:rPr lang="en-US" b="1" kern="0" dirty="0">
                <a:solidFill>
                  <a:prstClr val="black"/>
                </a:solidFill>
                <a:latin typeface="Verdana" panose="020B0604030504040204" pitchFamily="34" charset="0"/>
                <a:ea typeface="MS PGothic" panose="020B0600070205080204" pitchFamily="34" charset="-128"/>
              </a:rPr>
              <a:t>The first radiation hard fully European FPGA NG-MEDIUM (Field Programmable Gate Array)</a:t>
            </a:r>
            <a:r>
              <a:rPr lang="en-US" kern="0" dirty="0">
                <a:solidFill>
                  <a:prstClr val="black"/>
                </a:solidFill>
                <a:latin typeface="Verdana" panose="020B0604030504040204" pitchFamily="34" charset="0"/>
                <a:ea typeface="MS PGothic" panose="020B0600070205080204" pitchFamily="34" charset="-128"/>
              </a:rPr>
              <a:t> </a:t>
            </a:r>
          </a:p>
          <a:p>
            <a:pPr marL="285750" indent="-285750">
              <a:spcAft>
                <a:spcPts val="200"/>
              </a:spcAft>
              <a:buClr>
                <a:schemeClr val="tx1"/>
              </a:buClr>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Development of a supply chain covering different families of FPGAs in the EU </a:t>
            </a:r>
          </a:p>
          <a:p>
            <a:pPr marL="285750" indent="-285750">
              <a:spcAft>
                <a:spcPts val="200"/>
              </a:spcAft>
              <a:buClr>
                <a:schemeClr val="tx1"/>
              </a:buClr>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Funded projects cover the design, manufacturing, validation and space qualification</a:t>
            </a:r>
          </a:p>
          <a:p>
            <a:pPr marL="285750" indent="-285750">
              <a:spcAft>
                <a:spcPts val="200"/>
              </a:spcAft>
              <a:buClr>
                <a:schemeClr val="tx1"/>
              </a:buClr>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Used in multiple space missions, including Galileo</a:t>
            </a:r>
          </a:p>
        </p:txBody>
      </p:sp>
      <p:sp>
        <p:nvSpPr>
          <p:cNvPr id="11" name="Rectangle 10">
            <a:extLst>
              <a:ext uri="{FF2B5EF4-FFF2-40B4-BE49-F238E27FC236}">
                <a16:creationId xmlns:a16="http://schemas.microsoft.com/office/drawing/2014/main" id="{F3B4701F-F037-244D-B3E1-A9D380A6733C}"/>
              </a:ext>
            </a:extLst>
          </p:cNvPr>
          <p:cNvSpPr/>
          <p:nvPr/>
        </p:nvSpPr>
        <p:spPr>
          <a:xfrm>
            <a:off x="887101" y="186525"/>
            <a:ext cx="8061822" cy="584775"/>
          </a:xfrm>
          <a:prstGeom prst="rect">
            <a:avLst/>
          </a:prstGeom>
          <a:noFill/>
        </p:spPr>
        <p:txBody>
          <a:bodyPr wrap="none">
            <a:spAutoFit/>
          </a:bodyPr>
          <a:lstStyle/>
          <a:p>
            <a:pPr defTabSz="938213" eaLnBrk="0" fontAlgn="base" hangingPunct="0">
              <a:spcBef>
                <a:spcPct val="0"/>
              </a:spcBef>
              <a:spcAft>
                <a:spcPct val="0"/>
              </a:spcAft>
            </a:pPr>
            <a:r>
              <a:rPr lang="en-US" sz="3200" b="1" dirty="0">
                <a:solidFill>
                  <a:srgbClr val="0308DB">
                    <a:lumMod val="50000"/>
                  </a:srgbClr>
                </a:solidFill>
                <a:latin typeface="Verdana" panose="020B0604030504040204" pitchFamily="34" charset="0"/>
                <a:ea typeface="Verdana" panose="020B0604030504040204" pitchFamily="34" charset="0"/>
              </a:rPr>
              <a:t>HORIZON-CL4-2024-SPACE-01-73</a:t>
            </a:r>
          </a:p>
        </p:txBody>
      </p:sp>
      <p:sp>
        <p:nvSpPr>
          <p:cNvPr id="2" name="Rectangle 1">
            <a:extLst>
              <a:ext uri="{FF2B5EF4-FFF2-40B4-BE49-F238E27FC236}">
                <a16:creationId xmlns:a16="http://schemas.microsoft.com/office/drawing/2014/main" id="{79D587D5-6B64-214D-AFBC-96AC72496860}"/>
              </a:ext>
            </a:extLst>
          </p:cNvPr>
          <p:cNvSpPr/>
          <p:nvPr/>
        </p:nvSpPr>
        <p:spPr>
          <a:xfrm>
            <a:off x="6158404" y="1800832"/>
            <a:ext cx="5540538" cy="2636619"/>
          </a:xfrm>
          <a:prstGeom prst="rect">
            <a:avLst/>
          </a:prstGeom>
          <a:ln>
            <a:solidFill>
              <a:schemeClr val="accent1"/>
            </a:solidFill>
          </a:ln>
        </p:spPr>
        <p:txBody>
          <a:bodyPr wrap="square">
            <a:spAutoFit/>
          </a:bodyPr>
          <a:lstStyle/>
          <a:p>
            <a:pPr>
              <a:spcAft>
                <a:spcPts val="200"/>
              </a:spcAft>
              <a:buClr>
                <a:srgbClr val="4D4D4D"/>
              </a:buClr>
            </a:pPr>
            <a:r>
              <a:rPr lang="en-US" b="1" dirty="0" err="1">
                <a:latin typeface="Verdana" panose="020B0604030504040204" pitchFamily="34" charset="0"/>
                <a:ea typeface="Verdana" panose="020B0604030504040204" pitchFamily="34" charset="0"/>
                <a:cs typeface="Verdana" panose="020B0604030504040204" pitchFamily="34" charset="0"/>
              </a:rPr>
              <a:t>GaN</a:t>
            </a:r>
            <a:r>
              <a:rPr lang="en-US" b="1" dirty="0">
                <a:latin typeface="Verdana" panose="020B0604030504040204" pitchFamily="34" charset="0"/>
                <a:ea typeface="Verdana" panose="020B0604030504040204" pitchFamily="34" charset="0"/>
                <a:cs typeface="Verdana" panose="020B0604030504040204" pitchFamily="34" charset="0"/>
              </a:rPr>
              <a:t> power technology for space applications</a:t>
            </a:r>
          </a:p>
          <a:p>
            <a:pPr marL="285750" indent="-285750">
              <a:spcAft>
                <a:spcPts val="200"/>
              </a:spcAft>
              <a:buClr>
                <a:schemeClr val="tx1"/>
              </a:buClr>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Development of EU based </a:t>
            </a:r>
            <a:r>
              <a:rPr lang="en-US" kern="0" dirty="0" err="1">
                <a:solidFill>
                  <a:prstClr val="black"/>
                </a:solidFill>
                <a:latin typeface="Verdana" panose="020B0604030504040204" pitchFamily="34" charset="0"/>
                <a:ea typeface="MS PGothic" panose="020B0600070205080204" pitchFamily="34" charset="-128"/>
              </a:rPr>
              <a:t>GaN</a:t>
            </a:r>
            <a:r>
              <a:rPr lang="en-US" kern="0" dirty="0">
                <a:solidFill>
                  <a:prstClr val="black"/>
                </a:solidFill>
                <a:latin typeface="Verdana" panose="020B0604030504040204" pitchFamily="34" charset="0"/>
                <a:ea typeface="MS PGothic" panose="020B0600070205080204" pitchFamily="34" charset="-128"/>
              </a:rPr>
              <a:t> technology for power applications, covering both low voltages (&lt;50V) and high voltages of up to 650V</a:t>
            </a:r>
          </a:p>
          <a:p>
            <a:pPr marL="285750" indent="-285750">
              <a:spcAft>
                <a:spcPts val="200"/>
              </a:spcAft>
              <a:buClr>
                <a:schemeClr val="tx1"/>
              </a:buClr>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Funded projects aimed at developing and space qualify the </a:t>
            </a:r>
            <a:r>
              <a:rPr lang="en-US" kern="0" dirty="0" err="1">
                <a:solidFill>
                  <a:prstClr val="black"/>
                </a:solidFill>
                <a:latin typeface="Verdana" panose="020B0604030504040204" pitchFamily="34" charset="0"/>
                <a:ea typeface="MS PGothic" panose="020B0600070205080204" pitchFamily="34" charset="-128"/>
              </a:rPr>
              <a:t>GaN</a:t>
            </a:r>
            <a:r>
              <a:rPr lang="en-US" kern="0" dirty="0">
                <a:solidFill>
                  <a:prstClr val="black"/>
                </a:solidFill>
                <a:latin typeface="Verdana" panose="020B0604030504040204" pitchFamily="34" charset="0"/>
                <a:ea typeface="MS PGothic" panose="020B0600070205080204" pitchFamily="34" charset="-128"/>
              </a:rPr>
              <a:t> foundry process leading to </a:t>
            </a:r>
            <a:r>
              <a:rPr lang="en-US" kern="0" dirty="0" err="1">
                <a:solidFill>
                  <a:prstClr val="black"/>
                </a:solidFill>
                <a:latin typeface="Verdana" panose="020B0604030504040204" pitchFamily="34" charset="0"/>
                <a:ea typeface="MS PGothic" panose="020B0600070205080204" pitchFamily="34" charset="-128"/>
              </a:rPr>
              <a:t>GaN</a:t>
            </a:r>
            <a:r>
              <a:rPr lang="en-US" kern="0" dirty="0">
                <a:solidFill>
                  <a:prstClr val="black"/>
                </a:solidFill>
                <a:latin typeface="Verdana" panose="020B0604030504040204" pitchFamily="34" charset="0"/>
                <a:ea typeface="MS PGothic" panose="020B0600070205080204" pitchFamily="34" charset="-128"/>
              </a:rPr>
              <a:t> devices space compatible</a:t>
            </a:r>
          </a:p>
        </p:txBody>
      </p:sp>
      <p:sp>
        <p:nvSpPr>
          <p:cNvPr id="5" name="Rectangle 4">
            <a:extLst>
              <a:ext uri="{FF2B5EF4-FFF2-40B4-BE49-F238E27FC236}">
                <a16:creationId xmlns:a16="http://schemas.microsoft.com/office/drawing/2014/main" id="{42695B6C-166F-A843-9A70-F6F5FDE414EF}"/>
              </a:ext>
            </a:extLst>
          </p:cNvPr>
          <p:cNvSpPr/>
          <p:nvPr/>
        </p:nvSpPr>
        <p:spPr>
          <a:xfrm>
            <a:off x="887101" y="1008289"/>
            <a:ext cx="10986652" cy="369332"/>
          </a:xfrm>
          <a:prstGeom prst="rect">
            <a:avLst/>
          </a:prstGeom>
        </p:spPr>
        <p:txBody>
          <a:bodyPr wrap="square">
            <a:spAutoFit/>
          </a:bodyPr>
          <a:lstStyle/>
          <a:p>
            <a:pPr lvl="0">
              <a:spcAft>
                <a:spcPts val="200"/>
              </a:spcAft>
              <a:buClr>
                <a:srgbClr val="4D4D4D"/>
              </a:buClr>
            </a:pPr>
            <a:r>
              <a:rPr lang="de-DE" b="1" noProof="1">
                <a:latin typeface="Verdana" panose="020B0604030504040204" pitchFamily="34" charset="0"/>
                <a:ea typeface="Verdana" panose="020B0604030504040204" pitchFamily="34" charset="0"/>
                <a:cs typeface="Verdana" panose="020B0604030504040204" pitchFamily="34" charset="0"/>
              </a:rPr>
              <a:t>Examples of recent achievements in the area of EU technological non-dependence</a:t>
            </a:r>
            <a:r>
              <a:rPr lang="de-DE" b="1" dirty="0">
                <a:latin typeface="Verdana" panose="020B0604030504040204" pitchFamily="34" charset="0"/>
                <a:ea typeface="Verdana" panose="020B0604030504040204" pitchFamily="34" charset="0"/>
                <a:cs typeface="Verdana" panose="020B0604030504040204" pitchFamily="34" charset="0"/>
              </a:rPr>
              <a:t> </a:t>
            </a:r>
          </a:p>
        </p:txBody>
      </p:sp>
      <p:pic>
        <p:nvPicPr>
          <p:cNvPr id="8" name="Picture 2">
            <a:extLst>
              <a:ext uri="{FF2B5EF4-FFF2-40B4-BE49-F238E27FC236}">
                <a16:creationId xmlns:a16="http://schemas.microsoft.com/office/drawing/2014/main" id="{64E7E923-C5EA-1246-ADE3-072A00CCD99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5790" t="24195" r="6023" b="25491"/>
          <a:stretch/>
        </p:blipFill>
        <p:spPr bwMode="auto">
          <a:xfrm>
            <a:off x="2766899" y="4951072"/>
            <a:ext cx="2434983" cy="158581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computer chip&#10;&#10;Description automatically generated">
            <a:extLst>
              <a:ext uri="{FF2B5EF4-FFF2-40B4-BE49-F238E27FC236}">
                <a16:creationId xmlns:a16="http://schemas.microsoft.com/office/drawing/2014/main" id="{1ECDDC9B-BF04-3842-819C-21E2F831E4A0}"/>
              </a:ext>
            </a:extLst>
          </p:cNvPr>
          <p:cNvPicPr>
            <a:picLocks noChangeAspect="1"/>
          </p:cNvPicPr>
          <p:nvPr/>
        </p:nvPicPr>
        <p:blipFill rotWithShape="1">
          <a:blip r:embed="rId4"/>
          <a:srcRect l="10425" r="25483" b="17204"/>
          <a:stretch/>
        </p:blipFill>
        <p:spPr>
          <a:xfrm>
            <a:off x="393950" y="4951072"/>
            <a:ext cx="1970466" cy="1585819"/>
          </a:xfrm>
          <a:prstGeom prst="rect">
            <a:avLst/>
          </a:prstGeom>
        </p:spPr>
      </p:pic>
      <p:pic>
        <p:nvPicPr>
          <p:cNvPr id="12" name="Picture 4">
            <a:extLst>
              <a:ext uri="{FF2B5EF4-FFF2-40B4-BE49-F238E27FC236}">
                <a16:creationId xmlns:a16="http://schemas.microsoft.com/office/drawing/2014/main" id="{27AB3BC0-E118-6740-BF70-D2B3401633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8620" y="4497398"/>
            <a:ext cx="4683960" cy="2039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80612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A9EA5-A421-4541-B0F8-7F0167DA2008}"/>
              </a:ext>
            </a:extLst>
          </p:cNvPr>
          <p:cNvSpPr>
            <a:spLocks noGrp="1"/>
          </p:cNvSpPr>
          <p:nvPr>
            <p:ph type="title"/>
          </p:nvPr>
        </p:nvSpPr>
        <p:spPr>
          <a:xfrm>
            <a:off x="838200" y="73013"/>
            <a:ext cx="10515600" cy="1325563"/>
          </a:xfrm>
        </p:spPr>
        <p:txBody>
          <a:bodyPr>
            <a:normAutofit/>
          </a:bodyPr>
          <a:lstStyle/>
          <a:p>
            <a:r>
              <a:rPr lang="en-US" sz="3200" b="1" dirty="0">
                <a:solidFill>
                  <a:srgbClr val="0308DB">
                    <a:lumMod val="50000"/>
                  </a:srgbClr>
                </a:solidFill>
                <a:latin typeface="Verdana" panose="020B0604030504040204" pitchFamily="34" charset="0"/>
                <a:ea typeface="Verdana" panose="020B0604030504040204" pitchFamily="34" charset="0"/>
              </a:rPr>
              <a:t>EUSPA CALLS</a:t>
            </a:r>
            <a:br>
              <a:rPr lang="en-US" b="1" dirty="0">
                <a:solidFill>
                  <a:srgbClr val="0308DB">
                    <a:lumMod val="50000"/>
                  </a:srgbClr>
                </a:solidFill>
                <a:latin typeface="Verdana" panose="020B0604030504040204" pitchFamily="34" charset="0"/>
                <a:ea typeface="Verdana" panose="020B0604030504040204" pitchFamily="34" charset="0"/>
              </a:rPr>
            </a:br>
            <a:endParaRPr lang="lv-LV" dirty="0"/>
          </a:p>
        </p:txBody>
      </p:sp>
      <p:sp>
        <p:nvSpPr>
          <p:cNvPr id="3" name="Slide Number Placeholder 2">
            <a:extLst>
              <a:ext uri="{FF2B5EF4-FFF2-40B4-BE49-F238E27FC236}">
                <a16:creationId xmlns:a16="http://schemas.microsoft.com/office/drawing/2014/main" id="{BD7C2FA4-7923-5F41-A5D1-0D56E30163B1}"/>
              </a:ext>
            </a:extLst>
          </p:cNvPr>
          <p:cNvSpPr>
            <a:spLocks noGrp="1"/>
          </p:cNvSpPr>
          <p:nvPr>
            <p:ph type="sldNum" sz="quarter" idx="12"/>
          </p:nvPr>
        </p:nvSpPr>
        <p:spPr/>
        <p:txBody>
          <a:bodyPr/>
          <a:lstStyle/>
          <a:p>
            <a:fld id="{660F3F40-12FA-4968-8235-5F18DAFE2DEF}" type="slidenum">
              <a:rPr lang="lv-LV" smtClean="0"/>
              <a:t>48</a:t>
            </a:fld>
            <a:endParaRPr lang="lv-LV" dirty="0"/>
          </a:p>
        </p:txBody>
      </p:sp>
      <p:sp>
        <p:nvSpPr>
          <p:cNvPr id="4" name="Rectangle 3">
            <a:extLst>
              <a:ext uri="{FF2B5EF4-FFF2-40B4-BE49-F238E27FC236}">
                <a16:creationId xmlns:a16="http://schemas.microsoft.com/office/drawing/2014/main" id="{513BE668-2846-9640-B9B2-5297E3573967}"/>
              </a:ext>
            </a:extLst>
          </p:cNvPr>
          <p:cNvSpPr/>
          <p:nvPr/>
        </p:nvSpPr>
        <p:spPr>
          <a:xfrm>
            <a:off x="206188" y="1495686"/>
            <a:ext cx="6096000" cy="1579920"/>
          </a:xfrm>
          <a:prstGeom prst="rect">
            <a:avLst/>
          </a:prstGeom>
          <a:ln w="12700">
            <a:solidFill>
              <a:schemeClr val="accent1"/>
            </a:solidFill>
          </a:ln>
        </p:spPr>
        <p:txBody>
          <a:bodyPr>
            <a:spAutoFit/>
          </a:bodyPr>
          <a:lstStyle/>
          <a:p>
            <a:pPr marL="285750" indent="-285750">
              <a:spcAft>
                <a:spcPts val="200"/>
              </a:spcAft>
              <a:buClr>
                <a:schemeClr val="tx1"/>
              </a:buClr>
              <a:buSzPct val="150000"/>
              <a:buFont typeface="Arial" panose="020B0604020202020204" pitchFamily="34" charset="0"/>
              <a:buChar char="•"/>
            </a:pPr>
            <a:r>
              <a:rPr lang="de-DE" kern="0" dirty="0">
                <a:solidFill>
                  <a:prstClr val="black"/>
                </a:solidFill>
                <a:latin typeface="Verdana" panose="020B0604030504040204" pitchFamily="34" charset="0"/>
                <a:ea typeface="MS PGothic" panose="020B0600070205080204" pitchFamily="34" charset="-128"/>
              </a:rPr>
              <a:t>HORIZON-EUSPA-2023-SPACE-01-41 </a:t>
            </a:r>
          </a:p>
          <a:p>
            <a:pPr marL="285750" indent="-285750">
              <a:spcAft>
                <a:spcPts val="200"/>
              </a:spcAft>
              <a:buClr>
                <a:schemeClr val="tx1"/>
              </a:buClr>
              <a:buSzPct val="150000"/>
              <a:buFont typeface="Arial" panose="020B0604020202020204" pitchFamily="34" charset="0"/>
              <a:buChar char="•"/>
            </a:pPr>
            <a:r>
              <a:rPr lang="de-DE" kern="0" dirty="0">
                <a:solidFill>
                  <a:prstClr val="black"/>
                </a:solidFill>
                <a:latin typeface="Verdana" panose="020B0604030504040204" pitchFamily="34" charset="0"/>
                <a:ea typeface="MS PGothic" panose="020B0600070205080204" pitchFamily="34" charset="-128"/>
              </a:rPr>
              <a:t>HORIZON-EUSPA-2023-SPACE-01-42 </a:t>
            </a:r>
          </a:p>
          <a:p>
            <a:pPr marL="285750" indent="-285750">
              <a:spcAft>
                <a:spcPts val="200"/>
              </a:spcAft>
              <a:buClr>
                <a:schemeClr val="tx1"/>
              </a:buClr>
              <a:buSzPct val="150000"/>
              <a:buFont typeface="Arial" panose="020B0604020202020204" pitchFamily="34" charset="0"/>
              <a:buChar char="•"/>
            </a:pPr>
            <a:r>
              <a:rPr lang="de-DE" kern="0" dirty="0">
                <a:solidFill>
                  <a:prstClr val="black"/>
                </a:solidFill>
                <a:latin typeface="Verdana" panose="020B0604030504040204" pitchFamily="34" charset="0"/>
                <a:ea typeface="MS PGothic" panose="020B0600070205080204" pitchFamily="34" charset="-128"/>
              </a:rPr>
              <a:t>HORIZON-EUSPA-2023-SPACE-01-43</a:t>
            </a:r>
          </a:p>
          <a:p>
            <a:pPr marL="285750" indent="-285750">
              <a:spcAft>
                <a:spcPts val="200"/>
              </a:spcAft>
              <a:buClr>
                <a:schemeClr val="tx1"/>
              </a:buClr>
              <a:buSzPct val="150000"/>
              <a:buFont typeface="Arial" panose="020B0604020202020204" pitchFamily="34" charset="0"/>
              <a:buChar char="•"/>
            </a:pPr>
            <a:r>
              <a:rPr lang="de-DE" kern="0" dirty="0">
                <a:solidFill>
                  <a:prstClr val="black"/>
                </a:solidFill>
                <a:latin typeface="Verdana" panose="020B0604030504040204" pitchFamily="34" charset="0"/>
                <a:ea typeface="MS PGothic" panose="020B0600070205080204" pitchFamily="34" charset="-128"/>
              </a:rPr>
              <a:t>HORIZON-EUSPA-2023-SPACE-01-46 </a:t>
            </a:r>
          </a:p>
          <a:p>
            <a:pPr marL="285750" indent="-285750">
              <a:spcAft>
                <a:spcPts val="200"/>
              </a:spcAft>
              <a:buClr>
                <a:schemeClr val="tx1"/>
              </a:buClr>
              <a:buSzPct val="150000"/>
              <a:buFont typeface="Arial" panose="020B0604020202020204" pitchFamily="34" charset="0"/>
              <a:buChar char="•"/>
            </a:pPr>
            <a:r>
              <a:rPr lang="de-DE" kern="0" dirty="0">
                <a:solidFill>
                  <a:prstClr val="black"/>
                </a:solidFill>
                <a:latin typeface="Verdana" panose="020B0604030504040204" pitchFamily="34" charset="0"/>
                <a:ea typeface="MS PGothic" panose="020B0600070205080204" pitchFamily="34" charset="-128"/>
              </a:rPr>
              <a:t>HORIZON-EUSPA-2023-SPACE-01-61</a:t>
            </a:r>
            <a:endParaRPr lang="en-150" b="1" dirty="0">
              <a:solidFill>
                <a:srgbClr val="0E4194"/>
              </a:solidFill>
            </a:endParaRPr>
          </a:p>
        </p:txBody>
      </p:sp>
      <p:sp>
        <p:nvSpPr>
          <p:cNvPr id="5" name="TextBox 4">
            <a:extLst>
              <a:ext uri="{FF2B5EF4-FFF2-40B4-BE49-F238E27FC236}">
                <a16:creationId xmlns:a16="http://schemas.microsoft.com/office/drawing/2014/main" id="{759286FF-58E5-AF46-957F-470662F1F95F}"/>
              </a:ext>
            </a:extLst>
          </p:cNvPr>
          <p:cNvSpPr txBox="1"/>
          <p:nvPr/>
        </p:nvSpPr>
        <p:spPr>
          <a:xfrm>
            <a:off x="206188" y="5707915"/>
            <a:ext cx="6184564" cy="830997"/>
          </a:xfrm>
          <a:prstGeom prst="rect">
            <a:avLst/>
          </a:prstGeom>
          <a:noFill/>
          <a:ln w="12700">
            <a:solidFill>
              <a:schemeClr val="accent1"/>
            </a:solidFill>
          </a:ln>
        </p:spPr>
        <p:txBody>
          <a:bodyPr wrap="square" rtlCol="0">
            <a:spAutoFit/>
          </a:bodyPr>
          <a:lstStyle/>
          <a:p>
            <a:r>
              <a:rPr lang="lv-LV" sz="1600" dirty="0">
                <a:latin typeface="Verdana" panose="020B0604030504040204" pitchFamily="34" charset="0"/>
                <a:ea typeface="Verdana" panose="020B0604030504040204" pitchFamily="34" charset="0"/>
                <a:cs typeface="Verdana" panose="020B0604030504040204" pitchFamily="34" charset="0"/>
                <a:hlinkClick r:id="rId2"/>
              </a:rPr>
              <a:t>https://www.lzp.gov.lv/lv/jaunums/oktobri-tiks-atverts-tresais-eiropas-savienibas-kosmosa-programmas-agenturas-euspa-projektu-konkurss</a:t>
            </a:r>
            <a:r>
              <a:rPr lang="lv-LV" sz="1600" dirty="0">
                <a:latin typeface="Verdana" panose="020B0604030504040204" pitchFamily="34" charset="0"/>
                <a:ea typeface="Verdana" panose="020B0604030504040204" pitchFamily="34" charset="0"/>
                <a:cs typeface="Verdana" panose="020B0604030504040204" pitchFamily="34" charset="0"/>
              </a:rPr>
              <a:t> </a:t>
            </a:r>
          </a:p>
        </p:txBody>
      </p:sp>
      <p:pic>
        <p:nvPicPr>
          <p:cNvPr id="6" name="Picture 5">
            <a:extLst>
              <a:ext uri="{FF2B5EF4-FFF2-40B4-BE49-F238E27FC236}">
                <a16:creationId xmlns:a16="http://schemas.microsoft.com/office/drawing/2014/main" id="{EF259BF9-9C6A-EE43-BD79-C417B1BA9C46}"/>
              </a:ext>
            </a:extLst>
          </p:cNvPr>
          <p:cNvPicPr>
            <a:picLocks noChangeAspect="1"/>
          </p:cNvPicPr>
          <p:nvPr/>
        </p:nvPicPr>
        <p:blipFill>
          <a:blip r:embed="rId3"/>
          <a:stretch>
            <a:fillRect/>
          </a:stretch>
        </p:blipFill>
        <p:spPr>
          <a:xfrm>
            <a:off x="8658638" y="102645"/>
            <a:ext cx="3231776" cy="1383604"/>
          </a:xfrm>
          <a:prstGeom prst="rect">
            <a:avLst/>
          </a:prstGeom>
        </p:spPr>
      </p:pic>
      <p:sp>
        <p:nvSpPr>
          <p:cNvPr id="7" name="Rectangle 6">
            <a:extLst>
              <a:ext uri="{FF2B5EF4-FFF2-40B4-BE49-F238E27FC236}">
                <a16:creationId xmlns:a16="http://schemas.microsoft.com/office/drawing/2014/main" id="{4EA30DD3-8DBE-274B-B543-E9D321AE5EBB}"/>
              </a:ext>
            </a:extLst>
          </p:cNvPr>
          <p:cNvSpPr/>
          <p:nvPr/>
        </p:nvSpPr>
        <p:spPr>
          <a:xfrm>
            <a:off x="8658638" y="1464571"/>
            <a:ext cx="3457421" cy="338554"/>
          </a:xfrm>
          <a:prstGeom prst="rect">
            <a:avLst/>
          </a:prstGeom>
        </p:spPr>
        <p:txBody>
          <a:bodyPr wrap="none">
            <a:spAutoFit/>
          </a:bodyPr>
          <a:lstStyle/>
          <a:p>
            <a:r>
              <a:rPr lang="lv-LV" sz="1600" dirty="0">
                <a:latin typeface="Verdana" panose="020B0604030504040204" pitchFamily="34" charset="0"/>
                <a:ea typeface="Verdana" panose="020B0604030504040204" pitchFamily="34" charset="0"/>
                <a:cs typeface="Verdana" panose="020B0604030504040204" pitchFamily="34" charset="0"/>
                <a:hlinkClick r:id="rId4"/>
              </a:rPr>
              <a:t>https://www.euspa.europa.eu/</a:t>
            </a:r>
            <a:r>
              <a:rPr lang="lv-LV" sz="1600" dirty="0">
                <a:latin typeface="Verdana" panose="020B0604030504040204" pitchFamily="34" charset="0"/>
                <a:ea typeface="Verdana" panose="020B0604030504040204" pitchFamily="34" charset="0"/>
                <a:cs typeface="Verdana" panose="020B0604030504040204" pitchFamily="34" charset="0"/>
              </a:rPr>
              <a:t> </a:t>
            </a:r>
          </a:p>
        </p:txBody>
      </p:sp>
      <p:pic>
        <p:nvPicPr>
          <p:cNvPr id="8" name="Content Placeholder 5">
            <a:extLst>
              <a:ext uri="{FF2B5EF4-FFF2-40B4-BE49-F238E27FC236}">
                <a16:creationId xmlns:a16="http://schemas.microsoft.com/office/drawing/2014/main" id="{B3124651-2AB5-7647-B07D-BD3AA374CB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137" y="3293658"/>
            <a:ext cx="5118924" cy="2196205"/>
          </a:xfrm>
          <a:prstGeom prst="rect">
            <a:avLst/>
          </a:prstGeom>
        </p:spPr>
      </p:pic>
      <p:sp>
        <p:nvSpPr>
          <p:cNvPr id="9" name="Rectangle 8">
            <a:extLst>
              <a:ext uri="{FF2B5EF4-FFF2-40B4-BE49-F238E27FC236}">
                <a16:creationId xmlns:a16="http://schemas.microsoft.com/office/drawing/2014/main" id="{E5F5E6A0-E649-294C-ABDC-95AE7BEBCE34}"/>
              </a:ext>
            </a:extLst>
          </p:cNvPr>
          <p:cNvSpPr/>
          <p:nvPr/>
        </p:nvSpPr>
        <p:spPr>
          <a:xfrm>
            <a:off x="6850251" y="5076266"/>
            <a:ext cx="5040163" cy="584775"/>
          </a:xfrm>
          <a:prstGeom prst="rect">
            <a:avLst/>
          </a:prstGeom>
          <a:ln w="12700">
            <a:solidFill>
              <a:schemeClr val="accent1"/>
            </a:solidFill>
          </a:ln>
        </p:spPr>
        <p:txBody>
          <a:bodyPr wrap="square">
            <a:spAutoFit/>
          </a:bodyPr>
          <a:lstStyle/>
          <a:p>
            <a:r>
              <a:rPr lang="lv-LV" sz="1600" dirty="0">
                <a:latin typeface="Verdana" panose="020B0604030504040204" pitchFamily="34" charset="0"/>
                <a:ea typeface="Verdana" panose="020B0604030504040204" pitchFamily="34" charset="0"/>
                <a:cs typeface="Verdana" panose="020B0604030504040204" pitchFamily="34" charset="0"/>
                <a:hlinkClick r:id="rId6"/>
              </a:rPr>
              <a:t>https://www.youtube.com/watch?v=dTg2bayyiBM</a:t>
            </a:r>
            <a:r>
              <a:rPr lang="lv-LV" sz="1600" dirty="0">
                <a:latin typeface="Verdana" panose="020B0604030504040204" pitchFamily="34" charset="0"/>
                <a:ea typeface="Verdana" panose="020B0604030504040204" pitchFamily="34" charset="0"/>
                <a:cs typeface="Verdana" panose="020B0604030504040204" pitchFamily="34" charset="0"/>
              </a:rPr>
              <a:t> </a:t>
            </a:r>
          </a:p>
        </p:txBody>
      </p:sp>
      <p:pic>
        <p:nvPicPr>
          <p:cNvPr id="10" name="Picture 9">
            <a:extLst>
              <a:ext uri="{FF2B5EF4-FFF2-40B4-BE49-F238E27FC236}">
                <a16:creationId xmlns:a16="http://schemas.microsoft.com/office/drawing/2014/main" id="{F2C4B812-C834-754C-BD73-16BB3345469E}"/>
              </a:ext>
            </a:extLst>
          </p:cNvPr>
          <p:cNvPicPr>
            <a:picLocks noChangeAspect="1"/>
          </p:cNvPicPr>
          <p:nvPr/>
        </p:nvPicPr>
        <p:blipFill>
          <a:blip r:embed="rId7"/>
          <a:stretch>
            <a:fillRect/>
          </a:stretch>
        </p:blipFill>
        <p:spPr>
          <a:xfrm>
            <a:off x="6811421" y="2023742"/>
            <a:ext cx="5078993" cy="2866278"/>
          </a:xfrm>
          <a:prstGeom prst="rect">
            <a:avLst/>
          </a:prstGeom>
        </p:spPr>
      </p:pic>
      <p:sp>
        <p:nvSpPr>
          <p:cNvPr id="11" name="Rectangle 10">
            <a:extLst>
              <a:ext uri="{FF2B5EF4-FFF2-40B4-BE49-F238E27FC236}">
                <a16:creationId xmlns:a16="http://schemas.microsoft.com/office/drawing/2014/main" id="{361A9C7B-F57B-8044-A9A1-EB23DBC2F047}"/>
              </a:ext>
            </a:extLst>
          </p:cNvPr>
          <p:cNvSpPr/>
          <p:nvPr/>
        </p:nvSpPr>
        <p:spPr>
          <a:xfrm>
            <a:off x="4759643" y="507017"/>
            <a:ext cx="3850957" cy="584775"/>
          </a:xfrm>
          <a:prstGeom prst="rect">
            <a:avLst/>
          </a:prstGeom>
          <a:ln>
            <a:solidFill>
              <a:schemeClr val="accent1"/>
            </a:solidFill>
          </a:ln>
        </p:spPr>
        <p:txBody>
          <a:bodyPr wrap="square">
            <a:spAutoFit/>
          </a:bodyPr>
          <a:lstStyle/>
          <a:p>
            <a:r>
              <a:rPr lang="lv-LV" sz="1600" dirty="0">
                <a:latin typeface="Verdana" panose="020B0604030504040204" pitchFamily="34" charset="0"/>
                <a:ea typeface="Verdana" panose="020B0604030504040204" pitchFamily="34" charset="0"/>
                <a:cs typeface="Verdana" panose="020B0604030504040204" pitchFamily="34" charset="0"/>
                <a:hlinkClick r:id="rId8"/>
              </a:rPr>
              <a:t>https://www.euspa.europa.eu/opportunities/horizon-europe</a:t>
            </a:r>
            <a:r>
              <a:rPr lang="lv-LV" sz="1600" dirty="0">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8857341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ABE7FCA-3517-22E6-3169-1BDF9BA9F3F6}"/>
              </a:ext>
            </a:extLst>
          </p:cNvPr>
          <p:cNvPicPr>
            <a:picLocks noChangeAspect="1"/>
          </p:cNvPicPr>
          <p:nvPr/>
        </p:nvPicPr>
        <p:blipFill>
          <a:blip r:embed="rId2"/>
          <a:stretch>
            <a:fillRect/>
          </a:stretch>
        </p:blipFill>
        <p:spPr>
          <a:xfrm>
            <a:off x="210405" y="1354216"/>
            <a:ext cx="11002945" cy="5147004"/>
          </a:xfrm>
          <a:prstGeom prst="rect">
            <a:avLst/>
          </a:prstGeom>
        </p:spPr>
      </p:pic>
      <p:sp>
        <p:nvSpPr>
          <p:cNvPr id="3" name="Slide Number Placeholder 2">
            <a:extLst>
              <a:ext uri="{FF2B5EF4-FFF2-40B4-BE49-F238E27FC236}">
                <a16:creationId xmlns:a16="http://schemas.microsoft.com/office/drawing/2014/main" id="{6CC65369-3D23-AA46-A217-21E0950D6549}"/>
              </a:ext>
            </a:extLst>
          </p:cNvPr>
          <p:cNvSpPr>
            <a:spLocks noGrp="1"/>
          </p:cNvSpPr>
          <p:nvPr>
            <p:ph type="sldNum" sz="quarter" idx="12"/>
          </p:nvPr>
        </p:nvSpPr>
        <p:spPr/>
        <p:txBody>
          <a:bodyPr/>
          <a:lstStyle/>
          <a:p>
            <a:fld id="{660F3F40-12FA-4968-8235-5F18DAFE2DEF}" type="slidenum">
              <a:rPr lang="lv-LV" smtClean="0"/>
              <a:t>49</a:t>
            </a:fld>
            <a:endParaRPr lang="lv-LV" dirty="0"/>
          </a:p>
        </p:txBody>
      </p:sp>
      <p:sp>
        <p:nvSpPr>
          <p:cNvPr id="6" name="Rectangle 5">
            <a:extLst>
              <a:ext uri="{FF2B5EF4-FFF2-40B4-BE49-F238E27FC236}">
                <a16:creationId xmlns:a16="http://schemas.microsoft.com/office/drawing/2014/main" id="{7D01EF9B-3EFE-264F-96EB-8ECD059EE26A}"/>
              </a:ext>
            </a:extLst>
          </p:cNvPr>
          <p:cNvSpPr/>
          <p:nvPr/>
        </p:nvSpPr>
        <p:spPr>
          <a:xfrm>
            <a:off x="3389084" y="203277"/>
            <a:ext cx="5413832" cy="461665"/>
          </a:xfrm>
          <a:prstGeom prst="rect">
            <a:avLst/>
          </a:prstGeom>
        </p:spPr>
        <p:txBody>
          <a:bodyPr wrap="square">
            <a:spAutoFit/>
          </a:bodyPr>
          <a:lstStyle/>
          <a:p>
            <a:pPr>
              <a:spcAft>
                <a:spcPts val="0"/>
              </a:spcAft>
            </a:pPr>
            <a:r>
              <a:rPr lang="lv-LV" sz="2400" u="sng" dirty="0">
                <a:solidFill>
                  <a:srgbClr val="0563C1"/>
                </a:solidFill>
                <a:latin typeface="Verdana" panose="020B0604030504040204" pitchFamily="34" charset="0"/>
                <a:ea typeface="Verdana" panose="020B0604030504040204" pitchFamily="34" charset="0"/>
                <a:cs typeface="Times New Roman" panose="02020603050405020304" pitchFamily="18" charset="0"/>
                <a:hlinkClick r:id="rId3"/>
              </a:rPr>
              <a:t>Funding&amp;tender opportunities</a:t>
            </a:r>
            <a:r>
              <a:rPr lang="lv-LV" sz="2400" dirty="0">
                <a:latin typeface="Verdana" panose="020B0604030504040204" pitchFamily="34" charset="0"/>
                <a:ea typeface="Verdana" panose="020B0604030504040204" pitchFamily="34" charset="0"/>
                <a:cs typeface="Times New Roman" panose="02020603050405020304" pitchFamily="18" charset="0"/>
              </a:rPr>
              <a:t> </a:t>
            </a:r>
            <a:endParaRPr lang="en-US" sz="2400" dirty="0">
              <a:latin typeface="Verdana" panose="020B0604030504040204" pitchFamily="34" charset="0"/>
              <a:ea typeface="Verdana" panose="020B060403050404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19FEB6F8-8428-9551-CF80-4F82056BDFE8}"/>
              </a:ext>
            </a:extLst>
          </p:cNvPr>
          <p:cNvPicPr>
            <a:picLocks noChangeAspect="1"/>
          </p:cNvPicPr>
          <p:nvPr/>
        </p:nvPicPr>
        <p:blipFill>
          <a:blip r:embed="rId4"/>
          <a:stretch>
            <a:fillRect/>
          </a:stretch>
        </p:blipFill>
        <p:spPr>
          <a:xfrm>
            <a:off x="7055669" y="703386"/>
            <a:ext cx="4809096" cy="1546570"/>
          </a:xfrm>
          <a:prstGeom prst="rect">
            <a:avLst/>
          </a:prstGeom>
        </p:spPr>
      </p:pic>
    </p:spTree>
    <p:extLst>
      <p:ext uri="{BB962C8B-B14F-4D97-AF65-F5344CB8AC3E}">
        <p14:creationId xmlns:p14="http://schemas.microsoft.com/office/powerpoint/2010/main" val="3988328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id="{AC0017EF-FEDD-47A5-8AAB-D7F793C2619E}"/>
              </a:ext>
            </a:extLst>
          </p:cNvPr>
          <p:cNvSpPr>
            <a:spLocks noGrp="1"/>
          </p:cNvSpPr>
          <p:nvPr>
            <p:ph type="sldNum" sz="quarter" idx="12"/>
          </p:nvPr>
        </p:nvSpPr>
        <p:spPr/>
        <p:txBody>
          <a:bodyPr/>
          <a:lstStyle/>
          <a:p>
            <a:pPr>
              <a:defRPr/>
            </a:pPr>
            <a:fld id="{559B3BF5-5EA0-4E17-AB4B-664290D5DB15}" type="slidenum">
              <a:rPr lang="en-US" altLang="lv-LV" smtClean="0"/>
              <a:pPr>
                <a:defRPr/>
              </a:pPr>
              <a:t>5</a:t>
            </a:fld>
            <a:endParaRPr lang="en-US" altLang="lv-LV" dirty="0"/>
          </a:p>
        </p:txBody>
      </p:sp>
      <p:grpSp>
        <p:nvGrpSpPr>
          <p:cNvPr id="28" name="Group 27">
            <a:extLst>
              <a:ext uri="{FF2B5EF4-FFF2-40B4-BE49-F238E27FC236}">
                <a16:creationId xmlns:a16="http://schemas.microsoft.com/office/drawing/2014/main" id="{079FFE74-96D7-EE4A-A657-B34385052BA4}"/>
              </a:ext>
            </a:extLst>
          </p:cNvPr>
          <p:cNvGrpSpPr/>
          <p:nvPr/>
        </p:nvGrpSpPr>
        <p:grpSpPr>
          <a:xfrm>
            <a:off x="7428570" y="3267268"/>
            <a:ext cx="3311999" cy="3311999"/>
            <a:chOff x="1213117" y="390606"/>
            <a:chExt cx="2879993" cy="2879993"/>
          </a:xfrm>
          <a:solidFill>
            <a:srgbClr val="0070C0"/>
          </a:solidFill>
        </p:grpSpPr>
        <p:sp>
          <p:nvSpPr>
            <p:cNvPr id="29" name="Oval 28">
              <a:extLst>
                <a:ext uri="{FF2B5EF4-FFF2-40B4-BE49-F238E27FC236}">
                  <a16:creationId xmlns:a16="http://schemas.microsoft.com/office/drawing/2014/main" id="{425FB7C7-BAAA-4841-89FA-5C2CE99675CA}"/>
                </a:ext>
              </a:extLst>
            </p:cNvPr>
            <p:cNvSpPr/>
            <p:nvPr/>
          </p:nvSpPr>
          <p:spPr>
            <a:xfrm>
              <a:off x="1213117" y="390606"/>
              <a:ext cx="2879993" cy="2879993"/>
            </a:xfrm>
            <a:prstGeom prst="ellipse">
              <a:avLst/>
            </a:prstGeom>
            <a:grp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30" name="Oval 4">
              <a:extLst>
                <a:ext uri="{FF2B5EF4-FFF2-40B4-BE49-F238E27FC236}">
                  <a16:creationId xmlns:a16="http://schemas.microsoft.com/office/drawing/2014/main" id="{90004256-E9A2-1344-833D-7C342CC5C76A}"/>
                </a:ext>
              </a:extLst>
            </p:cNvPr>
            <p:cNvSpPr txBox="1"/>
            <p:nvPr/>
          </p:nvSpPr>
          <p:spPr>
            <a:xfrm>
              <a:off x="1634882" y="812371"/>
              <a:ext cx="2300996" cy="2036463"/>
            </a:xfrm>
            <a:prstGeom prst="rect">
              <a:avLst/>
            </a:prstGeom>
            <a:noFill/>
            <a:ln>
              <a:noFill/>
            </a:ln>
            <a:effectLst/>
          </p:spPr>
          <p:txBody>
            <a:bodyPr spcFirstLastPara="0" vert="horz" wrap="square" lIns="22860" tIns="22860" rIns="22860" bIns="22860" numCol="1" spcCol="1270" anchor="ctr" anchorCtr="0">
              <a:noAutofit/>
            </a:bodyPr>
            <a:lstStyle/>
            <a:p>
              <a:pPr marL="0" marR="0" lvl="0" indent="0" algn="ctr" defTabSz="800100" eaLnBrk="0" fontAlgn="base" latinLnBrk="0" hangingPunct="0">
                <a:lnSpc>
                  <a:spcPct val="90000"/>
                </a:lnSpc>
                <a:spcBef>
                  <a:spcPct val="0"/>
                </a:spcBef>
                <a:spcAft>
                  <a:spcPct val="35000"/>
                </a:spcAft>
                <a:buClrTx/>
                <a:buSzTx/>
                <a:buFontTx/>
                <a:buNone/>
                <a:tabLst/>
                <a:defRPr/>
              </a:pPr>
              <a:r>
                <a:rPr kumimoji="0" lang="en-GB"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DESTINATION 6</a:t>
              </a:r>
            </a:p>
            <a:p>
              <a:pPr marL="0" marR="0" lvl="0" indent="0" algn="ctr" defTabSz="800100" eaLnBrk="0" fontAlgn="base" latinLnBrk="0" hangingPunct="0">
                <a:lnSpc>
                  <a:spcPct val="90000"/>
                </a:lnSpc>
                <a:spcBef>
                  <a:spcPct val="0"/>
                </a:spcBef>
                <a:spcAft>
                  <a:spcPct val="35000"/>
                </a:spcAft>
                <a:buClrTx/>
                <a:buSzTx/>
                <a:buFontTx/>
                <a:buNone/>
                <a:tabLst/>
                <a:defRPr/>
              </a:pPr>
              <a:r>
                <a:rPr kumimoji="0" lang="en-GB" sz="160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A HUMAN-CENTRED AND ETHICAL DEVELOPMENT OF DIGITAL AND INDUSTRIAL TECHNOLOGIES</a:t>
              </a:r>
            </a:p>
          </p:txBody>
        </p:sp>
      </p:grpSp>
      <p:grpSp>
        <p:nvGrpSpPr>
          <p:cNvPr id="31" name="Group 30">
            <a:extLst>
              <a:ext uri="{FF2B5EF4-FFF2-40B4-BE49-F238E27FC236}">
                <a16:creationId xmlns:a16="http://schemas.microsoft.com/office/drawing/2014/main" id="{D21B5FC0-B648-6C47-9C60-C5B28B30C7A4}"/>
              </a:ext>
            </a:extLst>
          </p:cNvPr>
          <p:cNvGrpSpPr/>
          <p:nvPr/>
        </p:nvGrpSpPr>
        <p:grpSpPr>
          <a:xfrm>
            <a:off x="1631946" y="3184952"/>
            <a:ext cx="3311999" cy="3311999"/>
            <a:chOff x="4955505" y="3567018"/>
            <a:chExt cx="3311999" cy="3311999"/>
          </a:xfrm>
          <a:solidFill>
            <a:srgbClr val="0070C0"/>
          </a:solidFill>
        </p:grpSpPr>
        <p:sp>
          <p:nvSpPr>
            <p:cNvPr id="32" name="Oval 31">
              <a:extLst>
                <a:ext uri="{FF2B5EF4-FFF2-40B4-BE49-F238E27FC236}">
                  <a16:creationId xmlns:a16="http://schemas.microsoft.com/office/drawing/2014/main" id="{A83F8BE3-C5A8-0D43-809A-82262A9C40E1}"/>
                </a:ext>
              </a:extLst>
            </p:cNvPr>
            <p:cNvSpPr/>
            <p:nvPr/>
          </p:nvSpPr>
          <p:spPr>
            <a:xfrm>
              <a:off x="4955505" y="3567018"/>
              <a:ext cx="3311999" cy="3311999"/>
            </a:xfrm>
            <a:prstGeom prst="ellipse">
              <a:avLst/>
            </a:prstGeom>
            <a:grp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33" name="Oval 4">
              <a:extLst>
                <a:ext uri="{FF2B5EF4-FFF2-40B4-BE49-F238E27FC236}">
                  <a16:creationId xmlns:a16="http://schemas.microsoft.com/office/drawing/2014/main" id="{E571B5F6-3D62-3047-B352-ADDA8E6090D4}"/>
                </a:ext>
              </a:extLst>
            </p:cNvPr>
            <p:cNvSpPr txBox="1"/>
            <p:nvPr/>
          </p:nvSpPr>
          <p:spPr>
            <a:xfrm>
              <a:off x="5205623" y="4109872"/>
              <a:ext cx="2578259"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DESTINATION 4 </a:t>
              </a:r>
              <a:endPar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160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DIGITAL AND EMERGING TECHNOLOGIES FOR COMPETITIVENESS AND FIT FOR THE GREEN DEAL</a:t>
              </a:r>
              <a:endParaRPr kumimoji="0" lang="lv-LV" sz="160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grpSp>
        <p:nvGrpSpPr>
          <p:cNvPr id="34" name="Group 33">
            <a:extLst>
              <a:ext uri="{FF2B5EF4-FFF2-40B4-BE49-F238E27FC236}">
                <a16:creationId xmlns:a16="http://schemas.microsoft.com/office/drawing/2014/main" id="{911034C9-0255-354B-AC12-460A8E296822}"/>
              </a:ext>
            </a:extLst>
          </p:cNvPr>
          <p:cNvGrpSpPr/>
          <p:nvPr/>
        </p:nvGrpSpPr>
        <p:grpSpPr>
          <a:xfrm>
            <a:off x="7440497" y="157470"/>
            <a:ext cx="3311999" cy="3311999"/>
            <a:chOff x="7995012" y="3868817"/>
            <a:chExt cx="3311999" cy="3311999"/>
          </a:xfrm>
        </p:grpSpPr>
        <p:sp>
          <p:nvSpPr>
            <p:cNvPr id="35" name="Oval 34">
              <a:extLst>
                <a:ext uri="{FF2B5EF4-FFF2-40B4-BE49-F238E27FC236}">
                  <a16:creationId xmlns:a16="http://schemas.microsoft.com/office/drawing/2014/main" id="{F2282DD8-5694-AD4A-B9F1-D785F8F980F6}"/>
                </a:ext>
              </a:extLst>
            </p:cNvPr>
            <p:cNvSpPr/>
            <p:nvPr/>
          </p:nvSpPr>
          <p:spPr>
            <a:xfrm>
              <a:off x="7995012" y="3868817"/>
              <a:ext cx="3311999" cy="3311999"/>
            </a:xfrm>
            <a:prstGeom prst="ellipse">
              <a:avLst/>
            </a:prstGeom>
            <a:solidFill>
              <a:srgbClr val="44546A">
                <a:lumMod val="40000"/>
                <a:lumOff val="60000"/>
              </a:srgbClr>
            </a:solid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36" name="Oval 4">
              <a:extLst>
                <a:ext uri="{FF2B5EF4-FFF2-40B4-BE49-F238E27FC236}">
                  <a16:creationId xmlns:a16="http://schemas.microsoft.com/office/drawing/2014/main" id="{18DD3826-88B1-414A-85C9-E031A304EBA9}"/>
                </a:ext>
              </a:extLst>
            </p:cNvPr>
            <p:cNvSpPr txBox="1"/>
            <p:nvPr/>
          </p:nvSpPr>
          <p:spPr>
            <a:xfrm>
              <a:off x="8535089" y="4444929"/>
              <a:ext cx="2428948"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en-GB"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DESTINATION 3 </a:t>
              </a:r>
              <a:endPar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en-GB" sz="160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WORLD LEADING DATA AND COMPUTING TECHNOLOGIES</a:t>
              </a:r>
              <a:endParaRPr kumimoji="0" lang="en-US" sz="160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grpSp>
        <p:nvGrpSpPr>
          <p:cNvPr id="37" name="Group 36">
            <a:extLst>
              <a:ext uri="{FF2B5EF4-FFF2-40B4-BE49-F238E27FC236}">
                <a16:creationId xmlns:a16="http://schemas.microsoft.com/office/drawing/2014/main" id="{8014E9E0-E3C9-C941-B607-416E1D8628DD}"/>
              </a:ext>
            </a:extLst>
          </p:cNvPr>
          <p:cNvGrpSpPr/>
          <p:nvPr/>
        </p:nvGrpSpPr>
        <p:grpSpPr>
          <a:xfrm>
            <a:off x="1564341" y="199135"/>
            <a:ext cx="3312000" cy="3312000"/>
            <a:chOff x="4498713" y="5"/>
            <a:chExt cx="2879993" cy="2879993"/>
          </a:xfrm>
        </p:grpSpPr>
        <p:sp>
          <p:nvSpPr>
            <p:cNvPr id="38" name="Oval 37">
              <a:extLst>
                <a:ext uri="{FF2B5EF4-FFF2-40B4-BE49-F238E27FC236}">
                  <a16:creationId xmlns:a16="http://schemas.microsoft.com/office/drawing/2014/main" id="{FD93F23D-EE59-144E-AAB0-6DF4BD2FCF64}"/>
                </a:ext>
              </a:extLst>
            </p:cNvPr>
            <p:cNvSpPr/>
            <p:nvPr/>
          </p:nvSpPr>
          <p:spPr>
            <a:xfrm>
              <a:off x="4498713" y="5"/>
              <a:ext cx="2879993" cy="2879993"/>
            </a:xfrm>
            <a:prstGeom prst="ellipse">
              <a:avLst/>
            </a:prstGeom>
            <a:solidFill>
              <a:srgbClr val="44546A">
                <a:lumMod val="40000"/>
                <a:lumOff val="60000"/>
              </a:srgbClr>
            </a:solidFill>
            <a:ln w="12700" cap="flat" cmpd="sng" algn="ctr">
              <a:solidFill>
                <a:sysClr val="window" lastClr="FFFFFF"/>
              </a:solidFill>
              <a:prstDash val="solid"/>
              <a:miter lim="800000"/>
            </a:ln>
            <a:effectLst/>
          </p:spPr>
          <p:txBody>
            <a:bodyPr/>
            <a:lstStyle/>
            <a:p>
              <a:endParaRPr lang="lv-LV"/>
            </a:p>
          </p:txBody>
        </p:sp>
        <p:sp>
          <p:nvSpPr>
            <p:cNvPr id="39" name="Oval 4">
              <a:extLst>
                <a:ext uri="{FF2B5EF4-FFF2-40B4-BE49-F238E27FC236}">
                  <a16:creationId xmlns:a16="http://schemas.microsoft.com/office/drawing/2014/main" id="{E870D63C-3936-A74C-8426-DD18CB0A9C26}"/>
                </a:ext>
              </a:extLst>
            </p:cNvPr>
            <p:cNvSpPr txBox="1"/>
            <p:nvPr/>
          </p:nvSpPr>
          <p:spPr>
            <a:xfrm>
              <a:off x="4950845" y="421770"/>
              <a:ext cx="2124438"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DESTINATION 1</a:t>
              </a:r>
              <a:endPar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US" sz="16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CLIMATE NEUTRAL,</a:t>
              </a:r>
              <a:r>
                <a:rPr kumimoji="0" lang="lv-LV" sz="16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US" sz="16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CIRCULAR AND DIGITISED PRODUCTION</a:t>
              </a:r>
            </a:p>
          </p:txBody>
        </p:sp>
      </p:grpSp>
      <p:grpSp>
        <p:nvGrpSpPr>
          <p:cNvPr id="40" name="Group 39">
            <a:extLst>
              <a:ext uri="{FF2B5EF4-FFF2-40B4-BE49-F238E27FC236}">
                <a16:creationId xmlns:a16="http://schemas.microsoft.com/office/drawing/2014/main" id="{DDBF4CA3-8092-DE40-A121-F144A0E9247C}"/>
              </a:ext>
            </a:extLst>
          </p:cNvPr>
          <p:cNvGrpSpPr/>
          <p:nvPr/>
        </p:nvGrpSpPr>
        <p:grpSpPr>
          <a:xfrm>
            <a:off x="4533366" y="131831"/>
            <a:ext cx="3312000" cy="3312000"/>
            <a:chOff x="7328279" y="1334290"/>
            <a:chExt cx="2879993" cy="2879993"/>
          </a:xfrm>
          <a:solidFill>
            <a:srgbClr val="0070C0"/>
          </a:solidFill>
        </p:grpSpPr>
        <p:sp>
          <p:nvSpPr>
            <p:cNvPr id="41" name="Oval 40">
              <a:extLst>
                <a:ext uri="{FF2B5EF4-FFF2-40B4-BE49-F238E27FC236}">
                  <a16:creationId xmlns:a16="http://schemas.microsoft.com/office/drawing/2014/main" id="{9F0AD622-309F-764A-8CB1-5DF37745E350}"/>
                </a:ext>
              </a:extLst>
            </p:cNvPr>
            <p:cNvSpPr/>
            <p:nvPr/>
          </p:nvSpPr>
          <p:spPr>
            <a:xfrm>
              <a:off x="7328279" y="1334290"/>
              <a:ext cx="2879993" cy="2879993"/>
            </a:xfrm>
            <a:prstGeom prst="ellipse">
              <a:avLst/>
            </a:prstGeom>
            <a:grp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42" name="Oval 4">
              <a:extLst>
                <a:ext uri="{FF2B5EF4-FFF2-40B4-BE49-F238E27FC236}">
                  <a16:creationId xmlns:a16="http://schemas.microsoft.com/office/drawing/2014/main" id="{DAB3D140-0C08-884B-A446-AAAD4D88973D}"/>
                </a:ext>
              </a:extLst>
            </p:cNvPr>
            <p:cNvSpPr txBox="1"/>
            <p:nvPr/>
          </p:nvSpPr>
          <p:spPr>
            <a:xfrm>
              <a:off x="7750044" y="1756055"/>
              <a:ext cx="2047383"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DESTINATION 2</a:t>
              </a:r>
              <a:r>
                <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a:t>
              </a: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INCREASED AUTONOMY IN KEY STRATEGIC VALUE CHAINS FOR RESILIENT INDUSTRY</a:t>
              </a:r>
            </a:p>
          </p:txBody>
        </p:sp>
      </p:grpSp>
      <p:grpSp>
        <p:nvGrpSpPr>
          <p:cNvPr id="43" name="Group 42">
            <a:extLst>
              <a:ext uri="{FF2B5EF4-FFF2-40B4-BE49-F238E27FC236}">
                <a16:creationId xmlns:a16="http://schemas.microsoft.com/office/drawing/2014/main" id="{BB92FBEC-F8BA-244F-89E0-3DED4BD25C9A}"/>
              </a:ext>
            </a:extLst>
          </p:cNvPr>
          <p:cNvGrpSpPr/>
          <p:nvPr/>
        </p:nvGrpSpPr>
        <p:grpSpPr>
          <a:xfrm>
            <a:off x="4521439" y="3125060"/>
            <a:ext cx="3311999" cy="3312000"/>
            <a:chOff x="1446302" y="4091670"/>
            <a:chExt cx="2879993" cy="2879993"/>
          </a:xfrm>
        </p:grpSpPr>
        <p:sp>
          <p:nvSpPr>
            <p:cNvPr id="44" name="Oval 43">
              <a:extLst>
                <a:ext uri="{FF2B5EF4-FFF2-40B4-BE49-F238E27FC236}">
                  <a16:creationId xmlns:a16="http://schemas.microsoft.com/office/drawing/2014/main" id="{619EC41D-FA6D-7B40-9C15-098BA50871B3}"/>
                </a:ext>
              </a:extLst>
            </p:cNvPr>
            <p:cNvSpPr/>
            <p:nvPr/>
          </p:nvSpPr>
          <p:spPr>
            <a:xfrm>
              <a:off x="1446302" y="4091670"/>
              <a:ext cx="2879993" cy="2879993"/>
            </a:xfrm>
            <a:prstGeom prst="ellipse">
              <a:avLst/>
            </a:prstGeom>
            <a:solidFill>
              <a:srgbClr val="44546A">
                <a:lumMod val="40000"/>
                <a:lumOff val="60000"/>
              </a:srgbClr>
            </a:solid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45" name="Oval 4">
              <a:extLst>
                <a:ext uri="{FF2B5EF4-FFF2-40B4-BE49-F238E27FC236}">
                  <a16:creationId xmlns:a16="http://schemas.microsoft.com/office/drawing/2014/main" id="{F3D7542F-5CE6-F942-BDD9-BFECF43249A4}"/>
                </a:ext>
              </a:extLst>
            </p:cNvPr>
            <p:cNvSpPr txBox="1"/>
            <p:nvPr/>
          </p:nvSpPr>
          <p:spPr>
            <a:xfrm>
              <a:off x="1878440" y="4647418"/>
              <a:ext cx="2195996" cy="2036463"/>
            </a:xfrm>
            <a:prstGeom prst="rect">
              <a:avLst/>
            </a:prstGeom>
            <a:noFill/>
            <a:ln>
              <a:noFill/>
            </a:ln>
            <a:effectLst/>
          </p:spPr>
          <p:txBody>
            <a:bodyPr spcFirstLastPara="0" vert="horz" wrap="square" lIns="22860" tIns="22860" rIns="22860" bIns="22860" numCol="1" spcCol="1270" anchor="ctr" anchorCtr="0">
              <a:noAutofit/>
            </a:bodyPr>
            <a:lstStyle/>
            <a:p>
              <a:pPr marL="0" marR="0" lvl="0" indent="0" algn="ctr" defTabSz="800100" eaLnBrk="0" fontAlgn="base" latinLnBrk="0" hangingPunct="0">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DESTINATION 5 </a:t>
              </a:r>
              <a:endPar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00100" eaLnBrk="0" fontAlgn="base" latinLnBrk="0" hangingPunct="0">
                <a:lnSpc>
                  <a:spcPct val="90000"/>
                </a:lnSpc>
                <a:spcBef>
                  <a:spcPct val="0"/>
                </a:spcBef>
                <a:spcAft>
                  <a:spcPct val="3500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OPEN STRATEGIC AUTONOMY IN DEVELOPING, DEPLOYING AND USING GLOBAL SPACE-BASED INFRASTRUCTURE, SERVICES, APPLICATIONS AND DATA</a:t>
              </a:r>
              <a:endParaRPr kumimoji="0" lang="lv-LV" sz="16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12294518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F6794-10F6-7C44-BF58-EACAFA0A2680}"/>
              </a:ext>
            </a:extLst>
          </p:cNvPr>
          <p:cNvSpPr>
            <a:spLocks noGrp="1"/>
          </p:cNvSpPr>
          <p:nvPr>
            <p:ph type="title"/>
          </p:nvPr>
        </p:nvSpPr>
        <p:spPr>
          <a:xfrm>
            <a:off x="838200" y="-8732"/>
            <a:ext cx="10515600" cy="1325563"/>
          </a:xfrm>
        </p:spPr>
        <p:txBody>
          <a:bodyPr/>
          <a:lstStyle/>
          <a:p>
            <a:r>
              <a:rPr lang="en-US" sz="3200" b="1" dirty="0">
                <a:solidFill>
                  <a:srgbClr val="0308DB">
                    <a:lumMod val="50000"/>
                  </a:srgbClr>
                </a:solidFill>
                <a:latin typeface="Verdana" panose="020B0604030504040204" pitchFamily="34" charset="0"/>
                <a:ea typeface="Verdana" panose="020B0604030504040204" pitchFamily="34" charset="0"/>
              </a:rPr>
              <a:t>Pasākumi</a:t>
            </a:r>
          </a:p>
        </p:txBody>
      </p:sp>
      <p:sp>
        <p:nvSpPr>
          <p:cNvPr id="3" name="Slide Number Placeholder 2">
            <a:extLst>
              <a:ext uri="{FF2B5EF4-FFF2-40B4-BE49-F238E27FC236}">
                <a16:creationId xmlns:a16="http://schemas.microsoft.com/office/drawing/2014/main" id="{88F16BE7-C638-DE43-8743-FA737FC17737}"/>
              </a:ext>
            </a:extLst>
          </p:cNvPr>
          <p:cNvSpPr>
            <a:spLocks noGrp="1"/>
          </p:cNvSpPr>
          <p:nvPr>
            <p:ph type="sldNum" sz="quarter" idx="12"/>
          </p:nvPr>
        </p:nvSpPr>
        <p:spPr/>
        <p:txBody>
          <a:bodyPr/>
          <a:lstStyle/>
          <a:p>
            <a:fld id="{660F3F40-12FA-4968-8235-5F18DAFE2DEF}" type="slidenum">
              <a:rPr lang="lv-LV" smtClean="0"/>
              <a:t>50</a:t>
            </a:fld>
            <a:endParaRPr lang="lv-LV" dirty="0"/>
          </a:p>
        </p:txBody>
      </p:sp>
      <p:pic>
        <p:nvPicPr>
          <p:cNvPr id="5" name="Picture 4">
            <a:extLst>
              <a:ext uri="{FF2B5EF4-FFF2-40B4-BE49-F238E27FC236}">
                <a16:creationId xmlns:a16="http://schemas.microsoft.com/office/drawing/2014/main" id="{D5CF0EE1-1DE5-2E49-9519-EA7129B974BF}"/>
              </a:ext>
            </a:extLst>
          </p:cNvPr>
          <p:cNvPicPr>
            <a:picLocks noChangeAspect="1"/>
          </p:cNvPicPr>
          <p:nvPr/>
        </p:nvPicPr>
        <p:blipFill>
          <a:blip r:embed="rId2"/>
          <a:stretch>
            <a:fillRect/>
          </a:stretch>
        </p:blipFill>
        <p:spPr>
          <a:xfrm>
            <a:off x="188259" y="1399572"/>
            <a:ext cx="4083752" cy="2297110"/>
          </a:xfrm>
          <a:prstGeom prst="rect">
            <a:avLst/>
          </a:prstGeom>
        </p:spPr>
      </p:pic>
      <p:sp>
        <p:nvSpPr>
          <p:cNvPr id="7" name="TextBox 6">
            <a:extLst>
              <a:ext uri="{FF2B5EF4-FFF2-40B4-BE49-F238E27FC236}">
                <a16:creationId xmlns:a16="http://schemas.microsoft.com/office/drawing/2014/main" id="{98FAACBE-0DA5-D846-86CA-78596F7981C4}"/>
              </a:ext>
            </a:extLst>
          </p:cNvPr>
          <p:cNvSpPr txBox="1"/>
          <p:nvPr/>
        </p:nvSpPr>
        <p:spPr>
          <a:xfrm>
            <a:off x="112377" y="3856849"/>
            <a:ext cx="5311589" cy="307777"/>
          </a:xfrm>
          <a:prstGeom prst="rect">
            <a:avLst/>
          </a:prstGeom>
          <a:noFill/>
        </p:spPr>
        <p:txBody>
          <a:bodyPr wrap="square" rtlCol="0">
            <a:spAutoFit/>
          </a:bodyPr>
          <a:lstStyle/>
          <a:p>
            <a:r>
              <a:rPr lang="lv-LV" sz="1400" dirty="0">
                <a:latin typeface="Verdana" panose="020B0604030504040204" pitchFamily="34" charset="0"/>
                <a:ea typeface="Verdana" panose="020B0604030504040204" pitchFamily="34" charset="0"/>
                <a:cs typeface="Verdana" panose="020B0604030504040204" pitchFamily="34" charset="0"/>
                <a:hlinkClick r:id="rId3"/>
              </a:rPr>
              <a:t>https://european-big-data-value-forum.eu/</a:t>
            </a:r>
            <a:r>
              <a:rPr lang="lv-LV"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10" name="Picture 9">
            <a:extLst>
              <a:ext uri="{FF2B5EF4-FFF2-40B4-BE49-F238E27FC236}">
                <a16:creationId xmlns:a16="http://schemas.microsoft.com/office/drawing/2014/main" id="{EEC625D3-8FBC-A14D-8342-DAF9D4D5D770}"/>
              </a:ext>
            </a:extLst>
          </p:cNvPr>
          <p:cNvPicPr>
            <a:picLocks noChangeAspect="1"/>
          </p:cNvPicPr>
          <p:nvPr/>
        </p:nvPicPr>
        <p:blipFill>
          <a:blip r:embed="rId4"/>
          <a:stretch>
            <a:fillRect/>
          </a:stretch>
        </p:blipFill>
        <p:spPr>
          <a:xfrm>
            <a:off x="8309406" y="47277"/>
            <a:ext cx="3775280" cy="2121645"/>
          </a:xfrm>
          <a:prstGeom prst="rect">
            <a:avLst/>
          </a:prstGeom>
        </p:spPr>
      </p:pic>
      <p:sp>
        <p:nvSpPr>
          <p:cNvPr id="11" name="Rectangle 10">
            <a:extLst>
              <a:ext uri="{FF2B5EF4-FFF2-40B4-BE49-F238E27FC236}">
                <a16:creationId xmlns:a16="http://schemas.microsoft.com/office/drawing/2014/main" id="{CA8D0E9F-DFD1-D741-AC1A-A7E9C6DBEAD7}"/>
              </a:ext>
            </a:extLst>
          </p:cNvPr>
          <p:cNvSpPr/>
          <p:nvPr/>
        </p:nvSpPr>
        <p:spPr>
          <a:xfrm rot="10800000" flipV="1">
            <a:off x="8177800" y="2168922"/>
            <a:ext cx="4038492" cy="954107"/>
          </a:xfrm>
          <a:prstGeom prst="rect">
            <a:avLst/>
          </a:prstGeom>
        </p:spPr>
        <p:txBody>
          <a:bodyPr wrap="square">
            <a:spAutoFit/>
          </a:bodyPr>
          <a:lstStyle/>
          <a:p>
            <a:r>
              <a:rPr lang="lv-LV" sz="1400" dirty="0">
                <a:latin typeface="Verdana" panose="020B0604030504040204" pitchFamily="34" charset="0"/>
                <a:ea typeface="Verdana" panose="020B0604030504040204" pitchFamily="34" charset="0"/>
                <a:cs typeface="Verdana" panose="020B0604030504040204" pitchFamily="34" charset="0"/>
                <a:hlinkClick r:id="rId5"/>
              </a:rPr>
              <a:t>https://adr-association.eu/blog/announcing-the-european-ai-data-robotics-forum-08-09-11-2023-versailles/</a:t>
            </a:r>
            <a:r>
              <a:rPr lang="lv-LV"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15" name="Picture 14">
            <a:extLst>
              <a:ext uri="{FF2B5EF4-FFF2-40B4-BE49-F238E27FC236}">
                <a16:creationId xmlns:a16="http://schemas.microsoft.com/office/drawing/2014/main" id="{92427479-1BC2-414A-919E-789848CDE36B}"/>
              </a:ext>
            </a:extLst>
          </p:cNvPr>
          <p:cNvPicPr>
            <a:picLocks noChangeAspect="1"/>
          </p:cNvPicPr>
          <p:nvPr/>
        </p:nvPicPr>
        <p:blipFill>
          <a:blip r:embed="rId6"/>
          <a:stretch>
            <a:fillRect/>
          </a:stretch>
        </p:blipFill>
        <p:spPr>
          <a:xfrm>
            <a:off x="4660075" y="233386"/>
            <a:ext cx="3261267" cy="3261267"/>
          </a:xfrm>
          <a:prstGeom prst="rect">
            <a:avLst/>
          </a:prstGeom>
        </p:spPr>
      </p:pic>
      <p:sp>
        <p:nvSpPr>
          <p:cNvPr id="20" name="Rectangle 19">
            <a:extLst>
              <a:ext uri="{FF2B5EF4-FFF2-40B4-BE49-F238E27FC236}">
                <a16:creationId xmlns:a16="http://schemas.microsoft.com/office/drawing/2014/main" id="{BC52A4F0-2285-2043-BFA6-F0450DF35071}"/>
              </a:ext>
            </a:extLst>
          </p:cNvPr>
          <p:cNvSpPr/>
          <p:nvPr/>
        </p:nvSpPr>
        <p:spPr>
          <a:xfrm>
            <a:off x="4660075" y="3633487"/>
            <a:ext cx="3534193" cy="523220"/>
          </a:xfrm>
          <a:prstGeom prst="rect">
            <a:avLst/>
          </a:prstGeom>
        </p:spPr>
        <p:txBody>
          <a:bodyPr wrap="square">
            <a:spAutoFit/>
          </a:bodyPr>
          <a:lstStyle/>
          <a:p>
            <a:r>
              <a:rPr lang="lv-LV" sz="1400" dirty="0">
                <a:latin typeface="Verdana" panose="020B0604030504040204" pitchFamily="34" charset="0"/>
                <a:ea typeface="Verdana" panose="020B0604030504040204" pitchFamily="34" charset="0"/>
                <a:cs typeface="Verdana" panose="020B0604030504040204" pitchFamily="34" charset="0"/>
                <a:hlinkClick r:id="rId7"/>
              </a:rPr>
              <a:t>https://quantera.eu/save-the-date-quantum-technologies-in-europe/</a:t>
            </a:r>
            <a:r>
              <a:rPr lang="lv-LV"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21" name="Picture 20">
            <a:extLst>
              <a:ext uri="{FF2B5EF4-FFF2-40B4-BE49-F238E27FC236}">
                <a16:creationId xmlns:a16="http://schemas.microsoft.com/office/drawing/2014/main" id="{2668700E-258E-F841-9D75-EA869E2410F9}"/>
              </a:ext>
            </a:extLst>
          </p:cNvPr>
          <p:cNvPicPr>
            <a:picLocks noChangeAspect="1"/>
          </p:cNvPicPr>
          <p:nvPr/>
        </p:nvPicPr>
        <p:blipFill>
          <a:blip r:embed="rId8"/>
          <a:stretch>
            <a:fillRect/>
          </a:stretch>
        </p:blipFill>
        <p:spPr>
          <a:xfrm>
            <a:off x="188259" y="4380069"/>
            <a:ext cx="4724385" cy="1614496"/>
          </a:xfrm>
          <a:prstGeom prst="rect">
            <a:avLst/>
          </a:prstGeom>
        </p:spPr>
      </p:pic>
      <p:sp>
        <p:nvSpPr>
          <p:cNvPr id="22" name="Rectangle 21">
            <a:extLst>
              <a:ext uri="{FF2B5EF4-FFF2-40B4-BE49-F238E27FC236}">
                <a16:creationId xmlns:a16="http://schemas.microsoft.com/office/drawing/2014/main" id="{3FD8E710-1BA4-AC41-8661-83B72248C431}"/>
              </a:ext>
            </a:extLst>
          </p:cNvPr>
          <p:cNvSpPr/>
          <p:nvPr/>
        </p:nvSpPr>
        <p:spPr>
          <a:xfrm>
            <a:off x="367446" y="6052034"/>
            <a:ext cx="2940100" cy="307777"/>
          </a:xfrm>
          <a:prstGeom prst="rect">
            <a:avLst/>
          </a:prstGeom>
        </p:spPr>
        <p:txBody>
          <a:bodyPr wrap="none">
            <a:spAutoFit/>
          </a:bodyPr>
          <a:lstStyle/>
          <a:p>
            <a:r>
              <a:rPr lang="lv-LV" sz="1400" dirty="0">
                <a:latin typeface="Verdana" panose="020B0604030504040204" pitchFamily="34" charset="0"/>
                <a:ea typeface="Verdana" panose="020B0604030504040204" pitchFamily="34" charset="0"/>
                <a:cs typeface="Verdana" panose="020B0604030504040204" pitchFamily="34" charset="0"/>
                <a:hlinkClick r:id="rId9"/>
              </a:rPr>
              <a:t>https://kets2023.b2match.io/</a:t>
            </a:r>
            <a:r>
              <a:rPr lang="lv-LV"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23" name="Picture 22">
            <a:extLst>
              <a:ext uri="{FF2B5EF4-FFF2-40B4-BE49-F238E27FC236}">
                <a16:creationId xmlns:a16="http://schemas.microsoft.com/office/drawing/2014/main" id="{A9A290FB-0CCB-834C-91A9-3A9F6CB9C2C5}"/>
              </a:ext>
            </a:extLst>
          </p:cNvPr>
          <p:cNvPicPr>
            <a:picLocks noChangeAspect="1"/>
          </p:cNvPicPr>
          <p:nvPr/>
        </p:nvPicPr>
        <p:blipFill>
          <a:blip r:embed="rId10"/>
          <a:stretch>
            <a:fillRect/>
          </a:stretch>
        </p:blipFill>
        <p:spPr>
          <a:xfrm>
            <a:off x="8367637" y="3214461"/>
            <a:ext cx="3658817" cy="2220470"/>
          </a:xfrm>
          <a:prstGeom prst="rect">
            <a:avLst/>
          </a:prstGeom>
        </p:spPr>
      </p:pic>
      <p:sp>
        <p:nvSpPr>
          <p:cNvPr id="24" name="Rectangle 23">
            <a:extLst>
              <a:ext uri="{FF2B5EF4-FFF2-40B4-BE49-F238E27FC236}">
                <a16:creationId xmlns:a16="http://schemas.microsoft.com/office/drawing/2014/main" id="{A16F6B09-4192-354A-9C9E-96515A229110}"/>
              </a:ext>
            </a:extLst>
          </p:cNvPr>
          <p:cNvSpPr/>
          <p:nvPr/>
        </p:nvSpPr>
        <p:spPr>
          <a:xfrm>
            <a:off x="8469478" y="5639478"/>
            <a:ext cx="3025444" cy="307777"/>
          </a:xfrm>
          <a:prstGeom prst="rect">
            <a:avLst/>
          </a:prstGeom>
        </p:spPr>
        <p:txBody>
          <a:bodyPr wrap="none">
            <a:spAutoFit/>
          </a:bodyPr>
          <a:lstStyle/>
          <a:p>
            <a:r>
              <a:rPr lang="lv-LV" sz="1400" dirty="0">
                <a:latin typeface="Verdana" panose="020B0604030504040204" pitchFamily="34" charset="0"/>
                <a:ea typeface="Verdana" panose="020B0604030504040204" pitchFamily="34" charset="0"/>
                <a:cs typeface="Verdana" panose="020B0604030504040204" pitchFamily="34" charset="0"/>
                <a:hlinkClick r:id="rId11"/>
              </a:rPr>
              <a:t>https://www.euspaceweek.eu/</a:t>
            </a:r>
            <a:r>
              <a:rPr lang="lv-LV" sz="1400" dirty="0">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868618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7F82FF-1305-961D-5945-E794B681566B}"/>
              </a:ext>
            </a:extLst>
          </p:cNvPr>
          <p:cNvSpPr txBox="1"/>
          <p:nvPr/>
        </p:nvSpPr>
        <p:spPr>
          <a:xfrm>
            <a:off x="4737344" y="962521"/>
            <a:ext cx="3054728" cy="646331"/>
          </a:xfrm>
          <a:prstGeom prst="rect">
            <a:avLst/>
          </a:prstGeom>
          <a:noFill/>
        </p:spPr>
        <p:txBody>
          <a:bodyPr wrap="square">
            <a:spAutoFit/>
          </a:bodyPr>
          <a:lstStyle/>
          <a:p>
            <a:r>
              <a:rPr lang="lv-LV" dirty="0">
                <a:latin typeface="Verdana" panose="020B0604030504040204" pitchFamily="34" charset="0"/>
                <a:ea typeface="Verdana" panose="020B0604030504040204" pitchFamily="34" charset="0"/>
                <a:hlinkClick r:id="rId2"/>
              </a:rPr>
              <a:t>Digital brokerage event</a:t>
            </a:r>
            <a:endParaRPr lang="lv-LV" dirty="0">
              <a:latin typeface="Verdana" panose="020B0604030504040204" pitchFamily="34" charset="0"/>
              <a:ea typeface="Verdana" panose="020B0604030504040204" pitchFamily="34" charset="0"/>
            </a:endParaRPr>
          </a:p>
          <a:p>
            <a:r>
              <a:rPr lang="lv-LV" dirty="0">
                <a:latin typeface="Verdana" panose="020B0604030504040204" pitchFamily="34" charset="0"/>
                <a:ea typeface="Verdana" panose="020B0604030504040204" pitchFamily="34" charset="0"/>
              </a:rPr>
              <a:t>Destinations 3, 4, 6</a:t>
            </a:r>
          </a:p>
        </p:txBody>
      </p:sp>
      <p:sp>
        <p:nvSpPr>
          <p:cNvPr id="5" name="Rectangle 4">
            <a:extLst>
              <a:ext uri="{FF2B5EF4-FFF2-40B4-BE49-F238E27FC236}">
                <a16:creationId xmlns:a16="http://schemas.microsoft.com/office/drawing/2014/main" id="{6E15BAF0-7C7E-A143-1BF0-E33F5E83EF59}"/>
              </a:ext>
            </a:extLst>
          </p:cNvPr>
          <p:cNvSpPr/>
          <p:nvPr/>
        </p:nvSpPr>
        <p:spPr>
          <a:xfrm>
            <a:off x="4805558" y="3750960"/>
            <a:ext cx="3129602" cy="646331"/>
          </a:xfrm>
          <a:prstGeom prst="rect">
            <a:avLst/>
          </a:prstGeom>
        </p:spPr>
        <p:txBody>
          <a:bodyPr wrap="square">
            <a:spAutoFit/>
          </a:bodyPr>
          <a:lstStyle/>
          <a:p>
            <a:r>
              <a:rPr lang="lv-LV" dirty="0">
                <a:latin typeface="Verdana" panose="020B0604030504040204" pitchFamily="34" charset="0"/>
                <a:ea typeface="Verdana" panose="020B0604030504040204" pitchFamily="34" charset="0"/>
                <a:hlinkClick r:id="rId3"/>
              </a:rPr>
              <a:t>Industry brokerage event</a:t>
            </a:r>
            <a:r>
              <a:rPr lang="lv-LV" dirty="0">
                <a:latin typeface="Verdana" panose="020B0604030504040204" pitchFamily="34" charset="0"/>
                <a:ea typeface="Verdana" panose="020B0604030504040204" pitchFamily="34" charset="0"/>
              </a:rPr>
              <a:t> </a:t>
            </a:r>
          </a:p>
          <a:p>
            <a:r>
              <a:rPr lang="lv-LV" dirty="0">
                <a:latin typeface="Verdana" panose="020B0604030504040204" pitchFamily="34" charset="0"/>
                <a:ea typeface="Verdana" panose="020B0604030504040204" pitchFamily="34" charset="0"/>
              </a:rPr>
              <a:t>Destinations 1, 2</a:t>
            </a:r>
          </a:p>
        </p:txBody>
      </p:sp>
      <p:sp>
        <p:nvSpPr>
          <p:cNvPr id="7" name="Rectangle 6">
            <a:extLst>
              <a:ext uri="{FF2B5EF4-FFF2-40B4-BE49-F238E27FC236}">
                <a16:creationId xmlns:a16="http://schemas.microsoft.com/office/drawing/2014/main" id="{C203F8B1-A72E-542D-C3CB-403BCAF5E600}"/>
              </a:ext>
            </a:extLst>
          </p:cNvPr>
          <p:cNvSpPr/>
          <p:nvPr/>
        </p:nvSpPr>
        <p:spPr>
          <a:xfrm>
            <a:off x="8287633" y="924393"/>
            <a:ext cx="2859757" cy="646331"/>
          </a:xfrm>
          <a:prstGeom prst="rect">
            <a:avLst/>
          </a:prstGeom>
        </p:spPr>
        <p:txBody>
          <a:bodyPr wrap="none">
            <a:spAutoFit/>
          </a:bodyPr>
          <a:lstStyle/>
          <a:p>
            <a:r>
              <a:rPr lang="lv-LV" dirty="0">
                <a:latin typeface="Verdana" panose="020B0604030504040204" pitchFamily="34" charset="0"/>
                <a:ea typeface="Verdana" panose="020B0604030504040204" pitchFamily="34" charset="0"/>
                <a:hlinkClick r:id="rId4"/>
              </a:rPr>
              <a:t>Space </a:t>
            </a:r>
            <a:r>
              <a:rPr lang="lv-LV" dirty="0">
                <a:latin typeface="Verdana" panose="020B0604030504040204" pitchFamily="34" charset="0"/>
                <a:ea typeface="Verdana" panose="020B0604030504040204" pitchFamily="34" charset="0"/>
                <a:hlinkClick r:id="rId5"/>
              </a:rPr>
              <a:t>brokerage</a:t>
            </a:r>
            <a:r>
              <a:rPr lang="lv-LV" dirty="0">
                <a:latin typeface="Verdana" panose="020B0604030504040204" pitchFamily="34" charset="0"/>
                <a:ea typeface="Verdana" panose="020B0604030504040204" pitchFamily="34" charset="0"/>
                <a:hlinkClick r:id="rId4"/>
              </a:rPr>
              <a:t> event</a:t>
            </a:r>
            <a:endParaRPr lang="lv-LV" dirty="0">
              <a:latin typeface="Verdana" panose="020B0604030504040204" pitchFamily="34" charset="0"/>
              <a:ea typeface="Verdana" panose="020B0604030504040204" pitchFamily="34" charset="0"/>
            </a:endParaRPr>
          </a:p>
          <a:p>
            <a:r>
              <a:rPr lang="lv-LV" dirty="0">
                <a:latin typeface="Verdana" panose="020B0604030504040204" pitchFamily="34" charset="0"/>
                <a:ea typeface="Verdana" panose="020B0604030504040204" pitchFamily="34" charset="0"/>
              </a:rPr>
              <a:t>Destination 5 </a:t>
            </a:r>
          </a:p>
        </p:txBody>
      </p:sp>
      <p:pic>
        <p:nvPicPr>
          <p:cNvPr id="8" name="Picture 7">
            <a:extLst>
              <a:ext uri="{FF2B5EF4-FFF2-40B4-BE49-F238E27FC236}">
                <a16:creationId xmlns:a16="http://schemas.microsoft.com/office/drawing/2014/main" id="{23800A67-CEFF-4BBF-76BE-FD5B68DCCE97}"/>
              </a:ext>
            </a:extLst>
          </p:cNvPr>
          <p:cNvPicPr>
            <a:picLocks noChangeAspect="1"/>
          </p:cNvPicPr>
          <p:nvPr/>
        </p:nvPicPr>
        <p:blipFill>
          <a:blip r:embed="rId6"/>
          <a:stretch>
            <a:fillRect/>
          </a:stretch>
        </p:blipFill>
        <p:spPr>
          <a:xfrm>
            <a:off x="4817707" y="1640020"/>
            <a:ext cx="1841447" cy="947964"/>
          </a:xfrm>
          <a:prstGeom prst="rect">
            <a:avLst/>
          </a:prstGeom>
        </p:spPr>
      </p:pic>
      <p:sp>
        <p:nvSpPr>
          <p:cNvPr id="9" name="Rectangle 8">
            <a:extLst>
              <a:ext uri="{FF2B5EF4-FFF2-40B4-BE49-F238E27FC236}">
                <a16:creationId xmlns:a16="http://schemas.microsoft.com/office/drawing/2014/main" id="{270ED78A-F4B0-1D46-0352-27274C80FC27}"/>
              </a:ext>
            </a:extLst>
          </p:cNvPr>
          <p:cNvSpPr/>
          <p:nvPr/>
        </p:nvSpPr>
        <p:spPr>
          <a:xfrm>
            <a:off x="4737344" y="2576398"/>
            <a:ext cx="3110275" cy="369332"/>
          </a:xfrm>
          <a:prstGeom prst="rect">
            <a:avLst/>
          </a:prstGeom>
        </p:spPr>
        <p:txBody>
          <a:bodyPr wrap="none">
            <a:spAutoFit/>
          </a:bodyPr>
          <a:lstStyle/>
          <a:p>
            <a:r>
              <a:rPr lang="lv-LV" dirty="0">
                <a:latin typeface="Verdana" panose="020B0604030504040204" pitchFamily="34" charset="0"/>
                <a:ea typeface="Verdana" panose="020B0604030504040204" pitchFamily="34" charset="0"/>
                <a:hlinkClick r:id="rId7"/>
              </a:rPr>
              <a:t>https://www.ideal-ist.eu</a:t>
            </a:r>
            <a:r>
              <a:rPr lang="lv-LV" dirty="0">
                <a:latin typeface="Verdana" panose="020B0604030504040204" pitchFamily="34" charset="0"/>
                <a:ea typeface="Verdana" panose="020B0604030504040204" pitchFamily="34" charset="0"/>
              </a:rPr>
              <a:t> </a:t>
            </a:r>
          </a:p>
        </p:txBody>
      </p:sp>
      <p:pic>
        <p:nvPicPr>
          <p:cNvPr id="10" name="Picture 9">
            <a:extLst>
              <a:ext uri="{FF2B5EF4-FFF2-40B4-BE49-F238E27FC236}">
                <a16:creationId xmlns:a16="http://schemas.microsoft.com/office/drawing/2014/main" id="{EEED12EE-D8C5-29BA-D19D-8A2FB3DE2F11}"/>
              </a:ext>
            </a:extLst>
          </p:cNvPr>
          <p:cNvPicPr>
            <a:picLocks noChangeAspect="1"/>
          </p:cNvPicPr>
          <p:nvPr/>
        </p:nvPicPr>
        <p:blipFill>
          <a:blip r:embed="rId8"/>
          <a:stretch>
            <a:fillRect/>
          </a:stretch>
        </p:blipFill>
        <p:spPr>
          <a:xfrm>
            <a:off x="4951681" y="4397291"/>
            <a:ext cx="1829298" cy="1028233"/>
          </a:xfrm>
          <a:prstGeom prst="rect">
            <a:avLst/>
          </a:prstGeom>
        </p:spPr>
      </p:pic>
      <p:sp>
        <p:nvSpPr>
          <p:cNvPr id="11" name="Rectangle 10">
            <a:extLst>
              <a:ext uri="{FF2B5EF4-FFF2-40B4-BE49-F238E27FC236}">
                <a16:creationId xmlns:a16="http://schemas.microsoft.com/office/drawing/2014/main" id="{5A18A052-6EC8-3960-EC32-46966A8DA356}"/>
              </a:ext>
            </a:extLst>
          </p:cNvPr>
          <p:cNvSpPr/>
          <p:nvPr/>
        </p:nvSpPr>
        <p:spPr>
          <a:xfrm>
            <a:off x="4781778" y="5508983"/>
            <a:ext cx="3021405" cy="369332"/>
          </a:xfrm>
          <a:prstGeom prst="rect">
            <a:avLst/>
          </a:prstGeom>
        </p:spPr>
        <p:txBody>
          <a:bodyPr wrap="none">
            <a:spAutoFit/>
          </a:bodyPr>
          <a:lstStyle/>
          <a:p>
            <a:r>
              <a:rPr lang="lv-LV" dirty="0">
                <a:latin typeface="Verdana" panose="020B0604030504040204" pitchFamily="34" charset="0"/>
                <a:ea typeface="Verdana" panose="020B0604030504040204" pitchFamily="34" charset="0"/>
                <a:hlinkClick r:id="rId9"/>
              </a:rPr>
              <a:t>https://ncp4industry.eu</a:t>
            </a:r>
            <a:r>
              <a:rPr lang="lv-LV" dirty="0">
                <a:latin typeface="Verdana" panose="020B0604030504040204" pitchFamily="34" charset="0"/>
                <a:ea typeface="Verdana" panose="020B0604030504040204" pitchFamily="34" charset="0"/>
              </a:rPr>
              <a:t> </a:t>
            </a:r>
          </a:p>
        </p:txBody>
      </p:sp>
      <p:pic>
        <p:nvPicPr>
          <p:cNvPr id="12" name="Picture 11">
            <a:extLst>
              <a:ext uri="{FF2B5EF4-FFF2-40B4-BE49-F238E27FC236}">
                <a16:creationId xmlns:a16="http://schemas.microsoft.com/office/drawing/2014/main" id="{2A04C26C-FBC8-2AAC-39B8-4BD784E09748}"/>
              </a:ext>
            </a:extLst>
          </p:cNvPr>
          <p:cNvPicPr>
            <a:picLocks noChangeAspect="1"/>
          </p:cNvPicPr>
          <p:nvPr/>
        </p:nvPicPr>
        <p:blipFill>
          <a:blip r:embed="rId10"/>
          <a:stretch>
            <a:fillRect/>
          </a:stretch>
        </p:blipFill>
        <p:spPr>
          <a:xfrm>
            <a:off x="8379335" y="1640020"/>
            <a:ext cx="1723637" cy="1311009"/>
          </a:xfrm>
          <a:prstGeom prst="rect">
            <a:avLst/>
          </a:prstGeom>
        </p:spPr>
      </p:pic>
      <p:sp>
        <p:nvSpPr>
          <p:cNvPr id="13" name="Rectangle 12">
            <a:extLst>
              <a:ext uri="{FF2B5EF4-FFF2-40B4-BE49-F238E27FC236}">
                <a16:creationId xmlns:a16="http://schemas.microsoft.com/office/drawing/2014/main" id="{69B6C534-D0FF-8586-E861-095EC2CA9A10}"/>
              </a:ext>
            </a:extLst>
          </p:cNvPr>
          <p:cNvSpPr/>
          <p:nvPr/>
        </p:nvSpPr>
        <p:spPr>
          <a:xfrm>
            <a:off x="8287633" y="3061406"/>
            <a:ext cx="3448508" cy="369332"/>
          </a:xfrm>
          <a:prstGeom prst="rect">
            <a:avLst/>
          </a:prstGeom>
        </p:spPr>
        <p:txBody>
          <a:bodyPr wrap="none">
            <a:spAutoFit/>
          </a:bodyPr>
          <a:lstStyle/>
          <a:p>
            <a:r>
              <a:rPr lang="lv-LV" dirty="0">
                <a:latin typeface="Verdana" panose="020B0604030504040204" pitchFamily="34" charset="0"/>
                <a:ea typeface="Verdana" panose="020B0604030504040204" pitchFamily="34" charset="0"/>
                <a:hlinkClick r:id="rId11"/>
              </a:rPr>
              <a:t>https://www.ncp-space.net</a:t>
            </a:r>
            <a:r>
              <a:rPr lang="lv-LV" dirty="0">
                <a:latin typeface="Verdana" panose="020B0604030504040204" pitchFamily="34" charset="0"/>
                <a:ea typeface="Verdana" panose="020B0604030504040204" pitchFamily="34" charset="0"/>
              </a:rPr>
              <a:t> </a:t>
            </a:r>
          </a:p>
        </p:txBody>
      </p:sp>
      <p:sp>
        <p:nvSpPr>
          <p:cNvPr id="14" name="Title 1">
            <a:extLst>
              <a:ext uri="{FF2B5EF4-FFF2-40B4-BE49-F238E27FC236}">
                <a16:creationId xmlns:a16="http://schemas.microsoft.com/office/drawing/2014/main" id="{1018FA6F-334A-CB9F-FB46-0076B0E7F8B0}"/>
              </a:ext>
            </a:extLst>
          </p:cNvPr>
          <p:cNvSpPr txBox="1">
            <a:spLocks/>
          </p:cNvSpPr>
          <p:nvPr/>
        </p:nvSpPr>
        <p:spPr>
          <a:xfrm>
            <a:off x="1006908" y="157291"/>
            <a:ext cx="10515600" cy="1325563"/>
          </a:xfrm>
        </p:spPr>
        <p:txBody>
          <a:bodyPr/>
          <a:lstStyle>
            <a:lvl1pPr algn="ctr" defTabSz="914400" rtl="0" eaLnBrk="1" latinLnBrk="0" hangingPunct="1">
              <a:lnSpc>
                <a:spcPct val="90000"/>
              </a:lnSpc>
              <a:spcBef>
                <a:spcPct val="0"/>
              </a:spcBef>
              <a:buNone/>
              <a:defRPr sz="4400" kern="1200">
                <a:solidFill>
                  <a:schemeClr val="tx1"/>
                </a:solidFill>
                <a:latin typeface="Noteworthy Light" charset="0"/>
                <a:ea typeface="Noteworthy Light" charset="0"/>
                <a:cs typeface="Noteworthy Light" charset="0"/>
              </a:defRPr>
            </a:lvl1pPr>
          </a:lstStyle>
          <a:p>
            <a:pPr>
              <a:defRPr/>
            </a:pPr>
            <a:r>
              <a:rPr lang="lv-LV" sz="3200" b="1" dirty="0">
                <a:solidFill>
                  <a:srgbClr val="0308DB">
                    <a:lumMod val="50000"/>
                  </a:srgbClr>
                </a:solidFill>
                <a:latin typeface="Verdana" panose="020B0604030504040204" pitchFamily="34" charset="0"/>
                <a:ea typeface="Verdana" panose="020B0604030504040204" pitchFamily="34" charset="0"/>
                <a:cs typeface="+mj-cs"/>
              </a:rPr>
              <a:t>Kontakt biržas</a:t>
            </a:r>
          </a:p>
        </p:txBody>
      </p:sp>
      <p:pic>
        <p:nvPicPr>
          <p:cNvPr id="17" name="Picture 16">
            <a:extLst>
              <a:ext uri="{FF2B5EF4-FFF2-40B4-BE49-F238E27FC236}">
                <a16:creationId xmlns:a16="http://schemas.microsoft.com/office/drawing/2014/main" id="{9568E731-2614-9141-9D4F-48A82763FDDF}"/>
              </a:ext>
            </a:extLst>
          </p:cNvPr>
          <p:cNvPicPr>
            <a:picLocks noChangeAspect="1"/>
          </p:cNvPicPr>
          <p:nvPr/>
        </p:nvPicPr>
        <p:blipFill>
          <a:blip r:embed="rId12"/>
          <a:stretch>
            <a:fillRect/>
          </a:stretch>
        </p:blipFill>
        <p:spPr>
          <a:xfrm>
            <a:off x="928029" y="1086356"/>
            <a:ext cx="3641898" cy="2342644"/>
          </a:xfrm>
          <a:prstGeom prst="rect">
            <a:avLst/>
          </a:prstGeom>
        </p:spPr>
      </p:pic>
      <p:pic>
        <p:nvPicPr>
          <p:cNvPr id="18" name="Picture 17">
            <a:extLst>
              <a:ext uri="{FF2B5EF4-FFF2-40B4-BE49-F238E27FC236}">
                <a16:creationId xmlns:a16="http://schemas.microsoft.com/office/drawing/2014/main" id="{6AFA6E4C-4B13-5949-A763-4DEB0D6F3E91}"/>
              </a:ext>
            </a:extLst>
          </p:cNvPr>
          <p:cNvPicPr>
            <a:picLocks noChangeAspect="1"/>
          </p:cNvPicPr>
          <p:nvPr/>
        </p:nvPicPr>
        <p:blipFill>
          <a:blip r:embed="rId13"/>
          <a:stretch>
            <a:fillRect/>
          </a:stretch>
        </p:blipFill>
        <p:spPr>
          <a:xfrm>
            <a:off x="894672" y="3750960"/>
            <a:ext cx="3675255" cy="2532844"/>
          </a:xfrm>
          <a:prstGeom prst="rect">
            <a:avLst/>
          </a:prstGeom>
        </p:spPr>
      </p:pic>
      <p:pic>
        <p:nvPicPr>
          <p:cNvPr id="19" name="Picture 18">
            <a:extLst>
              <a:ext uri="{FF2B5EF4-FFF2-40B4-BE49-F238E27FC236}">
                <a16:creationId xmlns:a16="http://schemas.microsoft.com/office/drawing/2014/main" id="{0844DBC2-1629-2646-A180-6BEE90AC828C}"/>
              </a:ext>
            </a:extLst>
          </p:cNvPr>
          <p:cNvPicPr>
            <a:picLocks noChangeAspect="1"/>
          </p:cNvPicPr>
          <p:nvPr/>
        </p:nvPicPr>
        <p:blipFill>
          <a:blip r:embed="rId14"/>
          <a:stretch>
            <a:fillRect/>
          </a:stretch>
        </p:blipFill>
        <p:spPr>
          <a:xfrm>
            <a:off x="8255942" y="3541115"/>
            <a:ext cx="3694059" cy="2617569"/>
          </a:xfrm>
          <a:prstGeom prst="rect">
            <a:avLst/>
          </a:prstGeom>
        </p:spPr>
      </p:pic>
    </p:spTree>
    <p:extLst>
      <p:ext uri="{BB962C8B-B14F-4D97-AF65-F5344CB8AC3E}">
        <p14:creationId xmlns:p14="http://schemas.microsoft.com/office/powerpoint/2010/main" val="33586436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A39CC-2DF6-AF4E-EACB-2395FF9CD643}"/>
              </a:ext>
            </a:extLst>
          </p:cNvPr>
          <p:cNvSpPr>
            <a:spLocks noGrp="1"/>
          </p:cNvSpPr>
          <p:nvPr>
            <p:ph type="title"/>
          </p:nvPr>
        </p:nvSpPr>
        <p:spPr>
          <a:xfrm>
            <a:off x="838200" y="-252413"/>
            <a:ext cx="10515600" cy="1325563"/>
          </a:xfrm>
        </p:spPr>
        <p:txBody>
          <a:bodyPr/>
          <a:lstStyle/>
          <a:p>
            <a:pPr algn="ctr">
              <a:defRPr/>
            </a:pPr>
            <a:r>
              <a:rPr lang="lv-LV" sz="3200" b="1" dirty="0">
                <a:solidFill>
                  <a:srgbClr val="0308DB">
                    <a:lumMod val="50000"/>
                  </a:srgbClr>
                </a:solidFill>
                <a:latin typeface="Verdana" panose="020B0604030504040204" pitchFamily="34" charset="0"/>
                <a:ea typeface="Verdana" panose="020B0604030504040204" pitchFamily="34" charset="0"/>
              </a:rPr>
              <a:t>Atbalsts ceļošanas izdevumu segšanai  </a:t>
            </a:r>
          </a:p>
        </p:txBody>
      </p:sp>
      <p:sp>
        <p:nvSpPr>
          <p:cNvPr id="3" name="Content Placeholder 2">
            <a:extLst>
              <a:ext uri="{FF2B5EF4-FFF2-40B4-BE49-F238E27FC236}">
                <a16:creationId xmlns:a16="http://schemas.microsoft.com/office/drawing/2014/main" id="{FD35CD99-84F1-7A44-6332-F506350F079B}"/>
              </a:ext>
            </a:extLst>
          </p:cNvPr>
          <p:cNvSpPr>
            <a:spLocks noGrp="1"/>
          </p:cNvSpPr>
          <p:nvPr>
            <p:ph idx="1"/>
          </p:nvPr>
        </p:nvSpPr>
        <p:spPr>
          <a:xfrm>
            <a:off x="1127929" y="1073150"/>
            <a:ext cx="10515600" cy="4351338"/>
          </a:xfrm>
        </p:spPr>
        <p:txBody>
          <a:bodyPr/>
          <a:lstStyle/>
          <a:p>
            <a:pPr>
              <a:lnSpc>
                <a:spcPct val="107000"/>
              </a:lnSpc>
              <a:spcAft>
                <a:spcPts val="800"/>
              </a:spcAft>
              <a:buSzPct val="150000"/>
            </a:pPr>
            <a:r>
              <a:rPr lang="lv-LV" sz="2000" kern="10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Apvārsnis Eiropa Nacionālais kontaktpunkts aicina pieteikties saņemt atbalstu ceļošanas izdevumu segšanai uz Apvārsnis Eiropa 2.pilāra tīklošanas pasākumiem.</a:t>
            </a:r>
          </a:p>
          <a:p>
            <a:pPr>
              <a:lnSpc>
                <a:spcPct val="107000"/>
              </a:lnSpc>
              <a:spcAft>
                <a:spcPts val="800"/>
              </a:spcAft>
              <a:buSzPct val="150000"/>
            </a:pPr>
            <a:r>
              <a:rPr lang="lv-LV" sz="2000" kern="10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Atbalsts ceļošanas izdevumu segšanai pieejams visiem Zinātniskajā reģistrā reģistrētiem dalībniekiem, kuri vēlas atrast partnerus un/vai prezentēt sava projekta ideju, piedaloties klātienes tīklošanās pasākumos.</a:t>
            </a:r>
          </a:p>
          <a:p>
            <a:pPr>
              <a:lnSpc>
                <a:spcPct val="107000"/>
              </a:lnSpc>
              <a:spcAft>
                <a:spcPts val="800"/>
              </a:spcAft>
              <a:buSzPct val="150000"/>
            </a:pPr>
            <a:r>
              <a:rPr lang="lv-LV" sz="2000" kern="1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Papildus informācija</a:t>
            </a:r>
            <a:r>
              <a:rPr lang="lv-LV" sz="1800" kern="1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 </a:t>
            </a:r>
            <a:r>
              <a:rPr lang="lv-LV" sz="2000" dirty="0">
                <a:latin typeface="Verdana" panose="020B0604030504040204" pitchFamily="34" charset="0"/>
                <a:ea typeface="Verdana" panose="020B0604030504040204" pitchFamily="34" charset="0"/>
                <a:hlinkClick r:id="rId3"/>
              </a:rPr>
              <a:t>https://www.lzp.gov.lv/lv/atbalsts-pieteicejiem</a:t>
            </a:r>
            <a:endParaRPr lang="lv-LV" sz="2000" kern="10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endParaRPr lang="lv-LV" dirty="0"/>
          </a:p>
        </p:txBody>
      </p:sp>
      <p:sp>
        <p:nvSpPr>
          <p:cNvPr id="4" name="Slide Number Placeholder 3">
            <a:extLst>
              <a:ext uri="{FF2B5EF4-FFF2-40B4-BE49-F238E27FC236}">
                <a16:creationId xmlns:a16="http://schemas.microsoft.com/office/drawing/2014/main" id="{04AEEDE9-A5B9-885F-0564-0483A80A85F6}"/>
              </a:ext>
            </a:extLst>
          </p:cNvPr>
          <p:cNvSpPr>
            <a:spLocks noGrp="1"/>
          </p:cNvSpPr>
          <p:nvPr>
            <p:ph type="sldNum" sz="quarter" idx="12"/>
          </p:nvPr>
        </p:nvSpPr>
        <p:spPr/>
        <p:txBody>
          <a:bodyPr/>
          <a:lstStyle/>
          <a:p>
            <a:fld id="{660F3F40-12FA-4968-8235-5F18DAFE2DEF}" type="slidenum">
              <a:rPr lang="lv-LV" smtClean="0"/>
              <a:t>52</a:t>
            </a:fld>
            <a:endParaRPr lang="lv-LV" dirty="0"/>
          </a:p>
        </p:txBody>
      </p:sp>
      <p:pic>
        <p:nvPicPr>
          <p:cNvPr id="12" name="Picture 11">
            <a:extLst>
              <a:ext uri="{FF2B5EF4-FFF2-40B4-BE49-F238E27FC236}">
                <a16:creationId xmlns:a16="http://schemas.microsoft.com/office/drawing/2014/main" id="{18EF28CF-1290-50E7-5136-BA81C73BF57A}"/>
              </a:ext>
            </a:extLst>
          </p:cNvPr>
          <p:cNvPicPr>
            <a:picLocks noChangeAspect="1"/>
          </p:cNvPicPr>
          <p:nvPr/>
        </p:nvPicPr>
        <p:blipFill>
          <a:blip r:embed="rId4"/>
          <a:stretch>
            <a:fillRect/>
          </a:stretch>
        </p:blipFill>
        <p:spPr>
          <a:xfrm>
            <a:off x="1157308" y="4165576"/>
            <a:ext cx="7600950" cy="2038350"/>
          </a:xfrm>
          <a:prstGeom prst="rect">
            <a:avLst/>
          </a:prstGeom>
        </p:spPr>
      </p:pic>
      <p:pic>
        <p:nvPicPr>
          <p:cNvPr id="5" name="Picture 4">
            <a:extLst>
              <a:ext uri="{FF2B5EF4-FFF2-40B4-BE49-F238E27FC236}">
                <a16:creationId xmlns:a16="http://schemas.microsoft.com/office/drawing/2014/main" id="{ADBC0D6E-9601-084B-86A1-E0DA05F1E19E}"/>
              </a:ext>
            </a:extLst>
          </p:cNvPr>
          <p:cNvPicPr>
            <a:picLocks noChangeAspect="1"/>
          </p:cNvPicPr>
          <p:nvPr/>
        </p:nvPicPr>
        <p:blipFill>
          <a:blip r:embed="rId5"/>
          <a:stretch>
            <a:fillRect/>
          </a:stretch>
        </p:blipFill>
        <p:spPr>
          <a:xfrm>
            <a:off x="8922329" y="4366996"/>
            <a:ext cx="2885271" cy="1523423"/>
          </a:xfrm>
          <a:prstGeom prst="rect">
            <a:avLst/>
          </a:prstGeom>
        </p:spPr>
      </p:pic>
    </p:spTree>
    <p:extLst>
      <p:ext uri="{BB962C8B-B14F-4D97-AF65-F5344CB8AC3E}">
        <p14:creationId xmlns:p14="http://schemas.microsoft.com/office/powerpoint/2010/main" val="14590539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FE22998-1A5E-6A40-9DE4-2A332E77B4E9}"/>
              </a:ext>
            </a:extLst>
          </p:cNvPr>
          <p:cNvSpPr>
            <a:spLocks noGrp="1"/>
          </p:cNvSpPr>
          <p:nvPr>
            <p:ph type="sldNum" sz="quarter" idx="12"/>
          </p:nvPr>
        </p:nvSpPr>
        <p:spPr/>
        <p:txBody>
          <a:bodyPr/>
          <a:lstStyle/>
          <a:p>
            <a:fld id="{660F3F40-12FA-4968-8235-5F18DAFE2DEF}" type="slidenum">
              <a:rPr lang="lv-LV" smtClean="0"/>
              <a:t>53</a:t>
            </a:fld>
            <a:endParaRPr lang="lv-LV" dirty="0"/>
          </a:p>
        </p:txBody>
      </p:sp>
      <p:sp>
        <p:nvSpPr>
          <p:cNvPr id="5" name="Rectangle 4">
            <a:extLst>
              <a:ext uri="{FF2B5EF4-FFF2-40B4-BE49-F238E27FC236}">
                <a16:creationId xmlns:a16="http://schemas.microsoft.com/office/drawing/2014/main" id="{30013EB8-7210-F64D-8AAD-0A40A2411F1A}"/>
              </a:ext>
            </a:extLst>
          </p:cNvPr>
          <p:cNvSpPr/>
          <p:nvPr/>
        </p:nvSpPr>
        <p:spPr>
          <a:xfrm>
            <a:off x="6771209" y="295167"/>
            <a:ext cx="6122853" cy="313428"/>
          </a:xfrm>
          <a:prstGeom prst="rect">
            <a:avLst/>
          </a:prstGeom>
        </p:spPr>
        <p:txBody>
          <a:bodyPr wrap="square">
            <a:spAutoFit/>
          </a:bodyPr>
          <a:lstStyle/>
          <a:p>
            <a:r>
              <a:rPr lang="en-US" sz="1400" dirty="0">
                <a:latin typeface="Verdana" panose="020B0604030504040204" pitchFamily="34" charset="0"/>
                <a:ea typeface="Verdana" panose="020B0604030504040204" pitchFamily="34" charset="0"/>
                <a:cs typeface="Verdana" panose="020B0604030504040204" pitchFamily="34" charset="0"/>
                <a:hlinkClick r:id="rId2"/>
              </a:rPr>
              <a:t>https://www.lzp.gov.lv/lv/pasakumu-informativie-materiali</a:t>
            </a:r>
            <a:r>
              <a:rPr lang="en-US"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2" name="Picture 1">
            <a:extLst>
              <a:ext uri="{FF2B5EF4-FFF2-40B4-BE49-F238E27FC236}">
                <a16:creationId xmlns:a16="http://schemas.microsoft.com/office/drawing/2014/main" id="{CFA9C0E3-2B71-6049-90D6-51F7B9616F44}"/>
              </a:ext>
            </a:extLst>
          </p:cNvPr>
          <p:cNvPicPr>
            <a:picLocks noChangeAspect="1"/>
          </p:cNvPicPr>
          <p:nvPr/>
        </p:nvPicPr>
        <p:blipFill>
          <a:blip r:embed="rId3"/>
          <a:stretch>
            <a:fillRect/>
          </a:stretch>
        </p:blipFill>
        <p:spPr>
          <a:xfrm>
            <a:off x="6880862" y="777872"/>
            <a:ext cx="4937435" cy="2404316"/>
          </a:xfrm>
          <a:prstGeom prst="rect">
            <a:avLst/>
          </a:prstGeom>
        </p:spPr>
      </p:pic>
      <p:pic>
        <p:nvPicPr>
          <p:cNvPr id="10" name="Picture 9">
            <a:extLst>
              <a:ext uri="{FF2B5EF4-FFF2-40B4-BE49-F238E27FC236}">
                <a16:creationId xmlns:a16="http://schemas.microsoft.com/office/drawing/2014/main" id="{DDC5E8B1-E1F0-3F4D-9770-F523CA4F1857}"/>
              </a:ext>
            </a:extLst>
          </p:cNvPr>
          <p:cNvPicPr>
            <a:picLocks noChangeAspect="1"/>
          </p:cNvPicPr>
          <p:nvPr/>
        </p:nvPicPr>
        <p:blipFill>
          <a:blip r:embed="rId4"/>
          <a:stretch>
            <a:fillRect/>
          </a:stretch>
        </p:blipFill>
        <p:spPr>
          <a:xfrm>
            <a:off x="190882" y="3764422"/>
            <a:ext cx="5082547" cy="2745815"/>
          </a:xfrm>
          <a:prstGeom prst="rect">
            <a:avLst/>
          </a:prstGeom>
        </p:spPr>
      </p:pic>
      <p:sp>
        <p:nvSpPr>
          <p:cNvPr id="11" name="Rectangle 10">
            <a:extLst>
              <a:ext uri="{FF2B5EF4-FFF2-40B4-BE49-F238E27FC236}">
                <a16:creationId xmlns:a16="http://schemas.microsoft.com/office/drawing/2014/main" id="{9B21CF5B-A885-334C-9C90-2BA7C59D3F1C}"/>
              </a:ext>
            </a:extLst>
          </p:cNvPr>
          <p:cNvSpPr/>
          <p:nvPr/>
        </p:nvSpPr>
        <p:spPr>
          <a:xfrm>
            <a:off x="190882" y="3456645"/>
            <a:ext cx="4484561" cy="307777"/>
          </a:xfrm>
          <a:prstGeom prst="rect">
            <a:avLst/>
          </a:prstGeom>
        </p:spPr>
        <p:txBody>
          <a:bodyPr wrap="none">
            <a:spAutoFit/>
          </a:bodyPr>
          <a:lstStyle/>
          <a:p>
            <a:r>
              <a:rPr lang="lv-LV" sz="1400" dirty="0">
                <a:latin typeface="Verdana" panose="020B0604030504040204" pitchFamily="34" charset="0"/>
                <a:ea typeface="Verdana" panose="020B0604030504040204" pitchFamily="34" charset="0"/>
                <a:cs typeface="Verdana" panose="020B0604030504040204" pitchFamily="34" charset="0"/>
                <a:hlinkClick r:id="rId5"/>
              </a:rPr>
              <a:t>https://www.lzp.gov.lv/lv/atbalstitie-projekti-2</a:t>
            </a:r>
            <a:r>
              <a:rPr lang="lv-LV"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13" name="Picture 12">
            <a:extLst>
              <a:ext uri="{FF2B5EF4-FFF2-40B4-BE49-F238E27FC236}">
                <a16:creationId xmlns:a16="http://schemas.microsoft.com/office/drawing/2014/main" id="{2D7D6B05-B8FF-4442-A3FC-E887B6FD80B1}"/>
              </a:ext>
            </a:extLst>
          </p:cNvPr>
          <p:cNvPicPr>
            <a:picLocks noChangeAspect="1"/>
          </p:cNvPicPr>
          <p:nvPr/>
        </p:nvPicPr>
        <p:blipFill>
          <a:blip r:embed="rId6"/>
          <a:stretch>
            <a:fillRect/>
          </a:stretch>
        </p:blipFill>
        <p:spPr>
          <a:xfrm>
            <a:off x="73803" y="0"/>
            <a:ext cx="2259107" cy="1290918"/>
          </a:xfrm>
          <a:prstGeom prst="rect">
            <a:avLst/>
          </a:prstGeom>
        </p:spPr>
      </p:pic>
      <p:sp>
        <p:nvSpPr>
          <p:cNvPr id="7" name="TextBox 6">
            <a:extLst>
              <a:ext uri="{FF2B5EF4-FFF2-40B4-BE49-F238E27FC236}">
                <a16:creationId xmlns:a16="http://schemas.microsoft.com/office/drawing/2014/main" id="{8EEE03CD-E34E-6843-8E14-825F8DE01923}"/>
              </a:ext>
            </a:extLst>
          </p:cNvPr>
          <p:cNvSpPr txBox="1"/>
          <p:nvPr/>
        </p:nvSpPr>
        <p:spPr>
          <a:xfrm>
            <a:off x="190882" y="264611"/>
            <a:ext cx="4431662" cy="307777"/>
          </a:xfrm>
          <a:prstGeom prst="rect">
            <a:avLst/>
          </a:prstGeom>
          <a:noFill/>
        </p:spPr>
        <p:txBody>
          <a:bodyPr wrap="none" rtlCol="0">
            <a:spAutoFit/>
          </a:bodyPr>
          <a:lstStyle/>
          <a:p>
            <a:r>
              <a:rPr lang="lv-LV" sz="1400" dirty="0">
                <a:latin typeface="Verdana" panose="020B0604030504040204" pitchFamily="34" charset="0"/>
                <a:ea typeface="Verdana" panose="020B0604030504040204" pitchFamily="34" charset="0"/>
                <a:cs typeface="Verdana" panose="020B0604030504040204" pitchFamily="34" charset="0"/>
                <a:hlinkClick r:id="rId7"/>
              </a:rPr>
              <a:t>https://www.lzp.gov.lv/lv/notikumu-kalendars</a:t>
            </a:r>
            <a:r>
              <a:rPr lang="lv-LV"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6" name="Picture 5">
            <a:extLst>
              <a:ext uri="{FF2B5EF4-FFF2-40B4-BE49-F238E27FC236}">
                <a16:creationId xmlns:a16="http://schemas.microsoft.com/office/drawing/2014/main" id="{60C3AF7B-05AF-B445-860F-6301C9F30D2F}"/>
              </a:ext>
            </a:extLst>
          </p:cNvPr>
          <p:cNvPicPr>
            <a:picLocks noChangeAspect="1"/>
          </p:cNvPicPr>
          <p:nvPr/>
        </p:nvPicPr>
        <p:blipFill>
          <a:blip r:embed="rId8"/>
          <a:stretch>
            <a:fillRect/>
          </a:stretch>
        </p:blipFill>
        <p:spPr>
          <a:xfrm>
            <a:off x="0" y="572388"/>
            <a:ext cx="6880862" cy="2783168"/>
          </a:xfrm>
          <a:prstGeom prst="rect">
            <a:avLst/>
          </a:prstGeom>
        </p:spPr>
      </p:pic>
      <p:pic>
        <p:nvPicPr>
          <p:cNvPr id="16" name="Picture 15">
            <a:extLst>
              <a:ext uri="{FF2B5EF4-FFF2-40B4-BE49-F238E27FC236}">
                <a16:creationId xmlns:a16="http://schemas.microsoft.com/office/drawing/2014/main" id="{F0E50751-CAEA-9C47-A62F-965CF587324B}"/>
              </a:ext>
            </a:extLst>
          </p:cNvPr>
          <p:cNvPicPr>
            <a:picLocks noChangeAspect="1"/>
          </p:cNvPicPr>
          <p:nvPr/>
        </p:nvPicPr>
        <p:blipFill>
          <a:blip r:embed="rId9"/>
          <a:stretch>
            <a:fillRect/>
          </a:stretch>
        </p:blipFill>
        <p:spPr>
          <a:xfrm>
            <a:off x="6489339" y="3927944"/>
            <a:ext cx="5491989" cy="2377377"/>
          </a:xfrm>
          <a:prstGeom prst="rect">
            <a:avLst/>
          </a:prstGeom>
        </p:spPr>
      </p:pic>
      <p:sp>
        <p:nvSpPr>
          <p:cNvPr id="17" name="Rectangle 16">
            <a:extLst>
              <a:ext uri="{FF2B5EF4-FFF2-40B4-BE49-F238E27FC236}">
                <a16:creationId xmlns:a16="http://schemas.microsoft.com/office/drawing/2014/main" id="{63E58AA3-9D2A-984F-8C74-FCCE30470F0E}"/>
              </a:ext>
            </a:extLst>
          </p:cNvPr>
          <p:cNvSpPr/>
          <p:nvPr/>
        </p:nvSpPr>
        <p:spPr>
          <a:xfrm>
            <a:off x="6489340" y="3594676"/>
            <a:ext cx="5720477" cy="307777"/>
          </a:xfrm>
          <a:prstGeom prst="rect">
            <a:avLst/>
          </a:prstGeom>
        </p:spPr>
        <p:txBody>
          <a:bodyPr wrap="none">
            <a:spAutoFit/>
          </a:bodyPr>
          <a:lstStyle/>
          <a:p>
            <a:r>
              <a:rPr lang="lv-LV" sz="1400" dirty="0">
                <a:latin typeface="Verdana" panose="020B0604030504040204" pitchFamily="34" charset="0"/>
                <a:ea typeface="Verdana" panose="020B0604030504040204" pitchFamily="34" charset="0"/>
                <a:cs typeface="Verdana" panose="020B0604030504040204" pitchFamily="34" charset="0"/>
                <a:hlinkClick r:id="rId10"/>
              </a:rPr>
              <a:t>https://www.lzp.gov.lv/lv/jaunumi?category%5B67%5D=67</a:t>
            </a:r>
            <a:r>
              <a:rPr lang="lv-LV" sz="1400" dirty="0">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16278312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BB025-0E21-884D-A4F7-5801B5502B46}"/>
              </a:ext>
            </a:extLst>
          </p:cNvPr>
          <p:cNvSpPr>
            <a:spLocks noGrp="1"/>
          </p:cNvSpPr>
          <p:nvPr>
            <p:ph type="title"/>
          </p:nvPr>
        </p:nvSpPr>
        <p:spPr>
          <a:xfrm>
            <a:off x="838200" y="-52481"/>
            <a:ext cx="10515600" cy="1325563"/>
          </a:xfrm>
        </p:spPr>
        <p:txBody>
          <a:bodyPr>
            <a:normAutofit/>
          </a:bodyPr>
          <a:lstStyle/>
          <a:p>
            <a:r>
              <a:rPr lang="en-US" sz="3200" b="1" dirty="0">
                <a:solidFill>
                  <a:srgbClr val="0308DB">
                    <a:lumMod val="50000"/>
                  </a:srgbClr>
                </a:solidFill>
                <a:latin typeface="Verdana" panose="020B0604030504040204" pitchFamily="34" charset="0"/>
                <a:ea typeface="Verdana" panose="020B0604030504040204" pitchFamily="34" charset="0"/>
              </a:rPr>
              <a:t>Statistika</a:t>
            </a:r>
            <a:r>
              <a:rPr lang="lv-LV" sz="3200" b="1" dirty="0">
                <a:solidFill>
                  <a:srgbClr val="0308DB">
                    <a:lumMod val="50000"/>
                  </a:srgbClr>
                </a:solidFill>
                <a:latin typeface="Verdana" panose="020B0604030504040204" pitchFamily="34" charset="0"/>
                <a:ea typeface="Verdana" panose="020B0604030504040204" pitchFamily="34" charset="0"/>
              </a:rPr>
              <a:t>: Apvārsnis Eiropa 4. klasteris</a:t>
            </a:r>
            <a:endParaRPr lang="en-US"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Slide Number Placeholder 2">
            <a:extLst>
              <a:ext uri="{FF2B5EF4-FFF2-40B4-BE49-F238E27FC236}">
                <a16:creationId xmlns:a16="http://schemas.microsoft.com/office/drawing/2014/main" id="{F92FE6CD-C8E4-E046-A55A-73A98C148433}"/>
              </a:ext>
            </a:extLst>
          </p:cNvPr>
          <p:cNvSpPr>
            <a:spLocks noGrp="1"/>
          </p:cNvSpPr>
          <p:nvPr>
            <p:ph type="sldNum" sz="quarter" idx="12"/>
          </p:nvPr>
        </p:nvSpPr>
        <p:spPr/>
        <p:txBody>
          <a:bodyPr/>
          <a:lstStyle/>
          <a:p>
            <a:fld id="{660F3F40-12FA-4968-8235-5F18DAFE2DEF}" type="slidenum">
              <a:rPr lang="lv-LV" smtClean="0"/>
              <a:t>54</a:t>
            </a:fld>
            <a:endParaRPr lang="lv-LV" dirty="0"/>
          </a:p>
        </p:txBody>
      </p:sp>
      <p:graphicFrame>
        <p:nvGraphicFramePr>
          <p:cNvPr id="6" name="Table 5">
            <a:extLst>
              <a:ext uri="{FF2B5EF4-FFF2-40B4-BE49-F238E27FC236}">
                <a16:creationId xmlns:a16="http://schemas.microsoft.com/office/drawing/2014/main" id="{E1E027ED-E61A-E43D-BAAC-A085810FCE49}"/>
              </a:ext>
            </a:extLst>
          </p:cNvPr>
          <p:cNvGraphicFramePr>
            <a:graphicFrameLocks noGrp="1"/>
          </p:cNvGraphicFramePr>
          <p:nvPr>
            <p:extLst>
              <p:ext uri="{D42A27DB-BD31-4B8C-83A1-F6EECF244321}">
                <p14:modId xmlns:p14="http://schemas.microsoft.com/office/powerpoint/2010/main" val="78882315"/>
              </p:ext>
            </p:extLst>
          </p:nvPr>
        </p:nvGraphicFramePr>
        <p:xfrm>
          <a:off x="1225897" y="1105317"/>
          <a:ext cx="9525837" cy="4948884"/>
        </p:xfrm>
        <a:graphic>
          <a:graphicData uri="http://schemas.openxmlformats.org/drawingml/2006/table">
            <a:tbl>
              <a:tblPr/>
              <a:tblGrid>
                <a:gridCol w="6180426">
                  <a:extLst>
                    <a:ext uri="{9D8B030D-6E8A-4147-A177-3AD203B41FA5}">
                      <a16:colId xmlns:a16="http://schemas.microsoft.com/office/drawing/2014/main" val="1763026373"/>
                    </a:ext>
                  </a:extLst>
                </a:gridCol>
                <a:gridCol w="1879184">
                  <a:extLst>
                    <a:ext uri="{9D8B030D-6E8A-4147-A177-3AD203B41FA5}">
                      <a16:colId xmlns:a16="http://schemas.microsoft.com/office/drawing/2014/main" val="3403114048"/>
                    </a:ext>
                  </a:extLst>
                </a:gridCol>
                <a:gridCol w="1466227">
                  <a:extLst>
                    <a:ext uri="{9D8B030D-6E8A-4147-A177-3AD203B41FA5}">
                      <a16:colId xmlns:a16="http://schemas.microsoft.com/office/drawing/2014/main" val="1398449323"/>
                    </a:ext>
                  </a:extLst>
                </a:gridCol>
              </a:tblGrid>
              <a:tr h="268661">
                <a:tc>
                  <a:txBody>
                    <a:bodyPr/>
                    <a:lstStyle/>
                    <a:p>
                      <a:pPr algn="ctr" fontAlgn="ctr"/>
                      <a:r>
                        <a:rPr lang="lv-LV" sz="1200" b="0" i="0" u="none" strike="noStrike" dirty="0">
                          <a:solidFill>
                            <a:schemeClr val="tx1">
                              <a:lumMod val="95000"/>
                              <a:lumOff val="5000"/>
                            </a:schemeClr>
                          </a:solidFill>
                          <a:effectLst/>
                          <a:latin typeface="Verdana" panose="020B0604030504040204" pitchFamily="34" charset="0"/>
                          <a:ea typeface="Verdana" panose="020B0604030504040204" pitchFamily="34" charset="0"/>
                        </a:rPr>
                        <a:t>ELEKTRONIKAS UN DATORZINATNU INSTITUTS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2 321 972,53 €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4206923"/>
                  </a:ext>
                </a:extLst>
              </a:tr>
              <a:tr h="268661">
                <a:tc>
                  <a:txBody>
                    <a:bodyPr/>
                    <a:lstStyle/>
                    <a:p>
                      <a:pPr algn="ctr" fontAlgn="ctr"/>
                      <a:r>
                        <a:rPr lang="lv-LV" sz="1200" b="0" i="0" u="none" strike="noStrike" dirty="0">
                          <a:solidFill>
                            <a:schemeClr val="tx1">
                              <a:lumMod val="95000"/>
                              <a:lumOff val="5000"/>
                            </a:schemeClr>
                          </a:solidFill>
                          <a:effectLst/>
                          <a:latin typeface="Verdana" panose="020B0604030504040204" pitchFamily="34" charset="0"/>
                          <a:ea typeface="Verdana" panose="020B0604030504040204" pitchFamily="34" charset="0"/>
                        </a:rPr>
                        <a:t>LATVIJAS UNIVERSITATES CIETVIELU FIZIKAS INSTITUTS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936 594,50 €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1457385"/>
                  </a:ext>
                </a:extLst>
              </a:tr>
              <a:tr h="268661">
                <a:tc>
                  <a:txBody>
                    <a:bodyPr/>
                    <a:lstStyle/>
                    <a:p>
                      <a:pPr algn="ctr" fontAlgn="ctr"/>
                      <a:r>
                        <a:rPr lang="lv-LV" sz="1200" b="0" i="0" u="none" strike="noStrike" dirty="0">
                          <a:solidFill>
                            <a:schemeClr val="tx1">
                              <a:lumMod val="95000"/>
                              <a:lumOff val="5000"/>
                            </a:schemeClr>
                          </a:solidFill>
                          <a:effectLst/>
                          <a:latin typeface="Verdana" panose="020B0604030504040204" pitchFamily="34" charset="0"/>
                          <a:ea typeface="Verdana" panose="020B0604030504040204" pitchFamily="34" charset="0"/>
                        </a:rPr>
                        <a:t>WIT BERRY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433 443,25 €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587169"/>
                  </a:ext>
                </a:extLst>
              </a:tr>
              <a:tr h="268661">
                <a:tc>
                  <a:txBody>
                    <a:bodyPr/>
                    <a:lstStyle/>
                    <a:p>
                      <a:pPr algn="ctr" fontAlgn="ctr"/>
                      <a:r>
                        <a:rPr lang="lv-LV" sz="1200" b="0" i="0" u="none" strike="noStrike" dirty="0">
                          <a:solidFill>
                            <a:schemeClr val="tx1">
                              <a:lumMod val="95000"/>
                              <a:lumOff val="5000"/>
                            </a:schemeClr>
                          </a:solidFill>
                          <a:effectLst/>
                          <a:latin typeface="Verdana" panose="020B0604030504040204" pitchFamily="34" charset="0"/>
                          <a:ea typeface="Verdana" panose="020B0604030504040204" pitchFamily="34" charset="0"/>
                        </a:rPr>
                        <a:t>LATVIJAS VALSTS KOKSNES KIMIJAS INSTITUTS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421 375,00 €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5109073"/>
                  </a:ext>
                </a:extLst>
              </a:tr>
              <a:tr h="268661">
                <a:tc>
                  <a:txBody>
                    <a:bodyPr/>
                    <a:lstStyle/>
                    <a:p>
                      <a:pPr algn="ctr" fontAlgn="ctr"/>
                      <a:r>
                        <a:rPr lang="lv-LV" sz="1200" b="0" i="0" u="none" strike="noStrike" dirty="0">
                          <a:solidFill>
                            <a:schemeClr val="tx1">
                              <a:lumMod val="95000"/>
                              <a:lumOff val="5000"/>
                            </a:schemeClr>
                          </a:solidFill>
                          <a:effectLst/>
                          <a:latin typeface="Verdana" panose="020B0604030504040204" pitchFamily="34" charset="0"/>
                          <a:ea typeface="Verdana" panose="020B0604030504040204" pitchFamily="34" charset="0"/>
                        </a:rPr>
                        <a:t>TILDE SIA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dirty="0">
                          <a:solidFill>
                            <a:schemeClr val="tx1">
                              <a:lumMod val="95000"/>
                              <a:lumOff val="5000"/>
                            </a:schemeClr>
                          </a:solidFill>
                          <a:effectLst/>
                          <a:latin typeface="Verdana" panose="020B0604030504040204" pitchFamily="34" charset="0"/>
                          <a:ea typeface="Verdana" panose="020B0604030504040204" pitchFamily="34" charset="0"/>
                        </a:rPr>
                        <a:t>408 537,50 €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0876566"/>
                  </a:ext>
                </a:extLst>
              </a:tr>
              <a:tr h="268661">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ZALA BRIVIBA BIEDRIBA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305 000,00 €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5656748"/>
                  </a:ext>
                </a:extLst>
              </a:tr>
              <a:tr h="268661">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SMARTSOL SIA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dirty="0">
                          <a:solidFill>
                            <a:schemeClr val="tx1">
                              <a:lumMod val="95000"/>
                              <a:lumOff val="5000"/>
                            </a:schemeClr>
                          </a:solidFill>
                          <a:effectLst/>
                          <a:latin typeface="Verdana" panose="020B0604030504040204" pitchFamily="34" charset="0"/>
                          <a:ea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297 583,13 €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2846744"/>
                  </a:ext>
                </a:extLst>
              </a:tr>
              <a:tr h="268661">
                <a:tc>
                  <a:txBody>
                    <a:bodyPr/>
                    <a:lstStyle/>
                    <a:p>
                      <a:pPr algn="ctr" fontAlgn="ctr"/>
                      <a:r>
                        <a:rPr lang="lv-LV" sz="1200" b="0" i="0" u="none" strike="noStrike" dirty="0">
                          <a:solidFill>
                            <a:schemeClr val="tx1">
                              <a:lumMod val="95000"/>
                              <a:lumOff val="5000"/>
                            </a:schemeClr>
                          </a:solidFill>
                          <a:effectLst/>
                          <a:latin typeface="Verdana" panose="020B0604030504040204" pitchFamily="34" charset="0"/>
                          <a:ea typeface="Verdana" panose="020B0604030504040204" pitchFamily="34" charset="0"/>
                        </a:rPr>
                        <a:t>GRUPA93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295 250,00 €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4500672"/>
                  </a:ext>
                </a:extLst>
              </a:tr>
              <a:tr h="268661">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EXPONENTIAL TECHNOLOGIES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dirty="0">
                          <a:solidFill>
                            <a:schemeClr val="tx1">
                              <a:lumMod val="95000"/>
                              <a:lumOff val="5000"/>
                            </a:schemeClr>
                          </a:solidFill>
                          <a:effectLst/>
                          <a:latin typeface="Verdana" panose="020B0604030504040204" pitchFamily="34" charset="0"/>
                          <a:ea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278 043,75 €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2962683"/>
                  </a:ext>
                </a:extLst>
              </a:tr>
              <a:tr h="268661">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SIA LIGHTSPACE TECHNOLOGIES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223 750,00 €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2826819"/>
                  </a:ext>
                </a:extLst>
              </a:tr>
              <a:tr h="268661">
                <a:tc>
                  <a:txBody>
                    <a:bodyPr/>
                    <a:lstStyle/>
                    <a:p>
                      <a:pPr algn="ctr" fontAlgn="ctr"/>
                      <a:r>
                        <a:rPr lang="lv-LV" sz="1200" b="0" i="0" u="none" strike="noStrike" dirty="0">
                          <a:solidFill>
                            <a:schemeClr val="tx1">
                              <a:lumMod val="95000"/>
                              <a:lumOff val="5000"/>
                            </a:schemeClr>
                          </a:solidFill>
                          <a:effectLst/>
                          <a:latin typeface="Verdana" panose="020B0604030504040204" pitchFamily="34" charset="0"/>
                          <a:ea typeface="Verdana" panose="020B0604030504040204" pitchFamily="34" charset="0"/>
                        </a:rPr>
                        <a:t>VALSTS AKCIJU SABIEDRIBA ELEKTRONISKIE SAKARI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dirty="0">
                          <a:solidFill>
                            <a:schemeClr val="tx1">
                              <a:lumMod val="95000"/>
                              <a:lumOff val="5000"/>
                            </a:schemeClr>
                          </a:solidFill>
                          <a:effectLst/>
                          <a:latin typeface="Verdana" panose="020B0604030504040204" pitchFamily="34" charset="0"/>
                          <a:ea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208 125,00 €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7520137"/>
                  </a:ext>
                </a:extLst>
              </a:tr>
              <a:tr h="268661">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VALMIERAS TEHNIKUMS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dirty="0">
                          <a:solidFill>
                            <a:schemeClr val="tx1">
                              <a:lumMod val="95000"/>
                              <a:lumOff val="5000"/>
                            </a:schemeClr>
                          </a:solidFill>
                          <a:effectLst/>
                          <a:latin typeface="Verdana" panose="020B0604030504040204" pitchFamily="34" charset="0"/>
                          <a:ea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199 522,00 €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2013508"/>
                  </a:ext>
                </a:extLst>
              </a:tr>
              <a:tr h="381647">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LATVIJAS UNIVERSITATES MATEMATIKAS UN INFORMATIKAS INSTITUTS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dirty="0">
                          <a:solidFill>
                            <a:schemeClr val="tx1">
                              <a:lumMod val="95000"/>
                              <a:lumOff val="5000"/>
                            </a:schemeClr>
                          </a:solidFill>
                          <a:effectLst/>
                          <a:latin typeface="Verdana" panose="020B0604030504040204" pitchFamily="34" charset="0"/>
                          <a:ea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154 234,85 €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6907124"/>
                  </a:ext>
                </a:extLst>
              </a:tr>
              <a:tr h="268661">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RIGAS PLANOSANAS REGIONS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dirty="0">
                          <a:solidFill>
                            <a:schemeClr val="tx1">
                              <a:lumMod val="95000"/>
                              <a:lumOff val="5000"/>
                            </a:schemeClr>
                          </a:solidFill>
                          <a:effectLst/>
                          <a:latin typeface="Verdana" panose="020B0604030504040204" pitchFamily="34" charset="0"/>
                          <a:ea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143 750,00 €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3433612"/>
                  </a:ext>
                </a:extLst>
              </a:tr>
              <a:tr h="268661">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SIA RIGAS MEZI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dirty="0">
                          <a:solidFill>
                            <a:schemeClr val="tx1">
                              <a:lumMod val="95000"/>
                              <a:lumOff val="5000"/>
                            </a:schemeClr>
                          </a:solidFill>
                          <a:effectLst/>
                          <a:latin typeface="Verdana" panose="020B0604030504040204" pitchFamily="34" charset="0"/>
                          <a:ea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dirty="0">
                          <a:solidFill>
                            <a:schemeClr val="tx1">
                              <a:lumMod val="95000"/>
                              <a:lumOff val="5000"/>
                            </a:schemeClr>
                          </a:solidFill>
                          <a:effectLst/>
                          <a:latin typeface="Verdana" panose="020B0604030504040204" pitchFamily="34" charset="0"/>
                          <a:ea typeface="Verdana" panose="020B0604030504040204" pitchFamily="34" charset="0"/>
                        </a:rPr>
                        <a:t>140 857,50 €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9764323"/>
                  </a:ext>
                </a:extLst>
              </a:tr>
              <a:tr h="268661">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SABIEDRIBA AR IEROBEZOTU ATBILDIBU SUNGIS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dirty="0">
                          <a:solidFill>
                            <a:schemeClr val="tx1">
                              <a:lumMod val="95000"/>
                              <a:lumOff val="5000"/>
                            </a:schemeClr>
                          </a:solidFill>
                          <a:effectLst/>
                          <a:latin typeface="Verdana" panose="020B0604030504040204" pitchFamily="34" charset="0"/>
                          <a:ea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dirty="0">
                          <a:solidFill>
                            <a:schemeClr val="tx1">
                              <a:lumMod val="95000"/>
                              <a:lumOff val="5000"/>
                            </a:schemeClr>
                          </a:solidFill>
                          <a:effectLst/>
                          <a:latin typeface="Verdana" panose="020B0604030504040204" pitchFamily="34" charset="0"/>
                          <a:ea typeface="Verdana" panose="020B0604030504040204" pitchFamily="34" charset="0"/>
                        </a:rPr>
                        <a:t>101 733,60 €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0297735"/>
                  </a:ext>
                </a:extLst>
              </a:tr>
              <a:tr h="268661">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RIGA MUNICIPAL AGENCY "RIGA ENERGY AGENCY"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dirty="0">
                          <a:solidFill>
                            <a:schemeClr val="tx1">
                              <a:lumMod val="95000"/>
                              <a:lumOff val="5000"/>
                            </a:schemeClr>
                          </a:solidFill>
                          <a:effectLst/>
                          <a:latin typeface="Verdana" panose="020B0604030504040204" pitchFamily="34" charset="0"/>
                          <a:ea typeface="Verdana" panose="020B0604030504040204" pitchFamily="34" charset="0"/>
                        </a:rPr>
                        <a:t>101 250,00 €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0343410"/>
                  </a:ext>
                </a:extLst>
              </a:tr>
              <a:tr h="268661">
                <a:tc>
                  <a:txBody>
                    <a:bodyPr/>
                    <a:lstStyle/>
                    <a:p>
                      <a:pPr algn="ctr" fontAlgn="ctr"/>
                      <a:r>
                        <a:rPr lang="lv-LV" sz="1200" b="0" i="0" u="none" strike="noStrike" dirty="0">
                          <a:solidFill>
                            <a:schemeClr val="tx1">
                              <a:lumMod val="95000"/>
                              <a:lumOff val="5000"/>
                            </a:schemeClr>
                          </a:solidFill>
                          <a:effectLst/>
                          <a:latin typeface="Verdana" panose="020B0604030504040204" pitchFamily="34" charset="0"/>
                          <a:ea typeface="Verdana" panose="020B0604030504040204" pitchFamily="34" charset="0"/>
                        </a:rPr>
                        <a:t>RIGAS TEHNISKA UNIVERSITATE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a:solidFill>
                            <a:schemeClr val="tx1">
                              <a:lumMod val="95000"/>
                              <a:lumOff val="5000"/>
                            </a:schemeClr>
                          </a:solidFill>
                          <a:effectLst/>
                          <a:latin typeface="Verdana" panose="020B0604030504040204" pitchFamily="34" charset="0"/>
                          <a:ea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200" b="0" i="0" u="none" strike="noStrike" dirty="0">
                          <a:solidFill>
                            <a:schemeClr val="tx1">
                              <a:lumMod val="95000"/>
                              <a:lumOff val="5000"/>
                            </a:schemeClr>
                          </a:solidFill>
                          <a:effectLst/>
                          <a:latin typeface="Verdana" panose="020B0604030504040204" pitchFamily="34" charset="0"/>
                          <a:ea typeface="Verdana" panose="020B0604030504040204" pitchFamily="34" charset="0"/>
                        </a:rPr>
                        <a:t>88 593,75 €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288787"/>
                  </a:ext>
                </a:extLst>
              </a:tr>
            </a:tbl>
          </a:graphicData>
        </a:graphic>
      </p:graphicFrame>
    </p:spTree>
    <p:extLst>
      <p:ext uri="{BB962C8B-B14F-4D97-AF65-F5344CB8AC3E}">
        <p14:creationId xmlns:p14="http://schemas.microsoft.com/office/powerpoint/2010/main" val="1819974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1DFCCBC1-0DCD-4B76-39D6-0072AF63D0F6}"/>
              </a:ext>
            </a:extLst>
          </p:cNvPr>
          <p:cNvSpPr txBox="1"/>
          <p:nvPr/>
        </p:nvSpPr>
        <p:spPr>
          <a:xfrm>
            <a:off x="389965" y="270084"/>
            <a:ext cx="11537575" cy="7953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fontScale="92500"/>
          </a:bodyPr>
          <a:lstStyle/>
          <a:p>
            <a:pPr algn="ctr">
              <a:lnSpc>
                <a:spcPct val="90000"/>
              </a:lnSpc>
              <a:spcBef>
                <a:spcPct val="0"/>
              </a:spcBef>
              <a:defRPr/>
            </a:pPr>
            <a:r>
              <a:rPr lang="en-US" sz="3200" b="1" dirty="0">
                <a:solidFill>
                  <a:srgbClr val="0308DB">
                    <a:lumMod val="50000"/>
                  </a:srgbClr>
                </a:solidFill>
                <a:latin typeface="Verdana" panose="020B0604030504040204" pitchFamily="34" charset="0"/>
                <a:ea typeface="Verdana" panose="020B0604030504040204" pitchFamily="34" charset="0"/>
                <a:cs typeface="+mj-cs"/>
              </a:rPr>
              <a:t>APVĀRSNIS EIROPA NACIONĀLAIS KONTAKTPUNKTS</a:t>
            </a:r>
          </a:p>
        </p:txBody>
      </p:sp>
      <p:graphicFrame>
        <p:nvGraphicFramePr>
          <p:cNvPr id="34" name="Content Placeholder 4">
            <a:extLst>
              <a:ext uri="{FF2B5EF4-FFF2-40B4-BE49-F238E27FC236}">
                <a16:creationId xmlns:a16="http://schemas.microsoft.com/office/drawing/2014/main" id="{C7BBCF50-5CC5-5642-13AC-6D46B51B4034}"/>
              </a:ext>
            </a:extLst>
          </p:cNvPr>
          <p:cNvGraphicFramePr>
            <a:graphicFrameLocks/>
          </p:cNvGraphicFramePr>
          <p:nvPr/>
        </p:nvGraphicFramePr>
        <p:xfrm>
          <a:off x="514634" y="1233813"/>
          <a:ext cx="3538491" cy="4424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6" name="Content Placeholder 4">
            <a:extLst>
              <a:ext uri="{FF2B5EF4-FFF2-40B4-BE49-F238E27FC236}">
                <a16:creationId xmlns:a16="http://schemas.microsoft.com/office/drawing/2014/main" id="{2BDC8ED0-A353-48B6-F76E-BB8013521186}"/>
              </a:ext>
            </a:extLst>
          </p:cNvPr>
          <p:cNvGraphicFramePr>
            <a:graphicFrameLocks/>
          </p:cNvGraphicFramePr>
          <p:nvPr/>
        </p:nvGraphicFramePr>
        <p:xfrm>
          <a:off x="4164971" y="1233813"/>
          <a:ext cx="3538491" cy="442425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37" name="Content Placeholder 4">
            <a:extLst>
              <a:ext uri="{FF2B5EF4-FFF2-40B4-BE49-F238E27FC236}">
                <a16:creationId xmlns:a16="http://schemas.microsoft.com/office/drawing/2014/main" id="{F7FBFFC0-ED1E-F3D7-1247-3235FE78CA84}"/>
              </a:ext>
            </a:extLst>
          </p:cNvPr>
          <p:cNvGraphicFramePr>
            <a:graphicFrameLocks/>
          </p:cNvGraphicFramePr>
          <p:nvPr/>
        </p:nvGraphicFramePr>
        <p:xfrm>
          <a:off x="7815308" y="1233813"/>
          <a:ext cx="3538491" cy="442425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8" name="Rectangle 7">
            <a:extLst>
              <a:ext uri="{FF2B5EF4-FFF2-40B4-BE49-F238E27FC236}">
                <a16:creationId xmlns:a16="http://schemas.microsoft.com/office/drawing/2014/main" id="{52E114C3-0A63-FA43-9A19-C62ABADEB90E}"/>
              </a:ext>
            </a:extLst>
          </p:cNvPr>
          <p:cNvSpPr/>
          <p:nvPr/>
        </p:nvSpPr>
        <p:spPr>
          <a:xfrm>
            <a:off x="1356898" y="6197231"/>
            <a:ext cx="6630661" cy="369332"/>
          </a:xfrm>
          <a:prstGeom prst="rect">
            <a:avLst/>
          </a:prstGeom>
        </p:spPr>
        <p:txBody>
          <a:bodyPr wrap="none">
            <a:spAutoFit/>
          </a:bodyPr>
          <a:lstStyle/>
          <a:p>
            <a:r>
              <a:rPr lang="lv-LV" dirty="0">
                <a:latin typeface="Verdana" panose="020B0604030504040204" pitchFamily="34" charset="0"/>
                <a:ea typeface="Verdana" panose="020B0604030504040204" pitchFamily="34" charset="0"/>
                <a:cs typeface="Verdana" panose="020B0604030504040204" pitchFamily="34" charset="0"/>
                <a:hlinkClick r:id="rId18"/>
              </a:rPr>
              <a:t>https://www.lzp.gov.lv/lv/apvarsnis-eiropa-2021-2027</a:t>
            </a:r>
            <a:r>
              <a:rPr lang="lv-LV" dirty="0">
                <a:latin typeface="Verdana" panose="020B0604030504040204" pitchFamily="34" charset="0"/>
                <a:ea typeface="Verdana" panose="020B0604030504040204" pitchFamily="34" charset="0"/>
                <a:cs typeface="Verdana" panose="020B0604030504040204" pitchFamily="34" charset="0"/>
              </a:rPr>
              <a:t> </a:t>
            </a:r>
          </a:p>
        </p:txBody>
      </p:sp>
      <p:sp>
        <p:nvSpPr>
          <p:cNvPr id="3" name="TextBox 2">
            <a:extLst>
              <a:ext uri="{FF2B5EF4-FFF2-40B4-BE49-F238E27FC236}">
                <a16:creationId xmlns:a16="http://schemas.microsoft.com/office/drawing/2014/main" id="{1A415D60-0F5B-5147-BE4A-AD9484F5D087}"/>
              </a:ext>
            </a:extLst>
          </p:cNvPr>
          <p:cNvSpPr txBox="1"/>
          <p:nvPr/>
        </p:nvSpPr>
        <p:spPr>
          <a:xfrm>
            <a:off x="12059478" y="185530"/>
            <a:ext cx="184731" cy="369332"/>
          </a:xfrm>
          <a:prstGeom prst="rect">
            <a:avLst/>
          </a:prstGeom>
          <a:noFill/>
        </p:spPr>
        <p:txBody>
          <a:bodyPr wrap="none" rtlCol="0">
            <a:spAutoFit/>
          </a:bodyPr>
          <a:lstStyle/>
          <a:p>
            <a:endParaRPr lang="lv-LV" dirty="0"/>
          </a:p>
        </p:txBody>
      </p:sp>
    </p:spTree>
    <p:extLst>
      <p:ext uri="{BB962C8B-B14F-4D97-AF65-F5344CB8AC3E}">
        <p14:creationId xmlns:p14="http://schemas.microsoft.com/office/powerpoint/2010/main" val="13500207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E2FE53D-6D48-40E4-BBCB-95277D6138B1}"/>
              </a:ext>
            </a:extLst>
          </p:cNvPr>
          <p:cNvSpPr>
            <a:spLocks noGrp="1"/>
          </p:cNvSpPr>
          <p:nvPr>
            <p:ph type="title"/>
          </p:nvPr>
        </p:nvSpPr>
        <p:spPr>
          <a:xfrm>
            <a:off x="1014884" y="3339379"/>
            <a:ext cx="10363200" cy="960442"/>
          </a:xfrm>
        </p:spPr>
        <p:txBody>
          <a:bodyPr/>
          <a:lstStyle/>
          <a:p>
            <a:r>
              <a:rPr lang="lv-LV" dirty="0">
                <a:cs typeface="Times New Roman" panose="02020603050405020304" pitchFamily="18" charset="0"/>
              </a:rPr>
              <a:t>Paldies!</a:t>
            </a:r>
          </a:p>
        </p:txBody>
      </p:sp>
      <p:sp>
        <p:nvSpPr>
          <p:cNvPr id="6" name="Slide Number Placeholder 5">
            <a:extLst>
              <a:ext uri="{FF2B5EF4-FFF2-40B4-BE49-F238E27FC236}">
                <a16:creationId xmlns:a16="http://schemas.microsoft.com/office/drawing/2014/main" id="{3939C59C-FC4D-4132-94D3-1966F139E02E}"/>
              </a:ext>
            </a:extLst>
          </p:cNvPr>
          <p:cNvSpPr>
            <a:spLocks noGrp="1"/>
          </p:cNvSpPr>
          <p:nvPr>
            <p:ph type="sldNum" sz="quarter" idx="4294967295"/>
          </p:nvPr>
        </p:nvSpPr>
        <p:spPr>
          <a:xfrm>
            <a:off x="11785600" y="6324600"/>
            <a:ext cx="406400" cy="304800"/>
          </a:xfrm>
        </p:spPr>
        <p:txBody>
          <a:bodyPr/>
          <a:lstStyle/>
          <a:p>
            <a:pPr>
              <a:defRPr/>
            </a:pPr>
            <a:fld id="{559B3BF5-5EA0-4E17-AB4B-664290D5DB15}" type="slidenum">
              <a:rPr lang="en-US" altLang="lv-LV" smtClean="0"/>
              <a:pPr>
                <a:defRPr/>
              </a:pPr>
              <a:t>56</a:t>
            </a:fld>
            <a:endParaRPr lang="en-US" altLang="lv-LV" dirty="0"/>
          </a:p>
        </p:txBody>
      </p:sp>
      <p:pic>
        <p:nvPicPr>
          <p:cNvPr id="8" name="Attēls 7">
            <a:extLst>
              <a:ext uri="{FF2B5EF4-FFF2-40B4-BE49-F238E27FC236}">
                <a16:creationId xmlns:a16="http://schemas.microsoft.com/office/drawing/2014/main" id="{77EC98D4-A5BD-4B4A-8347-CD006E290B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63" y="3739578"/>
            <a:ext cx="1803117" cy="1043585"/>
          </a:xfrm>
          <a:prstGeom prst="rect">
            <a:avLst/>
          </a:prstGeom>
        </p:spPr>
      </p:pic>
      <p:pic>
        <p:nvPicPr>
          <p:cNvPr id="1026" name="Picture 2">
            <a:extLst>
              <a:ext uri="{FF2B5EF4-FFF2-40B4-BE49-F238E27FC236}">
                <a16:creationId xmlns:a16="http://schemas.microsoft.com/office/drawing/2014/main" id="{AE508D17-A6BE-41D5-ADD7-1A14370920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63" y="5556775"/>
            <a:ext cx="478249" cy="4782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witter - Free social media icons">
            <a:extLst>
              <a:ext uri="{FF2B5EF4-FFF2-40B4-BE49-F238E27FC236}">
                <a16:creationId xmlns:a16="http://schemas.microsoft.com/office/drawing/2014/main" id="{443953CF-04AE-40E3-B922-1D554B5686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63" y="5053941"/>
            <a:ext cx="457863" cy="4578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ākums | Latvijas Zinātnes padome">
            <a:extLst>
              <a:ext uri="{FF2B5EF4-FFF2-40B4-BE49-F238E27FC236}">
                <a16:creationId xmlns:a16="http://schemas.microsoft.com/office/drawing/2014/main" id="{346A0C66-6AEF-4183-9546-1DD3423FDD4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2083"/>
          <a:stretch/>
        </p:blipFill>
        <p:spPr bwMode="auto">
          <a:xfrm>
            <a:off x="141841" y="6046946"/>
            <a:ext cx="712694" cy="5553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CCF85FB-57E1-41B5-9F15-AA95747AD4CA}"/>
              </a:ext>
            </a:extLst>
          </p:cNvPr>
          <p:cNvSpPr txBox="1"/>
          <p:nvPr/>
        </p:nvSpPr>
        <p:spPr>
          <a:xfrm>
            <a:off x="914400" y="5128983"/>
            <a:ext cx="1565566" cy="307777"/>
          </a:xfrm>
          <a:prstGeom prst="rect">
            <a:avLst/>
          </a:prstGeom>
          <a:noFill/>
        </p:spPr>
        <p:txBody>
          <a:bodyPr wrap="square" rtlCol="0">
            <a:spAutoFit/>
          </a:bodyPr>
          <a:lstStyle/>
          <a:p>
            <a:r>
              <a:rPr lang="lv-LV" sz="1400" dirty="0">
                <a:latin typeface="Verdana" panose="020B0604030504040204" pitchFamily="34" charset="0"/>
                <a:ea typeface="Verdana" panose="020B0604030504040204" pitchFamily="34" charset="0"/>
              </a:rPr>
              <a:t>@apvarsnis</a:t>
            </a:r>
          </a:p>
        </p:txBody>
      </p:sp>
      <p:sp>
        <p:nvSpPr>
          <p:cNvPr id="3" name="TextBox 2">
            <a:extLst>
              <a:ext uri="{FF2B5EF4-FFF2-40B4-BE49-F238E27FC236}">
                <a16:creationId xmlns:a16="http://schemas.microsoft.com/office/drawing/2014/main" id="{770B4185-8D44-461C-862F-2114D1FA5BB0}"/>
              </a:ext>
            </a:extLst>
          </p:cNvPr>
          <p:cNvSpPr txBox="1"/>
          <p:nvPr/>
        </p:nvSpPr>
        <p:spPr>
          <a:xfrm>
            <a:off x="890964" y="6110068"/>
            <a:ext cx="4053994" cy="307777"/>
          </a:xfrm>
          <a:prstGeom prst="rect">
            <a:avLst/>
          </a:prstGeom>
          <a:noFill/>
        </p:spPr>
        <p:txBody>
          <a:bodyPr wrap="square" rtlCol="0">
            <a:spAutoFit/>
          </a:bodyPr>
          <a:lstStyle/>
          <a:p>
            <a:r>
              <a:rPr lang="lv-LV" sz="1400" dirty="0">
                <a:latin typeface="Verdana" panose="020B0604030504040204" pitchFamily="34" charset="0"/>
                <a:ea typeface="Verdana" panose="020B0604030504040204" pitchFamily="34" charset="0"/>
                <a:hlinkClick r:id="rId6"/>
              </a:rPr>
              <a:t>https://www.lzp.gov.lv/lv/apvarsnis-eiropa</a:t>
            </a:r>
            <a:r>
              <a:rPr lang="lv-LV" sz="1400" dirty="0">
                <a:latin typeface="Verdana" panose="020B0604030504040204" pitchFamily="34" charset="0"/>
                <a:ea typeface="Verdana" panose="020B0604030504040204" pitchFamily="34" charset="0"/>
              </a:rPr>
              <a:t> </a:t>
            </a:r>
          </a:p>
        </p:txBody>
      </p:sp>
      <p:sp>
        <p:nvSpPr>
          <p:cNvPr id="4" name="TextBox 3">
            <a:extLst>
              <a:ext uri="{FF2B5EF4-FFF2-40B4-BE49-F238E27FC236}">
                <a16:creationId xmlns:a16="http://schemas.microsoft.com/office/drawing/2014/main" id="{1ABECD4B-1581-4C3B-B0E7-CA4F354451BA}"/>
              </a:ext>
            </a:extLst>
          </p:cNvPr>
          <p:cNvSpPr txBox="1"/>
          <p:nvPr/>
        </p:nvSpPr>
        <p:spPr>
          <a:xfrm>
            <a:off x="914400" y="5511804"/>
            <a:ext cx="4053994" cy="523220"/>
          </a:xfrm>
          <a:prstGeom prst="rect">
            <a:avLst/>
          </a:prstGeom>
          <a:noFill/>
        </p:spPr>
        <p:txBody>
          <a:bodyPr wrap="square" rtlCol="0">
            <a:spAutoFit/>
          </a:bodyPr>
          <a:lstStyle/>
          <a:p>
            <a:r>
              <a:rPr lang="lv-LV" sz="1400" i="0" dirty="0">
                <a:solidFill>
                  <a:srgbClr val="050505"/>
                </a:solidFill>
                <a:effectLst/>
                <a:latin typeface="Verdana" panose="020B0604030504040204" pitchFamily="34" charset="0"/>
                <a:ea typeface="Verdana" panose="020B0604030504040204" pitchFamily="34" charset="0"/>
              </a:rPr>
              <a:t>@</a:t>
            </a:r>
            <a:r>
              <a:rPr lang="de-DE" sz="1400" i="0" dirty="0">
                <a:solidFill>
                  <a:srgbClr val="050505"/>
                </a:solidFill>
                <a:effectLst/>
                <a:latin typeface="Verdana" panose="020B0604030504040204" pitchFamily="34" charset="0"/>
                <a:ea typeface="Verdana" panose="020B0604030504040204" pitchFamily="34" charset="0"/>
              </a:rPr>
              <a:t>Apvārsnis EU Latvijas Nacionālais kontaktpunkts - HE NCP LV</a:t>
            </a:r>
          </a:p>
        </p:txBody>
      </p:sp>
      <p:sp>
        <p:nvSpPr>
          <p:cNvPr id="5" name="TextBox 4">
            <a:extLst>
              <a:ext uri="{FF2B5EF4-FFF2-40B4-BE49-F238E27FC236}">
                <a16:creationId xmlns:a16="http://schemas.microsoft.com/office/drawing/2014/main" id="{5188C64E-088D-A54A-B7B3-DDA02AAB7270}"/>
              </a:ext>
            </a:extLst>
          </p:cNvPr>
          <p:cNvSpPr txBox="1"/>
          <p:nvPr/>
        </p:nvSpPr>
        <p:spPr>
          <a:xfrm>
            <a:off x="8168714" y="6138554"/>
            <a:ext cx="1745029" cy="276999"/>
          </a:xfrm>
          <a:prstGeom prst="rect">
            <a:avLst/>
          </a:prstGeom>
          <a:noFill/>
        </p:spPr>
        <p:txBody>
          <a:bodyPr wrap="none" rtlCol="0">
            <a:spAutoFit/>
          </a:bodyPr>
          <a:lstStyle/>
          <a:p>
            <a:r>
              <a:rPr lang="lv-LV" sz="1200" dirty="0">
                <a:latin typeface="Verdana" panose="020B0604030504040204" pitchFamily="34" charset="0"/>
                <a:ea typeface="Verdana" panose="020B0604030504040204" pitchFamily="34" charset="0"/>
                <a:cs typeface="Verdana" panose="020B0604030504040204" pitchFamily="34" charset="0"/>
              </a:rPr>
              <a:t>Informācijas avots: </a:t>
            </a:r>
          </a:p>
        </p:txBody>
      </p:sp>
      <p:pic>
        <p:nvPicPr>
          <p:cNvPr id="9" name="Picture 8">
            <a:extLst>
              <a:ext uri="{FF2B5EF4-FFF2-40B4-BE49-F238E27FC236}">
                <a16:creationId xmlns:a16="http://schemas.microsoft.com/office/drawing/2014/main" id="{26086E94-8095-FD4C-B3F8-71868B0C4483}"/>
              </a:ext>
            </a:extLst>
          </p:cNvPr>
          <p:cNvPicPr>
            <a:picLocks noChangeAspect="1"/>
          </p:cNvPicPr>
          <p:nvPr/>
        </p:nvPicPr>
        <p:blipFill>
          <a:blip r:embed="rId7"/>
          <a:stretch>
            <a:fillRect/>
          </a:stretch>
        </p:blipFill>
        <p:spPr>
          <a:xfrm>
            <a:off x="9985240" y="5388825"/>
            <a:ext cx="1568541" cy="1088175"/>
          </a:xfrm>
          <a:prstGeom prst="rect">
            <a:avLst/>
          </a:prstGeom>
        </p:spPr>
      </p:pic>
    </p:spTree>
    <p:extLst>
      <p:ext uri="{BB962C8B-B14F-4D97-AF65-F5344CB8AC3E}">
        <p14:creationId xmlns:p14="http://schemas.microsoft.com/office/powerpoint/2010/main" val="1541616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1B694-1FA1-ED4F-855E-FE60B6657AB5}"/>
              </a:ext>
            </a:extLst>
          </p:cNvPr>
          <p:cNvSpPr>
            <a:spLocks noGrp="1"/>
          </p:cNvSpPr>
          <p:nvPr>
            <p:ph type="title"/>
          </p:nvPr>
        </p:nvSpPr>
        <p:spPr>
          <a:xfrm>
            <a:off x="953999" y="-199583"/>
            <a:ext cx="10515600" cy="1325563"/>
          </a:xfrm>
        </p:spPr>
        <p:txBody>
          <a:bodyPr/>
          <a:lstStyle/>
          <a:p>
            <a:r>
              <a:rPr lang="lv-LV" sz="3200" b="1" dirty="0">
                <a:solidFill>
                  <a:srgbClr val="0308DB">
                    <a:lumMod val="50000"/>
                  </a:srgbClr>
                </a:solidFill>
                <a:latin typeface="Verdana" panose="020B0604030504040204" pitchFamily="34" charset="0"/>
                <a:ea typeface="Verdana" panose="020B0604030504040204" pitchFamily="34" charset="0"/>
              </a:rPr>
              <a:t>Projektu tipi</a:t>
            </a:r>
            <a:endParaRPr lang="en-US" dirty="0"/>
          </a:p>
        </p:txBody>
      </p:sp>
      <p:sp>
        <p:nvSpPr>
          <p:cNvPr id="3" name="Slide Number Placeholder 2">
            <a:extLst>
              <a:ext uri="{FF2B5EF4-FFF2-40B4-BE49-F238E27FC236}">
                <a16:creationId xmlns:a16="http://schemas.microsoft.com/office/drawing/2014/main" id="{9597D451-073E-2442-946F-EE0A78FE5836}"/>
              </a:ext>
            </a:extLst>
          </p:cNvPr>
          <p:cNvSpPr>
            <a:spLocks noGrp="1"/>
          </p:cNvSpPr>
          <p:nvPr>
            <p:ph type="sldNum" sz="quarter" idx="12"/>
          </p:nvPr>
        </p:nvSpPr>
        <p:spPr/>
        <p:txBody>
          <a:bodyPr/>
          <a:lstStyle/>
          <a:p>
            <a:fld id="{660F3F40-12FA-4968-8235-5F18DAFE2DEF}" type="slidenum">
              <a:rPr lang="lv-LV" smtClean="0"/>
              <a:t>6</a:t>
            </a:fld>
            <a:endParaRPr lang="lv-LV" dirty="0"/>
          </a:p>
        </p:txBody>
      </p:sp>
      <p:graphicFrame>
        <p:nvGraphicFramePr>
          <p:cNvPr id="7" name="Table 6">
            <a:extLst>
              <a:ext uri="{FF2B5EF4-FFF2-40B4-BE49-F238E27FC236}">
                <a16:creationId xmlns:a16="http://schemas.microsoft.com/office/drawing/2014/main" id="{D371E639-A442-2344-AE7A-52661D0D0F08}"/>
              </a:ext>
            </a:extLst>
          </p:cNvPr>
          <p:cNvGraphicFramePr>
            <a:graphicFrameLocks noGrp="1"/>
          </p:cNvGraphicFramePr>
          <p:nvPr>
            <p:extLst>
              <p:ext uri="{D42A27DB-BD31-4B8C-83A1-F6EECF244321}">
                <p14:modId xmlns:p14="http://schemas.microsoft.com/office/powerpoint/2010/main" val="3614420657"/>
              </p:ext>
            </p:extLst>
          </p:nvPr>
        </p:nvGraphicFramePr>
        <p:xfrm>
          <a:off x="953999" y="954742"/>
          <a:ext cx="10798729" cy="5037329"/>
        </p:xfrm>
        <a:graphic>
          <a:graphicData uri="http://schemas.openxmlformats.org/drawingml/2006/table">
            <a:tbl>
              <a:tblPr firstRow="1" bandRow="1"/>
              <a:tblGrid>
                <a:gridCol w="3288729">
                  <a:extLst>
                    <a:ext uri="{9D8B030D-6E8A-4147-A177-3AD203B41FA5}">
                      <a16:colId xmlns:a16="http://schemas.microsoft.com/office/drawing/2014/main" val="4194635498"/>
                    </a:ext>
                  </a:extLst>
                </a:gridCol>
                <a:gridCol w="5019335">
                  <a:extLst>
                    <a:ext uri="{9D8B030D-6E8A-4147-A177-3AD203B41FA5}">
                      <a16:colId xmlns:a16="http://schemas.microsoft.com/office/drawing/2014/main" val="1589332234"/>
                    </a:ext>
                  </a:extLst>
                </a:gridCol>
                <a:gridCol w="2490665">
                  <a:extLst>
                    <a:ext uri="{9D8B030D-6E8A-4147-A177-3AD203B41FA5}">
                      <a16:colId xmlns:a16="http://schemas.microsoft.com/office/drawing/2014/main" val="3893280570"/>
                    </a:ext>
                  </a:extLst>
                </a:gridCol>
              </a:tblGrid>
              <a:tr h="372725">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US" sz="1800" dirty="0"/>
                        <a:t>Type</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US" sz="1800" dirty="0"/>
                        <a:t>Activities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US" sz="1800" dirty="0"/>
                        <a:t>Financing rate</a:t>
                      </a: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2237924531"/>
                  </a:ext>
                </a:extLst>
              </a:tr>
              <a:tr h="1674272">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kern="1200" dirty="0"/>
                        <a:t>RIA (Research and Innovation Actions)</a:t>
                      </a:r>
                    </a:p>
                    <a:p>
                      <a:pPr algn="ctr"/>
                      <a:endParaRPr lang="en-US" sz="1800" b="0" dirty="0"/>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dirty="0"/>
                        <a:t>Activities to establish new knowledge or to explore the feasibility of a new or improved technology, product, process, service or solution.</a:t>
                      </a:r>
                      <a:endParaRPr lang="en-US" sz="1800" dirty="0"/>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dirty="0"/>
                        <a:t>Up to 100%</a:t>
                      </a:r>
                      <a:endParaRPr lang="en-US" sz="1800" dirty="0"/>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744350646"/>
                  </a:ext>
                </a:extLst>
              </a:tr>
              <a:tr h="1214823">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algn="ctr" defTabSz="939575" rtl="0" eaLnBrk="1" latinLnBrk="0" hangingPunct="1"/>
                      <a:r>
                        <a:rPr lang="en-US" sz="1800" kern="1200" dirty="0"/>
                        <a:t>IA (Innovation Actions) </a:t>
                      </a:r>
                      <a:endParaRPr lang="en-US" sz="1800" b="0" kern="1200" dirty="0">
                        <a:solidFill>
                          <a:schemeClr val="tx1"/>
                        </a:solidFill>
                        <a:latin typeface="+mn-lt"/>
                        <a:ea typeface="+mn-ea"/>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US" sz="1800" dirty="0"/>
                        <a:t>Activities to produce plans and arrangements or designs for new, altered or improved products, processes or services.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lv-LV" sz="1800" b="0" dirty="0"/>
                        <a:t>*</a:t>
                      </a:r>
                      <a:r>
                        <a:rPr lang="en-GB" sz="1800" b="0" dirty="0"/>
                        <a:t>Up to 70%</a:t>
                      </a:r>
                      <a:endParaRPr lang="en-US" sz="1800" b="0" dirty="0"/>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3662719264"/>
                  </a:ext>
                </a:extLst>
              </a:tr>
              <a:tr h="1775509">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US" sz="1800" kern="1200" dirty="0"/>
                        <a:t>CSA (Coordination and Support Actions) </a:t>
                      </a:r>
                      <a:endParaRPr lang="en-US" sz="1800" b="0" kern="1200" dirty="0">
                        <a:solidFill>
                          <a:schemeClr val="dk1"/>
                        </a:solidFill>
                        <a:latin typeface="+mn-lt"/>
                        <a:ea typeface="+mn-ea"/>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US" sz="1800" dirty="0"/>
                        <a:t>Activities that contribute to the objectives of Horizon Europe. This excludes R&amp;I activities, except for ‘Widening participation and spreading excellence’</a:t>
                      </a:r>
                      <a:r>
                        <a:rPr lang="fr-BE" sz="1800" dirty="0"/>
                        <a:t>.</a:t>
                      </a:r>
                      <a:endParaRPr lang="en-US" sz="1800"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US" sz="1800" dirty="0"/>
                        <a:t>Up to 100%</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59604319"/>
                  </a:ext>
                </a:extLst>
              </a:tr>
            </a:tbl>
          </a:graphicData>
        </a:graphic>
      </p:graphicFrame>
      <p:sp>
        <p:nvSpPr>
          <p:cNvPr id="8" name="TextBox 7">
            <a:extLst>
              <a:ext uri="{FF2B5EF4-FFF2-40B4-BE49-F238E27FC236}">
                <a16:creationId xmlns:a16="http://schemas.microsoft.com/office/drawing/2014/main" id="{B158921C-9BB4-974B-B9B7-DCEB9E964275}"/>
              </a:ext>
            </a:extLst>
          </p:cNvPr>
          <p:cNvSpPr txBox="1"/>
          <p:nvPr/>
        </p:nvSpPr>
        <p:spPr>
          <a:xfrm>
            <a:off x="1542826" y="6071636"/>
            <a:ext cx="9810974" cy="323165"/>
          </a:xfrm>
          <a:prstGeom prst="rect">
            <a:avLst/>
          </a:prstGeom>
          <a:noFill/>
          <a:ln w="12700">
            <a:solidFill>
              <a:srgbClr val="0308DB">
                <a:lumMod val="50000"/>
              </a:srgbClr>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lv-LV" sz="1500" b="0" i="0" u="none" strike="noStrike" kern="0" cap="none" spc="0" normalizeH="0" baseline="0" noProof="0" dirty="0">
                <a:ln>
                  <a:noFill/>
                </a:ln>
                <a:solidFill>
                  <a:srgbClr val="0308DB">
                    <a:lumMod val="50000"/>
                  </a:srgbClr>
                </a:solidFill>
                <a:effectLst/>
                <a:uLnTx/>
                <a:uFillTx/>
                <a:latin typeface="Verdana"/>
                <a:ea typeface="MS PGothic" panose="020B0600070205080204" pitchFamily="34" charset="-128"/>
              </a:rPr>
              <a:t>* t</a:t>
            </a:r>
            <a:r>
              <a:rPr kumimoji="0" lang="en-US" sz="1500" b="0" i="0" u="none" strike="noStrike" kern="0" cap="none" spc="0" normalizeH="0" baseline="0" noProof="0" dirty="0">
                <a:ln>
                  <a:noFill/>
                </a:ln>
                <a:solidFill>
                  <a:srgbClr val="0308DB">
                    <a:lumMod val="50000"/>
                  </a:srgbClr>
                </a:solidFill>
                <a:effectLst/>
                <a:uLnTx/>
                <a:uFillTx/>
                <a:latin typeface="Verdana"/>
                <a:ea typeface="MS PGothic" panose="020B0600070205080204" pitchFamily="34" charset="-128"/>
              </a:rPr>
              <a:t>he rate is 70 percent for profit-making legal entities and 100 percent for non-profit legal entities</a:t>
            </a:r>
          </a:p>
        </p:txBody>
      </p:sp>
      <p:pic>
        <p:nvPicPr>
          <p:cNvPr id="9" name="Graphic 15" descr="Share">
            <a:extLst>
              <a:ext uri="{FF2B5EF4-FFF2-40B4-BE49-F238E27FC236}">
                <a16:creationId xmlns:a16="http://schemas.microsoft.com/office/drawing/2014/main" id="{0ED33B6F-BE8B-914E-AEF9-A79C4B158444}"/>
              </a:ext>
            </a:extLst>
          </p:cNvPr>
          <p:cNvPicPr>
            <a:picLocks noChangeAspect="1"/>
          </p:cNvPicPr>
          <p:nvPr/>
        </p:nvPicPr>
        <p:blipFill>
          <a:blip r:embed="rId2"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4000" y="6033185"/>
            <a:ext cx="400068" cy="400068"/>
          </a:xfrm>
          <a:prstGeom prst="rect">
            <a:avLst/>
          </a:prstGeom>
        </p:spPr>
      </p:pic>
    </p:spTree>
    <p:extLst>
      <p:ext uri="{BB962C8B-B14F-4D97-AF65-F5344CB8AC3E}">
        <p14:creationId xmlns:p14="http://schemas.microsoft.com/office/powerpoint/2010/main" val="392377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F6F8610-BCEB-9D43-A6F7-358E30E72228}"/>
              </a:ext>
            </a:extLst>
          </p:cNvPr>
          <p:cNvSpPr>
            <a:spLocks noGrp="1"/>
          </p:cNvSpPr>
          <p:nvPr>
            <p:ph type="sldNum" sz="quarter" idx="12"/>
          </p:nvPr>
        </p:nvSpPr>
        <p:spPr/>
        <p:txBody>
          <a:bodyPr/>
          <a:lstStyle/>
          <a:p>
            <a:fld id="{660F3F40-12FA-4968-8235-5F18DAFE2DEF}" type="slidenum">
              <a:rPr lang="lv-LV" smtClean="0"/>
              <a:t>7</a:t>
            </a:fld>
            <a:endParaRPr lang="lv-LV" dirty="0"/>
          </a:p>
        </p:txBody>
      </p:sp>
      <p:sp>
        <p:nvSpPr>
          <p:cNvPr id="16" name="Title 1">
            <a:extLst>
              <a:ext uri="{FF2B5EF4-FFF2-40B4-BE49-F238E27FC236}">
                <a16:creationId xmlns:a16="http://schemas.microsoft.com/office/drawing/2014/main" id="{DC630DFA-82FE-5144-B32F-5232CCDA56D4}"/>
              </a:ext>
            </a:extLst>
          </p:cNvPr>
          <p:cNvSpPr txBox="1">
            <a:spLocks/>
          </p:cNvSpPr>
          <p:nvPr/>
        </p:nvSpPr>
        <p:spPr>
          <a:xfrm>
            <a:off x="1154206" y="175255"/>
            <a:ext cx="8538434" cy="10366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fontAlgn="auto">
              <a:spcAft>
                <a:spcPts val="0"/>
              </a:spcAft>
              <a:buClrTx/>
              <a:buSzTx/>
              <a:tabLst/>
              <a:defRPr/>
            </a:pPr>
            <a:r>
              <a:rPr lang="lv-LV" altLang="en-US" sz="3200" b="1" dirty="0">
                <a:solidFill>
                  <a:srgbClr val="0308DB">
                    <a:lumMod val="50000"/>
                  </a:srgbClr>
                </a:solidFill>
                <a:latin typeface="Verdana" panose="020B0604030504040204" pitchFamily="34" charset="0"/>
                <a:ea typeface="Verdana" panose="020B0604030504040204" pitchFamily="34" charset="0"/>
              </a:rPr>
              <a:t>Tehnoloģiju gatavības līmenis</a:t>
            </a:r>
            <a:endParaRPr lang="en-US" sz="3200" b="1" dirty="0">
              <a:solidFill>
                <a:srgbClr val="0308DB">
                  <a:lumMod val="50000"/>
                </a:srgbClr>
              </a:solidFill>
              <a:latin typeface="Verdana" panose="020B0604030504040204" pitchFamily="34" charset="0"/>
              <a:ea typeface="Verdana" panose="020B0604030504040204" pitchFamily="34" charset="0"/>
            </a:endParaRPr>
          </a:p>
        </p:txBody>
      </p:sp>
      <p:grpSp>
        <p:nvGrpSpPr>
          <p:cNvPr id="17" name="Group 16">
            <a:extLst>
              <a:ext uri="{FF2B5EF4-FFF2-40B4-BE49-F238E27FC236}">
                <a16:creationId xmlns:a16="http://schemas.microsoft.com/office/drawing/2014/main" id="{54EE808B-1C20-CA45-923E-EA82604A13FF}"/>
              </a:ext>
            </a:extLst>
          </p:cNvPr>
          <p:cNvGrpSpPr/>
          <p:nvPr/>
        </p:nvGrpSpPr>
        <p:grpSpPr>
          <a:xfrm>
            <a:off x="699247" y="1771776"/>
            <a:ext cx="11166438" cy="4371107"/>
            <a:chOff x="4018267" y="2049483"/>
            <a:chExt cx="4155464" cy="4371107"/>
          </a:xfrm>
          <a:solidFill>
            <a:sysClr val="window" lastClr="FFFFFF">
              <a:lumMod val="95000"/>
            </a:sysClr>
          </a:solidFill>
        </p:grpSpPr>
        <p:sp>
          <p:nvSpPr>
            <p:cNvPr id="18" name="Freeform 4">
              <a:extLst>
                <a:ext uri="{FF2B5EF4-FFF2-40B4-BE49-F238E27FC236}">
                  <a16:creationId xmlns:a16="http://schemas.microsoft.com/office/drawing/2014/main" id="{C0B3083F-CB6B-694F-9969-151AC071A2B0}"/>
                </a:ext>
              </a:extLst>
            </p:cNvPr>
            <p:cNvSpPr/>
            <p:nvPr/>
          </p:nvSpPr>
          <p:spPr>
            <a:xfrm>
              <a:off x="4018267" y="2049483"/>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tab pos="252000" algn="l"/>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dirty="0">
                  <a:ln>
                    <a:noFill/>
                  </a:ln>
                  <a:solidFill>
                    <a:srgbClr val="0070C0">
                      <a:lumMod val="50000"/>
                    </a:srgbClr>
                  </a:solidFill>
                  <a:effectLst/>
                  <a:uLnTx/>
                  <a:uFillTx/>
                  <a:latin typeface="Verdana"/>
                  <a:ea typeface="+mn-ea"/>
                  <a:cs typeface="+mn-cs"/>
                </a:rPr>
                <a:t>TRL 1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 basic principles observed</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19" name="Freeform 8">
              <a:extLst>
                <a:ext uri="{FF2B5EF4-FFF2-40B4-BE49-F238E27FC236}">
                  <a16:creationId xmlns:a16="http://schemas.microsoft.com/office/drawing/2014/main" id="{318131C6-1AB4-994B-BC2E-85D95DAABCC5}"/>
                </a:ext>
              </a:extLst>
            </p:cNvPr>
            <p:cNvSpPr/>
            <p:nvPr/>
          </p:nvSpPr>
          <p:spPr>
            <a:xfrm>
              <a:off x="4018267" y="2537745"/>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dirty="0">
                  <a:ln>
                    <a:noFill/>
                  </a:ln>
                  <a:solidFill>
                    <a:srgbClr val="0070C0">
                      <a:lumMod val="50000"/>
                    </a:srgbClr>
                  </a:solidFill>
                  <a:effectLst/>
                  <a:uLnTx/>
                  <a:uFillTx/>
                  <a:latin typeface="Verdana"/>
                  <a:ea typeface="+mn-ea"/>
                  <a:cs typeface="+mn-cs"/>
                </a:rPr>
                <a:t>TRL 2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 technology concept formulated</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20" name="Freeform 9">
              <a:extLst>
                <a:ext uri="{FF2B5EF4-FFF2-40B4-BE49-F238E27FC236}">
                  <a16:creationId xmlns:a16="http://schemas.microsoft.com/office/drawing/2014/main" id="{89B1202C-6A9F-694D-8C3E-A7EF37F0DBF7}"/>
                </a:ext>
              </a:extLst>
            </p:cNvPr>
            <p:cNvSpPr/>
            <p:nvPr/>
          </p:nvSpPr>
          <p:spPr>
            <a:xfrm>
              <a:off x="4018267" y="3026007"/>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dirty="0">
                  <a:ln>
                    <a:noFill/>
                  </a:ln>
                  <a:solidFill>
                    <a:srgbClr val="0070C0">
                      <a:lumMod val="50000"/>
                    </a:srgbClr>
                  </a:solidFill>
                  <a:effectLst/>
                  <a:uLnTx/>
                  <a:uFillTx/>
                  <a:latin typeface="Verdana"/>
                  <a:ea typeface="+mn-ea"/>
                  <a:cs typeface="+mn-cs"/>
                </a:rPr>
                <a:t>TRL 3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 experimental proof of concept</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21" name="Freeform 10">
              <a:extLst>
                <a:ext uri="{FF2B5EF4-FFF2-40B4-BE49-F238E27FC236}">
                  <a16:creationId xmlns:a16="http://schemas.microsoft.com/office/drawing/2014/main" id="{98A4407C-375B-C549-9E59-E0A5DCC10DB0}"/>
                </a:ext>
              </a:extLst>
            </p:cNvPr>
            <p:cNvSpPr/>
            <p:nvPr/>
          </p:nvSpPr>
          <p:spPr>
            <a:xfrm>
              <a:off x="4018267" y="3514269"/>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dirty="0">
                  <a:ln>
                    <a:noFill/>
                  </a:ln>
                  <a:solidFill>
                    <a:srgbClr val="0070C0">
                      <a:lumMod val="50000"/>
                    </a:srgbClr>
                  </a:solidFill>
                  <a:effectLst/>
                  <a:uLnTx/>
                  <a:uFillTx/>
                  <a:latin typeface="Verdana"/>
                  <a:ea typeface="+mn-ea"/>
                  <a:cs typeface="+mn-cs"/>
                </a:rPr>
                <a:t>TRL 4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 technology validated in lab</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22" name="Freeform 11">
              <a:extLst>
                <a:ext uri="{FF2B5EF4-FFF2-40B4-BE49-F238E27FC236}">
                  <a16:creationId xmlns:a16="http://schemas.microsoft.com/office/drawing/2014/main" id="{07971E73-7EE0-B549-9FF7-7BF574500374}"/>
                </a:ext>
              </a:extLst>
            </p:cNvPr>
            <p:cNvSpPr/>
            <p:nvPr/>
          </p:nvSpPr>
          <p:spPr>
            <a:xfrm>
              <a:off x="4018267" y="4002531"/>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dirty="0">
                  <a:ln>
                    <a:noFill/>
                  </a:ln>
                  <a:solidFill>
                    <a:srgbClr val="0070C0">
                      <a:lumMod val="50000"/>
                    </a:srgbClr>
                  </a:solidFill>
                  <a:effectLst/>
                  <a:uLnTx/>
                  <a:uFillTx/>
                  <a:latin typeface="Verdana"/>
                  <a:ea typeface="+mn-ea"/>
                  <a:cs typeface="+mn-cs"/>
                </a:rPr>
                <a:t>TRL 5</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 – technology validated in relevant environment (industrially relevant environment in </a:t>
              </a:r>
              <a:r>
                <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the case of key enabling technologies)</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23" name="Freeform 12">
              <a:extLst>
                <a:ext uri="{FF2B5EF4-FFF2-40B4-BE49-F238E27FC236}">
                  <a16:creationId xmlns:a16="http://schemas.microsoft.com/office/drawing/2014/main" id="{F4525958-FBE1-4141-BAEF-2F4A4A6F53EC}"/>
                </a:ext>
              </a:extLst>
            </p:cNvPr>
            <p:cNvSpPr/>
            <p:nvPr/>
          </p:nvSpPr>
          <p:spPr>
            <a:xfrm>
              <a:off x="4018267" y="4490793"/>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dirty="0">
                  <a:ln>
                    <a:noFill/>
                  </a:ln>
                  <a:solidFill>
                    <a:srgbClr val="0070C0">
                      <a:lumMod val="50000"/>
                    </a:srgbClr>
                  </a:solidFill>
                  <a:effectLst/>
                  <a:uLnTx/>
                  <a:uFillTx/>
                  <a:latin typeface="Verdana"/>
                  <a:ea typeface="+mn-ea"/>
                  <a:cs typeface="+mn-cs"/>
                </a:rPr>
                <a:t>TRL 6</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 – technology demonstrated in relevant environment (industrially relevant </a:t>
              </a:r>
              <a:r>
                <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environment in the case of key enabling technologies)</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24" name="Freeform 13">
              <a:extLst>
                <a:ext uri="{FF2B5EF4-FFF2-40B4-BE49-F238E27FC236}">
                  <a16:creationId xmlns:a16="http://schemas.microsoft.com/office/drawing/2014/main" id="{31B93227-3846-BB47-A286-4ABA00ECD832}"/>
                </a:ext>
              </a:extLst>
            </p:cNvPr>
            <p:cNvSpPr/>
            <p:nvPr/>
          </p:nvSpPr>
          <p:spPr>
            <a:xfrm>
              <a:off x="4018267" y="4979055"/>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US" sz="1800" b="1" i="0" u="none" strike="noStrike" kern="0" cap="none" spc="0" normalizeH="0" baseline="0" noProof="0" dirty="0">
                  <a:ln>
                    <a:noFill/>
                  </a:ln>
                  <a:solidFill>
                    <a:srgbClr val="0070C0">
                      <a:lumMod val="50000"/>
                    </a:srgbClr>
                  </a:solidFill>
                  <a:effectLst/>
                  <a:uLnTx/>
                  <a:uFillTx/>
                  <a:latin typeface="Verdana"/>
                  <a:ea typeface="+mn-ea"/>
                  <a:cs typeface="+mn-cs"/>
                </a:rPr>
                <a:t>TRL 7 </a:t>
              </a:r>
              <a:r>
                <a:rPr kumimoji="0" lang="en-US" sz="1800" b="0" i="0" u="none" strike="noStrike" kern="0" cap="none" spc="0" normalizeH="0" baseline="0" noProof="0" dirty="0">
                  <a:ln>
                    <a:noFill/>
                  </a:ln>
                  <a:solidFill>
                    <a:srgbClr val="0070C0">
                      <a:lumMod val="50000"/>
                    </a:srgbClr>
                  </a:solidFill>
                  <a:effectLst/>
                  <a:uLnTx/>
                  <a:uFillTx/>
                  <a:latin typeface="Verdana"/>
                  <a:ea typeface="+mn-ea"/>
                  <a:cs typeface="+mn-cs"/>
                </a:rPr>
                <a:t>– system prototype demonstration in operational environment</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25" name="Freeform 14">
              <a:extLst>
                <a:ext uri="{FF2B5EF4-FFF2-40B4-BE49-F238E27FC236}">
                  <a16:creationId xmlns:a16="http://schemas.microsoft.com/office/drawing/2014/main" id="{E46DAD3A-91D9-494D-B329-DE505734220E}"/>
                </a:ext>
              </a:extLst>
            </p:cNvPr>
            <p:cNvSpPr/>
            <p:nvPr/>
          </p:nvSpPr>
          <p:spPr>
            <a:xfrm>
              <a:off x="4018267" y="5467317"/>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dirty="0">
                  <a:ln>
                    <a:noFill/>
                  </a:ln>
                  <a:solidFill>
                    <a:srgbClr val="0070C0">
                      <a:lumMod val="50000"/>
                    </a:srgbClr>
                  </a:solidFill>
                  <a:effectLst/>
                  <a:uLnTx/>
                  <a:uFillTx/>
                  <a:latin typeface="Verdana"/>
                  <a:ea typeface="+mn-ea"/>
                  <a:cs typeface="+mn-cs"/>
                </a:rPr>
                <a:t>TRL 8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 system complete and qualified</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26" name="Freeform 15">
              <a:extLst>
                <a:ext uri="{FF2B5EF4-FFF2-40B4-BE49-F238E27FC236}">
                  <a16:creationId xmlns:a16="http://schemas.microsoft.com/office/drawing/2014/main" id="{CDA66289-22DD-2B44-87BA-C8108895B1DE}"/>
                </a:ext>
              </a:extLst>
            </p:cNvPr>
            <p:cNvSpPr/>
            <p:nvPr/>
          </p:nvSpPr>
          <p:spPr>
            <a:xfrm>
              <a:off x="4018267" y="5955579"/>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b="1" i="0" u="none" strike="noStrike" kern="0" cap="none" spc="0" normalizeH="0" baseline="0" noProof="0" dirty="0">
                  <a:ln>
                    <a:noFill/>
                  </a:ln>
                  <a:solidFill>
                    <a:srgbClr val="0070C0">
                      <a:lumMod val="50000"/>
                    </a:srgbClr>
                  </a:solidFill>
                  <a:effectLst/>
                  <a:uLnTx/>
                  <a:uFillTx/>
                  <a:latin typeface="Verdana"/>
                  <a:ea typeface="+mn-ea"/>
                  <a:cs typeface="+mn-cs"/>
                </a:rPr>
                <a:t>TRL 9 </a:t>
              </a:r>
              <a:r>
                <a:rPr kumimoji="0" lang="en-GB" b="0" i="0" u="none" strike="noStrike" kern="0" cap="none" spc="0" normalizeH="0" baseline="0" noProof="0" dirty="0">
                  <a:ln>
                    <a:noFill/>
                  </a:ln>
                  <a:solidFill>
                    <a:srgbClr val="0070C0">
                      <a:lumMod val="50000"/>
                    </a:srgbClr>
                  </a:solidFill>
                  <a:effectLst/>
                  <a:uLnTx/>
                  <a:uFillTx/>
                  <a:latin typeface="Verdana"/>
                  <a:ea typeface="+mn-ea"/>
                  <a:cs typeface="+mn-cs"/>
                </a:rPr>
                <a:t>– actual system proven in operational environment (competitive manufacturing in </a:t>
              </a:r>
              <a:r>
                <a:rPr kumimoji="0" lang="lv-LV" b="0"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b="0" i="0" u="none" strike="noStrike" kern="0" cap="none" spc="0" normalizeH="0" baseline="0" noProof="0" dirty="0">
                  <a:ln>
                    <a:noFill/>
                  </a:ln>
                  <a:solidFill>
                    <a:srgbClr val="0070C0">
                      <a:lumMod val="50000"/>
                    </a:srgbClr>
                  </a:solidFill>
                  <a:effectLst/>
                  <a:uLnTx/>
                  <a:uFillTx/>
                  <a:latin typeface="Verdana"/>
                  <a:ea typeface="+mn-ea"/>
                  <a:cs typeface="+mn-cs"/>
                </a:rPr>
                <a:t>the case of key enabling technologies; or in space)</a:t>
              </a:r>
              <a:endParaRPr kumimoji="0" lang="lv-LV"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grpSp>
      <p:sp>
        <p:nvSpPr>
          <p:cNvPr id="27" name="TextBox 26">
            <a:extLst>
              <a:ext uri="{FF2B5EF4-FFF2-40B4-BE49-F238E27FC236}">
                <a16:creationId xmlns:a16="http://schemas.microsoft.com/office/drawing/2014/main" id="{222B118A-7789-F344-B6B1-00BF3AF5F670}"/>
              </a:ext>
            </a:extLst>
          </p:cNvPr>
          <p:cNvSpPr txBox="1"/>
          <p:nvPr/>
        </p:nvSpPr>
        <p:spPr>
          <a:xfrm>
            <a:off x="699247" y="1235144"/>
            <a:ext cx="10994315" cy="323165"/>
          </a:xfrm>
          <a:prstGeom prst="rect">
            <a:avLst/>
          </a:prstGeom>
          <a:noFill/>
          <a:ln w="12700">
            <a:solidFill>
              <a:srgbClr val="0070C0">
                <a:lumMod val="75000"/>
              </a:srgbClr>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500" b="1" i="0" u="none" strike="noStrike" kern="0" cap="none" spc="0" normalizeH="0" baseline="0" noProof="0" dirty="0">
                <a:ln>
                  <a:noFill/>
                </a:ln>
                <a:solidFill>
                  <a:srgbClr val="0070C0">
                    <a:lumMod val="75000"/>
                  </a:srgbClr>
                </a:solidFill>
                <a:effectLst/>
                <a:uLnTx/>
                <a:uFillTx/>
                <a:latin typeface="Verdana"/>
                <a:ea typeface="MS PGothic" panose="020B0600070205080204" pitchFamily="34" charset="-128"/>
              </a:rPr>
              <a:t>Technology Readiness Levels (TRLs) are indicators of the maturity level of particular</a:t>
            </a:r>
            <a:r>
              <a:rPr kumimoji="0" lang="lv-LV" sz="1500" b="1" i="0" u="none" strike="noStrike" kern="0" cap="none" spc="0" normalizeH="0" baseline="0" noProof="0" dirty="0">
                <a:ln>
                  <a:noFill/>
                </a:ln>
                <a:solidFill>
                  <a:srgbClr val="0070C0">
                    <a:lumMod val="75000"/>
                  </a:srgbClr>
                </a:solidFill>
                <a:effectLst/>
                <a:uLnTx/>
                <a:uFillTx/>
                <a:latin typeface="Verdana"/>
                <a:ea typeface="MS PGothic" panose="020B0600070205080204" pitchFamily="34" charset="-128"/>
              </a:rPr>
              <a:t> </a:t>
            </a:r>
            <a:r>
              <a:rPr kumimoji="0" lang="en-US" sz="1500" b="1" i="0" u="none" strike="noStrike" kern="0" cap="none" spc="0" normalizeH="0" baseline="0" noProof="0" dirty="0">
                <a:ln>
                  <a:noFill/>
                </a:ln>
                <a:solidFill>
                  <a:srgbClr val="0070C0">
                    <a:lumMod val="75000"/>
                  </a:srgbClr>
                </a:solidFill>
                <a:effectLst/>
                <a:uLnTx/>
                <a:uFillTx/>
                <a:latin typeface="Verdana"/>
                <a:ea typeface="MS PGothic" panose="020B0600070205080204" pitchFamily="34" charset="-128"/>
              </a:rPr>
              <a:t>technologies. </a:t>
            </a:r>
            <a:endParaRPr kumimoji="0" lang="lv-LV" sz="1500" b="1" i="0" u="none" strike="noStrike" kern="0" cap="none" spc="0" normalizeH="0" baseline="0" noProof="0" dirty="0">
              <a:ln>
                <a:noFill/>
              </a:ln>
              <a:solidFill>
                <a:srgbClr val="0070C0">
                  <a:lumMod val="75000"/>
                </a:srgbClr>
              </a:solidFill>
              <a:effectLst/>
              <a:uLnTx/>
              <a:uFillTx/>
              <a:latin typeface="Verdana"/>
              <a:ea typeface="MS PGothic" panose="020B0600070205080204" pitchFamily="34" charset="-128"/>
            </a:endParaRPr>
          </a:p>
        </p:txBody>
      </p:sp>
    </p:spTree>
    <p:extLst>
      <p:ext uri="{BB962C8B-B14F-4D97-AF65-F5344CB8AC3E}">
        <p14:creationId xmlns:p14="http://schemas.microsoft.com/office/powerpoint/2010/main" val="4064151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6A3737-024F-3345-9FD9-75AF02B99B3D}"/>
              </a:ext>
            </a:extLst>
          </p:cNvPr>
          <p:cNvSpPr>
            <a:spLocks noGrp="1"/>
          </p:cNvSpPr>
          <p:nvPr>
            <p:ph type="sldNum" sz="quarter" idx="12"/>
          </p:nvPr>
        </p:nvSpPr>
        <p:spPr/>
        <p:txBody>
          <a:bodyPr/>
          <a:lstStyle/>
          <a:p>
            <a:fld id="{660F3F40-12FA-4968-8235-5F18DAFE2DEF}" type="slidenum">
              <a:rPr lang="lv-LV" smtClean="0"/>
              <a:t>8</a:t>
            </a:fld>
            <a:endParaRPr lang="lv-LV" dirty="0"/>
          </a:p>
        </p:txBody>
      </p:sp>
      <p:graphicFrame>
        <p:nvGraphicFramePr>
          <p:cNvPr id="10" name="Content Placeholder 10">
            <a:extLst>
              <a:ext uri="{FF2B5EF4-FFF2-40B4-BE49-F238E27FC236}">
                <a16:creationId xmlns:a16="http://schemas.microsoft.com/office/drawing/2014/main" id="{BAE4EAEB-0367-3049-B1D4-2BCD9D68A546}"/>
              </a:ext>
            </a:extLst>
          </p:cNvPr>
          <p:cNvGraphicFramePr>
            <a:graphicFrameLocks/>
          </p:cNvGraphicFramePr>
          <p:nvPr>
            <p:extLst>
              <p:ext uri="{D42A27DB-BD31-4B8C-83A1-F6EECF244321}">
                <p14:modId xmlns:p14="http://schemas.microsoft.com/office/powerpoint/2010/main" val="3688709107"/>
              </p:ext>
            </p:extLst>
          </p:nvPr>
        </p:nvGraphicFramePr>
        <p:xfrm>
          <a:off x="389965" y="2011680"/>
          <a:ext cx="11486477" cy="3329608"/>
        </p:xfrm>
        <a:graphic>
          <a:graphicData uri="http://schemas.openxmlformats.org/drawingml/2006/table">
            <a:tbl>
              <a:tblPr/>
              <a:tblGrid>
                <a:gridCol w="5915416">
                  <a:extLst>
                    <a:ext uri="{9D8B030D-6E8A-4147-A177-3AD203B41FA5}">
                      <a16:colId xmlns:a16="http://schemas.microsoft.com/office/drawing/2014/main" val="20000"/>
                    </a:ext>
                  </a:extLst>
                </a:gridCol>
                <a:gridCol w="2068428">
                  <a:extLst>
                    <a:ext uri="{9D8B030D-6E8A-4147-A177-3AD203B41FA5}">
                      <a16:colId xmlns:a16="http://schemas.microsoft.com/office/drawing/2014/main" val="20001"/>
                    </a:ext>
                  </a:extLst>
                </a:gridCol>
                <a:gridCol w="2059975">
                  <a:extLst>
                    <a:ext uri="{9D8B030D-6E8A-4147-A177-3AD203B41FA5}">
                      <a16:colId xmlns:a16="http://schemas.microsoft.com/office/drawing/2014/main" val="20003"/>
                    </a:ext>
                  </a:extLst>
                </a:gridCol>
                <a:gridCol w="1442658">
                  <a:extLst>
                    <a:ext uri="{9D8B030D-6E8A-4147-A177-3AD203B41FA5}">
                      <a16:colId xmlns:a16="http://schemas.microsoft.com/office/drawing/2014/main" val="3995975852"/>
                    </a:ext>
                  </a:extLst>
                </a:gridCol>
              </a:tblGrid>
              <a:tr h="756685">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1063307">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3"/>
                        </a:rPr>
                        <a:t>HORIZON-CL4-2024-DATA-01-01</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AI-driven data operations and compliance technologies (AI, data and robotics partnership)</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dirty="0">
                          <a:solidFill>
                            <a:srgbClr val="000000"/>
                          </a:solidFill>
                          <a:effectLst/>
                          <a:latin typeface="Verdana" panose="020B0604030504040204" pitchFamily="34" charset="0"/>
                          <a:ea typeface="Verdana" panose="020B0604030504040204" pitchFamily="34" charset="0"/>
                        </a:rPr>
                        <a:t>IA</a:t>
                      </a:r>
                      <a:endParaRPr lang="en-US" sz="1400" b="1" kern="1200" dirty="0">
                        <a:solidFill>
                          <a:schemeClr val="tx1"/>
                        </a:solidFill>
                        <a:effectLst/>
                        <a:latin typeface="Verdana" panose="020B0604030504040204" pitchFamily="34" charset="0"/>
                        <a:ea typeface="Verdana" panose="020B0604030504040204" pitchFamily="34" charset="0"/>
                        <a:cs typeface="+mn-cs"/>
                      </a:endParaRPr>
                    </a:p>
                    <a:p>
                      <a:pPr algn="ctr" fontAlgn="ctr"/>
                      <a:r>
                        <a:rPr lang="en-US" sz="1400" kern="1200" dirty="0">
                          <a:solidFill>
                            <a:schemeClr val="tx1"/>
                          </a:solidFill>
                          <a:effectLst/>
                          <a:latin typeface="Verdana" panose="020B0604030504040204" pitchFamily="34" charset="0"/>
                          <a:ea typeface="Verdana" panose="020B0604030504040204" pitchFamily="34" charset="0"/>
                          <a:cs typeface="+mn-cs"/>
                        </a:rPr>
                        <a:t>TRL 4-5/TRL 6-7</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8-10</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62284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4"/>
                        </a:rPr>
                        <a:t>HORIZON-CL4-2024-DATA-01-03</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Piloting emerging Smart IoT Platforms and decentralized intelligence</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1" kern="1200" dirty="0">
                          <a:solidFill>
                            <a:schemeClr val="tx1"/>
                          </a:solidFill>
                          <a:effectLst/>
                          <a:latin typeface="Verdana" panose="020B0604030504040204" pitchFamily="34" charset="0"/>
                          <a:ea typeface="Verdana" panose="020B0604030504040204" pitchFamily="34" charset="0"/>
                          <a:cs typeface="+mn-cs"/>
                        </a:rPr>
                        <a:t>IA</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400" kern="1200" dirty="0">
                          <a:solidFill>
                            <a:schemeClr val="tx1"/>
                          </a:solidFill>
                          <a:effectLst/>
                          <a:latin typeface="Verdana" panose="020B0604030504040204" pitchFamily="34" charset="0"/>
                          <a:ea typeface="Verdana" panose="020B0604030504040204" pitchFamily="34" charset="0"/>
                          <a:cs typeface="+mn-cs"/>
                        </a:rPr>
                        <a:t>TRL 3-4/TRL 6-7</a:t>
                      </a:r>
                      <a:endParaRPr lang="en-GB" sz="1400" b="1"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20-25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88677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5"/>
                        </a:rPr>
                        <a:t>HORIZON-CL4-2024-DATA-01-05</a:t>
                      </a:r>
                      <a:r>
                        <a:rPr lang="en-US" sz="1400" b="1" dirty="0">
                          <a:effectLst/>
                          <a:latin typeface="Verdana" panose="020B0604030504040204" pitchFamily="34" charset="0"/>
                          <a:ea typeface="Verdana" panose="020B0604030504040204" pitchFamily="34" charset="0"/>
                        </a:rPr>
                        <a:t>: </a:t>
                      </a:r>
                      <a:r>
                        <a:rPr lang="en-US" sz="1400" dirty="0">
                          <a:effectLst/>
                          <a:latin typeface="Verdana" panose="020B0604030504040204" pitchFamily="34" charset="0"/>
                          <a:ea typeface="Verdana" panose="020B0604030504040204" pitchFamily="34" charset="0"/>
                        </a:rPr>
                        <a:t>Platform Building, standardization and Up-scaling of the ‘Cloud-Edge-IoT’ Solutions</a:t>
                      </a: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CSA</a:t>
                      </a:r>
                      <a:endParaRPr lang="en-GB" sz="1400" b="0" i="0" u="none" strike="noStrike" noProof="0" dirty="0">
                        <a:solidFill>
                          <a:schemeClr val="tx1"/>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US" sz="1400" b="0" i="0" u="none" strike="noStrike" dirty="0">
                          <a:solidFill>
                            <a:schemeClr val="tx1"/>
                          </a:solidFill>
                          <a:effectLst/>
                          <a:latin typeface="Verdana" panose="020B0604030504040204" pitchFamily="34" charset="0"/>
                          <a:ea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bl>
          </a:graphicData>
        </a:graphic>
      </p:graphicFrame>
      <p:sp>
        <p:nvSpPr>
          <p:cNvPr id="11" name="Title 1">
            <a:extLst>
              <a:ext uri="{FF2B5EF4-FFF2-40B4-BE49-F238E27FC236}">
                <a16:creationId xmlns:a16="http://schemas.microsoft.com/office/drawing/2014/main" id="{11F51BBB-3FD8-EF4F-A561-157E2E03C5EA}"/>
              </a:ext>
            </a:extLst>
          </p:cNvPr>
          <p:cNvSpPr txBox="1">
            <a:spLocks/>
          </p:cNvSpPr>
          <p:nvPr/>
        </p:nvSpPr>
        <p:spPr>
          <a:xfrm>
            <a:off x="1271008" y="115103"/>
            <a:ext cx="10269257" cy="4333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ctr" latinLnBrk="0" hangingPunct="1">
              <a:lnSpc>
                <a:spcPct val="90000"/>
              </a:lnSpc>
              <a:spcBef>
                <a:spcPct val="0"/>
              </a:spcBef>
              <a:spcAft>
                <a:spcPts val="0"/>
              </a:spcAft>
              <a:buClrTx/>
              <a:buSzTx/>
              <a:buFontTx/>
              <a:buNone/>
              <a:tabLst/>
              <a:defRPr/>
            </a:pPr>
            <a:r>
              <a:rPr lang="en-GB" altLang="lv-LV" sz="3200" b="1" dirty="0">
                <a:solidFill>
                  <a:srgbClr val="0308DB">
                    <a:lumMod val="50000"/>
                  </a:srgbClr>
                </a:solidFill>
                <a:latin typeface="Verdana" panose="020B0604030504040204" pitchFamily="34" charset="0"/>
                <a:ea typeface="Verdana" panose="020B0604030504040204" pitchFamily="34" charset="0"/>
              </a:rPr>
              <a:t>D3: World Leading Data and Computing Technologies</a:t>
            </a:r>
            <a:br>
              <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b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t>  </a:t>
            </a:r>
            <a:endPar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endParaRPr>
          </a:p>
        </p:txBody>
      </p:sp>
      <p:sp>
        <p:nvSpPr>
          <p:cNvPr id="12" name="Rectangle 11">
            <a:extLst>
              <a:ext uri="{FF2B5EF4-FFF2-40B4-BE49-F238E27FC236}">
                <a16:creationId xmlns:a16="http://schemas.microsoft.com/office/drawing/2014/main" id="{BDD84095-1C1D-F74F-A22D-AA2F9380D8D7}"/>
              </a:ext>
            </a:extLst>
          </p:cNvPr>
          <p:cNvSpPr/>
          <p:nvPr/>
        </p:nvSpPr>
        <p:spPr>
          <a:xfrm>
            <a:off x="5008259" y="1356474"/>
            <a:ext cx="4789268"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en-GB" b="1" dirty="0">
                <a:latin typeface="Verdana" panose="020B0604030504040204" pitchFamily="34" charset="0"/>
                <a:ea typeface="Verdana" panose="020B0604030504040204" pitchFamily="34" charset="0"/>
              </a:rPr>
              <a:t>19 March 2024</a:t>
            </a:r>
          </a:p>
        </p:txBody>
      </p:sp>
      <p:sp>
        <p:nvSpPr>
          <p:cNvPr id="13" name="Rectangle 12">
            <a:extLst>
              <a:ext uri="{FF2B5EF4-FFF2-40B4-BE49-F238E27FC236}">
                <a16:creationId xmlns:a16="http://schemas.microsoft.com/office/drawing/2014/main" id="{2BE0BE80-0A04-DD4F-B1EB-9A8752529E95}"/>
              </a:ext>
            </a:extLst>
          </p:cNvPr>
          <p:cNvSpPr/>
          <p:nvPr/>
        </p:nvSpPr>
        <p:spPr>
          <a:xfrm>
            <a:off x="441065" y="1365349"/>
            <a:ext cx="6225896"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en-GB" b="1" dirty="0">
                <a:latin typeface="Verdana" panose="020B0604030504040204" pitchFamily="34" charset="0"/>
                <a:ea typeface="Verdana" panose="020B0604030504040204" pitchFamily="34" charset="0"/>
              </a:rPr>
              <a:t>15 November 2023 </a:t>
            </a:r>
          </a:p>
        </p:txBody>
      </p:sp>
      <p:sp>
        <p:nvSpPr>
          <p:cNvPr id="14" name="Rectangle 1">
            <a:extLst>
              <a:ext uri="{FF2B5EF4-FFF2-40B4-BE49-F238E27FC236}">
                <a16:creationId xmlns:a16="http://schemas.microsoft.com/office/drawing/2014/main" id="{E9422ECE-6AF2-5842-BB77-2537ED23551C}"/>
              </a:ext>
            </a:extLst>
          </p:cNvPr>
          <p:cNvSpPr>
            <a:spLocks noChangeArrowheads="1"/>
          </p:cNvSpPr>
          <p:nvPr/>
        </p:nvSpPr>
        <p:spPr bwMode="auto">
          <a:xfrm>
            <a:off x="9183607" y="1088350"/>
            <a:ext cx="2674009" cy="553998"/>
          </a:xfrm>
          <a:prstGeom prst="rect">
            <a:avLst/>
          </a:prstGeom>
          <a:noFill/>
          <a:ln w="127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lvl="0" defTabSz="938213" eaLnBrk="0" fontAlgn="base" hangingPunct="0">
              <a:spcBef>
                <a:spcPct val="0"/>
              </a:spcBef>
              <a:spcAft>
                <a:spcPct val="0"/>
              </a:spcAft>
              <a:defRPr/>
            </a:pPr>
            <a:r>
              <a:rPr lang="en-GB" altLang="en-US" sz="1500" b="1" i="1" kern="0" dirty="0">
                <a:solidFill>
                  <a:srgbClr val="FF0000"/>
                </a:solidFill>
                <a:latin typeface="Times New Roman" panose="02020603050405020304" pitchFamily="18" charset="0"/>
                <a:ea typeface="MS PGothic" panose="020B0600070205080204" pitchFamily="34" charset="-128"/>
                <a:hlinkClick r:id="rId6"/>
              </a:rPr>
              <a:t>https://www.youtube.com/watch?v=tCMzmVa3QcA</a:t>
            </a:r>
            <a:r>
              <a:rPr lang="en-GB" altLang="en-US" sz="1500" b="1" i="1" kern="0" dirty="0">
                <a:solidFill>
                  <a:srgbClr val="FF0000"/>
                </a:solidFill>
                <a:latin typeface="Times New Roman" panose="02020603050405020304" pitchFamily="18" charset="0"/>
                <a:ea typeface="MS PGothic" panose="020B0600070205080204" pitchFamily="34" charset="-128"/>
              </a:rPr>
              <a:t> </a:t>
            </a:r>
            <a:endParaRPr kumimoji="0" lang="en-GB" altLang="en-US" sz="1500" b="1" i="1" u="none" strike="noStrike" kern="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endParaRPr>
          </a:p>
        </p:txBody>
      </p:sp>
      <p:pic>
        <p:nvPicPr>
          <p:cNvPr id="15" name="Graphic 15" descr="Share">
            <a:extLst>
              <a:ext uri="{FF2B5EF4-FFF2-40B4-BE49-F238E27FC236}">
                <a16:creationId xmlns:a16="http://schemas.microsoft.com/office/drawing/2014/main" id="{CBB49D41-ADB4-694F-8071-4E40102B5E7D}"/>
              </a:ext>
            </a:extLst>
          </p:cNvPr>
          <p:cNvPicPr>
            <a:picLocks noChangeAspect="1"/>
          </p:cNvPicPr>
          <p:nvPr/>
        </p:nvPicPr>
        <p:blipFill>
          <a:blip r:embed="rId7"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610600" y="1214725"/>
            <a:ext cx="436012" cy="436012"/>
          </a:xfrm>
          <a:prstGeom prst="rect">
            <a:avLst/>
          </a:prstGeom>
        </p:spPr>
      </p:pic>
    </p:spTree>
    <p:extLst>
      <p:ext uri="{BB962C8B-B14F-4D97-AF65-F5344CB8AC3E}">
        <p14:creationId xmlns:p14="http://schemas.microsoft.com/office/powerpoint/2010/main" val="3020714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9</a:t>
            </a:fld>
            <a:endParaRPr lang="lv-LV" dirty="0"/>
          </a:p>
        </p:txBody>
      </p:sp>
      <p:sp>
        <p:nvSpPr>
          <p:cNvPr id="9" name="Rectangle 8">
            <a:extLst>
              <a:ext uri="{FF2B5EF4-FFF2-40B4-BE49-F238E27FC236}">
                <a16:creationId xmlns:a16="http://schemas.microsoft.com/office/drawing/2014/main" id="{2B7B10CB-3AF1-0E47-AB63-FD9F427D26EB}"/>
              </a:ext>
            </a:extLst>
          </p:cNvPr>
          <p:cNvSpPr/>
          <p:nvPr/>
        </p:nvSpPr>
        <p:spPr>
          <a:xfrm>
            <a:off x="887101" y="883832"/>
            <a:ext cx="6024687" cy="3139321"/>
          </a:xfrm>
          <a:prstGeom prst="rect">
            <a:avLst/>
          </a:prstGeom>
          <a:ln w="12700">
            <a:solidFill>
              <a:srgbClr val="4472C4"/>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C5193"/>
                </a:solidFill>
                <a:effectLst/>
                <a:uLnTx/>
                <a:uFillTx/>
                <a:latin typeface="Verdana" panose="020B0604030504040204" pitchFamily="34" charset="0"/>
                <a:ea typeface="MS PGothic" panose="020B0600070205080204" pitchFamily="34" charset="-128"/>
              </a:rPr>
              <a:t>What are we looking for? </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Developing, piloting and integrating compliance tools and data economy enablers into compliant systems and solutions for creating value on data, especially in the AI context</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Addressing compliance in the broad sense (legal, ethical, environmental, fairness/trustworthiness)</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Addressing compliance in a holistic way – employing inherently compliant architectures and design principles (“compliance by design”)</a:t>
            </a:r>
          </a:p>
        </p:txBody>
      </p:sp>
      <p:sp>
        <p:nvSpPr>
          <p:cNvPr id="10" name="Rectangle 9">
            <a:extLst>
              <a:ext uri="{FF2B5EF4-FFF2-40B4-BE49-F238E27FC236}">
                <a16:creationId xmlns:a16="http://schemas.microsoft.com/office/drawing/2014/main" id="{C6CBC83E-D3DC-FE43-9B68-2853268C0A82}"/>
              </a:ext>
            </a:extLst>
          </p:cNvPr>
          <p:cNvSpPr/>
          <p:nvPr/>
        </p:nvSpPr>
        <p:spPr>
          <a:xfrm>
            <a:off x="7046257" y="883831"/>
            <a:ext cx="4887242" cy="3139321"/>
          </a:xfrm>
          <a:prstGeom prst="rect">
            <a:avLst/>
          </a:prstGeom>
          <a:ln w="12700">
            <a:solidFill>
              <a:srgbClr val="4472C4"/>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C5193"/>
                </a:solidFill>
                <a:effectLst/>
                <a:uLnTx/>
                <a:uFillTx/>
                <a:latin typeface="Verdana" panose="020B0604030504040204" pitchFamily="34" charset="0"/>
                <a:ea typeface="MS PGothic" panose="020B0600070205080204" pitchFamily="34" charset="-128"/>
              </a:rPr>
              <a:t>What we do NOT want? </a:t>
            </a:r>
            <a:endParaRPr kumimoji="0" lang="en-US" sz="1700" b="1" i="0" u="none" strike="noStrike" kern="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endParaRP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Stand-alone or add-on compliance tools, not integrated in systems/solutions</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Low-maturity science-fiction (this a practical IA topic)</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Research-oriented proposals (this is an IA topic)</a:t>
            </a:r>
          </a:p>
          <a:p>
            <a:pPr marL="285750" lvl="0" indent="-285750" defTabSz="938213" eaLnBrk="0" fontAlgn="base" hangingPunct="0">
              <a:spcBef>
                <a:spcPct val="0"/>
              </a:spcBef>
              <a:spcAft>
                <a:spcPct val="0"/>
              </a:spcAft>
              <a:buSzPct val="150000"/>
              <a:buFont typeface="Arial" panose="020B0604020202020204" pitchFamily="34" charset="0"/>
              <a:buChar char="•"/>
            </a:pPr>
            <a:r>
              <a:rPr lang="en-US" kern="0" dirty="0">
                <a:solidFill>
                  <a:prstClr val="black"/>
                </a:solidFill>
                <a:latin typeface="Verdana" panose="020B0604030504040204" pitchFamily="34" charset="0"/>
                <a:ea typeface="MS PGothic" panose="020B0600070205080204" pitchFamily="34" charset="-128"/>
              </a:rPr>
              <a:t>Legal entities established in China are not eligible in any capacity (p. 178 of WP, p. 13 of General Annexes to WP)</a:t>
            </a:r>
          </a:p>
        </p:txBody>
      </p:sp>
      <p:sp>
        <p:nvSpPr>
          <p:cNvPr id="11" name="Rectangle 10">
            <a:extLst>
              <a:ext uri="{FF2B5EF4-FFF2-40B4-BE49-F238E27FC236}">
                <a16:creationId xmlns:a16="http://schemas.microsoft.com/office/drawing/2014/main" id="{F3B4701F-F037-244D-B3E1-A9D380A6733C}"/>
              </a:ext>
            </a:extLst>
          </p:cNvPr>
          <p:cNvSpPr/>
          <p:nvPr/>
        </p:nvSpPr>
        <p:spPr>
          <a:xfrm>
            <a:off x="1044259" y="125012"/>
            <a:ext cx="7832593" cy="584775"/>
          </a:xfrm>
          <a:prstGeom prst="rect">
            <a:avLst/>
          </a:prstGeom>
          <a:noFill/>
        </p:spPr>
        <p:txBody>
          <a:bodyPr wrap="none">
            <a:spAutoFit/>
          </a:bodyPr>
          <a:lstStyle/>
          <a:p>
            <a:pPr defTabSz="938213" eaLnBrk="0" fontAlgn="base" hangingPunct="0">
              <a:spcBef>
                <a:spcPct val="0"/>
              </a:spcBef>
              <a:spcAft>
                <a:spcPct val="0"/>
              </a:spcAft>
            </a:pPr>
            <a:r>
              <a:rPr lang="en-US" sz="3200" b="1" dirty="0">
                <a:solidFill>
                  <a:srgbClr val="0308DB">
                    <a:lumMod val="50000"/>
                  </a:srgbClr>
                </a:solidFill>
                <a:latin typeface="Verdana" panose="020B0604030504040204" pitchFamily="34" charset="0"/>
                <a:ea typeface="Verdana" panose="020B0604030504040204" pitchFamily="34" charset="0"/>
                <a:cs typeface="+mj-cs"/>
              </a:rPr>
              <a:t>HORIZON-CL4-2024-DATA-01-01</a:t>
            </a:r>
          </a:p>
        </p:txBody>
      </p:sp>
      <p:sp>
        <p:nvSpPr>
          <p:cNvPr id="13" name="Rectangle 12">
            <a:extLst>
              <a:ext uri="{FF2B5EF4-FFF2-40B4-BE49-F238E27FC236}">
                <a16:creationId xmlns:a16="http://schemas.microsoft.com/office/drawing/2014/main" id="{1AF0CBCA-5C85-7E4F-BB23-D5A8D02C9D0C}"/>
              </a:ext>
            </a:extLst>
          </p:cNvPr>
          <p:cNvSpPr/>
          <p:nvPr/>
        </p:nvSpPr>
        <p:spPr>
          <a:xfrm>
            <a:off x="887101" y="4197198"/>
            <a:ext cx="8256899" cy="2308324"/>
          </a:xfrm>
          <a:prstGeom prst="rect">
            <a:avLst/>
          </a:prstGeom>
          <a:ln w="12700">
            <a:solidFill>
              <a:srgbClr val="4472C4"/>
            </a:solidFill>
          </a:ln>
        </p:spPr>
        <p:txBody>
          <a:bodyPr wrap="square">
            <a:spAutoFit/>
          </a:bodyPr>
          <a:lstStyle/>
          <a:p>
            <a:pPr defTabSz="938213" eaLnBrk="0" fontAlgn="base" hangingPunct="0">
              <a:spcBef>
                <a:spcPct val="0"/>
              </a:spcBef>
              <a:spcAft>
                <a:spcPct val="0"/>
              </a:spcAft>
            </a:pPr>
            <a:r>
              <a:rPr lang="en-US" b="1" kern="0" dirty="0">
                <a:solidFill>
                  <a:srgbClr val="0C5193"/>
                </a:solidFill>
                <a:latin typeface="Verdana" panose="020B0604030504040204" pitchFamily="34" charset="0"/>
                <a:ea typeface="MS PGothic" panose="020B0600070205080204" pitchFamily="34" charset="-128"/>
              </a:rPr>
              <a:t>Topic evolution and links to other topics</a:t>
            </a:r>
          </a:p>
          <a:p>
            <a:pPr defTabSz="938213" eaLnBrk="0" fontAlgn="base" hangingPunct="0">
              <a:spcBef>
                <a:spcPct val="0"/>
              </a:spcBef>
              <a:spcAft>
                <a:spcPct val="0"/>
              </a:spcAft>
            </a:pPr>
            <a:r>
              <a:rPr lang="en-US" kern="0" dirty="0">
                <a:solidFill>
                  <a:prstClr val="black"/>
                </a:solidFill>
                <a:latin typeface="Verdana" panose="020B0604030504040204" pitchFamily="34" charset="0"/>
                <a:ea typeface="Verdana" panose="020B0604030504040204" pitchFamily="34" charset="0"/>
                <a:cs typeface="Verdana" panose="020B0604030504040204" pitchFamily="34" charset="0"/>
              </a:rPr>
              <a:t>Proposals should build on results of:</a:t>
            </a:r>
          </a:p>
          <a:p>
            <a:pPr marL="285750" indent="-285750" defTabSz="938213" eaLnBrk="0" fontAlgn="base" hangingPunct="0">
              <a:spcBef>
                <a:spcPct val="0"/>
              </a:spcBef>
              <a:spcAft>
                <a:spcPct val="0"/>
              </a:spcAft>
              <a:buFont typeface="Arial" panose="020B0604020202020204" pitchFamily="34" charset="0"/>
              <a:buChar char="•"/>
            </a:pPr>
            <a:r>
              <a:rPr lang="en-US" kern="0" dirty="0">
                <a:solidFill>
                  <a:prstClr val="black"/>
                </a:solidFill>
                <a:latin typeface="Verdana" panose="020B0604030504040204" pitchFamily="34" charset="0"/>
                <a:ea typeface="Verdana" panose="020B0604030504040204" pitchFamily="34" charset="0"/>
                <a:cs typeface="Verdana" panose="020B0604030504040204" pitchFamily="34" charset="0"/>
              </a:rPr>
              <a:t>H2020-ICT-13-2019-20 data platforms </a:t>
            </a:r>
          </a:p>
          <a:p>
            <a:pPr marL="285750" indent="-285750" defTabSz="938213" eaLnBrk="0" fontAlgn="base" hangingPunct="0">
              <a:spcBef>
                <a:spcPct val="0"/>
              </a:spcBef>
              <a:spcAft>
                <a:spcPct val="0"/>
              </a:spcAft>
              <a:buFont typeface="Arial" panose="020B0604020202020204" pitchFamily="34" charset="0"/>
              <a:buChar char="•"/>
            </a:pPr>
            <a:r>
              <a:rPr lang="en-US" kern="0" dirty="0">
                <a:solidFill>
                  <a:prstClr val="black"/>
                </a:solidFill>
                <a:latin typeface="Verdana" panose="020B0604030504040204" pitchFamily="34" charset="0"/>
                <a:ea typeface="Verdana" panose="020B0604030504040204" pitchFamily="34" charset="0"/>
                <a:cs typeface="Verdana" panose="020B0604030504040204" pitchFamily="34" charset="0"/>
              </a:rPr>
              <a:t>HORIZON-CL4-2021-DATA-01-01 privacy-preserving technologies</a:t>
            </a:r>
          </a:p>
          <a:p>
            <a:pPr marL="285750" indent="-285750" defTabSz="938213" eaLnBrk="0" fontAlgn="base" hangingPunct="0">
              <a:spcBef>
                <a:spcPct val="0"/>
              </a:spcBef>
              <a:spcAft>
                <a:spcPct val="0"/>
              </a:spcAft>
              <a:buFont typeface="Arial" panose="020B0604020202020204" pitchFamily="34" charset="0"/>
              <a:buChar char="•"/>
            </a:pPr>
            <a:r>
              <a:rPr lang="en-US" kern="0" dirty="0">
                <a:solidFill>
                  <a:prstClr val="black"/>
                </a:solidFill>
                <a:latin typeface="Verdana" panose="020B0604030504040204" pitchFamily="34" charset="0"/>
                <a:ea typeface="Verdana" panose="020B0604030504040204" pitchFamily="34" charset="0"/>
                <a:cs typeface="Verdana" panose="020B0604030504040204" pitchFamily="34" charset="0"/>
              </a:rPr>
              <a:t>HORIZON-CL4-2023-HUMAN-01-01 data for trustworthy AI</a:t>
            </a:r>
          </a:p>
          <a:p>
            <a:pPr defTabSz="938213" eaLnBrk="0" fontAlgn="base" hangingPunct="0">
              <a:spcBef>
                <a:spcPct val="0"/>
              </a:spcBef>
              <a:spcAft>
                <a:spcPct val="0"/>
              </a:spcAft>
            </a:pPr>
            <a:r>
              <a:rPr lang="en-US" kern="0" dirty="0">
                <a:solidFill>
                  <a:prstClr val="black"/>
                </a:solidFill>
                <a:latin typeface="Verdana" panose="020B0604030504040204" pitchFamily="34" charset="0"/>
                <a:ea typeface="Verdana" panose="020B0604030504040204" pitchFamily="34" charset="0"/>
                <a:cs typeface="Verdana" panose="020B0604030504040204" pitchFamily="34" charset="0"/>
              </a:rPr>
              <a:t>… and liaise with Digital Europe projects on:</a:t>
            </a:r>
          </a:p>
          <a:p>
            <a:pPr marL="285750" indent="-285750" defTabSz="938213" eaLnBrk="0" fontAlgn="base" hangingPunct="0">
              <a:spcBef>
                <a:spcPct val="0"/>
              </a:spcBef>
              <a:spcAft>
                <a:spcPct val="0"/>
              </a:spcAft>
              <a:buFont typeface="Arial" panose="020B0604020202020204" pitchFamily="34" charset="0"/>
              <a:buChar char="•"/>
            </a:pPr>
            <a:r>
              <a:rPr lang="en-US" kern="0" dirty="0">
                <a:solidFill>
                  <a:prstClr val="black"/>
                </a:solidFill>
                <a:latin typeface="Verdana" panose="020B0604030504040204" pitchFamily="34" charset="0"/>
                <a:ea typeface="Verdana" panose="020B0604030504040204" pitchFamily="34" charset="0"/>
                <a:cs typeface="Verdana" panose="020B0604030504040204" pitchFamily="34" charset="0"/>
              </a:rPr>
              <a:t>Common European Data Spaces</a:t>
            </a:r>
          </a:p>
          <a:p>
            <a:pPr marL="285750" indent="-285750" defTabSz="938213" eaLnBrk="0" fontAlgn="base" hangingPunct="0">
              <a:spcBef>
                <a:spcPct val="0"/>
              </a:spcBef>
              <a:spcAft>
                <a:spcPct val="0"/>
              </a:spcAft>
              <a:buFont typeface="Arial" panose="020B0604020202020204" pitchFamily="34" charset="0"/>
              <a:buChar char="•"/>
            </a:pPr>
            <a:r>
              <a:rPr lang="en-US" kern="0" dirty="0">
                <a:solidFill>
                  <a:prstClr val="black"/>
                </a:solidFill>
                <a:latin typeface="Verdana" panose="020B0604030504040204" pitchFamily="34" charset="0"/>
                <a:ea typeface="Verdana" panose="020B0604030504040204" pitchFamily="34" charset="0"/>
                <a:cs typeface="Verdana" panose="020B0604030504040204" pitchFamily="34" charset="0"/>
              </a:rPr>
              <a:t>European Digital Innovation Hubs</a:t>
            </a:r>
          </a:p>
        </p:txBody>
      </p:sp>
    </p:spTree>
    <p:extLst>
      <p:ext uri="{BB962C8B-B14F-4D97-AF65-F5344CB8AC3E}">
        <p14:creationId xmlns:p14="http://schemas.microsoft.com/office/powerpoint/2010/main" val="34812291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3.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7905</TotalTime>
  <Words>6810</Words>
  <Application>Microsoft Macintosh PowerPoint</Application>
  <PresentationFormat>Widescreen</PresentationFormat>
  <Paragraphs>934</Paragraphs>
  <Slides>56</Slides>
  <Notes>29</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56</vt:i4>
      </vt:variant>
    </vt:vector>
  </HeadingPairs>
  <TitlesOfParts>
    <vt:vector size="67" baseType="lpstr">
      <vt:lpstr>MS PGothic</vt:lpstr>
      <vt:lpstr>Arial</vt:lpstr>
      <vt:lpstr>Calibri</vt:lpstr>
      <vt:lpstr>Calibri Light</vt:lpstr>
      <vt:lpstr>Noteworthy Light</vt:lpstr>
      <vt:lpstr>Times New Roman</vt:lpstr>
      <vt:lpstr>Verdana</vt:lpstr>
      <vt:lpstr>Wingdings</vt:lpstr>
      <vt:lpstr>Office Theme</vt:lpstr>
      <vt:lpstr>ESA_Presentation_DARK</vt:lpstr>
      <vt:lpstr>ESA_Presentation_CLEAR</vt:lpstr>
      <vt:lpstr>Apvārsnis Eiropa 4. klastera «Digitālā joma, rūpniecība un kosmoss» informācijas diena</vt:lpstr>
      <vt:lpstr>Apvārsnis Eiropa 4. klastera «Digitālā joma, rūpniecība un kosmoss» aktualitātes</vt:lpstr>
      <vt:lpstr>PowerPoint Presentation</vt:lpstr>
      <vt:lpstr>Apvārsnis Eiropa 4. klastera  darba programma</vt:lpstr>
      <vt:lpstr>PowerPoint Presentation</vt:lpstr>
      <vt:lpstr>Projektu tipi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D4: Digital and Emerging Technologies for Competitiveness and Fit for the Green Deal</vt:lpstr>
      <vt:lpstr>D4: Digital and Emerging Technologies for Competitiveness and Fit for the Green Deal</vt:lpstr>
      <vt:lpstr>*Call HORIZON-CL4-2024-DIGITAL-EMERGING-01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Flagship on Quantum Technologies: a Paradigm Shift </vt:lpstr>
      <vt:lpstr>PowerPoint Presentation</vt:lpstr>
      <vt:lpstr>PowerPoint Presentation</vt:lpstr>
      <vt:lpstr>D6: A human-centred and ethical development and industrial technologies  </vt:lpstr>
      <vt:lpstr>*Call HORIZON-CL4-2024-HUMAN-01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HORIZON-CL4-2024-RESILIENCE-01 </vt:lpstr>
      <vt:lpstr>PowerPoint Presentation</vt:lpstr>
      <vt:lpstr>HORIZON-CL4-2024-RESILIENCE-01</vt:lpstr>
      <vt:lpstr>HORIZON-CL4-2024-RESILIENCE</vt:lpstr>
      <vt:lpstr>PowerPoint Presentation</vt:lpstr>
      <vt:lpstr>PowerPoint Presentation</vt:lpstr>
      <vt:lpstr>PowerPoint Presentation</vt:lpstr>
      <vt:lpstr>PowerPoint Presentation</vt:lpstr>
      <vt:lpstr>PowerPoint Presentation</vt:lpstr>
      <vt:lpstr>EUSPA CALLS </vt:lpstr>
      <vt:lpstr>PowerPoint Presentation</vt:lpstr>
      <vt:lpstr>Pasākumi</vt:lpstr>
      <vt:lpstr>PowerPoint Presentation</vt:lpstr>
      <vt:lpstr>Atbalsts ceļošanas izdevumu segšanai  </vt:lpstr>
      <vt:lpstr>PowerPoint Presentation</vt:lpstr>
      <vt:lpstr>Statistika: Apvārsnis Eiropa 4. klasteris</vt:lpstr>
      <vt:lpstr>PowerPoint Presentation</vt:lpstr>
      <vt:lpstr>Paldies!</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Liene Ekša</dc:creator>
  <cp:lastModifiedBy>Jūlija Asmuss</cp:lastModifiedBy>
  <cp:revision>649</cp:revision>
  <cp:lastPrinted>2023-10-16T12:46:18Z</cp:lastPrinted>
  <dcterms:created xsi:type="dcterms:W3CDTF">2021-03-25T13:44:11Z</dcterms:created>
  <dcterms:modified xsi:type="dcterms:W3CDTF">2023-10-17T08:44:12Z</dcterms:modified>
</cp:coreProperties>
</file>