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63" r:id="rId5"/>
    <p:sldMasterId id="2147483683" r:id="rId6"/>
  </p:sldMasterIdLst>
  <p:notesMasterIdLst>
    <p:notesMasterId r:id="rId43"/>
  </p:notesMasterIdLst>
  <p:handoutMasterIdLst>
    <p:handoutMasterId r:id="rId44"/>
  </p:handoutMasterIdLst>
  <p:sldIdLst>
    <p:sldId id="696" r:id="rId7"/>
    <p:sldId id="280" r:id="rId8"/>
    <p:sldId id="540" r:id="rId9"/>
    <p:sldId id="479" r:id="rId10"/>
    <p:sldId id="483" r:id="rId11"/>
    <p:sldId id="700" r:id="rId12"/>
    <p:sldId id="719" r:id="rId13"/>
    <p:sldId id="711" r:id="rId14"/>
    <p:sldId id="712" r:id="rId15"/>
    <p:sldId id="713" r:id="rId16"/>
    <p:sldId id="714" r:id="rId17"/>
    <p:sldId id="715" r:id="rId18"/>
    <p:sldId id="717" r:id="rId19"/>
    <p:sldId id="704" r:id="rId20"/>
    <p:sldId id="705" r:id="rId21"/>
    <p:sldId id="706" r:id="rId22"/>
    <p:sldId id="707" r:id="rId23"/>
    <p:sldId id="708" r:id="rId24"/>
    <p:sldId id="709" r:id="rId25"/>
    <p:sldId id="703" r:id="rId26"/>
    <p:sldId id="485" r:id="rId27"/>
    <p:sldId id="698" r:id="rId28"/>
    <p:sldId id="701" r:id="rId29"/>
    <p:sldId id="699" r:id="rId30"/>
    <p:sldId id="538" r:id="rId31"/>
    <p:sldId id="480" r:id="rId32"/>
    <p:sldId id="720" r:id="rId33"/>
    <p:sldId id="721" r:id="rId34"/>
    <p:sldId id="369" r:id="rId35"/>
    <p:sldId id="537" r:id="rId36"/>
    <p:sldId id="697" r:id="rId37"/>
    <p:sldId id="722" r:id="rId38"/>
    <p:sldId id="539" r:id="rId39"/>
    <p:sldId id="718" r:id="rId40"/>
    <p:sldId id="655" r:id="rId41"/>
    <p:sldId id="404" r:id="rId42"/>
  </p:sldIdLst>
  <p:sldSz cx="12192000" cy="6858000"/>
  <p:notesSz cx="9296400" cy="7010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800080"/>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83102" autoAdjust="0"/>
  </p:normalViewPr>
  <p:slideViewPr>
    <p:cSldViewPr snapToGrid="0">
      <p:cViewPr varScale="1">
        <p:scale>
          <a:sx n="52" d="100"/>
          <a:sy n="52" d="100"/>
        </p:scale>
        <p:origin x="137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54"/>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ja Aksjonova" userId="8c42c169-36c5-4b7d-87e7-721ac4bb8d20" providerId="ADAL" clId="{C3322884-CA14-4A66-9A26-EB072EF65386}"/>
    <pc:docChg chg="modSld">
      <pc:chgData name="Darja Aksjonova" userId="8c42c169-36c5-4b7d-87e7-721ac4bb8d20" providerId="ADAL" clId="{C3322884-CA14-4A66-9A26-EB072EF65386}" dt="2023-11-28T10:38:03.307" v="1" actId="1076"/>
      <pc:docMkLst>
        <pc:docMk/>
      </pc:docMkLst>
      <pc:sldChg chg="modSp mod">
        <pc:chgData name="Darja Aksjonova" userId="8c42c169-36c5-4b7d-87e7-721ac4bb8d20" providerId="ADAL" clId="{C3322884-CA14-4A66-9A26-EB072EF65386}" dt="2023-11-28T10:38:03.307" v="1" actId="1076"/>
        <pc:sldMkLst>
          <pc:docMk/>
          <pc:sldMk cId="1720416143" sldId="698"/>
        </pc:sldMkLst>
        <pc:spChg chg="mod">
          <ac:chgData name="Darja Aksjonova" userId="8c42c169-36c5-4b7d-87e7-721ac4bb8d20" providerId="ADAL" clId="{C3322884-CA14-4A66-9A26-EB072EF65386}" dt="2023-11-28T10:38:03.307" v="1" actId="1076"/>
          <ac:spMkLst>
            <pc:docMk/>
            <pc:sldMk cId="1720416143" sldId="698"/>
            <ac:spMk id="3" creationId="{71760252-667E-D3E9-6588-5AC238AE1DA1}"/>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DC44-4B49-BBCD-6F749DB31531}"/>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DC44-4B49-BBCD-6F749DB31531}"/>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DC44-4B49-BBCD-6F749DB31531}"/>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DC44-4B49-BBCD-6F749DB31531}"/>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DC44-4B49-BBCD-6F749DB31531}"/>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DC44-4B49-BBCD-6F749DB31531}"/>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DC44-4B49-BBCD-6F749DB31531}"/>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DC44-4B49-BBCD-6F749DB31531}"/>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DC44-4B49-BBCD-6F749DB31531}"/>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DC44-4B49-BBCD-6F749DB31531}"/>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DC44-4B49-BBCD-6F749DB31531}"/>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DC44-4B49-BBCD-6F749DB31531}"/>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DC44-4B49-BBCD-6F749DB31531}"/>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DC44-4B49-BBCD-6F749DB31531}"/>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DC44-4B49-BBCD-6F749DB31531}"/>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DC44-4B49-BBCD-6F749DB31531}"/>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DC44-4B49-BBCD-6F749DB31531}"/>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DC44-4B49-BBCD-6F749DB31531}"/>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DC44-4B49-BBCD-6F749DB31531}"/>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DC44-4B49-BBCD-6F749DB31531}"/>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DC44-4B49-BBCD-6F749DB31531}"/>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DC44-4B49-BBCD-6F749DB31531}"/>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DC44-4B49-BBCD-6F749DB31531}"/>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DC44-4B49-BBCD-6F749DB31531}"/>
              </c:ext>
            </c:extLst>
          </c:dPt>
          <c:dLbls>
            <c:spPr>
              <a:noFill/>
              <a:ln w="2761">
                <a:noFill/>
              </a:ln>
            </c:spPr>
            <c:txPr>
              <a:bodyPr wrap="square" lIns="38100" tIns="19050" rIns="38100" bIns="19050" anchor="ctr">
                <a:spAutoFit/>
              </a:bodyPr>
              <a:lstStyle/>
              <a:p>
                <a:pPr>
                  <a:defRPr sz="144" b="1" i="0" u="none" strike="noStrike" baseline="0">
                    <a:solidFill>
                      <a:srgbClr val="CCFFFF"/>
                    </a:solidFill>
                    <a:latin typeface="Arial"/>
                    <a:ea typeface="Arial"/>
                    <a:cs typeface="Arial"/>
                  </a:defRPr>
                </a:pPr>
                <a:endParaRPr lang="en-US"/>
              </a:p>
            </c:txPr>
            <c:dLblPos val="bestFit"/>
            <c:showLegendKey val="1"/>
            <c:showVal val="0"/>
            <c:showCatName val="1"/>
            <c:showSerName val="0"/>
            <c:showPercent val="1"/>
            <c:showBubbleSize val="0"/>
            <c:showLeaderLines val="1"/>
            <c:leaderLines>
              <c:spPr>
                <a:ln w="1033"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DC44-4B49-BBCD-6F749DB31531}"/>
            </c:ext>
          </c:extLst>
        </c:ser>
        <c:dLbls>
          <c:showLegendKey val="0"/>
          <c:showVal val="0"/>
          <c:showCatName val="0"/>
          <c:showSerName val="0"/>
          <c:showPercent val="0"/>
          <c:showBubbleSize val="0"/>
          <c:showLeaderLines val="1"/>
        </c:dLbls>
      </c:pie3DChart>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w="2750">
                <a:noFill/>
              </a:ln>
            </c:spPr>
            <c:extLst>
              <c:ext xmlns:c16="http://schemas.microsoft.com/office/drawing/2014/chart" uri="{C3380CC4-5D6E-409C-BE32-E72D297353CC}">
                <c16:uniqueId val="{00000000-2DAF-3D4F-B812-5F609674362E}"/>
              </c:ext>
            </c:extLst>
          </c:dPt>
          <c:dPt>
            <c:idx val="1"/>
            <c:invertIfNegative val="0"/>
            <c:bubble3D val="0"/>
            <c:spPr>
              <a:solidFill>
                <a:srgbClr val="00AE9D"/>
              </a:solidFill>
              <a:ln w="2750">
                <a:noFill/>
              </a:ln>
            </c:spPr>
            <c:extLst>
              <c:ext xmlns:c16="http://schemas.microsoft.com/office/drawing/2014/chart" uri="{C3380CC4-5D6E-409C-BE32-E72D297353CC}">
                <c16:uniqueId val="{00000001-2DAF-3D4F-B812-5F609674362E}"/>
              </c:ext>
            </c:extLst>
          </c:dPt>
          <c:dPt>
            <c:idx val="2"/>
            <c:invertIfNegative val="0"/>
            <c:bubble3D val="0"/>
            <c:spPr>
              <a:solidFill>
                <a:srgbClr val="008E7A"/>
              </a:solidFill>
              <a:ln w="2750">
                <a:noFill/>
              </a:ln>
            </c:spPr>
            <c:extLst>
              <c:ext xmlns:c16="http://schemas.microsoft.com/office/drawing/2014/chart" uri="{C3380CC4-5D6E-409C-BE32-E72D297353CC}">
                <c16:uniqueId val="{00000002-2DAF-3D4F-B812-5F609674362E}"/>
              </c:ext>
            </c:extLst>
          </c:dPt>
          <c:dPt>
            <c:idx val="3"/>
            <c:invertIfNegative val="0"/>
            <c:bubble3D val="0"/>
            <c:spPr>
              <a:solidFill>
                <a:srgbClr val="006762"/>
              </a:solidFill>
              <a:ln w="2750">
                <a:noFill/>
              </a:ln>
            </c:spPr>
            <c:extLst>
              <c:ext xmlns:c16="http://schemas.microsoft.com/office/drawing/2014/chart" uri="{C3380CC4-5D6E-409C-BE32-E72D297353CC}">
                <c16:uniqueId val="{00000003-2DAF-3D4F-B812-5F609674362E}"/>
              </c:ext>
            </c:extLst>
          </c:dPt>
          <c:dPt>
            <c:idx val="4"/>
            <c:invertIfNegative val="0"/>
            <c:bubble3D val="0"/>
            <c:spPr>
              <a:solidFill>
                <a:srgbClr val="FFCC4E"/>
              </a:solidFill>
              <a:ln w="2750">
                <a:noFill/>
              </a:ln>
            </c:spPr>
            <c:extLst>
              <c:ext xmlns:c16="http://schemas.microsoft.com/office/drawing/2014/chart" uri="{C3380CC4-5D6E-409C-BE32-E72D297353CC}">
                <c16:uniqueId val="{00000004-2DAF-3D4F-B812-5F609674362E}"/>
              </c:ext>
            </c:extLst>
          </c:dPt>
          <c:dPt>
            <c:idx val="5"/>
            <c:invertIfNegative val="0"/>
            <c:bubble3D val="0"/>
            <c:spPr>
              <a:solidFill>
                <a:srgbClr val="FBAB18"/>
              </a:solidFill>
              <a:ln w="2750">
                <a:noFill/>
              </a:ln>
            </c:spPr>
            <c:extLst>
              <c:ext xmlns:c16="http://schemas.microsoft.com/office/drawing/2014/chart" uri="{C3380CC4-5D6E-409C-BE32-E72D297353CC}">
                <c16:uniqueId val="{00000005-2DAF-3D4F-B812-5F609674362E}"/>
              </c:ext>
            </c:extLst>
          </c:dPt>
          <c:dPt>
            <c:idx val="6"/>
            <c:invertIfNegative val="0"/>
            <c:bubble3D val="0"/>
            <c:spPr>
              <a:solidFill>
                <a:srgbClr val="F47920"/>
              </a:solidFill>
              <a:ln w="2750">
                <a:noFill/>
              </a:ln>
            </c:spPr>
            <c:extLst>
              <c:ext xmlns:c16="http://schemas.microsoft.com/office/drawing/2014/chart" uri="{C3380CC4-5D6E-409C-BE32-E72D297353CC}">
                <c16:uniqueId val="{00000006-2DAF-3D4F-B812-5F609674362E}"/>
              </c:ext>
            </c:extLst>
          </c:dPt>
          <c:dPt>
            <c:idx val="7"/>
            <c:invertIfNegative val="0"/>
            <c:bubble3D val="0"/>
            <c:spPr>
              <a:solidFill>
                <a:srgbClr val="A75534"/>
              </a:solidFill>
              <a:ln w="2750">
                <a:noFill/>
              </a:ln>
            </c:spPr>
            <c:extLst>
              <c:ext xmlns:c16="http://schemas.microsoft.com/office/drawing/2014/chart" uri="{C3380CC4-5D6E-409C-BE32-E72D297353CC}">
                <c16:uniqueId val="{00000007-2DAF-3D4F-B812-5F609674362E}"/>
              </c:ext>
            </c:extLst>
          </c:dPt>
          <c:dPt>
            <c:idx val="8"/>
            <c:invertIfNegative val="0"/>
            <c:bubble3D val="0"/>
            <c:spPr>
              <a:solidFill>
                <a:srgbClr val="F1666A"/>
              </a:solidFill>
              <a:ln w="2750">
                <a:noFill/>
              </a:ln>
            </c:spPr>
            <c:extLst>
              <c:ext xmlns:c16="http://schemas.microsoft.com/office/drawing/2014/chart" uri="{C3380CC4-5D6E-409C-BE32-E72D297353CC}">
                <c16:uniqueId val="{00000008-2DAF-3D4F-B812-5F609674362E}"/>
              </c:ext>
            </c:extLst>
          </c:dPt>
          <c:dPt>
            <c:idx val="9"/>
            <c:invertIfNegative val="0"/>
            <c:bubble3D val="0"/>
            <c:spPr>
              <a:solidFill>
                <a:srgbClr val="ED1B2F"/>
              </a:solidFill>
              <a:ln w="2750">
                <a:noFill/>
              </a:ln>
            </c:spPr>
            <c:extLst>
              <c:ext xmlns:c16="http://schemas.microsoft.com/office/drawing/2014/chart" uri="{C3380CC4-5D6E-409C-BE32-E72D297353CC}">
                <c16:uniqueId val="{00000009-2DAF-3D4F-B812-5F609674362E}"/>
              </c:ext>
            </c:extLst>
          </c:dPt>
          <c:dPt>
            <c:idx val="10"/>
            <c:invertIfNegative val="0"/>
            <c:bubble3D val="0"/>
            <c:spPr>
              <a:solidFill>
                <a:srgbClr val="CF1D39"/>
              </a:solidFill>
              <a:ln w="2750">
                <a:noFill/>
              </a:ln>
            </c:spPr>
            <c:extLst>
              <c:ext xmlns:c16="http://schemas.microsoft.com/office/drawing/2014/chart" uri="{C3380CC4-5D6E-409C-BE32-E72D297353CC}">
                <c16:uniqueId val="{0000000A-2DAF-3D4F-B812-5F609674362E}"/>
              </c:ext>
            </c:extLst>
          </c:dPt>
          <c:dPt>
            <c:idx val="11"/>
            <c:invertIfNegative val="0"/>
            <c:bubble3D val="0"/>
            <c:spPr>
              <a:solidFill>
                <a:srgbClr val="960136"/>
              </a:solidFill>
              <a:ln w="2750">
                <a:noFill/>
              </a:ln>
            </c:spPr>
            <c:extLst>
              <c:ext xmlns:c16="http://schemas.microsoft.com/office/drawing/2014/chart" uri="{C3380CC4-5D6E-409C-BE32-E72D297353CC}">
                <c16:uniqueId val="{0000000B-2DAF-3D4F-B812-5F609674362E}"/>
              </c:ext>
            </c:extLst>
          </c:dPt>
          <c:dPt>
            <c:idx val="12"/>
            <c:invertIfNegative val="0"/>
            <c:bubble3D val="0"/>
            <c:spPr>
              <a:solidFill>
                <a:srgbClr val="6DCFF6"/>
              </a:solidFill>
              <a:ln w="2750">
                <a:noFill/>
              </a:ln>
            </c:spPr>
            <c:extLst>
              <c:ext xmlns:c16="http://schemas.microsoft.com/office/drawing/2014/chart" uri="{C3380CC4-5D6E-409C-BE32-E72D297353CC}">
                <c16:uniqueId val="{0000000C-2DAF-3D4F-B812-5F609674362E}"/>
              </c:ext>
            </c:extLst>
          </c:dPt>
          <c:dPt>
            <c:idx val="13"/>
            <c:invertIfNegative val="0"/>
            <c:bubble3D val="0"/>
            <c:spPr>
              <a:solidFill>
                <a:srgbClr val="009BDB"/>
              </a:solidFill>
              <a:ln w="2750">
                <a:noFill/>
              </a:ln>
            </c:spPr>
            <c:extLst>
              <c:ext xmlns:c16="http://schemas.microsoft.com/office/drawing/2014/chart" uri="{C3380CC4-5D6E-409C-BE32-E72D297353CC}">
                <c16:uniqueId val="{0000000D-2DAF-3D4F-B812-5F609674362E}"/>
              </c:ext>
            </c:extLst>
          </c:dPt>
          <c:dPt>
            <c:idx val="14"/>
            <c:invertIfNegative val="0"/>
            <c:bubble3D val="0"/>
            <c:spPr>
              <a:solidFill>
                <a:srgbClr val="00619E"/>
              </a:solidFill>
              <a:ln w="2750">
                <a:noFill/>
              </a:ln>
            </c:spPr>
            <c:extLst>
              <c:ext xmlns:c16="http://schemas.microsoft.com/office/drawing/2014/chart" uri="{C3380CC4-5D6E-409C-BE32-E72D297353CC}">
                <c16:uniqueId val="{0000000E-2DAF-3D4F-B812-5F609674362E}"/>
              </c:ext>
            </c:extLst>
          </c:dPt>
          <c:dPt>
            <c:idx val="15"/>
            <c:invertIfNegative val="0"/>
            <c:bubble3D val="0"/>
            <c:spPr>
              <a:solidFill>
                <a:srgbClr val="1E3378"/>
              </a:solidFill>
              <a:ln w="2750">
                <a:noFill/>
              </a:ln>
            </c:spPr>
            <c:extLst>
              <c:ext xmlns:c16="http://schemas.microsoft.com/office/drawing/2014/chart" uri="{C3380CC4-5D6E-409C-BE32-E72D297353CC}">
                <c16:uniqueId val="{0000000F-2DAF-3D4F-B812-5F609674362E}"/>
              </c:ext>
            </c:extLst>
          </c:dPt>
          <c:dPt>
            <c:idx val="16"/>
            <c:invertIfNegative val="0"/>
            <c:bubble3D val="0"/>
            <c:spPr>
              <a:solidFill>
                <a:srgbClr val="76C8AE"/>
              </a:solidFill>
              <a:ln w="2750">
                <a:noFill/>
              </a:ln>
            </c:spPr>
            <c:extLst>
              <c:ext xmlns:c16="http://schemas.microsoft.com/office/drawing/2014/chart" uri="{C3380CC4-5D6E-409C-BE32-E72D297353CC}">
                <c16:uniqueId val="{00000010-2DAF-3D4F-B812-5F609674362E}"/>
              </c:ext>
            </c:extLst>
          </c:dPt>
          <c:dPt>
            <c:idx val="17"/>
            <c:invertIfNegative val="0"/>
            <c:bubble3D val="0"/>
            <c:spPr>
              <a:solidFill>
                <a:srgbClr val="00AE9D"/>
              </a:solidFill>
              <a:ln w="2750">
                <a:noFill/>
              </a:ln>
            </c:spPr>
            <c:extLst>
              <c:ext xmlns:c16="http://schemas.microsoft.com/office/drawing/2014/chart" uri="{C3380CC4-5D6E-409C-BE32-E72D297353CC}">
                <c16:uniqueId val="{00000011-2DAF-3D4F-B812-5F609674362E}"/>
              </c:ext>
            </c:extLst>
          </c:dPt>
          <c:dPt>
            <c:idx val="18"/>
            <c:invertIfNegative val="0"/>
            <c:bubble3D val="0"/>
            <c:spPr>
              <a:solidFill>
                <a:srgbClr val="008E7A"/>
              </a:solidFill>
              <a:ln w="2750">
                <a:noFill/>
              </a:ln>
            </c:spPr>
            <c:extLst>
              <c:ext xmlns:c16="http://schemas.microsoft.com/office/drawing/2014/chart" uri="{C3380CC4-5D6E-409C-BE32-E72D297353CC}">
                <c16:uniqueId val="{00000012-2DAF-3D4F-B812-5F609674362E}"/>
              </c:ext>
            </c:extLst>
          </c:dPt>
          <c:dPt>
            <c:idx val="19"/>
            <c:invertIfNegative val="0"/>
            <c:bubble3D val="0"/>
            <c:spPr>
              <a:solidFill>
                <a:srgbClr val="006762"/>
              </a:solidFill>
              <a:ln w="2750">
                <a:noFill/>
              </a:ln>
            </c:spPr>
            <c:extLst>
              <c:ext xmlns:c16="http://schemas.microsoft.com/office/drawing/2014/chart" uri="{C3380CC4-5D6E-409C-BE32-E72D297353CC}">
                <c16:uniqueId val="{00000013-2DAF-3D4F-B812-5F609674362E}"/>
              </c:ext>
            </c:extLst>
          </c:dPt>
          <c:dPt>
            <c:idx val="20"/>
            <c:invertIfNegative val="0"/>
            <c:bubble3D val="0"/>
            <c:spPr>
              <a:solidFill>
                <a:srgbClr val="FFCC4E"/>
              </a:solidFill>
              <a:ln w="2750">
                <a:noFill/>
              </a:ln>
            </c:spPr>
            <c:extLst>
              <c:ext xmlns:c16="http://schemas.microsoft.com/office/drawing/2014/chart" uri="{C3380CC4-5D6E-409C-BE32-E72D297353CC}">
                <c16:uniqueId val="{00000014-2DAF-3D4F-B812-5F609674362E}"/>
              </c:ext>
            </c:extLst>
          </c:dPt>
          <c:dPt>
            <c:idx val="21"/>
            <c:invertIfNegative val="0"/>
            <c:bubble3D val="0"/>
            <c:spPr>
              <a:solidFill>
                <a:srgbClr val="FBAB18"/>
              </a:solidFill>
              <a:ln w="2750">
                <a:noFill/>
              </a:ln>
            </c:spPr>
            <c:extLst>
              <c:ext xmlns:c16="http://schemas.microsoft.com/office/drawing/2014/chart" uri="{C3380CC4-5D6E-409C-BE32-E72D297353CC}">
                <c16:uniqueId val="{00000015-2DAF-3D4F-B812-5F609674362E}"/>
              </c:ext>
            </c:extLst>
          </c:dPt>
          <c:dPt>
            <c:idx val="22"/>
            <c:invertIfNegative val="0"/>
            <c:bubble3D val="0"/>
            <c:spPr>
              <a:solidFill>
                <a:srgbClr val="F47920"/>
              </a:solidFill>
              <a:ln w="2750">
                <a:noFill/>
              </a:ln>
            </c:spPr>
            <c:extLst>
              <c:ext xmlns:c16="http://schemas.microsoft.com/office/drawing/2014/chart" uri="{C3380CC4-5D6E-409C-BE32-E72D297353CC}">
                <c16:uniqueId val="{00000016-2DAF-3D4F-B812-5F609674362E}"/>
              </c:ext>
            </c:extLst>
          </c:dPt>
          <c:dPt>
            <c:idx val="23"/>
            <c:invertIfNegative val="0"/>
            <c:bubble3D val="0"/>
            <c:spPr>
              <a:solidFill>
                <a:srgbClr val="A75534"/>
              </a:solidFill>
              <a:ln w="2750">
                <a:noFill/>
              </a:ln>
            </c:spPr>
            <c:extLst>
              <c:ext xmlns:c16="http://schemas.microsoft.com/office/drawing/2014/chart" uri="{C3380CC4-5D6E-409C-BE32-E72D297353CC}">
                <c16:uniqueId val="{00000017-2DAF-3D4F-B812-5F609674362E}"/>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2DAF-3D4F-B812-5F609674362E}"/>
            </c:ext>
          </c:extLst>
        </c:ser>
        <c:dLbls>
          <c:showLegendKey val="0"/>
          <c:showVal val="0"/>
          <c:showCatName val="0"/>
          <c:showSerName val="0"/>
          <c:showPercent val="0"/>
          <c:showBubbleSize val="0"/>
        </c:dLbls>
        <c:gapWidth val="160"/>
        <c:gapDepth val="10"/>
        <c:shape val="box"/>
        <c:axId val="1273768800"/>
        <c:axId val="1"/>
        <c:axId val="0"/>
      </c:bar3DChart>
      <c:catAx>
        <c:axId val="1273768800"/>
        <c:scaling>
          <c:orientation val="minMax"/>
        </c:scaling>
        <c:delete val="0"/>
        <c:axPos val="b"/>
        <c:majorGridlines>
          <c:spPr>
            <a:ln w="1029" cap="flat" cmpd="sng" algn="ctr">
              <a:solidFill>
                <a:schemeClr val="lt1">
                  <a:lumMod val="60000"/>
                  <a:lumOff val="40000"/>
                </a:schemeClr>
              </a:solidFill>
              <a:round/>
            </a:ln>
            <a:effectLst/>
          </c:spPr>
        </c:majorGridlines>
        <c:numFmt formatCode="General" sourceLinked="1"/>
        <c:majorTickMark val="none"/>
        <c:minorTickMark val="none"/>
        <c:tickLblPos val="nextTo"/>
        <c:spPr>
          <a:ln w="688">
            <a:noFill/>
          </a:ln>
        </c:spPr>
        <c:txPr>
          <a:bodyPr rot="-2700000" vert="horz"/>
          <a:lstStyle/>
          <a:p>
            <a:pPr>
              <a:defRPr sz="129" b="0" i="0" u="none" strike="noStrike" baseline="0">
                <a:solidFill>
                  <a:srgbClr val="CCFFFF"/>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ln w="688">
            <a:noFill/>
          </a:ln>
        </c:spPr>
        <c:txPr>
          <a:bodyPr rot="0" vert="horz"/>
          <a:lstStyle/>
          <a:p>
            <a:pPr>
              <a:defRPr sz="129" b="0" i="0" u="none" strike="noStrike" baseline="0">
                <a:solidFill>
                  <a:srgbClr val="CCFFFF"/>
                </a:solidFill>
                <a:latin typeface="Arial"/>
                <a:ea typeface="Arial"/>
                <a:cs typeface="Arial"/>
              </a:defRPr>
            </a:pPr>
            <a:endParaRPr lang="en-US"/>
          </a:p>
        </c:txPr>
        <c:crossAx val="1273768800"/>
        <c:crosses val="autoZero"/>
        <c:crossBetween val="between"/>
      </c:valAx>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image" Target="../media/image75.jpg"/></Relationships>
</file>

<file path=ppt/diagrams/_rels/data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image" Target="../media/image78.jpg"/></Relationships>
</file>

<file path=ppt/diagrams/_rels/data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image" Target="../media/image8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image" Target="../media/image7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image" Target="../media/image78.jpg"/></Relationships>
</file>

<file path=ppt/diagrams/_rels/drawing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image" Target="../media/image8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Jānis Ancāns</a:t>
          </a:r>
        </a:p>
        <a:p>
          <a:r>
            <a:rPr lang="lv-LV" sz="1400" dirty="0"/>
            <a:t>CL1</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t>Marija Plotniece</a:t>
          </a:r>
        </a:p>
        <a:p>
          <a:r>
            <a:rPr lang="lv-LV" sz="1400">
              <a:solidFill>
                <a:schemeClr val="bg1"/>
              </a:solidFill>
            </a:rPr>
            <a:t>EIC, EIT, EIE, RI</a:t>
          </a:r>
          <a:endParaRPr lang="lv-LV" sz="1400" dirty="0">
            <a:solidFill>
              <a:schemeClr val="bg1"/>
            </a:solidFill>
          </a:endParaRP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t>Inga Šīrante</a:t>
          </a:r>
          <a:endParaRPr lang="en-US" sz="1800" b="1"/>
        </a:p>
        <a:p>
          <a:r>
            <a:rPr lang="en-US" sz="1400">
              <a:solidFill>
                <a:schemeClr val="bg1"/>
              </a:solidFill>
            </a:rPr>
            <a:t>L</a:t>
          </a:r>
          <a:r>
            <a:rPr lang="lv-LV" sz="1400">
              <a:solidFill>
                <a:schemeClr val="bg1"/>
              </a:solidFill>
            </a:rPr>
            <a:t>egal and Financial issues</a:t>
          </a:r>
          <a:endParaRPr lang="lv-LV" sz="1800" dirty="0">
            <a:solidFill>
              <a:schemeClr val="bg1"/>
            </a:solidFill>
          </a:endParaRP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Sarmīte Mickeviča</a:t>
          </a:r>
        </a:p>
        <a:p>
          <a:r>
            <a:rPr lang="lv-LV" sz="1400" dirty="0"/>
            <a:t>Widening, CL3</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Aiga Salmiņa</a:t>
          </a:r>
        </a:p>
        <a:p>
          <a:r>
            <a:rPr lang="lv-LV" sz="1400" dirty="0"/>
            <a:t>CL5, CL6, JRC</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Liene Ekša</a:t>
          </a:r>
        </a:p>
        <a:p>
          <a:r>
            <a:rPr lang="lv-LV" sz="1400" dirty="0"/>
            <a:t>MSCA, ERC, ERA</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Jūlija Asmuss</a:t>
          </a:r>
        </a:p>
        <a:p>
          <a:r>
            <a:rPr lang="lv-LV" sz="1400" dirty="0"/>
            <a:t>Coordinator,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Darja Aksjonova,</a:t>
          </a:r>
        </a:p>
        <a:p>
          <a:r>
            <a:rPr lang="lv-LV" sz="1400" dirty="0"/>
            <a:t>CL2, EURAXESS, Widening</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Lāsma Brenča</a:t>
          </a:r>
        </a:p>
        <a:p>
          <a:r>
            <a:rPr lang="lv-LV" sz="1400" dirty="0"/>
            <a:t>CL5, CL6</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2450" custLinFactNeighborY="245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Jānis Ancāns</a:t>
          </a:r>
        </a:p>
        <a:p>
          <a:pPr marL="0" lvl="0" indent="0" algn="ctr" defTabSz="800100">
            <a:lnSpc>
              <a:spcPct val="90000"/>
            </a:lnSpc>
            <a:spcBef>
              <a:spcPct val="0"/>
            </a:spcBef>
            <a:spcAft>
              <a:spcPct val="35000"/>
            </a:spcAft>
            <a:buNone/>
          </a:pPr>
          <a:r>
            <a:rPr lang="lv-LV" sz="1400" kern="1200" dirty="0"/>
            <a:t>CL1</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Marija Plotniece</a:t>
          </a:r>
        </a:p>
        <a:p>
          <a:pPr marL="0" lvl="0" indent="0" algn="ctr" defTabSz="800100">
            <a:lnSpc>
              <a:spcPct val="90000"/>
            </a:lnSpc>
            <a:spcBef>
              <a:spcPct val="0"/>
            </a:spcBef>
            <a:spcAft>
              <a:spcPct val="35000"/>
            </a:spcAft>
            <a:buNone/>
          </a:pPr>
          <a:r>
            <a:rPr lang="lv-LV" sz="1400" kern="1200">
              <a:solidFill>
                <a:schemeClr val="bg1"/>
              </a:solidFill>
            </a:rPr>
            <a:t>EIC, EIT, EIE, RI</a:t>
          </a:r>
          <a:endParaRPr lang="lv-LV" sz="1400" kern="1200" dirty="0">
            <a:solidFill>
              <a:schemeClr val="bg1"/>
            </a:solidFill>
          </a:endParaRP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Inga Šīrante</a:t>
          </a:r>
          <a:endParaRPr lang="en-US" sz="1800" b="1" kern="1200"/>
        </a:p>
        <a:p>
          <a:pPr marL="0" lvl="0" indent="0" algn="ctr" defTabSz="800100">
            <a:lnSpc>
              <a:spcPct val="90000"/>
            </a:lnSpc>
            <a:spcBef>
              <a:spcPct val="0"/>
            </a:spcBef>
            <a:spcAft>
              <a:spcPct val="35000"/>
            </a:spcAft>
            <a:buNone/>
          </a:pPr>
          <a:r>
            <a:rPr lang="en-US" sz="1400" kern="1200">
              <a:solidFill>
                <a:schemeClr val="bg1"/>
              </a:solidFill>
            </a:rPr>
            <a:t>L</a:t>
          </a:r>
          <a:r>
            <a:rPr lang="lv-LV" sz="1400" kern="1200">
              <a:solidFill>
                <a:schemeClr val="bg1"/>
              </a:solidFill>
            </a:rPr>
            <a:t>egal and Financial issues</a:t>
          </a:r>
          <a:endParaRPr lang="lv-LV" sz="1800" kern="1200" dirty="0">
            <a:solidFill>
              <a:schemeClr val="bg1"/>
            </a:solidFill>
          </a:endParaRP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Sarmīte Mickeviča</a:t>
          </a:r>
        </a:p>
        <a:p>
          <a:pPr marL="0" lvl="0" indent="0" algn="ctr" defTabSz="800100">
            <a:lnSpc>
              <a:spcPct val="90000"/>
            </a:lnSpc>
            <a:spcBef>
              <a:spcPct val="0"/>
            </a:spcBef>
            <a:spcAft>
              <a:spcPct val="35000"/>
            </a:spcAft>
            <a:buNone/>
          </a:pPr>
          <a:r>
            <a:rPr lang="lv-LV" sz="1400" kern="1200" dirty="0"/>
            <a:t>Widening, CL3</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Aiga Salmiņa</a:t>
          </a:r>
        </a:p>
        <a:p>
          <a:pPr marL="0" lvl="0" indent="0" algn="ctr" defTabSz="800100">
            <a:lnSpc>
              <a:spcPct val="90000"/>
            </a:lnSpc>
            <a:spcBef>
              <a:spcPct val="0"/>
            </a:spcBef>
            <a:spcAft>
              <a:spcPct val="35000"/>
            </a:spcAft>
            <a:buNone/>
          </a:pPr>
          <a:r>
            <a:rPr lang="lv-LV" sz="1400" kern="1200" dirty="0"/>
            <a:t>CL5, CL6, JRC</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Liene Ekša</a:t>
          </a:r>
        </a:p>
        <a:p>
          <a:pPr marL="0" lvl="0" indent="0" algn="ctr" defTabSz="800100">
            <a:lnSpc>
              <a:spcPct val="90000"/>
            </a:lnSpc>
            <a:spcBef>
              <a:spcPct val="0"/>
            </a:spcBef>
            <a:spcAft>
              <a:spcPct val="35000"/>
            </a:spcAft>
            <a:buNone/>
          </a:pPr>
          <a:r>
            <a:rPr lang="lv-LV" sz="1400" kern="1200" dirty="0"/>
            <a:t>MSCA, ERC, ERA</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Jūlija Asmuss</a:t>
          </a:r>
        </a:p>
        <a:p>
          <a:pPr marL="0" lvl="0" indent="0" algn="ctr" defTabSz="800100">
            <a:lnSpc>
              <a:spcPct val="90000"/>
            </a:lnSpc>
            <a:spcBef>
              <a:spcPct val="0"/>
            </a:spcBef>
            <a:spcAft>
              <a:spcPct val="35000"/>
            </a:spcAft>
            <a:buNone/>
          </a:pPr>
          <a:r>
            <a:rPr lang="lv-LV" sz="1400" kern="1200" dirty="0"/>
            <a:t>Coordinator, CL4</a:t>
          </a:r>
        </a:p>
      </dsp:txBody>
      <dsp:txXfrm rot="10800000">
        <a:off x="1185393" y="80186"/>
        <a:ext cx="2056748" cy="1185394"/>
      </dsp:txXfrm>
    </dsp:sp>
    <dsp:sp modelId="{8C29486E-1643-47C2-BF8D-622C831D41D8}">
      <dsp:nvSpPr>
        <dsp:cNvPr id="0" name=""/>
        <dsp:cNvSpPr/>
      </dsp:nvSpPr>
      <dsp:spPr>
        <a:xfrm>
          <a:off x="325390" y="109228"/>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Darja Aksjonova,</a:t>
          </a:r>
        </a:p>
        <a:p>
          <a:pPr marL="0" lvl="0" indent="0" algn="ctr" defTabSz="800100">
            <a:lnSpc>
              <a:spcPct val="90000"/>
            </a:lnSpc>
            <a:spcBef>
              <a:spcPct val="0"/>
            </a:spcBef>
            <a:spcAft>
              <a:spcPct val="35000"/>
            </a:spcAft>
            <a:buNone/>
          </a:pPr>
          <a:r>
            <a:rPr lang="lv-LV" sz="1400" kern="1200" dirty="0"/>
            <a:t>CL2, EURAXESS, Widening</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Lāsma Brenča</a:t>
          </a:r>
        </a:p>
        <a:p>
          <a:pPr marL="0" lvl="0" indent="0" algn="ctr" defTabSz="800100">
            <a:lnSpc>
              <a:spcPct val="90000"/>
            </a:lnSpc>
            <a:spcBef>
              <a:spcPct val="0"/>
            </a:spcBef>
            <a:spcAft>
              <a:spcPct val="35000"/>
            </a:spcAft>
            <a:buNone/>
          </a:pPr>
          <a:r>
            <a:rPr lang="lv-LV" sz="1400" kern="1200" dirty="0"/>
            <a:t>CL5, CL6</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dirty="0"/>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5265809" y="3"/>
            <a:ext cx="4028440" cy="351736"/>
          </a:xfrm>
          <a:prstGeom prst="rect">
            <a:avLst/>
          </a:prstGeom>
        </p:spPr>
        <p:txBody>
          <a:bodyPr vert="horz" lIns="93177" tIns="46589" rIns="93177" bIns="46589" rtlCol="0"/>
          <a:lstStyle>
            <a:lvl1pPr algn="r">
              <a:defRPr sz="1200"/>
            </a:lvl1pPr>
          </a:lstStyle>
          <a:p>
            <a:fld id="{A805AED3-040C-4A80-936A-8AE5228151E1}" type="datetimeFigureOut">
              <a:rPr lang="lv-LV" smtClean="0"/>
              <a:t>28.11.2023</a:t>
            </a:fld>
            <a:endParaRPr lang="lv-LV" dirty="0"/>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dirty="0"/>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6DB0F09-69AA-4D0A-9857-F1BEB576DF87}" type="slidenum">
              <a:rPr lang="lv-LV" smtClean="0"/>
              <a:t>‹#›</a:t>
            </a:fld>
            <a:endParaRPr lang="lv-LV" dirty="0"/>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dirty="0"/>
          </a:p>
        </p:txBody>
      </p:sp>
      <p:sp>
        <p:nvSpPr>
          <p:cNvPr id="3" name="Date Placeholder 2"/>
          <p:cNvSpPr>
            <a:spLocks noGrp="1"/>
          </p:cNvSpPr>
          <p:nvPr>
            <p:ph type="dt" idx="1"/>
          </p:nvPr>
        </p:nvSpPr>
        <p:spPr>
          <a:xfrm>
            <a:off x="5265809" y="3"/>
            <a:ext cx="4028440" cy="351736"/>
          </a:xfrm>
          <a:prstGeom prst="rect">
            <a:avLst/>
          </a:prstGeom>
        </p:spPr>
        <p:txBody>
          <a:bodyPr vert="horz" lIns="93177" tIns="46589" rIns="93177" bIns="46589" rtlCol="0"/>
          <a:lstStyle>
            <a:lvl1pPr algn="r">
              <a:defRPr sz="1200"/>
            </a:lvl1pPr>
          </a:lstStyle>
          <a:p>
            <a:fld id="{3EE21990-72FD-4F2C-8BD7-8975FC12F00B}" type="datetimeFigureOut">
              <a:rPr lang="lv-LV" smtClean="0"/>
              <a:t>28.11.2023</a:t>
            </a:fld>
            <a:endParaRPr lang="lv-LV" dirty="0"/>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177" tIns="46589" rIns="93177" bIns="46589" rtlCol="0" anchor="ctr"/>
          <a:lstStyle/>
          <a:p>
            <a:endParaRPr lang="lv-LV"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3E3A39-F0E6-4DBB-A897-EDEB3961B8B5}" type="slidenum">
              <a:rPr lang="lv-LV" smtClean="0"/>
              <a:t>‹#›</a:t>
            </a:fld>
            <a:endParaRPr lang="lv-LV" dirty="0"/>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7072F8-94B0-4898-B341-A305228E6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0AD87C2-0DDC-4A81-A877-5E536071F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13316" name="Slide Number Placeholder 3">
            <a:extLst>
              <a:ext uri="{FF2B5EF4-FFF2-40B4-BE49-F238E27FC236}">
                <a16:creationId xmlns:a16="http://schemas.microsoft.com/office/drawing/2014/main" id="{149A11AB-3885-414C-901B-BF6C0AEAB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2</a:t>
            </a:fld>
            <a:endParaRPr lang="lv-LV" altLang="lv-LV"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21</a:t>
            </a:fld>
            <a:endParaRPr lang="lv-LV" dirty="0"/>
          </a:p>
        </p:txBody>
      </p:sp>
    </p:spTree>
    <p:extLst>
      <p:ext uri="{BB962C8B-B14F-4D97-AF65-F5344CB8AC3E}">
        <p14:creationId xmlns:p14="http://schemas.microsoft.com/office/powerpoint/2010/main" val="75254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A89C7E07-3C67-C64C-8DA0-0404F6303970}" type="slidenum">
              <a:rPr lang="it-IT" noProof="0" smtClean="0"/>
              <a:t>29</a:t>
            </a:fld>
            <a:endParaRPr lang="it-IT" noProof="0"/>
          </a:p>
        </p:txBody>
      </p:sp>
    </p:spTree>
    <p:extLst>
      <p:ext uri="{BB962C8B-B14F-4D97-AF65-F5344CB8AC3E}">
        <p14:creationId xmlns:p14="http://schemas.microsoft.com/office/powerpoint/2010/main" val="501846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31</a:t>
            </a:fld>
            <a:endParaRPr lang="lv-LV" dirty="0"/>
          </a:p>
        </p:txBody>
      </p:sp>
    </p:spTree>
    <p:extLst>
      <p:ext uri="{BB962C8B-B14F-4D97-AF65-F5344CB8AC3E}">
        <p14:creationId xmlns:p14="http://schemas.microsoft.com/office/powerpoint/2010/main" val="228959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347885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7</a:t>
            </a:fld>
            <a:endParaRPr lang="lv-LV" dirty="0"/>
          </a:p>
        </p:txBody>
      </p:sp>
    </p:spTree>
    <p:extLst>
      <p:ext uri="{BB962C8B-B14F-4D97-AF65-F5344CB8AC3E}">
        <p14:creationId xmlns:p14="http://schemas.microsoft.com/office/powerpoint/2010/main" val="3044883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Atvērt slēgtos tīklus</a:t>
            </a:r>
          </a:p>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8</a:t>
            </a:fld>
            <a:endParaRPr lang="lv-LV" dirty="0"/>
          </a:p>
        </p:txBody>
      </p:sp>
    </p:spTree>
    <p:extLst>
      <p:ext uri="{BB962C8B-B14F-4D97-AF65-F5344CB8AC3E}">
        <p14:creationId xmlns:p14="http://schemas.microsoft.com/office/powerpoint/2010/main" val="85881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Atvērt slēgtos tīklus</a:t>
            </a:r>
          </a:p>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10</a:t>
            </a:fld>
            <a:endParaRPr lang="lv-LV" dirty="0"/>
          </a:p>
        </p:txBody>
      </p:sp>
    </p:spTree>
    <p:extLst>
      <p:ext uri="{BB962C8B-B14F-4D97-AF65-F5344CB8AC3E}">
        <p14:creationId xmlns:p14="http://schemas.microsoft.com/office/powerpoint/2010/main" val="297341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Atvērt slēgtos tīklus</a:t>
            </a:r>
          </a:p>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11</a:t>
            </a:fld>
            <a:endParaRPr lang="lv-LV" dirty="0"/>
          </a:p>
        </p:txBody>
      </p:sp>
    </p:spTree>
    <p:extLst>
      <p:ext uri="{BB962C8B-B14F-4D97-AF65-F5344CB8AC3E}">
        <p14:creationId xmlns:p14="http://schemas.microsoft.com/office/powerpoint/2010/main" val="3304864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500 partnerim </a:t>
            </a:r>
          </a:p>
          <a:p>
            <a:r>
              <a:rPr lang="lv-LV" dirty="0"/>
              <a:t>10% no 500 jeb 50K var prasīt koordinators – </a:t>
            </a:r>
            <a:r>
              <a:rPr lang="lv-LV" dirty="0" err="1"/>
              <a:t>incresed</a:t>
            </a:r>
            <a:r>
              <a:rPr lang="lv-LV" dirty="0"/>
              <a:t> </a:t>
            </a:r>
            <a:r>
              <a:rPr lang="lv-LV" dirty="0" err="1"/>
              <a:t>mng</a:t>
            </a:r>
            <a:r>
              <a:rPr lang="lv-LV" dirty="0"/>
              <a:t> </a:t>
            </a:r>
            <a:r>
              <a:rPr lang="lv-LV" dirty="0" err="1"/>
              <a:t>effort</a:t>
            </a:r>
            <a:endParaRPr lang="lv-LV" dirty="0"/>
          </a:p>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12</a:t>
            </a:fld>
            <a:endParaRPr lang="lv-LV" dirty="0"/>
          </a:p>
        </p:txBody>
      </p:sp>
    </p:spTree>
    <p:extLst>
      <p:ext uri="{BB962C8B-B14F-4D97-AF65-F5344CB8AC3E}">
        <p14:creationId xmlns:p14="http://schemas.microsoft.com/office/powerpoint/2010/main" val="1526964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500 partnerim </a:t>
            </a:r>
          </a:p>
          <a:p>
            <a:r>
              <a:rPr lang="lv-LV" dirty="0"/>
              <a:t>10% no 500 jeb 50K var prasīt koordinators – </a:t>
            </a:r>
            <a:r>
              <a:rPr lang="lv-LV" dirty="0" err="1"/>
              <a:t>incresed</a:t>
            </a:r>
            <a:r>
              <a:rPr lang="lv-LV" dirty="0"/>
              <a:t> </a:t>
            </a:r>
            <a:r>
              <a:rPr lang="lv-LV" dirty="0" err="1"/>
              <a:t>mng</a:t>
            </a:r>
            <a:r>
              <a:rPr lang="lv-LV" dirty="0"/>
              <a:t> </a:t>
            </a:r>
            <a:r>
              <a:rPr lang="lv-LV" dirty="0" err="1"/>
              <a:t>effort</a:t>
            </a:r>
            <a:endParaRPr lang="lv-LV" dirty="0"/>
          </a:p>
          <a:p>
            <a:endParaRPr lang="lv-LV" dirty="0"/>
          </a:p>
          <a:p>
            <a:r>
              <a:rPr lang="lv-LV" dirty="0" err="1"/>
              <a:t>In</a:t>
            </a:r>
            <a:r>
              <a:rPr lang="lv-LV" dirty="0"/>
              <a:t> </a:t>
            </a:r>
            <a:r>
              <a:rPr lang="lv-LV" dirty="0" err="1"/>
              <a:t>part</a:t>
            </a:r>
            <a:r>
              <a:rPr lang="lv-LV" dirty="0"/>
              <a:t> A </a:t>
            </a:r>
            <a:r>
              <a:rPr lang="lv-LV" dirty="0" err="1"/>
              <a:t>only</a:t>
            </a:r>
            <a:r>
              <a:rPr lang="lv-LV" dirty="0"/>
              <a:t> </a:t>
            </a:r>
            <a:r>
              <a:rPr lang="lv-LV" dirty="0" err="1"/>
              <a:t>coordinators</a:t>
            </a:r>
            <a:r>
              <a:rPr lang="lv-LV" dirty="0"/>
              <a:t> </a:t>
            </a:r>
            <a:r>
              <a:rPr lang="lv-LV" dirty="0" err="1"/>
              <a:t>and</a:t>
            </a:r>
            <a:r>
              <a:rPr lang="lv-LV" dirty="0"/>
              <a:t> </a:t>
            </a:r>
            <a:r>
              <a:rPr lang="lv-LV" dirty="0" err="1"/>
              <a:t>new</a:t>
            </a:r>
            <a:r>
              <a:rPr lang="lv-LV" dirty="0"/>
              <a:t> </a:t>
            </a:r>
            <a:r>
              <a:rPr lang="lv-LV" dirty="0" err="1"/>
              <a:t>partner</a:t>
            </a:r>
            <a:r>
              <a:rPr lang="lv-LV" dirty="0"/>
              <a:t> </a:t>
            </a:r>
            <a:r>
              <a:rPr lang="lv-LV" dirty="0" err="1"/>
              <a:t>should</a:t>
            </a:r>
            <a:r>
              <a:rPr lang="lv-LV" dirty="0"/>
              <a:t> </a:t>
            </a:r>
            <a:r>
              <a:rPr lang="lv-LV" dirty="0" err="1"/>
              <a:t>be</a:t>
            </a:r>
            <a:r>
              <a:rPr lang="lv-LV" dirty="0"/>
              <a:t> </a:t>
            </a:r>
            <a:r>
              <a:rPr lang="lv-LV" dirty="0" err="1"/>
              <a:t>mentioned</a:t>
            </a:r>
            <a:endParaRPr lang="lv-LV" dirty="0"/>
          </a:p>
          <a:p>
            <a:endParaRPr lang="lv-LV" dirty="0"/>
          </a:p>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13</a:t>
            </a:fld>
            <a:endParaRPr lang="lv-LV" dirty="0"/>
          </a:p>
        </p:txBody>
      </p:sp>
    </p:spTree>
    <p:extLst>
      <p:ext uri="{BB962C8B-B14F-4D97-AF65-F5344CB8AC3E}">
        <p14:creationId xmlns:p14="http://schemas.microsoft.com/office/powerpoint/2010/main" val="3901836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15</a:t>
            </a:fld>
            <a:endParaRPr lang="lv-LV" dirty="0"/>
          </a:p>
        </p:txBody>
      </p:sp>
    </p:spTree>
    <p:extLst>
      <p:ext uri="{BB962C8B-B14F-4D97-AF65-F5344CB8AC3E}">
        <p14:creationId xmlns:p14="http://schemas.microsoft.com/office/powerpoint/2010/main" val="2557611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How</a:t>
            </a:r>
            <a:r>
              <a:rPr lang="lv-LV" dirty="0"/>
              <a:t> </a:t>
            </a:r>
            <a:r>
              <a:rPr lang="lv-LV" dirty="0" err="1"/>
              <a:t>emerging</a:t>
            </a:r>
            <a:r>
              <a:rPr lang="lv-LV" dirty="0"/>
              <a:t> </a:t>
            </a:r>
            <a:r>
              <a:rPr lang="lv-LV" dirty="0" err="1"/>
              <a:t>ecosystem</a:t>
            </a:r>
            <a:r>
              <a:rPr lang="lv-LV" dirty="0"/>
              <a:t> </a:t>
            </a:r>
            <a:r>
              <a:rPr lang="lv-LV" dirty="0" err="1"/>
              <a:t>can</a:t>
            </a:r>
            <a:r>
              <a:rPr lang="lv-LV" dirty="0"/>
              <a:t> </a:t>
            </a:r>
            <a:r>
              <a:rPr lang="lv-LV" dirty="0" err="1"/>
              <a:t>be</a:t>
            </a:r>
            <a:r>
              <a:rPr lang="lv-LV" dirty="0"/>
              <a:t> </a:t>
            </a:r>
            <a:r>
              <a:rPr lang="lv-LV" dirty="0" err="1"/>
              <a:t>defined</a:t>
            </a:r>
            <a:r>
              <a:rPr lang="lv-LV" dirty="0"/>
              <a:t>? </a:t>
            </a:r>
          </a:p>
          <a:p>
            <a:r>
              <a:rPr lang="lv-LV" dirty="0"/>
              <a:t>-&gt; </a:t>
            </a:r>
            <a:r>
              <a:rPr lang="lv-LV" dirty="0" err="1"/>
              <a:t>emerging</a:t>
            </a:r>
            <a:r>
              <a:rPr lang="lv-LV" dirty="0"/>
              <a:t> </a:t>
            </a:r>
            <a:r>
              <a:rPr lang="lv-LV" dirty="0" err="1"/>
              <a:t>must</a:t>
            </a:r>
            <a:r>
              <a:rPr lang="lv-LV" dirty="0"/>
              <a:t> </a:t>
            </a:r>
            <a:r>
              <a:rPr lang="lv-LV" dirty="0" err="1"/>
              <a:t>not</a:t>
            </a:r>
            <a:r>
              <a:rPr lang="lv-LV" dirty="0"/>
              <a:t> </a:t>
            </a:r>
            <a:r>
              <a:rPr lang="lv-LV" dirty="0" err="1"/>
              <a:t>have</a:t>
            </a:r>
            <a:r>
              <a:rPr lang="lv-LV" dirty="0"/>
              <a:t> </a:t>
            </a:r>
            <a:r>
              <a:rPr lang="lv-LV" dirty="0" err="1"/>
              <a:t>all</a:t>
            </a:r>
            <a:r>
              <a:rPr lang="lv-LV" dirty="0"/>
              <a:t> 4 </a:t>
            </a:r>
            <a:r>
              <a:rPr lang="lv-LV" dirty="0" err="1"/>
              <a:t>components</a:t>
            </a:r>
            <a:r>
              <a:rPr lang="lv-LV" dirty="0"/>
              <a:t> (</a:t>
            </a:r>
            <a:r>
              <a:rPr lang="lv-LV" dirty="0" err="1"/>
              <a:t>quadriple</a:t>
            </a:r>
            <a:r>
              <a:rPr lang="lv-LV" dirty="0"/>
              <a:t> </a:t>
            </a:r>
            <a:r>
              <a:rPr lang="lv-LV" dirty="0" err="1"/>
              <a:t>helix</a:t>
            </a:r>
            <a:r>
              <a:rPr lang="lv-LV" dirty="0"/>
              <a:t>)</a:t>
            </a:r>
          </a:p>
          <a:p>
            <a:endParaRPr lang="lv-LV" dirty="0"/>
          </a:p>
          <a:p>
            <a:r>
              <a:rPr lang="lv-LV" dirty="0" err="1"/>
              <a:t>What</a:t>
            </a:r>
            <a:r>
              <a:rPr lang="lv-LV" dirty="0"/>
              <a:t> </a:t>
            </a:r>
            <a:r>
              <a:rPr lang="lv-LV" dirty="0" err="1"/>
              <a:t>is</a:t>
            </a:r>
            <a:r>
              <a:rPr lang="lv-LV" dirty="0"/>
              <a:t> </a:t>
            </a:r>
            <a:r>
              <a:rPr lang="lv-LV" dirty="0" err="1"/>
              <a:t>pursope</a:t>
            </a:r>
            <a:r>
              <a:rPr lang="lv-LV" dirty="0"/>
              <a:t> </a:t>
            </a:r>
            <a:r>
              <a:rPr lang="lv-LV" dirty="0" err="1"/>
              <a:t>of</a:t>
            </a:r>
            <a:r>
              <a:rPr lang="lv-LV" dirty="0"/>
              <a:t> </a:t>
            </a:r>
            <a:r>
              <a:rPr lang="lv-LV" dirty="0" err="1"/>
              <a:t>Mentoring</a:t>
            </a:r>
            <a:r>
              <a:rPr lang="lv-LV" dirty="0"/>
              <a:t> </a:t>
            </a:r>
            <a:r>
              <a:rPr lang="lv-LV" dirty="0" err="1"/>
              <a:t>module</a:t>
            </a:r>
            <a:endParaRPr lang="lv-LV" dirty="0"/>
          </a:p>
          <a:p>
            <a:r>
              <a:rPr lang="lv-LV" dirty="0"/>
              <a:t>-&gt; </a:t>
            </a:r>
            <a:r>
              <a:rPr lang="lv-LV" dirty="0" err="1"/>
              <a:t>bring</a:t>
            </a:r>
            <a:r>
              <a:rPr lang="lv-LV" dirty="0"/>
              <a:t> </a:t>
            </a:r>
            <a:r>
              <a:rPr lang="lv-LV" dirty="0" err="1"/>
              <a:t>in</a:t>
            </a:r>
            <a:r>
              <a:rPr lang="lv-LV" dirty="0"/>
              <a:t> </a:t>
            </a:r>
            <a:r>
              <a:rPr lang="lv-LV" dirty="0" err="1"/>
              <a:t>newcamers</a:t>
            </a:r>
            <a:endParaRPr lang="lv-LV" dirty="0"/>
          </a:p>
          <a:p>
            <a:r>
              <a:rPr lang="lv-LV" dirty="0"/>
              <a:t>-&gt; </a:t>
            </a:r>
            <a:r>
              <a:rPr lang="lv-LV" dirty="0" err="1"/>
              <a:t>not</a:t>
            </a:r>
            <a:r>
              <a:rPr lang="lv-LV" dirty="0"/>
              <a:t> </a:t>
            </a:r>
            <a:r>
              <a:rPr lang="lv-LV" dirty="0" err="1"/>
              <a:t>yet</a:t>
            </a:r>
            <a:r>
              <a:rPr lang="lv-LV" dirty="0"/>
              <a:t> </a:t>
            </a:r>
            <a:r>
              <a:rPr lang="lv-LV" dirty="0" err="1"/>
              <a:t>present</a:t>
            </a:r>
            <a:r>
              <a:rPr lang="lv-LV" dirty="0"/>
              <a:t> </a:t>
            </a:r>
            <a:r>
              <a:rPr lang="lv-LV" dirty="0" err="1"/>
              <a:t>quadriple</a:t>
            </a:r>
            <a:r>
              <a:rPr lang="lv-LV" dirty="0"/>
              <a:t> </a:t>
            </a:r>
            <a:r>
              <a:rPr lang="lv-LV" dirty="0" err="1"/>
              <a:t>helix</a:t>
            </a:r>
            <a:r>
              <a:rPr lang="lv-LV" dirty="0"/>
              <a:t> </a:t>
            </a:r>
            <a:r>
              <a:rPr lang="lv-LV" dirty="0" err="1"/>
              <a:t>structure</a:t>
            </a:r>
            <a:endParaRPr lang="lv-LV" dirty="0"/>
          </a:p>
          <a:p>
            <a:r>
              <a:rPr lang="lv-LV" dirty="0"/>
              <a:t>-&gt; To </a:t>
            </a:r>
            <a:r>
              <a:rPr lang="lv-LV" dirty="0" err="1"/>
              <a:t>support</a:t>
            </a:r>
            <a:r>
              <a:rPr lang="lv-LV" dirty="0"/>
              <a:t> </a:t>
            </a:r>
            <a:r>
              <a:rPr lang="lv-LV" dirty="0" err="1"/>
              <a:t>laging</a:t>
            </a:r>
            <a:r>
              <a:rPr lang="lv-LV" dirty="0"/>
              <a:t> </a:t>
            </a:r>
            <a:r>
              <a:rPr lang="lv-LV" dirty="0" err="1"/>
              <a:t>regions</a:t>
            </a:r>
            <a:endParaRPr lang="lv-LV" dirty="0"/>
          </a:p>
          <a:p>
            <a:endParaRPr lang="lv-LV" dirty="0"/>
          </a:p>
          <a:p>
            <a:r>
              <a:rPr lang="lv-LV" dirty="0"/>
              <a:t>Do </a:t>
            </a:r>
            <a:r>
              <a:rPr lang="lv-LV" dirty="0" err="1"/>
              <a:t>not</a:t>
            </a:r>
            <a:r>
              <a:rPr lang="lv-LV" dirty="0"/>
              <a:t> </a:t>
            </a:r>
            <a:r>
              <a:rPr lang="lv-LV" dirty="0" err="1"/>
              <a:t>support</a:t>
            </a:r>
            <a:r>
              <a:rPr lang="lv-LV" dirty="0"/>
              <a:t> </a:t>
            </a:r>
            <a:r>
              <a:rPr lang="lv-LV" dirty="0" err="1"/>
              <a:t>previous</a:t>
            </a:r>
            <a:r>
              <a:rPr lang="lv-LV" dirty="0"/>
              <a:t> </a:t>
            </a:r>
            <a:r>
              <a:rPr lang="lv-LV" dirty="0" err="1"/>
              <a:t>excelence</a:t>
            </a:r>
            <a:r>
              <a:rPr lang="lv-LV" dirty="0"/>
              <a:t> </a:t>
            </a:r>
            <a:r>
              <a:rPr lang="lv-LV" dirty="0" err="1"/>
              <a:t>hubs</a:t>
            </a:r>
            <a:r>
              <a:rPr lang="lv-LV" dirty="0"/>
              <a:t>, </a:t>
            </a:r>
            <a:r>
              <a:rPr lang="lv-LV" dirty="0" err="1"/>
              <a:t>including</a:t>
            </a:r>
            <a:r>
              <a:rPr lang="lv-LV" dirty="0"/>
              <a:t> risk </a:t>
            </a:r>
            <a:r>
              <a:rPr lang="lv-LV" dirty="0" err="1"/>
              <a:t>of</a:t>
            </a:r>
            <a:r>
              <a:rPr lang="lv-LV" dirty="0"/>
              <a:t> </a:t>
            </a:r>
            <a:r>
              <a:rPr lang="lv-LV" dirty="0" err="1"/>
              <a:t>double</a:t>
            </a:r>
            <a:r>
              <a:rPr lang="lv-LV" dirty="0"/>
              <a:t> </a:t>
            </a:r>
            <a:r>
              <a:rPr lang="lv-LV" dirty="0" err="1"/>
              <a:t>financing</a:t>
            </a:r>
            <a:endParaRPr lang="lv-LV" dirty="0"/>
          </a:p>
          <a:p>
            <a:endParaRPr lang="lv-LV" dirty="0"/>
          </a:p>
          <a:p>
            <a:r>
              <a:rPr lang="lv-LV" dirty="0" err="1"/>
              <a:t>What</a:t>
            </a:r>
            <a:r>
              <a:rPr lang="lv-LV" dirty="0"/>
              <a:t> </a:t>
            </a:r>
            <a:r>
              <a:rPr lang="lv-LV" dirty="0" err="1"/>
              <a:t>could</a:t>
            </a:r>
            <a:r>
              <a:rPr lang="lv-LV" dirty="0"/>
              <a:t> </a:t>
            </a:r>
            <a:r>
              <a:rPr lang="lv-LV" dirty="0" err="1"/>
              <a:t>be</a:t>
            </a:r>
            <a:r>
              <a:rPr lang="lv-LV" dirty="0"/>
              <a:t> </a:t>
            </a:r>
            <a:r>
              <a:rPr lang="lv-LV" dirty="0" err="1"/>
              <a:t>ideal</a:t>
            </a:r>
            <a:r>
              <a:rPr lang="lv-LV" dirty="0"/>
              <a:t> </a:t>
            </a:r>
            <a:r>
              <a:rPr lang="lv-LV" dirty="0" err="1"/>
              <a:t>number</a:t>
            </a:r>
            <a:r>
              <a:rPr lang="lv-LV" dirty="0"/>
              <a:t> </a:t>
            </a:r>
            <a:r>
              <a:rPr lang="lv-LV" dirty="0" err="1"/>
              <a:t>of</a:t>
            </a:r>
            <a:r>
              <a:rPr lang="lv-LV" dirty="0"/>
              <a:t> </a:t>
            </a:r>
            <a:r>
              <a:rPr lang="lv-LV" dirty="0" err="1"/>
              <a:t>partners</a:t>
            </a:r>
            <a:r>
              <a:rPr lang="lv-LV" dirty="0"/>
              <a:t> – 7-22 partneri, </a:t>
            </a:r>
            <a:r>
              <a:rPr lang="lv-LV" dirty="0" err="1"/>
              <a:t>depends</a:t>
            </a:r>
            <a:r>
              <a:rPr lang="lv-LV" dirty="0"/>
              <a:t> </a:t>
            </a:r>
            <a:r>
              <a:rPr lang="lv-LV" dirty="0" err="1"/>
              <a:t>on</a:t>
            </a:r>
            <a:r>
              <a:rPr lang="lv-LV" dirty="0"/>
              <a:t> </a:t>
            </a:r>
            <a:r>
              <a:rPr lang="lv-LV" dirty="0" err="1"/>
              <a:t>idividual</a:t>
            </a:r>
            <a:r>
              <a:rPr lang="lv-LV" dirty="0"/>
              <a:t> </a:t>
            </a:r>
            <a:r>
              <a:rPr lang="lv-LV" dirty="0" err="1"/>
              <a:t>case</a:t>
            </a:r>
            <a:endParaRPr lang="lv-LV" dirty="0"/>
          </a:p>
          <a:p>
            <a:endParaRPr lang="lv-LV" dirty="0"/>
          </a:p>
          <a:p>
            <a:r>
              <a:rPr lang="lv-LV" dirty="0" err="1"/>
              <a:t>Pure</a:t>
            </a:r>
            <a:r>
              <a:rPr lang="lv-LV" dirty="0"/>
              <a:t> SSH – no</a:t>
            </a:r>
          </a:p>
          <a:p>
            <a:endParaRPr lang="lv-LV" dirty="0"/>
          </a:p>
          <a:p>
            <a:r>
              <a:rPr lang="lv-LV" dirty="0" err="1"/>
              <a:t>New</a:t>
            </a:r>
            <a:r>
              <a:rPr lang="lv-LV" dirty="0"/>
              <a:t> </a:t>
            </a:r>
            <a:r>
              <a:rPr lang="lv-LV" dirty="0" err="1"/>
              <a:t>research</a:t>
            </a:r>
            <a:r>
              <a:rPr lang="lv-LV" dirty="0"/>
              <a:t> </a:t>
            </a:r>
            <a:r>
              <a:rPr lang="lv-LV" dirty="0" err="1"/>
              <a:t>institute</a:t>
            </a:r>
            <a:r>
              <a:rPr lang="lv-LV" dirty="0"/>
              <a:t> </a:t>
            </a:r>
            <a:r>
              <a:rPr lang="lv-LV" dirty="0" err="1"/>
              <a:t>creation</a:t>
            </a:r>
            <a:r>
              <a:rPr lang="lv-LV" dirty="0"/>
              <a:t> – no</a:t>
            </a:r>
          </a:p>
          <a:p>
            <a:endParaRPr lang="lv-LV" dirty="0"/>
          </a:p>
          <a:p>
            <a:endParaRPr lang="lv-LV" dirty="0"/>
          </a:p>
          <a:p>
            <a:endParaRPr lang="lv-LV" dirty="0"/>
          </a:p>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19</a:t>
            </a:fld>
            <a:endParaRPr lang="lv-LV" dirty="0"/>
          </a:p>
        </p:txBody>
      </p:sp>
    </p:spTree>
    <p:extLst>
      <p:ext uri="{BB962C8B-B14F-4D97-AF65-F5344CB8AC3E}">
        <p14:creationId xmlns:p14="http://schemas.microsoft.com/office/powerpoint/2010/main" val="2729020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2.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3.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2.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chart" Target="../charts/chart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chart" Target="../charts/chart2.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3.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9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8B3-A6E7-464B-9464-E8E4EA7FEB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F9DA82F-D4B9-435A-963B-36AE5D792FC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dirty="0"/>
          </a:p>
        </p:txBody>
      </p:sp>
      <p:sp>
        <p:nvSpPr>
          <p:cNvPr id="4" name="Text Placeholder 3">
            <a:extLst>
              <a:ext uri="{FF2B5EF4-FFF2-40B4-BE49-F238E27FC236}">
                <a16:creationId xmlns:a16="http://schemas.microsoft.com/office/drawing/2014/main" id="{AFF4A43F-3B94-42BA-970B-384F3FACE0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BE6CB-8680-4C6A-BD53-38D0F61C8881}"/>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B022AD7D-F564-4491-A512-38CCBAD2E12E}"/>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13B60BF6-6731-42A4-8477-66B85EBE0CC8}"/>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F1CDEEE0-A0CF-4402-93B7-86C9F3EC2C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654-83F3-461A-B246-B7B4C1E45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8D2883-830D-4E6F-9D87-510C2FED2E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390AD9-2B88-44A9-8733-DC27A4DD18AA}"/>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513CE9EB-76F8-42D0-8A1D-4666FCE11E27}"/>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56ADDDFA-E70A-402D-B501-A6A73B114C06}"/>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44B297D2-39E8-41A4-9155-6865329A5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3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B521-2DDC-4E06-9FEE-DB49F87B48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203A677-5CC0-4A89-94F7-880E76E5A4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98728C-CCD1-4AA2-AA96-FA9F2F152C45}"/>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02CD5B90-2350-4E63-976D-59B319F53675}"/>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5E75E050-3379-442B-92A2-D87B820EDCD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40D1D190-6552-41BF-A08A-8EA33C112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7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a:prstGeom prst="rect">
            <a:avLst/>
          </a:prstGeom>
        </p:spPr>
        <p:txBody>
          <a:bodyPr anchor="t">
            <a:normAutofit/>
          </a:bodyPr>
          <a:lstStyle>
            <a:lvl1pPr algn="l">
              <a:defRPr sz="2400" b="1">
                <a:latin typeface="Times New Roman" panose="02020603050405020304" pitchFamily="18" charset="0"/>
                <a:ea typeface="Verdana" panose="020B0604030504040204" pitchFamily="34"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3454400" y="1752601"/>
            <a:ext cx="8128000" cy="4373573"/>
          </a:xfrm>
          <a:prstGeom prst="rect">
            <a:avLst/>
          </a:prstGeom>
        </p:spPr>
        <p:txBody>
          <a:bodyPr>
            <a:normAutofit/>
          </a:bodyPr>
          <a:lstStyle>
            <a:lvl1pPr marL="0" indent="0">
              <a:buNone/>
              <a:defRPr sz="2000">
                <a:latin typeface="Times New Roman" panose="02020603050405020304" pitchFamily="18" charset="0"/>
                <a:ea typeface="Verdana" panose="020B0604030504040204" pitchFamily="34"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Times New Roman" panose="02020603050405020304" pitchFamily="18" charset="0"/>
                <a:ea typeface="Verdana" panose="020B0604030504040204" pitchFamily="34" charset="0"/>
                <a:cs typeface="Times New Roman" panose="02020603050405020304" pitchFamily="18"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Times New Roman" panose="02020603050405020304" pitchFamily="18" charset="0"/>
                <a:ea typeface="Verdana" panose="020B0604030504040204" pitchFamily="34" charset="0"/>
                <a:cs typeface="Times New Roman" panose="02020603050405020304" pitchFamily="18"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379200" y="6324600"/>
            <a:ext cx="406400" cy="304800"/>
          </a:xfrm>
        </p:spPr>
        <p:txBody>
          <a:bodyPr/>
          <a:lstStyle>
            <a:lvl1pPr>
              <a:defRPr sz="1000" smtClean="0">
                <a:latin typeface="Times New Roman" panose="02020603050405020304" pitchFamily="18" charset="0"/>
                <a:cs typeface="Times New Roman" panose="02020603050405020304" pitchFamily="18" charset="0"/>
              </a:defRPr>
            </a:lvl1pPr>
          </a:lstStyle>
          <a:p>
            <a:pPr>
              <a:defRPr/>
            </a:pPr>
            <a:fld id="{559B3BF5-5EA0-4E17-AB4B-664290D5DB15}" type="slidenum">
              <a:rPr lang="en-US" altLang="lv-LV" smtClean="0"/>
              <a:pPr>
                <a:defRPr/>
              </a:pPr>
              <a:t>‹#›</a:t>
            </a:fld>
            <a:endParaRPr lang="en-US" altLang="lv-LV" dirty="0"/>
          </a:p>
        </p:txBody>
      </p:sp>
      <p:pic>
        <p:nvPicPr>
          <p:cNvPr id="8" name="Picture 2" descr="Sākums | Latvijas Zinātnes padome">
            <a:extLst>
              <a:ext uri="{FF2B5EF4-FFF2-40B4-BE49-F238E27FC236}">
                <a16:creationId xmlns:a16="http://schemas.microsoft.com/office/drawing/2014/main" id="{8C0064B7-B908-4039-A9DD-78A64C1576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1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531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e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olo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8551452"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it-IT" noProof="0" dirty="0"/>
              <a:t>Fare clic per modificare lo stile del titolo dello schema</a:t>
            </a:r>
          </a:p>
        </p:txBody>
      </p:sp>
      <p:sp>
        <p:nvSpPr>
          <p:cNvPr id="9" name="Segnaposto tabella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rtlCol="0"/>
          <a:lstStyle/>
          <a:p>
            <a:pPr rtl="0"/>
            <a:r>
              <a:rPr lang="it-IT" noProof="0"/>
              <a:t>Fare clic sull'icona per inserire una tabella</a:t>
            </a:r>
          </a:p>
        </p:txBody>
      </p:sp>
    </p:spTree>
    <p:extLst>
      <p:ext uri="{BB962C8B-B14F-4D97-AF65-F5344CB8AC3E}">
        <p14:creationId xmlns:p14="http://schemas.microsoft.com/office/powerpoint/2010/main" val="208149365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60E37A58-AEE5-46FF-E72F-F0B79D8DA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B1D91B-89FF-E634-A2EF-2207C7525290}"/>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CC5A28AE-E639-7087-859A-41676E551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02CC873-2A2D-D828-3F48-0F5BF220522A}"/>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BC9FAA-4D02-12B9-9B31-3D308F0D232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DF2064-3D98-371B-8688-01077A71E0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195A1FA7-CE8D-EA34-D7FD-B829F5024CDA}"/>
              </a:ext>
            </a:extLst>
          </p:cNvPr>
          <p:cNvGrpSpPr>
            <a:grpSpLocks/>
          </p:cNvGrpSpPr>
          <p:nvPr userDrawn="1"/>
        </p:nvGrpSpPr>
        <p:grpSpPr bwMode="auto">
          <a:xfrm>
            <a:off x="227013" y="6572250"/>
            <a:ext cx="9280525" cy="144463"/>
            <a:chOff x="226688" y="6572055"/>
            <a:chExt cx="9280921" cy="144114"/>
          </a:xfrm>
        </p:grpSpPr>
        <p:pic>
          <p:nvPicPr>
            <p:cNvPr id="11" name="Picture 42" descr="at.png">
              <a:extLst>
                <a:ext uri="{FF2B5EF4-FFF2-40B4-BE49-F238E27FC236}">
                  <a16:creationId xmlns:a16="http://schemas.microsoft.com/office/drawing/2014/main" id="{D00C4BD8-6E1A-AF7D-E931-7239B624A9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be.png">
              <a:extLst>
                <a:ext uri="{FF2B5EF4-FFF2-40B4-BE49-F238E27FC236}">
                  <a16:creationId xmlns:a16="http://schemas.microsoft.com/office/drawing/2014/main" id="{2773583A-710B-5ED9-39FE-23D9F822D3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ch.png">
              <a:extLst>
                <a:ext uri="{FF2B5EF4-FFF2-40B4-BE49-F238E27FC236}">
                  <a16:creationId xmlns:a16="http://schemas.microsoft.com/office/drawing/2014/main" id="{8B596A0E-C1DE-920F-621D-C8D2788B9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cz.png">
              <a:extLst>
                <a:ext uri="{FF2B5EF4-FFF2-40B4-BE49-F238E27FC236}">
                  <a16:creationId xmlns:a16="http://schemas.microsoft.com/office/drawing/2014/main" id="{4C6B7FB9-2E20-CC88-88C4-B41CF90038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de.png">
              <a:extLst>
                <a:ext uri="{FF2B5EF4-FFF2-40B4-BE49-F238E27FC236}">
                  <a16:creationId xmlns:a16="http://schemas.microsoft.com/office/drawing/2014/main" id="{F7977730-C467-FBE1-CFC5-3CDEF9A61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dk.png">
              <a:extLst>
                <a:ext uri="{FF2B5EF4-FFF2-40B4-BE49-F238E27FC236}">
                  <a16:creationId xmlns:a16="http://schemas.microsoft.com/office/drawing/2014/main" id="{319086F0-53BD-AEC3-6E72-78452E5819C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ee.png">
              <a:extLst>
                <a:ext uri="{FF2B5EF4-FFF2-40B4-BE49-F238E27FC236}">
                  <a16:creationId xmlns:a16="http://schemas.microsoft.com/office/drawing/2014/main" id="{BF0C1E1B-893D-7517-340F-57F648349DB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es.png">
              <a:extLst>
                <a:ext uri="{FF2B5EF4-FFF2-40B4-BE49-F238E27FC236}">
                  <a16:creationId xmlns:a16="http://schemas.microsoft.com/office/drawing/2014/main" id="{9316ED1B-0A5F-375F-ABB5-D57C17B747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fi.png">
              <a:extLst>
                <a:ext uri="{FF2B5EF4-FFF2-40B4-BE49-F238E27FC236}">
                  <a16:creationId xmlns:a16="http://schemas.microsoft.com/office/drawing/2014/main" id="{5E8582D8-3988-8087-AFC8-8E13BBA3FD1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fr.png">
              <a:extLst>
                <a:ext uri="{FF2B5EF4-FFF2-40B4-BE49-F238E27FC236}">
                  <a16:creationId xmlns:a16="http://schemas.microsoft.com/office/drawing/2014/main" id="{0D3B6622-297E-322D-FE3F-805D4265AA6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gr.png">
              <a:extLst>
                <a:ext uri="{FF2B5EF4-FFF2-40B4-BE49-F238E27FC236}">
                  <a16:creationId xmlns:a16="http://schemas.microsoft.com/office/drawing/2014/main" id="{E755DD5A-7945-9EF8-69F5-D71A708174C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hu.png">
              <a:extLst>
                <a:ext uri="{FF2B5EF4-FFF2-40B4-BE49-F238E27FC236}">
                  <a16:creationId xmlns:a16="http://schemas.microsoft.com/office/drawing/2014/main" id="{D39BD035-C72B-3371-5924-36837152763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ie.png">
              <a:extLst>
                <a:ext uri="{FF2B5EF4-FFF2-40B4-BE49-F238E27FC236}">
                  <a16:creationId xmlns:a16="http://schemas.microsoft.com/office/drawing/2014/main" id="{11ED9B6E-132B-11FE-B171-319A55FCD8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it.png">
              <a:extLst>
                <a:ext uri="{FF2B5EF4-FFF2-40B4-BE49-F238E27FC236}">
                  <a16:creationId xmlns:a16="http://schemas.microsoft.com/office/drawing/2014/main" id="{F86E62A0-11A8-A2E4-B7E6-BB13D6126C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lu.png">
              <a:extLst>
                <a:ext uri="{FF2B5EF4-FFF2-40B4-BE49-F238E27FC236}">
                  <a16:creationId xmlns:a16="http://schemas.microsoft.com/office/drawing/2014/main" id="{9FBD3C6E-8FC1-72FA-E0AE-5815E917A55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nl.png">
              <a:extLst>
                <a:ext uri="{FF2B5EF4-FFF2-40B4-BE49-F238E27FC236}">
                  <a16:creationId xmlns:a16="http://schemas.microsoft.com/office/drawing/2014/main" id="{33CEB081-2785-0950-9B92-265703E33A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no.png">
              <a:extLst>
                <a:ext uri="{FF2B5EF4-FFF2-40B4-BE49-F238E27FC236}">
                  <a16:creationId xmlns:a16="http://schemas.microsoft.com/office/drawing/2014/main" id="{DB728822-AE99-87D3-3201-E35A02E057A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pl.png">
              <a:extLst>
                <a:ext uri="{FF2B5EF4-FFF2-40B4-BE49-F238E27FC236}">
                  <a16:creationId xmlns:a16="http://schemas.microsoft.com/office/drawing/2014/main" id="{70115D57-90AC-ED6F-9BD0-58C07BD2A61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pt.png">
              <a:extLst>
                <a:ext uri="{FF2B5EF4-FFF2-40B4-BE49-F238E27FC236}">
                  <a16:creationId xmlns:a16="http://schemas.microsoft.com/office/drawing/2014/main" id="{5CD1D190-6611-305E-0242-4F7C47512C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ro.png">
              <a:extLst>
                <a:ext uri="{FF2B5EF4-FFF2-40B4-BE49-F238E27FC236}">
                  <a16:creationId xmlns:a16="http://schemas.microsoft.com/office/drawing/2014/main" id="{CC3C9E89-8E59-CB09-D59B-A19439FCB2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se.png">
              <a:extLst>
                <a:ext uri="{FF2B5EF4-FFF2-40B4-BE49-F238E27FC236}">
                  <a16:creationId xmlns:a16="http://schemas.microsoft.com/office/drawing/2014/main" id="{3379A2EE-DF30-CE89-DAD2-C7EFC490C6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descr="uk.png">
              <a:extLst>
                <a:ext uri="{FF2B5EF4-FFF2-40B4-BE49-F238E27FC236}">
                  <a16:creationId xmlns:a16="http://schemas.microsoft.com/office/drawing/2014/main" id="{157A9952-5CF2-41B4-E160-B46D4B14A1B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ca.png">
              <a:extLst>
                <a:ext uri="{FF2B5EF4-FFF2-40B4-BE49-F238E27FC236}">
                  <a16:creationId xmlns:a16="http://schemas.microsoft.com/office/drawing/2014/main" id="{13D3B5A9-7E30-8947-3AA7-924784234D1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5F700749-106C-A60D-8872-A449A97BEAC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descr="si.png">
              <a:extLst>
                <a:ext uri="{FF2B5EF4-FFF2-40B4-BE49-F238E27FC236}">
                  <a16:creationId xmlns:a16="http://schemas.microsoft.com/office/drawing/2014/main" id="{C152842C-63BE-E110-F6C3-B57262978DF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490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5CC1D896-A77C-94F3-0F7D-4CAA75D23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277CF0-A119-1C21-25CE-31778969BCB5}"/>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AA32B54E-3A7E-ECAE-F5D6-091CCAC0F3D0}"/>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FCE6F144-881E-D814-8278-B09DB6AF46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6B658716-B7C7-05E5-F425-96E303B8CAF5}"/>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D038FF3-9E19-4D47-857A-E25B2B1C63C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DC208D-61A4-F156-B3A0-BB7BABEB638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550C4262-15CA-505C-749E-104D337568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8860E080-DF9E-7FD5-BA7F-BF982D0A9F96}"/>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C52A458E-CBCE-5EE3-8208-D407F98D24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C3764CE-FE23-0915-645C-B341C56035E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3BDA7E57-7DBF-41E2-F410-C219E8A68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DE91B1F-13C8-B879-1B57-EF5B44122CF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C9DD367A-9781-F1E8-8D43-26C38E7FC5A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56673ABC-E1DC-87B9-DAEF-6820C7E5FF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694260D8-2441-C599-FF8B-D11E7476B6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C0ADB38B-3421-9A6B-0A5F-B3D93E45702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0E4369B7-AED9-B6DE-2655-D215C389745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7F3ACEB-B696-BACA-284E-8140A20DDEE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814775C7-AACA-C7EA-1738-40839ACDD7C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142E7825-84C8-F16E-F203-9ADEBC7F85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FD17B1E0-0828-F86D-F6FE-ABB41B44B2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7AA352CF-5A59-832E-D2A9-ED62A25D9CD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8F80D5BD-234A-45A0-6269-84134144DA6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09DA26A-CB8D-874E-4C98-17BB4BDBE2F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CD1E9D7-F6FE-002A-9A03-91F65E60121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7B1166A-6574-D87A-E4D4-7F2B12B0AE0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40ACF93A-45FC-BC66-3272-DCAF579D50C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45AC3E89-20B5-017E-1B0F-D2E4A41857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FDBA9CFA-9D81-266F-3CCD-96D037645AC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0331E2B0-95FB-EE3F-FBCF-8BD58573290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BA818B83-9610-365B-2BA7-B03DA3E59D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D93FCFBF-11F2-576C-21EE-F0D531438ED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8E37AB3F-644D-952A-0AE0-6DB540410B7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8004"/>
            <a:ext cx="11763662" cy="552915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494750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4F29B878-1E82-9BB2-4178-F8F325761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F808E2-3A02-D0DA-02E0-FDCBED415BB9}"/>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E80D13D6-54C5-7E76-0A5C-02F9C7A59A8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39F20A67-F92C-E50F-F17E-C9EB7A606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8983CDC3-168D-152B-8FEA-823F37A26E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48F4C6DE-0BF9-B345-9B8B-09474C6CEAD3}"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897B7AC-18A7-E89C-D815-5C2F99DA2696}"/>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B1C09986-C206-74D5-C3DE-9B5237B93F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9CCA2F22-354D-E456-74CB-54F2A01D4564}"/>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157DAAE5-DE9B-04C7-A3F7-B62C2AB1996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CF98949F-968D-FE8C-D09C-65FE359AE1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F72F4E26-E32E-D6DD-046F-799BE684820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25A4FAE3-3B19-4AA5-7F94-543B4E1157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514C48D5-6D26-4B38-4E30-DC8EDD20D6F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AB28D708-AFBB-343D-7704-D4469AB183F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AC87357B-CCEE-EEB4-9C98-0CD3F20307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EFDE254B-3D06-33D5-6EF1-F32B9ADF094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95F2AE44-6967-A2E9-50ED-C466F2BB12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3A3AD2CA-2580-6F6E-433D-605CBB64F28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FFB4965E-2AA6-54D2-713B-7EAB3F4CFD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6183AB5D-AC68-AD38-CF7C-562F5CE7AE6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20038AED-E059-7AE5-82E3-4D62B63A3F9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3D668C0-17B1-26B4-0DE4-78A0B12C38C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4CE5E278-D5A5-AA71-3CA9-8079128ED7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47927B7C-9CB8-3BE0-D6FB-7C20183D4A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BD4B3098-FF14-C184-D18F-EFA3660532D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D229C57A-6C81-BD5C-6DD2-B3818E82F11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5B5F758C-3FDC-5E56-5602-A93BFBCD58F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28CF9230-FD6D-1615-9BD6-F3D8AEE3FD6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AA126D17-709B-72F4-3341-B758937DF9F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FF31E49F-0EF2-F7C0-031A-7B47D7933F9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6D77953D-2C16-044F-29F0-59E276632DA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AEA47264-509D-A48D-0A68-5737ADA957F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2C150261-F91F-4653-0DFD-F06A12FB8B5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4"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633120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BFBE28BE-774F-D2C4-1488-E6AB249E59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0638C7-CCBC-B7E9-33BC-114930218E6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817C1EE4-3B84-7B99-571C-346C2A6E5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C2233AD-8066-F2DD-70FA-BE2EAA69441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7D1CCBA2-5F23-1E4C-952B-6B5812D5AF1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DA9B041-2E6E-5071-F606-3404E27346B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C1EEAD36-6E9B-A59E-950D-ADCE56CD95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3665E827-6AA6-99D9-EC47-D98130C31680}"/>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E09A74B0-9E02-C50D-F2A8-8A61E6149C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24BE06CA-6486-9A50-D9E3-204569039B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A902D8CC-AFC7-78BE-8D0F-CB3F9061040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5ACBEE3-CF92-09FC-7E55-A593951B65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B85E3F9F-EA7A-F13E-CAAE-74183A71DF4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F10CD8F6-8CFE-15CB-7371-C445920F90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39FDF5A3-C48A-AC16-380E-F8F3342B2A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AE5136C-1832-2C84-E3E6-7CFE688206C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A3C1C431-19CE-618A-7F5F-A6141C8C9D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489B0B29-C943-6EC0-B5C0-095391D4FB6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64B1F77-5B52-3F16-70E6-711B05D245B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9FA4CA5-9907-9E96-7B42-1C97D0B7EE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926459A2-C313-8533-989D-E8DF393AC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CAA5053-399A-2345-373E-FE0210FFE92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069621F-283F-A729-D183-813B937F607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B7F2EDCC-DF75-F139-3B2E-2DEFF56AF28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C2F50031-6739-B2C8-B758-89D06601A7C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535B36E3-1A1D-4C57-0E53-84F46E9D3E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E667320-542F-B1B0-52D6-6821C02AC64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CAC9CF51-E23E-8986-0C43-D112F493B5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C5F73689-FEF0-582A-C7DF-8E88CA30E16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A4D5822-E2D2-0932-5473-6E3D405E9DA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3D35C864-B1EF-8165-4C55-B762FEFEFBF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26583717-8A18-1DEE-47B3-9EE2D95784F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D14319F-D243-C221-DACD-A7183CD2154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57242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B18E-20FF-4E19-B143-EB763A43CD0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B0AD9F4-15EA-4A04-A0F3-FB0C54ECA3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286782-B49D-481B-A15B-2F3E07400D27}"/>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72689575-379C-4A61-B2D6-FB133736FDDE}"/>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6D19A390-ADEC-4F0B-9D01-9975C889E2D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7">
            <a:extLst>
              <a:ext uri="{FF2B5EF4-FFF2-40B4-BE49-F238E27FC236}">
                <a16:creationId xmlns:a16="http://schemas.microsoft.com/office/drawing/2014/main" id="{47E94189-80FC-4F48-B1CB-12BD0D889D3C}"/>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2050" name="Picture 2" descr="Sākums | Latvijas Zinātnes padome">
            <a:extLst>
              <a:ext uri="{FF2B5EF4-FFF2-40B4-BE49-F238E27FC236}">
                <a16:creationId xmlns:a16="http://schemas.microsoft.com/office/drawing/2014/main" id="{CD05FA84-6DDF-4E54-BB3D-6F820A03AE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69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6FCC0-F767-7FCD-47EF-51A0A909A33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FA75173-3D94-22EF-815F-FC3527F23EF5}"/>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13997B0-7D71-E500-7BC7-13264E2A7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3232D9DE-903D-0EF1-E1AC-4EF70EE5EAB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05BDC7F-5BCD-DB4F-974B-08B39F8B851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B05BAE1-F30C-3CA4-6B80-5B98C104A961}"/>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02A2D50-C791-A6A0-F64B-6011473A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BB2082DE-570E-EAD3-0A76-134792F5EDA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1AC3D390-8F80-D704-B047-9988E6893B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FFE52256-D8CA-2E0C-2290-A96BC56DC8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CD035F5C-DB82-0DEE-A538-37FE6AA129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2876C5DC-EE09-571D-1C13-09DD9B7F8F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4BBD9DEB-567A-4BEA-DCE1-1196B1E399A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39AEEF7-AC24-C649-F0F6-8E9E3F46AE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C7A7106-24E6-92C5-0C6A-558A51DF0DD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9F056813-187E-6E9B-3B8F-1067A336B3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1838BE1-E7C1-A455-0630-0AC4D614504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BBA8E0A-FD06-D74D-35E1-C728F798763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5BADB1E-E46E-030B-3A72-C2FD885BD5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68F7EF4-2F61-5890-4F94-11E3F0E3717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072C009-B5E0-FF5C-6751-66C0B4E3BAB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469C2B7-E31F-5133-70D8-DFABDE8BC2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782F84-8B66-1A84-D41D-2A360D54B44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24523854-ECB6-54D0-2C2A-58E4DEA5A89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9A5EBC8-1B35-2CBE-B814-26FB2C45F36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33C01C2-688B-EF6D-4D33-DEB577F3387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66C3E02-963F-301B-9D47-759ECE71749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E637597-1CE6-9B59-AD89-BCC6FC0890D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62CD138-091F-4C2F-4A79-6E88D3870DF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9313E86-0984-D120-9018-D84425E7BCA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1C69025C-8FE2-98DE-8BF3-B56CA93DBB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C91D28AE-CD0B-80B1-EA2D-05D5B2161D0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97305C53-9CB4-8707-F575-3FF9533A75E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96"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68842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870B8-5474-EA64-A466-8263FEF3371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71967D9-E52B-A063-821B-65FB38BCEC21}"/>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0793DAC-DA86-1ADC-F03B-57D65A03A7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A9B77C2D-A34D-FC64-F13E-37AC983E68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5A71AD9-E219-D64A-ACD7-A16412B4C9F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DB7FCCB-9933-19FB-EECB-E037BCA7508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DAD5C19-1B26-0709-1158-14650B439360}"/>
              </a:ext>
            </a:extLst>
          </p:cNvPr>
          <p:cNvGraphicFramePr>
            <a:graphicFrameLocks/>
          </p:cNvGraphicFramePr>
          <p:nvPr/>
        </p:nvGraphicFramePr>
        <p:xfrm>
          <a:off x="-738188" y="333375"/>
          <a:ext cx="13657263" cy="67500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E91B0C04-16D1-C971-4342-D3E0E8D790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55E7445D-7EAD-1AB7-E1EE-3CD021F9FD12}"/>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A1B8EA82-3F08-9640-BA15-35A4DEF8C5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9B4F343-7446-DDE8-C3CB-69D37B34030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220DF533-0F72-6523-B647-9A164174DC8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D574FCE4-E09F-0282-62E7-8F9DB4C29BC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4106040B-4950-AD29-B3CD-3432F3BD3A8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47B9D54B-C691-0ECA-C5E1-D1C6E2F3C8F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591AE44C-6FE2-FD97-FC99-1C563B01392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AD68C4CD-45A2-05E1-184C-2EF847231C2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8ADA3ED8-2801-BD27-C4DD-5C5EFCA185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3494136-56B8-D4F5-6996-229A326995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92E99DE0-AD5B-9B62-D5B0-73FE4DEACA7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8D8282AB-88AC-40FC-F6F7-AC556080CFE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4CFDA48D-08E6-26D3-23F4-61B8F64B05F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FB3DC0AB-12BF-444E-4A42-9ABCCBDB32A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0B5BFC46-2FA5-B9E2-369F-1F519D2386A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B7ED9E8A-66D3-A97E-A5AB-DC3727AD4C0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2F48FEBE-E08D-834B-9A33-F163795916E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1C71EE5-5005-D7E7-B915-825F4F2EDAC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A4A7316-35DF-0B7C-2B2B-C2EA29DAEF3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74F56E7F-A126-DD5C-C509-DFBEE6A9161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CE8248F0-9C19-F8A8-F00E-CE1534612CE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3A954FA6-CAD2-3746-7DA4-65858B24EB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242A768D-8FD1-53E9-5C8F-FA226F16C0B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0CCD43A-1D92-E00C-2195-38CF9C3B7A8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1A2553C-DEC7-46EB-A926-815E21D292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831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ED424-2DBF-3B74-94E8-DC2A871C136D}"/>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3ED93D0-157B-621F-E897-DBBFEF3188A3}"/>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6967FC5-5391-1ACA-4951-C90BDD8A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BE220B9D-F4BF-36AE-706E-89892BBAC502}"/>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DFA4E41-346C-754C-9C57-B57C8D9DF19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9F4F4-ADD8-2657-79CA-6D0009DD9B97}"/>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BB0E320-4358-267C-6720-583D170F0C8A}"/>
              </a:ext>
            </a:extLst>
          </p:cNvPr>
          <p:cNvGraphicFramePr>
            <a:graphicFrameLocks/>
          </p:cNvGraphicFramePr>
          <p:nvPr/>
        </p:nvGraphicFramePr>
        <p:xfrm>
          <a:off x="-738188" y="228600"/>
          <a:ext cx="13657263" cy="68643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77AF06D7-27D3-0981-2F78-327A1698AA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2BCEC803-988D-BCBE-3D64-D15B4BD9B010}"/>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281198AC-10F3-1A89-1051-4FE1142878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D8E07E4D-F4ED-C08A-CDE9-D87000C2E8C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4EC29F78-AC7C-371F-4CEF-39E8E2FA386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B123CF9-4CF8-ADA5-1895-0270FA418D5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6DA52C4B-3D16-ACB4-FCC1-3A753F28831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924853BE-AF73-E519-905B-9F7E51EBB9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98120220-08E3-D160-F4C7-A75A99E9042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7AF31740-E9FD-1ACC-F13A-9E58CFC835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21EBBFDD-5641-A09B-4708-53D63E88A90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C209A1B4-DB55-B1DC-102C-AD8BA269D5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BAAD3CA8-14BC-C399-6EF1-D789FB57FC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4B0EE6EF-7E8D-A60A-064C-A022EC93EB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8E7B347E-2A36-09CE-D15E-508DAC9D849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ABEE1BC-2E1E-1396-E205-A3A730E420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7D314CAA-D21C-4343-950D-5A4DB40BFD6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68A852C-3820-A3A5-ADD0-70DD906E216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13831AB-6AA3-146D-EA6E-7DA384BB294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CF4111CE-958A-B795-5B3E-DD6659FBF54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F48D456-9DE1-208A-9C11-124020476B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9A9517AD-1BD8-7A85-0AAD-7C173AFAD04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6E37BC8C-795E-BA71-A759-D25BF7A9B21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241E0824-C38B-8259-5F0B-7F64A0F473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7A3908CE-5C52-8ED8-35D6-E0DC60C62CF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3E009E0-0D9B-E044-B7FC-7F6F6BF9900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630FCED-0060-4E15-ED3C-FF62EE105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5575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D0068-F732-5B75-95A7-8DB295009914}"/>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6">
            <a:extLst>
              <a:ext uri="{FF2B5EF4-FFF2-40B4-BE49-F238E27FC236}">
                <a16:creationId xmlns:a16="http://schemas.microsoft.com/office/drawing/2014/main" id="{F88A3864-CF06-EF37-90F6-71C6F802D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1477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95005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D1060-9DAC-BB4C-5342-0BA740784EC5}"/>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E1969A3-2780-D6A6-76D3-995F0F934B5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5E08A485-67BD-959C-DDCD-4855FD4D4A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78BB9DEC-F28F-5AF0-36F1-7FB155E4587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87BD2C2-6E17-E14D-892B-96488CD4A44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97196A0-7390-41EF-9A52-ED95ACFA831F}"/>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68EDC05-A2B5-57EB-4B36-7EF681A6B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E636CF4F-A05F-215D-49C0-7565D6C83C3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CB3C840-BD70-9062-3DD2-A2D7CA7C9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81735EA-4BDB-8022-431A-50E697137F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30F235A2-BAB4-4D19-2058-EDE969FAD4E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607ACC6-591D-1CFA-AD67-AB96CEB946D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557BF6E3-E4AC-8A87-8D44-74C4F3E5FEB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209A3EC-6C43-E864-78AD-14154C1C36A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71502249-3EDB-8506-2BAB-3601BBFE970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4065BCE-43FA-B70A-C600-B6DA949BB4E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3EAA5E31-811B-4BCC-020F-F2763AD29CD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1DCA201-4128-BC15-3732-29CD511BB3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0721F231-BAEE-B1CB-3F00-A962ADC6D54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CF36841-EE8D-1EFF-6B1F-94C618B085C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1D1E53A3-C64A-9252-1609-BC11541C3E0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60980A0-5D9E-967B-01CE-6FFB035F5E1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E68D8A-3636-6C2D-ABEE-158E4241A7E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3147045-09D6-0C00-BF83-7A7207ED367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6424C368-BED0-2549-8FD1-0F5D8A54B6C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4167C73-D0B0-95DA-165E-3CA07B25AD5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3D53CB9-E74B-AB30-3F53-45774A36655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A936E226-42D9-5DF9-CE36-7581F002B86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DFD82ECF-E1B3-736F-939C-E36A69FC90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3AD2AD59-3235-B2AA-14C5-CEDD997125D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04487B5E-E1F5-21E1-4347-502AA5E4395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F25450E0-63AE-A8A2-AF90-6AFA9C69614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4D5E114F-F010-2417-6A1D-3EFD74BC5B2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2074458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57B1C-9683-1199-AB32-60DCCFB9C5A7}"/>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66DE3774-FB19-8739-7CA2-FD39E1A27F76}"/>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A67DFA3-418C-C4C5-F650-D11ED429A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B143DD4-87F8-2B09-A573-B1741952442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4FADDC9-1379-1647-B961-3E1C9A346AE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C28BFCF-EBEB-E313-E07B-D83A9C383DF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77EA14B9-4571-F7A8-AFED-A4692397E5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A7061AD3-801D-1330-34A3-A9B0633B4E74}"/>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C542C754-8E02-231F-CBF7-E1F7BFC871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0D6AD6D-6750-D4B1-6F20-2F73E94FC3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2355E5C4-9A66-5E75-9EC1-AF5A7809CE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2690D38-C185-2E9B-C0B9-7366D79552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78410A80-39CE-114D-0B91-736A007BEFB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2F078A03-6016-4D4E-8FF7-CB3BC87916C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F1BE9B5-66AA-BD6C-399D-1FA225D718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3D3FBC4-E027-E897-583F-A95DE67D5E6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517A7382-2DC2-BC68-7651-FBFF1CA4C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F940C2D5-4C44-8A22-8C8F-6881644596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B767BEDE-FCD8-2241-9ADB-44FB02A515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7BCEA36-AE5E-131F-4F12-6779CF720C8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C34BD6C-D0B7-0F14-B25D-F08061658C3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A237924-5DDA-232E-085E-15FA961B41A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974B33C4-382C-414B-1BF0-C6A33752A1A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83919F9-12FF-66FF-BB69-8CE98FA813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D834C7D-2191-F33A-7282-F62F464073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1279517-8A5E-D292-7195-A41A72B20D3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6EA83151-D85E-FAD4-257B-475AA8705BF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B8AC5CE-3FC3-2BA0-646B-4EA8C1AFBA4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F029DFD-442C-80DE-4154-37BA58D6B219}"/>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C8C29CC-35B8-F6E8-8A92-5AB779497AB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0BF8E2B-DD09-480E-4017-7AA0130DC00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64DD1753-DABF-265A-0649-0D5B5CC352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33A09C5C-1958-F9E7-A583-FDE225DD973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6"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2416635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34411-05E4-4EF7-5135-FB0800269244}"/>
              </a:ext>
            </a:extLst>
          </p:cNvPr>
          <p:cNvSpPr/>
          <p:nvPr userDrawn="1"/>
        </p:nvSpPr>
        <p:spPr>
          <a:xfrm>
            <a:off x="-6350" y="0"/>
            <a:ext cx="1219835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F93A7F00-830E-9974-28D3-A7E27CBA5F3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0407749-000A-E2CA-8DFE-ED9B30B3E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F05AEE5-AC7D-A1F5-363D-8733F76D360D}"/>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AF71088-E4AE-5848-8B0C-D4C67E7054F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3D4C743-7F4A-1862-FBBE-F9C787F8727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0B8C503-7D17-4C25-5D4C-F99FAC145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4A5EC4D3-E2E0-B0C6-B94F-61EA9B152561}"/>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F04DE12F-BD0B-8D9A-20D6-61FEC90C29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6B787B2-BF05-6C43-0C02-3A5BBBDE96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1C7D8C52-BBE9-61D0-61C4-723193119CC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DA851C4-82FC-04C3-E100-E4C9AD6828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6FFF371-B113-7263-5DBF-74E76DFC13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1015A6E0-518F-D47C-98DC-99D2F905F36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41AA1EA-E55C-8523-76D7-2C6C7D5A64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0C84BB46-1A07-4CEF-D29D-795CB486956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8EFC3072-66DB-76A2-4884-232803EF3C3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63B6908-F6B5-667A-92F0-306DFF7E80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D3AE1CD-56D3-8C68-36A5-786D0808E81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7D2D2299-EDAC-7D6C-98D2-81C9BD0181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F8A6458-694B-1805-CC52-8097CEBCC4F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8328094-F3F9-7A04-05A5-71F669D6A98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9A9F541-6145-9AB2-E624-62C33926EE4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563B68EB-4506-E0F7-3FEC-FD29F95C6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70EB966-552B-AA37-E065-C66029708FD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672F86C6-3036-10F1-5E5A-5EF040465F4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26E41B11-AE9B-F864-9846-777AE72326A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B6CB1480-205F-E201-D8D5-E3DEB5744FA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ADBE0309-CDAD-EE2C-BD99-12E56FC0809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6B8A5AF-0F87-95CF-2735-6527630EB9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CB13AF-6049-24A9-9FB6-D0EA6D18438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81C708DF-56CE-3704-0A4D-7CDA785D693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AE0B9EE7-4C3B-C420-EE10-D368105B14A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88214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40B0B-859E-903A-532F-B5E08F800806}"/>
              </a:ext>
            </a:extLst>
          </p:cNvPr>
          <p:cNvSpPr/>
          <p:nvPr userDrawn="1"/>
        </p:nvSpPr>
        <p:spPr>
          <a:xfrm>
            <a:off x="-6350" y="0"/>
            <a:ext cx="12198350" cy="6858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119F3583-7A1C-8EF8-AD8E-59C5F51B9DC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B17AA33-CF1B-EEBE-5F18-713B924E7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F4C1665D-D8E9-868C-968A-93585ADC8F7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786C7ED-16F1-5044-AA27-65C4B1B50172}"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96A8B92-C835-E7FB-AD9A-08CF313B023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ACA833-4406-D815-11B2-19D997752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C6309FC9-CD7F-ADEF-5260-7FA7E8A3953F}"/>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D7E05D0B-3E13-DAE1-A5B0-5CCD131E98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BD746D9E-26EF-ACD8-2F22-01BD139EED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8969359-90FA-9D5E-B833-F9FAC85445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BD0491F-C972-9784-2E7B-0E1F118A97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8DB8C559-4C00-4324-7765-4A8DF75B754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143CE05-1C6F-2124-B535-863FC545E1B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C7AD32A-ECEC-812A-E49C-0C48CD43C25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063BEF4-168A-195A-19C1-0CDF8D1646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3AAC9DB-7957-BE05-57BB-9F394C83E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A85B1376-C1A5-AA65-2626-AA560FAEB4D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F603015C-9567-4DE4-D436-2A3371E6FDE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0F19EB8-70AD-41D3-DAB6-215F44FF43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307FF48-1E8E-FA0A-8080-AC53BEF2744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5F751C4-BBDE-B191-BDA9-5F7100EE207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A4DE8A9D-9942-02A7-854A-A5D3C63C5AC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9AD0007D-CBA2-62D7-1FA2-9469C15E43D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E243BEE6-C734-5D71-EF22-C975A7E7002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1BC69B70-D858-0EB9-FAD9-A762100ABAE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7961FE3-A158-1458-C9D0-B69B6826001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D50E048-D00A-9D1E-403B-EEA28C92A95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DE8FDBA-801E-D01F-2154-75ED7353102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D9D9CD7D-6282-2808-8C4B-7A91056F467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2EC6AAE-AEDC-B316-CF35-2E9FA4BA97E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57BE23ED-19A3-0546-C68B-D6372F48FF7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B6C4DBD9-7BD0-43AD-01D6-9E87254C093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971315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4854C-A74E-6114-5813-ABD209409F63}"/>
              </a:ext>
            </a:extLst>
          </p:cNvPr>
          <p:cNvSpPr/>
          <p:nvPr userDrawn="1"/>
        </p:nvSpPr>
        <p:spPr>
          <a:xfrm>
            <a:off x="-6350" y="0"/>
            <a:ext cx="12198350" cy="6858000"/>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34EF313-BA6B-5D7D-DCC4-331F8AD4679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6C6281AE-DEDD-ED39-65A7-C6B2B3170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45C38170-73D3-7666-D042-78349388E284}"/>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E824342-6170-BA41-80E5-28F5D9C26CDA}"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43E9AA0-7F86-3222-299E-8252BD21FA32}"/>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951AECCE-92BF-2862-0B98-23477D39C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09D4EC4B-F835-53D3-D9F3-35951F2BFB9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1F2ED1B-3B4D-4D1B-B55E-CFE3947609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CD34636-E5D0-066A-7D3D-57B6DA31B9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E3B13427-2D2D-2952-305F-EB1EA024CF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C70F2C8-13E5-209B-0D80-7AAD80AD85A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E39230CE-6943-0F84-C1D7-810AE473D0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4AF06AD0-BEFF-E3F3-58D4-966335169E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54952DF-CAFF-19D5-A5B1-77D2B94D6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BCC6302B-1399-6AC2-B182-2C7703A26A3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2491090A-13DD-24C6-CCBB-02CA762039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5217150-E9A7-F8C1-4EC0-27FC14BD128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B1D1B32-1133-9B84-FEC8-B56DC2ACAB1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07351949-4E77-486C-1CB5-2C1611B7199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BBA6B9D7-39EA-6CD5-AB94-76FF4738D60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C8D4E3C-D815-81CE-10EA-2ADC281C3A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AC5FF6B-06B6-0ED5-23BF-966752CB14C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40AD693B-89F6-7679-63BE-9E041B03019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ECCD529-00FF-A2B1-D032-AEE834BDD1D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2928BB8F-33D2-6E24-32D8-AF2F75A9A04D}"/>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295B9FD-B558-0A41-46D2-510EDFD8219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35628831-E364-E48E-F185-143B41BFDC0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54A96C51-77CF-FB92-F756-A665C746E5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47C05627-286E-2187-626F-AE78B0742A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4AC3D0F0-E243-6F87-A732-63C83B99F6B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9D95AF1F-3D4C-1B6C-3AEA-E9C6441EE31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1533141F-C46A-C372-DD59-AFA7A65C92D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1914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79A0E-0B32-D690-41E4-03817897D481}"/>
              </a:ext>
            </a:extLst>
          </p:cNvPr>
          <p:cNvSpPr/>
          <p:nvPr userDrawn="1"/>
        </p:nvSpPr>
        <p:spPr>
          <a:xfrm>
            <a:off x="-6350" y="0"/>
            <a:ext cx="12198350" cy="6858000"/>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83B25A18-022D-FC26-1FD4-7BEF76C40B9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C50DF4A4-D575-6EED-CDED-76DCF2877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E24A033C-034A-346B-C646-58768D25B60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55FA707-2399-224E-9980-1B7869B65ADB}"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FF4FA85-B270-4432-D3C0-B3A61B76EC5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4B3DB55-F976-7C68-13A7-0B6774B80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FC452459-8359-87FB-3D11-B2E2E146A9A6}"/>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536C5BAC-C08C-CAC9-1237-9833536C86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E2C7CE96-5D9D-1438-26A9-8413FDED10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91E13607-4DE9-6A17-90CB-2F4EC6A2468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6D3E3EA-A1D7-0291-E765-BA3584B8FF4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C27FFEC1-8E38-DD25-7228-345A0D4BDA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7EF8DCE-1796-6D66-9CA0-ED8580399EB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F56E7727-0633-F8F6-F074-09697E764F1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EE9933C3-8C1C-8182-1E15-A158288ACDE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7983DFD9-1FD7-CC64-FE2E-773DC021AF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C99C9275-C646-E2DD-2CAF-3E9527A6E2E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EE480B7-E000-9BA2-8A47-1D884E9BFE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DF66EAC0-B55E-8E27-CF97-4EDA0F99896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4AED4983-978D-46F0-6557-71ADA5AED60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AFA5F4E2-FD14-60B4-F96C-B52B6691C6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0F5DEBCB-32B2-1E1E-1C15-0E5F921F50E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75590B8-2044-37A9-35D2-0C524718EC4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7D4697DE-4FA7-18B1-910D-7DA71841A72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1BDE833-64A1-6D90-67FE-7B16B481360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C698F51-8A89-B7A8-409F-E3FA49DB855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5B7010D6-FA5E-C2C6-78A7-933E56115CD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87D04108-EBDD-863A-978A-78771D00FA6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1F02511B-F4A4-0B79-3A5C-91878410CF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AC1D5E4F-40AF-A2E2-A82F-FB532A70FF7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4CD194FE-341B-96C7-38B5-B0CFD9C8086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BEEC215-0645-9CFC-36AC-6597A68764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66594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B9FA-273A-4A9F-9656-7EB3945E8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61117F-D07C-4F19-93EB-522433A807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0D3783C-3E09-4EDD-9CDD-AA0054AC000F}"/>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8771C67E-4D5E-4346-86CA-0AFC65D49C5E}"/>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3779ED28-745F-4C27-80CC-EFB875E687F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7">
            <a:extLst>
              <a:ext uri="{FF2B5EF4-FFF2-40B4-BE49-F238E27FC236}">
                <a16:creationId xmlns:a16="http://schemas.microsoft.com/office/drawing/2014/main" id="{66C2EDF4-9C1B-450E-9E15-A29E7A9F3D13}"/>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9" name="Picture 2" descr="Sākums | Latvijas Zinātnes padome">
            <a:extLst>
              <a:ext uri="{FF2B5EF4-FFF2-40B4-BE49-F238E27FC236}">
                <a16:creationId xmlns:a16="http://schemas.microsoft.com/office/drawing/2014/main" id="{FD0EE456-916E-40DB-B9BA-65F2AABB54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80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B7119-C0AF-723F-E88C-AF2A3F2BA2FB}"/>
              </a:ext>
            </a:extLst>
          </p:cNvPr>
          <p:cNvSpPr/>
          <p:nvPr userDrawn="1"/>
        </p:nvSpPr>
        <p:spPr>
          <a:xfrm>
            <a:off x="-6350" y="0"/>
            <a:ext cx="12198350" cy="6858000"/>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809C67B-739A-8C1D-87A3-AA2EADC5605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D5DFE39E-D22E-4EB6-FD4A-C833CA3976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D0902654-D809-B22B-3F73-4EE316E9490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AC9C2A6-16D4-8E4A-A8D3-C4803869764F}"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7EB7C82-6C28-6030-338E-134D2C300EF5}"/>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A01C337-A566-CD6B-EA7F-CA3730D22C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529F9543-7F6E-A7EC-D4AC-D9438F94A8D5}"/>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01E01D3D-C03A-483B-C289-F7F4016F2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051DF546-6584-6BE2-F5AF-C9DAD29C39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87482CE0-0DC8-C10C-20B1-AAC7B9DF762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4E3050B-0348-0024-B213-4F9416A9A8C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A802C65-DB06-810D-5FB2-E0BF410812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BD91381-DB0B-ABDF-93A9-B049FAEE0D2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B42FC133-354B-B70E-765E-938B00DDBB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D0F2BB3-FAE2-C813-186F-012A2F69D8C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FD056A7A-4F30-1E5C-CCE1-E9B8C392E15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A94E426-31CC-9449-9D3D-DCC9E26E585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D4377E94-3E68-0D15-CE98-C14DA447B57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BDDD9E66-FA94-BDD1-A797-63C100E0DAD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559371ED-F003-F683-61DF-02BC80318D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949792E-82BB-AF6E-7206-2447C201921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5070BC48-D56A-169B-D068-85C47B6BD5C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A9428B89-2A39-53A9-7D3F-C8913AD7E0F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391AF77A-3CDC-5775-D76F-E06BF521FA2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296BA7C-97DE-848B-73A9-640381D43BA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39F399FE-91F8-3151-B80C-E5935400D1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1AA92D24-6FF5-EB45-F686-03C853AC98F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C5E55C8-AADE-DA65-47A0-C0D928DAC8E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F089E5E6-D261-798F-1B48-53896010EB4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C9576544-1F10-9764-C0B5-CD56EB85748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32C70CAC-BC1A-6C7D-CE4D-77A42759CC6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832B0403-2FF1-E719-C44B-DF585B27935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71815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1E1A-5012-3310-0507-A9531051AD6B}"/>
              </a:ext>
            </a:extLst>
          </p:cNvPr>
          <p:cNvSpPr/>
          <p:nvPr userDrawn="1"/>
        </p:nvSpPr>
        <p:spPr>
          <a:xfrm>
            <a:off x="-6350" y="0"/>
            <a:ext cx="12198350" cy="6858000"/>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D40594F-298B-6364-B789-AECF7C702518}"/>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6B805BD-9A36-7B67-4B04-7699AAAA2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2DC90829-70B9-D6F3-2885-D7807ACA44E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F9E73EE-E46D-6C40-B5C0-8A751B709C5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E41DD4-18A3-9605-4D13-F40929D97FD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D777EA-5D06-7372-A557-7047DA56B1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7F6EE1DC-4627-9817-7463-EB3F4AC87DB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B7E1F57B-5F1F-FABF-507A-4953174BA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3839E55E-8E96-47CD-4CC5-BA3ED13B14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5A510E8-2C77-B5F9-9913-A6F0F768A7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AD96A417-3C96-5097-268C-E57465CE02A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20EEB573-1EDC-1B51-5F80-9B90D65D3C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3332FDB-E3C3-AFA5-B7F8-C8DC460471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A729FD3D-2A79-2266-78DC-5CFA61A67CE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AC0E8CA8-CB06-0627-17EF-4D9F9DFE89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D5075193-9C08-5374-DAC9-8A6B10AA786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28122362-B8CA-D430-A68D-B095FB1F1D8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7616CBF5-7C39-BE54-AC87-F599AD4AE43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171C8CC-8E2D-AA2A-ED1C-B34CCC8C9DC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A408B644-FA1D-8922-0BAE-80E58B66438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F92FAEFE-23D0-E327-8D35-C69BCB9E6DB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19208DB-A92D-A8F6-4577-4614C38B2D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3B9B9D3E-DFDD-D3E7-8D29-C5F69A4E3A5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DB4599E6-4B51-E8C7-8813-45A10A00FD3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EA3EA6C-6025-AE04-59BF-5AFD21672A0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B21CCF3C-9A50-6DC3-752C-E9ABD5EE9C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62072B21-5959-04D8-834C-5B05DE197D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B351F8EA-3642-D18A-1D11-CD4F6C3C6B2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0C104B96-F316-7307-8D17-99F8F088996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46A9AF-3705-2BE9-BF00-841ED804B9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BFA18094-A418-96CD-A259-30887E6B2A7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F5A4F592-7014-3130-509E-E8A894CDEDE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782030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DC7449-9116-A21B-7656-3A0058E5969A}"/>
              </a:ext>
            </a:extLst>
          </p:cNvPr>
          <p:cNvSpPr/>
          <p:nvPr userDrawn="1"/>
        </p:nvSpPr>
        <p:spPr>
          <a:xfrm>
            <a:off x="0" y="0"/>
            <a:ext cx="1219200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B79ED515-59E3-62B0-D3B2-8B71ED64A3C7}"/>
              </a:ext>
            </a:extLst>
          </p:cNvPr>
          <p:cNvSpPr/>
          <p:nvPr userDrawn="1"/>
        </p:nvSpPr>
        <p:spPr>
          <a:xfrm flipH="1">
            <a:off x="4686300" y="2011363"/>
            <a:ext cx="2819400" cy="28194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EDC99B64-EA9C-A34D-60C8-305E70E38FDF}"/>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58F479EA-B195-7CC9-7B8F-78F0CE1A780D}"/>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chemeClr val="bg1"/>
                </a:solidFill>
                <a:ea typeface="Arial" charset="0"/>
                <a:cs typeface="Arial" charset="0"/>
              </a:rPr>
              <a:t>Produced by</a:t>
            </a:r>
            <a:endParaRPr lang="en-US" sz="1100" dirty="0">
              <a:solidFill>
                <a:schemeClr val="bg1"/>
              </a:solidFill>
              <a:ea typeface="Arial" charset="0"/>
              <a:cs typeface="Arial" charset="0"/>
            </a:endParaRPr>
          </a:p>
        </p:txBody>
      </p:sp>
      <p:sp>
        <p:nvSpPr>
          <p:cNvPr id="8"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558598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C7D452-C7AF-E7D7-02B4-3A167D6A2EDB}"/>
              </a:ext>
            </a:extLst>
          </p:cNvPr>
          <p:cNvSpPr>
            <a:spLocks noGrp="1"/>
          </p:cNvSpPr>
          <p:nvPr>
            <p:ph type="dt" sz="half" idx="10"/>
          </p:nvPr>
        </p:nvSpPr>
        <p:spPr>
          <a:xfrm>
            <a:off x="0" y="0"/>
            <a:ext cx="0" cy="0"/>
          </a:xfrm>
        </p:spPr>
        <p:txBody>
          <a:bodyPr/>
          <a:lstStyle>
            <a:lvl1pPr>
              <a:defRPr/>
            </a:lvl1pPr>
          </a:lstStyle>
          <a:p>
            <a:pPr>
              <a:defRPr/>
            </a:pPr>
            <a:fld id="{C68FD0AC-3194-1148-9B5D-9B32FE83E064}" type="datetimeFigureOut">
              <a:rPr lang="en-GB"/>
              <a:pPr>
                <a:defRPr/>
              </a:pPr>
              <a:t>28/11/2023</a:t>
            </a:fld>
            <a:endParaRPr lang="en-GB"/>
          </a:p>
        </p:txBody>
      </p:sp>
      <p:sp>
        <p:nvSpPr>
          <p:cNvPr id="4" name="Footer Placeholder 3">
            <a:extLst>
              <a:ext uri="{FF2B5EF4-FFF2-40B4-BE49-F238E27FC236}">
                <a16:creationId xmlns:a16="http://schemas.microsoft.com/office/drawing/2014/main" id="{6848C8B4-DDA9-D63D-CD85-947004365B5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8E56B41-0EA8-4D64-C29F-DF677A47AF29}"/>
              </a:ext>
            </a:extLst>
          </p:cNvPr>
          <p:cNvSpPr>
            <a:spLocks noGrp="1"/>
          </p:cNvSpPr>
          <p:nvPr>
            <p:ph type="sldNum" sz="quarter" idx="12"/>
          </p:nvPr>
        </p:nvSpPr>
        <p:spPr>
          <a:xfrm>
            <a:off x="0" y="0"/>
            <a:ext cx="0" cy="0"/>
          </a:xfrm>
        </p:spPr>
        <p:txBody>
          <a:bodyPr/>
          <a:lstStyle>
            <a:lvl1pPr>
              <a:defRPr/>
            </a:lvl1pPr>
          </a:lstStyle>
          <a:p>
            <a:pPr>
              <a:defRPr/>
            </a:pPr>
            <a:fld id="{ECEFBE01-0F7E-5D41-858E-D03C4BD735D6}" type="slidenum">
              <a:rPr lang="en-GB"/>
              <a:pPr>
                <a:defRPr/>
              </a:pPr>
              <a:t>‹#›</a:t>
            </a:fld>
            <a:endParaRPr lang="en-GB"/>
          </a:p>
        </p:txBody>
      </p:sp>
    </p:spTree>
    <p:extLst>
      <p:ext uri="{BB962C8B-B14F-4D97-AF65-F5344CB8AC3E}">
        <p14:creationId xmlns:p14="http://schemas.microsoft.com/office/powerpoint/2010/main" val="3450844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4">
            <a:extLst>
              <a:ext uri="{FF2B5EF4-FFF2-40B4-BE49-F238E27FC236}">
                <a16:creationId xmlns:a16="http://schemas.microsoft.com/office/drawing/2014/main" id="{57158B46-0481-BAA1-32CE-C3908A5FA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32B09-DE01-9ED5-B4DF-857F1A85A3EF}"/>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5A309B08-6AFD-7ECE-6162-412EB0E5F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A3CD579-FBDD-46EF-413E-46EB5AF4C7C8}"/>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93C1C2-47DB-974A-2D36-432A42669A4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F1320C-C49F-E8E4-DA91-59141DB96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49C64D3-86F9-9C1A-BADE-54907B7852C1}"/>
              </a:ext>
            </a:extLst>
          </p:cNvPr>
          <p:cNvGrpSpPr>
            <a:grpSpLocks/>
          </p:cNvGrpSpPr>
          <p:nvPr userDrawn="1"/>
        </p:nvGrpSpPr>
        <p:grpSpPr bwMode="auto">
          <a:xfrm>
            <a:off x="227013" y="6572250"/>
            <a:ext cx="9280525" cy="144463"/>
            <a:chOff x="226688" y="6572055"/>
            <a:chExt cx="9280921" cy="144114"/>
          </a:xfrm>
        </p:grpSpPr>
        <p:pic>
          <p:nvPicPr>
            <p:cNvPr id="11" name="Picture 43" descr="at.png">
              <a:extLst>
                <a:ext uri="{FF2B5EF4-FFF2-40B4-BE49-F238E27FC236}">
                  <a16:creationId xmlns:a16="http://schemas.microsoft.com/office/drawing/2014/main" id="{13CAB590-0037-B08B-CC78-EF523A7344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be.png">
              <a:extLst>
                <a:ext uri="{FF2B5EF4-FFF2-40B4-BE49-F238E27FC236}">
                  <a16:creationId xmlns:a16="http://schemas.microsoft.com/office/drawing/2014/main" id="{8E8F0E1E-82D5-7779-A2FE-9A095DD84B9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ch.png">
              <a:extLst>
                <a:ext uri="{FF2B5EF4-FFF2-40B4-BE49-F238E27FC236}">
                  <a16:creationId xmlns:a16="http://schemas.microsoft.com/office/drawing/2014/main" id="{0CB9A1F0-BDA1-80FD-905E-A8BD9446BFB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cz.png">
              <a:extLst>
                <a:ext uri="{FF2B5EF4-FFF2-40B4-BE49-F238E27FC236}">
                  <a16:creationId xmlns:a16="http://schemas.microsoft.com/office/drawing/2014/main" id="{60EFB7A4-2EAC-A084-1BFF-70A51EC9D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descr="de.png">
              <a:extLst>
                <a:ext uri="{FF2B5EF4-FFF2-40B4-BE49-F238E27FC236}">
                  <a16:creationId xmlns:a16="http://schemas.microsoft.com/office/drawing/2014/main" id="{3F9E9F5E-773D-6674-3207-11BB3A5F440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dk.png">
              <a:extLst>
                <a:ext uri="{FF2B5EF4-FFF2-40B4-BE49-F238E27FC236}">
                  <a16:creationId xmlns:a16="http://schemas.microsoft.com/office/drawing/2014/main" id="{AFA86FA3-EF2F-DB36-09D2-65CAEF4A772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ee.png">
              <a:extLst>
                <a:ext uri="{FF2B5EF4-FFF2-40B4-BE49-F238E27FC236}">
                  <a16:creationId xmlns:a16="http://schemas.microsoft.com/office/drawing/2014/main" id="{42CFB62B-1476-4525-CA0C-A52F5120195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es.png">
              <a:extLst>
                <a:ext uri="{FF2B5EF4-FFF2-40B4-BE49-F238E27FC236}">
                  <a16:creationId xmlns:a16="http://schemas.microsoft.com/office/drawing/2014/main" id="{8CF3D7E4-F303-4FF3-CB10-EC3D1C4F762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fi.png">
              <a:extLst>
                <a:ext uri="{FF2B5EF4-FFF2-40B4-BE49-F238E27FC236}">
                  <a16:creationId xmlns:a16="http://schemas.microsoft.com/office/drawing/2014/main" id="{DB242E3E-942A-C11A-B264-243C723A4D0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2" descr="fr.png">
              <a:extLst>
                <a:ext uri="{FF2B5EF4-FFF2-40B4-BE49-F238E27FC236}">
                  <a16:creationId xmlns:a16="http://schemas.microsoft.com/office/drawing/2014/main" id="{8BF8EECD-65E3-ABEE-8AC5-ADE45674DF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3" descr="gr.png">
              <a:extLst>
                <a:ext uri="{FF2B5EF4-FFF2-40B4-BE49-F238E27FC236}">
                  <a16:creationId xmlns:a16="http://schemas.microsoft.com/office/drawing/2014/main" id="{2FEDD4E0-0DB4-0D24-A389-574B9D9636B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4" descr="hu.png">
              <a:extLst>
                <a:ext uri="{FF2B5EF4-FFF2-40B4-BE49-F238E27FC236}">
                  <a16:creationId xmlns:a16="http://schemas.microsoft.com/office/drawing/2014/main" id="{988DDB7F-480B-1896-19ED-7F8A6323F7E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5" descr="ie.png">
              <a:extLst>
                <a:ext uri="{FF2B5EF4-FFF2-40B4-BE49-F238E27FC236}">
                  <a16:creationId xmlns:a16="http://schemas.microsoft.com/office/drawing/2014/main" id="{1290F089-BF4B-F02C-27E1-423CFC839FF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6" descr="it.png">
              <a:extLst>
                <a:ext uri="{FF2B5EF4-FFF2-40B4-BE49-F238E27FC236}">
                  <a16:creationId xmlns:a16="http://schemas.microsoft.com/office/drawing/2014/main" id="{58500317-0C84-02EC-6DD8-A0FB51ECD57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7" descr="lu.png">
              <a:extLst>
                <a:ext uri="{FF2B5EF4-FFF2-40B4-BE49-F238E27FC236}">
                  <a16:creationId xmlns:a16="http://schemas.microsoft.com/office/drawing/2014/main" id="{2896B36C-D746-6203-F327-49464BEAC2C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8" descr="nl.png">
              <a:extLst>
                <a:ext uri="{FF2B5EF4-FFF2-40B4-BE49-F238E27FC236}">
                  <a16:creationId xmlns:a16="http://schemas.microsoft.com/office/drawing/2014/main" id="{108515D8-7272-7D3B-3BEB-2EB5FBE9D18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no.png">
              <a:extLst>
                <a:ext uri="{FF2B5EF4-FFF2-40B4-BE49-F238E27FC236}">
                  <a16:creationId xmlns:a16="http://schemas.microsoft.com/office/drawing/2014/main" id="{DF09C3E9-83B6-455B-46C9-595750CD618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0" descr="pl.png">
              <a:extLst>
                <a:ext uri="{FF2B5EF4-FFF2-40B4-BE49-F238E27FC236}">
                  <a16:creationId xmlns:a16="http://schemas.microsoft.com/office/drawing/2014/main" id="{FA180B0A-9C32-2F59-8E5B-27FC0A4E8CC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1" descr="pt.png">
              <a:extLst>
                <a:ext uri="{FF2B5EF4-FFF2-40B4-BE49-F238E27FC236}">
                  <a16:creationId xmlns:a16="http://schemas.microsoft.com/office/drawing/2014/main" id="{084F71B1-6FA5-2FBD-7749-25155AB758E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ro.png">
              <a:extLst>
                <a:ext uri="{FF2B5EF4-FFF2-40B4-BE49-F238E27FC236}">
                  <a16:creationId xmlns:a16="http://schemas.microsoft.com/office/drawing/2014/main" id="{3A4FA843-8EC5-6E42-EBE0-7DA314D467B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3" descr="se.png">
              <a:extLst>
                <a:ext uri="{FF2B5EF4-FFF2-40B4-BE49-F238E27FC236}">
                  <a16:creationId xmlns:a16="http://schemas.microsoft.com/office/drawing/2014/main" id="{434F01B2-4CFD-E7E2-A719-716D8D22BEE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4" descr="uk.png">
              <a:extLst>
                <a:ext uri="{FF2B5EF4-FFF2-40B4-BE49-F238E27FC236}">
                  <a16:creationId xmlns:a16="http://schemas.microsoft.com/office/drawing/2014/main" id="{DE095CF1-93C4-0C93-93D6-D40ED09CEE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5" descr="ca.png">
              <a:extLst>
                <a:ext uri="{FF2B5EF4-FFF2-40B4-BE49-F238E27FC236}">
                  <a16:creationId xmlns:a16="http://schemas.microsoft.com/office/drawing/2014/main" id="{D1D26092-F276-F54B-5E17-4405ED739E5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6">
              <a:extLst>
                <a:ext uri="{FF2B5EF4-FFF2-40B4-BE49-F238E27FC236}">
                  <a16:creationId xmlns:a16="http://schemas.microsoft.com/office/drawing/2014/main" id="{6CD5B0D8-EAE2-DF37-649D-09F00EFC4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7" descr="si.png">
              <a:extLst>
                <a:ext uri="{FF2B5EF4-FFF2-40B4-BE49-F238E27FC236}">
                  <a16:creationId xmlns:a16="http://schemas.microsoft.com/office/drawing/2014/main" id="{C23F97DF-7CC6-1DAF-A732-F28F5A7FC05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solidFill>
                  <a:schemeClr val="bg1"/>
                </a:solidFill>
              </a:defRPr>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57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3EB24-42C3-1AEB-685A-AE9367704C47}"/>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5">
            <a:extLst>
              <a:ext uri="{FF2B5EF4-FFF2-40B4-BE49-F238E27FC236}">
                <a16:creationId xmlns:a16="http://schemas.microsoft.com/office/drawing/2014/main" id="{67DAA5FE-9768-959B-E773-1DDB3EA4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2567898-584F-DB9A-52B4-02EDA51B689A}"/>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34" name="Content Placeholder 2"/>
          <p:cNvSpPr>
            <a:spLocks noGrp="1"/>
          </p:cNvSpPr>
          <p:nvPr>
            <p:ph idx="1"/>
          </p:nvPr>
        </p:nvSpPr>
        <p:spPr>
          <a:xfrm>
            <a:off x="218262" y="882192"/>
            <a:ext cx="11763662"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402080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0AE0F-5B84-C9D1-FBCB-47F95FEC404D}"/>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2" name="Title 31"/>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
        <p:nvSpPr>
          <p:cNvPr id="33"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78752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9F976E0-3E43-5AD1-FB40-82809A317EDD}"/>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4C2268-3705-F813-856C-B4AA9671EE45}"/>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469331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A45571-97EE-D86A-FB7E-5EB64638F30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A79E79-93E7-3F46-9ACC-B511B17EECF7}"/>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itle 7"/>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731635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9E31C-4A93-EFC4-AEF0-A3CD2BEB6D10}"/>
              </a:ext>
            </a:extLst>
          </p:cNvPr>
          <p:cNvSpPr/>
          <p:nvPr userDrawn="1"/>
        </p:nvSpPr>
        <p:spPr>
          <a:xfrm>
            <a:off x="-6350" y="0"/>
            <a:ext cx="12198350" cy="6858000"/>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3" name="Text Box 38">
            <a:extLst>
              <a:ext uri="{FF2B5EF4-FFF2-40B4-BE49-F238E27FC236}">
                <a16:creationId xmlns:a16="http://schemas.microsoft.com/office/drawing/2014/main" id="{E0DE2FA5-E63C-FFB2-8468-BD1B041CE7B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FE736C0-E29F-B94B-8E3D-3618DA7EA5D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1A36487-00CA-B783-45AC-FF4C208C7C4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97880-80AA-96D4-4593-CC4A20C0B7D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C19BD9E4-9DDE-7703-D380-241E7BB0760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721045A7-8830-0D53-C721-DBD80CB80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5132142A-D862-AEDD-E43A-DFCA6A654D92}"/>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46EA02BA-FBB5-0612-E2E0-361FA980E6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E5BFCC71-06B0-A66B-E3A8-1E8F515283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B14EA96-4CCB-FC6F-D765-E121A5591F8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D066FDCD-C82F-6D90-92E9-E6325869B07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75DAEBB8-BDFA-BF96-767B-6BB814EC2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1382AD90-01A6-CE54-D0DF-136F3780D11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FBE9A759-C40D-7AD5-8160-99B327FADE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86DB9466-A8DE-EE1C-CF39-A9364EF7546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F00C6B9-CFA6-09E5-89E1-D3E34BE673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CC39D262-990C-0BD4-4BC7-734A2B65E7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11A339-1E4B-E4A2-29D8-BB1457A242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3151055A-D5B6-322E-BB98-6F2AD9A2558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972CE99-7E8E-8F63-B011-AD7F132EF4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7344EE7-D4BF-D1BA-F159-189530AF7F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AD7969A6-30A7-68DF-E3C0-D716B252FC4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838CF4C0-09B3-E712-FE70-52E084B328E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63D17AAE-123F-F3D4-0418-B2D56E04F1A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4F4E2D9-DE36-DD44-7ECA-64AA94C0097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9302134C-D542-FEBA-CE13-42C79208D1C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D02288F-5C07-BE63-CC18-8BED0F1BDB7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FB987F8-1562-B789-900B-6CA72EAF7E5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A7AFD63F-ED2D-5B9F-EC2F-E2E7E340E3B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C70D3F24-095D-8A8B-6878-4034D215C23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1B0692E-95C2-EE0A-6EE4-8144112D665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A339EF06-54BB-6455-5474-FA23E1B551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96" name="Rectangle 2"/>
          <p:cNvSpPr>
            <a:spLocks noGrp="1" noChangeArrowheads="1"/>
          </p:cNvSpPr>
          <p:nvPr>
            <p:ph idx="1"/>
          </p:nvPr>
        </p:nvSpPr>
        <p:spPr bwMode="auto">
          <a:xfrm>
            <a:off x="218262" y="882192"/>
            <a:ext cx="11763662" cy="5548032"/>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4254784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B4F1-D983-4F07-8750-CB735B9804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DBDB302B-1619-419C-B51B-B71B874F5E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94B1D-49A8-4B62-A908-DDDEA63205B0}"/>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F8CA1E2A-78CF-4456-B19A-863429164FA8}"/>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325FD112-9748-4924-90C5-DA4F37D8B064}"/>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B938A504-D2E6-4FB8-98BE-21BB1BD8A0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4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AFD04-A28F-3726-B10A-9E233222777B}"/>
              </a:ext>
            </a:extLst>
          </p:cNvPr>
          <p:cNvSpPr/>
          <p:nvPr userDrawn="1"/>
        </p:nvSpPr>
        <p:spPr>
          <a:xfrm>
            <a:off x="-6350" y="0"/>
            <a:ext cx="12198350" cy="6858000"/>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E8DA69C-7BBE-A12A-1B56-96929ECFF17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2779F35-8490-D54E-8F9E-0DA2E49C47CA}"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EDEA65C-2232-342A-066E-C049247C041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4C2C70-4C97-A180-F020-B0EA0A42B698}"/>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178ABB0C-5F09-51C0-9175-2E98512E167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BE015A5-C0A1-6707-AF50-0F2AC75D65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7401A6FB-7EF4-1CBB-DD00-A116054353D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A4218B05-A275-68BE-0489-DE61C10456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A21AC44A-C932-49E2-F700-9EF70E9B3C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C8968D7D-1D56-A2A0-F4E6-3075F79367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099E13F6-769A-B269-026C-7A808124DA9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2ED4FB62-158F-44AD-63E9-4E91AD8898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A4A00F2D-154E-0201-1C32-CF865BA8B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C9011890-CBAD-D8DA-10CF-6F98E3B5BC4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733457E7-73F9-1E2A-CC26-69B8647D4A4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5546A5BC-976A-DEB2-45E7-402DC91EE76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07622D0A-D82A-B6B2-DE3B-364FC3F64B7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1375D08A-DD07-6CAB-CE40-0406B688ECB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136E575-9B74-866D-96BE-C29954D6FFB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9DAC9F25-587D-0FF2-1678-FDD261D2EDB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D2CC3FF0-1864-E98F-6E63-8BE2BBC5E7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9BE06439-6E65-076E-71FF-25F178C428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FA49CEAC-2B7E-629C-0EAA-92F730CEE22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96C0D12B-7208-0F60-EAAB-41F0EE131E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85F32379-941D-9795-817C-F863480948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0D2B6F03-7E04-87A5-D90A-84044EA711E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C6887045-06CB-6B84-44AC-DE0F85FBC55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4D50674A-3485-AADA-265C-37BA8E3953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75665104-8D06-5E7C-5837-2C159F7526C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830027D9-B334-60EF-E27F-22DF3C26E2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4FCD267B-3E37-166C-310C-2923ACB1759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C0410EDA-B46D-CB14-AE30-4B7CB24DDC5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41665"/>
          </a:xfrm>
          <a:prstGeom prst="rect">
            <a:avLst/>
          </a:prstGeom>
          <a:noFill/>
          <a:ln>
            <a:noFill/>
          </a:ln>
        </p:spPr>
        <p:txBody>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2940388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C1A27-3AE4-A761-F16C-479C66B17E87}"/>
              </a:ext>
            </a:extLst>
          </p:cNvPr>
          <p:cNvSpPr/>
          <p:nvPr userDrawn="1"/>
        </p:nvSpPr>
        <p:spPr>
          <a:xfrm>
            <a:off x="-6350" y="0"/>
            <a:ext cx="12198350" cy="6858000"/>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179E874-3550-1BD3-F35A-383BFE0D3B5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60C634F-2A55-D549-803A-838A252AC78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5C67321-EE36-08B1-1A50-FD353023536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9E3384-54AF-CCCF-1254-568371AC5DE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684FD2E4-A0D6-2494-1E4E-5478F71379A3}"/>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316D73A-6D5D-5137-F8BC-93C0F50933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B337743A-431D-0A82-9C94-4AB638D0059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5A3F0497-A0CA-260E-73B8-EF2336B628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036279EA-6138-282B-7516-5CFE1D45CC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96765C2-2C8C-531C-7578-31C86AB7286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7316827-14C0-2D33-4A13-6B4E1FCCC7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183EDB89-D286-E00A-1B51-28A369F497A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3EE2CAA0-0D55-1106-ABB9-88843D24DE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E94F8B62-03FB-C7F6-0FBD-381D45E7ADB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CC05C4F2-2B66-32AE-FA84-BE288823D76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23CCFA9-B28C-46AD-0AD0-FC527F8EDAF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55627C9-7CB4-4106-1470-4C849E3A8B7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524BBD41-8B58-F7D5-A474-8AEC1CE9239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83B9CAF0-442A-8519-BDDB-848ED208736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41B0D0F-7C06-81C7-6C74-8626D82EED2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8F1C5D5E-DD0A-604D-FA5E-1740763A613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517633F9-185E-E98B-A615-10F468DAD14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5347CCE-339B-392A-ACAF-839B5A47B63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7905424C-0542-8D0B-1CC8-FA71C6D3A6B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192A2071-FD48-7D70-AF1D-F90889A97B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44FF60A-7027-6B1A-3652-09AEA9BDC3D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8A9F504-9078-C2F3-97D4-8EE05BF253A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C3515C0F-9B8F-691A-66BC-20EBBFED810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02AFD7EB-402C-711F-BA2D-70918AB08F4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F9038057-B509-B7BD-D237-0A0CB8EEF24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5C02525-7E94-6D37-E238-1191A484541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3C742B6D-F078-59FC-6D7F-586D286CDED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712316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7654D-9135-30AB-7356-4BE0A988206E}"/>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594708B-0F77-6DE4-1D1E-D6E79174880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8E70B4A-9E07-AF45-B984-AA03B55875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F4A4D26-099B-2207-7942-77031D14FA26}"/>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217571-B594-C5FE-1170-9FCB18D4241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F99DB1B-7DD7-9548-20D4-9D8B7B23821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6199A032-932D-5B6E-31E2-97D1822ED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6E15B27F-8EC4-0B57-0193-2956B978E1BD}"/>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76241577-ACAF-DEE4-FEF7-6CE2A65F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1FCA94FA-70E9-F3A7-5F73-041089DE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DDA65F09-40A9-47A2-64CB-D92BA99EAE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82FEB35-10AD-38B3-4E5A-B40337621F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F25D869E-DC61-6C2C-6773-03FA2DCD97F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D2EFFD-14B1-D888-462A-AC0D1D82F2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55229976-1F2C-5DCA-1D3C-24391477558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FBF63FE0-DEFA-0C6C-842C-31D788EC63B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E47C496E-5DC8-5EB4-466C-DDD6F082D0C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80202BA8-8EDB-C58D-0BCD-A3FAAD5F892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30E7B050-6079-1486-2920-51634FA6EB5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4374BA0-ACE1-B8B6-8699-44CE1E7875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A4EFD8CE-1BA0-370F-659D-B2C9C0A16C6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C5ECEA77-9728-9ABC-3205-6684D37152A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20861DC8-145B-9ED9-8E2F-C58BD8863F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9FCF914-C6DC-5E80-F69F-B3C2554ACB3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1333CD80-ABAC-E58E-023A-9ABD0F99C2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1429262-FB01-3BA3-5EBB-48FCCEDF3B8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F183E61B-3CEC-0EDF-F1FB-4525AFC613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8DD7107C-FC43-A855-00D8-6C5BD62387C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E6FA30B9-0CD4-3E8A-9FFC-C83FACC6863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C14206D9-5E79-1C2F-FC8F-979E2361E0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A636133F-88E9-3499-78A7-D60E906CE83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6AA679A6-B578-1218-7A82-885285C0536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E7C2B78E-DBAC-1C23-DE85-19A47D4922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024665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D6947-585F-3988-80DF-E18CB0002AAB}"/>
              </a:ext>
            </a:extLst>
          </p:cNvPr>
          <p:cNvSpPr/>
          <p:nvPr userDrawn="1"/>
        </p:nvSpPr>
        <p:spPr>
          <a:xfrm>
            <a:off x="-6350" y="0"/>
            <a:ext cx="12198350" cy="68580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13FDC9B-117D-7E5E-01BD-EC078712433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168FF0B-9B63-BA4B-A862-4E6BE960F71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E8999CF-2BA4-402A-D78B-36362EB91268}"/>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69A19C-0A82-077C-21AF-53E40D0560D3}"/>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B5D0327-DAC3-E0D5-1695-AA2998267775}"/>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54B1351F-05A9-9DA0-C0E3-1D7F7327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36D56F67-E5D1-FAE3-1B72-777764825BFE}"/>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D190EF4F-6F2E-60D0-48A4-E869CCA912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96400B6F-490D-5A40-0784-50668AC3B9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AC8B9717-3FC4-2E33-49A9-AA7B7F1743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3F54AFD4-F7C6-7952-07B3-8F485ABC971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87C52D0B-75DD-B1B9-D53F-8AFD1316416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FFDEE3-F17B-FE68-9934-F4C47219512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95F6E4B8-5771-FE5D-F30B-FA088AB751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396A0AFF-A0B0-1011-6CE8-40CCD587E2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2E101039-D750-1E37-DD07-F12B4A481A9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385E0ED-98B4-8B1A-1E3A-4577303CA2B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8DB7D5-8DCF-F588-628F-F760C77D11C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DF0A4D85-C6FF-2790-2B8E-15B1EB22581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7E2EBFC6-52DE-1EC1-33C0-8234880343A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D0B8F96-3C09-457D-3ED2-BCBB1E5488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FA5D636C-CA79-EF78-E951-21FBDDB9FAA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D460286E-D7A3-8C14-FF5E-04528BB3FE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8BDDFBE4-C66C-1DFE-C56E-BE83B61C365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63B2BDE2-0B52-92F3-B2AE-3F79D6C9B1A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EC9B687-4DFC-BDC2-A8A8-CA64065FA1B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4CCE20D2-C2FD-CF42-0668-1DBDAD1B1CA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B9AF5A3-B8C8-138E-A447-05978195C5A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E8DCBC65-2547-320F-5481-D4DF56FECC0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18B1A006-4A5C-79B1-24E8-A806920664A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C0E1EDA0-F739-A4EA-D18F-075CF7961D3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8681709D-3745-8ECE-0518-65978989E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680179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8577F-C974-E9A6-165A-AF6BE05DF0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A29FADB7-2FBA-8E72-EA07-82138883B2F4}"/>
              </a:ext>
            </a:extLst>
          </p:cNvPr>
          <p:cNvSpPr/>
          <p:nvPr userDrawn="1"/>
        </p:nvSpPr>
        <p:spPr>
          <a:xfrm flipH="1">
            <a:off x="4686300" y="2011363"/>
            <a:ext cx="2819400"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288B06C8-E821-FA51-2927-21A01824FA53}"/>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BFE72AD7-0F98-DB95-FFE3-BD921F8C9854}"/>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rgbClr val="8197A6"/>
                </a:solidFill>
                <a:ea typeface="Arial" charset="0"/>
                <a:cs typeface="Arial" charset="0"/>
              </a:rPr>
              <a:t>Produced by</a:t>
            </a:r>
            <a:endParaRPr lang="en-US" sz="1100" dirty="0">
              <a:solidFill>
                <a:srgbClr val="8197A6"/>
              </a:solidFill>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536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269-5AA1-471D-BAB7-0ED429A90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360221-4DD4-4D8B-9CF3-0CB2C1BBE0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C6EEF147-2E4A-440E-A29D-F0235AA896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DF36BDB2-E0F6-4DAC-8581-C3463E1FDE43}"/>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9E820A10-011F-4D93-94E0-45BEAB95AB98}"/>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FD8F0154-4681-4D79-9FD7-38ADC84607C4}"/>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E237EFE2-2F83-4A1E-B452-D7DDCBFD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4C7-1483-497E-9E7B-8EB9615B52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F959B65-528C-408A-B64E-A8554605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FB11F-64E6-4A9D-8931-8BD4D5B4E4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C622A4-1F81-4AA9-B1DE-DE1409B4AB8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49487-BB10-4D10-B844-464099B4B0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F986023-33AE-44F9-A932-894F4BEEA80E}"/>
              </a:ext>
            </a:extLst>
          </p:cNvPr>
          <p:cNvSpPr>
            <a:spLocks noGrp="1"/>
          </p:cNvSpPr>
          <p:nvPr>
            <p:ph type="dt" sz="half" idx="10"/>
          </p:nvPr>
        </p:nvSpPr>
        <p:spPr/>
        <p:txBody>
          <a:bodyPr/>
          <a:lstStyle/>
          <a:p>
            <a:endParaRPr lang="lv-LV" dirty="0"/>
          </a:p>
        </p:txBody>
      </p:sp>
      <p:sp>
        <p:nvSpPr>
          <p:cNvPr id="8" name="Footer Placeholder 7">
            <a:extLst>
              <a:ext uri="{FF2B5EF4-FFF2-40B4-BE49-F238E27FC236}">
                <a16:creationId xmlns:a16="http://schemas.microsoft.com/office/drawing/2014/main" id="{1ECB40D9-92C3-40D0-9907-58D43BC6BB42}"/>
              </a:ext>
            </a:extLst>
          </p:cNvPr>
          <p:cNvSpPr>
            <a:spLocks noGrp="1"/>
          </p:cNvSpPr>
          <p:nvPr>
            <p:ph type="ftr" sz="quarter" idx="11"/>
          </p:nvPr>
        </p:nvSpPr>
        <p:spPr/>
        <p:txBody>
          <a:bodyPr/>
          <a:lstStyle/>
          <a:p>
            <a:endParaRPr lang="lv-LV" dirty="0"/>
          </a:p>
        </p:txBody>
      </p:sp>
      <p:sp>
        <p:nvSpPr>
          <p:cNvPr id="9" name="Slide Number Placeholder 8">
            <a:extLst>
              <a:ext uri="{FF2B5EF4-FFF2-40B4-BE49-F238E27FC236}">
                <a16:creationId xmlns:a16="http://schemas.microsoft.com/office/drawing/2014/main" id="{582F623C-6933-4442-BE88-271369D687F6}"/>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11" name="Picture 2" descr="Sākums | Latvijas Zinātnes padome">
            <a:extLst>
              <a:ext uri="{FF2B5EF4-FFF2-40B4-BE49-F238E27FC236}">
                <a16:creationId xmlns:a16="http://schemas.microsoft.com/office/drawing/2014/main" id="{DC7407A9-A2E9-45BF-8A09-B06170D08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8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972-890C-459F-B5AB-D02FF343D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D68642E-9B47-4B21-B904-4377B5F41822}"/>
              </a:ext>
            </a:extLst>
          </p:cNvPr>
          <p:cNvSpPr>
            <a:spLocks noGrp="1"/>
          </p:cNvSpPr>
          <p:nvPr>
            <p:ph type="dt" sz="half" idx="10"/>
          </p:nvPr>
        </p:nvSpPr>
        <p:spPr/>
        <p:txBody>
          <a:bodyPr/>
          <a:lstStyle/>
          <a:p>
            <a:endParaRPr lang="lv-LV" dirty="0"/>
          </a:p>
        </p:txBody>
      </p:sp>
      <p:sp>
        <p:nvSpPr>
          <p:cNvPr id="4" name="Footer Placeholder 3">
            <a:extLst>
              <a:ext uri="{FF2B5EF4-FFF2-40B4-BE49-F238E27FC236}">
                <a16:creationId xmlns:a16="http://schemas.microsoft.com/office/drawing/2014/main" id="{7F7CE064-8D41-449A-AB06-932036CE3383}"/>
              </a:ext>
            </a:extLst>
          </p:cNvPr>
          <p:cNvSpPr>
            <a:spLocks noGrp="1"/>
          </p:cNvSpPr>
          <p:nvPr>
            <p:ph type="ftr" sz="quarter" idx="11"/>
          </p:nvPr>
        </p:nvSpPr>
        <p:spPr/>
        <p:txBody>
          <a:bodyPr/>
          <a:lstStyle/>
          <a:p>
            <a:endParaRPr lang="lv-LV" dirty="0"/>
          </a:p>
        </p:txBody>
      </p:sp>
      <p:sp>
        <p:nvSpPr>
          <p:cNvPr id="5" name="Slide Number Placeholder 4">
            <a:extLst>
              <a:ext uri="{FF2B5EF4-FFF2-40B4-BE49-F238E27FC236}">
                <a16:creationId xmlns:a16="http://schemas.microsoft.com/office/drawing/2014/main" id="{3024C261-7980-450F-9458-CDA3262EB7BD}"/>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7" name="Picture 2" descr="Sākums | Latvijas Zinātnes padome">
            <a:extLst>
              <a:ext uri="{FF2B5EF4-FFF2-40B4-BE49-F238E27FC236}">
                <a16:creationId xmlns:a16="http://schemas.microsoft.com/office/drawing/2014/main" id="{6C37ED99-99F1-4791-8672-8CFEDA5B9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dirty="0"/>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dirty="0"/>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6" name="Picture 2" descr="Sākums | Latvijas Zinātnes padome">
            <a:extLst>
              <a:ext uri="{FF2B5EF4-FFF2-40B4-BE49-F238E27FC236}">
                <a16:creationId xmlns:a16="http://schemas.microsoft.com/office/drawing/2014/main" id="{BEED6841-362B-4930-BD5B-08F9F1C71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920-6A60-4A66-86B9-59EED392BC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76C772A-3323-4864-9549-73BE3B5D3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7F233B4-F9C6-40C2-AF4E-D26E35B125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56F5-7924-4937-BC09-1BE429DAF10D}"/>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467CDE28-CFAB-416A-A402-742B742A06E1}"/>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2D8A4236-2891-4A1B-8BA2-98684CB850A0}"/>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39984AC2-91AE-4E5F-A40D-D5062C1064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10.png"/><Relationship Id="rId39" Type="http://schemas.openxmlformats.org/officeDocument/2006/relationships/image" Target="../media/image23.png"/><Relationship Id="rId21" Type="http://schemas.openxmlformats.org/officeDocument/2006/relationships/image" Target="../media/image5.png"/><Relationship Id="rId34" Type="http://schemas.openxmlformats.org/officeDocument/2006/relationships/image" Target="../media/image18.png"/><Relationship Id="rId42" Type="http://schemas.openxmlformats.org/officeDocument/2006/relationships/image" Target="../media/image26.png"/><Relationship Id="rId47" Type="http://schemas.openxmlformats.org/officeDocument/2006/relationships/image" Target="../media/image31.png"/><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8.png"/><Relationship Id="rId32" Type="http://schemas.openxmlformats.org/officeDocument/2006/relationships/image" Target="../media/image16.png"/><Relationship Id="rId37" Type="http://schemas.openxmlformats.org/officeDocument/2006/relationships/image" Target="../media/image21.png"/><Relationship Id="rId40" Type="http://schemas.openxmlformats.org/officeDocument/2006/relationships/image" Target="../media/image24.png"/><Relationship Id="rId45" Type="http://schemas.openxmlformats.org/officeDocument/2006/relationships/image" Target="../media/image29.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7.png"/><Relationship Id="rId28" Type="http://schemas.openxmlformats.org/officeDocument/2006/relationships/image" Target="../media/image12.png"/><Relationship Id="rId36" Type="http://schemas.openxmlformats.org/officeDocument/2006/relationships/image" Target="../media/image20.png"/><Relationship Id="rId10" Type="http://schemas.openxmlformats.org/officeDocument/2006/relationships/slideLayout" Target="../slideLayouts/slideLayout25.xml"/><Relationship Id="rId19" Type="http://schemas.openxmlformats.org/officeDocument/2006/relationships/theme" Target="../theme/theme2.xml"/><Relationship Id="rId31" Type="http://schemas.openxmlformats.org/officeDocument/2006/relationships/image" Target="../media/image15.png"/><Relationship Id="rId44" Type="http://schemas.openxmlformats.org/officeDocument/2006/relationships/image" Target="../media/image28.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6.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9.png"/><Relationship Id="rId43" Type="http://schemas.openxmlformats.org/officeDocument/2006/relationships/image" Target="../media/image27.png"/><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22.png"/><Relationship Id="rId46" Type="http://schemas.openxmlformats.org/officeDocument/2006/relationships/image" Target="../media/image30.png"/><Relationship Id="rId20" Type="http://schemas.openxmlformats.org/officeDocument/2006/relationships/image" Target="../media/image4.png"/><Relationship Id="rId41"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9.png"/><Relationship Id="rId26" Type="http://schemas.openxmlformats.org/officeDocument/2006/relationships/image" Target="../media/image17.png"/><Relationship Id="rId39" Type="http://schemas.openxmlformats.org/officeDocument/2006/relationships/image" Target="../media/image30.png"/><Relationship Id="rId21" Type="http://schemas.openxmlformats.org/officeDocument/2006/relationships/image" Target="../media/image12.png"/><Relationship Id="rId34" Type="http://schemas.openxmlformats.org/officeDocument/2006/relationships/image" Target="../media/image25.png"/><Relationship Id="rId7" Type="http://schemas.openxmlformats.org/officeDocument/2006/relationships/slideLayout" Target="../slideLayouts/slideLayout40.xml"/><Relationship Id="rId12" Type="http://schemas.openxmlformats.org/officeDocument/2006/relationships/theme" Target="../theme/theme3.xml"/><Relationship Id="rId17" Type="http://schemas.openxmlformats.org/officeDocument/2006/relationships/image" Target="../media/image8.png"/><Relationship Id="rId25"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image" Target="../media/image29.png"/><Relationship Id="rId2" Type="http://schemas.openxmlformats.org/officeDocument/2006/relationships/slideLayout" Target="../slideLayouts/slideLayout35.xml"/><Relationship Id="rId16" Type="http://schemas.openxmlformats.org/officeDocument/2006/relationships/image" Target="../media/image7.png"/><Relationship Id="rId20" Type="http://schemas.openxmlformats.org/officeDocument/2006/relationships/image" Target="../media/image11.png"/><Relationship Id="rId29"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5.png"/><Relationship Id="rId32" Type="http://schemas.openxmlformats.org/officeDocument/2006/relationships/image" Target="../media/image23.png"/><Relationship Id="rId37" Type="http://schemas.openxmlformats.org/officeDocument/2006/relationships/image" Target="../media/image28.png"/><Relationship Id="rId40" Type="http://schemas.openxmlformats.org/officeDocument/2006/relationships/image" Target="../media/image31.png"/><Relationship Id="rId5" Type="http://schemas.openxmlformats.org/officeDocument/2006/relationships/slideLayout" Target="../slideLayouts/slideLayout38.xml"/><Relationship Id="rId15" Type="http://schemas.openxmlformats.org/officeDocument/2006/relationships/image" Target="../media/image36.png"/><Relationship Id="rId23" Type="http://schemas.openxmlformats.org/officeDocument/2006/relationships/image" Target="../media/image14.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slideLayout" Target="../slideLayouts/slideLayout43.xml"/><Relationship Id="rId19" Type="http://schemas.openxmlformats.org/officeDocument/2006/relationships/image" Target="../media/image10.png"/><Relationship Id="rId31" Type="http://schemas.openxmlformats.org/officeDocument/2006/relationships/image" Target="../media/image2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5.png"/><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1.png"/><Relationship Id="rId35" Type="http://schemas.openxmlformats.org/officeDocument/2006/relationships/image" Target="../media/image26.png"/><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9B381-183E-4E86-854B-62D2A313B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FDCC780-5310-4662-80FF-B4F904964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a:extLst>
              <a:ext uri="{FF2B5EF4-FFF2-40B4-BE49-F238E27FC236}">
                <a16:creationId xmlns:a16="http://schemas.microsoft.com/office/drawing/2014/main" id="{D74B30EC-2F49-4D47-9128-397AA63F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dirty="0"/>
          </a:p>
        </p:txBody>
      </p:sp>
      <p:sp>
        <p:nvSpPr>
          <p:cNvPr id="5" name="Footer Placeholder 4">
            <a:extLst>
              <a:ext uri="{FF2B5EF4-FFF2-40B4-BE49-F238E27FC236}">
                <a16:creationId xmlns:a16="http://schemas.microsoft.com/office/drawing/2014/main" id="{8F920956-802A-482C-8DE8-51D6E8B77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dirty="0"/>
          </a:p>
        </p:txBody>
      </p:sp>
      <p:sp>
        <p:nvSpPr>
          <p:cNvPr id="6" name="Slide Number Placeholder 5">
            <a:extLst>
              <a:ext uri="{FF2B5EF4-FFF2-40B4-BE49-F238E27FC236}">
                <a16:creationId xmlns:a16="http://schemas.microsoft.com/office/drawing/2014/main" id="{F2636FC4-E873-4133-AB09-B4DE54780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dirty="0"/>
          </a:p>
        </p:txBody>
      </p:sp>
      <p:pic>
        <p:nvPicPr>
          <p:cNvPr id="14" name="Picture 7">
            <a:extLst>
              <a:ext uri="{FF2B5EF4-FFF2-40B4-BE49-F238E27FC236}">
                <a16:creationId xmlns:a16="http://schemas.microsoft.com/office/drawing/2014/main" id="{C36F20F8-7D3E-4312-A23B-2756A7D1E323}"/>
              </a:ext>
            </a:extLst>
          </p:cNvPr>
          <p:cNvPicPr>
            <a:picLocks noChangeAspect="1"/>
          </p:cNvPicPr>
          <p:nvPr userDrawn="1"/>
        </p:nvPicPr>
        <p:blipFill>
          <a:blip r:embed="rId17"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341938432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9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78F2E1-8569-D534-47E4-587A7DD01622}"/>
              </a:ext>
            </a:extLst>
          </p:cNvPr>
          <p:cNvSpPr/>
          <p:nvPr userDrawn="1"/>
        </p:nvSpPr>
        <p:spPr>
          <a:xfrm>
            <a:off x="-6350" y="0"/>
            <a:ext cx="12198350" cy="6858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1027" name="Picture 5">
            <a:extLst>
              <a:ext uri="{FF2B5EF4-FFF2-40B4-BE49-F238E27FC236}">
                <a16:creationId xmlns:a16="http://schemas.microsoft.com/office/drawing/2014/main" id="{2359A323-DBCB-CF47-ABEA-D4A79107ACA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a:extLst>
              <a:ext uri="{FF2B5EF4-FFF2-40B4-BE49-F238E27FC236}">
                <a16:creationId xmlns:a16="http://schemas.microsoft.com/office/drawing/2014/main" id="{11E2470D-84DA-75C8-B152-150B820579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027AAC7-8125-078B-43FB-4D867FF47C85}"/>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Text Box 38">
            <a:extLst>
              <a:ext uri="{FF2B5EF4-FFF2-40B4-BE49-F238E27FC236}">
                <a16:creationId xmlns:a16="http://schemas.microsoft.com/office/drawing/2014/main" id="{70433105-0DE4-CBB6-7A69-8A5C460931A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2510814-4877-0E43-B41C-575B67B1394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pic>
        <p:nvPicPr>
          <p:cNvPr id="1031" name="Picture 63">
            <a:extLst>
              <a:ext uri="{FF2B5EF4-FFF2-40B4-BE49-F238E27FC236}">
                <a16:creationId xmlns:a16="http://schemas.microsoft.com/office/drawing/2014/main" id="{005F23A4-D726-2EC3-2FDB-8F138C101F6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a:extLst>
              <a:ext uri="{FF2B5EF4-FFF2-40B4-BE49-F238E27FC236}">
                <a16:creationId xmlns:a16="http://schemas.microsoft.com/office/drawing/2014/main" id="{5DA04C8A-555B-2ACA-F954-623FDDAD83C3}"/>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33" name="Title Placeholder 2">
            <a:extLst>
              <a:ext uri="{FF2B5EF4-FFF2-40B4-BE49-F238E27FC236}">
                <a16:creationId xmlns:a16="http://schemas.microsoft.com/office/drawing/2014/main" id="{688AFCC9-B6BD-D23B-0F7F-7643861C1219}"/>
              </a:ext>
            </a:extLst>
          </p:cNvPr>
          <p:cNvSpPr>
            <a:spLocks noGrp="1"/>
          </p:cNvSpPr>
          <p:nvPr userDrawn="1">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grpSp>
        <p:nvGrpSpPr>
          <p:cNvPr id="1034" name="Group 122">
            <a:extLst>
              <a:ext uri="{FF2B5EF4-FFF2-40B4-BE49-F238E27FC236}">
                <a16:creationId xmlns:a16="http://schemas.microsoft.com/office/drawing/2014/main" id="{42EA5D5F-2BB4-8377-AB8C-B01D56E1BA3E}"/>
              </a:ext>
            </a:extLst>
          </p:cNvPr>
          <p:cNvGrpSpPr>
            <a:grpSpLocks/>
          </p:cNvGrpSpPr>
          <p:nvPr userDrawn="1"/>
        </p:nvGrpSpPr>
        <p:grpSpPr bwMode="auto">
          <a:xfrm>
            <a:off x="227013" y="6572250"/>
            <a:ext cx="9280525" cy="144463"/>
            <a:chOff x="226688" y="6572055"/>
            <a:chExt cx="9280921" cy="144114"/>
          </a:xfrm>
        </p:grpSpPr>
        <p:pic>
          <p:nvPicPr>
            <p:cNvPr id="1035" name="Picture 123" descr="at.png">
              <a:extLst>
                <a:ext uri="{FF2B5EF4-FFF2-40B4-BE49-F238E27FC236}">
                  <a16:creationId xmlns:a16="http://schemas.microsoft.com/office/drawing/2014/main" id="{24C300A1-7D3E-72E6-84B2-7CF7023F51B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4" descr="be.png">
              <a:extLst>
                <a:ext uri="{FF2B5EF4-FFF2-40B4-BE49-F238E27FC236}">
                  <a16:creationId xmlns:a16="http://schemas.microsoft.com/office/drawing/2014/main" id="{9654607B-0581-CF94-78BC-F490FB1B7E6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5" descr="ch.png">
              <a:extLst>
                <a:ext uri="{FF2B5EF4-FFF2-40B4-BE49-F238E27FC236}">
                  <a16:creationId xmlns:a16="http://schemas.microsoft.com/office/drawing/2014/main" id="{2B9DA66A-01AC-3973-ABDC-34C55921473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26" descr="cz.png">
              <a:extLst>
                <a:ext uri="{FF2B5EF4-FFF2-40B4-BE49-F238E27FC236}">
                  <a16:creationId xmlns:a16="http://schemas.microsoft.com/office/drawing/2014/main" id="{A3AE525C-77A5-4E72-9675-5278EA6001A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27" descr="de.png">
              <a:extLst>
                <a:ext uri="{FF2B5EF4-FFF2-40B4-BE49-F238E27FC236}">
                  <a16:creationId xmlns:a16="http://schemas.microsoft.com/office/drawing/2014/main" id="{491B7F2D-092E-5DA9-23EB-BEAE06E2A8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28" descr="dk.png">
              <a:extLst>
                <a:ext uri="{FF2B5EF4-FFF2-40B4-BE49-F238E27FC236}">
                  <a16:creationId xmlns:a16="http://schemas.microsoft.com/office/drawing/2014/main" id="{360C1106-8927-1878-574A-95D7714E77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29" descr="ee.png">
              <a:extLst>
                <a:ext uri="{FF2B5EF4-FFF2-40B4-BE49-F238E27FC236}">
                  <a16:creationId xmlns:a16="http://schemas.microsoft.com/office/drawing/2014/main" id="{21F3C3C7-B057-75CC-DBA4-70729B98A0CB}"/>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30" descr="es.png">
              <a:extLst>
                <a:ext uri="{FF2B5EF4-FFF2-40B4-BE49-F238E27FC236}">
                  <a16:creationId xmlns:a16="http://schemas.microsoft.com/office/drawing/2014/main" id="{699FE933-D771-D902-8147-F37A7A6460A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31" descr="fi.png">
              <a:extLst>
                <a:ext uri="{FF2B5EF4-FFF2-40B4-BE49-F238E27FC236}">
                  <a16:creationId xmlns:a16="http://schemas.microsoft.com/office/drawing/2014/main" id="{FA628004-5EC5-842E-F14A-E19C967779EF}"/>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32" descr="fr.png">
              <a:extLst>
                <a:ext uri="{FF2B5EF4-FFF2-40B4-BE49-F238E27FC236}">
                  <a16:creationId xmlns:a16="http://schemas.microsoft.com/office/drawing/2014/main" id="{04AA301C-0FF7-4582-08C5-45E3FDB3FECF}"/>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33" descr="gr.png">
              <a:extLst>
                <a:ext uri="{FF2B5EF4-FFF2-40B4-BE49-F238E27FC236}">
                  <a16:creationId xmlns:a16="http://schemas.microsoft.com/office/drawing/2014/main" id="{8537B849-9DE2-EBE1-770A-B54F85E6D20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34" descr="hu.png">
              <a:extLst>
                <a:ext uri="{FF2B5EF4-FFF2-40B4-BE49-F238E27FC236}">
                  <a16:creationId xmlns:a16="http://schemas.microsoft.com/office/drawing/2014/main" id="{EBCB7A0D-C39B-1B0A-7C40-7BA0DCC9318C}"/>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35" descr="ie.png">
              <a:extLst>
                <a:ext uri="{FF2B5EF4-FFF2-40B4-BE49-F238E27FC236}">
                  <a16:creationId xmlns:a16="http://schemas.microsoft.com/office/drawing/2014/main" id="{EC017BAB-FE49-F465-3AB8-C32738FF8B45}"/>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36" descr="it.png">
              <a:extLst>
                <a:ext uri="{FF2B5EF4-FFF2-40B4-BE49-F238E27FC236}">
                  <a16:creationId xmlns:a16="http://schemas.microsoft.com/office/drawing/2014/main" id="{6FB53706-581A-8964-BB11-DBD8BBFDDA19}"/>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37" descr="lu.png">
              <a:extLst>
                <a:ext uri="{FF2B5EF4-FFF2-40B4-BE49-F238E27FC236}">
                  <a16:creationId xmlns:a16="http://schemas.microsoft.com/office/drawing/2014/main" id="{C27C9FAA-9478-8236-D9D3-3E19FEC1ABC1}"/>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38" descr="nl.png">
              <a:extLst>
                <a:ext uri="{FF2B5EF4-FFF2-40B4-BE49-F238E27FC236}">
                  <a16:creationId xmlns:a16="http://schemas.microsoft.com/office/drawing/2014/main" id="{5F4D1CC8-D50A-CDBD-72E3-A70BA4908004}"/>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39" descr="no.png">
              <a:extLst>
                <a:ext uri="{FF2B5EF4-FFF2-40B4-BE49-F238E27FC236}">
                  <a16:creationId xmlns:a16="http://schemas.microsoft.com/office/drawing/2014/main" id="{1FEDD97D-C6B7-5946-180F-CD6C19C2EADD}"/>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40" descr="pl.png">
              <a:extLst>
                <a:ext uri="{FF2B5EF4-FFF2-40B4-BE49-F238E27FC236}">
                  <a16:creationId xmlns:a16="http://schemas.microsoft.com/office/drawing/2014/main" id="{E1040D3A-95AB-176A-D2F3-A821FD95154D}"/>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41" descr="pt.png">
              <a:extLst>
                <a:ext uri="{FF2B5EF4-FFF2-40B4-BE49-F238E27FC236}">
                  <a16:creationId xmlns:a16="http://schemas.microsoft.com/office/drawing/2014/main" id="{EF14AB84-5F75-4870-756A-F9C0B7F877CC}"/>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42" descr="ro.png">
              <a:extLst>
                <a:ext uri="{FF2B5EF4-FFF2-40B4-BE49-F238E27FC236}">
                  <a16:creationId xmlns:a16="http://schemas.microsoft.com/office/drawing/2014/main" id="{8F9A4313-9BFB-6EA0-495E-7804C608F3E5}"/>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43" descr="se.png">
              <a:extLst>
                <a:ext uri="{FF2B5EF4-FFF2-40B4-BE49-F238E27FC236}">
                  <a16:creationId xmlns:a16="http://schemas.microsoft.com/office/drawing/2014/main" id="{77356E2B-E3D3-E2F0-1778-1CC87570989C}"/>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44" descr="uk.png">
              <a:extLst>
                <a:ext uri="{FF2B5EF4-FFF2-40B4-BE49-F238E27FC236}">
                  <a16:creationId xmlns:a16="http://schemas.microsoft.com/office/drawing/2014/main" id="{4B690478-3605-0654-56A3-4E692D800EFA}"/>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45" descr="ca.png">
              <a:extLst>
                <a:ext uri="{FF2B5EF4-FFF2-40B4-BE49-F238E27FC236}">
                  <a16:creationId xmlns:a16="http://schemas.microsoft.com/office/drawing/2014/main" id="{A9C62DFD-1A99-2B07-A128-6C7F61E2C6AD}"/>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46">
              <a:extLst>
                <a:ext uri="{FF2B5EF4-FFF2-40B4-BE49-F238E27FC236}">
                  <a16:creationId xmlns:a16="http://schemas.microsoft.com/office/drawing/2014/main" id="{6FA90998-B5E2-0469-AD63-D69056015888}"/>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47" descr="si.png">
              <a:extLst>
                <a:ext uri="{FF2B5EF4-FFF2-40B4-BE49-F238E27FC236}">
                  <a16:creationId xmlns:a16="http://schemas.microsoft.com/office/drawing/2014/main" id="{F669CC25-9D63-04A8-82C6-40BFF90C6DF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03748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2"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35" descr="PPT_Header02" hidden="1">
            <a:extLst>
              <a:ext uri="{FF2B5EF4-FFF2-40B4-BE49-F238E27FC236}">
                <a16:creationId xmlns:a16="http://schemas.microsoft.com/office/drawing/2014/main" id="{574C2077-DDEA-6F27-D12B-470A9A839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F71ADC6B-BA7A-D1D7-3782-9FF65A00DB64}"/>
              </a:ext>
            </a:extLst>
          </p:cNvPr>
          <p:cNvSpPr>
            <a:spLocks noGrp="1" noChangeArrowheads="1"/>
          </p:cNvSpPr>
          <p:nvPr>
            <p:ph type="body" idx="1"/>
          </p:nvPr>
        </p:nvSpPr>
        <p:spPr bwMode="auto">
          <a:xfrm>
            <a:off x="217488" y="882650"/>
            <a:ext cx="117649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2532" name="Picture 33">
            <a:extLst>
              <a:ext uri="{FF2B5EF4-FFF2-40B4-BE49-F238E27FC236}">
                <a16:creationId xmlns:a16="http://schemas.microsoft.com/office/drawing/2014/main" id="{369701B6-EC58-1D49-3DCE-C2A5FE8D713B}"/>
              </a:ext>
            </a:extLst>
          </p:cNvPr>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8">
            <a:extLst>
              <a:ext uri="{FF2B5EF4-FFF2-40B4-BE49-F238E27FC236}">
                <a16:creationId xmlns:a16="http://schemas.microsoft.com/office/drawing/2014/main" id="{A37C4D36-C071-034B-89C7-F9C4E166A45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4E8D930-ABC3-CA4C-9EF9-B7F1AAE6DCB0}"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2534" name="Title Placeholder 2">
            <a:extLst>
              <a:ext uri="{FF2B5EF4-FFF2-40B4-BE49-F238E27FC236}">
                <a16:creationId xmlns:a16="http://schemas.microsoft.com/office/drawing/2014/main" id="{72E3CBD7-24F5-E017-E201-551E5B31FB1E}"/>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2535" name="Picture 37">
            <a:extLst>
              <a:ext uri="{FF2B5EF4-FFF2-40B4-BE49-F238E27FC236}">
                <a16:creationId xmlns:a16="http://schemas.microsoft.com/office/drawing/2014/main" id="{6E56F003-AD9E-CDCE-9D79-2C41668BD2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5AA532EF-D566-C692-ECF1-26AEE50B087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22537" name="Group 166">
            <a:extLst>
              <a:ext uri="{FF2B5EF4-FFF2-40B4-BE49-F238E27FC236}">
                <a16:creationId xmlns:a16="http://schemas.microsoft.com/office/drawing/2014/main" id="{35294442-AE0C-D426-CE51-2AF53F5BFDD5}"/>
              </a:ext>
            </a:extLst>
          </p:cNvPr>
          <p:cNvGrpSpPr>
            <a:grpSpLocks/>
          </p:cNvGrpSpPr>
          <p:nvPr userDrawn="1"/>
        </p:nvGrpSpPr>
        <p:grpSpPr bwMode="auto">
          <a:xfrm>
            <a:off x="227013" y="6572250"/>
            <a:ext cx="9280525" cy="144463"/>
            <a:chOff x="226688" y="6572055"/>
            <a:chExt cx="9280921" cy="144114"/>
          </a:xfrm>
        </p:grpSpPr>
        <p:pic>
          <p:nvPicPr>
            <p:cNvPr id="22538" name="Picture 167" descr="at.png">
              <a:extLst>
                <a:ext uri="{FF2B5EF4-FFF2-40B4-BE49-F238E27FC236}">
                  <a16:creationId xmlns:a16="http://schemas.microsoft.com/office/drawing/2014/main" id="{93CBCC73-5661-D3E6-7A6E-0D6ACB2CCE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68" descr="be.png">
              <a:extLst>
                <a:ext uri="{FF2B5EF4-FFF2-40B4-BE49-F238E27FC236}">
                  <a16:creationId xmlns:a16="http://schemas.microsoft.com/office/drawing/2014/main" id="{F92E3733-B8CB-F32B-6355-3CDE8792E7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9" descr="ch.png">
              <a:extLst>
                <a:ext uri="{FF2B5EF4-FFF2-40B4-BE49-F238E27FC236}">
                  <a16:creationId xmlns:a16="http://schemas.microsoft.com/office/drawing/2014/main" id="{5BC61FFB-5CC4-6B71-CC1D-5C483AC95C5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0" descr="cz.png">
              <a:extLst>
                <a:ext uri="{FF2B5EF4-FFF2-40B4-BE49-F238E27FC236}">
                  <a16:creationId xmlns:a16="http://schemas.microsoft.com/office/drawing/2014/main" id="{321A9FDD-008F-6FF4-81C0-64BF1B9CAF6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1" descr="de.png">
              <a:extLst>
                <a:ext uri="{FF2B5EF4-FFF2-40B4-BE49-F238E27FC236}">
                  <a16:creationId xmlns:a16="http://schemas.microsoft.com/office/drawing/2014/main" id="{BB99FF12-F1BB-10D0-5DCC-FA22BB37D90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2" descr="dk.png">
              <a:extLst>
                <a:ext uri="{FF2B5EF4-FFF2-40B4-BE49-F238E27FC236}">
                  <a16:creationId xmlns:a16="http://schemas.microsoft.com/office/drawing/2014/main" id="{1C5E26A5-6DFB-28A5-195E-531D389B94E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3" descr="ee.png">
              <a:extLst>
                <a:ext uri="{FF2B5EF4-FFF2-40B4-BE49-F238E27FC236}">
                  <a16:creationId xmlns:a16="http://schemas.microsoft.com/office/drawing/2014/main" id="{0C48029B-8090-290E-007A-9AC716CA053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4" descr="es.png">
              <a:extLst>
                <a:ext uri="{FF2B5EF4-FFF2-40B4-BE49-F238E27FC236}">
                  <a16:creationId xmlns:a16="http://schemas.microsoft.com/office/drawing/2014/main" id="{9F92DAA5-4BAD-378F-6403-F70FBFF5D2D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75" descr="fi.png">
              <a:extLst>
                <a:ext uri="{FF2B5EF4-FFF2-40B4-BE49-F238E27FC236}">
                  <a16:creationId xmlns:a16="http://schemas.microsoft.com/office/drawing/2014/main" id="{5950D2AC-3AEF-A744-502A-885BDDEE7DD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76" descr="fr.png">
              <a:extLst>
                <a:ext uri="{FF2B5EF4-FFF2-40B4-BE49-F238E27FC236}">
                  <a16:creationId xmlns:a16="http://schemas.microsoft.com/office/drawing/2014/main" id="{FF13AD4C-1F7A-D06F-5AD8-B7A4DEC9D21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77" descr="gr.png">
              <a:extLst>
                <a:ext uri="{FF2B5EF4-FFF2-40B4-BE49-F238E27FC236}">
                  <a16:creationId xmlns:a16="http://schemas.microsoft.com/office/drawing/2014/main" id="{73356D26-F755-3A3B-5ABA-648141421B6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78" descr="hu.png">
              <a:extLst>
                <a:ext uri="{FF2B5EF4-FFF2-40B4-BE49-F238E27FC236}">
                  <a16:creationId xmlns:a16="http://schemas.microsoft.com/office/drawing/2014/main" id="{0C4B6992-805B-C8B2-F322-4B824711C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79" descr="ie.png">
              <a:extLst>
                <a:ext uri="{FF2B5EF4-FFF2-40B4-BE49-F238E27FC236}">
                  <a16:creationId xmlns:a16="http://schemas.microsoft.com/office/drawing/2014/main" id="{C4E41967-29D6-855B-5165-67739D4DCDE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80" descr="it.png">
              <a:extLst>
                <a:ext uri="{FF2B5EF4-FFF2-40B4-BE49-F238E27FC236}">
                  <a16:creationId xmlns:a16="http://schemas.microsoft.com/office/drawing/2014/main" id="{3713CB3E-70D3-1581-4724-FDE1E60F1F8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1" descr="lu.png">
              <a:extLst>
                <a:ext uri="{FF2B5EF4-FFF2-40B4-BE49-F238E27FC236}">
                  <a16:creationId xmlns:a16="http://schemas.microsoft.com/office/drawing/2014/main" id="{0994F35A-0728-1B06-CC5A-C702558035AD}"/>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82" descr="nl.png">
              <a:extLst>
                <a:ext uri="{FF2B5EF4-FFF2-40B4-BE49-F238E27FC236}">
                  <a16:creationId xmlns:a16="http://schemas.microsoft.com/office/drawing/2014/main" id="{EE957BCF-BC18-6550-F8E1-05247492F4AC}"/>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183" descr="no.png">
              <a:extLst>
                <a:ext uri="{FF2B5EF4-FFF2-40B4-BE49-F238E27FC236}">
                  <a16:creationId xmlns:a16="http://schemas.microsoft.com/office/drawing/2014/main" id="{62EB1111-FC77-F608-EB83-F58636A09040}"/>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184" descr="pl.png">
              <a:extLst>
                <a:ext uri="{FF2B5EF4-FFF2-40B4-BE49-F238E27FC236}">
                  <a16:creationId xmlns:a16="http://schemas.microsoft.com/office/drawing/2014/main" id="{613A7CF5-25E0-13F7-67FE-4CDD6B099374}"/>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185" descr="pt.png">
              <a:extLst>
                <a:ext uri="{FF2B5EF4-FFF2-40B4-BE49-F238E27FC236}">
                  <a16:creationId xmlns:a16="http://schemas.microsoft.com/office/drawing/2014/main" id="{34D9F17A-961D-329D-1A38-825149F932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86" descr="ro.png">
              <a:extLst>
                <a:ext uri="{FF2B5EF4-FFF2-40B4-BE49-F238E27FC236}">
                  <a16:creationId xmlns:a16="http://schemas.microsoft.com/office/drawing/2014/main" id="{C6E0EB13-5899-9299-9A48-131974453B1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87" descr="se.png">
              <a:extLst>
                <a:ext uri="{FF2B5EF4-FFF2-40B4-BE49-F238E27FC236}">
                  <a16:creationId xmlns:a16="http://schemas.microsoft.com/office/drawing/2014/main" id="{5A415D59-D96A-FA8B-311A-CB3AE67B66AE}"/>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188" descr="uk.png">
              <a:extLst>
                <a:ext uri="{FF2B5EF4-FFF2-40B4-BE49-F238E27FC236}">
                  <a16:creationId xmlns:a16="http://schemas.microsoft.com/office/drawing/2014/main" id="{39228654-C199-AE33-CFDE-281C6CF29336}"/>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189" descr="ca.png">
              <a:extLst>
                <a:ext uri="{FF2B5EF4-FFF2-40B4-BE49-F238E27FC236}">
                  <a16:creationId xmlns:a16="http://schemas.microsoft.com/office/drawing/2014/main" id="{8A12A56A-D795-C5CA-61FF-D2B435F227FA}"/>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90">
              <a:extLst>
                <a:ext uri="{FF2B5EF4-FFF2-40B4-BE49-F238E27FC236}">
                  <a16:creationId xmlns:a16="http://schemas.microsoft.com/office/drawing/2014/main" id="{CD050291-C373-5788-BED1-C0554A32573F}"/>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191" descr="si.png">
              <a:extLst>
                <a:ext uri="{FF2B5EF4-FFF2-40B4-BE49-F238E27FC236}">
                  <a16:creationId xmlns:a16="http://schemas.microsoft.com/office/drawing/2014/main" id="{9BCE4285-7A58-C3E0-0798-6DFAE15D3483}"/>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460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horizon/hop-on"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Sarmite.mickevica@lzp.gov.lv" TargetMode="External"/><Relationship Id="rId4" Type="http://schemas.openxmlformats.org/officeDocument/2006/relationships/hyperlink" Target="mailto:Darja.aksjonova@lzp.gov.l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search?keywords=HORIZON-WIDERA-2023-TALENTS-01&amp;programmePart=" TargetMode="External"/><Relationship Id="rId7"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www.youtube.com/watch?v=wdK-P91UtSo" TargetMode="External"/><Relationship Id="rId4" Type="http://schemas.openxmlformats.org/officeDocument/2006/relationships/hyperlink" Target="https://ec.europa.eu/info/funding-tenders/opportunities/portal/screen/opportunities/topic-details/horizon-widera-2024-talents-03-01?keywords=HORIZON-WIDERA-2024-TALENTS-03-01&amp;programmePar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lzp.gov.lv/lv/media/3528/download?attachment"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lzp.gov.lv/lv/media/3528/download?attachment" TargetMode="External"/><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wdK-P91UtSo" TargetMode="External"/><Relationship Id="rId3" Type="http://schemas.openxmlformats.org/officeDocument/2006/relationships/image" Target="../media/image50.png"/><Relationship Id="rId7" Type="http://schemas.openxmlformats.org/officeDocument/2006/relationships/hyperlink" Target="https://www.euraxess.lv/" TargetMode="External"/><Relationship Id="rId2" Type="http://schemas.openxmlformats.org/officeDocument/2006/relationships/hyperlink" Target="https://www.lzp.gov.lv/lv/pasakumu-informativie-materiali" TargetMode="Externa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hyperlink" Target="https://www.lzp.gov.lv/lv/atbalstitie-projekti-2" TargetMode="External"/><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rmroadmap.eu/" TargetMode="Externa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hyperlink" Target="https://www.euraxess.gr/greece/talent-management-hub"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euraxess.es/spain/euraxess-researcher-careers-beyond-academia-digital-toolkit" TargetMode="External"/><Relationship Id="rId5" Type="http://schemas.openxmlformats.org/officeDocument/2006/relationships/hyperlink" Target="https://www.euraxess.rs/serbia/euraxess-startup-hub-digital-toolkit" TargetMode="External"/><Relationship Id="rId4" Type="http://schemas.openxmlformats.org/officeDocument/2006/relationships/image" Target="../media/image63.sv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horizon-europe-work-programmes_en" TargetMode="Externa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horizon-widera2024.b2match.io/" TargetMode="Externa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hyperlink" Target="https://www.ncpwideranet.eu/" TargetMode="Externa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hyperlink" Target="https://www.lzp.gov.lv/lv/atbalsts-pieteicejiem"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docs.google.com/forms/d/e/1FAIpQLSd2nTm8vH_dv2HYqvpu29l7JrJ_glUNeTYMOh1AGbSIJpHG_g/viewform"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ncpwideranet.eu/dashboards/" TargetMode="Externa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hyperlink" Target="https://www.lzp.gov.lv/lv/apvarsnis-eiropa-2021-2027"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3.xml"/><Relationship Id="rId16" Type="http://schemas.openxmlformats.org/officeDocument/2006/relationships/diagramColors" Target="../diagrams/colors3.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hyperlink" Target="https://www.lzp.gov.lv/lv/apvarsnis-eiropa" TargetMode="External"/><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wp-call/2023-2024/wp-11-widening-participation-and-strengthening-the-european-research-area_horizon-2023-2024_en.pdf" TargetMode="External"/><Relationship Id="rId7" Type="http://schemas.openxmlformats.org/officeDocument/2006/relationships/hyperlink" Target="https://research-and-innovation.ec.europa.eu/funding/funding-opportunities/funding-programmes-and-open-calls/horizon-europe/strategic-plan_en#the-second-horizon-europe-strategic-plan-2025-2027" TargetMode="External"/><Relationship Id="rId2" Type="http://schemas.openxmlformats.org/officeDocument/2006/relationships/hyperlink" Target="https://ec.europa.eu/info/horizon-europe/cluster-4-digital-industry-and-space_en" TargetMode="Externa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hyperlink" Target="https://ec.europa.eu/info/funding-tenders/opportunities/docs/2021-2027/horizon/guidance/programme-guide_horizon_en.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widera-2023-access-06-01?keywords=hop%20on&amp;programmePart=" TargetMode="External"/><Relationship Id="rId7" Type="http://schemas.openxmlformats.org/officeDocument/2006/relationships/image" Target="../media/image4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www.youtube.com/watch?v=wdK-P91UtSo" TargetMode="External"/><Relationship Id="rId4" Type="http://schemas.openxmlformats.org/officeDocument/2006/relationships/hyperlink" Target="https://ec.europa.eu/info/funding-tenders/opportunities/portal/screen/opportunities/topic-details/horizon-widera-2023-access-07-01?programmePeriod=2021%20-%202027&amp;frameworkProgramme=43108390&amp;programmePart=43121707"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B5A3-6AFD-EE44-7AB0-7087153D1FF4}"/>
              </a:ext>
            </a:extLst>
          </p:cNvPr>
          <p:cNvSpPr>
            <a:spLocks noGrp="1"/>
          </p:cNvSpPr>
          <p:nvPr>
            <p:ph type="title"/>
          </p:nvPr>
        </p:nvSpPr>
        <p:spPr>
          <a:xfrm>
            <a:off x="948732" y="0"/>
            <a:ext cx="10515600" cy="1325563"/>
          </a:xfrm>
        </p:spPr>
        <p:txBody>
          <a:bodyPr>
            <a:normAutofit/>
          </a:bodyPr>
          <a:lstStyle/>
          <a:p>
            <a:pPr algn="ctr">
              <a:defRPr/>
            </a:pPr>
            <a:r>
              <a:rPr lang="lv-LV" altLang="lv-LV" sz="3200" b="1" dirty="0">
                <a:solidFill>
                  <a:srgbClr val="0308DB">
                    <a:lumMod val="50000"/>
                  </a:srgbClr>
                </a:solidFill>
                <a:latin typeface="Verdana" panose="020B0604030504040204" pitchFamily="34" charset="0"/>
                <a:ea typeface="Verdana" panose="020B0604030504040204" pitchFamily="34" charset="0"/>
              </a:rPr>
              <a:t>Apvārsnis Eiropa paplašināšanās (</a:t>
            </a:r>
            <a:r>
              <a:rPr lang="lv-LV" altLang="lv-LV" sz="3200" b="1" dirty="0" err="1">
                <a:solidFill>
                  <a:srgbClr val="0308DB">
                    <a:lumMod val="50000"/>
                  </a:srgbClr>
                </a:solidFill>
                <a:latin typeface="Verdana" panose="020B0604030504040204" pitchFamily="34" charset="0"/>
                <a:ea typeface="Verdana" panose="020B0604030504040204" pitchFamily="34" charset="0"/>
              </a:rPr>
              <a:t>Widening</a:t>
            </a:r>
            <a:r>
              <a:rPr lang="lv-LV" altLang="lv-LV" sz="3200" b="1" dirty="0">
                <a:solidFill>
                  <a:srgbClr val="0308DB">
                    <a:lumMod val="50000"/>
                  </a:srgbClr>
                </a:solidFill>
                <a:latin typeface="Verdana" panose="020B0604030504040204" pitchFamily="34" charset="0"/>
                <a:ea typeface="Verdana" panose="020B0604030504040204" pitchFamily="34" charset="0"/>
              </a:rPr>
              <a:t>) konkursu informācijas diena</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1E58EB22-D538-CB82-85C9-A96C518B12C8}"/>
              </a:ext>
            </a:extLst>
          </p:cNvPr>
          <p:cNvSpPr>
            <a:spLocks noGrp="1"/>
          </p:cNvSpPr>
          <p:nvPr>
            <p:ph idx="1"/>
          </p:nvPr>
        </p:nvSpPr>
        <p:spPr>
          <a:xfrm>
            <a:off x="747764" y="1507253"/>
            <a:ext cx="11310257" cy="4509372"/>
          </a:xfrm>
        </p:spPr>
        <p:txBody>
          <a:bodyPr>
            <a:noAutofit/>
          </a:bodyPr>
          <a:lstStyle/>
          <a:p>
            <a:pPr marL="0" indent="0">
              <a:lnSpc>
                <a:spcPct val="106000"/>
              </a:lnSpc>
              <a:spcBef>
                <a:spcPts val="500"/>
              </a:spcBef>
              <a:spcAft>
                <a:spcPts val="500"/>
              </a:spcAft>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Pasākuma programma:  </a:t>
            </a:r>
          </a:p>
          <a:p>
            <a:pPr marL="0" indent="0">
              <a:lnSpc>
                <a:spcPct val="106000"/>
              </a:lnSpc>
              <a:spcBef>
                <a:spcPts val="500"/>
              </a:spcBef>
              <a:spcAft>
                <a:spcPts val="500"/>
              </a:spcAft>
              <a:buNone/>
            </a:pPr>
            <a:endParaRPr lang="lv-LV" sz="500"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tabLst>
                <a:tab pos="1970088" algn="l"/>
              </a:tabLst>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10:00-10:20</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prezentācija par Apvārsnis Eiropa 2024. gada Paplašināšanās konkursiem (</a:t>
            </a:r>
            <a:r>
              <a:rPr lang="lv-LV" sz="2000" kern="0" dirty="0" err="1">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Hop</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a:t>
            </a:r>
            <a:r>
              <a:rPr lang="lv-LV" sz="2000" kern="0" dirty="0" err="1">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On</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&amp; </a:t>
            </a:r>
            <a:r>
              <a:rPr lang="lv-LV" sz="2000" kern="0" dirty="0" err="1">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Excellence</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a:t>
            </a:r>
            <a:r>
              <a:rPr lang="lv-LV" sz="2000" kern="0" dirty="0" err="1">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Hubs</a:t>
            </a:r>
            <a:r>
              <a:rPr lang="lv-LV" sz="2000"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darba programmas konkursiem 	</a:t>
            </a:r>
          </a:p>
          <a:p>
            <a:pPr marL="1970088" lvl="0" indent="0">
              <a:lnSpc>
                <a:spcPct val="106000"/>
              </a:lnSpc>
              <a:spcBef>
                <a:spcPts val="0"/>
              </a:spcBef>
              <a:buSzPts val="1000"/>
              <a:buNone/>
              <a:tabLst>
                <a:tab pos="1970088" algn="l"/>
              </a:tabLst>
            </a:pPr>
            <a:r>
              <a:rPr lang="lv-LV" sz="2000" b="1"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Sarmīte Mickeviča</a:t>
            </a:r>
            <a:r>
              <a:rPr lang="lv-LV" sz="2000"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Latvijas zinātnes padomes NKP vecākā eksperte </a:t>
            </a:r>
            <a:endParaRPr lang="lv-LV" sz="2000" i="1"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tabLst>
                <a:tab pos="1970088" algn="l"/>
              </a:tabLst>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10:20-10:40</a:t>
            </a:r>
            <a:r>
              <a:rPr lang="lv-LV" sz="2000" b="1"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prezentācija par Apvārsnis Eiropa 2024. gada Paplašināšanās konkursiem (ERA </a:t>
            </a:r>
            <a:r>
              <a:rPr lang="lv-LV" sz="2000" kern="0" dirty="0" err="1">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Chairs</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&amp; ERA </a:t>
            </a:r>
            <a:r>
              <a:rPr lang="lv-LV" sz="2000" kern="0" dirty="0" err="1">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Talents</a:t>
            </a:r>
            <a:r>
              <a:rPr lang="lv-LV" sz="2000"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darba programmas konkursiem 	</a:t>
            </a:r>
          </a:p>
          <a:p>
            <a:pPr marL="1970088" lvl="0" indent="0">
              <a:lnSpc>
                <a:spcPct val="106000"/>
              </a:lnSpc>
              <a:spcBef>
                <a:spcPts val="0"/>
              </a:spcBef>
              <a:buSzPts val="1000"/>
              <a:buNone/>
              <a:tabLst>
                <a:tab pos="1970088" algn="l"/>
              </a:tabLst>
            </a:pPr>
            <a:r>
              <a:rPr lang="lv-LV" sz="2000" b="1"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Darja Aksjonova</a:t>
            </a:r>
            <a:r>
              <a:rPr lang="lv-LV" sz="2000"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Latvijas zinātnes padomes NKP vecākā eksperte</a:t>
            </a: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10:40-10:50</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NCP.WIDERA.NET portāls un Ceļojumu atbalsta pasākumiem (</a:t>
            </a:r>
            <a:r>
              <a:rPr lang="lv-LV" sz="2000" kern="0" dirty="0" err="1">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Travel</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Grants) </a:t>
            </a:r>
          </a:p>
          <a:p>
            <a:pPr marL="1970088" lvl="0" indent="-1970088">
              <a:lnSpc>
                <a:spcPct val="106000"/>
              </a:lnSpc>
              <a:spcBef>
                <a:spcPts val="0"/>
              </a:spcBef>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10.50 – 11.05 </a:t>
            </a:r>
            <a:r>
              <a:rPr lang="lv-LV" sz="2000" kern="0" dirty="0" err="1">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Widening</a:t>
            </a: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Statistikas </a:t>
            </a:r>
            <a:r>
              <a:rPr lang="lv-LV" sz="2000" kern="0" dirty="0" err="1">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Dashboard</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a:t>
            </a:r>
          </a:p>
          <a:p>
            <a:pPr marL="0" lvl="0" indent="0">
              <a:lnSpc>
                <a:spcPct val="106000"/>
              </a:lnSpc>
              <a:spcBef>
                <a:spcPts val="500"/>
              </a:spcBef>
              <a:spcAft>
                <a:spcPts val="500"/>
              </a:spcAft>
              <a:buSzPts val="1000"/>
              <a:buNone/>
            </a:pP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0" lvl="0" indent="0">
              <a:lnSpc>
                <a:spcPct val="106000"/>
              </a:lnSpc>
              <a:spcBef>
                <a:spcPts val="500"/>
              </a:spcBef>
              <a:spcAft>
                <a:spcPts val="500"/>
              </a:spcAft>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11:05-11:15</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jautājumi un atbildes </a:t>
            </a:r>
            <a:endParaRPr lang="lv-LV" sz="2000"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0" indent="0">
              <a:buNone/>
            </a:pPr>
            <a:endParaRPr lang="lv-LV" dirty="0"/>
          </a:p>
        </p:txBody>
      </p:sp>
      <p:sp>
        <p:nvSpPr>
          <p:cNvPr id="4" name="Slide Number Placeholder 3">
            <a:extLst>
              <a:ext uri="{FF2B5EF4-FFF2-40B4-BE49-F238E27FC236}">
                <a16:creationId xmlns:a16="http://schemas.microsoft.com/office/drawing/2014/main" id="{AE0A4F1D-9BFF-6E58-1AE2-DDFDDB91DF6E}"/>
              </a:ext>
            </a:extLst>
          </p:cNvPr>
          <p:cNvSpPr>
            <a:spLocks noGrp="1"/>
          </p:cNvSpPr>
          <p:nvPr>
            <p:ph type="sldNum" sz="quarter" idx="12"/>
          </p:nvPr>
        </p:nvSpPr>
        <p:spPr/>
        <p:txBody>
          <a:bodyPr/>
          <a:lstStyle/>
          <a:p>
            <a:fld id="{660F3F40-12FA-4968-8235-5F18DAFE2DEF}" type="slidenum">
              <a:rPr lang="lv-LV" smtClean="0"/>
              <a:t>1</a:t>
            </a:fld>
            <a:endParaRPr lang="lv-LV" dirty="0"/>
          </a:p>
        </p:txBody>
      </p:sp>
    </p:spTree>
    <p:extLst>
      <p:ext uri="{BB962C8B-B14F-4D97-AF65-F5344CB8AC3E}">
        <p14:creationId xmlns:p14="http://schemas.microsoft.com/office/powerpoint/2010/main" val="2642891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0D1B-C629-4A9E-A9DB-87E1C8160DFD}"/>
              </a:ext>
            </a:extLst>
          </p:cNvPr>
          <p:cNvSpPr>
            <a:spLocks noGrp="1"/>
          </p:cNvSpPr>
          <p:nvPr>
            <p:ph type="title"/>
          </p:nvPr>
        </p:nvSpPr>
        <p:spPr>
          <a:xfrm>
            <a:off x="1237128" y="365125"/>
            <a:ext cx="10116671" cy="1325563"/>
          </a:xfrm>
        </p:spPr>
        <p:txBody>
          <a:bodyPr>
            <a:normAutofit/>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Hop</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on</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facility</a:t>
            </a:r>
            <a:r>
              <a:rPr lang="lv-LV" sz="3200" b="1" dirty="0">
                <a:solidFill>
                  <a:srgbClr val="0308DB">
                    <a:lumMod val="50000"/>
                  </a:srgbClr>
                </a:solidFill>
                <a:latin typeface="Verdana" panose="020B0604030504040204" pitchFamily="34" charset="0"/>
                <a:ea typeface="Verdana" panose="020B0604030504040204" pitchFamily="34" charset="0"/>
              </a:rPr>
              <a:t>: EXPECTED IMPACTS</a:t>
            </a:r>
          </a:p>
        </p:txBody>
      </p:sp>
      <p:sp>
        <p:nvSpPr>
          <p:cNvPr id="3" name="Content Placeholder 2">
            <a:extLst>
              <a:ext uri="{FF2B5EF4-FFF2-40B4-BE49-F238E27FC236}">
                <a16:creationId xmlns:a16="http://schemas.microsoft.com/office/drawing/2014/main" id="{0199E0E2-5315-4F80-9966-BC6FFBE3D20F}"/>
              </a:ext>
            </a:extLst>
          </p:cNvPr>
          <p:cNvSpPr>
            <a:spLocks noGrp="1"/>
          </p:cNvSpPr>
          <p:nvPr>
            <p:ph idx="1"/>
          </p:nvPr>
        </p:nvSpPr>
        <p:spPr>
          <a:xfrm>
            <a:off x="1237128" y="1825625"/>
            <a:ext cx="10116672" cy="4351338"/>
          </a:xfrm>
        </p:spPr>
        <p:txBody>
          <a:bodyPr>
            <a:normAutofit lnSpcReduction="10000"/>
          </a:bodyPr>
          <a:lstStyle/>
          <a:p>
            <a:r>
              <a:rPr lang="en-US" u="sng" dirty="0"/>
              <a:t>At system level</a:t>
            </a:r>
            <a:r>
              <a:rPr lang="en-US" dirty="0"/>
              <a:t>, </a:t>
            </a:r>
            <a:r>
              <a:rPr lang="en-US" b="1" dirty="0"/>
              <a:t>mobilize excellence and increase visibility </a:t>
            </a:r>
            <a:r>
              <a:rPr lang="en-US" dirty="0"/>
              <a:t>of R&amp;I systems of Widening countries, improve knowledge circulation, and reduce participation gap for Widening countries in thematic domains (relates to portfolio of hop on projects not to individual case). </a:t>
            </a:r>
            <a:endParaRPr lang="lv-LV" dirty="0"/>
          </a:p>
          <a:p>
            <a:r>
              <a:rPr lang="en-US" u="sng" dirty="0"/>
              <a:t>At </a:t>
            </a:r>
            <a:r>
              <a:rPr lang="en-US" u="sng" dirty="0" err="1"/>
              <a:t>organisation</a:t>
            </a:r>
            <a:r>
              <a:rPr lang="en-US" u="sng" dirty="0"/>
              <a:t> level</a:t>
            </a:r>
            <a:r>
              <a:rPr lang="en-US" dirty="0"/>
              <a:t>, open up silos of established closed networks and improve research excellence of institutions from widening countries in specific fields. </a:t>
            </a:r>
            <a:endParaRPr lang="lv-LV" dirty="0"/>
          </a:p>
          <a:p>
            <a:r>
              <a:rPr lang="en-US" u="sng" dirty="0"/>
              <a:t>At the level of the beneficiary</a:t>
            </a:r>
            <a:r>
              <a:rPr lang="en-US" dirty="0"/>
              <a:t>, acquire new competencies and skills (from working in transnational projects) e.g. on research management, dissemination and exploitation of results. </a:t>
            </a:r>
            <a:endParaRPr lang="lv-LV" dirty="0"/>
          </a:p>
        </p:txBody>
      </p:sp>
      <p:sp>
        <p:nvSpPr>
          <p:cNvPr id="4" name="Slide Number Placeholder 3">
            <a:extLst>
              <a:ext uri="{FF2B5EF4-FFF2-40B4-BE49-F238E27FC236}">
                <a16:creationId xmlns:a16="http://schemas.microsoft.com/office/drawing/2014/main" id="{111C4535-BD35-45F0-9A9E-5D5FD486338C}"/>
              </a:ext>
            </a:extLst>
          </p:cNvPr>
          <p:cNvSpPr>
            <a:spLocks noGrp="1"/>
          </p:cNvSpPr>
          <p:nvPr>
            <p:ph type="sldNum" sz="quarter" idx="12"/>
          </p:nvPr>
        </p:nvSpPr>
        <p:spPr/>
        <p:txBody>
          <a:bodyPr/>
          <a:lstStyle/>
          <a:p>
            <a:fld id="{660F3F40-12FA-4968-8235-5F18DAFE2DEF}" type="slidenum">
              <a:rPr lang="lv-LV" smtClean="0"/>
              <a:t>10</a:t>
            </a:fld>
            <a:endParaRPr lang="lv-LV" dirty="0"/>
          </a:p>
        </p:txBody>
      </p:sp>
    </p:spTree>
    <p:extLst>
      <p:ext uri="{BB962C8B-B14F-4D97-AF65-F5344CB8AC3E}">
        <p14:creationId xmlns:p14="http://schemas.microsoft.com/office/powerpoint/2010/main" val="2138915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0D1B-C629-4A9E-A9DB-87E1C8160DFD}"/>
              </a:ext>
            </a:extLst>
          </p:cNvPr>
          <p:cNvSpPr>
            <a:spLocks noGrp="1"/>
          </p:cNvSpPr>
          <p:nvPr>
            <p:ph type="title"/>
          </p:nvPr>
        </p:nvSpPr>
        <p:spPr>
          <a:xfrm>
            <a:off x="1237128" y="365125"/>
            <a:ext cx="10116671" cy="1325563"/>
          </a:xfrm>
        </p:spPr>
        <p:txBody>
          <a:bodyPr>
            <a:normAutofit/>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Hop</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on</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facility</a:t>
            </a:r>
            <a:r>
              <a:rPr lang="lv-LV" sz="3200" b="1" dirty="0">
                <a:solidFill>
                  <a:srgbClr val="0308DB">
                    <a:lumMod val="50000"/>
                  </a:srgbClr>
                </a:solidFill>
                <a:latin typeface="Verdana" panose="020B0604030504040204" pitchFamily="34" charset="0"/>
                <a:ea typeface="Verdana" panose="020B0604030504040204" pitchFamily="34" charset="0"/>
              </a:rPr>
              <a:t>: KEY FEATURES (1)</a:t>
            </a:r>
          </a:p>
        </p:txBody>
      </p:sp>
      <p:sp>
        <p:nvSpPr>
          <p:cNvPr id="3" name="Content Placeholder 2">
            <a:extLst>
              <a:ext uri="{FF2B5EF4-FFF2-40B4-BE49-F238E27FC236}">
                <a16:creationId xmlns:a16="http://schemas.microsoft.com/office/drawing/2014/main" id="{0199E0E2-5315-4F80-9966-BC6FFBE3D20F}"/>
              </a:ext>
            </a:extLst>
          </p:cNvPr>
          <p:cNvSpPr>
            <a:spLocks noGrp="1"/>
          </p:cNvSpPr>
          <p:nvPr>
            <p:ph idx="1"/>
          </p:nvPr>
        </p:nvSpPr>
        <p:spPr>
          <a:xfrm>
            <a:off x="1237128" y="1825625"/>
            <a:ext cx="10116672" cy="4351338"/>
          </a:xfrm>
        </p:spPr>
        <p:txBody>
          <a:bodyPr>
            <a:normAutofit fontScale="77500" lnSpcReduction="20000"/>
          </a:bodyPr>
          <a:lstStyle/>
          <a:p>
            <a:pPr marL="0" indent="0">
              <a:buNone/>
            </a:pPr>
            <a:r>
              <a:rPr lang="en-US" b="1" dirty="0"/>
              <a:t>Who</a:t>
            </a:r>
            <a:r>
              <a:rPr lang="en-US" dirty="0"/>
              <a:t>: </a:t>
            </a:r>
            <a:endParaRPr lang="lv-LV" dirty="0"/>
          </a:p>
          <a:p>
            <a:r>
              <a:rPr lang="en-US" dirty="0"/>
              <a:t>A consortium funded under Pillar 2 or the EIC Pathfinder actions of Horizon Europe with a valid grant agreement but with no partner from a Widening country; </a:t>
            </a:r>
            <a:endParaRPr lang="lv-LV" dirty="0"/>
          </a:p>
          <a:p>
            <a:r>
              <a:rPr lang="en-US" dirty="0"/>
              <a:t>A legal entity from a Widening Country wishing to join this collaborative R&amp;I action, </a:t>
            </a:r>
            <a:r>
              <a:rPr lang="en-US" b="1" dirty="0"/>
              <a:t>typically not an individual but rather a research group </a:t>
            </a:r>
            <a:endParaRPr lang="lv-LV" b="1" dirty="0"/>
          </a:p>
          <a:p>
            <a:pPr marL="0" indent="0">
              <a:buNone/>
            </a:pPr>
            <a:r>
              <a:rPr lang="en-US" b="1" dirty="0"/>
              <a:t>How</a:t>
            </a:r>
            <a:r>
              <a:rPr lang="en-US" dirty="0"/>
              <a:t>: </a:t>
            </a:r>
            <a:endParaRPr lang="lv-LV" dirty="0"/>
          </a:p>
          <a:p>
            <a:r>
              <a:rPr lang="en-US" dirty="0"/>
              <a:t>The proposal must be </a:t>
            </a:r>
            <a:r>
              <a:rPr lang="en-US" b="1" dirty="0"/>
              <a:t>submitted by the coordinator of the consortium </a:t>
            </a:r>
            <a:r>
              <a:rPr lang="en-US" dirty="0"/>
              <a:t>funded under Pillar 2 of Horizon Europe. </a:t>
            </a:r>
            <a:endParaRPr lang="lv-LV" dirty="0"/>
          </a:p>
          <a:p>
            <a:r>
              <a:rPr lang="en-US" b="1" dirty="0"/>
              <a:t>All consortium partners need to agree on the accession of the new partner</a:t>
            </a:r>
            <a:r>
              <a:rPr lang="en-US" dirty="0"/>
              <a:t>. </a:t>
            </a:r>
            <a:endParaRPr lang="lv-LV" dirty="0"/>
          </a:p>
          <a:p>
            <a:r>
              <a:rPr lang="en-US" dirty="0"/>
              <a:t>The proposal should include a detailed description of the profile of the new partner and its role in the existing project and the R&amp;I relevance and complementarity needs to be demonstrated. </a:t>
            </a:r>
            <a:endParaRPr lang="lv-LV" dirty="0"/>
          </a:p>
          <a:p>
            <a:r>
              <a:rPr lang="en-US" dirty="0"/>
              <a:t>The additional partner and task should be described in a dedicated proposal template, D</a:t>
            </a:r>
            <a:r>
              <a:rPr lang="lv-LV" dirty="0" err="1"/>
              <a:t>escription</a:t>
            </a:r>
            <a:r>
              <a:rPr lang="lv-LV" dirty="0"/>
              <a:t> </a:t>
            </a:r>
            <a:r>
              <a:rPr lang="lv-LV" dirty="0" err="1"/>
              <a:t>of</a:t>
            </a:r>
            <a:r>
              <a:rPr lang="lv-LV" dirty="0"/>
              <a:t> </a:t>
            </a:r>
            <a:r>
              <a:rPr lang="lv-LV" dirty="0" err="1"/>
              <a:t>Action</a:t>
            </a:r>
            <a:r>
              <a:rPr lang="lv-LV" dirty="0"/>
              <a:t> (D</a:t>
            </a:r>
            <a:r>
              <a:rPr lang="en-US" dirty="0" err="1"/>
              <a:t>oA</a:t>
            </a:r>
            <a:r>
              <a:rPr lang="lv-LV" dirty="0"/>
              <a:t>)</a:t>
            </a:r>
            <a:r>
              <a:rPr lang="en-US" dirty="0"/>
              <a:t> of parent project to be annexed</a:t>
            </a:r>
            <a:endParaRPr lang="lv-LV" dirty="0"/>
          </a:p>
        </p:txBody>
      </p:sp>
      <p:sp>
        <p:nvSpPr>
          <p:cNvPr id="4" name="Slide Number Placeholder 3">
            <a:extLst>
              <a:ext uri="{FF2B5EF4-FFF2-40B4-BE49-F238E27FC236}">
                <a16:creationId xmlns:a16="http://schemas.microsoft.com/office/drawing/2014/main" id="{111C4535-BD35-45F0-9A9E-5D5FD486338C}"/>
              </a:ext>
            </a:extLst>
          </p:cNvPr>
          <p:cNvSpPr>
            <a:spLocks noGrp="1"/>
          </p:cNvSpPr>
          <p:nvPr>
            <p:ph type="sldNum" sz="quarter" idx="12"/>
          </p:nvPr>
        </p:nvSpPr>
        <p:spPr/>
        <p:txBody>
          <a:bodyPr/>
          <a:lstStyle/>
          <a:p>
            <a:fld id="{660F3F40-12FA-4968-8235-5F18DAFE2DEF}" type="slidenum">
              <a:rPr lang="lv-LV" smtClean="0"/>
              <a:t>11</a:t>
            </a:fld>
            <a:endParaRPr lang="lv-LV" dirty="0"/>
          </a:p>
        </p:txBody>
      </p:sp>
    </p:spTree>
    <p:extLst>
      <p:ext uri="{BB962C8B-B14F-4D97-AF65-F5344CB8AC3E}">
        <p14:creationId xmlns:p14="http://schemas.microsoft.com/office/powerpoint/2010/main" val="339831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0D1B-C629-4A9E-A9DB-87E1C8160DFD}"/>
              </a:ext>
            </a:extLst>
          </p:cNvPr>
          <p:cNvSpPr>
            <a:spLocks noGrp="1"/>
          </p:cNvSpPr>
          <p:nvPr>
            <p:ph type="title"/>
          </p:nvPr>
        </p:nvSpPr>
        <p:spPr>
          <a:xfrm>
            <a:off x="1237128" y="365125"/>
            <a:ext cx="10116671" cy="1325563"/>
          </a:xfrm>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Hop</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on</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facility</a:t>
            </a:r>
            <a:r>
              <a:rPr lang="lv-LV" sz="3200" b="1" dirty="0">
                <a:solidFill>
                  <a:srgbClr val="0308DB">
                    <a:lumMod val="50000"/>
                  </a:srgbClr>
                </a:solidFill>
                <a:latin typeface="Verdana" panose="020B0604030504040204" pitchFamily="34" charset="0"/>
                <a:ea typeface="Verdana" panose="020B0604030504040204" pitchFamily="34" charset="0"/>
              </a:rPr>
              <a:t>: KEY FEATURES (2)</a:t>
            </a:r>
          </a:p>
        </p:txBody>
      </p:sp>
      <p:sp>
        <p:nvSpPr>
          <p:cNvPr id="3" name="Content Placeholder 2">
            <a:extLst>
              <a:ext uri="{FF2B5EF4-FFF2-40B4-BE49-F238E27FC236}">
                <a16:creationId xmlns:a16="http://schemas.microsoft.com/office/drawing/2014/main" id="{0199E0E2-5315-4F80-9966-BC6FFBE3D20F}"/>
              </a:ext>
            </a:extLst>
          </p:cNvPr>
          <p:cNvSpPr>
            <a:spLocks noGrp="1"/>
          </p:cNvSpPr>
          <p:nvPr>
            <p:ph idx="1"/>
          </p:nvPr>
        </p:nvSpPr>
        <p:spPr>
          <a:xfrm>
            <a:off x="1237128" y="1825625"/>
            <a:ext cx="10116672" cy="4351338"/>
          </a:xfrm>
        </p:spPr>
        <p:txBody>
          <a:bodyPr>
            <a:normAutofit/>
          </a:bodyPr>
          <a:lstStyle/>
          <a:p>
            <a:pPr marL="0" indent="0">
              <a:buNone/>
            </a:pPr>
            <a:r>
              <a:rPr lang="en-US" b="1" dirty="0"/>
              <a:t>Implementation</a:t>
            </a:r>
            <a:r>
              <a:rPr lang="en-US" dirty="0"/>
              <a:t>:</a:t>
            </a:r>
            <a:endParaRPr lang="lv-LV" dirty="0"/>
          </a:p>
          <a:p>
            <a:r>
              <a:rPr lang="en-US" dirty="0"/>
              <a:t>Selected consortia will be invited to submit an amendment request for accession of a new partner, modification of the description of the action and upgrade of the budget. </a:t>
            </a:r>
            <a:endParaRPr lang="lv-LV" dirty="0"/>
          </a:p>
          <a:p>
            <a:pPr marL="0" indent="0">
              <a:buNone/>
            </a:pPr>
            <a:r>
              <a:rPr lang="en-US" b="1" dirty="0"/>
              <a:t>Costs</a:t>
            </a:r>
            <a:r>
              <a:rPr lang="en-US" dirty="0"/>
              <a:t>: </a:t>
            </a:r>
            <a:endParaRPr lang="lv-LV" dirty="0"/>
          </a:p>
          <a:p>
            <a:r>
              <a:rPr lang="en-US" dirty="0"/>
              <a:t>The budget increase must be exclusively for the benefit of the new partner. </a:t>
            </a:r>
            <a:endParaRPr lang="lv-LV" dirty="0"/>
          </a:p>
          <a:p>
            <a:r>
              <a:rPr lang="en-US" dirty="0"/>
              <a:t>An additional coordination fee of up to 10% of the increased budget can be allocated to the coordinator of the consortium.</a:t>
            </a:r>
            <a:endParaRPr lang="lv-LV" dirty="0"/>
          </a:p>
        </p:txBody>
      </p:sp>
      <p:sp>
        <p:nvSpPr>
          <p:cNvPr id="4" name="Slide Number Placeholder 3">
            <a:extLst>
              <a:ext uri="{FF2B5EF4-FFF2-40B4-BE49-F238E27FC236}">
                <a16:creationId xmlns:a16="http://schemas.microsoft.com/office/drawing/2014/main" id="{111C4535-BD35-45F0-9A9E-5D5FD486338C}"/>
              </a:ext>
            </a:extLst>
          </p:cNvPr>
          <p:cNvSpPr>
            <a:spLocks noGrp="1"/>
          </p:cNvSpPr>
          <p:nvPr>
            <p:ph type="sldNum" sz="quarter" idx="12"/>
          </p:nvPr>
        </p:nvSpPr>
        <p:spPr/>
        <p:txBody>
          <a:bodyPr/>
          <a:lstStyle/>
          <a:p>
            <a:fld id="{660F3F40-12FA-4968-8235-5F18DAFE2DEF}" type="slidenum">
              <a:rPr lang="lv-LV" smtClean="0"/>
              <a:t>12</a:t>
            </a:fld>
            <a:endParaRPr lang="lv-LV" dirty="0"/>
          </a:p>
        </p:txBody>
      </p:sp>
    </p:spTree>
    <p:extLst>
      <p:ext uri="{BB962C8B-B14F-4D97-AF65-F5344CB8AC3E}">
        <p14:creationId xmlns:p14="http://schemas.microsoft.com/office/powerpoint/2010/main" val="2139019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0D1B-C629-4A9E-A9DB-87E1C8160DFD}"/>
              </a:ext>
            </a:extLst>
          </p:cNvPr>
          <p:cNvSpPr>
            <a:spLocks noGrp="1"/>
          </p:cNvSpPr>
          <p:nvPr>
            <p:ph type="title"/>
          </p:nvPr>
        </p:nvSpPr>
        <p:spPr>
          <a:xfrm>
            <a:off x="1237128" y="365125"/>
            <a:ext cx="10116671" cy="1325563"/>
          </a:xfrm>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Hop</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on</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facility</a:t>
            </a:r>
            <a:r>
              <a:rPr lang="lv-LV" sz="3200" b="1" dirty="0">
                <a:solidFill>
                  <a:srgbClr val="0308DB">
                    <a:lumMod val="50000"/>
                  </a:srgbClr>
                </a:solidFill>
                <a:latin typeface="Verdana" panose="020B0604030504040204" pitchFamily="34" charset="0"/>
                <a:ea typeface="Verdana" panose="020B0604030504040204" pitchFamily="34" charset="0"/>
              </a:rPr>
              <a:t>: List </a:t>
            </a:r>
            <a:r>
              <a:rPr lang="lv-LV" sz="3200" b="1" dirty="0" err="1">
                <a:solidFill>
                  <a:srgbClr val="0308DB">
                    <a:lumMod val="50000"/>
                  </a:srgbClr>
                </a:solidFill>
                <a:latin typeface="Verdana" panose="020B0604030504040204" pitchFamily="34" charset="0"/>
                <a:ea typeface="Verdana" panose="020B0604030504040204" pitchFamily="34" charset="0"/>
              </a:rPr>
              <a:t>of</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eligible</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projects</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0199E0E2-5315-4F80-9966-BC6FFBE3D20F}"/>
              </a:ext>
            </a:extLst>
          </p:cNvPr>
          <p:cNvSpPr>
            <a:spLocks noGrp="1"/>
          </p:cNvSpPr>
          <p:nvPr>
            <p:ph idx="1"/>
          </p:nvPr>
        </p:nvSpPr>
        <p:spPr>
          <a:xfrm>
            <a:off x="1237128" y="1825625"/>
            <a:ext cx="10116672" cy="735273"/>
          </a:xfrm>
        </p:spPr>
        <p:txBody>
          <a:bodyPr>
            <a:normAutofit/>
          </a:bodyPr>
          <a:lstStyle/>
          <a:p>
            <a:pPr marL="0" indent="0">
              <a:buNone/>
            </a:pPr>
            <a:r>
              <a:rPr lang="en-US" sz="2000" b="1" dirty="0">
                <a:hlinkClick r:id="rId3"/>
              </a:rPr>
              <a:t>https://ec.europa.eu/info/funding-tenders/opportunities/portal/screen/opportunities/horizon/hop-on</a:t>
            </a:r>
            <a:r>
              <a:rPr lang="lv-LV" sz="2000" b="1" dirty="0"/>
              <a:t> </a:t>
            </a:r>
          </a:p>
          <a:p>
            <a:pPr marL="0" indent="0">
              <a:buNone/>
            </a:pPr>
            <a:endParaRPr lang="lv-LV" b="1" dirty="0"/>
          </a:p>
        </p:txBody>
      </p:sp>
      <p:sp>
        <p:nvSpPr>
          <p:cNvPr id="4" name="Slide Number Placeholder 3">
            <a:extLst>
              <a:ext uri="{FF2B5EF4-FFF2-40B4-BE49-F238E27FC236}">
                <a16:creationId xmlns:a16="http://schemas.microsoft.com/office/drawing/2014/main" id="{111C4535-BD35-45F0-9A9E-5D5FD486338C}"/>
              </a:ext>
            </a:extLst>
          </p:cNvPr>
          <p:cNvSpPr>
            <a:spLocks noGrp="1"/>
          </p:cNvSpPr>
          <p:nvPr>
            <p:ph type="sldNum" sz="quarter" idx="12"/>
          </p:nvPr>
        </p:nvSpPr>
        <p:spPr/>
        <p:txBody>
          <a:bodyPr/>
          <a:lstStyle/>
          <a:p>
            <a:fld id="{660F3F40-12FA-4968-8235-5F18DAFE2DEF}" type="slidenum">
              <a:rPr lang="lv-LV" smtClean="0"/>
              <a:t>13</a:t>
            </a:fld>
            <a:endParaRPr lang="lv-LV" dirty="0"/>
          </a:p>
        </p:txBody>
      </p:sp>
      <p:pic>
        <p:nvPicPr>
          <p:cNvPr id="5" name="Picture 4">
            <a:extLst>
              <a:ext uri="{FF2B5EF4-FFF2-40B4-BE49-F238E27FC236}">
                <a16:creationId xmlns:a16="http://schemas.microsoft.com/office/drawing/2014/main" id="{B64C890B-8A99-46A6-AB8C-61607EAA2548}"/>
              </a:ext>
            </a:extLst>
          </p:cNvPr>
          <p:cNvPicPr>
            <a:picLocks noChangeAspect="1"/>
          </p:cNvPicPr>
          <p:nvPr/>
        </p:nvPicPr>
        <p:blipFill>
          <a:blip r:embed="rId4"/>
          <a:stretch>
            <a:fillRect/>
          </a:stretch>
        </p:blipFill>
        <p:spPr>
          <a:xfrm>
            <a:off x="1303468" y="2560898"/>
            <a:ext cx="9585064" cy="3045909"/>
          </a:xfrm>
          <a:prstGeom prst="rect">
            <a:avLst/>
          </a:prstGeom>
        </p:spPr>
      </p:pic>
      <p:sp>
        <p:nvSpPr>
          <p:cNvPr id="6" name="Rectangle 5">
            <a:extLst>
              <a:ext uri="{FF2B5EF4-FFF2-40B4-BE49-F238E27FC236}">
                <a16:creationId xmlns:a16="http://schemas.microsoft.com/office/drawing/2014/main" id="{2476736E-6299-4238-84D3-26B608646412}"/>
              </a:ext>
            </a:extLst>
          </p:cNvPr>
          <p:cNvSpPr/>
          <p:nvPr/>
        </p:nvSpPr>
        <p:spPr>
          <a:xfrm>
            <a:off x="1237128" y="5890715"/>
            <a:ext cx="3916008" cy="369332"/>
          </a:xfrm>
          <a:prstGeom prst="rect">
            <a:avLst/>
          </a:prstGeom>
        </p:spPr>
        <p:txBody>
          <a:bodyPr wrap="none">
            <a:spAutoFit/>
          </a:bodyPr>
          <a:lstStyle/>
          <a:p>
            <a:r>
              <a:rPr lang="lv-LV" dirty="0"/>
              <a:t>-&gt; </a:t>
            </a:r>
            <a:r>
              <a:rPr lang="lv-LV" dirty="0" err="1"/>
              <a:t>Hop-On</a:t>
            </a:r>
            <a:r>
              <a:rPr lang="lv-LV" dirty="0"/>
              <a:t> </a:t>
            </a:r>
            <a:r>
              <a:rPr lang="lv-LV" dirty="0" err="1"/>
              <a:t>Facility</a:t>
            </a:r>
            <a:r>
              <a:rPr lang="lv-LV" dirty="0"/>
              <a:t>: </a:t>
            </a:r>
            <a:r>
              <a:rPr lang="lv-LV" dirty="0" err="1"/>
              <a:t>page</a:t>
            </a:r>
            <a:r>
              <a:rPr lang="lv-LV" dirty="0"/>
              <a:t> limit </a:t>
            </a:r>
            <a:r>
              <a:rPr lang="lv-LV" dirty="0" err="1"/>
              <a:t>is</a:t>
            </a:r>
            <a:r>
              <a:rPr lang="lv-LV" dirty="0"/>
              <a:t> 8 </a:t>
            </a:r>
            <a:r>
              <a:rPr lang="lv-LV" dirty="0" err="1"/>
              <a:t>pages</a:t>
            </a:r>
            <a:r>
              <a:rPr lang="lv-LV" dirty="0"/>
              <a:t> </a:t>
            </a:r>
          </a:p>
        </p:txBody>
      </p:sp>
    </p:spTree>
    <p:extLst>
      <p:ext uri="{BB962C8B-B14F-4D97-AF65-F5344CB8AC3E}">
        <p14:creationId xmlns:p14="http://schemas.microsoft.com/office/powerpoint/2010/main" val="29707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41B18-D597-4946-B59B-2818B86692E8}"/>
              </a:ext>
            </a:extLst>
          </p:cNvPr>
          <p:cNvSpPr>
            <a:spLocks noGrp="1"/>
          </p:cNvSpPr>
          <p:nvPr>
            <p:ph type="title"/>
          </p:nvPr>
        </p:nvSpPr>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Excellence</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Hubs</a:t>
            </a:r>
            <a:r>
              <a:rPr lang="lv-LV" sz="3200" b="1" dirty="0">
                <a:solidFill>
                  <a:srgbClr val="0308DB">
                    <a:lumMod val="50000"/>
                  </a:srgbClr>
                </a:solidFill>
                <a:latin typeface="Verdana" panose="020B0604030504040204" pitchFamily="34" charset="0"/>
                <a:ea typeface="Verdana" panose="020B0604030504040204" pitchFamily="34" charset="0"/>
              </a:rPr>
              <a:t>: </a:t>
            </a:r>
            <a:r>
              <a:rPr lang="en-US" sz="3200" b="1" dirty="0">
                <a:solidFill>
                  <a:srgbClr val="0308DB">
                    <a:lumMod val="50000"/>
                  </a:srgbClr>
                </a:solidFill>
                <a:latin typeface="Verdana" panose="020B0604030504040204" pitchFamily="34" charset="0"/>
                <a:ea typeface="Verdana" panose="020B0604030504040204" pitchFamily="34" charset="0"/>
              </a:rPr>
              <a:t>Rationale</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FCD046E6-1590-4DBE-A918-1AEB5C31D0CA}"/>
              </a:ext>
            </a:extLst>
          </p:cNvPr>
          <p:cNvSpPr>
            <a:spLocks noGrp="1"/>
          </p:cNvSpPr>
          <p:nvPr>
            <p:ph idx="1"/>
          </p:nvPr>
        </p:nvSpPr>
        <p:spPr/>
        <p:txBody>
          <a:bodyPr>
            <a:normAutofit fontScale="70000" lnSpcReduction="20000"/>
          </a:bodyPr>
          <a:lstStyle/>
          <a:p>
            <a:r>
              <a:rPr lang="en-US" b="1" dirty="0"/>
              <a:t>Innovation divide </a:t>
            </a:r>
            <a:r>
              <a:rPr lang="en-US" dirty="0"/>
              <a:t>persists in Europe and risks to broaden as a result of the pandemic crisis. </a:t>
            </a:r>
            <a:endParaRPr lang="lv-LV" dirty="0"/>
          </a:p>
          <a:p>
            <a:r>
              <a:rPr lang="en-US" dirty="0"/>
              <a:t>Despite some progress </a:t>
            </a:r>
            <a:r>
              <a:rPr lang="en-US" b="1" dirty="0"/>
              <a:t>many countries and regions lag behind </a:t>
            </a:r>
            <a:r>
              <a:rPr lang="en-US" dirty="0"/>
              <a:t>in terms of their R&amp;I investments. </a:t>
            </a:r>
            <a:endParaRPr lang="lv-LV" dirty="0"/>
          </a:p>
          <a:p>
            <a:r>
              <a:rPr lang="en-US" dirty="0"/>
              <a:t>Strong </a:t>
            </a:r>
            <a:r>
              <a:rPr lang="en-US" b="1" dirty="0"/>
              <a:t>linkages between science and business </a:t>
            </a:r>
            <a:r>
              <a:rPr lang="en-US" dirty="0"/>
              <a:t>are competitive success factors for R&amp;I performance in more advanced regions and countries </a:t>
            </a:r>
            <a:endParaRPr lang="lv-LV" dirty="0"/>
          </a:p>
          <a:p>
            <a:r>
              <a:rPr lang="en-US" dirty="0"/>
              <a:t>Legislators have requested for ‘</a:t>
            </a:r>
            <a:r>
              <a:rPr lang="en-US" b="1" dirty="0"/>
              <a:t>initiatives for excellence</a:t>
            </a:r>
            <a:r>
              <a:rPr lang="en-US" dirty="0"/>
              <a:t>’ in the widening component of Horizon Europe → two complementary actions for excellence in innovation and Higher Education </a:t>
            </a:r>
            <a:endParaRPr lang="lv-LV" dirty="0"/>
          </a:p>
          <a:p>
            <a:r>
              <a:rPr lang="en-US" b="1" dirty="0"/>
              <a:t>Place based innovation ecosystems </a:t>
            </a:r>
            <a:r>
              <a:rPr lang="en-US" dirty="0"/>
              <a:t>are drivers for development, diffusion and uptake of R&amp;I results in catching up countries and regions </a:t>
            </a:r>
            <a:endParaRPr lang="lv-LV" dirty="0"/>
          </a:p>
          <a:p>
            <a:r>
              <a:rPr lang="en-US" dirty="0"/>
              <a:t>Close collaboration of </a:t>
            </a:r>
            <a:r>
              <a:rPr lang="en-US" b="1" dirty="0"/>
              <a:t>academia, business, regional government and societal actors </a:t>
            </a:r>
            <a:r>
              <a:rPr lang="en-US" dirty="0"/>
              <a:t>based on the </a:t>
            </a:r>
            <a:r>
              <a:rPr lang="en-US" b="1" dirty="0"/>
              <a:t>quadruple helix </a:t>
            </a:r>
            <a:r>
              <a:rPr lang="en-US" dirty="0"/>
              <a:t>principle is instrumental </a:t>
            </a:r>
            <a:endParaRPr lang="lv-LV" dirty="0"/>
          </a:p>
          <a:p>
            <a:r>
              <a:rPr lang="en-US" b="1" dirty="0"/>
              <a:t>European added value </a:t>
            </a:r>
            <a:r>
              <a:rPr lang="en-US" dirty="0"/>
              <a:t>by cross-border collaboration of eco-systems alongside value adding chains, EU policy priorities and/or regional smart specialization strategies </a:t>
            </a:r>
            <a:endParaRPr lang="lv-LV" dirty="0"/>
          </a:p>
        </p:txBody>
      </p:sp>
      <p:sp>
        <p:nvSpPr>
          <p:cNvPr id="4" name="Slide Number Placeholder 3">
            <a:extLst>
              <a:ext uri="{FF2B5EF4-FFF2-40B4-BE49-F238E27FC236}">
                <a16:creationId xmlns:a16="http://schemas.microsoft.com/office/drawing/2014/main" id="{D1D7B452-DCC4-42C1-BC08-73493FA4F5CD}"/>
              </a:ext>
            </a:extLst>
          </p:cNvPr>
          <p:cNvSpPr>
            <a:spLocks noGrp="1"/>
          </p:cNvSpPr>
          <p:nvPr>
            <p:ph type="sldNum" sz="quarter" idx="12"/>
          </p:nvPr>
        </p:nvSpPr>
        <p:spPr/>
        <p:txBody>
          <a:bodyPr/>
          <a:lstStyle/>
          <a:p>
            <a:fld id="{660F3F40-12FA-4968-8235-5F18DAFE2DEF}" type="slidenum">
              <a:rPr lang="lv-LV" smtClean="0"/>
              <a:t>14</a:t>
            </a:fld>
            <a:endParaRPr lang="lv-LV" dirty="0"/>
          </a:p>
        </p:txBody>
      </p:sp>
    </p:spTree>
    <p:extLst>
      <p:ext uri="{BB962C8B-B14F-4D97-AF65-F5344CB8AC3E}">
        <p14:creationId xmlns:p14="http://schemas.microsoft.com/office/powerpoint/2010/main" val="136979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DD34-DB3B-4EE0-BBA2-FF6323DB809C}"/>
              </a:ext>
            </a:extLst>
          </p:cNvPr>
          <p:cNvSpPr>
            <a:spLocks noGrp="1"/>
          </p:cNvSpPr>
          <p:nvPr>
            <p:ph type="title"/>
          </p:nvPr>
        </p:nvSpPr>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Excellence</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Hubs</a:t>
            </a:r>
            <a:r>
              <a:rPr lang="lv-LV" sz="3200" b="1" dirty="0">
                <a:solidFill>
                  <a:srgbClr val="0308DB">
                    <a:lumMod val="50000"/>
                  </a:srgbClr>
                </a:solidFill>
                <a:latin typeface="Verdana" panose="020B0604030504040204" pitchFamily="34" charset="0"/>
                <a:ea typeface="Verdana" panose="020B0604030504040204" pitchFamily="34" charset="0"/>
              </a:rPr>
              <a:t>: </a:t>
            </a:r>
            <a:r>
              <a:rPr lang="en-US" sz="3200" b="1" dirty="0">
                <a:solidFill>
                  <a:srgbClr val="0308DB">
                    <a:lumMod val="50000"/>
                  </a:srgbClr>
                </a:solidFill>
                <a:latin typeface="Verdana" panose="020B0604030504040204" pitchFamily="34" charset="0"/>
                <a:ea typeface="Verdana" panose="020B0604030504040204" pitchFamily="34" charset="0"/>
              </a:rPr>
              <a:t>Policy objectives</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AD9BD5A-5C51-4CEE-A0C2-BF1BD7A1C5AB}"/>
              </a:ext>
            </a:extLst>
          </p:cNvPr>
          <p:cNvSpPr>
            <a:spLocks noGrp="1"/>
          </p:cNvSpPr>
          <p:nvPr>
            <p:ph idx="1"/>
          </p:nvPr>
        </p:nvSpPr>
        <p:spPr/>
        <p:txBody>
          <a:bodyPr>
            <a:normAutofit fontScale="85000" lnSpcReduction="10000"/>
          </a:bodyPr>
          <a:lstStyle/>
          <a:p>
            <a:r>
              <a:rPr lang="en-US" b="1" dirty="0" err="1"/>
              <a:t>Mobilise</a:t>
            </a:r>
            <a:r>
              <a:rPr lang="en-US" dirty="0"/>
              <a:t> national investments in R&amp;I capacity in widening countries </a:t>
            </a:r>
            <a:endParaRPr lang="lv-LV" dirty="0"/>
          </a:p>
          <a:p>
            <a:r>
              <a:rPr lang="en-US" dirty="0"/>
              <a:t>Develop </a:t>
            </a:r>
            <a:r>
              <a:rPr lang="en-US" b="1" dirty="0"/>
              <a:t>innovation excellence </a:t>
            </a:r>
            <a:r>
              <a:rPr lang="en-US" dirty="0"/>
              <a:t>in place based ecosystems including research, business, regional government and societal actors (quadruple helix) </a:t>
            </a:r>
            <a:endParaRPr lang="lv-LV" dirty="0"/>
          </a:p>
          <a:p>
            <a:r>
              <a:rPr lang="en-US" dirty="0"/>
              <a:t>Improved </a:t>
            </a:r>
            <a:r>
              <a:rPr lang="en-US" b="1" dirty="0"/>
              <a:t>science business links </a:t>
            </a:r>
            <a:r>
              <a:rPr lang="en-US" dirty="0"/>
              <a:t>and synergies with cohesion funds </a:t>
            </a:r>
            <a:endParaRPr lang="lv-LV" dirty="0"/>
          </a:p>
          <a:p>
            <a:r>
              <a:rPr lang="en-US" dirty="0"/>
              <a:t>Strengthen European co-operation and </a:t>
            </a:r>
            <a:r>
              <a:rPr lang="en-US" b="1" dirty="0"/>
              <a:t>internationalization of regional ecosystems </a:t>
            </a:r>
            <a:endParaRPr lang="lv-LV" b="1" dirty="0"/>
          </a:p>
          <a:p>
            <a:r>
              <a:rPr lang="en-US" dirty="0"/>
              <a:t>Better involvement of </a:t>
            </a:r>
            <a:r>
              <a:rPr lang="en-US" b="1" dirty="0"/>
              <a:t>regional and societal actors </a:t>
            </a:r>
            <a:r>
              <a:rPr lang="en-US" dirty="0"/>
              <a:t>in European R&amp;I activities </a:t>
            </a:r>
            <a:endParaRPr lang="lv-LV" dirty="0"/>
          </a:p>
          <a:p>
            <a:r>
              <a:rPr lang="en-US" dirty="0"/>
              <a:t>Create </a:t>
            </a:r>
            <a:r>
              <a:rPr lang="en-US" b="1" dirty="0"/>
              <a:t>innovation and entrepreneurial culture </a:t>
            </a:r>
            <a:r>
              <a:rPr lang="en-US" dirty="0"/>
              <a:t>in catching up countries and regions </a:t>
            </a:r>
            <a:endParaRPr lang="lv-LV" dirty="0"/>
          </a:p>
          <a:p>
            <a:r>
              <a:rPr lang="en-US" b="1" dirty="0"/>
              <a:t>Synergies</a:t>
            </a:r>
            <a:r>
              <a:rPr lang="en-US" dirty="0"/>
              <a:t> with the </a:t>
            </a:r>
            <a:r>
              <a:rPr lang="en-US" dirty="0" err="1"/>
              <a:t>programme</a:t>
            </a:r>
            <a:r>
              <a:rPr lang="en-US" dirty="0"/>
              <a:t> parts on European Innovation Ecosystems and the European Institute of Innovation &amp; Technology (EIT).</a:t>
            </a:r>
            <a:endParaRPr lang="lv-LV" dirty="0"/>
          </a:p>
        </p:txBody>
      </p:sp>
      <p:sp>
        <p:nvSpPr>
          <p:cNvPr id="4" name="Slide Number Placeholder 3">
            <a:extLst>
              <a:ext uri="{FF2B5EF4-FFF2-40B4-BE49-F238E27FC236}">
                <a16:creationId xmlns:a16="http://schemas.microsoft.com/office/drawing/2014/main" id="{88DB61AA-3B34-4E5B-ACF7-6C7E79A1929F}"/>
              </a:ext>
            </a:extLst>
          </p:cNvPr>
          <p:cNvSpPr>
            <a:spLocks noGrp="1"/>
          </p:cNvSpPr>
          <p:nvPr>
            <p:ph type="sldNum" sz="quarter" idx="12"/>
          </p:nvPr>
        </p:nvSpPr>
        <p:spPr/>
        <p:txBody>
          <a:bodyPr/>
          <a:lstStyle/>
          <a:p>
            <a:fld id="{660F3F40-12FA-4968-8235-5F18DAFE2DEF}" type="slidenum">
              <a:rPr lang="lv-LV" smtClean="0"/>
              <a:t>15</a:t>
            </a:fld>
            <a:endParaRPr lang="lv-LV" dirty="0"/>
          </a:p>
        </p:txBody>
      </p:sp>
    </p:spTree>
    <p:extLst>
      <p:ext uri="{BB962C8B-B14F-4D97-AF65-F5344CB8AC3E}">
        <p14:creationId xmlns:p14="http://schemas.microsoft.com/office/powerpoint/2010/main" val="73410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3D768-54D4-46DD-9B41-D360214DD217}"/>
              </a:ext>
            </a:extLst>
          </p:cNvPr>
          <p:cNvSpPr>
            <a:spLocks noGrp="1"/>
          </p:cNvSpPr>
          <p:nvPr>
            <p:ph type="title"/>
          </p:nvPr>
        </p:nvSpPr>
        <p:spPr/>
        <p:txBody>
          <a:bodyPr>
            <a:normAutofit/>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Excellence</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Hubs</a:t>
            </a:r>
            <a:r>
              <a:rPr lang="lv-LV" sz="3200" b="1" dirty="0">
                <a:solidFill>
                  <a:srgbClr val="0308DB">
                    <a:lumMod val="50000"/>
                  </a:srgbClr>
                </a:solidFill>
                <a:latin typeface="Verdana" panose="020B0604030504040204" pitchFamily="34" charset="0"/>
                <a:ea typeface="Verdana" panose="020B0604030504040204" pitchFamily="34" charset="0"/>
              </a:rPr>
              <a:t>: </a:t>
            </a:r>
            <a:r>
              <a:rPr lang="en-US" sz="3200" b="1" dirty="0">
                <a:solidFill>
                  <a:srgbClr val="0308DB">
                    <a:lumMod val="50000"/>
                  </a:srgbClr>
                </a:solidFill>
                <a:latin typeface="Verdana" panose="020B0604030504040204" pitchFamily="34" charset="0"/>
                <a:ea typeface="Verdana" panose="020B0604030504040204" pitchFamily="34" charset="0"/>
              </a:rPr>
              <a:t>Key features of placed based innovation ecosystems </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3F44AECC-C8A2-4033-9D06-179A9E423EDD}"/>
              </a:ext>
            </a:extLst>
          </p:cNvPr>
          <p:cNvSpPr>
            <a:spLocks noGrp="1"/>
          </p:cNvSpPr>
          <p:nvPr>
            <p:ph idx="1"/>
          </p:nvPr>
        </p:nvSpPr>
        <p:spPr/>
        <p:txBody>
          <a:bodyPr>
            <a:normAutofit fontScale="85000" lnSpcReduction="20000"/>
          </a:bodyPr>
          <a:lstStyle/>
          <a:p>
            <a:r>
              <a:rPr lang="en-US" dirty="0"/>
              <a:t>Place based innovation ecosystems are </a:t>
            </a:r>
            <a:r>
              <a:rPr lang="en-US" b="1" dirty="0"/>
              <a:t>interconnected companies, research institutions, governmental bodies and societal actors (quadruple helix) </a:t>
            </a:r>
            <a:r>
              <a:rPr lang="en-US" dirty="0"/>
              <a:t>that are mutually reinforcing each other in a territorial context and together raise the level of innovation excellence in their regional fabric. </a:t>
            </a:r>
            <a:endParaRPr lang="lv-LV" dirty="0"/>
          </a:p>
          <a:p>
            <a:r>
              <a:rPr lang="en-US" dirty="0"/>
              <a:t>Quadruple helix ecosystems described in many scientific articles on knowledge economy and innovation and have inspired a number of funding initiatives in Europe and US </a:t>
            </a:r>
            <a:endParaRPr lang="lv-LV" dirty="0"/>
          </a:p>
          <a:p>
            <a:r>
              <a:rPr lang="en-US" dirty="0"/>
              <a:t>Inclusion of societal actors on top of formerly known triple helix adds the culture- and media-based public and civil society </a:t>
            </a:r>
            <a:endParaRPr lang="lv-LV" dirty="0"/>
          </a:p>
          <a:p>
            <a:r>
              <a:rPr lang="en-US" b="1" dirty="0"/>
              <a:t>Geographic proximity of actors </a:t>
            </a:r>
            <a:r>
              <a:rPr lang="en-US" dirty="0"/>
              <a:t>(place based approach) facilitates stronger and sustainable collaborative links especially between academia and business </a:t>
            </a:r>
            <a:endParaRPr lang="lv-LV" dirty="0"/>
          </a:p>
          <a:p>
            <a:r>
              <a:rPr lang="en-US" dirty="0"/>
              <a:t>Ecosystems are </a:t>
            </a:r>
            <a:r>
              <a:rPr lang="en-US" b="1" dirty="0"/>
              <a:t>dynamic networks </a:t>
            </a:r>
            <a:r>
              <a:rPr lang="en-US" dirty="0"/>
              <a:t>(different from traditional industry clusters) including co-operation as well as competition (‘co-petition’) </a:t>
            </a:r>
            <a:endParaRPr lang="lv-LV" dirty="0"/>
          </a:p>
          <a:p>
            <a:r>
              <a:rPr lang="en-US" dirty="0"/>
              <a:t>Need to </a:t>
            </a:r>
            <a:r>
              <a:rPr lang="en-US" b="1" dirty="0"/>
              <a:t>upscale</a:t>
            </a:r>
            <a:r>
              <a:rPr lang="en-US" dirty="0"/>
              <a:t> from regional context to European and International </a:t>
            </a:r>
            <a:endParaRPr lang="lv-LV" dirty="0"/>
          </a:p>
        </p:txBody>
      </p:sp>
      <p:sp>
        <p:nvSpPr>
          <p:cNvPr id="4" name="Slide Number Placeholder 3">
            <a:extLst>
              <a:ext uri="{FF2B5EF4-FFF2-40B4-BE49-F238E27FC236}">
                <a16:creationId xmlns:a16="http://schemas.microsoft.com/office/drawing/2014/main" id="{F8CDF50E-1958-42A9-B05C-1B3321D940F6}"/>
              </a:ext>
            </a:extLst>
          </p:cNvPr>
          <p:cNvSpPr>
            <a:spLocks noGrp="1"/>
          </p:cNvSpPr>
          <p:nvPr>
            <p:ph type="sldNum" sz="quarter" idx="12"/>
          </p:nvPr>
        </p:nvSpPr>
        <p:spPr/>
        <p:txBody>
          <a:bodyPr/>
          <a:lstStyle/>
          <a:p>
            <a:fld id="{660F3F40-12FA-4968-8235-5F18DAFE2DEF}" type="slidenum">
              <a:rPr lang="lv-LV" smtClean="0"/>
              <a:t>16</a:t>
            </a:fld>
            <a:endParaRPr lang="lv-LV" dirty="0"/>
          </a:p>
        </p:txBody>
      </p:sp>
    </p:spTree>
    <p:extLst>
      <p:ext uri="{BB962C8B-B14F-4D97-AF65-F5344CB8AC3E}">
        <p14:creationId xmlns:p14="http://schemas.microsoft.com/office/powerpoint/2010/main" val="116258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597F-6076-4268-9DA5-04658B72A861}"/>
              </a:ext>
            </a:extLst>
          </p:cNvPr>
          <p:cNvSpPr>
            <a:spLocks noGrp="1"/>
          </p:cNvSpPr>
          <p:nvPr>
            <p:ph type="title"/>
          </p:nvPr>
        </p:nvSpPr>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Excellence</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Hubs</a:t>
            </a:r>
            <a:r>
              <a:rPr lang="lv-LV" sz="3200" b="1" dirty="0">
                <a:solidFill>
                  <a:srgbClr val="0308DB">
                    <a:lumMod val="50000"/>
                  </a:srgbClr>
                </a:solidFill>
                <a:latin typeface="Verdana" panose="020B0604030504040204" pitchFamily="34" charset="0"/>
                <a:ea typeface="Verdana" panose="020B0604030504040204" pitchFamily="34" charset="0"/>
              </a:rPr>
              <a:t>: </a:t>
            </a:r>
            <a:r>
              <a:rPr lang="en-US" sz="3200" b="1" dirty="0">
                <a:solidFill>
                  <a:srgbClr val="0308DB">
                    <a:lumMod val="50000"/>
                  </a:srgbClr>
                </a:solidFill>
                <a:latin typeface="Verdana" panose="020B0604030504040204" pitchFamily="34" charset="0"/>
                <a:ea typeface="Verdana" panose="020B0604030504040204" pitchFamily="34" charset="0"/>
              </a:rPr>
              <a:t>Consortium structure</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90C7D9FF-D522-4C1D-9623-D0F546D8FB88}"/>
              </a:ext>
            </a:extLst>
          </p:cNvPr>
          <p:cNvSpPr>
            <a:spLocks noGrp="1"/>
          </p:cNvSpPr>
          <p:nvPr>
            <p:ph idx="1"/>
          </p:nvPr>
        </p:nvSpPr>
        <p:spPr/>
        <p:txBody>
          <a:bodyPr>
            <a:normAutofit fontScale="85000" lnSpcReduction="10000"/>
          </a:bodyPr>
          <a:lstStyle/>
          <a:p>
            <a:r>
              <a:rPr lang="en-US" dirty="0"/>
              <a:t>Minimum requirement: </a:t>
            </a:r>
            <a:r>
              <a:rPr lang="en-US" b="1" dirty="0"/>
              <a:t>Two placed based innovation ecosystems </a:t>
            </a:r>
            <a:r>
              <a:rPr lang="en-US" dirty="0"/>
              <a:t>from two different countries, all components of quadruple helix (research institution, business, regional/local government, societal actor) need to be represented </a:t>
            </a:r>
          </a:p>
          <a:p>
            <a:r>
              <a:rPr lang="en-US" dirty="0"/>
              <a:t>Umbrella organizations may replace individual partners (Cluster organization)</a:t>
            </a:r>
          </a:p>
          <a:p>
            <a:r>
              <a:rPr lang="en-US" dirty="0"/>
              <a:t>Keep consortium at manageable size i.e. not overly exceeding 20 partners (7 – 21 partners, depends are there umbrella organizations) </a:t>
            </a:r>
          </a:p>
          <a:p>
            <a:r>
              <a:rPr lang="en-US" b="1" dirty="0"/>
              <a:t>No advanced partners</a:t>
            </a:r>
            <a:r>
              <a:rPr lang="en-US" dirty="0"/>
              <a:t>, but entities and ecosystems from non-widening countries may participate if justified and center of gravity of the project. Indicative budget share +- 70% remains in widening countries </a:t>
            </a:r>
          </a:p>
          <a:p>
            <a:r>
              <a:rPr lang="en-US" dirty="0"/>
              <a:t>Define thematic scope of consortium by common denominator in related smart specialization strategies and/or European policy priorities such as green and digital transition </a:t>
            </a:r>
          </a:p>
        </p:txBody>
      </p:sp>
      <p:sp>
        <p:nvSpPr>
          <p:cNvPr id="4" name="Slide Number Placeholder 3">
            <a:extLst>
              <a:ext uri="{FF2B5EF4-FFF2-40B4-BE49-F238E27FC236}">
                <a16:creationId xmlns:a16="http://schemas.microsoft.com/office/drawing/2014/main" id="{B5B24D8C-A252-4D6B-AFB1-1C7EB449F69C}"/>
              </a:ext>
            </a:extLst>
          </p:cNvPr>
          <p:cNvSpPr>
            <a:spLocks noGrp="1"/>
          </p:cNvSpPr>
          <p:nvPr>
            <p:ph type="sldNum" sz="quarter" idx="12"/>
          </p:nvPr>
        </p:nvSpPr>
        <p:spPr/>
        <p:txBody>
          <a:bodyPr/>
          <a:lstStyle/>
          <a:p>
            <a:fld id="{660F3F40-12FA-4968-8235-5F18DAFE2DEF}" type="slidenum">
              <a:rPr lang="lv-LV" smtClean="0"/>
              <a:t>17</a:t>
            </a:fld>
            <a:endParaRPr lang="lv-LV" dirty="0"/>
          </a:p>
        </p:txBody>
      </p:sp>
    </p:spTree>
    <p:extLst>
      <p:ext uri="{BB962C8B-B14F-4D97-AF65-F5344CB8AC3E}">
        <p14:creationId xmlns:p14="http://schemas.microsoft.com/office/powerpoint/2010/main" val="2434112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1CA3-1797-4EDC-BD19-BF9658CCCE4B}"/>
              </a:ext>
            </a:extLst>
          </p:cNvPr>
          <p:cNvSpPr>
            <a:spLocks noGrp="1"/>
          </p:cNvSpPr>
          <p:nvPr>
            <p:ph type="title"/>
          </p:nvPr>
        </p:nvSpPr>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Excellence</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Hubs</a:t>
            </a:r>
            <a:r>
              <a:rPr lang="lv-LV" sz="3200" b="1" dirty="0">
                <a:solidFill>
                  <a:srgbClr val="0308DB">
                    <a:lumMod val="50000"/>
                  </a:srgbClr>
                </a:solidFill>
                <a:latin typeface="Verdana" panose="020B0604030504040204" pitchFamily="34" charset="0"/>
                <a:ea typeface="Verdana" panose="020B0604030504040204" pitchFamily="34" charset="0"/>
              </a:rPr>
              <a:t>: </a:t>
            </a:r>
            <a:r>
              <a:rPr lang="en-US" sz="3200" b="1" dirty="0">
                <a:solidFill>
                  <a:srgbClr val="0308DB">
                    <a:lumMod val="50000"/>
                  </a:srgbClr>
                </a:solidFill>
                <a:latin typeface="Verdana" panose="020B0604030504040204" pitchFamily="34" charset="0"/>
                <a:ea typeface="Verdana" panose="020B0604030504040204" pitchFamily="34" charset="0"/>
              </a:rPr>
              <a:t>Core components of the project</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BCF0DB95-3A72-4581-92F1-98EC14D4F730}"/>
              </a:ext>
            </a:extLst>
          </p:cNvPr>
          <p:cNvSpPr>
            <a:spLocks noGrp="1"/>
          </p:cNvSpPr>
          <p:nvPr>
            <p:ph idx="1"/>
          </p:nvPr>
        </p:nvSpPr>
        <p:spPr/>
        <p:txBody>
          <a:bodyPr>
            <a:normAutofit fontScale="77500" lnSpcReduction="20000"/>
          </a:bodyPr>
          <a:lstStyle/>
          <a:p>
            <a:pPr marL="0" indent="0">
              <a:buNone/>
            </a:pPr>
            <a:r>
              <a:rPr lang="en-US" dirty="0"/>
              <a:t>Coherent and balanced </a:t>
            </a:r>
            <a:r>
              <a:rPr lang="lv-LV" b="1" dirty="0" err="1"/>
              <a:t>work</a:t>
            </a:r>
            <a:r>
              <a:rPr lang="lv-LV" b="1" dirty="0"/>
              <a:t> </a:t>
            </a:r>
            <a:r>
              <a:rPr lang="en-US" b="1" dirty="0"/>
              <a:t>package</a:t>
            </a:r>
            <a:r>
              <a:rPr lang="en-US" dirty="0"/>
              <a:t> of actions with the following content: </a:t>
            </a:r>
            <a:endParaRPr lang="lv-LV" dirty="0"/>
          </a:p>
          <a:p>
            <a:pPr marL="514350" indent="-514350">
              <a:buFont typeface="+mj-lt"/>
              <a:buAutoNum type="arabicPeriod"/>
            </a:pPr>
            <a:r>
              <a:rPr lang="en-US" dirty="0"/>
              <a:t>Cross-border joint R&amp;I strategy aligned with strategic priorities: detailed strategy and agenda based on sound analysis of demand and opportunities within the scope of common smart specialization or European policy priorities </a:t>
            </a:r>
            <a:endParaRPr lang="lv-LV" dirty="0"/>
          </a:p>
          <a:p>
            <a:pPr marL="514350" indent="-514350">
              <a:buFont typeface="+mj-lt"/>
              <a:buAutoNum type="arabicPeriod"/>
            </a:pPr>
            <a:r>
              <a:rPr lang="en-US" dirty="0"/>
              <a:t>Joint R&amp;I project consolidating academia business linkages: in the scope of joint strategy, active involvement of business partners envisaging marketable solutions </a:t>
            </a:r>
            <a:endParaRPr lang="lv-LV" dirty="0"/>
          </a:p>
          <a:p>
            <a:pPr marL="514350" indent="-514350">
              <a:buFont typeface="+mj-lt"/>
              <a:buAutoNum type="arabicPeriod"/>
            </a:pPr>
            <a:r>
              <a:rPr lang="en-US" dirty="0"/>
              <a:t>Action and investment plan for implementation of the strategy: Concrete implementation and finance plan including the mobilization of funds from ERDF, national funds, venture capital etc. </a:t>
            </a:r>
            <a:endParaRPr lang="lv-LV" dirty="0"/>
          </a:p>
          <a:p>
            <a:pPr marL="514350" indent="-514350">
              <a:buFont typeface="+mj-lt"/>
              <a:buAutoNum type="arabicPeriod"/>
            </a:pPr>
            <a:r>
              <a:rPr lang="en-US" dirty="0"/>
              <a:t>Conceptual design and pre-planning for pilots and demonstrators (if applicable): e.g. specification of R&amp;I infrastructure, feasibility and proof of concept studies </a:t>
            </a:r>
            <a:endParaRPr lang="lv-LV" dirty="0"/>
          </a:p>
          <a:p>
            <a:pPr marL="514350" indent="-514350">
              <a:buFont typeface="+mj-lt"/>
              <a:buAutoNum type="arabicPeriod"/>
            </a:pPr>
            <a:r>
              <a:rPr lang="en-US" dirty="0"/>
              <a:t>Accompanying measures: e.g. to raise visibility, citizen engagement, technology transfer, entrepreneurship training, staff exchange, mutual learning etc. in view of creating innovation culture</a:t>
            </a:r>
            <a:r>
              <a:rPr lang="lv-LV" dirty="0"/>
              <a:t>.</a:t>
            </a:r>
          </a:p>
        </p:txBody>
      </p:sp>
      <p:sp>
        <p:nvSpPr>
          <p:cNvPr id="4" name="Slide Number Placeholder 3">
            <a:extLst>
              <a:ext uri="{FF2B5EF4-FFF2-40B4-BE49-F238E27FC236}">
                <a16:creationId xmlns:a16="http://schemas.microsoft.com/office/drawing/2014/main" id="{E6FC5B7F-B898-432D-8061-9C823BC6D651}"/>
              </a:ext>
            </a:extLst>
          </p:cNvPr>
          <p:cNvSpPr>
            <a:spLocks noGrp="1"/>
          </p:cNvSpPr>
          <p:nvPr>
            <p:ph type="sldNum" sz="quarter" idx="12"/>
          </p:nvPr>
        </p:nvSpPr>
        <p:spPr/>
        <p:txBody>
          <a:bodyPr/>
          <a:lstStyle/>
          <a:p>
            <a:fld id="{660F3F40-12FA-4968-8235-5F18DAFE2DEF}" type="slidenum">
              <a:rPr lang="lv-LV" smtClean="0"/>
              <a:t>18</a:t>
            </a:fld>
            <a:endParaRPr lang="lv-LV" dirty="0"/>
          </a:p>
        </p:txBody>
      </p:sp>
    </p:spTree>
    <p:extLst>
      <p:ext uri="{BB962C8B-B14F-4D97-AF65-F5344CB8AC3E}">
        <p14:creationId xmlns:p14="http://schemas.microsoft.com/office/powerpoint/2010/main" val="273148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9048-15CC-4CB3-BC0F-CEDADCD03A71}"/>
              </a:ext>
            </a:extLst>
          </p:cNvPr>
          <p:cNvSpPr>
            <a:spLocks noGrp="1"/>
          </p:cNvSpPr>
          <p:nvPr>
            <p:ph type="title"/>
          </p:nvPr>
        </p:nvSpPr>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Excellence</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Hubs</a:t>
            </a:r>
            <a:r>
              <a:rPr lang="lv-LV" sz="3200" b="1" dirty="0">
                <a:solidFill>
                  <a:srgbClr val="0308DB">
                    <a:lumMod val="50000"/>
                  </a:srgbClr>
                </a:solidFill>
                <a:latin typeface="Verdana" panose="020B0604030504040204" pitchFamily="34" charset="0"/>
                <a:ea typeface="Verdana" panose="020B0604030504040204" pitchFamily="34" charset="0"/>
              </a:rPr>
              <a:t>: </a:t>
            </a:r>
            <a:r>
              <a:rPr lang="en-US" sz="3200" b="1" dirty="0">
                <a:solidFill>
                  <a:srgbClr val="0308DB">
                    <a:lumMod val="50000"/>
                  </a:srgbClr>
                </a:solidFill>
                <a:latin typeface="Verdana" panose="020B0604030504040204" pitchFamily="34" charset="0"/>
                <a:ea typeface="Verdana" panose="020B0604030504040204" pitchFamily="34" charset="0"/>
              </a:rPr>
              <a:t>NEW !! Optional Module </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Mentoring</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1985E80D-ED37-4C87-BF85-EDB2D7E65F66}"/>
              </a:ext>
            </a:extLst>
          </p:cNvPr>
          <p:cNvSpPr>
            <a:spLocks noGrp="1"/>
          </p:cNvSpPr>
          <p:nvPr>
            <p:ph idx="1"/>
          </p:nvPr>
        </p:nvSpPr>
        <p:spPr/>
        <p:txBody>
          <a:bodyPr>
            <a:normAutofit fontScale="92500" lnSpcReduction="20000"/>
          </a:bodyPr>
          <a:lstStyle/>
          <a:p>
            <a:r>
              <a:rPr lang="en-US" b="1" dirty="0"/>
              <a:t>Mentoring</a:t>
            </a:r>
            <a:r>
              <a:rPr lang="en-US" dirty="0"/>
              <a:t> of an </a:t>
            </a:r>
            <a:r>
              <a:rPr lang="en-US" b="1" dirty="0"/>
              <a:t>emerging place-based innovation ecosystem </a:t>
            </a:r>
            <a:r>
              <a:rPr lang="en-US" dirty="0"/>
              <a:t>established in rural areas, Western Balkans or Eastern Partnership Countries including Ukraine</a:t>
            </a:r>
            <a:endParaRPr lang="lv-LV" dirty="0"/>
          </a:p>
          <a:p>
            <a:r>
              <a:rPr lang="en-US" dirty="0"/>
              <a:t>Legal entities from such countries and regions are encouraged to join the project as participants in order to benefit from </a:t>
            </a:r>
            <a:r>
              <a:rPr lang="en-US" b="1" dirty="0"/>
              <a:t>mentoring, training, knowledge transfer</a:t>
            </a:r>
            <a:endParaRPr lang="lv-LV" b="1" dirty="0"/>
          </a:p>
          <a:p>
            <a:r>
              <a:rPr lang="en-US" dirty="0"/>
              <a:t>ecosystems </a:t>
            </a:r>
            <a:r>
              <a:rPr lang="en-US" b="1" dirty="0"/>
              <a:t>without fully developed quadruple helix </a:t>
            </a:r>
            <a:r>
              <a:rPr lang="en-US" dirty="0"/>
              <a:t>structure may join via this module</a:t>
            </a:r>
            <a:endParaRPr lang="lv-LV" dirty="0"/>
          </a:p>
          <a:p>
            <a:r>
              <a:rPr lang="en-US" dirty="0"/>
              <a:t>mentoring module does not count for the minimum condition of having at least two fully-fledged quadruple helix innovation ecosystems</a:t>
            </a:r>
            <a:endParaRPr lang="lv-LV" dirty="0"/>
          </a:p>
          <a:p>
            <a:r>
              <a:rPr lang="en-US" dirty="0"/>
              <a:t>Consortia opting for this module may claim up to 1 million € additional budget (on top of the 5 million € for regular projects)</a:t>
            </a:r>
            <a:endParaRPr lang="lv-LV" dirty="0"/>
          </a:p>
        </p:txBody>
      </p:sp>
      <p:sp>
        <p:nvSpPr>
          <p:cNvPr id="4" name="Slide Number Placeholder 3">
            <a:extLst>
              <a:ext uri="{FF2B5EF4-FFF2-40B4-BE49-F238E27FC236}">
                <a16:creationId xmlns:a16="http://schemas.microsoft.com/office/drawing/2014/main" id="{A6B067A2-B076-458E-A135-AD0EEEBD96BD}"/>
              </a:ext>
            </a:extLst>
          </p:cNvPr>
          <p:cNvSpPr>
            <a:spLocks noGrp="1"/>
          </p:cNvSpPr>
          <p:nvPr>
            <p:ph type="sldNum" sz="quarter" idx="12"/>
          </p:nvPr>
        </p:nvSpPr>
        <p:spPr/>
        <p:txBody>
          <a:bodyPr/>
          <a:lstStyle/>
          <a:p>
            <a:fld id="{660F3F40-12FA-4968-8235-5F18DAFE2DEF}" type="slidenum">
              <a:rPr lang="lv-LV" smtClean="0"/>
              <a:t>19</a:t>
            </a:fld>
            <a:endParaRPr lang="lv-LV" dirty="0"/>
          </a:p>
        </p:txBody>
      </p:sp>
    </p:spTree>
    <p:extLst>
      <p:ext uri="{BB962C8B-B14F-4D97-AF65-F5344CB8AC3E}">
        <p14:creationId xmlns:p14="http://schemas.microsoft.com/office/powerpoint/2010/main" val="3891564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1C98AEF-E833-40D3-A005-593A22DA7193}"/>
              </a:ext>
            </a:extLst>
          </p:cNvPr>
          <p:cNvSpPr>
            <a:spLocks noGrp="1"/>
          </p:cNvSpPr>
          <p:nvPr>
            <p:ph type="title"/>
          </p:nvPr>
        </p:nvSpPr>
        <p:spPr>
          <a:xfrm>
            <a:off x="2060293" y="2598259"/>
            <a:ext cx="8379948" cy="914400"/>
          </a:xfrm>
        </p:spPr>
        <p:txBody>
          <a:bodyPr>
            <a:normAutofit fontScale="90000"/>
          </a:bodyPr>
          <a:lstStyle/>
          <a:p>
            <a:pPr>
              <a:defRPr/>
            </a:pPr>
            <a:r>
              <a:rPr lang="lv-LV" altLang="lv-LV" sz="3600" dirty="0">
                <a:solidFill>
                  <a:srgbClr val="0308DB">
                    <a:lumMod val="50000"/>
                  </a:srgbClr>
                </a:solidFill>
                <a:cs typeface="+mj-cs"/>
              </a:rPr>
              <a:t>Apvārsnis Eiropa p</a:t>
            </a:r>
            <a:r>
              <a:rPr lang="lv-LV" altLang="lv-LV" sz="3600" b="1" dirty="0">
                <a:solidFill>
                  <a:srgbClr val="0308DB">
                    <a:lumMod val="50000"/>
                  </a:srgbClr>
                </a:solidFill>
                <a:latin typeface="Verdana" panose="020B0604030504040204" pitchFamily="34" charset="0"/>
                <a:ea typeface="Verdana" panose="020B0604030504040204" pitchFamily="34" charset="0"/>
              </a:rPr>
              <a:t>aplašināšanās (</a:t>
            </a:r>
            <a:r>
              <a:rPr lang="lv-LV" altLang="lv-LV" sz="3600" b="1" dirty="0" err="1">
                <a:solidFill>
                  <a:srgbClr val="0308DB">
                    <a:lumMod val="50000"/>
                  </a:srgbClr>
                </a:solidFill>
                <a:latin typeface="Verdana" panose="020B0604030504040204" pitchFamily="34" charset="0"/>
                <a:ea typeface="Verdana" panose="020B0604030504040204" pitchFamily="34" charset="0"/>
              </a:rPr>
              <a:t>Widening</a:t>
            </a:r>
            <a:r>
              <a:rPr lang="lv-LV" altLang="lv-LV" sz="3600" b="1" dirty="0">
                <a:solidFill>
                  <a:srgbClr val="0308DB">
                    <a:lumMod val="50000"/>
                  </a:srgbClr>
                </a:solidFill>
                <a:latin typeface="Verdana" panose="020B0604030504040204" pitchFamily="34" charset="0"/>
                <a:ea typeface="Verdana" panose="020B0604030504040204" pitchFamily="34" charset="0"/>
              </a:rPr>
              <a:t>) konkursu</a:t>
            </a:r>
            <a:r>
              <a:rPr lang="lv-LV" altLang="lv-LV" sz="3600" dirty="0">
                <a:solidFill>
                  <a:srgbClr val="0308DB">
                    <a:lumMod val="50000"/>
                  </a:srgbClr>
                </a:solidFill>
                <a:cs typeface="+mj-cs"/>
              </a:rPr>
              <a:t> aktualitātes</a:t>
            </a:r>
            <a:endParaRPr lang="en-US" altLang="en-US" sz="28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6AC4F06C-DEB1-449D-B5DA-D656A264EC12}"/>
              </a:ext>
            </a:extLst>
          </p:cNvPr>
          <p:cNvSpPr txBox="1">
            <a:spLocks/>
          </p:cNvSpPr>
          <p:nvPr/>
        </p:nvSpPr>
        <p:spPr bwMode="auto">
          <a:xfrm rot="10800000" flipV="1">
            <a:off x="0" y="61243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600" dirty="0">
                <a:cs typeface="Times New Roman" panose="02020603050405020304" pitchFamily="18" charset="0"/>
              </a:rPr>
              <a:t>1.1.1. specifiskā atbalsta mērķa "Palielināt Latvijas zinātnisko institūciju pētniecisko un inovatīvo kapacitāti un spēju piesaistīt ārējo finansējumu, ieguldot cilvēkresursos un infrastruktūrā" 1.1.1.5. pasākuma "Atbalsts starptautiskās sadarbības projektiem pētniecībā un inovācijās" 1.kārtas, projekta Nr.1.1.1.5/17/I/001 “Atbalsts starptautiskās sadarbības projektu izstrādei un īstenošanai” ietvaros</a:t>
            </a:r>
          </a:p>
        </p:txBody>
      </p:sp>
      <p:pic>
        <p:nvPicPr>
          <p:cNvPr id="10" name="Attēls 9">
            <a:extLst>
              <a:ext uri="{FF2B5EF4-FFF2-40B4-BE49-F238E27FC236}">
                <a16:creationId xmlns:a16="http://schemas.microsoft.com/office/drawing/2014/main" id="{853A41D0-CA57-4A1D-9C51-9F96D96CE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999" y="5033924"/>
            <a:ext cx="4846002" cy="1090416"/>
          </a:xfrm>
          <a:prstGeom prst="rect">
            <a:avLst/>
          </a:prstGeom>
        </p:spPr>
      </p:pic>
      <p:sp>
        <p:nvSpPr>
          <p:cNvPr id="2" name="Rectangle 1">
            <a:extLst>
              <a:ext uri="{FF2B5EF4-FFF2-40B4-BE49-F238E27FC236}">
                <a16:creationId xmlns:a16="http://schemas.microsoft.com/office/drawing/2014/main" id="{9F094078-A66D-2148-8507-383B5E3A4AB3}"/>
              </a:ext>
            </a:extLst>
          </p:cNvPr>
          <p:cNvSpPr/>
          <p:nvPr/>
        </p:nvSpPr>
        <p:spPr>
          <a:xfrm>
            <a:off x="170329" y="4469481"/>
            <a:ext cx="4415117" cy="1200329"/>
          </a:xfrm>
          <a:prstGeom prst="rect">
            <a:avLst/>
          </a:prstGeom>
        </p:spPr>
        <p:txBody>
          <a:bodyPr wrap="square">
            <a:spAutoFit/>
          </a:bodyPr>
          <a:lstStyle/>
          <a:p>
            <a:pPr>
              <a:defRPr/>
            </a:pPr>
            <a:r>
              <a:rPr lang="lv-LV" altLang="lv-LV" b="1" dirty="0">
                <a:latin typeface="Verdana" panose="020B0604030504040204" pitchFamily="34" charset="0"/>
                <a:ea typeface="Verdana" panose="020B0604030504040204" pitchFamily="34" charset="0"/>
                <a:cs typeface="Verdana" panose="020B0604030504040204" pitchFamily="34" charset="0"/>
              </a:rPr>
              <a:t>Darja Aksjonova</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Vecākā eksperte</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hlinkClick r:id="rId4"/>
              </a:rPr>
              <a:t>Darja.aksjonova@lzp.gov.lv</a:t>
            </a:r>
            <a:r>
              <a:rPr lang="lv-LV" altLang="lv-LV" dirty="0">
                <a:latin typeface="Verdana" panose="020B0604030504040204" pitchFamily="34" charset="0"/>
                <a:ea typeface="Verdana" panose="020B0604030504040204" pitchFamily="34" charset="0"/>
                <a:cs typeface="Verdana" panose="020B0604030504040204" pitchFamily="34" charset="0"/>
              </a:rPr>
              <a:t> </a:t>
            </a:r>
          </a:p>
        </p:txBody>
      </p:sp>
      <p:sp>
        <p:nvSpPr>
          <p:cNvPr id="3" name="Rectangle 2">
            <a:extLst>
              <a:ext uri="{FF2B5EF4-FFF2-40B4-BE49-F238E27FC236}">
                <a16:creationId xmlns:a16="http://schemas.microsoft.com/office/drawing/2014/main" id="{814C8A72-105B-B552-02CA-AA1F0F4889B5}"/>
              </a:ext>
            </a:extLst>
          </p:cNvPr>
          <p:cNvSpPr/>
          <p:nvPr/>
        </p:nvSpPr>
        <p:spPr>
          <a:xfrm>
            <a:off x="8639415" y="4469481"/>
            <a:ext cx="4415117" cy="1200329"/>
          </a:xfrm>
          <a:prstGeom prst="rect">
            <a:avLst/>
          </a:prstGeom>
        </p:spPr>
        <p:txBody>
          <a:bodyPr wrap="square">
            <a:spAutoFit/>
          </a:bodyPr>
          <a:lstStyle/>
          <a:p>
            <a:pPr>
              <a:defRPr/>
            </a:pPr>
            <a:r>
              <a:rPr lang="lv-LV" altLang="lv-LV" b="1" dirty="0">
                <a:latin typeface="Verdana" panose="020B0604030504040204" pitchFamily="34" charset="0"/>
                <a:ea typeface="Verdana" panose="020B0604030504040204" pitchFamily="34" charset="0"/>
                <a:cs typeface="Verdana" panose="020B0604030504040204" pitchFamily="34" charset="0"/>
              </a:rPr>
              <a:t>Sarmīte Mickeviča</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Vecākā eksperte</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hlinkClick r:id="rId5"/>
              </a:rPr>
              <a:t>Sarmite.mickevica@lzp.gov.lv</a:t>
            </a:r>
            <a:r>
              <a:rPr lang="lv-LV" altLang="lv-LV" dirty="0">
                <a:latin typeface="Verdana" panose="020B0604030504040204" pitchFamily="34" charset="0"/>
                <a:ea typeface="Verdana" panose="020B0604030504040204" pitchFamily="34" charset="0"/>
                <a:cs typeface="Verdana" panose="020B060403050404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20</a:t>
            </a:fld>
            <a:endParaRPr lang="en-US" altLang="lv-LV" dirty="0"/>
          </a:p>
        </p:txBody>
      </p:sp>
      <p:grpSp>
        <p:nvGrpSpPr>
          <p:cNvPr id="34" name="Group 33">
            <a:extLst>
              <a:ext uri="{FF2B5EF4-FFF2-40B4-BE49-F238E27FC236}">
                <a16:creationId xmlns:a16="http://schemas.microsoft.com/office/drawing/2014/main" id="{911034C9-0255-354B-AC12-460A8E296822}"/>
              </a:ext>
            </a:extLst>
          </p:cNvPr>
          <p:cNvGrpSpPr/>
          <p:nvPr/>
        </p:nvGrpSpPr>
        <p:grpSpPr>
          <a:xfrm>
            <a:off x="7440497" y="157470"/>
            <a:ext cx="3311999" cy="3311999"/>
            <a:chOff x="7995012" y="3868817"/>
            <a:chExt cx="3311999" cy="3311999"/>
          </a:xfrm>
        </p:grpSpPr>
        <p:sp>
          <p:nvSpPr>
            <p:cNvPr id="35" name="Oval 34">
              <a:extLst>
                <a:ext uri="{FF2B5EF4-FFF2-40B4-BE49-F238E27FC236}">
                  <a16:creationId xmlns:a16="http://schemas.microsoft.com/office/drawing/2014/main" id="{F2282DD8-5694-AD4A-B9F1-D785F8F980F6}"/>
                </a:ext>
              </a:extLst>
            </p:cNvPr>
            <p:cNvSpPr/>
            <p:nvPr/>
          </p:nvSpPr>
          <p:spPr>
            <a:xfrm>
              <a:off x="7995012" y="3868817"/>
              <a:ext cx="3311999" cy="3311999"/>
            </a:xfrm>
            <a:prstGeom prst="ellipse">
              <a:avLst/>
            </a:prstGeom>
            <a:solidFill>
              <a:srgbClr val="44546A">
                <a:lumMod val="40000"/>
                <a:lumOff val="60000"/>
              </a:srgbClr>
            </a:solid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36" name="Oval 4">
              <a:extLst>
                <a:ext uri="{FF2B5EF4-FFF2-40B4-BE49-F238E27FC236}">
                  <a16:creationId xmlns:a16="http://schemas.microsoft.com/office/drawing/2014/main" id="{18DD3826-88B1-414A-85C9-E031A304EBA9}"/>
                </a:ext>
              </a:extLst>
            </p:cNvPr>
            <p:cNvSpPr txBox="1"/>
            <p:nvPr/>
          </p:nvSpPr>
          <p:spPr>
            <a:xfrm>
              <a:off x="8535089" y="4444929"/>
              <a:ext cx="242894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3 </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Reforming and enhancing the EU research and innovation</a:t>
              </a:r>
              <a:r>
                <a:rPr kumimoji="0" lang="lv-LV"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system</a:t>
              </a:r>
              <a:endParaRPr kumimoji="0" lang="en-US"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oup 36">
            <a:extLst>
              <a:ext uri="{FF2B5EF4-FFF2-40B4-BE49-F238E27FC236}">
                <a16:creationId xmlns:a16="http://schemas.microsoft.com/office/drawing/2014/main" id="{8014E9E0-E3C9-C941-B607-416E1D8628DD}"/>
              </a:ext>
            </a:extLst>
          </p:cNvPr>
          <p:cNvGrpSpPr/>
          <p:nvPr/>
        </p:nvGrpSpPr>
        <p:grpSpPr>
          <a:xfrm>
            <a:off x="1564341" y="199135"/>
            <a:ext cx="3312000" cy="3312000"/>
            <a:chOff x="4498713" y="5"/>
            <a:chExt cx="2879993" cy="2879993"/>
          </a:xfrm>
        </p:grpSpPr>
        <p:sp>
          <p:nvSpPr>
            <p:cNvPr id="38" name="Oval 37">
              <a:extLst>
                <a:ext uri="{FF2B5EF4-FFF2-40B4-BE49-F238E27FC236}">
                  <a16:creationId xmlns:a16="http://schemas.microsoft.com/office/drawing/2014/main" id="{FD93F23D-EE59-144E-AAB0-6DF4BD2FCF64}"/>
                </a:ext>
              </a:extLst>
            </p:cNvPr>
            <p:cNvSpPr/>
            <p:nvPr/>
          </p:nvSpPr>
          <p:spPr>
            <a:xfrm>
              <a:off x="4498713" y="5"/>
              <a:ext cx="2879993" cy="2879993"/>
            </a:xfrm>
            <a:prstGeom prst="ellipse">
              <a:avLst/>
            </a:prstGeom>
            <a:solidFill>
              <a:srgbClr val="44546A">
                <a:lumMod val="40000"/>
                <a:lumOff val="60000"/>
              </a:srgbClr>
            </a:solidFill>
            <a:ln w="12700" cap="flat" cmpd="sng" algn="ctr">
              <a:solidFill>
                <a:sysClr val="window" lastClr="FFFFFF"/>
              </a:solidFill>
              <a:prstDash val="solid"/>
              <a:miter lim="800000"/>
            </a:ln>
            <a:effectLst/>
          </p:spPr>
          <p:txBody>
            <a:bodyPr/>
            <a:lstStyle/>
            <a:p>
              <a:endParaRPr lang="lv-LV"/>
            </a:p>
          </p:txBody>
        </p:sp>
        <p:sp>
          <p:nvSpPr>
            <p:cNvPr id="39" name="Oval 4">
              <a:extLst>
                <a:ext uri="{FF2B5EF4-FFF2-40B4-BE49-F238E27FC236}">
                  <a16:creationId xmlns:a16="http://schemas.microsoft.com/office/drawing/2014/main" id="{E870D63C-3936-A74C-8426-DD18CB0A9C26}"/>
                </a:ext>
              </a:extLst>
            </p:cNvPr>
            <p:cNvSpPr txBox="1"/>
            <p:nvPr/>
          </p:nvSpPr>
          <p:spPr>
            <a:xfrm>
              <a:off x="4950845" y="421770"/>
              <a:ext cx="212443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1</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Improved access to Excellence</a:t>
              </a:r>
              <a:endPar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0" name="Group 39">
            <a:extLst>
              <a:ext uri="{FF2B5EF4-FFF2-40B4-BE49-F238E27FC236}">
                <a16:creationId xmlns:a16="http://schemas.microsoft.com/office/drawing/2014/main" id="{DDBF4CA3-8092-DE40-A121-F144A0E9247C}"/>
              </a:ext>
            </a:extLst>
          </p:cNvPr>
          <p:cNvGrpSpPr/>
          <p:nvPr/>
        </p:nvGrpSpPr>
        <p:grpSpPr>
          <a:xfrm>
            <a:off x="4533366" y="131831"/>
            <a:ext cx="3312000" cy="3312000"/>
            <a:chOff x="7328279" y="1334290"/>
            <a:chExt cx="2879993" cy="2879993"/>
          </a:xfrm>
          <a:solidFill>
            <a:srgbClr val="0070C0"/>
          </a:solidFill>
        </p:grpSpPr>
        <p:sp>
          <p:nvSpPr>
            <p:cNvPr id="41" name="Oval 40">
              <a:extLst>
                <a:ext uri="{FF2B5EF4-FFF2-40B4-BE49-F238E27FC236}">
                  <a16:creationId xmlns:a16="http://schemas.microsoft.com/office/drawing/2014/main" id="{9F0AD622-309F-764A-8CB1-5DF37745E350}"/>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42" name="Oval 4">
              <a:extLst>
                <a:ext uri="{FF2B5EF4-FFF2-40B4-BE49-F238E27FC236}">
                  <a16:creationId xmlns:a16="http://schemas.microsoft.com/office/drawing/2014/main" id="{DAB3D140-0C08-884B-A446-AAAD4D88973D}"/>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2</a:t>
              </a: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Attracting and mobilising the best talents</a:t>
              </a:r>
              <a:endParaRPr kumimoji="0" lang="en-US"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3" name="Rectangle: Rounded Corners 2">
            <a:extLst>
              <a:ext uri="{FF2B5EF4-FFF2-40B4-BE49-F238E27FC236}">
                <a16:creationId xmlns:a16="http://schemas.microsoft.com/office/drawing/2014/main" id="{62C9F74B-415B-1683-1EBD-15EF6FEB76EB}"/>
              </a:ext>
            </a:extLst>
          </p:cNvPr>
          <p:cNvSpPr/>
          <p:nvPr/>
        </p:nvSpPr>
        <p:spPr>
          <a:xfrm>
            <a:off x="5236029" y="3918857"/>
            <a:ext cx="2136864" cy="1632857"/>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6439AB5-0494-4281-F128-11E195ED7908}"/>
              </a:ext>
            </a:extLst>
          </p:cNvPr>
          <p:cNvSpPr txBox="1"/>
          <p:nvPr/>
        </p:nvSpPr>
        <p:spPr>
          <a:xfrm>
            <a:off x="5365367" y="4082143"/>
            <a:ext cx="1845378" cy="929485"/>
          </a:xfrm>
          <a:prstGeom prst="rect">
            <a:avLst/>
          </a:prstGeom>
          <a:noFill/>
        </p:spPr>
        <p:txBody>
          <a:bodyPr wrap="none" rtlCol="0">
            <a:spAutoFit/>
          </a:bodyPr>
          <a:lstStyle/>
          <a:p>
            <a:pPr algn="ctr" defTabSz="844550" eaLnBrk="0" fontAlgn="base" hangingPunct="0">
              <a:lnSpc>
                <a:spcPct val="90000"/>
              </a:lnSpc>
              <a:spcBef>
                <a:spcPct val="0"/>
              </a:spcBef>
              <a:spcAft>
                <a:spcPct val="35000"/>
              </a:spcAft>
              <a:defRPr/>
            </a:pPr>
            <a:r>
              <a:rPr lang="en-US" sz="1600" kern="0">
                <a:solidFill>
                  <a:prstClr val="white"/>
                </a:solidFill>
                <a:latin typeface="Verdana" panose="020B0604030504040204" pitchFamily="34" charset="0"/>
                <a:ea typeface="Verdana" panose="020B0604030504040204" pitchFamily="34" charset="0"/>
              </a:rPr>
              <a:t>ERA Chairs</a:t>
            </a:r>
          </a:p>
          <a:p>
            <a:pPr algn="ctr" defTabSz="844550" eaLnBrk="0" fontAlgn="base" hangingPunct="0">
              <a:lnSpc>
                <a:spcPct val="90000"/>
              </a:lnSpc>
              <a:spcBef>
                <a:spcPct val="0"/>
              </a:spcBef>
              <a:spcAft>
                <a:spcPct val="35000"/>
              </a:spcAft>
              <a:defRPr/>
            </a:pPr>
            <a:r>
              <a:rPr lang="en-US" sz="1600" kern="0">
                <a:solidFill>
                  <a:prstClr val="white"/>
                </a:solidFill>
                <a:latin typeface="Verdana" panose="020B0604030504040204" pitchFamily="34" charset="0"/>
                <a:ea typeface="Verdana" panose="020B0604030504040204" pitchFamily="34" charset="0"/>
              </a:rPr>
              <a:t>ERA Talents</a:t>
            </a:r>
          </a:p>
          <a:p>
            <a:pPr algn="ctr" defTabSz="844550" eaLnBrk="0" fontAlgn="base" hangingPunct="0">
              <a:lnSpc>
                <a:spcPct val="90000"/>
              </a:lnSpc>
              <a:spcBef>
                <a:spcPct val="0"/>
              </a:spcBef>
              <a:spcAft>
                <a:spcPct val="35000"/>
              </a:spcAft>
              <a:defRPr/>
            </a:pPr>
            <a:r>
              <a:rPr lang="en-US" sz="1600" kern="0">
                <a:solidFill>
                  <a:prstClr val="white"/>
                </a:solidFill>
                <a:latin typeface="Verdana" panose="020B0604030504040204" pitchFamily="34" charset="0"/>
                <a:ea typeface="Verdana" panose="020B0604030504040204" pitchFamily="34" charset="0"/>
              </a:rPr>
              <a:t>ERA Fellowships</a:t>
            </a:r>
          </a:p>
        </p:txBody>
      </p:sp>
    </p:spTree>
    <p:extLst>
      <p:ext uri="{BB962C8B-B14F-4D97-AF65-F5344CB8AC3E}">
        <p14:creationId xmlns:p14="http://schemas.microsoft.com/office/powerpoint/2010/main" val="116640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21</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3853854609"/>
              </p:ext>
            </p:extLst>
          </p:nvPr>
        </p:nvGraphicFramePr>
        <p:xfrm>
          <a:off x="389965" y="2011680"/>
          <a:ext cx="11486477" cy="2442832"/>
        </p:xfrm>
        <a:graphic>
          <a:graphicData uri="http://schemas.openxmlformats.org/drawingml/2006/table">
            <a:tbl>
              <a:tblPr/>
              <a:tblGrid>
                <a:gridCol w="5915416">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06330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3"/>
                        </a:rPr>
                        <a:t>HORIZON-WIDERA-2023-TALENTS</a:t>
                      </a:r>
                      <a:r>
                        <a:rPr lang="lv-LV" sz="1400" b="1" dirty="0">
                          <a:effectLst/>
                          <a:latin typeface="Verdana" panose="020B0604030504040204" pitchFamily="34" charset="0"/>
                          <a:ea typeface="Verdana" panose="020B0604030504040204" pitchFamily="34" charset="0"/>
                          <a:hlinkClick r:id="rId3"/>
                        </a:rPr>
                        <a:t> </a:t>
                      </a:r>
                      <a:r>
                        <a:rPr lang="en-US" sz="1400" b="1" dirty="0">
                          <a:effectLst/>
                          <a:latin typeface="Verdana" panose="020B0604030504040204" pitchFamily="34" charset="0"/>
                          <a:ea typeface="Verdana" panose="020B0604030504040204" pitchFamily="34" charset="0"/>
                          <a:hlinkClick r:id="rId3"/>
                        </a:rPr>
                        <a:t>01-0</a:t>
                      </a:r>
                      <a:r>
                        <a:rPr lang="lv-LV" sz="1400" b="1" dirty="0">
                          <a:effectLst/>
                          <a:latin typeface="Verdana" panose="020B0604030504040204" pitchFamily="34" charset="0"/>
                          <a:ea typeface="Verdana" panose="020B0604030504040204" pitchFamily="34" charset="0"/>
                          <a:hlinkClick r:id="rId3"/>
                        </a:rPr>
                        <a:t>1</a:t>
                      </a:r>
                      <a:r>
                        <a:rPr lang="en-US" sz="1400" b="1" dirty="0">
                          <a:effectLst/>
                          <a:latin typeface="Verdana" panose="020B0604030504040204" pitchFamily="34" charset="0"/>
                          <a:ea typeface="Verdana" panose="020B0604030504040204" pitchFamily="34" charset="0"/>
                        </a:rPr>
                        <a:t>: </a:t>
                      </a:r>
                      <a:r>
                        <a:rPr lang="lv-LV" sz="1400" dirty="0">
                          <a:effectLst/>
                          <a:latin typeface="Verdana" panose="020B0604030504040204" pitchFamily="34" charset="0"/>
                          <a:ea typeface="Verdana" panose="020B0604030504040204" pitchFamily="34" charset="0"/>
                        </a:rPr>
                        <a:t>ERA </a:t>
                      </a:r>
                      <a:r>
                        <a:rPr lang="lv-LV" sz="1400" dirty="0" err="1">
                          <a:effectLst/>
                          <a:latin typeface="Verdana" panose="020B0604030504040204" pitchFamily="34" charset="0"/>
                          <a:ea typeface="Verdana" panose="020B0604030504040204" pitchFamily="34" charset="0"/>
                        </a:rPr>
                        <a:t>Chairs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kern="1200" noProof="0" dirty="0">
                          <a:solidFill>
                            <a:srgbClr val="000000"/>
                          </a:solidFill>
                          <a:effectLst/>
                          <a:latin typeface="Verdana" panose="020B0604030504040204" pitchFamily="34" charset="0"/>
                          <a:ea typeface="Verdana" panose="020B0604030504040204" pitchFamily="34" charset="0"/>
                          <a:cs typeface="+mn-cs"/>
                        </a:rPr>
                        <a:t>CSA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GB" sz="1400" dirty="0"/>
                        <a:t>1.50 </a:t>
                      </a:r>
                      <a:r>
                        <a:rPr lang="lv-LV" sz="1400" dirty="0"/>
                        <a:t>-</a:t>
                      </a:r>
                      <a:r>
                        <a:rPr lang="en-GB" sz="1400" dirty="0"/>
                        <a:t> 2.50</a:t>
                      </a:r>
                      <a:endParaRPr lang="en-US" sz="1400" dirty="0">
                        <a:solidFill>
                          <a:schemeClr val="tx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0" i="0" u="none" strike="noStrike" dirty="0">
                          <a:solidFill>
                            <a:schemeClr val="tx1"/>
                          </a:solidFill>
                          <a:effectLst/>
                          <a:latin typeface="Verdana" panose="020B0604030504040204" pitchFamily="34" charset="0"/>
                          <a:ea typeface="Verdana" panose="020B0604030504040204" pitchFamily="34" charset="0"/>
                        </a:rPr>
                        <a:t>45</a:t>
                      </a:r>
                      <a:endParaRPr lang="en-US"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2284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Verdana" panose="020B0604030504040204" pitchFamily="34" charset="0"/>
                          <a:ea typeface="Verdana" panose="020B0604030504040204" pitchFamily="34" charset="0"/>
                          <a:hlinkClick r:id="rId4"/>
                        </a:rPr>
                        <a:t>HORIZON-WIDERA-2024-TALENTS-03-01</a:t>
                      </a:r>
                      <a:r>
                        <a:rPr lang="en-US" sz="1400" b="1" dirty="0">
                          <a:effectLst/>
                          <a:latin typeface="Verdana" panose="020B0604030504040204" pitchFamily="34" charset="0"/>
                          <a:ea typeface="Verdana" panose="020B0604030504040204" pitchFamily="34" charset="0"/>
                        </a:rPr>
                        <a:t>: </a:t>
                      </a:r>
                      <a:r>
                        <a:rPr lang="lv-LV" sz="1400" dirty="0">
                          <a:effectLst/>
                          <a:latin typeface="Verdana" panose="020B0604030504040204" pitchFamily="34" charset="0"/>
                          <a:ea typeface="Verdana" panose="020B0604030504040204" pitchFamily="34" charset="0"/>
                        </a:rPr>
                        <a:t>ERA </a:t>
                      </a:r>
                      <a:r>
                        <a:rPr lang="lv-LV" sz="1400" dirty="0" err="1">
                          <a:effectLst/>
                          <a:latin typeface="Verdana" panose="020B0604030504040204" pitchFamily="34" charset="0"/>
                          <a:ea typeface="Verdana" panose="020B0604030504040204" pitchFamily="34" charset="0"/>
                        </a:rPr>
                        <a:t>Talents</a:t>
                      </a: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kern="1200" dirty="0">
                          <a:solidFill>
                            <a:schemeClr val="tx1"/>
                          </a:solidFill>
                          <a:effectLst/>
                          <a:latin typeface="Verdana" panose="020B0604030504040204" pitchFamily="34" charset="0"/>
                          <a:ea typeface="Verdana" panose="020B0604030504040204" pitchFamily="34" charset="0"/>
                          <a:cs typeface="+mn-cs"/>
                        </a:rPr>
                        <a:t>CSA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GB" sz="1400" dirty="0"/>
                        <a:t>1.00 </a:t>
                      </a:r>
                      <a:r>
                        <a:rPr lang="lv-LV" sz="1400" dirty="0"/>
                        <a:t>-</a:t>
                      </a:r>
                      <a:r>
                        <a:rPr lang="en-GB" sz="1400" dirty="0"/>
                        <a:t> 3.00</a:t>
                      </a:r>
                      <a:endParaRPr lang="en-US" sz="1400" dirty="0">
                        <a:solidFill>
                          <a:schemeClr val="tx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0" i="0" u="none" strike="noStrike" dirty="0">
                          <a:solidFill>
                            <a:schemeClr val="tx1"/>
                          </a:solidFill>
                          <a:effectLst/>
                          <a:latin typeface="Verdana" panose="020B0604030504040204" pitchFamily="34" charset="0"/>
                          <a:ea typeface="Verdana" panose="020B0604030504040204" pitchFamily="34" charset="0"/>
                        </a:rPr>
                        <a:t>20</a:t>
                      </a:r>
                      <a:endParaRPr lang="en-US"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ctr" latinLnBrk="0" hangingPunct="1">
              <a:lnSpc>
                <a:spcPct val="90000"/>
              </a:lnSpc>
              <a:spcBef>
                <a:spcPct val="0"/>
              </a:spcBef>
              <a:spcAft>
                <a:spcPts val="0"/>
              </a:spcAft>
              <a:buClrTx/>
              <a:buSzTx/>
              <a:buFontTx/>
              <a:buNone/>
              <a:tabLst/>
              <a:defRPr/>
            </a:pPr>
            <a:r>
              <a:rPr lang="lv-LV" sz="3200" b="1" dirty="0">
                <a:solidFill>
                  <a:srgbClr val="0308DB">
                    <a:lumMod val="50000"/>
                  </a:srgbClr>
                </a:solidFill>
                <a:latin typeface="Verdana" panose="020B0604030504040204" pitchFamily="34" charset="0"/>
                <a:ea typeface="Verdana" panose="020B0604030504040204" pitchFamily="34" charset="0"/>
              </a:rPr>
              <a:t>ERA </a:t>
            </a:r>
            <a:r>
              <a:rPr lang="lv-LV" sz="3200" b="1" dirty="0" err="1">
                <a:solidFill>
                  <a:srgbClr val="0308DB">
                    <a:lumMod val="50000"/>
                  </a:srgbClr>
                </a:solidFill>
                <a:latin typeface="Verdana" panose="020B0604030504040204" pitchFamily="34" charset="0"/>
                <a:ea typeface="Verdana" panose="020B0604030504040204" pitchFamily="34" charset="0"/>
              </a:rPr>
              <a:t>Chairs</a:t>
            </a:r>
            <a:r>
              <a:rPr lang="lv-LV" sz="3200" b="1" dirty="0">
                <a:solidFill>
                  <a:srgbClr val="0308DB">
                    <a:lumMod val="50000"/>
                  </a:srgbClr>
                </a:solidFill>
                <a:latin typeface="Verdana" panose="020B0604030504040204" pitchFamily="34" charset="0"/>
                <a:ea typeface="Verdana" panose="020B0604030504040204" pitchFamily="34" charset="0"/>
              </a:rPr>
              <a:t> &amp; ERA </a:t>
            </a:r>
            <a:r>
              <a:rPr lang="lv-LV" sz="3200" b="1" dirty="0" err="1">
                <a:solidFill>
                  <a:srgbClr val="0308DB">
                    <a:lumMod val="50000"/>
                  </a:srgbClr>
                </a:solidFill>
                <a:latin typeface="Verdana" panose="020B0604030504040204" pitchFamily="34" charset="0"/>
                <a:ea typeface="Verdana" panose="020B0604030504040204" pitchFamily="34" charset="0"/>
              </a:rPr>
              <a:t>Talents</a:t>
            </a: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5008259" y="1356474"/>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07 Mar 2024</a:t>
            </a:r>
          </a:p>
        </p:txBody>
      </p:sp>
      <p:sp>
        <p:nvSpPr>
          <p:cNvPr id="13" name="Rectangle 12">
            <a:extLst>
              <a:ext uri="{FF2B5EF4-FFF2-40B4-BE49-F238E27FC236}">
                <a16:creationId xmlns:a16="http://schemas.microsoft.com/office/drawing/2014/main" id="{2BE0BE80-0A04-DD4F-B1EB-9A8752529E95}"/>
              </a:ext>
            </a:extLst>
          </p:cNvPr>
          <p:cNvSpPr/>
          <p:nvPr/>
        </p:nvSpPr>
        <p:spPr>
          <a:xfrm>
            <a:off x="441065" y="136534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28 Sep 2023</a:t>
            </a: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183607" y="1088350"/>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b="1" i="1" kern="0" dirty="0">
                <a:solidFill>
                  <a:srgbClr val="FF0000"/>
                </a:solidFill>
                <a:latin typeface="Times New Roman" panose="02020603050405020304" pitchFamily="18" charset="0"/>
                <a:ea typeface="MS PGothic" panose="020B0600070205080204" pitchFamily="34" charset="-128"/>
                <a:hlinkClick r:id="rId5"/>
              </a:rPr>
              <a:t>https://www.youtube.com/watch?v=wdK-P91UtSo</a:t>
            </a:r>
            <a:r>
              <a:rPr lang="lv-LV" altLang="en-US" sz="1500" b="1" i="1" kern="0" dirty="0">
                <a:solidFill>
                  <a:srgbClr val="FF0000"/>
                </a:solidFill>
                <a:latin typeface="Times New Roman" panose="02020603050405020304" pitchFamily="18" charset="0"/>
                <a:ea typeface="MS PGothic" panose="020B0600070205080204" pitchFamily="34" charset="-128"/>
              </a:rPr>
              <a:t> </a:t>
            </a:r>
            <a:endParaRPr kumimoji="0" lang="en-GB" altLang="en-US" sz="1500" b="1"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6"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0600" y="1214725"/>
            <a:ext cx="436012" cy="436012"/>
          </a:xfrm>
          <a:prstGeom prst="rect">
            <a:avLst/>
          </a:prstGeom>
        </p:spPr>
      </p:pic>
      <p:sp>
        <p:nvSpPr>
          <p:cNvPr id="2" name="Rectangle 1">
            <a:extLst>
              <a:ext uri="{FF2B5EF4-FFF2-40B4-BE49-F238E27FC236}">
                <a16:creationId xmlns:a16="http://schemas.microsoft.com/office/drawing/2014/main" id="{ABC85EF6-3E09-DCEA-5498-5809EC8DC91A}"/>
              </a:ext>
            </a:extLst>
          </p:cNvPr>
          <p:cNvSpPr/>
          <p:nvPr/>
        </p:nvSpPr>
        <p:spPr>
          <a:xfrm>
            <a:off x="389965" y="4793420"/>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en-GB" b="1" dirty="0">
                <a:latin typeface="Verdana" panose="020B0604030504040204" pitchFamily="34" charset="0"/>
                <a:ea typeface="Verdana" panose="020B0604030504040204" pitchFamily="34" charset="0"/>
              </a:rPr>
              <a:t>11 Apr 2024</a:t>
            </a:r>
          </a:p>
        </p:txBody>
      </p:sp>
      <p:sp>
        <p:nvSpPr>
          <p:cNvPr id="4" name="Rectangle 3">
            <a:extLst>
              <a:ext uri="{FF2B5EF4-FFF2-40B4-BE49-F238E27FC236}">
                <a16:creationId xmlns:a16="http://schemas.microsoft.com/office/drawing/2014/main" id="{DE0AF7EC-05CE-625B-53A6-E14A31F5EA81}"/>
              </a:ext>
            </a:extLst>
          </p:cNvPr>
          <p:cNvSpPr/>
          <p:nvPr/>
        </p:nvSpPr>
        <p:spPr>
          <a:xfrm>
            <a:off x="5192932" y="4793420"/>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en-GB" b="1" dirty="0">
                <a:latin typeface="Verdana" panose="020B0604030504040204" pitchFamily="34" charset="0"/>
                <a:ea typeface="Verdana" panose="020B0604030504040204" pitchFamily="34" charset="0"/>
              </a:rPr>
              <a:t>26 Sep 2024</a:t>
            </a:r>
          </a:p>
        </p:txBody>
      </p:sp>
    </p:spTree>
    <p:extLst>
      <p:ext uri="{BB962C8B-B14F-4D97-AF65-F5344CB8AC3E}">
        <p14:creationId xmlns:p14="http://schemas.microsoft.com/office/powerpoint/2010/main" val="3020714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4087-E9AA-02CD-6921-1F88AF7917C0}"/>
              </a:ext>
            </a:extLst>
          </p:cNvPr>
          <p:cNvSpPr>
            <a:spLocks noGrp="1"/>
          </p:cNvSpPr>
          <p:nvPr>
            <p:ph type="title"/>
          </p:nvPr>
        </p:nvSpPr>
        <p:spPr/>
        <p:txBody>
          <a:bodyPr/>
          <a:lstStyle/>
          <a:p>
            <a:pPr>
              <a:defRPr/>
            </a:pPr>
            <a:r>
              <a:rPr lang="lv-LV" sz="3200" b="1" dirty="0">
                <a:solidFill>
                  <a:srgbClr val="0308DB">
                    <a:lumMod val="50000"/>
                  </a:srgbClr>
                </a:solidFill>
                <a:latin typeface="Verdana" panose="020B0604030504040204" pitchFamily="34" charset="0"/>
                <a:ea typeface="Verdana" panose="020B0604030504040204" pitchFamily="34" charset="0"/>
              </a:rPr>
              <a:t>ERA </a:t>
            </a:r>
            <a:r>
              <a:rPr lang="lv-LV" sz="3200" b="1" dirty="0" err="1">
                <a:solidFill>
                  <a:srgbClr val="0308DB">
                    <a:lumMod val="50000"/>
                  </a:srgbClr>
                </a:solidFill>
                <a:latin typeface="Verdana" panose="020B0604030504040204" pitchFamily="34" charset="0"/>
                <a:ea typeface="Verdana" panose="020B0604030504040204" pitchFamily="34" charset="0"/>
              </a:rPr>
              <a:t>Chairs</a:t>
            </a:r>
            <a:endParaRPr lang="en-GB"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71760252-667E-D3E9-6588-5AC238AE1DA1}"/>
              </a:ext>
            </a:extLst>
          </p:cNvPr>
          <p:cNvSpPr>
            <a:spLocks noGrp="1"/>
          </p:cNvSpPr>
          <p:nvPr>
            <p:ph idx="1"/>
          </p:nvPr>
        </p:nvSpPr>
        <p:spPr>
          <a:xfrm>
            <a:off x="838200" y="1862695"/>
            <a:ext cx="10515600" cy="4351338"/>
          </a:xfrm>
        </p:spPr>
        <p:txBody>
          <a:bodyPr>
            <a:normAutofit/>
          </a:bodyPr>
          <a:lstStyle/>
          <a:p>
            <a:r>
              <a:rPr lang="lv-LV" dirty="0"/>
              <a:t>OSI pieredze </a:t>
            </a:r>
            <a:r>
              <a:rPr lang="lv-LV" dirty="0">
                <a:hlinkClick r:id="rId2"/>
              </a:rPr>
              <a:t>ERA </a:t>
            </a:r>
            <a:r>
              <a:rPr lang="lv-LV" dirty="0" err="1">
                <a:hlinkClick r:id="rId2"/>
              </a:rPr>
              <a:t>Chairs</a:t>
            </a:r>
            <a:r>
              <a:rPr lang="lv-LV" dirty="0">
                <a:hlinkClick r:id="rId2"/>
              </a:rPr>
              <a:t> </a:t>
            </a:r>
            <a:r>
              <a:rPr lang="lv-LV" dirty="0"/>
              <a:t>projektā</a:t>
            </a:r>
          </a:p>
          <a:p>
            <a:r>
              <a:rPr lang="lv-LV" dirty="0"/>
              <a:t>Latvijai ir 3 projekti: </a:t>
            </a:r>
          </a:p>
          <a:p>
            <a:pPr marL="0" indent="0">
              <a:buNone/>
            </a:pPr>
            <a:r>
              <a:rPr lang="lv-LV" b="1" i="0" dirty="0">
                <a:solidFill>
                  <a:srgbClr val="333333"/>
                </a:solidFill>
                <a:effectLst/>
                <a:latin typeface="Arial" panose="020B0604020202020204" pitchFamily="34" charset="0"/>
              </a:rPr>
              <a:t>                         </a:t>
            </a:r>
          </a:p>
          <a:p>
            <a:pPr marL="0" indent="0">
              <a:buNone/>
            </a:pPr>
            <a:r>
              <a:rPr lang="lv-LV" b="1" i="0" u="none" strike="noStrike" dirty="0">
                <a:solidFill>
                  <a:srgbClr val="333333"/>
                </a:solidFill>
                <a:effectLst/>
                <a:latin typeface="Arial" panose="020B0604020202020204" pitchFamily="34" charset="0"/>
              </a:rPr>
              <a:t>		     </a:t>
            </a:r>
            <a:r>
              <a:rPr lang="en-GB" b="1" i="0" u="none" strike="noStrike" dirty="0">
                <a:solidFill>
                  <a:srgbClr val="333333"/>
                </a:solidFill>
                <a:effectLst/>
                <a:latin typeface="Arial" panose="020B0604020202020204" pitchFamily="34" charset="0"/>
              </a:rPr>
              <a:t>Natural Products Research at Latvian Institute of Organic Synthesis as a driver for Excellence in Innovation</a:t>
            </a:r>
          </a:p>
          <a:p>
            <a:pPr marL="0" indent="0">
              <a:buNone/>
            </a:pPr>
            <a:endParaRPr lang="lv-LV" b="1" dirty="0">
              <a:solidFill>
                <a:srgbClr val="333333"/>
              </a:solidFill>
              <a:latin typeface="Arial" panose="020B0604020202020204" pitchFamily="34" charset="0"/>
            </a:endParaRPr>
          </a:p>
          <a:p>
            <a:pPr marL="0" indent="0">
              <a:buNone/>
            </a:pPr>
            <a:r>
              <a:rPr lang="lv-LV" b="1" dirty="0">
                <a:solidFill>
                  <a:srgbClr val="333333"/>
                </a:solidFill>
                <a:latin typeface="Arial" panose="020B0604020202020204" pitchFamily="34" charset="0"/>
              </a:rPr>
              <a:t>SWEB - </a:t>
            </a:r>
            <a:r>
              <a:rPr lang="en-GB" b="1" i="0" u="none" strike="noStrike" dirty="0">
                <a:solidFill>
                  <a:srgbClr val="333333"/>
                </a:solidFill>
                <a:effectLst/>
                <a:latin typeface="Arial" panose="020B0604020202020204" pitchFamily="34" charset="0"/>
              </a:rPr>
              <a:t>Smart Windows for Zero Energy Buildings</a:t>
            </a:r>
          </a:p>
          <a:p>
            <a:pPr marL="0" indent="0">
              <a:buNone/>
            </a:pPr>
            <a:endParaRPr lang="en-GB" dirty="0"/>
          </a:p>
        </p:txBody>
      </p:sp>
      <p:sp>
        <p:nvSpPr>
          <p:cNvPr id="4" name="Slide Number Placeholder 3">
            <a:extLst>
              <a:ext uri="{FF2B5EF4-FFF2-40B4-BE49-F238E27FC236}">
                <a16:creationId xmlns:a16="http://schemas.microsoft.com/office/drawing/2014/main" id="{DAAEA537-200B-6A1A-21D4-879058C23A63}"/>
              </a:ext>
            </a:extLst>
          </p:cNvPr>
          <p:cNvSpPr>
            <a:spLocks noGrp="1"/>
          </p:cNvSpPr>
          <p:nvPr>
            <p:ph type="sldNum" sz="quarter" idx="12"/>
          </p:nvPr>
        </p:nvSpPr>
        <p:spPr/>
        <p:txBody>
          <a:bodyPr/>
          <a:lstStyle/>
          <a:p>
            <a:fld id="{660F3F40-12FA-4968-8235-5F18DAFE2DEF}" type="slidenum">
              <a:rPr lang="lv-LV" smtClean="0"/>
              <a:t>22</a:t>
            </a:fld>
            <a:endParaRPr lang="lv-LV" dirty="0"/>
          </a:p>
        </p:txBody>
      </p:sp>
      <p:pic>
        <p:nvPicPr>
          <p:cNvPr id="8" name="Picture 7">
            <a:extLst>
              <a:ext uri="{FF2B5EF4-FFF2-40B4-BE49-F238E27FC236}">
                <a16:creationId xmlns:a16="http://schemas.microsoft.com/office/drawing/2014/main" id="{5B614139-011B-185D-9407-CE47CCB96D98}"/>
              </a:ext>
            </a:extLst>
          </p:cNvPr>
          <p:cNvPicPr>
            <a:picLocks noChangeAspect="1"/>
          </p:cNvPicPr>
          <p:nvPr/>
        </p:nvPicPr>
        <p:blipFill>
          <a:blip r:embed="rId3"/>
          <a:stretch>
            <a:fillRect/>
          </a:stretch>
        </p:blipFill>
        <p:spPr>
          <a:xfrm>
            <a:off x="964689" y="3268408"/>
            <a:ext cx="2228965" cy="552478"/>
          </a:xfrm>
          <a:prstGeom prst="rect">
            <a:avLst/>
          </a:prstGeom>
        </p:spPr>
      </p:pic>
    </p:spTree>
    <p:extLst>
      <p:ext uri="{BB962C8B-B14F-4D97-AF65-F5344CB8AC3E}">
        <p14:creationId xmlns:p14="http://schemas.microsoft.com/office/powerpoint/2010/main" val="1720416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4087-E9AA-02CD-6921-1F88AF7917C0}"/>
              </a:ext>
            </a:extLst>
          </p:cNvPr>
          <p:cNvSpPr>
            <a:spLocks noGrp="1"/>
          </p:cNvSpPr>
          <p:nvPr>
            <p:ph type="title"/>
          </p:nvPr>
        </p:nvSpPr>
        <p:spPr/>
        <p:txBody>
          <a:bodyPr/>
          <a:lstStyle/>
          <a:p>
            <a:pPr>
              <a:defRPr/>
            </a:pPr>
            <a:r>
              <a:rPr lang="lv-LV" sz="3200" b="1" dirty="0">
                <a:solidFill>
                  <a:srgbClr val="0308DB">
                    <a:lumMod val="50000"/>
                  </a:srgbClr>
                </a:solidFill>
                <a:latin typeface="Verdana" panose="020B0604030504040204" pitchFamily="34" charset="0"/>
                <a:ea typeface="Verdana" panose="020B0604030504040204" pitchFamily="34" charset="0"/>
              </a:rPr>
              <a:t>ERA </a:t>
            </a:r>
            <a:r>
              <a:rPr lang="lv-LV" sz="3200" b="1" dirty="0" err="1">
                <a:solidFill>
                  <a:srgbClr val="0308DB">
                    <a:lumMod val="50000"/>
                  </a:srgbClr>
                </a:solidFill>
                <a:latin typeface="Verdana" panose="020B0604030504040204" pitchFamily="34" charset="0"/>
                <a:ea typeface="Verdana" panose="020B0604030504040204" pitchFamily="34" charset="0"/>
              </a:rPr>
              <a:t>Chairs</a:t>
            </a:r>
            <a:endParaRPr lang="en-GB"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71760252-667E-D3E9-6588-5AC238AE1DA1}"/>
              </a:ext>
            </a:extLst>
          </p:cNvPr>
          <p:cNvSpPr>
            <a:spLocks noGrp="1"/>
          </p:cNvSpPr>
          <p:nvPr>
            <p:ph idx="1"/>
          </p:nvPr>
        </p:nvSpPr>
        <p:spPr/>
        <p:txBody>
          <a:bodyPr>
            <a:normAutofit/>
          </a:bodyPr>
          <a:lstStyle/>
          <a:p>
            <a:pPr marL="0" indent="0">
              <a:buNone/>
            </a:pPr>
            <a:r>
              <a:rPr lang="lv-LV" dirty="0"/>
              <a:t>Tiek sagaidīts:</a:t>
            </a:r>
          </a:p>
          <a:p>
            <a:pPr marL="0" indent="0">
              <a:buNone/>
            </a:pPr>
            <a:r>
              <a:rPr lang="lv-LV" dirty="0"/>
              <a:t>Efektīvas institucionālas reformas pētnieciskas organizācijās paplašināšanas valstīs</a:t>
            </a:r>
          </a:p>
          <a:p>
            <a:pPr marL="0" indent="0">
              <a:buNone/>
            </a:pPr>
            <a:r>
              <a:rPr lang="lv-LV" dirty="0"/>
              <a:t>Labāka esošo pētnieciskas infrastruktūras izmantošanā</a:t>
            </a:r>
          </a:p>
          <a:p>
            <a:pPr marL="0" indent="0">
              <a:buNone/>
            </a:pPr>
            <a:r>
              <a:rPr lang="lv-LV" dirty="0"/>
              <a:t>Izcilu talantu piesaiste institūcijas un pētniecības infrastruktūras</a:t>
            </a:r>
          </a:p>
          <a:p>
            <a:pPr marL="0" indent="0">
              <a:buNone/>
            </a:pPr>
            <a:endParaRPr lang="en-GB" dirty="0"/>
          </a:p>
        </p:txBody>
      </p:sp>
      <p:sp>
        <p:nvSpPr>
          <p:cNvPr id="4" name="Slide Number Placeholder 3">
            <a:extLst>
              <a:ext uri="{FF2B5EF4-FFF2-40B4-BE49-F238E27FC236}">
                <a16:creationId xmlns:a16="http://schemas.microsoft.com/office/drawing/2014/main" id="{DAAEA537-200B-6A1A-21D4-879058C23A63}"/>
              </a:ext>
            </a:extLst>
          </p:cNvPr>
          <p:cNvSpPr>
            <a:spLocks noGrp="1"/>
          </p:cNvSpPr>
          <p:nvPr>
            <p:ph type="sldNum" sz="quarter" idx="12"/>
          </p:nvPr>
        </p:nvSpPr>
        <p:spPr/>
        <p:txBody>
          <a:bodyPr/>
          <a:lstStyle/>
          <a:p>
            <a:fld id="{660F3F40-12FA-4968-8235-5F18DAFE2DEF}" type="slidenum">
              <a:rPr lang="lv-LV" smtClean="0"/>
              <a:t>23</a:t>
            </a:fld>
            <a:endParaRPr lang="lv-LV" dirty="0"/>
          </a:p>
        </p:txBody>
      </p:sp>
      <p:pic>
        <p:nvPicPr>
          <p:cNvPr id="6" name="Picture 5">
            <a:extLst>
              <a:ext uri="{FF2B5EF4-FFF2-40B4-BE49-F238E27FC236}">
                <a16:creationId xmlns:a16="http://schemas.microsoft.com/office/drawing/2014/main" id="{2FDD5245-AC9E-8CD7-39DF-76ECDA5E77D8}"/>
              </a:ext>
            </a:extLst>
          </p:cNvPr>
          <p:cNvPicPr>
            <a:picLocks noChangeAspect="1"/>
          </p:cNvPicPr>
          <p:nvPr/>
        </p:nvPicPr>
        <p:blipFill>
          <a:blip r:embed="rId2"/>
          <a:stretch>
            <a:fillRect/>
          </a:stretch>
        </p:blipFill>
        <p:spPr>
          <a:xfrm>
            <a:off x="7180365" y="290441"/>
            <a:ext cx="4819898" cy="2800494"/>
          </a:xfrm>
          <a:prstGeom prst="rect">
            <a:avLst/>
          </a:prstGeom>
        </p:spPr>
      </p:pic>
      <p:sp>
        <p:nvSpPr>
          <p:cNvPr id="7" name="TextBox 6">
            <a:extLst>
              <a:ext uri="{FF2B5EF4-FFF2-40B4-BE49-F238E27FC236}">
                <a16:creationId xmlns:a16="http://schemas.microsoft.com/office/drawing/2014/main" id="{CCB4BE70-8CE3-E6BB-8255-D036CD522A15}"/>
              </a:ext>
            </a:extLst>
          </p:cNvPr>
          <p:cNvSpPr txBox="1"/>
          <p:nvPr/>
        </p:nvSpPr>
        <p:spPr>
          <a:xfrm>
            <a:off x="2616543" y="5846544"/>
            <a:ext cx="6221626" cy="646331"/>
          </a:xfrm>
          <a:prstGeom prst="rect">
            <a:avLst/>
          </a:prstGeom>
          <a:noFill/>
        </p:spPr>
        <p:txBody>
          <a:bodyPr wrap="square">
            <a:spAutoFit/>
          </a:bodyPr>
          <a:lstStyle/>
          <a:p>
            <a:r>
              <a:rPr lang="en-GB" dirty="0">
                <a:hlinkClick r:id="rId3"/>
              </a:rPr>
              <a:t>White And Green Modern Professional Secondary Research Presentation (lzp.gov.lv)</a:t>
            </a:r>
            <a:endParaRPr lang="en-GB" dirty="0"/>
          </a:p>
        </p:txBody>
      </p:sp>
      <p:pic>
        <p:nvPicPr>
          <p:cNvPr id="9" name="Picture 8">
            <a:extLst>
              <a:ext uri="{FF2B5EF4-FFF2-40B4-BE49-F238E27FC236}">
                <a16:creationId xmlns:a16="http://schemas.microsoft.com/office/drawing/2014/main" id="{E96418A0-675B-B58D-8392-4D159143B19B}"/>
              </a:ext>
            </a:extLst>
          </p:cNvPr>
          <p:cNvPicPr>
            <a:picLocks noChangeAspect="1"/>
          </p:cNvPicPr>
          <p:nvPr/>
        </p:nvPicPr>
        <p:blipFill>
          <a:blip r:embed="rId4"/>
          <a:stretch>
            <a:fillRect/>
          </a:stretch>
        </p:blipFill>
        <p:spPr>
          <a:xfrm>
            <a:off x="8420697" y="4109050"/>
            <a:ext cx="3579566" cy="2458509"/>
          </a:xfrm>
          <a:prstGeom prst="rect">
            <a:avLst/>
          </a:prstGeom>
        </p:spPr>
      </p:pic>
    </p:spTree>
    <p:extLst>
      <p:ext uri="{BB962C8B-B14F-4D97-AF65-F5344CB8AC3E}">
        <p14:creationId xmlns:p14="http://schemas.microsoft.com/office/powerpoint/2010/main" val="3780738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1D35-DF51-2047-AA07-D2266F2CE8D4}"/>
              </a:ext>
            </a:extLst>
          </p:cNvPr>
          <p:cNvSpPr>
            <a:spLocks noGrp="1"/>
          </p:cNvSpPr>
          <p:nvPr>
            <p:ph type="title"/>
          </p:nvPr>
        </p:nvSpPr>
        <p:spPr/>
        <p:txBody>
          <a:bodyPr/>
          <a:lstStyle/>
          <a:p>
            <a:r>
              <a:rPr lang="lv-LV" sz="4400" b="1" kern="0" dirty="0">
                <a:solidFill>
                  <a:srgbClr val="002060"/>
                </a:solidFill>
                <a:effectLst/>
                <a:latin typeface="Times New Roman" panose="02020603050405020304" pitchFamily="18" charset="0"/>
                <a:ea typeface="Verdana" panose="020B0604030504040204" pitchFamily="34" charset="0"/>
                <a:cs typeface="Times New Roman" panose="02020603050405020304" pitchFamily="18" charset="0"/>
              </a:rPr>
              <a:t>ERA </a:t>
            </a:r>
            <a:r>
              <a:rPr lang="lv-LV" sz="4400" b="1" kern="0" dirty="0" err="1">
                <a:solidFill>
                  <a:srgbClr val="002060"/>
                </a:solidFill>
                <a:effectLst/>
                <a:latin typeface="Times New Roman" panose="02020603050405020304" pitchFamily="18" charset="0"/>
                <a:ea typeface="Verdana" panose="020B0604030504040204" pitchFamily="34" charset="0"/>
                <a:cs typeface="Times New Roman" panose="02020603050405020304" pitchFamily="18" charset="0"/>
              </a:rPr>
              <a:t>Talents</a:t>
            </a:r>
            <a:endParaRPr lang="en-GB" b="1" dirty="0">
              <a:solidFill>
                <a:srgbClr val="002060"/>
              </a:solidFill>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F94A4B58-56FC-5F49-B6B0-415078ECDD90}"/>
              </a:ext>
            </a:extLst>
          </p:cNvPr>
          <p:cNvPicPr>
            <a:picLocks noGrp="1" noChangeAspect="1"/>
          </p:cNvPicPr>
          <p:nvPr>
            <p:ph idx="1"/>
          </p:nvPr>
        </p:nvPicPr>
        <p:blipFill>
          <a:blip r:embed="rId2"/>
          <a:stretch>
            <a:fillRect/>
          </a:stretch>
        </p:blipFill>
        <p:spPr>
          <a:xfrm>
            <a:off x="6220035" y="246560"/>
            <a:ext cx="5725345" cy="3182439"/>
          </a:xfrm>
        </p:spPr>
      </p:pic>
      <p:sp>
        <p:nvSpPr>
          <p:cNvPr id="4" name="Slide Number Placeholder 3">
            <a:extLst>
              <a:ext uri="{FF2B5EF4-FFF2-40B4-BE49-F238E27FC236}">
                <a16:creationId xmlns:a16="http://schemas.microsoft.com/office/drawing/2014/main" id="{321E0217-D4E7-5894-5BA3-F1CC8500ABDD}"/>
              </a:ext>
            </a:extLst>
          </p:cNvPr>
          <p:cNvSpPr>
            <a:spLocks noGrp="1"/>
          </p:cNvSpPr>
          <p:nvPr>
            <p:ph type="sldNum" sz="quarter" idx="12"/>
          </p:nvPr>
        </p:nvSpPr>
        <p:spPr/>
        <p:txBody>
          <a:bodyPr/>
          <a:lstStyle/>
          <a:p>
            <a:fld id="{660F3F40-12FA-4968-8235-5F18DAFE2DEF}" type="slidenum">
              <a:rPr lang="lv-LV" smtClean="0"/>
              <a:t>24</a:t>
            </a:fld>
            <a:endParaRPr lang="lv-LV" dirty="0"/>
          </a:p>
        </p:txBody>
      </p:sp>
      <p:pic>
        <p:nvPicPr>
          <p:cNvPr id="8" name="Picture 7">
            <a:extLst>
              <a:ext uri="{FF2B5EF4-FFF2-40B4-BE49-F238E27FC236}">
                <a16:creationId xmlns:a16="http://schemas.microsoft.com/office/drawing/2014/main" id="{5B2534F5-86A6-F653-69F7-90F6CEF206D3}"/>
              </a:ext>
            </a:extLst>
          </p:cNvPr>
          <p:cNvPicPr>
            <a:picLocks noChangeAspect="1"/>
          </p:cNvPicPr>
          <p:nvPr/>
        </p:nvPicPr>
        <p:blipFill>
          <a:blip r:embed="rId3"/>
          <a:stretch>
            <a:fillRect/>
          </a:stretch>
        </p:blipFill>
        <p:spPr>
          <a:xfrm>
            <a:off x="161066" y="1563158"/>
            <a:ext cx="5934934" cy="2920364"/>
          </a:xfrm>
          <a:prstGeom prst="rect">
            <a:avLst/>
          </a:prstGeom>
        </p:spPr>
      </p:pic>
    </p:spTree>
    <p:extLst>
      <p:ext uri="{BB962C8B-B14F-4D97-AF65-F5344CB8AC3E}">
        <p14:creationId xmlns:p14="http://schemas.microsoft.com/office/powerpoint/2010/main" val="394475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22998-1A5E-6A40-9DE4-2A332E77B4E9}"/>
              </a:ext>
            </a:extLst>
          </p:cNvPr>
          <p:cNvSpPr>
            <a:spLocks noGrp="1"/>
          </p:cNvSpPr>
          <p:nvPr>
            <p:ph type="sldNum" sz="quarter" idx="12"/>
          </p:nvPr>
        </p:nvSpPr>
        <p:spPr/>
        <p:txBody>
          <a:bodyPr/>
          <a:lstStyle/>
          <a:p>
            <a:fld id="{660F3F40-12FA-4968-8235-5F18DAFE2DEF}" type="slidenum">
              <a:rPr lang="lv-LV" smtClean="0"/>
              <a:t>25</a:t>
            </a:fld>
            <a:endParaRPr lang="lv-LV" dirty="0"/>
          </a:p>
        </p:txBody>
      </p:sp>
      <p:sp>
        <p:nvSpPr>
          <p:cNvPr id="5" name="Rectangle 4">
            <a:extLst>
              <a:ext uri="{FF2B5EF4-FFF2-40B4-BE49-F238E27FC236}">
                <a16:creationId xmlns:a16="http://schemas.microsoft.com/office/drawing/2014/main" id="{30013EB8-7210-F64D-8AAD-0A40A2411F1A}"/>
              </a:ext>
            </a:extLst>
          </p:cNvPr>
          <p:cNvSpPr/>
          <p:nvPr/>
        </p:nvSpPr>
        <p:spPr>
          <a:xfrm>
            <a:off x="6771209" y="295167"/>
            <a:ext cx="6122853" cy="313428"/>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hlinkClick r:id="rId2"/>
              </a:rPr>
              <a:t>https://www.lzp.gov.lv/lv/pasakumu-informativie-materiali</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CFA9C0E3-2B71-6049-90D6-51F7B9616F44}"/>
              </a:ext>
            </a:extLst>
          </p:cNvPr>
          <p:cNvPicPr>
            <a:picLocks noChangeAspect="1"/>
          </p:cNvPicPr>
          <p:nvPr/>
        </p:nvPicPr>
        <p:blipFill>
          <a:blip r:embed="rId3"/>
          <a:stretch>
            <a:fillRect/>
          </a:stretch>
        </p:blipFill>
        <p:spPr>
          <a:xfrm>
            <a:off x="6880862" y="777872"/>
            <a:ext cx="4937435" cy="2404316"/>
          </a:xfrm>
          <a:prstGeom prst="rect">
            <a:avLst/>
          </a:prstGeom>
        </p:spPr>
      </p:pic>
      <p:pic>
        <p:nvPicPr>
          <p:cNvPr id="10" name="Picture 9">
            <a:extLst>
              <a:ext uri="{FF2B5EF4-FFF2-40B4-BE49-F238E27FC236}">
                <a16:creationId xmlns:a16="http://schemas.microsoft.com/office/drawing/2014/main" id="{DDC5E8B1-E1F0-3F4D-9770-F523CA4F1857}"/>
              </a:ext>
            </a:extLst>
          </p:cNvPr>
          <p:cNvPicPr>
            <a:picLocks noChangeAspect="1"/>
          </p:cNvPicPr>
          <p:nvPr/>
        </p:nvPicPr>
        <p:blipFill>
          <a:blip r:embed="rId4"/>
          <a:stretch>
            <a:fillRect/>
          </a:stretch>
        </p:blipFill>
        <p:spPr>
          <a:xfrm>
            <a:off x="190882" y="3764422"/>
            <a:ext cx="5082547" cy="2745815"/>
          </a:xfrm>
          <a:prstGeom prst="rect">
            <a:avLst/>
          </a:prstGeom>
        </p:spPr>
      </p:pic>
      <p:sp>
        <p:nvSpPr>
          <p:cNvPr id="11" name="Rectangle 10">
            <a:extLst>
              <a:ext uri="{FF2B5EF4-FFF2-40B4-BE49-F238E27FC236}">
                <a16:creationId xmlns:a16="http://schemas.microsoft.com/office/drawing/2014/main" id="{9B21CF5B-A885-334C-9C90-2BA7C59D3F1C}"/>
              </a:ext>
            </a:extLst>
          </p:cNvPr>
          <p:cNvSpPr/>
          <p:nvPr/>
        </p:nvSpPr>
        <p:spPr>
          <a:xfrm>
            <a:off x="190882" y="3456645"/>
            <a:ext cx="4484561"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5"/>
              </a:rPr>
              <a:t>https://www.lzp.gov.lv/lv/atbalstitie-projekti-2</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2D7D6B05-B8FF-4442-A3FC-E887B6FD80B1}"/>
              </a:ext>
            </a:extLst>
          </p:cNvPr>
          <p:cNvPicPr>
            <a:picLocks noChangeAspect="1"/>
          </p:cNvPicPr>
          <p:nvPr/>
        </p:nvPicPr>
        <p:blipFill>
          <a:blip r:embed="rId6"/>
          <a:stretch>
            <a:fillRect/>
          </a:stretch>
        </p:blipFill>
        <p:spPr>
          <a:xfrm>
            <a:off x="73803" y="0"/>
            <a:ext cx="2259107" cy="1290918"/>
          </a:xfrm>
          <a:prstGeom prst="rect">
            <a:avLst/>
          </a:prstGeom>
        </p:spPr>
      </p:pic>
      <p:sp>
        <p:nvSpPr>
          <p:cNvPr id="7" name="TextBox 6">
            <a:extLst>
              <a:ext uri="{FF2B5EF4-FFF2-40B4-BE49-F238E27FC236}">
                <a16:creationId xmlns:a16="http://schemas.microsoft.com/office/drawing/2014/main" id="{8EEE03CD-E34E-6843-8E14-825F8DE01923}"/>
              </a:ext>
            </a:extLst>
          </p:cNvPr>
          <p:cNvSpPr txBox="1"/>
          <p:nvPr/>
        </p:nvSpPr>
        <p:spPr>
          <a:xfrm>
            <a:off x="190882" y="264611"/>
            <a:ext cx="2475165" cy="307777"/>
          </a:xfrm>
          <a:prstGeom prst="rect">
            <a:avLst/>
          </a:prstGeom>
          <a:noFill/>
        </p:spPr>
        <p:txBody>
          <a:bodyPr wrap="none" rtlCol="0">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7"/>
              </a:rPr>
              <a:t>https://www.euraxess.lv</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7AA4250B-E39F-F944-43FF-55F3145F119B}"/>
              </a:ext>
            </a:extLst>
          </p:cNvPr>
          <p:cNvSpPr txBox="1"/>
          <p:nvPr/>
        </p:nvSpPr>
        <p:spPr>
          <a:xfrm>
            <a:off x="5976258" y="3764422"/>
            <a:ext cx="6215742" cy="646331"/>
          </a:xfrm>
          <a:prstGeom prst="rect">
            <a:avLst/>
          </a:prstGeom>
          <a:noFill/>
        </p:spPr>
        <p:txBody>
          <a:bodyPr wrap="square">
            <a:spAutoFit/>
          </a:bodyPr>
          <a:lstStyle/>
          <a:p>
            <a:r>
              <a:rPr lang="en-GB" dirty="0">
                <a:hlinkClick r:id="rId8"/>
              </a:rPr>
              <a:t>Horizon Europe info day - WIDERA Work Programme 2023-2024, Morning session - YouTube</a:t>
            </a:r>
            <a:endParaRPr lang="en-GB" dirty="0"/>
          </a:p>
        </p:txBody>
      </p:sp>
      <p:pic>
        <p:nvPicPr>
          <p:cNvPr id="8" name="Picture 7">
            <a:extLst>
              <a:ext uri="{FF2B5EF4-FFF2-40B4-BE49-F238E27FC236}">
                <a16:creationId xmlns:a16="http://schemas.microsoft.com/office/drawing/2014/main" id="{A6BBFA38-0C63-106C-C3AB-DF51071EBBD8}"/>
              </a:ext>
            </a:extLst>
          </p:cNvPr>
          <p:cNvPicPr>
            <a:picLocks noChangeAspect="1"/>
          </p:cNvPicPr>
          <p:nvPr/>
        </p:nvPicPr>
        <p:blipFill>
          <a:blip r:embed="rId9"/>
          <a:stretch>
            <a:fillRect/>
          </a:stretch>
        </p:blipFill>
        <p:spPr>
          <a:xfrm>
            <a:off x="7118937" y="4409092"/>
            <a:ext cx="4699360" cy="2312383"/>
          </a:xfrm>
          <a:prstGeom prst="rect">
            <a:avLst/>
          </a:prstGeom>
        </p:spPr>
      </p:pic>
      <p:pic>
        <p:nvPicPr>
          <p:cNvPr id="9" name="Picture 8">
            <a:extLst>
              <a:ext uri="{FF2B5EF4-FFF2-40B4-BE49-F238E27FC236}">
                <a16:creationId xmlns:a16="http://schemas.microsoft.com/office/drawing/2014/main" id="{0454C9BB-61FF-197D-24B6-CCE2AE996174}"/>
              </a:ext>
            </a:extLst>
          </p:cNvPr>
          <p:cNvPicPr>
            <a:picLocks noChangeAspect="1"/>
          </p:cNvPicPr>
          <p:nvPr/>
        </p:nvPicPr>
        <p:blipFill rotWithShape="1">
          <a:blip r:embed="rId10"/>
          <a:srcRect r="8427"/>
          <a:stretch/>
        </p:blipFill>
        <p:spPr>
          <a:xfrm>
            <a:off x="246594" y="572388"/>
            <a:ext cx="5073063" cy="2853069"/>
          </a:xfrm>
          <a:prstGeom prst="rect">
            <a:avLst/>
          </a:prstGeom>
        </p:spPr>
      </p:pic>
    </p:spTree>
    <p:extLst>
      <p:ext uri="{BB962C8B-B14F-4D97-AF65-F5344CB8AC3E}">
        <p14:creationId xmlns:p14="http://schemas.microsoft.com/office/powerpoint/2010/main" val="1627831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26</a:t>
            </a:fld>
            <a:endParaRPr lang="en-US" altLang="lv-LV" dirty="0"/>
          </a:p>
        </p:txBody>
      </p:sp>
      <p:pic>
        <p:nvPicPr>
          <p:cNvPr id="2" name="Picture 2" descr="A piece of paper with a crossword puzzle">
            <a:extLst>
              <a:ext uri="{FF2B5EF4-FFF2-40B4-BE49-F238E27FC236}">
                <a16:creationId xmlns:a16="http://schemas.microsoft.com/office/drawing/2014/main" id="{E281469A-63BA-B230-D113-56825E9C53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74" r="1" b="3369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451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411F-C880-481F-011F-50474324AB0F}"/>
              </a:ext>
            </a:extLst>
          </p:cNvPr>
          <p:cNvSpPr>
            <a:spLocks noGrp="1"/>
          </p:cNvSpPr>
          <p:nvPr>
            <p:ph type="title"/>
          </p:nvPr>
        </p:nvSpPr>
        <p:spPr/>
        <p:txBody>
          <a:bodyPr/>
          <a:lstStyle/>
          <a:p>
            <a:r>
              <a:rPr lang="en-GB" dirty="0">
                <a:hlinkClick r:id="rId2"/>
              </a:rPr>
              <a:t>RM ROADMAP Project Home</a:t>
            </a:r>
            <a:endParaRPr lang="en-GB" dirty="0"/>
          </a:p>
        </p:txBody>
      </p:sp>
      <p:sp>
        <p:nvSpPr>
          <p:cNvPr id="4" name="Text Placeholder 3">
            <a:extLst>
              <a:ext uri="{FF2B5EF4-FFF2-40B4-BE49-F238E27FC236}">
                <a16:creationId xmlns:a16="http://schemas.microsoft.com/office/drawing/2014/main" id="{B9582FF6-C78B-F37D-D0C7-8A735CC10B8E}"/>
              </a:ext>
            </a:extLst>
          </p:cNvPr>
          <p:cNvSpPr>
            <a:spLocks noGrp="1"/>
          </p:cNvSpPr>
          <p:nvPr>
            <p:ph type="body" sz="half" idx="2"/>
          </p:nvPr>
        </p:nvSpPr>
        <p:spPr/>
        <p:txBody>
          <a:bodyPr/>
          <a:lstStyle/>
          <a:p>
            <a:endParaRPr lang="en-GB"/>
          </a:p>
        </p:txBody>
      </p:sp>
      <p:sp>
        <p:nvSpPr>
          <p:cNvPr id="5" name="Slide Number Placeholder 4">
            <a:extLst>
              <a:ext uri="{FF2B5EF4-FFF2-40B4-BE49-F238E27FC236}">
                <a16:creationId xmlns:a16="http://schemas.microsoft.com/office/drawing/2014/main" id="{0A8405A0-A46F-798F-68EB-6A96308D975A}"/>
              </a:ext>
            </a:extLst>
          </p:cNvPr>
          <p:cNvSpPr>
            <a:spLocks noGrp="1"/>
          </p:cNvSpPr>
          <p:nvPr>
            <p:ph type="sldNum" sz="quarter" idx="12"/>
          </p:nvPr>
        </p:nvSpPr>
        <p:spPr/>
        <p:txBody>
          <a:bodyPr/>
          <a:lstStyle/>
          <a:p>
            <a:fld id="{660F3F40-12FA-4968-8235-5F18DAFE2DEF}" type="slidenum">
              <a:rPr lang="lv-LV" smtClean="0"/>
              <a:t>27</a:t>
            </a:fld>
            <a:endParaRPr lang="lv-LV" dirty="0"/>
          </a:p>
        </p:txBody>
      </p:sp>
      <p:pic>
        <p:nvPicPr>
          <p:cNvPr id="9" name="Picture 8">
            <a:extLst>
              <a:ext uri="{FF2B5EF4-FFF2-40B4-BE49-F238E27FC236}">
                <a16:creationId xmlns:a16="http://schemas.microsoft.com/office/drawing/2014/main" id="{A3A1C28A-7C4B-89A2-AFA5-B79C88CD7A0F}"/>
              </a:ext>
            </a:extLst>
          </p:cNvPr>
          <p:cNvPicPr>
            <a:picLocks noChangeAspect="1"/>
          </p:cNvPicPr>
          <p:nvPr/>
        </p:nvPicPr>
        <p:blipFill>
          <a:blip r:embed="rId3"/>
          <a:stretch>
            <a:fillRect/>
          </a:stretch>
        </p:blipFill>
        <p:spPr>
          <a:xfrm>
            <a:off x="4913172" y="782165"/>
            <a:ext cx="7177003" cy="2550469"/>
          </a:xfrm>
          <a:prstGeom prst="rect">
            <a:avLst/>
          </a:prstGeom>
        </p:spPr>
      </p:pic>
      <p:pic>
        <p:nvPicPr>
          <p:cNvPr id="10" name="Picture 9">
            <a:extLst>
              <a:ext uri="{FF2B5EF4-FFF2-40B4-BE49-F238E27FC236}">
                <a16:creationId xmlns:a16="http://schemas.microsoft.com/office/drawing/2014/main" id="{9A3759EB-AD72-7583-D5A1-665C62CC46FB}"/>
              </a:ext>
            </a:extLst>
          </p:cNvPr>
          <p:cNvPicPr>
            <a:picLocks noChangeAspect="1"/>
          </p:cNvPicPr>
          <p:nvPr/>
        </p:nvPicPr>
        <p:blipFill>
          <a:blip r:embed="rId4"/>
          <a:stretch>
            <a:fillRect/>
          </a:stretch>
        </p:blipFill>
        <p:spPr>
          <a:xfrm>
            <a:off x="698641" y="1992174"/>
            <a:ext cx="3191343" cy="4479076"/>
          </a:xfrm>
          <a:prstGeom prst="rect">
            <a:avLst/>
          </a:prstGeom>
        </p:spPr>
      </p:pic>
      <p:pic>
        <p:nvPicPr>
          <p:cNvPr id="11" name="Content Placeholder 10">
            <a:extLst>
              <a:ext uri="{FF2B5EF4-FFF2-40B4-BE49-F238E27FC236}">
                <a16:creationId xmlns:a16="http://schemas.microsoft.com/office/drawing/2014/main" id="{016FC26C-E297-383C-0064-0686DFB6305C}"/>
              </a:ext>
            </a:extLst>
          </p:cNvPr>
          <p:cNvPicPr>
            <a:picLocks noGrp="1" noChangeAspect="1"/>
          </p:cNvPicPr>
          <p:nvPr>
            <p:ph idx="1"/>
          </p:nvPr>
        </p:nvPicPr>
        <p:blipFill>
          <a:blip r:embed="rId5"/>
          <a:stretch>
            <a:fillRect/>
          </a:stretch>
        </p:blipFill>
        <p:spPr>
          <a:xfrm>
            <a:off x="4031131" y="3429000"/>
            <a:ext cx="3212285" cy="2285664"/>
          </a:xfrm>
          <a:prstGeom prst="rect">
            <a:avLst/>
          </a:prstGeom>
        </p:spPr>
      </p:pic>
      <p:pic>
        <p:nvPicPr>
          <p:cNvPr id="12" name="Picture 11">
            <a:extLst>
              <a:ext uri="{FF2B5EF4-FFF2-40B4-BE49-F238E27FC236}">
                <a16:creationId xmlns:a16="http://schemas.microsoft.com/office/drawing/2014/main" id="{636481BC-1331-FBB9-3E9F-A4824E4757B4}"/>
              </a:ext>
            </a:extLst>
          </p:cNvPr>
          <p:cNvPicPr>
            <a:picLocks noChangeAspect="1"/>
          </p:cNvPicPr>
          <p:nvPr/>
        </p:nvPicPr>
        <p:blipFill>
          <a:blip r:embed="rId6"/>
          <a:stretch>
            <a:fillRect/>
          </a:stretch>
        </p:blipFill>
        <p:spPr>
          <a:xfrm>
            <a:off x="7788837" y="3963194"/>
            <a:ext cx="4176663" cy="1732415"/>
          </a:xfrm>
          <a:prstGeom prst="rect">
            <a:avLst/>
          </a:prstGeom>
        </p:spPr>
      </p:pic>
    </p:spTree>
    <p:extLst>
      <p:ext uri="{BB962C8B-B14F-4D97-AF65-F5344CB8AC3E}">
        <p14:creationId xmlns:p14="http://schemas.microsoft.com/office/powerpoint/2010/main" val="1782331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2B39-25FF-267D-B9C4-74CDC3437B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1A44C49-8D1D-48AD-AC35-2020FD7AA5E3}"/>
              </a:ext>
            </a:extLst>
          </p:cNvPr>
          <p:cNvSpPr>
            <a:spLocks noGrp="1"/>
          </p:cNvSpPr>
          <p:nvPr>
            <p:ph idx="1"/>
          </p:nvPr>
        </p:nvSpPr>
        <p:spPr/>
        <p:txBody>
          <a:bodyPr/>
          <a:lstStyle/>
          <a:p>
            <a:endParaRPr lang="en-GB"/>
          </a:p>
        </p:txBody>
      </p:sp>
      <p:sp>
        <p:nvSpPr>
          <p:cNvPr id="4" name="Text Placeholder 3">
            <a:extLst>
              <a:ext uri="{FF2B5EF4-FFF2-40B4-BE49-F238E27FC236}">
                <a16:creationId xmlns:a16="http://schemas.microsoft.com/office/drawing/2014/main" id="{BED6CB88-2185-C9C9-6407-B58E0CD01E1A}"/>
              </a:ext>
            </a:extLst>
          </p:cNvPr>
          <p:cNvSpPr>
            <a:spLocks noGrp="1"/>
          </p:cNvSpPr>
          <p:nvPr>
            <p:ph type="body" sz="half" idx="2"/>
          </p:nvPr>
        </p:nvSpPr>
        <p:spPr/>
        <p:txBody>
          <a:bodyPr/>
          <a:lstStyle/>
          <a:p>
            <a:endParaRPr lang="en-GB"/>
          </a:p>
        </p:txBody>
      </p:sp>
      <p:sp>
        <p:nvSpPr>
          <p:cNvPr id="5" name="Slide Number Placeholder 4">
            <a:extLst>
              <a:ext uri="{FF2B5EF4-FFF2-40B4-BE49-F238E27FC236}">
                <a16:creationId xmlns:a16="http://schemas.microsoft.com/office/drawing/2014/main" id="{940BF82B-634A-2D65-D1F8-3DAD8EED2550}"/>
              </a:ext>
            </a:extLst>
          </p:cNvPr>
          <p:cNvSpPr>
            <a:spLocks noGrp="1"/>
          </p:cNvSpPr>
          <p:nvPr>
            <p:ph type="sldNum" sz="quarter" idx="12"/>
          </p:nvPr>
        </p:nvSpPr>
        <p:spPr/>
        <p:txBody>
          <a:bodyPr/>
          <a:lstStyle/>
          <a:p>
            <a:fld id="{660F3F40-12FA-4968-8235-5F18DAFE2DEF}" type="slidenum">
              <a:rPr lang="lv-LV" smtClean="0"/>
              <a:t>28</a:t>
            </a:fld>
            <a:endParaRPr lang="lv-LV" dirty="0"/>
          </a:p>
        </p:txBody>
      </p:sp>
      <p:pic>
        <p:nvPicPr>
          <p:cNvPr id="7" name="Picture 6">
            <a:extLst>
              <a:ext uri="{FF2B5EF4-FFF2-40B4-BE49-F238E27FC236}">
                <a16:creationId xmlns:a16="http://schemas.microsoft.com/office/drawing/2014/main" id="{6A2B7F9B-47FC-7605-988F-2F1CED4C6FCA}"/>
              </a:ext>
            </a:extLst>
          </p:cNvPr>
          <p:cNvPicPr>
            <a:picLocks noChangeAspect="1"/>
          </p:cNvPicPr>
          <p:nvPr/>
        </p:nvPicPr>
        <p:blipFill>
          <a:blip r:embed="rId2"/>
          <a:stretch>
            <a:fillRect/>
          </a:stretch>
        </p:blipFill>
        <p:spPr>
          <a:xfrm>
            <a:off x="4971954" y="101499"/>
            <a:ext cx="7042512" cy="3911801"/>
          </a:xfrm>
          <a:prstGeom prst="rect">
            <a:avLst/>
          </a:prstGeom>
        </p:spPr>
      </p:pic>
      <p:pic>
        <p:nvPicPr>
          <p:cNvPr id="9" name="Picture 8">
            <a:extLst>
              <a:ext uri="{FF2B5EF4-FFF2-40B4-BE49-F238E27FC236}">
                <a16:creationId xmlns:a16="http://schemas.microsoft.com/office/drawing/2014/main" id="{E4B66360-4464-3842-91E4-C6860DBEBAA5}"/>
              </a:ext>
            </a:extLst>
          </p:cNvPr>
          <p:cNvPicPr>
            <a:picLocks noChangeAspect="1"/>
          </p:cNvPicPr>
          <p:nvPr/>
        </p:nvPicPr>
        <p:blipFill>
          <a:blip r:embed="rId3"/>
          <a:stretch>
            <a:fillRect/>
          </a:stretch>
        </p:blipFill>
        <p:spPr>
          <a:xfrm>
            <a:off x="6694296" y="4013300"/>
            <a:ext cx="4788146" cy="1994002"/>
          </a:xfrm>
          <a:prstGeom prst="rect">
            <a:avLst/>
          </a:prstGeom>
        </p:spPr>
      </p:pic>
      <p:pic>
        <p:nvPicPr>
          <p:cNvPr id="10" name="Picture 9">
            <a:extLst>
              <a:ext uri="{FF2B5EF4-FFF2-40B4-BE49-F238E27FC236}">
                <a16:creationId xmlns:a16="http://schemas.microsoft.com/office/drawing/2014/main" id="{00E82FD5-9A21-DD7E-7F16-254D52717955}"/>
              </a:ext>
            </a:extLst>
          </p:cNvPr>
          <p:cNvPicPr>
            <a:picLocks noChangeAspect="1"/>
          </p:cNvPicPr>
          <p:nvPr/>
        </p:nvPicPr>
        <p:blipFill>
          <a:blip r:embed="rId4"/>
          <a:stretch>
            <a:fillRect/>
          </a:stretch>
        </p:blipFill>
        <p:spPr>
          <a:xfrm>
            <a:off x="0" y="3074713"/>
            <a:ext cx="5553075" cy="3451776"/>
          </a:xfrm>
          <a:prstGeom prst="rect">
            <a:avLst/>
          </a:prstGeom>
        </p:spPr>
      </p:pic>
    </p:spTree>
    <p:extLst>
      <p:ext uri="{BB962C8B-B14F-4D97-AF65-F5344CB8AC3E}">
        <p14:creationId xmlns:p14="http://schemas.microsoft.com/office/powerpoint/2010/main" val="2164584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lemento grafico 30" descr="Arco e freccia contorno">
            <a:extLst>
              <a:ext uri="{FF2B5EF4-FFF2-40B4-BE49-F238E27FC236}">
                <a16:creationId xmlns:a16="http://schemas.microsoft.com/office/drawing/2014/main" id="{9C355082-8E25-91E7-3ED8-C36DE58351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387" y="278508"/>
            <a:ext cx="1440000" cy="1440000"/>
          </a:xfrm>
          <a:prstGeom prst="rect">
            <a:avLst/>
          </a:prstGeom>
        </p:spPr>
      </p:pic>
      <p:sp>
        <p:nvSpPr>
          <p:cNvPr id="2" name="Titolo 2">
            <a:extLst>
              <a:ext uri="{FF2B5EF4-FFF2-40B4-BE49-F238E27FC236}">
                <a16:creationId xmlns:a16="http://schemas.microsoft.com/office/drawing/2014/main" id="{5EE5F7D6-9F0E-3266-A3CB-B14F07832BD2}"/>
              </a:ext>
            </a:extLst>
          </p:cNvPr>
          <p:cNvSpPr txBox="1">
            <a:spLocks/>
          </p:cNvSpPr>
          <p:nvPr/>
        </p:nvSpPr>
        <p:spPr>
          <a:xfrm>
            <a:off x="1706269" y="621322"/>
            <a:ext cx="8658222"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it-IT" sz="4000" dirty="0">
              <a:solidFill>
                <a:schemeClr val="bg2"/>
              </a:solidFill>
              <a:latin typeface="Avenir Next LT Pro Light" panose="020B0304020202020204" pitchFamily="34" charset="0"/>
            </a:endParaRPr>
          </a:p>
        </p:txBody>
      </p:sp>
      <p:sp>
        <p:nvSpPr>
          <p:cNvPr id="4" name="CasellaDiTesto 3">
            <a:extLst>
              <a:ext uri="{FF2B5EF4-FFF2-40B4-BE49-F238E27FC236}">
                <a16:creationId xmlns:a16="http://schemas.microsoft.com/office/drawing/2014/main" id="{D9626A17-27BB-DED6-6B0B-BA32AD2F3EAB}"/>
              </a:ext>
            </a:extLst>
          </p:cNvPr>
          <p:cNvSpPr txBox="1"/>
          <p:nvPr/>
        </p:nvSpPr>
        <p:spPr>
          <a:xfrm>
            <a:off x="11198813" y="0"/>
            <a:ext cx="1102448" cy="971996"/>
          </a:xfrm>
          <a:prstGeom prst="mathMinus">
            <a:avLst/>
          </a:prstGeom>
          <a:solidFill>
            <a:srgbClr val="007F97"/>
          </a:solidFill>
          <a:ln>
            <a:solidFill>
              <a:srgbClr val="007F97"/>
            </a:solidFill>
          </a:ln>
        </p:spPr>
        <p:txBody>
          <a:bodyPr wrap="square" rtlCol="0">
            <a:spAutoFit/>
          </a:bodyPr>
          <a:lstStyle/>
          <a:p>
            <a:endParaRPr lang="it-IT" sz="900" dirty="0">
              <a:latin typeface="Avenir Next LT Pro Light" panose="020B0304020202020204" pitchFamily="34" charset="0"/>
            </a:endParaRPr>
          </a:p>
        </p:txBody>
      </p:sp>
      <p:sp>
        <p:nvSpPr>
          <p:cNvPr id="5" name="Rettangolo con angoli arrotondati 4">
            <a:extLst>
              <a:ext uri="{FF2B5EF4-FFF2-40B4-BE49-F238E27FC236}">
                <a16:creationId xmlns:a16="http://schemas.microsoft.com/office/drawing/2014/main" id="{FDA26610-5562-E3AF-A03A-88A7FEEAB49B}"/>
              </a:ext>
            </a:extLst>
          </p:cNvPr>
          <p:cNvSpPr/>
          <p:nvPr/>
        </p:nvSpPr>
        <p:spPr>
          <a:xfrm>
            <a:off x="1067667" y="2319247"/>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it-IT" dirty="0" err="1">
                <a:latin typeface="Avenir Next LT Pro Light" panose="020B0304020202020204" pitchFamily="34" charset="0"/>
                <a:hlinkClick r:id="rId5"/>
              </a:rPr>
              <a:t>Euraxess</a:t>
            </a:r>
            <a:r>
              <a:rPr lang="it-IT" dirty="0">
                <a:latin typeface="Avenir Next LT Pro Light" panose="020B0304020202020204" pitchFamily="34" charset="0"/>
                <a:hlinkClick r:id="rId5"/>
              </a:rPr>
              <a:t> Startup Hub</a:t>
            </a:r>
            <a:endParaRPr lang="it-IT" dirty="0">
              <a:latin typeface="Avenir Next LT Pro Light" panose="020B0304020202020204" pitchFamily="34" charset="0"/>
            </a:endParaRPr>
          </a:p>
        </p:txBody>
      </p:sp>
      <p:sp>
        <p:nvSpPr>
          <p:cNvPr id="6" name="Rettangolo con angoli arrotondati 5">
            <a:extLst>
              <a:ext uri="{FF2B5EF4-FFF2-40B4-BE49-F238E27FC236}">
                <a16:creationId xmlns:a16="http://schemas.microsoft.com/office/drawing/2014/main" id="{8147F820-90CE-62A7-89EB-D4293839D66E}"/>
              </a:ext>
            </a:extLst>
          </p:cNvPr>
          <p:cNvSpPr/>
          <p:nvPr/>
        </p:nvSpPr>
        <p:spPr>
          <a:xfrm>
            <a:off x="1067667" y="3002049"/>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it-IT" sz="1800" dirty="0" err="1">
                <a:latin typeface="Avenir Next LT Pro Light" panose="020B0304020202020204" pitchFamily="34" charset="0"/>
                <a:hlinkClick r:id="rId6"/>
              </a:rPr>
              <a:t>Research</a:t>
            </a:r>
            <a:r>
              <a:rPr lang="it-IT" sz="1800" dirty="0">
                <a:latin typeface="Avenir Next LT Pro Light" panose="020B0304020202020204" pitchFamily="34" charset="0"/>
                <a:hlinkClick r:id="rId6"/>
              </a:rPr>
              <a:t> Career Beyond Academia </a:t>
            </a:r>
            <a:endParaRPr lang="it-IT" sz="1800" dirty="0">
              <a:latin typeface="Avenir Next LT Pro Light" panose="020B0304020202020204" pitchFamily="34" charset="0"/>
            </a:endParaRPr>
          </a:p>
        </p:txBody>
      </p:sp>
      <p:sp>
        <p:nvSpPr>
          <p:cNvPr id="8" name="Rettangolo con angoli arrotondati 7">
            <a:extLst>
              <a:ext uri="{FF2B5EF4-FFF2-40B4-BE49-F238E27FC236}">
                <a16:creationId xmlns:a16="http://schemas.microsoft.com/office/drawing/2014/main" id="{61F3A9A4-674E-D8F1-3583-178FDB48BC04}"/>
              </a:ext>
            </a:extLst>
          </p:cNvPr>
          <p:cNvSpPr/>
          <p:nvPr/>
        </p:nvSpPr>
        <p:spPr>
          <a:xfrm>
            <a:off x="1067667" y="3659017"/>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it-IT" sz="1800" dirty="0" err="1">
                <a:latin typeface="Avenir Next LT Pro Light" panose="020B0304020202020204" pitchFamily="34" charset="0"/>
                <a:hlinkClick r:id="rId7"/>
              </a:rPr>
              <a:t>Research</a:t>
            </a:r>
            <a:r>
              <a:rPr lang="it-IT" sz="1800" dirty="0">
                <a:latin typeface="Avenir Next LT Pro Light" panose="020B0304020202020204" pitchFamily="34" charset="0"/>
                <a:hlinkClick r:id="rId7"/>
              </a:rPr>
              <a:t> Careers in Academia </a:t>
            </a:r>
            <a:endParaRPr lang="it-IT" sz="1800" dirty="0">
              <a:latin typeface="Avenir Next LT Pro Light" panose="020B0304020202020204" pitchFamily="34" charset="0"/>
            </a:endParaRPr>
          </a:p>
        </p:txBody>
      </p:sp>
      <p:sp>
        <p:nvSpPr>
          <p:cNvPr id="9" name="Rettangolo con angoli arrotondati 8">
            <a:extLst>
              <a:ext uri="{FF2B5EF4-FFF2-40B4-BE49-F238E27FC236}">
                <a16:creationId xmlns:a16="http://schemas.microsoft.com/office/drawing/2014/main" id="{8ECCCE38-9B0E-D0BD-20E6-B19C35FE4BB5}"/>
              </a:ext>
            </a:extLst>
          </p:cNvPr>
          <p:cNvSpPr/>
          <p:nvPr/>
        </p:nvSpPr>
        <p:spPr>
          <a:xfrm>
            <a:off x="1067667" y="4341819"/>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it-IT" dirty="0" err="1">
                <a:solidFill>
                  <a:srgbClr val="007F97"/>
                </a:solidFill>
                <a:latin typeface="Avenir Next LT Pro Light" panose="020B0304020202020204" pitchFamily="34" charset="0"/>
              </a:rPr>
              <a:t>Supporting</a:t>
            </a:r>
            <a:r>
              <a:rPr lang="it-IT" dirty="0">
                <a:latin typeface="Avenir Next LT Pro Light" panose="020B0304020202020204" pitchFamily="34" charset="0"/>
              </a:rPr>
              <a:t> </a:t>
            </a:r>
            <a:r>
              <a:rPr lang="it-IT" dirty="0">
                <a:solidFill>
                  <a:srgbClr val="007F97"/>
                </a:solidFill>
                <a:latin typeface="Avenir Next LT Pro Light" panose="020B0304020202020204" pitchFamily="34" charset="0"/>
              </a:rPr>
              <a:t>Talent </a:t>
            </a:r>
            <a:r>
              <a:rPr lang="it-IT" dirty="0" err="1">
                <a:solidFill>
                  <a:srgbClr val="007F97"/>
                </a:solidFill>
                <a:latin typeface="Avenir Next LT Pro Light" panose="020B0304020202020204" pitchFamily="34" charset="0"/>
              </a:rPr>
              <a:t>Circulation</a:t>
            </a:r>
            <a:endParaRPr lang="it-IT" dirty="0">
              <a:solidFill>
                <a:srgbClr val="007F97"/>
              </a:solidFill>
              <a:latin typeface="Avenir Next LT Pro Light" panose="020B0304020202020204" pitchFamily="34" charset="0"/>
            </a:endParaRPr>
          </a:p>
        </p:txBody>
      </p:sp>
      <p:sp>
        <p:nvSpPr>
          <p:cNvPr id="10" name="Rettangolo con angoli arrotondati 9">
            <a:extLst>
              <a:ext uri="{FF2B5EF4-FFF2-40B4-BE49-F238E27FC236}">
                <a16:creationId xmlns:a16="http://schemas.microsoft.com/office/drawing/2014/main" id="{0812B852-3848-67AD-FCB8-245EA6505053}"/>
              </a:ext>
            </a:extLst>
          </p:cNvPr>
          <p:cNvSpPr/>
          <p:nvPr/>
        </p:nvSpPr>
        <p:spPr>
          <a:xfrm>
            <a:off x="1067667" y="4979000"/>
            <a:ext cx="4812266" cy="3577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r>
              <a:rPr lang="it-IT" dirty="0" err="1">
                <a:solidFill>
                  <a:srgbClr val="007F97"/>
                </a:solidFill>
                <a:latin typeface="Avenir Next LT Pro Light" panose="020B0304020202020204" pitchFamily="34" charset="0"/>
              </a:rPr>
              <a:t>Euraxess</a:t>
            </a:r>
            <a:r>
              <a:rPr lang="it-IT" dirty="0">
                <a:solidFill>
                  <a:srgbClr val="007F97"/>
                </a:solidFill>
                <a:latin typeface="Avenir Next LT Pro Light" panose="020B0304020202020204" pitchFamily="34" charset="0"/>
              </a:rPr>
              <a:t> Science 4 </a:t>
            </a:r>
            <a:r>
              <a:rPr lang="it-IT" dirty="0" err="1">
                <a:solidFill>
                  <a:srgbClr val="007F97"/>
                </a:solidFill>
                <a:latin typeface="Avenir Next LT Pro Light" panose="020B0304020202020204" pitchFamily="34" charset="0"/>
              </a:rPr>
              <a:t>Refugees</a:t>
            </a:r>
            <a:r>
              <a:rPr lang="it-IT" dirty="0">
                <a:solidFill>
                  <a:srgbClr val="007F97"/>
                </a:solidFill>
                <a:latin typeface="Avenir Next LT Pro Light" panose="020B0304020202020204" pitchFamily="34" charset="0"/>
              </a:rPr>
              <a:t> Hub</a:t>
            </a:r>
          </a:p>
        </p:txBody>
      </p:sp>
      <p:sp>
        <p:nvSpPr>
          <p:cNvPr id="12" name="Rettangolo con angoli arrotondati 11">
            <a:extLst>
              <a:ext uri="{FF2B5EF4-FFF2-40B4-BE49-F238E27FC236}">
                <a16:creationId xmlns:a16="http://schemas.microsoft.com/office/drawing/2014/main" id="{3900D983-C8E1-8F44-441A-1AAD9C16CB80}"/>
              </a:ext>
            </a:extLst>
          </p:cNvPr>
          <p:cNvSpPr/>
          <p:nvPr/>
        </p:nvSpPr>
        <p:spPr>
          <a:xfrm>
            <a:off x="7273088" y="2517915"/>
            <a:ext cx="3851245" cy="2997731"/>
          </a:xfrm>
          <a:prstGeom prst="roundRect">
            <a:avLst/>
          </a:prstGeom>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lv-LV" sz="1600" b="1" i="0" u="none" strike="noStrike" baseline="0" dirty="0" err="1">
                <a:solidFill>
                  <a:schemeClr val="tx1"/>
                </a:solidFill>
                <a:latin typeface="Avenir Next LT Pro Light" panose="020B0304020202020204" pitchFamily="34" charset="0"/>
                <a:cs typeface="Calibri" panose="020F0502020204030204" pitchFamily="34" charset="0"/>
              </a:rPr>
              <a:t>Habi</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tiek</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definēti</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kā</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integrētas</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platformas</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tematiskai</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pārrobežu</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sadarbībai</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starp</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EURAXESS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pakalpojumu</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centriem</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(ESC) </a:t>
            </a:r>
            <a:r>
              <a:rPr lang="en-US" sz="1600" i="0" u="none" strike="noStrike" baseline="0" dirty="0">
                <a:solidFill>
                  <a:schemeClr val="tx1"/>
                </a:solidFill>
                <a:latin typeface="Avenir Next LT Pro Light" panose="020B0304020202020204" pitchFamily="34" charset="0"/>
                <a:cs typeface="Calibri" panose="020F0502020204030204" pitchFamily="34" charset="0"/>
              </a:rPr>
              <a:t>un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citām</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ieinteresētajām</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personām</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ārpus</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EURAXESS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tīkla</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lai</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iesaistītu</a:t>
            </a:r>
            <a:r>
              <a:rPr lang="en-US" sz="1600" i="0" u="none" strike="noStrike" baseline="0" dirty="0">
                <a:solidFill>
                  <a:schemeClr val="tx1"/>
                </a:solidFill>
                <a:latin typeface="Avenir Next LT Pro Light" panose="020B0304020202020204" pitchFamily="34" charset="0"/>
                <a:cs typeface="Calibri" panose="020F0502020204030204" pitchFamily="34" charset="0"/>
              </a:rPr>
              <a:t> un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sniegtu</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pakalpojumus</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i="0" u="none" strike="noStrike" baseline="0" dirty="0" err="1">
                <a:solidFill>
                  <a:schemeClr val="tx1"/>
                </a:solidFill>
                <a:latin typeface="Avenir Next LT Pro Light" panose="020B0304020202020204" pitchFamily="34" charset="0"/>
                <a:cs typeface="Calibri" panose="020F0502020204030204" pitchFamily="34" charset="0"/>
              </a:rPr>
              <a:t>pētniekiem</a:t>
            </a:r>
            <a:r>
              <a:rPr lang="en-US" sz="1600"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pētniecības</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organizācijām</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un </a:t>
            </a:r>
            <a:r>
              <a:rPr lang="en-US" sz="1600" b="1" i="0" u="none" strike="noStrike" baseline="0" dirty="0" err="1">
                <a:solidFill>
                  <a:schemeClr val="tx1"/>
                </a:solidFill>
                <a:latin typeface="Avenir Next LT Pro Light" panose="020B0304020202020204" pitchFamily="34" charset="0"/>
                <a:cs typeface="Calibri" panose="020F0502020204030204" pitchFamily="34" charset="0"/>
              </a:rPr>
              <a:t>citiem</a:t>
            </a:r>
            <a:r>
              <a:rPr lang="en-US" sz="1600" b="1" i="0" u="none" strike="noStrike" baseline="0" dirty="0">
                <a:solidFill>
                  <a:schemeClr val="tx1"/>
                </a:solidFill>
                <a:latin typeface="Avenir Next LT Pro Light" panose="020B0304020202020204" pitchFamily="34" charset="0"/>
                <a:cs typeface="Calibri" panose="020F0502020204030204" pitchFamily="34" charset="0"/>
              </a:rPr>
              <a:t> ESC.</a:t>
            </a:r>
            <a:endParaRPr lang="en-US" sz="1400" dirty="0">
              <a:solidFill>
                <a:schemeClr val="tx1"/>
              </a:solidFill>
              <a:latin typeface="Avenir Next LT Pro Light" panose="020B0304020202020204" pitchFamily="34" charset="0"/>
              <a:cs typeface="Calibri" panose="020F0502020204030204" pitchFamily="34" charset="0"/>
            </a:endParaRPr>
          </a:p>
        </p:txBody>
      </p:sp>
      <p:pic>
        <p:nvPicPr>
          <p:cNvPr id="25" name="Graphic 24" descr="Arrow circle outline">
            <a:extLst>
              <a:ext uri="{FF2B5EF4-FFF2-40B4-BE49-F238E27FC236}">
                <a16:creationId xmlns:a16="http://schemas.microsoft.com/office/drawing/2014/main" id="{96EA08F9-8876-EB7D-51D2-B3DE0403DC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19310" y="3380699"/>
            <a:ext cx="914400" cy="914400"/>
          </a:xfrm>
          <a:prstGeom prst="rect">
            <a:avLst/>
          </a:prstGeom>
        </p:spPr>
      </p:pic>
      <p:sp>
        <p:nvSpPr>
          <p:cNvPr id="11" name="Titolo 2">
            <a:extLst>
              <a:ext uri="{FF2B5EF4-FFF2-40B4-BE49-F238E27FC236}">
                <a16:creationId xmlns:a16="http://schemas.microsoft.com/office/drawing/2014/main" id="{E663EAB8-487B-8FDE-5C4F-9A68841596FC}"/>
              </a:ext>
            </a:extLst>
          </p:cNvPr>
          <p:cNvSpPr txBox="1">
            <a:spLocks/>
          </p:cNvSpPr>
          <p:nvPr/>
        </p:nvSpPr>
        <p:spPr>
          <a:xfrm>
            <a:off x="1900387" y="693077"/>
            <a:ext cx="7443638"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000" dirty="0">
                <a:solidFill>
                  <a:srgbClr val="0070C0"/>
                </a:solidFill>
                <a:latin typeface="Avenir Next LT Pro Light" panose="020B0304020202020204" pitchFamily="34" charset="0"/>
              </a:rPr>
              <a:t>5 </a:t>
            </a:r>
            <a:r>
              <a:rPr lang="lv-LV" sz="4000" dirty="0" err="1">
                <a:solidFill>
                  <a:srgbClr val="0070C0"/>
                </a:solidFill>
                <a:latin typeface="Avenir Next LT Pro Light" panose="020B0304020202020204" pitchFamily="34" charset="0"/>
              </a:rPr>
              <a:t>Temātiskie</a:t>
            </a:r>
            <a:r>
              <a:rPr lang="lv-LV" sz="4000" dirty="0">
                <a:solidFill>
                  <a:srgbClr val="0070C0"/>
                </a:solidFill>
                <a:latin typeface="Avenir Next LT Pro Light" panose="020B0304020202020204" pitchFamily="34" charset="0"/>
              </a:rPr>
              <a:t> </a:t>
            </a:r>
            <a:r>
              <a:rPr lang="lv-LV" sz="4000" dirty="0" err="1">
                <a:solidFill>
                  <a:srgbClr val="0070C0"/>
                </a:solidFill>
                <a:latin typeface="Avenir Next LT Pro Light" panose="020B0304020202020204" pitchFamily="34" charset="0"/>
              </a:rPr>
              <a:t>habi</a:t>
            </a:r>
            <a:endParaRPr lang="it-IT" sz="4000" dirty="0">
              <a:solidFill>
                <a:srgbClr val="0070C0"/>
              </a:solidFill>
              <a:latin typeface="Avenir Next LT Pro Light" panose="020B0304020202020204" pitchFamily="34" charset="0"/>
            </a:endParaRPr>
          </a:p>
        </p:txBody>
      </p:sp>
    </p:spTree>
    <p:extLst>
      <p:ext uri="{BB962C8B-B14F-4D97-AF65-F5344CB8AC3E}">
        <p14:creationId xmlns:p14="http://schemas.microsoft.com/office/powerpoint/2010/main" val="1100120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2"/>
          <a:stretch>
            <a:fillRect/>
          </a:stretch>
        </p:blipFill>
        <p:spPr>
          <a:xfrm>
            <a:off x="242316" y="1242219"/>
            <a:ext cx="11610975" cy="5334000"/>
          </a:xfrm>
          <a:prstGeom prst="rect">
            <a:avLst/>
          </a:prstGeom>
        </p:spPr>
      </p:pic>
      <p:sp>
        <p:nvSpPr>
          <p:cNvPr id="5" name="Title 1">
            <a:extLst>
              <a:ext uri="{FF2B5EF4-FFF2-40B4-BE49-F238E27FC236}">
                <a16:creationId xmlns:a16="http://schemas.microsoft.com/office/drawing/2014/main" id="{9D51E329-9CA5-8D2B-0400-84183753F81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lv-LV" sz="3200" b="1" dirty="0">
                <a:solidFill>
                  <a:srgbClr val="0308DB">
                    <a:lumMod val="50000"/>
                  </a:srgbClr>
                </a:solidFill>
                <a:latin typeface="Verdana" panose="020B0604030504040204" pitchFamily="34" charset="0"/>
                <a:ea typeface="Verdana" panose="020B0604030504040204" pitchFamily="34" charset="0"/>
              </a:rPr>
              <a:t>APVĀRSNIS EIROPA</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204D43B8-D4FF-C949-935E-39D49BA7BF95}"/>
              </a:ext>
            </a:extLst>
          </p:cNvPr>
          <p:cNvSpPr txBox="1"/>
          <p:nvPr/>
        </p:nvSpPr>
        <p:spPr>
          <a:xfrm>
            <a:off x="2558034" y="634722"/>
            <a:ext cx="6220046" cy="369332"/>
          </a:xfrm>
          <a:prstGeom prst="rect">
            <a:avLst/>
          </a:prstGeom>
          <a:noFill/>
        </p:spPr>
        <p:txBody>
          <a:bodyPr wrap="square">
            <a:spAutoFit/>
          </a:bodyPr>
          <a:lstStyle/>
          <a:p>
            <a:pPr algn="ctr"/>
            <a:r>
              <a:rPr lang="lv-LV" dirty="0">
                <a:latin typeface="Verdana" panose="020B0604030504040204" pitchFamily="34" charset="0"/>
                <a:ea typeface="Verdana" panose="020B0604030504040204" pitchFamily="34" charset="0"/>
                <a:hlinkClick r:id="rId3"/>
              </a:rPr>
              <a:t>WORK PROGRAMMES 2023-2024</a:t>
            </a:r>
            <a:endParaRPr lang="lv-LV"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89180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6794-10F6-7C44-BF58-EACAFA0A2680}"/>
              </a:ext>
            </a:extLst>
          </p:cNvPr>
          <p:cNvSpPr>
            <a:spLocks noGrp="1"/>
          </p:cNvSpPr>
          <p:nvPr>
            <p:ph type="title"/>
          </p:nvPr>
        </p:nvSpPr>
        <p:spPr>
          <a:xfrm>
            <a:off x="838200" y="-8732"/>
            <a:ext cx="10515600" cy="1325563"/>
          </a:xfrm>
        </p:spPr>
        <p:txBody>
          <a:bodyPr/>
          <a:lstStyle/>
          <a:p>
            <a:r>
              <a:rPr lang="en-US" sz="3200" b="1" dirty="0">
                <a:solidFill>
                  <a:srgbClr val="0308DB">
                    <a:lumMod val="50000"/>
                  </a:srgbClr>
                </a:solidFill>
                <a:latin typeface="Verdana" panose="020B0604030504040204" pitchFamily="34" charset="0"/>
                <a:ea typeface="Verdana" panose="020B0604030504040204" pitchFamily="34" charset="0"/>
              </a:rPr>
              <a:t>Pasākumi</a:t>
            </a:r>
            <a:r>
              <a:rPr lang="lv-LV" sz="3200" b="1" dirty="0">
                <a:solidFill>
                  <a:srgbClr val="0308DB">
                    <a:lumMod val="50000"/>
                  </a:srgbClr>
                </a:solidFill>
                <a:latin typeface="Verdana" panose="020B0604030504040204" pitchFamily="34" charset="0"/>
                <a:ea typeface="Verdana" panose="020B0604030504040204" pitchFamily="34" charset="0"/>
              </a:rPr>
              <a:t> un </a:t>
            </a:r>
            <a:r>
              <a:rPr lang="lv-LV" sz="3200" b="1" dirty="0" err="1">
                <a:solidFill>
                  <a:srgbClr val="0308DB">
                    <a:lumMod val="50000"/>
                  </a:srgbClr>
                </a:solidFill>
                <a:latin typeface="Verdana" panose="020B0604030504040204" pitchFamily="34" charset="0"/>
                <a:ea typeface="Verdana" panose="020B0604030504040204" pitchFamily="34" charset="0"/>
              </a:rPr>
              <a:t>kontaktbiržas</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88F16BE7-C638-DE43-8743-FA737FC17737}"/>
              </a:ext>
            </a:extLst>
          </p:cNvPr>
          <p:cNvSpPr>
            <a:spLocks noGrp="1"/>
          </p:cNvSpPr>
          <p:nvPr>
            <p:ph type="sldNum" sz="quarter" idx="12"/>
          </p:nvPr>
        </p:nvSpPr>
        <p:spPr/>
        <p:txBody>
          <a:bodyPr/>
          <a:lstStyle/>
          <a:p>
            <a:fld id="{660F3F40-12FA-4968-8235-5F18DAFE2DEF}" type="slidenum">
              <a:rPr lang="lv-LV" smtClean="0"/>
              <a:t>30</a:t>
            </a:fld>
            <a:endParaRPr lang="lv-LV" dirty="0"/>
          </a:p>
        </p:txBody>
      </p:sp>
      <p:sp>
        <p:nvSpPr>
          <p:cNvPr id="24" name="Rectangle 23">
            <a:extLst>
              <a:ext uri="{FF2B5EF4-FFF2-40B4-BE49-F238E27FC236}">
                <a16:creationId xmlns:a16="http://schemas.microsoft.com/office/drawing/2014/main" id="{A16F6B09-4192-354A-9C9E-96515A229110}"/>
              </a:ext>
            </a:extLst>
          </p:cNvPr>
          <p:cNvSpPr/>
          <p:nvPr/>
        </p:nvSpPr>
        <p:spPr>
          <a:xfrm>
            <a:off x="590550" y="6048573"/>
            <a:ext cx="6391109" cy="307777"/>
          </a:xfrm>
          <a:prstGeom prst="rect">
            <a:avLst/>
          </a:prstGeom>
        </p:spPr>
        <p:txBody>
          <a:bodyPr wrap="none">
            <a:spAutoFit/>
          </a:bodyPr>
          <a:lstStyle/>
          <a:p>
            <a:r>
              <a:rPr lang="en-GB" sz="1400" dirty="0">
                <a:hlinkClick r:id="rId2"/>
              </a:rPr>
              <a:t>Horizon Europe - ERA 2024 Knowledge Day and Brokerage Event - Home (b2match.io)</a:t>
            </a:r>
            <a:endParaRPr lang="lv-LV" sz="1400" dirty="0">
              <a:latin typeface="Verdana" panose="020B0604030504040204" pitchFamily="34" charset="0"/>
              <a:ea typeface="Verdana" panose="020B0604030504040204" pitchFamily="34" charset="0"/>
              <a:cs typeface="Verdana" panose="020B0604030504040204" pitchFamily="34" charset="0"/>
            </a:endParaRPr>
          </a:p>
        </p:txBody>
      </p:sp>
      <p:pic>
        <p:nvPicPr>
          <p:cNvPr id="3076" name="Picture 4">
            <a:extLst>
              <a:ext uri="{FF2B5EF4-FFF2-40B4-BE49-F238E27FC236}">
                <a16:creationId xmlns:a16="http://schemas.microsoft.com/office/drawing/2014/main" id="{62772C73-AA63-9AB5-E0EA-F8C017C01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904111"/>
            <a:ext cx="8953500" cy="3114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BAFFAFE-CB22-D161-8F41-C1DA737FEDA7}"/>
              </a:ext>
            </a:extLst>
          </p:cNvPr>
          <p:cNvPicPr>
            <a:picLocks noChangeAspect="1"/>
          </p:cNvPicPr>
          <p:nvPr/>
        </p:nvPicPr>
        <p:blipFill>
          <a:blip r:embed="rId4"/>
          <a:stretch>
            <a:fillRect/>
          </a:stretch>
        </p:blipFill>
        <p:spPr>
          <a:xfrm>
            <a:off x="1391482" y="1057493"/>
            <a:ext cx="2921150" cy="1003352"/>
          </a:xfrm>
          <a:prstGeom prst="rect">
            <a:avLst/>
          </a:prstGeom>
        </p:spPr>
      </p:pic>
      <p:sp>
        <p:nvSpPr>
          <p:cNvPr id="9" name="TextBox 8">
            <a:extLst>
              <a:ext uri="{FF2B5EF4-FFF2-40B4-BE49-F238E27FC236}">
                <a16:creationId xmlns:a16="http://schemas.microsoft.com/office/drawing/2014/main" id="{0784BFA0-7B38-158A-F12C-7C80A8DF65CC}"/>
              </a:ext>
            </a:extLst>
          </p:cNvPr>
          <p:cNvSpPr txBox="1"/>
          <p:nvPr/>
        </p:nvSpPr>
        <p:spPr>
          <a:xfrm>
            <a:off x="1391482" y="2044961"/>
            <a:ext cx="6215742" cy="369332"/>
          </a:xfrm>
          <a:prstGeom prst="rect">
            <a:avLst/>
          </a:prstGeom>
          <a:noFill/>
        </p:spPr>
        <p:txBody>
          <a:bodyPr wrap="square">
            <a:spAutoFit/>
          </a:bodyPr>
          <a:lstStyle/>
          <a:p>
            <a:r>
              <a:rPr lang="en-GB" dirty="0">
                <a:hlinkClick r:id="rId5"/>
              </a:rPr>
              <a:t>Home - NCP_WIDERA.NET (ncpwideranet.eu)</a:t>
            </a:r>
            <a:endParaRPr lang="en-GB" dirty="0"/>
          </a:p>
        </p:txBody>
      </p:sp>
      <p:pic>
        <p:nvPicPr>
          <p:cNvPr id="13" name="Picture 12">
            <a:extLst>
              <a:ext uri="{FF2B5EF4-FFF2-40B4-BE49-F238E27FC236}">
                <a16:creationId xmlns:a16="http://schemas.microsoft.com/office/drawing/2014/main" id="{54F642B0-1360-E461-9217-5B6285B227E5}"/>
              </a:ext>
            </a:extLst>
          </p:cNvPr>
          <p:cNvPicPr>
            <a:picLocks noChangeAspect="1"/>
          </p:cNvPicPr>
          <p:nvPr/>
        </p:nvPicPr>
        <p:blipFill>
          <a:blip r:embed="rId6"/>
          <a:stretch>
            <a:fillRect/>
          </a:stretch>
        </p:blipFill>
        <p:spPr>
          <a:xfrm>
            <a:off x="4312632" y="1316831"/>
            <a:ext cx="7315576" cy="552478"/>
          </a:xfrm>
          <a:prstGeom prst="rect">
            <a:avLst/>
          </a:prstGeom>
        </p:spPr>
      </p:pic>
    </p:spTree>
    <p:extLst>
      <p:ext uri="{BB962C8B-B14F-4D97-AF65-F5344CB8AC3E}">
        <p14:creationId xmlns:p14="http://schemas.microsoft.com/office/powerpoint/2010/main" val="86861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39CC-2DF6-AF4E-EACB-2395FF9CD643}"/>
              </a:ext>
            </a:extLst>
          </p:cNvPr>
          <p:cNvSpPr>
            <a:spLocks noGrp="1"/>
          </p:cNvSpPr>
          <p:nvPr>
            <p:ph type="title"/>
          </p:nvPr>
        </p:nvSpPr>
        <p:spPr>
          <a:xfrm>
            <a:off x="838200" y="-252413"/>
            <a:ext cx="10515600" cy="1325563"/>
          </a:xfrm>
        </p:spPr>
        <p:txBody>
          <a:bodyPr/>
          <a:lstStyle/>
          <a:p>
            <a:pPr algn="ctr">
              <a:defRPr/>
            </a:pPr>
            <a:r>
              <a:rPr lang="lv-LV" sz="3200" b="1" dirty="0">
                <a:solidFill>
                  <a:srgbClr val="0308DB">
                    <a:lumMod val="50000"/>
                  </a:srgbClr>
                </a:solidFill>
                <a:latin typeface="Verdana" panose="020B0604030504040204" pitchFamily="34" charset="0"/>
                <a:ea typeface="Verdana" panose="020B0604030504040204" pitchFamily="34" charset="0"/>
              </a:rPr>
              <a:t>Atbalsts ceļošanas izdevumu segšanai  </a:t>
            </a:r>
          </a:p>
        </p:txBody>
      </p:sp>
      <p:sp>
        <p:nvSpPr>
          <p:cNvPr id="3" name="Content Placeholder 2">
            <a:extLst>
              <a:ext uri="{FF2B5EF4-FFF2-40B4-BE49-F238E27FC236}">
                <a16:creationId xmlns:a16="http://schemas.microsoft.com/office/drawing/2014/main" id="{FD35CD99-84F1-7A44-6332-F506350F079B}"/>
              </a:ext>
            </a:extLst>
          </p:cNvPr>
          <p:cNvSpPr>
            <a:spLocks noGrp="1"/>
          </p:cNvSpPr>
          <p:nvPr>
            <p:ph idx="1"/>
          </p:nvPr>
        </p:nvSpPr>
        <p:spPr>
          <a:xfrm>
            <a:off x="1127929" y="1073150"/>
            <a:ext cx="10515600" cy="4351338"/>
          </a:xfrm>
        </p:spPr>
        <p:txBody>
          <a:bodyPr/>
          <a:lstStyle/>
          <a:p>
            <a:pPr>
              <a:lnSpc>
                <a:spcPct val="107000"/>
              </a:lnSpc>
              <a:spcAft>
                <a:spcPts val="800"/>
              </a:spcAft>
              <a:buSzPct val="150000"/>
            </a:pPr>
            <a:r>
              <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Apvārsnis Eiropa Nacionālais kontaktpunkts aicina pieteikties saņemt atbalstu ceļošanas izdevumu segšanai uz Apvārsnis Eiropa 2.pilāra tīklošanas pasākumiem.</a:t>
            </a:r>
          </a:p>
          <a:p>
            <a:pPr>
              <a:lnSpc>
                <a:spcPct val="107000"/>
              </a:lnSpc>
              <a:spcAft>
                <a:spcPts val="800"/>
              </a:spcAft>
              <a:buSzPct val="150000"/>
            </a:pPr>
            <a:r>
              <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Atbalsts ceļošanas izdevumu segšanai pieejams visiem Zinātniskajā reģistrā reģistrētiem dalībniekiem, kuri vēlas atrast partnerus un/vai prezentēt sava projekta ideju, piedaloties klātienes tīklošanās pasākumos.</a:t>
            </a:r>
          </a:p>
          <a:p>
            <a:pPr>
              <a:lnSpc>
                <a:spcPct val="107000"/>
              </a:lnSpc>
              <a:spcAft>
                <a:spcPts val="800"/>
              </a:spcAft>
              <a:buSzPct val="150000"/>
            </a:pPr>
            <a:r>
              <a:rPr lang="lv-LV" sz="2000" kern="10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Papildus informācija</a:t>
            </a:r>
            <a:r>
              <a:rPr lang="lv-LV" sz="1800" kern="10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dirty="0">
                <a:latin typeface="Verdana" panose="020B0604030504040204" pitchFamily="34" charset="0"/>
                <a:ea typeface="Verdana" panose="020B0604030504040204" pitchFamily="34" charset="0"/>
                <a:hlinkClick r:id="rId3"/>
              </a:rPr>
              <a:t>https://www.lzp.gov.lv/lv/atbalsts-pieteicejiem</a:t>
            </a:r>
            <a:endPar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endParaRPr lang="lv-LV" dirty="0"/>
          </a:p>
        </p:txBody>
      </p:sp>
      <p:sp>
        <p:nvSpPr>
          <p:cNvPr id="4" name="Slide Number Placeholder 3">
            <a:extLst>
              <a:ext uri="{FF2B5EF4-FFF2-40B4-BE49-F238E27FC236}">
                <a16:creationId xmlns:a16="http://schemas.microsoft.com/office/drawing/2014/main" id="{04AEEDE9-A5B9-885F-0564-0483A80A85F6}"/>
              </a:ext>
            </a:extLst>
          </p:cNvPr>
          <p:cNvSpPr>
            <a:spLocks noGrp="1"/>
          </p:cNvSpPr>
          <p:nvPr>
            <p:ph type="sldNum" sz="quarter" idx="12"/>
          </p:nvPr>
        </p:nvSpPr>
        <p:spPr/>
        <p:txBody>
          <a:bodyPr/>
          <a:lstStyle/>
          <a:p>
            <a:fld id="{660F3F40-12FA-4968-8235-5F18DAFE2DEF}" type="slidenum">
              <a:rPr lang="lv-LV" smtClean="0"/>
              <a:t>31</a:t>
            </a:fld>
            <a:endParaRPr lang="lv-LV" dirty="0"/>
          </a:p>
        </p:txBody>
      </p:sp>
      <p:pic>
        <p:nvPicPr>
          <p:cNvPr id="12" name="Picture 11">
            <a:extLst>
              <a:ext uri="{FF2B5EF4-FFF2-40B4-BE49-F238E27FC236}">
                <a16:creationId xmlns:a16="http://schemas.microsoft.com/office/drawing/2014/main" id="{18EF28CF-1290-50E7-5136-BA81C73BF57A}"/>
              </a:ext>
            </a:extLst>
          </p:cNvPr>
          <p:cNvPicPr>
            <a:picLocks noChangeAspect="1"/>
          </p:cNvPicPr>
          <p:nvPr/>
        </p:nvPicPr>
        <p:blipFill>
          <a:blip r:embed="rId4"/>
          <a:stretch>
            <a:fillRect/>
          </a:stretch>
        </p:blipFill>
        <p:spPr>
          <a:xfrm>
            <a:off x="1157308" y="4165576"/>
            <a:ext cx="7600950" cy="2038350"/>
          </a:xfrm>
          <a:prstGeom prst="rect">
            <a:avLst/>
          </a:prstGeom>
        </p:spPr>
      </p:pic>
      <p:pic>
        <p:nvPicPr>
          <p:cNvPr id="5" name="Picture 4">
            <a:extLst>
              <a:ext uri="{FF2B5EF4-FFF2-40B4-BE49-F238E27FC236}">
                <a16:creationId xmlns:a16="http://schemas.microsoft.com/office/drawing/2014/main" id="{ADBC0D6E-9601-084B-86A1-E0DA05F1E19E}"/>
              </a:ext>
            </a:extLst>
          </p:cNvPr>
          <p:cNvPicPr>
            <a:picLocks noChangeAspect="1"/>
          </p:cNvPicPr>
          <p:nvPr/>
        </p:nvPicPr>
        <p:blipFill>
          <a:blip r:embed="rId5"/>
          <a:stretch>
            <a:fillRect/>
          </a:stretch>
        </p:blipFill>
        <p:spPr>
          <a:xfrm>
            <a:off x="8922329" y="4366996"/>
            <a:ext cx="2885271" cy="1523423"/>
          </a:xfrm>
          <a:prstGeom prst="rect">
            <a:avLst/>
          </a:prstGeom>
        </p:spPr>
      </p:pic>
    </p:spTree>
    <p:extLst>
      <p:ext uri="{BB962C8B-B14F-4D97-AF65-F5344CB8AC3E}">
        <p14:creationId xmlns:p14="http://schemas.microsoft.com/office/powerpoint/2010/main" val="1459053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E486-CAF5-6058-11D8-DF391DDD2EEC}"/>
              </a:ext>
            </a:extLst>
          </p:cNvPr>
          <p:cNvSpPr>
            <a:spLocks noGrp="1"/>
          </p:cNvSpPr>
          <p:nvPr>
            <p:ph type="title"/>
          </p:nvPr>
        </p:nvSpPr>
        <p:spPr>
          <a:xfrm>
            <a:off x="1384152" y="4958260"/>
            <a:ext cx="8551452" cy="610863"/>
          </a:xfrm>
        </p:spPr>
        <p:txBody>
          <a:bodyPr>
            <a:noAutofit/>
          </a:bodyPr>
          <a:lstStyle/>
          <a:p>
            <a:r>
              <a:rPr lang="en-GB" sz="2400" dirty="0">
                <a:hlinkClick r:id="rId2"/>
              </a:rPr>
              <a:t>Webinar: Navigating Horizon Europe: social sciences and humanities perspectives from the Baltics and beyond (google.com)</a:t>
            </a:r>
            <a:endParaRPr lang="en-GB" sz="2400" dirty="0"/>
          </a:p>
        </p:txBody>
      </p:sp>
      <p:pic>
        <p:nvPicPr>
          <p:cNvPr id="5" name="Picture 4">
            <a:extLst>
              <a:ext uri="{FF2B5EF4-FFF2-40B4-BE49-F238E27FC236}">
                <a16:creationId xmlns:a16="http://schemas.microsoft.com/office/drawing/2014/main" id="{6AF9D75F-ED30-87A0-E6FE-6D0A75E2FC57}"/>
              </a:ext>
            </a:extLst>
          </p:cNvPr>
          <p:cNvPicPr>
            <a:picLocks noChangeAspect="1"/>
          </p:cNvPicPr>
          <p:nvPr/>
        </p:nvPicPr>
        <p:blipFill>
          <a:blip r:embed="rId3"/>
          <a:stretch>
            <a:fillRect/>
          </a:stretch>
        </p:blipFill>
        <p:spPr>
          <a:xfrm>
            <a:off x="5035182" y="748441"/>
            <a:ext cx="7156818" cy="3359323"/>
          </a:xfrm>
          <a:prstGeom prst="rect">
            <a:avLst/>
          </a:prstGeom>
        </p:spPr>
      </p:pic>
    </p:spTree>
    <p:extLst>
      <p:ext uri="{BB962C8B-B14F-4D97-AF65-F5344CB8AC3E}">
        <p14:creationId xmlns:p14="http://schemas.microsoft.com/office/powerpoint/2010/main" val="3166819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B025-0E21-884D-A4F7-5801B5502B46}"/>
              </a:ext>
            </a:extLst>
          </p:cNvPr>
          <p:cNvSpPr>
            <a:spLocks noGrp="1"/>
          </p:cNvSpPr>
          <p:nvPr>
            <p:ph type="title"/>
          </p:nvPr>
        </p:nvSpPr>
        <p:spPr>
          <a:xfrm>
            <a:off x="1086522" y="365125"/>
            <a:ext cx="10267278" cy="1325563"/>
          </a:xfrm>
        </p:spPr>
        <p:txBody>
          <a:bodyPr>
            <a:normAutofit/>
          </a:bodyPr>
          <a:lstStyle/>
          <a:p>
            <a:r>
              <a:rPr lang="lv-LV" sz="3200" b="1" dirty="0">
                <a:solidFill>
                  <a:srgbClr val="0308DB">
                    <a:lumMod val="50000"/>
                  </a:srgbClr>
                </a:solidFill>
                <a:latin typeface="Verdana" panose="020B0604030504040204" pitchFamily="34" charset="0"/>
                <a:ea typeface="Verdana" panose="020B0604030504040204" pitchFamily="34" charset="0"/>
              </a:rPr>
              <a:t>NCP_WIDERA.NET: Statistika</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9CE2A12B-8F51-4D81-961D-1E6DCF753D0E}"/>
              </a:ext>
            </a:extLst>
          </p:cNvPr>
          <p:cNvSpPr>
            <a:spLocks noGrp="1"/>
          </p:cNvSpPr>
          <p:nvPr>
            <p:ph sz="half" idx="1"/>
          </p:nvPr>
        </p:nvSpPr>
        <p:spPr>
          <a:xfrm>
            <a:off x="1146604" y="1825625"/>
            <a:ext cx="5181600" cy="593101"/>
          </a:xfrm>
        </p:spPr>
        <p:txBody>
          <a:bodyPr/>
          <a:lstStyle/>
          <a:p>
            <a:r>
              <a:rPr lang="lv-LV" sz="1800" dirty="0">
                <a:hlinkClick r:id="rId2"/>
              </a:rPr>
              <a:t>https://www.ncpwideranet.eu/dashboards/</a:t>
            </a:r>
            <a:endParaRPr lang="lv-LV" sz="1800" dirty="0"/>
          </a:p>
          <a:p>
            <a:endParaRPr lang="lv-LV" dirty="0"/>
          </a:p>
          <a:p>
            <a:endParaRPr lang="lv-LV" dirty="0"/>
          </a:p>
          <a:p>
            <a:endParaRPr lang="lv-LV" dirty="0"/>
          </a:p>
          <a:p>
            <a:endParaRPr lang="lv-LV" dirty="0"/>
          </a:p>
        </p:txBody>
      </p:sp>
      <p:sp>
        <p:nvSpPr>
          <p:cNvPr id="3" name="Slide Number Placeholder 2">
            <a:extLst>
              <a:ext uri="{FF2B5EF4-FFF2-40B4-BE49-F238E27FC236}">
                <a16:creationId xmlns:a16="http://schemas.microsoft.com/office/drawing/2014/main" id="{F92FE6CD-C8E4-E046-A55A-73A98C148433}"/>
              </a:ext>
            </a:extLst>
          </p:cNvPr>
          <p:cNvSpPr>
            <a:spLocks noGrp="1"/>
          </p:cNvSpPr>
          <p:nvPr>
            <p:ph type="sldNum" sz="quarter" idx="12"/>
          </p:nvPr>
        </p:nvSpPr>
        <p:spPr/>
        <p:txBody>
          <a:bodyPr/>
          <a:lstStyle/>
          <a:p>
            <a:fld id="{660F3F40-12FA-4968-8235-5F18DAFE2DEF}" type="slidenum">
              <a:rPr lang="lv-LV" smtClean="0"/>
              <a:t>33</a:t>
            </a:fld>
            <a:endParaRPr lang="lv-LV" dirty="0"/>
          </a:p>
        </p:txBody>
      </p:sp>
      <p:pic>
        <p:nvPicPr>
          <p:cNvPr id="7" name="Content Placeholder 6">
            <a:extLst>
              <a:ext uri="{FF2B5EF4-FFF2-40B4-BE49-F238E27FC236}">
                <a16:creationId xmlns:a16="http://schemas.microsoft.com/office/drawing/2014/main" id="{C1CD2BC2-0CBC-432B-A61E-E28A1C393B12}"/>
              </a:ext>
            </a:extLst>
          </p:cNvPr>
          <p:cNvPicPr>
            <a:picLocks noGrp="1" noChangeAspect="1"/>
          </p:cNvPicPr>
          <p:nvPr>
            <p:ph sz="half" idx="2"/>
          </p:nvPr>
        </p:nvPicPr>
        <p:blipFill>
          <a:blip r:embed="rId3"/>
          <a:stretch>
            <a:fillRect/>
          </a:stretch>
        </p:blipFill>
        <p:spPr>
          <a:xfrm>
            <a:off x="838200" y="2418726"/>
            <a:ext cx="5490004" cy="3627072"/>
          </a:xfrm>
          <a:prstGeom prst="rect">
            <a:avLst/>
          </a:prstGeom>
        </p:spPr>
      </p:pic>
      <p:pic>
        <p:nvPicPr>
          <p:cNvPr id="8" name="Picture 7">
            <a:extLst>
              <a:ext uri="{FF2B5EF4-FFF2-40B4-BE49-F238E27FC236}">
                <a16:creationId xmlns:a16="http://schemas.microsoft.com/office/drawing/2014/main" id="{1BF23EFB-638B-4515-AF33-D2DF01BB3D04}"/>
              </a:ext>
            </a:extLst>
          </p:cNvPr>
          <p:cNvPicPr>
            <a:picLocks noChangeAspect="1"/>
          </p:cNvPicPr>
          <p:nvPr/>
        </p:nvPicPr>
        <p:blipFill>
          <a:blip r:embed="rId4"/>
          <a:stretch>
            <a:fillRect/>
          </a:stretch>
        </p:blipFill>
        <p:spPr>
          <a:xfrm>
            <a:off x="6328204" y="2418726"/>
            <a:ext cx="5499261" cy="3627072"/>
          </a:xfrm>
          <a:prstGeom prst="rect">
            <a:avLst/>
          </a:prstGeom>
        </p:spPr>
      </p:pic>
    </p:spTree>
    <p:extLst>
      <p:ext uri="{BB962C8B-B14F-4D97-AF65-F5344CB8AC3E}">
        <p14:creationId xmlns:p14="http://schemas.microsoft.com/office/powerpoint/2010/main" val="18199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B025-0E21-884D-A4F7-5801B5502B46}"/>
              </a:ext>
            </a:extLst>
          </p:cNvPr>
          <p:cNvSpPr>
            <a:spLocks noGrp="1"/>
          </p:cNvSpPr>
          <p:nvPr>
            <p:ph type="title"/>
          </p:nvPr>
        </p:nvSpPr>
        <p:spPr>
          <a:xfrm>
            <a:off x="1247886" y="365125"/>
            <a:ext cx="10105913" cy="1325563"/>
          </a:xfrm>
        </p:spPr>
        <p:txBody>
          <a:bodyPr>
            <a:normAutofit/>
          </a:bodyPr>
          <a:lstStyle/>
          <a:p>
            <a:r>
              <a:rPr lang="lv-LV" sz="3200" b="1" dirty="0">
                <a:solidFill>
                  <a:srgbClr val="0308DB">
                    <a:lumMod val="50000"/>
                  </a:srgbClr>
                </a:solidFill>
                <a:latin typeface="Verdana" panose="020B0604030504040204" pitchFamily="34" charset="0"/>
                <a:ea typeface="Verdana" panose="020B0604030504040204" pitchFamily="34" charset="0"/>
              </a:rPr>
              <a:t>NCP_WIDERA.NET: Materiāli </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9CE2A12B-8F51-4D81-961D-1E6DCF753D0E}"/>
              </a:ext>
            </a:extLst>
          </p:cNvPr>
          <p:cNvSpPr>
            <a:spLocks noGrp="1"/>
          </p:cNvSpPr>
          <p:nvPr>
            <p:ph sz="half" idx="1"/>
          </p:nvPr>
        </p:nvSpPr>
        <p:spPr>
          <a:xfrm>
            <a:off x="1247886" y="1825625"/>
            <a:ext cx="5181600" cy="573330"/>
          </a:xfrm>
        </p:spPr>
        <p:txBody>
          <a:bodyPr/>
          <a:lstStyle/>
          <a:p>
            <a:r>
              <a:rPr lang="lv-LV" sz="1800" dirty="0"/>
              <a:t>https://www.ncpwideranet.eu/publications/</a:t>
            </a:r>
            <a:endParaRPr lang="lv-LV" dirty="0"/>
          </a:p>
          <a:p>
            <a:endParaRPr lang="lv-LV" dirty="0"/>
          </a:p>
          <a:p>
            <a:endParaRPr lang="lv-LV" dirty="0"/>
          </a:p>
          <a:p>
            <a:endParaRPr lang="lv-LV" dirty="0"/>
          </a:p>
        </p:txBody>
      </p:sp>
      <p:sp>
        <p:nvSpPr>
          <p:cNvPr id="3" name="Slide Number Placeholder 2">
            <a:extLst>
              <a:ext uri="{FF2B5EF4-FFF2-40B4-BE49-F238E27FC236}">
                <a16:creationId xmlns:a16="http://schemas.microsoft.com/office/drawing/2014/main" id="{F92FE6CD-C8E4-E046-A55A-73A98C148433}"/>
              </a:ext>
            </a:extLst>
          </p:cNvPr>
          <p:cNvSpPr>
            <a:spLocks noGrp="1"/>
          </p:cNvSpPr>
          <p:nvPr>
            <p:ph type="sldNum" sz="quarter" idx="12"/>
          </p:nvPr>
        </p:nvSpPr>
        <p:spPr/>
        <p:txBody>
          <a:bodyPr/>
          <a:lstStyle/>
          <a:p>
            <a:fld id="{660F3F40-12FA-4968-8235-5F18DAFE2DEF}" type="slidenum">
              <a:rPr lang="lv-LV" smtClean="0"/>
              <a:t>34</a:t>
            </a:fld>
            <a:endParaRPr lang="lv-LV" dirty="0"/>
          </a:p>
        </p:txBody>
      </p:sp>
      <p:pic>
        <p:nvPicPr>
          <p:cNvPr id="9" name="Content Placeholder 8">
            <a:extLst>
              <a:ext uri="{FF2B5EF4-FFF2-40B4-BE49-F238E27FC236}">
                <a16:creationId xmlns:a16="http://schemas.microsoft.com/office/drawing/2014/main" id="{C0537016-3811-4032-BA9F-9838C90AFABE}"/>
              </a:ext>
            </a:extLst>
          </p:cNvPr>
          <p:cNvPicPr>
            <a:picLocks noGrp="1" noChangeAspect="1"/>
          </p:cNvPicPr>
          <p:nvPr>
            <p:ph sz="half" idx="2"/>
          </p:nvPr>
        </p:nvPicPr>
        <p:blipFill rotWithShape="1">
          <a:blip r:embed="rId2"/>
          <a:srcRect t="3878" b="2790"/>
          <a:stretch/>
        </p:blipFill>
        <p:spPr>
          <a:xfrm>
            <a:off x="292907" y="2189340"/>
            <a:ext cx="5803093" cy="3668358"/>
          </a:xfrm>
          <a:prstGeom prst="rect">
            <a:avLst/>
          </a:prstGeom>
        </p:spPr>
      </p:pic>
    </p:spTree>
    <p:extLst>
      <p:ext uri="{BB962C8B-B14F-4D97-AF65-F5344CB8AC3E}">
        <p14:creationId xmlns:p14="http://schemas.microsoft.com/office/powerpoint/2010/main" val="2204994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DFCCBC1-0DCD-4B76-39D6-0072AF63D0F6}"/>
              </a:ext>
            </a:extLst>
          </p:cNvPr>
          <p:cNvSpPr txBox="1"/>
          <p:nvPr/>
        </p:nvSpPr>
        <p:spPr>
          <a:xfrm>
            <a:off x="389965" y="270084"/>
            <a:ext cx="11537575" cy="795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92500"/>
          </a:bodyPr>
          <a:lstStyle/>
          <a:p>
            <a:pPr algn="ctr">
              <a:lnSpc>
                <a:spcPct val="90000"/>
              </a:lnSpc>
              <a:spcBef>
                <a:spcPct val="0"/>
              </a:spcBef>
              <a:defRPr/>
            </a:pPr>
            <a:r>
              <a:rPr lang="en-US" sz="3200" b="1" dirty="0">
                <a:solidFill>
                  <a:srgbClr val="0308DB">
                    <a:lumMod val="50000"/>
                  </a:srgbClr>
                </a:solidFill>
                <a:latin typeface="Verdana" panose="020B0604030504040204" pitchFamily="34" charset="0"/>
                <a:ea typeface="Verdana" panose="020B0604030504040204" pitchFamily="34" charset="0"/>
                <a:cs typeface="+mj-cs"/>
              </a:rPr>
              <a:t>APVĀRSNIS EIROPA NACIONĀLAIS KONTAKTPUNKTS</a:t>
            </a:r>
          </a:p>
        </p:txBody>
      </p:sp>
      <p:graphicFrame>
        <p:nvGraphicFramePr>
          <p:cNvPr id="34" name="Content Placeholder 4">
            <a:extLst>
              <a:ext uri="{FF2B5EF4-FFF2-40B4-BE49-F238E27FC236}">
                <a16:creationId xmlns:a16="http://schemas.microsoft.com/office/drawing/2014/main" id="{C7BBCF50-5CC5-5642-13AC-6D46B51B4034}"/>
              </a:ext>
            </a:extLst>
          </p:cNvPr>
          <p:cNvGraphicFramePr>
            <a:graphicFrameLocks/>
          </p:cNvGraphicFramePr>
          <p:nvPr/>
        </p:nvGraphicFramePr>
        <p:xfrm>
          <a:off x="514634" y="1233813"/>
          <a:ext cx="3538491" cy="4424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Content Placeholder 4">
            <a:extLst>
              <a:ext uri="{FF2B5EF4-FFF2-40B4-BE49-F238E27FC236}">
                <a16:creationId xmlns:a16="http://schemas.microsoft.com/office/drawing/2014/main" id="{2BDC8ED0-A353-48B6-F76E-BB8013521186}"/>
              </a:ext>
            </a:extLst>
          </p:cNvPr>
          <p:cNvGraphicFramePr>
            <a:graphicFrameLocks/>
          </p:cNvGraphicFramePr>
          <p:nvPr/>
        </p:nvGraphicFramePr>
        <p:xfrm>
          <a:off x="4164971" y="1233813"/>
          <a:ext cx="3538491" cy="4424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7" name="Content Placeholder 4">
            <a:extLst>
              <a:ext uri="{FF2B5EF4-FFF2-40B4-BE49-F238E27FC236}">
                <a16:creationId xmlns:a16="http://schemas.microsoft.com/office/drawing/2014/main" id="{F7FBFFC0-ED1E-F3D7-1247-3235FE78CA84}"/>
              </a:ext>
            </a:extLst>
          </p:cNvPr>
          <p:cNvGraphicFramePr>
            <a:graphicFrameLocks/>
          </p:cNvGraphicFramePr>
          <p:nvPr/>
        </p:nvGraphicFramePr>
        <p:xfrm>
          <a:off x="7815308" y="1233813"/>
          <a:ext cx="3538491" cy="44242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a:extLst>
              <a:ext uri="{FF2B5EF4-FFF2-40B4-BE49-F238E27FC236}">
                <a16:creationId xmlns:a16="http://schemas.microsoft.com/office/drawing/2014/main" id="{52E114C3-0A63-FA43-9A19-C62ABADEB90E}"/>
              </a:ext>
            </a:extLst>
          </p:cNvPr>
          <p:cNvSpPr/>
          <p:nvPr/>
        </p:nvSpPr>
        <p:spPr>
          <a:xfrm>
            <a:off x="1356898" y="6197231"/>
            <a:ext cx="6630661"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cs typeface="Verdana" panose="020B0604030504040204" pitchFamily="34" charset="0"/>
                <a:hlinkClick r:id="rId18"/>
              </a:rPr>
              <a:t>https://www.lzp.gov.lv/lv/apvarsnis-eiropa-2021-2027</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3" name="TextBox 2">
            <a:extLst>
              <a:ext uri="{FF2B5EF4-FFF2-40B4-BE49-F238E27FC236}">
                <a16:creationId xmlns:a16="http://schemas.microsoft.com/office/drawing/2014/main" id="{1A415D60-0F5B-5147-BE4A-AD9484F5D087}"/>
              </a:ext>
            </a:extLst>
          </p:cNvPr>
          <p:cNvSpPr txBox="1"/>
          <p:nvPr/>
        </p:nvSpPr>
        <p:spPr>
          <a:xfrm>
            <a:off x="12059478" y="185530"/>
            <a:ext cx="184731" cy="369332"/>
          </a:xfrm>
          <a:prstGeom prst="rect">
            <a:avLst/>
          </a:prstGeom>
          <a:noFill/>
        </p:spPr>
        <p:txBody>
          <a:bodyPr wrap="none" rtlCol="0">
            <a:spAutoFit/>
          </a:bodyPr>
          <a:lstStyle/>
          <a:p>
            <a:endParaRPr lang="lv-LV" dirty="0"/>
          </a:p>
        </p:txBody>
      </p:sp>
    </p:spTree>
    <p:extLst>
      <p:ext uri="{BB962C8B-B14F-4D97-AF65-F5344CB8AC3E}">
        <p14:creationId xmlns:p14="http://schemas.microsoft.com/office/powerpoint/2010/main" val="1350020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1014884" y="3339379"/>
            <a:ext cx="10363200" cy="960442"/>
          </a:xfrm>
        </p:spPr>
        <p:txBody>
          <a:bodyPr/>
          <a:lstStyle/>
          <a:p>
            <a:r>
              <a:rPr lang="lv-LV" dirty="0">
                <a:cs typeface="Times New Roman" panose="02020603050405020304" pitchFamily="18" charset="0"/>
              </a:rPr>
              <a:t>Paldies!</a:t>
            </a:r>
          </a:p>
        </p:txBody>
      </p:sp>
      <p:sp>
        <p:nvSpPr>
          <p:cNvPr id="6" name="Slide Number Placeholder 5">
            <a:extLst>
              <a:ext uri="{FF2B5EF4-FFF2-40B4-BE49-F238E27FC236}">
                <a16:creationId xmlns:a16="http://schemas.microsoft.com/office/drawing/2014/main" id="{3939C59C-FC4D-4132-94D3-1966F139E02E}"/>
              </a:ext>
            </a:extLst>
          </p:cNvPr>
          <p:cNvSpPr>
            <a:spLocks noGrp="1"/>
          </p:cNvSpPr>
          <p:nvPr>
            <p:ph type="sldNum" sz="quarter" idx="4294967295"/>
          </p:nvPr>
        </p:nvSpPr>
        <p:spPr>
          <a:xfrm>
            <a:off x="11785600" y="6324600"/>
            <a:ext cx="406400" cy="304800"/>
          </a:xfrm>
        </p:spPr>
        <p:txBody>
          <a:bodyPr/>
          <a:lstStyle/>
          <a:p>
            <a:pPr>
              <a:defRPr/>
            </a:pPr>
            <a:fld id="{559B3BF5-5EA0-4E17-AB4B-664290D5DB15}" type="slidenum">
              <a:rPr lang="en-US" altLang="lv-LV" smtClean="0"/>
              <a:pPr>
                <a:defRPr/>
              </a:pPr>
              <a:t>36</a:t>
            </a:fld>
            <a:endParaRPr lang="en-US" altLang="lv-LV" dirty="0"/>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63" y="3739578"/>
            <a:ext cx="1803117" cy="1043585"/>
          </a:xfrm>
          <a:prstGeom prst="rect">
            <a:avLst/>
          </a:prstGeom>
        </p:spPr>
      </p:pic>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63" y="5556775"/>
            <a:ext cx="478249" cy="478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 Free social media icons">
            <a:extLst>
              <a:ext uri="{FF2B5EF4-FFF2-40B4-BE49-F238E27FC236}">
                <a16:creationId xmlns:a16="http://schemas.microsoft.com/office/drawing/2014/main" id="{443953CF-04AE-40E3-B922-1D554B568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63" y="5053941"/>
            <a:ext cx="457863" cy="457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083"/>
          <a:stretch/>
        </p:blipFill>
        <p:spPr bwMode="auto">
          <a:xfrm>
            <a:off x="141841" y="6046946"/>
            <a:ext cx="712694" cy="555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F85FB-57E1-41B5-9F15-AA95747AD4CA}"/>
              </a:ext>
            </a:extLst>
          </p:cNvPr>
          <p:cNvSpPr txBox="1"/>
          <p:nvPr/>
        </p:nvSpPr>
        <p:spPr>
          <a:xfrm>
            <a:off x="914400" y="5128983"/>
            <a:ext cx="1565566"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rPr>
              <a:t>@apvarsnis</a:t>
            </a:r>
          </a:p>
        </p:txBody>
      </p:sp>
      <p:sp>
        <p:nvSpPr>
          <p:cNvPr id="3" name="TextBox 2">
            <a:extLst>
              <a:ext uri="{FF2B5EF4-FFF2-40B4-BE49-F238E27FC236}">
                <a16:creationId xmlns:a16="http://schemas.microsoft.com/office/drawing/2014/main" id="{770B4185-8D44-461C-862F-2114D1FA5BB0}"/>
              </a:ext>
            </a:extLst>
          </p:cNvPr>
          <p:cNvSpPr txBox="1"/>
          <p:nvPr/>
        </p:nvSpPr>
        <p:spPr>
          <a:xfrm>
            <a:off x="890964" y="6110068"/>
            <a:ext cx="4053994"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hlinkClick r:id="rId6"/>
              </a:rPr>
              <a:t>https://www.lzp.gov.lv/lv/apvarsnis-eiropa</a:t>
            </a:r>
            <a:r>
              <a:rPr lang="lv-LV" sz="1400" dirty="0">
                <a:latin typeface="Verdana" panose="020B0604030504040204" pitchFamily="34" charset="0"/>
                <a:ea typeface="Verdana" panose="020B0604030504040204" pitchFamily="34" charset="0"/>
              </a:rPr>
              <a:t> </a:t>
            </a:r>
          </a:p>
        </p:txBody>
      </p:sp>
      <p:sp>
        <p:nvSpPr>
          <p:cNvPr id="4" name="TextBox 3">
            <a:extLst>
              <a:ext uri="{FF2B5EF4-FFF2-40B4-BE49-F238E27FC236}">
                <a16:creationId xmlns:a16="http://schemas.microsoft.com/office/drawing/2014/main" id="{1ABECD4B-1581-4C3B-B0E7-CA4F354451BA}"/>
              </a:ext>
            </a:extLst>
          </p:cNvPr>
          <p:cNvSpPr txBox="1"/>
          <p:nvPr/>
        </p:nvSpPr>
        <p:spPr>
          <a:xfrm>
            <a:off x="914400" y="5511804"/>
            <a:ext cx="4053994" cy="523220"/>
          </a:xfrm>
          <a:prstGeom prst="rect">
            <a:avLst/>
          </a:prstGeom>
          <a:noFill/>
        </p:spPr>
        <p:txBody>
          <a:bodyPr wrap="square" rtlCol="0">
            <a:spAutoFit/>
          </a:bodyPr>
          <a:lstStyle/>
          <a:p>
            <a:r>
              <a:rPr lang="lv-LV" sz="1400" i="0" dirty="0">
                <a:solidFill>
                  <a:srgbClr val="050505"/>
                </a:solidFill>
                <a:effectLst/>
                <a:latin typeface="Verdana" panose="020B0604030504040204" pitchFamily="34" charset="0"/>
                <a:ea typeface="Verdana" panose="020B0604030504040204" pitchFamily="34" charset="0"/>
              </a:rPr>
              <a:t>@</a:t>
            </a:r>
            <a:r>
              <a:rPr lang="de-DE" sz="1400" i="0" dirty="0">
                <a:solidFill>
                  <a:srgbClr val="050505"/>
                </a:solidFill>
                <a:effectLst/>
                <a:latin typeface="Verdana" panose="020B0604030504040204" pitchFamily="34" charset="0"/>
                <a:ea typeface="Verdana" panose="020B0604030504040204" pitchFamily="34" charset="0"/>
              </a:rPr>
              <a:t>Apvārsnis EU Latvijas Nacionālais kontaktpunkts - HE NCP LV</a:t>
            </a:r>
          </a:p>
        </p:txBody>
      </p:sp>
      <p:sp>
        <p:nvSpPr>
          <p:cNvPr id="5" name="TextBox 4">
            <a:extLst>
              <a:ext uri="{FF2B5EF4-FFF2-40B4-BE49-F238E27FC236}">
                <a16:creationId xmlns:a16="http://schemas.microsoft.com/office/drawing/2014/main" id="{5188C64E-088D-A54A-B7B3-DDA02AAB7270}"/>
              </a:ext>
            </a:extLst>
          </p:cNvPr>
          <p:cNvSpPr txBox="1"/>
          <p:nvPr/>
        </p:nvSpPr>
        <p:spPr>
          <a:xfrm>
            <a:off x="8168714" y="6138554"/>
            <a:ext cx="1745029" cy="276999"/>
          </a:xfrm>
          <a:prstGeom prst="rect">
            <a:avLst/>
          </a:prstGeom>
          <a:noFill/>
        </p:spPr>
        <p:txBody>
          <a:bodyPr wrap="none" rtlCol="0">
            <a:spAutoFit/>
          </a:bodyPr>
          <a:lstStyle/>
          <a:p>
            <a:r>
              <a:rPr lang="lv-LV" sz="1200" dirty="0">
                <a:latin typeface="Verdana" panose="020B0604030504040204" pitchFamily="34" charset="0"/>
                <a:ea typeface="Verdana" panose="020B0604030504040204" pitchFamily="34" charset="0"/>
                <a:cs typeface="Verdana" panose="020B0604030504040204" pitchFamily="34" charset="0"/>
              </a:rPr>
              <a:t>Informācijas avots: </a:t>
            </a:r>
          </a:p>
        </p:txBody>
      </p:sp>
      <p:pic>
        <p:nvPicPr>
          <p:cNvPr id="9" name="Picture 8">
            <a:extLst>
              <a:ext uri="{FF2B5EF4-FFF2-40B4-BE49-F238E27FC236}">
                <a16:creationId xmlns:a16="http://schemas.microsoft.com/office/drawing/2014/main" id="{26086E94-8095-FD4C-B3F8-71868B0C4483}"/>
              </a:ext>
            </a:extLst>
          </p:cNvPr>
          <p:cNvPicPr>
            <a:picLocks noChangeAspect="1"/>
          </p:cNvPicPr>
          <p:nvPr/>
        </p:nvPicPr>
        <p:blipFill>
          <a:blip r:embed="rId7"/>
          <a:stretch>
            <a:fillRect/>
          </a:stretch>
        </p:blipFill>
        <p:spPr>
          <a:xfrm>
            <a:off x="9985240" y="5388825"/>
            <a:ext cx="1568541" cy="1088175"/>
          </a:xfrm>
          <a:prstGeom prst="rect">
            <a:avLst/>
          </a:prstGeom>
        </p:spPr>
      </p:pic>
    </p:spTree>
    <p:extLst>
      <p:ext uri="{BB962C8B-B14F-4D97-AF65-F5344CB8AC3E}">
        <p14:creationId xmlns:p14="http://schemas.microsoft.com/office/powerpoint/2010/main" val="1541616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A686A09-08D1-488F-A17B-5F21DDA3E202}"/>
              </a:ext>
            </a:extLst>
          </p:cNvPr>
          <p:cNvSpPr>
            <a:spLocks noGrp="1"/>
          </p:cNvSpPr>
          <p:nvPr>
            <p:ph type="title"/>
          </p:nvPr>
        </p:nvSpPr>
        <p:spPr>
          <a:xfrm>
            <a:off x="1341718" y="121988"/>
            <a:ext cx="8128000" cy="1036642"/>
          </a:xfrm>
        </p:spPr>
        <p:txBody>
          <a:bodyPr/>
          <a:lstStyle/>
          <a:p>
            <a:pPr>
              <a:defRPr/>
            </a:pPr>
            <a:r>
              <a:rPr lang="lv-LV" altLang="en-US" sz="3200" dirty="0">
                <a:solidFill>
                  <a:srgbClr val="0308DB">
                    <a:lumMod val="50000"/>
                  </a:srgbClr>
                </a:solidFill>
                <a:latin typeface="Verdana" panose="020B0604030504040204" pitchFamily="34" charset="0"/>
                <a:cs typeface="+mj-cs"/>
              </a:rPr>
              <a:t>Apvārsnis Eiropa paplašināšanās</a:t>
            </a:r>
            <a:br>
              <a:rPr lang="lv-LV" altLang="en-US" sz="3200" dirty="0">
                <a:solidFill>
                  <a:srgbClr val="0308DB">
                    <a:lumMod val="50000"/>
                  </a:srgbClr>
                </a:solidFill>
                <a:latin typeface="Verdana" panose="020B0604030504040204" pitchFamily="34" charset="0"/>
                <a:cs typeface="+mj-cs"/>
              </a:rPr>
            </a:br>
            <a:r>
              <a:rPr lang="lv-LV" altLang="en-US" sz="3200" dirty="0">
                <a:solidFill>
                  <a:srgbClr val="0308DB">
                    <a:lumMod val="50000"/>
                  </a:srgbClr>
                </a:solidFill>
                <a:latin typeface="Verdana" panose="020B0604030504040204" pitchFamily="34" charset="0"/>
                <a:cs typeface="+mj-cs"/>
              </a:rPr>
              <a:t>darba programma</a:t>
            </a:r>
            <a:endParaRPr lang="lv-LV" sz="3200" dirty="0">
              <a:solidFill>
                <a:srgbClr val="0308DB">
                  <a:lumMod val="50000"/>
                </a:srgbClr>
              </a:solidFill>
              <a:latin typeface="Verdana" panose="020B0604030504040204" pitchFamily="34" charset="0"/>
              <a:cs typeface="+mj-cs"/>
            </a:endParaRPr>
          </a:p>
        </p:txBody>
      </p:sp>
      <p:sp>
        <p:nvSpPr>
          <p:cNvPr id="6" name="Slaida numura vietturis 5">
            <a:extLst>
              <a:ext uri="{FF2B5EF4-FFF2-40B4-BE49-F238E27FC236}">
                <a16:creationId xmlns:a16="http://schemas.microsoft.com/office/drawing/2014/main" id="{6940D331-3EA1-43C5-84E3-2499B9F8E445}"/>
              </a:ext>
            </a:extLst>
          </p:cNvPr>
          <p:cNvSpPr>
            <a:spLocks noGrp="1"/>
          </p:cNvSpPr>
          <p:nvPr>
            <p:ph type="sldNum" sz="quarter" idx="13"/>
          </p:nvPr>
        </p:nvSpPr>
        <p:spPr/>
        <p:txBody>
          <a:bodyPr/>
          <a:lstStyle/>
          <a:p>
            <a:pPr>
              <a:defRPr/>
            </a:pPr>
            <a:fld id="{559B3BF5-5EA0-4E17-AB4B-664290D5DB15}" type="slidenum">
              <a:rPr lang="en-US" altLang="lv-LV" smtClean="0"/>
              <a:pPr>
                <a:defRPr/>
              </a:pPr>
              <a:t>4</a:t>
            </a:fld>
            <a:endParaRPr lang="en-US" altLang="lv-LV" dirty="0"/>
          </a:p>
        </p:txBody>
      </p:sp>
      <p:sp>
        <p:nvSpPr>
          <p:cNvPr id="9" name="Rectangle 8">
            <a:extLst>
              <a:ext uri="{FF2B5EF4-FFF2-40B4-BE49-F238E27FC236}">
                <a16:creationId xmlns:a16="http://schemas.microsoft.com/office/drawing/2014/main" id="{B272BFCC-6E72-3D43-8A41-B23C9D158061}"/>
              </a:ext>
            </a:extLst>
          </p:cNvPr>
          <p:cNvSpPr/>
          <p:nvPr/>
        </p:nvSpPr>
        <p:spPr>
          <a:xfrm>
            <a:off x="4701989" y="1099626"/>
            <a:ext cx="2606496" cy="1169551"/>
          </a:xfrm>
          <a:prstGeom prst="rect">
            <a:avLst/>
          </a:prstGeom>
          <a:ln w="12700">
            <a:solidFill>
              <a:srgbClr val="0070C0"/>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info</a:t>
            </a:r>
            <a:r>
              <a:rPr kumimoji="0" lang="lv-LV"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rmācija</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hlinkClick r:id="rId2"/>
              </a:rPr>
              <a:t>https://ec.europa.eu/info/horizon-europe/cluster-4-digital-industry-and-space_en</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p>
        </p:txBody>
      </p:sp>
      <p:sp>
        <p:nvSpPr>
          <p:cNvPr id="11" name="Rectangle 10">
            <a:extLst>
              <a:ext uri="{FF2B5EF4-FFF2-40B4-BE49-F238E27FC236}">
                <a16:creationId xmlns:a16="http://schemas.microsoft.com/office/drawing/2014/main" id="{5136ECD4-0D00-6C47-A67D-98A04F5B48AC}"/>
              </a:ext>
            </a:extLst>
          </p:cNvPr>
          <p:cNvSpPr/>
          <p:nvPr/>
        </p:nvSpPr>
        <p:spPr>
          <a:xfrm>
            <a:off x="4701989" y="2269177"/>
            <a:ext cx="2606496" cy="2462213"/>
          </a:xfrm>
          <a:prstGeom prst="rect">
            <a:avLst/>
          </a:prstGeom>
          <a:ln w="12700">
            <a:solidFill>
              <a:srgbClr val="0070C0"/>
            </a:solidFill>
          </a:ln>
        </p:spPr>
        <p:txBody>
          <a:bodyPr wrap="square">
            <a:spAutoFit/>
          </a:bodyPr>
          <a:lstStyle/>
          <a:p>
            <a:pPr lvl="0" defTabSz="938213" eaLnBrk="0" fontAlgn="base" hangingPunct="0">
              <a:spcBef>
                <a:spcPct val="0"/>
              </a:spcBef>
              <a:spcAft>
                <a:spcPct val="0"/>
              </a:spcAft>
            </a:pPr>
            <a:r>
              <a:rPr lang="lv-LV" sz="1400" i="1" dirty="0">
                <a:latin typeface="Verdana" panose="020B0604030504040204" pitchFamily="34" charset="0"/>
                <a:ea typeface="Verdana" panose="020B0604030504040204" pitchFamily="34" charset="0"/>
              </a:rPr>
              <a:t>darba programma</a:t>
            </a:r>
            <a:r>
              <a:rPr lang="en-US" sz="1400" i="1" dirty="0">
                <a:latin typeface="Verdana" panose="020B0604030504040204" pitchFamily="34" charset="0"/>
                <a:ea typeface="Verdana" panose="020B0604030504040204" pitchFamily="34" charset="0"/>
              </a:rPr>
              <a:t>:</a:t>
            </a:r>
            <a:r>
              <a:rPr lang="en-US" sz="1400" i="1" kern="0" dirty="0">
                <a:solidFill>
                  <a:prstClr val="black"/>
                </a:solidFill>
                <a:latin typeface="Verdana" panose="020B0604030504040204" pitchFamily="34" charset="0"/>
                <a:ea typeface="Verdana" panose="020B0604030504040204" pitchFamily="34" charset="0"/>
              </a:rPr>
              <a:t> </a:t>
            </a:r>
            <a:r>
              <a:rPr lang="en-US" sz="1400" i="1" kern="0" dirty="0">
                <a:solidFill>
                  <a:prstClr val="black"/>
                </a:solidFill>
                <a:latin typeface="Verdana" panose="020B0604030504040204" pitchFamily="34" charset="0"/>
                <a:ea typeface="Verdana" panose="020B0604030504040204" pitchFamily="34" charset="0"/>
                <a:hlinkClick r:id="rId3"/>
              </a:rPr>
              <a:t>https://ec.europa.eu/info/funding-tenders/opportunities/docs/2021-2027/horizon/wp-call/2023-2024/wp-11-widening-participation-and-strengthening-the-european-research-area_horizon-2023-2024_en.pdf</a:t>
            </a:r>
            <a:r>
              <a:rPr lang="lv-LV" sz="1400" i="1" kern="0" dirty="0">
                <a:solidFill>
                  <a:prstClr val="black"/>
                </a:solidFill>
                <a:latin typeface="Verdana" panose="020B0604030504040204" pitchFamily="34" charset="0"/>
                <a:ea typeface="Verdana" panose="020B0604030504040204" pitchFamily="34" charset="0"/>
              </a:rPr>
              <a:t> </a:t>
            </a:r>
            <a:endPar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C92FD33-D239-7546-C96E-F2E3E8255BAE}"/>
              </a:ext>
            </a:extLst>
          </p:cNvPr>
          <p:cNvSpPr txBox="1"/>
          <p:nvPr/>
        </p:nvSpPr>
        <p:spPr>
          <a:xfrm>
            <a:off x="4701989" y="4661868"/>
            <a:ext cx="2606496" cy="1803470"/>
          </a:xfrm>
          <a:prstGeom prst="rect">
            <a:avLst/>
          </a:prstGeom>
          <a:noFill/>
          <a:ln w="12700">
            <a:solidFill>
              <a:schemeClr val="accent1"/>
            </a:solidFill>
          </a:ln>
        </p:spPr>
        <p:txBody>
          <a:bodyPr wrap="square">
            <a:spAutoFit/>
          </a:bodyPr>
          <a:lstStyle/>
          <a:p>
            <a:r>
              <a:rPr lang="lv-LV" sz="1400" dirty="0">
                <a:latin typeface="Verdana" panose="020B0604030504040204" pitchFamily="34" charset="0"/>
                <a:ea typeface="Verdana" panose="020B0604030504040204" pitchFamily="34" charset="0"/>
              </a:rPr>
              <a:t>programmas ceļvedis:</a:t>
            </a:r>
            <a:endParaRPr lang="lv-LV" sz="1400" dirty="0">
              <a:latin typeface="Verdana" panose="020B0604030504040204" pitchFamily="34" charset="0"/>
              <a:ea typeface="Verdana" panose="020B0604030504040204" pitchFamily="34" charset="0"/>
              <a:hlinkClick r:id="rId4"/>
            </a:endParaRPr>
          </a:p>
          <a:p>
            <a:r>
              <a:rPr lang="lv-LV" sz="1400" dirty="0">
                <a:latin typeface="Verdana" panose="020B0604030504040204" pitchFamily="34" charset="0"/>
                <a:ea typeface="Verdana" panose="020B0604030504040204" pitchFamily="34" charset="0"/>
                <a:hlinkClick r:id="rId4"/>
              </a:rPr>
              <a:t>https://ec.europa.eu/info/funding-tenders/opportunities/docs/2021-2027/horizon/guidance/programme-guide_horizon_en.pdf</a:t>
            </a:r>
            <a:r>
              <a:rPr lang="lv-LV" sz="1400" dirty="0">
                <a:latin typeface="Verdana" panose="020B0604030504040204" pitchFamily="34" charset="0"/>
                <a:ea typeface="Verdana" panose="020B0604030504040204" pitchFamily="34" charset="0"/>
              </a:rPr>
              <a:t> </a:t>
            </a:r>
          </a:p>
        </p:txBody>
      </p:sp>
      <p:pic>
        <p:nvPicPr>
          <p:cNvPr id="5" name="Picture 4">
            <a:extLst>
              <a:ext uri="{FF2B5EF4-FFF2-40B4-BE49-F238E27FC236}">
                <a16:creationId xmlns:a16="http://schemas.microsoft.com/office/drawing/2014/main" id="{7A6BFB81-0F2B-8388-82CA-E5D74E399420}"/>
              </a:ext>
            </a:extLst>
          </p:cNvPr>
          <p:cNvPicPr>
            <a:picLocks noChangeAspect="1"/>
          </p:cNvPicPr>
          <p:nvPr/>
        </p:nvPicPr>
        <p:blipFill>
          <a:blip r:embed="rId5"/>
          <a:stretch>
            <a:fillRect/>
          </a:stretch>
        </p:blipFill>
        <p:spPr>
          <a:xfrm>
            <a:off x="10886" y="1905000"/>
            <a:ext cx="4557145" cy="3514748"/>
          </a:xfrm>
          <a:prstGeom prst="rect">
            <a:avLst/>
          </a:prstGeom>
        </p:spPr>
      </p:pic>
      <p:pic>
        <p:nvPicPr>
          <p:cNvPr id="1030" name="Picture 6" descr="WIDERA Work Programme 2023-2024 Info Day ">
            <a:extLst>
              <a:ext uri="{FF2B5EF4-FFF2-40B4-BE49-F238E27FC236}">
                <a16:creationId xmlns:a16="http://schemas.microsoft.com/office/drawing/2014/main" id="{E670587B-17B4-87FC-D96E-5DC4C0AEC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2443" y="1099626"/>
            <a:ext cx="4654249" cy="30175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DC62A45-58ED-78EC-E559-9694AA91DAF3}"/>
              </a:ext>
            </a:extLst>
          </p:cNvPr>
          <p:cNvSpPr/>
          <p:nvPr/>
        </p:nvSpPr>
        <p:spPr>
          <a:xfrm>
            <a:off x="7728857" y="4365171"/>
            <a:ext cx="4201886" cy="1959429"/>
          </a:xfrm>
          <a:prstGeom prst="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lv-LV" dirty="0"/>
              <a:t>Dokumenti: </a:t>
            </a:r>
            <a:r>
              <a:rPr lang="lv-LV" dirty="0">
                <a:hlinkClick r:id="rId7"/>
              </a:rPr>
              <a:t>https://research-and-innovation.ec.europa.eu/funding/funding-opportunities/funding-programmes-and-open-calls/horizon-europe/strategic-plan_en#the-second-horizon-europe-strategic-plan-2025-2027</a:t>
            </a:r>
            <a:r>
              <a:rPr lang="lv-LV" dirty="0"/>
              <a:t> </a:t>
            </a:r>
            <a:endParaRPr lang="en-GB" dirty="0"/>
          </a:p>
        </p:txBody>
      </p:sp>
    </p:spTree>
    <p:extLst>
      <p:ext uri="{BB962C8B-B14F-4D97-AF65-F5344CB8AC3E}">
        <p14:creationId xmlns:p14="http://schemas.microsoft.com/office/powerpoint/2010/main" val="313194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B694-1FA1-ED4F-855E-FE60B6657AB5}"/>
              </a:ext>
            </a:extLst>
          </p:cNvPr>
          <p:cNvSpPr>
            <a:spLocks noGrp="1"/>
          </p:cNvSpPr>
          <p:nvPr>
            <p:ph type="title"/>
          </p:nvPr>
        </p:nvSpPr>
        <p:spPr>
          <a:xfrm>
            <a:off x="953999" y="-199583"/>
            <a:ext cx="10515600" cy="1325563"/>
          </a:xfrm>
        </p:spPr>
        <p:txBody>
          <a:bodyPr/>
          <a:lstStyle/>
          <a:p>
            <a:pPr>
              <a:defRPr/>
            </a:pPr>
            <a:r>
              <a:rPr lang="lv-LV" sz="3200" b="1" dirty="0">
                <a:solidFill>
                  <a:srgbClr val="0308DB">
                    <a:lumMod val="50000"/>
                  </a:srgbClr>
                </a:solidFill>
                <a:latin typeface="Verdana" panose="020B0604030504040204" pitchFamily="34" charset="0"/>
                <a:ea typeface="Verdana" panose="020B0604030504040204" pitchFamily="34" charset="0"/>
              </a:rPr>
              <a:t>Projektu tipi</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9597D451-073E-2442-946F-EE0A78FE5836}"/>
              </a:ext>
            </a:extLst>
          </p:cNvPr>
          <p:cNvSpPr>
            <a:spLocks noGrp="1"/>
          </p:cNvSpPr>
          <p:nvPr>
            <p:ph type="sldNum" sz="quarter" idx="12"/>
          </p:nvPr>
        </p:nvSpPr>
        <p:spPr/>
        <p:txBody>
          <a:bodyPr/>
          <a:lstStyle/>
          <a:p>
            <a:fld id="{660F3F40-12FA-4968-8235-5F18DAFE2DEF}" type="slidenum">
              <a:rPr lang="lv-LV" smtClean="0"/>
              <a:t>5</a:t>
            </a:fld>
            <a:endParaRPr lang="lv-LV" dirty="0"/>
          </a:p>
        </p:txBody>
      </p:sp>
      <p:graphicFrame>
        <p:nvGraphicFramePr>
          <p:cNvPr id="7" name="Table 6">
            <a:extLst>
              <a:ext uri="{FF2B5EF4-FFF2-40B4-BE49-F238E27FC236}">
                <a16:creationId xmlns:a16="http://schemas.microsoft.com/office/drawing/2014/main" id="{D371E639-A442-2344-AE7A-52661D0D0F08}"/>
              </a:ext>
            </a:extLst>
          </p:cNvPr>
          <p:cNvGraphicFramePr>
            <a:graphicFrameLocks noGrp="1"/>
          </p:cNvGraphicFramePr>
          <p:nvPr>
            <p:extLst>
              <p:ext uri="{D42A27DB-BD31-4B8C-83A1-F6EECF244321}">
                <p14:modId xmlns:p14="http://schemas.microsoft.com/office/powerpoint/2010/main" val="3614420657"/>
              </p:ext>
            </p:extLst>
          </p:nvPr>
        </p:nvGraphicFramePr>
        <p:xfrm>
          <a:off x="953999" y="954742"/>
          <a:ext cx="10798729" cy="5037329"/>
        </p:xfrm>
        <a:graphic>
          <a:graphicData uri="http://schemas.openxmlformats.org/drawingml/2006/table">
            <a:tbl>
              <a:tblPr firstRow="1" bandRow="1"/>
              <a:tblGrid>
                <a:gridCol w="3288729">
                  <a:extLst>
                    <a:ext uri="{9D8B030D-6E8A-4147-A177-3AD203B41FA5}">
                      <a16:colId xmlns:a16="http://schemas.microsoft.com/office/drawing/2014/main" val="4194635498"/>
                    </a:ext>
                  </a:extLst>
                </a:gridCol>
                <a:gridCol w="5019335">
                  <a:extLst>
                    <a:ext uri="{9D8B030D-6E8A-4147-A177-3AD203B41FA5}">
                      <a16:colId xmlns:a16="http://schemas.microsoft.com/office/drawing/2014/main" val="1589332234"/>
                    </a:ext>
                  </a:extLst>
                </a:gridCol>
                <a:gridCol w="2490665">
                  <a:extLst>
                    <a:ext uri="{9D8B030D-6E8A-4147-A177-3AD203B41FA5}">
                      <a16:colId xmlns:a16="http://schemas.microsoft.com/office/drawing/2014/main" val="3893280570"/>
                    </a:ext>
                  </a:extLst>
                </a:gridCol>
              </a:tblGrid>
              <a:tr h="372725">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Type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Activities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Financing rate</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237924531"/>
                  </a:ext>
                </a:extLst>
              </a:tr>
              <a:tr h="167427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kern="1200" dirty="0"/>
                        <a:t>RIA (Research and Innovation Actions)</a:t>
                      </a:r>
                    </a:p>
                    <a:p>
                      <a:pPr algn="ctr"/>
                      <a:endParaRPr lang="en-US" sz="1800" b="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Activities to establish new knowledge or to explore the feasibility of a new or improved technology, product, process, service or solution.</a:t>
                      </a:r>
                      <a:endParaRPr lang="en-US" sz="180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Up to 100%</a:t>
                      </a:r>
                      <a:endParaRPr lang="en-US" sz="180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44350646"/>
                  </a:ext>
                </a:extLst>
              </a:tr>
              <a:tr h="121482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algn="ctr" defTabSz="939575" rtl="0" eaLnBrk="1" latinLnBrk="0" hangingPunct="1"/>
                      <a:r>
                        <a:rPr lang="en-US" sz="1800" kern="1200" dirty="0"/>
                        <a:t>IA (Innovation Actions) </a:t>
                      </a:r>
                      <a:endParaRPr lang="en-US" sz="1800" b="0" kern="1200" dirty="0">
                        <a:solidFill>
                          <a:schemeClr val="tx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Activities to produce plans and arrangements or designs for new, altered or improved products, processes or services.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lv-LV" sz="1800" b="0" dirty="0"/>
                        <a:t>*</a:t>
                      </a:r>
                      <a:r>
                        <a:rPr lang="en-GB" sz="1800" b="0" dirty="0"/>
                        <a:t>Up to 70%</a:t>
                      </a:r>
                      <a:endParaRPr lang="en-US" sz="1800" b="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62719264"/>
                  </a:ext>
                </a:extLst>
              </a:tr>
              <a:tr h="177550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US" sz="1800" kern="1200" dirty="0"/>
                        <a:t>CSA (Coordination and Support Actions) </a:t>
                      </a:r>
                      <a:endParaRPr lang="en-US" sz="1800" b="0" kern="1200" dirty="0">
                        <a:solidFill>
                          <a:schemeClr val="dk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Activities that contribute to the objectives of Horizon Europe. This excludes R&amp;I activities, except for ‘Widening participation and spreading excellence’</a:t>
                      </a:r>
                      <a:r>
                        <a:rPr lang="fr-BE" sz="1800" dirty="0"/>
                        <a:t>.</a:t>
                      </a:r>
                      <a:endParaRPr lang="en-US" sz="18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Up to 100%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9604319"/>
                  </a:ext>
                </a:extLst>
              </a:tr>
            </a:tbl>
          </a:graphicData>
        </a:graphic>
      </p:graphicFrame>
      <p:sp>
        <p:nvSpPr>
          <p:cNvPr id="8" name="TextBox 7">
            <a:extLst>
              <a:ext uri="{FF2B5EF4-FFF2-40B4-BE49-F238E27FC236}">
                <a16:creationId xmlns:a16="http://schemas.microsoft.com/office/drawing/2014/main" id="{B158921C-9BB4-974B-B9B7-DCEB9E964275}"/>
              </a:ext>
            </a:extLst>
          </p:cNvPr>
          <p:cNvSpPr txBox="1"/>
          <p:nvPr/>
        </p:nvSpPr>
        <p:spPr>
          <a:xfrm>
            <a:off x="1542826" y="6071636"/>
            <a:ext cx="9810974" cy="323165"/>
          </a:xfrm>
          <a:prstGeom prst="rect">
            <a:avLst/>
          </a:prstGeom>
          <a:noFill/>
          <a:ln w="12700">
            <a:solidFill>
              <a:srgbClr val="0308DB">
                <a:lumMod val="50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lv-LV" sz="1500" b="0" i="0" u="none" strike="noStrike" kern="0" cap="none" spc="0" normalizeH="0" baseline="0" noProof="0" dirty="0">
                <a:ln>
                  <a:noFill/>
                </a:ln>
                <a:solidFill>
                  <a:srgbClr val="0308DB">
                    <a:lumMod val="50000"/>
                  </a:srgbClr>
                </a:solidFill>
                <a:effectLst/>
                <a:uLnTx/>
                <a:uFillTx/>
                <a:latin typeface="Verdana"/>
                <a:ea typeface="MS PGothic" panose="020B0600070205080204" pitchFamily="34" charset="-128"/>
              </a:rPr>
              <a:t>* t</a:t>
            </a:r>
            <a:r>
              <a:rPr kumimoji="0" lang="en-US" sz="1500" b="0" i="0" u="none" strike="noStrike" kern="0" cap="none" spc="0" normalizeH="0" baseline="0" noProof="0" dirty="0">
                <a:ln>
                  <a:noFill/>
                </a:ln>
                <a:solidFill>
                  <a:srgbClr val="0308DB">
                    <a:lumMod val="50000"/>
                  </a:srgbClr>
                </a:solidFill>
                <a:effectLst/>
                <a:uLnTx/>
                <a:uFillTx/>
                <a:latin typeface="Verdana"/>
                <a:ea typeface="MS PGothic" panose="020B0600070205080204" pitchFamily="34" charset="-128"/>
              </a:rPr>
              <a:t>he rate is 70 percent for profit-making legal entities and 100 percent for non-profit legal entities</a:t>
            </a:r>
          </a:p>
        </p:txBody>
      </p:sp>
      <p:pic>
        <p:nvPicPr>
          <p:cNvPr id="9" name="Graphic 15" descr="Share">
            <a:extLst>
              <a:ext uri="{FF2B5EF4-FFF2-40B4-BE49-F238E27FC236}">
                <a16:creationId xmlns:a16="http://schemas.microsoft.com/office/drawing/2014/main" id="{0ED33B6F-BE8B-914E-AEF9-A79C4B158444}"/>
              </a:ext>
            </a:extLst>
          </p:cNvPr>
          <p:cNvPicPr>
            <a:picLocks noChangeAspect="1"/>
          </p:cNvPicPr>
          <p:nvPr/>
        </p:nvPicPr>
        <p:blipFill>
          <a:blip r:embed="rId2"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4000" y="6033185"/>
            <a:ext cx="400068" cy="400068"/>
          </a:xfrm>
          <a:prstGeom prst="rect">
            <a:avLst/>
          </a:prstGeom>
        </p:spPr>
      </p:pic>
    </p:spTree>
    <p:extLst>
      <p:ext uri="{BB962C8B-B14F-4D97-AF65-F5344CB8AC3E}">
        <p14:creationId xmlns:p14="http://schemas.microsoft.com/office/powerpoint/2010/main" val="392377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6</a:t>
            </a:fld>
            <a:endParaRPr lang="en-US" altLang="lv-LV" dirty="0"/>
          </a:p>
        </p:txBody>
      </p:sp>
      <p:grpSp>
        <p:nvGrpSpPr>
          <p:cNvPr id="34" name="Group 33">
            <a:extLst>
              <a:ext uri="{FF2B5EF4-FFF2-40B4-BE49-F238E27FC236}">
                <a16:creationId xmlns:a16="http://schemas.microsoft.com/office/drawing/2014/main" id="{911034C9-0255-354B-AC12-460A8E296822}"/>
              </a:ext>
            </a:extLst>
          </p:cNvPr>
          <p:cNvGrpSpPr/>
          <p:nvPr/>
        </p:nvGrpSpPr>
        <p:grpSpPr>
          <a:xfrm>
            <a:off x="7440497" y="157470"/>
            <a:ext cx="3311999" cy="3311999"/>
            <a:chOff x="7995012" y="3868817"/>
            <a:chExt cx="3311999" cy="3311999"/>
          </a:xfrm>
        </p:grpSpPr>
        <p:sp>
          <p:nvSpPr>
            <p:cNvPr id="35" name="Oval 34">
              <a:extLst>
                <a:ext uri="{FF2B5EF4-FFF2-40B4-BE49-F238E27FC236}">
                  <a16:creationId xmlns:a16="http://schemas.microsoft.com/office/drawing/2014/main" id="{F2282DD8-5694-AD4A-B9F1-D785F8F980F6}"/>
                </a:ext>
              </a:extLst>
            </p:cNvPr>
            <p:cNvSpPr/>
            <p:nvPr/>
          </p:nvSpPr>
          <p:spPr>
            <a:xfrm>
              <a:off x="7995012" y="3868817"/>
              <a:ext cx="3311999" cy="3311999"/>
            </a:xfrm>
            <a:prstGeom prst="ellipse">
              <a:avLst/>
            </a:prstGeom>
            <a:solidFill>
              <a:srgbClr val="44546A">
                <a:lumMod val="40000"/>
                <a:lumOff val="60000"/>
              </a:srgbClr>
            </a:solid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36" name="Oval 4">
              <a:extLst>
                <a:ext uri="{FF2B5EF4-FFF2-40B4-BE49-F238E27FC236}">
                  <a16:creationId xmlns:a16="http://schemas.microsoft.com/office/drawing/2014/main" id="{18DD3826-88B1-414A-85C9-E031A304EBA9}"/>
                </a:ext>
              </a:extLst>
            </p:cNvPr>
            <p:cNvSpPr txBox="1"/>
            <p:nvPr/>
          </p:nvSpPr>
          <p:spPr>
            <a:xfrm>
              <a:off x="8535089" y="4444929"/>
              <a:ext cx="242894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3 </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Reforming and enhancing the EU research and innovation</a:t>
              </a:r>
              <a:r>
                <a:rPr kumimoji="0" lang="lv-LV"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system</a:t>
              </a:r>
              <a:endParaRPr kumimoji="0" lang="en-US"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oup 36">
            <a:extLst>
              <a:ext uri="{FF2B5EF4-FFF2-40B4-BE49-F238E27FC236}">
                <a16:creationId xmlns:a16="http://schemas.microsoft.com/office/drawing/2014/main" id="{8014E9E0-E3C9-C941-B607-416E1D8628DD}"/>
              </a:ext>
            </a:extLst>
          </p:cNvPr>
          <p:cNvGrpSpPr/>
          <p:nvPr/>
        </p:nvGrpSpPr>
        <p:grpSpPr>
          <a:xfrm>
            <a:off x="1564341" y="199135"/>
            <a:ext cx="3312000" cy="3312000"/>
            <a:chOff x="4498713" y="5"/>
            <a:chExt cx="2879993" cy="2879993"/>
          </a:xfrm>
        </p:grpSpPr>
        <p:sp>
          <p:nvSpPr>
            <p:cNvPr id="38" name="Oval 37">
              <a:extLst>
                <a:ext uri="{FF2B5EF4-FFF2-40B4-BE49-F238E27FC236}">
                  <a16:creationId xmlns:a16="http://schemas.microsoft.com/office/drawing/2014/main" id="{FD93F23D-EE59-144E-AAB0-6DF4BD2FCF64}"/>
                </a:ext>
              </a:extLst>
            </p:cNvPr>
            <p:cNvSpPr/>
            <p:nvPr/>
          </p:nvSpPr>
          <p:spPr>
            <a:xfrm>
              <a:off x="4498713" y="5"/>
              <a:ext cx="2879993" cy="2879993"/>
            </a:xfrm>
            <a:prstGeom prst="ellipse">
              <a:avLst/>
            </a:prstGeom>
            <a:solidFill>
              <a:srgbClr val="44546A">
                <a:lumMod val="40000"/>
                <a:lumOff val="60000"/>
              </a:srgbClr>
            </a:solidFill>
            <a:ln w="12700" cap="flat" cmpd="sng" algn="ctr">
              <a:solidFill>
                <a:sysClr val="window" lastClr="FFFFFF"/>
              </a:solidFill>
              <a:prstDash val="solid"/>
              <a:miter lim="800000"/>
            </a:ln>
            <a:effectLst/>
          </p:spPr>
          <p:txBody>
            <a:bodyPr/>
            <a:lstStyle/>
            <a:p>
              <a:endParaRPr lang="lv-LV"/>
            </a:p>
          </p:txBody>
        </p:sp>
        <p:sp>
          <p:nvSpPr>
            <p:cNvPr id="39" name="Oval 4">
              <a:extLst>
                <a:ext uri="{FF2B5EF4-FFF2-40B4-BE49-F238E27FC236}">
                  <a16:creationId xmlns:a16="http://schemas.microsoft.com/office/drawing/2014/main" id="{E870D63C-3936-A74C-8426-DD18CB0A9C26}"/>
                </a:ext>
              </a:extLst>
            </p:cNvPr>
            <p:cNvSpPr txBox="1"/>
            <p:nvPr/>
          </p:nvSpPr>
          <p:spPr>
            <a:xfrm>
              <a:off x="4950845" y="421770"/>
              <a:ext cx="212443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1</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Improved access to Excellence</a:t>
              </a:r>
              <a:endPar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0" name="Group 39">
            <a:extLst>
              <a:ext uri="{FF2B5EF4-FFF2-40B4-BE49-F238E27FC236}">
                <a16:creationId xmlns:a16="http://schemas.microsoft.com/office/drawing/2014/main" id="{DDBF4CA3-8092-DE40-A121-F144A0E9247C}"/>
              </a:ext>
            </a:extLst>
          </p:cNvPr>
          <p:cNvGrpSpPr/>
          <p:nvPr/>
        </p:nvGrpSpPr>
        <p:grpSpPr>
          <a:xfrm>
            <a:off x="4533366" y="131831"/>
            <a:ext cx="3312000" cy="3312000"/>
            <a:chOff x="7328279" y="1334290"/>
            <a:chExt cx="2879993" cy="2879993"/>
          </a:xfrm>
          <a:solidFill>
            <a:srgbClr val="0070C0"/>
          </a:solidFill>
        </p:grpSpPr>
        <p:sp>
          <p:nvSpPr>
            <p:cNvPr id="41" name="Oval 40">
              <a:extLst>
                <a:ext uri="{FF2B5EF4-FFF2-40B4-BE49-F238E27FC236}">
                  <a16:creationId xmlns:a16="http://schemas.microsoft.com/office/drawing/2014/main" id="{9F0AD622-309F-764A-8CB1-5DF37745E350}"/>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42" name="Oval 4">
              <a:extLst>
                <a:ext uri="{FF2B5EF4-FFF2-40B4-BE49-F238E27FC236}">
                  <a16:creationId xmlns:a16="http://schemas.microsoft.com/office/drawing/2014/main" id="{DAB3D140-0C08-884B-A446-AAAD4D88973D}"/>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2</a:t>
              </a: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Attracting and mobilising the best talents</a:t>
              </a:r>
              <a:endParaRPr kumimoji="0" lang="en-US"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14" name="Rectangle: Rounded Corners 13">
            <a:extLst>
              <a:ext uri="{FF2B5EF4-FFF2-40B4-BE49-F238E27FC236}">
                <a16:creationId xmlns:a16="http://schemas.microsoft.com/office/drawing/2014/main" id="{FBA22B50-3730-4795-8F82-F4AB79CF341F}"/>
              </a:ext>
            </a:extLst>
          </p:cNvPr>
          <p:cNvSpPr/>
          <p:nvPr/>
        </p:nvSpPr>
        <p:spPr>
          <a:xfrm>
            <a:off x="2151909" y="3918857"/>
            <a:ext cx="2136864" cy="1632857"/>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550" eaLnBrk="0" fontAlgn="base" hangingPunct="0">
              <a:lnSpc>
                <a:spcPct val="90000"/>
              </a:lnSpc>
              <a:spcBef>
                <a:spcPct val="0"/>
              </a:spcBef>
              <a:spcAft>
                <a:spcPct val="35000"/>
              </a:spcAft>
              <a:defRPr/>
            </a:pPr>
            <a:r>
              <a:rPr lang="en-US" sz="1600" kern="0" dirty="0">
                <a:solidFill>
                  <a:prstClr val="white"/>
                </a:solidFill>
                <a:latin typeface="Verdana" panose="020B0604030504040204" pitchFamily="34" charset="0"/>
                <a:ea typeface="Verdana" panose="020B0604030504040204" pitchFamily="34" charset="0"/>
              </a:rPr>
              <a:t>Hop on facility</a:t>
            </a:r>
          </a:p>
          <a:p>
            <a:pPr algn="ctr" defTabSz="844550" eaLnBrk="0" fontAlgn="base" hangingPunct="0">
              <a:lnSpc>
                <a:spcPct val="90000"/>
              </a:lnSpc>
              <a:spcBef>
                <a:spcPct val="0"/>
              </a:spcBef>
              <a:spcAft>
                <a:spcPct val="35000"/>
              </a:spcAft>
              <a:defRPr/>
            </a:pPr>
            <a:r>
              <a:rPr lang="en-US" sz="1600" kern="0" dirty="0" err="1">
                <a:solidFill>
                  <a:prstClr val="white"/>
                </a:solidFill>
                <a:latin typeface="Verdana" panose="020B0604030504040204" pitchFamily="34" charset="0"/>
                <a:ea typeface="Verdana" panose="020B0604030504040204" pitchFamily="34" charset="0"/>
              </a:rPr>
              <a:t>Excelence</a:t>
            </a:r>
            <a:r>
              <a:rPr lang="en-US" sz="1600" kern="0" dirty="0">
                <a:solidFill>
                  <a:prstClr val="white"/>
                </a:solidFill>
                <a:latin typeface="Verdana" panose="020B0604030504040204" pitchFamily="34" charset="0"/>
                <a:ea typeface="Verdana" panose="020B0604030504040204" pitchFamily="34" charset="0"/>
              </a:rPr>
              <a:t> hubs</a:t>
            </a:r>
          </a:p>
        </p:txBody>
      </p:sp>
    </p:spTree>
    <p:extLst>
      <p:ext uri="{BB962C8B-B14F-4D97-AF65-F5344CB8AC3E}">
        <p14:creationId xmlns:p14="http://schemas.microsoft.com/office/powerpoint/2010/main" val="304222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7</a:t>
            </a:fld>
            <a:endParaRPr lang="lv-LV" dirty="0"/>
          </a:p>
        </p:txBody>
      </p:sp>
      <p:graphicFrame>
        <p:nvGraphicFramePr>
          <p:cNvPr id="10" name="Content Placeholder 10">
            <a:extLst>
              <a:ext uri="{FF2B5EF4-FFF2-40B4-BE49-F238E27FC236}">
                <a16:creationId xmlns:a16="http://schemas.microsoft.com/office/drawing/2014/main" id="{BAE4EAEB-0367-3049-B1D4-2BCD9D68A546}"/>
              </a:ext>
            </a:extLst>
          </p:cNvPr>
          <p:cNvGraphicFramePr>
            <a:graphicFrameLocks/>
          </p:cNvGraphicFramePr>
          <p:nvPr>
            <p:extLst>
              <p:ext uri="{D42A27DB-BD31-4B8C-83A1-F6EECF244321}">
                <p14:modId xmlns:p14="http://schemas.microsoft.com/office/powerpoint/2010/main" val="1781504313"/>
              </p:ext>
            </p:extLst>
          </p:nvPr>
        </p:nvGraphicFramePr>
        <p:xfrm>
          <a:off x="389965" y="2011680"/>
          <a:ext cx="11486477" cy="2909335"/>
        </p:xfrm>
        <a:graphic>
          <a:graphicData uri="http://schemas.openxmlformats.org/drawingml/2006/table">
            <a:tbl>
              <a:tblPr/>
              <a:tblGrid>
                <a:gridCol w="5915416">
                  <a:extLst>
                    <a:ext uri="{9D8B030D-6E8A-4147-A177-3AD203B41FA5}">
                      <a16:colId xmlns:a16="http://schemas.microsoft.com/office/drawing/2014/main" val="20000"/>
                    </a:ext>
                  </a:extLst>
                </a:gridCol>
                <a:gridCol w="2068428">
                  <a:extLst>
                    <a:ext uri="{9D8B030D-6E8A-4147-A177-3AD203B41FA5}">
                      <a16:colId xmlns:a16="http://schemas.microsoft.com/office/drawing/2014/main" val="20001"/>
                    </a:ext>
                  </a:extLst>
                </a:gridCol>
                <a:gridCol w="2059975">
                  <a:extLst>
                    <a:ext uri="{9D8B030D-6E8A-4147-A177-3AD203B41FA5}">
                      <a16:colId xmlns:a16="http://schemas.microsoft.com/office/drawing/2014/main" val="20003"/>
                    </a:ext>
                  </a:extLst>
                </a:gridCol>
                <a:gridCol w="1442658">
                  <a:extLst>
                    <a:ext uri="{9D8B030D-6E8A-4147-A177-3AD203B41FA5}">
                      <a16:colId xmlns:a16="http://schemas.microsoft.com/office/drawing/2014/main" val="3995975852"/>
                    </a:ext>
                  </a:extLst>
                </a:gridCol>
              </a:tblGrid>
              <a:tr h="75668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dirty="0">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dirty="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06330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lv-LV" sz="1400" b="1" kern="1200" dirty="0">
                        <a:solidFill>
                          <a:schemeClr val="tx1"/>
                        </a:solidFill>
                        <a:effectLst/>
                        <a:latin typeface="Verdana" panose="020B0604030504040204" pitchFamily="34" charset="0"/>
                        <a:ea typeface="Verdana" panose="020B0604030504040204" pitchFamily="34" charset="0"/>
                        <a:cs typeface="+mn-cs"/>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400" b="1" kern="1200" dirty="0">
                          <a:solidFill>
                            <a:schemeClr val="tx1"/>
                          </a:solidFill>
                          <a:effectLst/>
                          <a:latin typeface="Verdana" panose="020B0604030504040204" pitchFamily="34" charset="0"/>
                          <a:ea typeface="Verdana" panose="020B0604030504040204" pitchFamily="34" charset="0"/>
                          <a:cs typeface="+mn-cs"/>
                          <a:hlinkClick r:id="rId3"/>
                        </a:rPr>
                        <a:t>HORIZON-WIDERA-2023-ACCESS-06</a:t>
                      </a:r>
                      <a:r>
                        <a:rPr lang="en-US" sz="1400" b="1" dirty="0">
                          <a:effectLst/>
                          <a:latin typeface="Verdana" panose="020B0604030504040204" pitchFamily="34" charset="0"/>
                          <a:ea typeface="Verdana" panose="020B0604030504040204" pitchFamily="34" charset="0"/>
                        </a:rPr>
                        <a:t>: </a:t>
                      </a:r>
                      <a:r>
                        <a:rPr lang="lv-LV" sz="1400" dirty="0" err="1">
                          <a:effectLst/>
                          <a:latin typeface="Verdana" panose="020B0604030504040204" pitchFamily="34" charset="0"/>
                          <a:ea typeface="Verdana" panose="020B0604030504040204" pitchFamily="34" charset="0"/>
                        </a:rPr>
                        <a:t>Hop</a:t>
                      </a:r>
                      <a:r>
                        <a:rPr lang="lv-LV" sz="1400" dirty="0">
                          <a:effectLst/>
                          <a:latin typeface="Verdana" panose="020B0604030504040204" pitchFamily="34" charset="0"/>
                          <a:ea typeface="Verdana" panose="020B0604030504040204" pitchFamily="34" charset="0"/>
                        </a:rPr>
                        <a:t> </a:t>
                      </a:r>
                      <a:r>
                        <a:rPr lang="lv-LV" sz="1400" dirty="0" err="1">
                          <a:effectLst/>
                          <a:latin typeface="Verdana" panose="020B0604030504040204" pitchFamily="34" charset="0"/>
                          <a:ea typeface="Verdana" panose="020B0604030504040204" pitchFamily="34" charset="0"/>
                        </a:rPr>
                        <a:t>on</a:t>
                      </a:r>
                      <a:r>
                        <a:rPr lang="lv-LV" sz="1400" dirty="0">
                          <a:effectLst/>
                          <a:latin typeface="Verdana" panose="020B0604030504040204" pitchFamily="34" charset="0"/>
                          <a:ea typeface="Verdana" panose="020B0604030504040204" pitchFamily="34" charset="0"/>
                        </a:rPr>
                        <a:t> </a:t>
                      </a:r>
                      <a:r>
                        <a:rPr lang="lv-LV" sz="1400" dirty="0" err="1">
                          <a:effectLst/>
                          <a:latin typeface="Verdana" panose="020B0604030504040204" pitchFamily="34" charset="0"/>
                          <a:ea typeface="Verdana" panose="020B0604030504040204" pitchFamily="34" charset="0"/>
                        </a:rPr>
                        <a:t>facility</a:t>
                      </a:r>
                      <a:endParaRPr lang="lv-LV" sz="1400" dirty="0">
                        <a:effectLst/>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400" dirty="0">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2060"/>
                          </a:solidFill>
                          <a:latin typeface="Verdana" panose="020B0604030504040204" pitchFamily="34" charset="0"/>
                          <a:ea typeface="Verdana" panose="020B0604030504040204" pitchFamily="34" charset="0"/>
                        </a:rPr>
                        <a:t>Opening date: </a:t>
                      </a:r>
                      <a:r>
                        <a:rPr lang="lv-LV" sz="1400" b="1" dirty="0">
                          <a:latin typeface="Verdana" panose="020B0604030504040204" pitchFamily="34" charset="0"/>
                          <a:ea typeface="Verdana" panose="020B0604030504040204" pitchFamily="34" charset="0"/>
                        </a:rPr>
                        <a:t>10</a:t>
                      </a:r>
                      <a:r>
                        <a:rPr lang="en-GB" sz="1400" b="1" dirty="0">
                          <a:latin typeface="Verdana" panose="020B0604030504040204" pitchFamily="34" charset="0"/>
                          <a:ea typeface="Verdana" panose="020B0604030504040204" pitchFamily="34" charset="0"/>
                        </a:rPr>
                        <a:t> </a:t>
                      </a:r>
                      <a:r>
                        <a:rPr lang="lv-LV" sz="1400" b="1" dirty="0" err="1">
                          <a:latin typeface="Verdana" panose="020B0604030504040204" pitchFamily="34" charset="0"/>
                          <a:ea typeface="Verdana" panose="020B0604030504040204" pitchFamily="34" charset="0"/>
                        </a:rPr>
                        <a:t>Jan</a:t>
                      </a:r>
                      <a:r>
                        <a:rPr lang="en-GB" sz="1400" b="1" dirty="0">
                          <a:latin typeface="Verdana" panose="020B0604030504040204" pitchFamily="34" charset="0"/>
                          <a:ea typeface="Verdana" panose="020B0604030504040204" pitchFamily="34" charset="0"/>
                        </a:rPr>
                        <a:t> 2023</a:t>
                      </a:r>
                      <a:r>
                        <a:rPr lang="lv-LV" sz="1400" b="1" dirty="0">
                          <a:latin typeface="Verdana" panose="020B0604030504040204" pitchFamily="34" charset="0"/>
                          <a:ea typeface="Verdana" panose="020B0604030504040204" pitchFamily="34" charset="0"/>
                        </a:rPr>
                        <a:t>  </a:t>
                      </a:r>
                      <a:r>
                        <a:rPr lang="en-GB" sz="1400" b="1" dirty="0">
                          <a:solidFill>
                            <a:srgbClr val="002060"/>
                          </a:solidFill>
                          <a:latin typeface="Verdana" panose="020B0604030504040204" pitchFamily="34" charset="0"/>
                          <a:ea typeface="Verdana" panose="020B0604030504040204" pitchFamily="34" charset="0"/>
                        </a:rPr>
                        <a:t>Deadline: </a:t>
                      </a:r>
                      <a:r>
                        <a:rPr lang="lv-LV" sz="1400" b="1" dirty="0">
                          <a:latin typeface="Verdana" panose="020B0604030504040204" pitchFamily="34" charset="0"/>
                          <a:ea typeface="Verdana" panose="020B0604030504040204" pitchFamily="34" charset="0"/>
                        </a:rPr>
                        <a:t>26</a:t>
                      </a:r>
                      <a:r>
                        <a:rPr lang="en-GB" sz="1400" b="1" dirty="0">
                          <a:latin typeface="Verdana" panose="020B0604030504040204" pitchFamily="34" charset="0"/>
                          <a:ea typeface="Verdana" panose="020B0604030504040204" pitchFamily="34" charset="0"/>
                        </a:rPr>
                        <a:t> </a:t>
                      </a:r>
                      <a:r>
                        <a:rPr lang="lv-LV" sz="1400" b="1" dirty="0" err="1">
                          <a:latin typeface="Verdana" panose="020B0604030504040204" pitchFamily="34" charset="0"/>
                          <a:ea typeface="Verdana" panose="020B0604030504040204" pitchFamily="34" charset="0"/>
                        </a:rPr>
                        <a:t>Sep</a:t>
                      </a:r>
                      <a:r>
                        <a:rPr lang="en-GB" sz="1400" b="1" dirty="0">
                          <a:latin typeface="Verdana" panose="020B0604030504040204" pitchFamily="34" charset="0"/>
                          <a:ea typeface="Verdana" panose="020B0604030504040204" pitchFamily="34" charset="0"/>
                        </a:rPr>
                        <a:t> 2024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kern="1200" noProof="0" dirty="0">
                          <a:solidFill>
                            <a:srgbClr val="000000"/>
                          </a:solidFill>
                          <a:effectLst/>
                          <a:latin typeface="Verdana" panose="020B0604030504040204" pitchFamily="34" charset="0"/>
                          <a:ea typeface="Verdana" panose="020B0604030504040204" pitchFamily="34" charset="0"/>
                          <a:cs typeface="+mn-cs"/>
                        </a:rPr>
                        <a:t>RIA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t>0.1 – 0.6</a:t>
                      </a:r>
                      <a:endParaRPr lang="en-US" sz="1400" dirty="0">
                        <a:solidFill>
                          <a:schemeClr val="tx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0" i="0" u="none" strike="noStrike" dirty="0">
                          <a:solidFill>
                            <a:schemeClr val="tx1"/>
                          </a:solidFill>
                          <a:effectLst/>
                          <a:latin typeface="Verdana" panose="020B0604030504040204" pitchFamily="34" charset="0"/>
                          <a:ea typeface="Verdana" panose="020B0604030504040204" pitchFamily="34" charset="0"/>
                        </a:rPr>
                        <a:t>160</a:t>
                      </a:r>
                      <a:endParaRPr lang="en-US"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62284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lv-LV" sz="1400" b="1" kern="1200" dirty="0">
                        <a:solidFill>
                          <a:schemeClr val="tx1"/>
                        </a:solidFill>
                        <a:effectLst/>
                        <a:latin typeface="Verdana" panose="020B0604030504040204" pitchFamily="34" charset="0"/>
                        <a:ea typeface="Verdana" panose="020B0604030504040204" pitchFamily="34" charset="0"/>
                        <a:cs typeface="+mn-cs"/>
                        <a:hlinkClick r:id="rId4"/>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400" b="1" kern="1200" dirty="0">
                          <a:solidFill>
                            <a:schemeClr val="tx1"/>
                          </a:solidFill>
                          <a:effectLst/>
                          <a:latin typeface="Verdana" panose="020B0604030504040204" pitchFamily="34" charset="0"/>
                          <a:ea typeface="Verdana" panose="020B0604030504040204" pitchFamily="34" charset="0"/>
                          <a:cs typeface="+mn-cs"/>
                          <a:hlinkClick r:id="rId4"/>
                        </a:rPr>
                        <a:t>HORIZON-WIDERA-2023-ACCESS-07</a:t>
                      </a:r>
                      <a:r>
                        <a:rPr lang="en-US" sz="1400" b="1" dirty="0">
                          <a:effectLst/>
                          <a:latin typeface="Verdana" panose="020B0604030504040204" pitchFamily="34" charset="0"/>
                          <a:ea typeface="Verdana" panose="020B0604030504040204" pitchFamily="34" charset="0"/>
                        </a:rPr>
                        <a:t>: </a:t>
                      </a:r>
                      <a:r>
                        <a:rPr lang="lv-LV" sz="1400" kern="1200" dirty="0" err="1">
                          <a:solidFill>
                            <a:schemeClr val="tx1"/>
                          </a:solidFill>
                          <a:effectLst/>
                          <a:latin typeface="Verdana" panose="020B0604030504040204" pitchFamily="34" charset="0"/>
                          <a:ea typeface="Verdana" panose="020B0604030504040204" pitchFamily="34" charset="0"/>
                          <a:cs typeface="+mn-cs"/>
                        </a:rPr>
                        <a:t>Excellence</a:t>
                      </a:r>
                      <a:r>
                        <a:rPr lang="lv-LV" sz="1400" kern="1200" dirty="0">
                          <a:solidFill>
                            <a:schemeClr val="tx1"/>
                          </a:solidFill>
                          <a:effectLst/>
                          <a:latin typeface="Verdana" panose="020B0604030504040204" pitchFamily="34" charset="0"/>
                          <a:ea typeface="Verdana" panose="020B0604030504040204" pitchFamily="34" charset="0"/>
                          <a:cs typeface="+mn-cs"/>
                        </a:rPr>
                        <a:t> </a:t>
                      </a:r>
                      <a:r>
                        <a:rPr lang="lv-LV" sz="1400" kern="1200" dirty="0" err="1">
                          <a:solidFill>
                            <a:schemeClr val="tx1"/>
                          </a:solidFill>
                          <a:effectLst/>
                          <a:latin typeface="Verdana" panose="020B0604030504040204" pitchFamily="34" charset="0"/>
                          <a:ea typeface="Verdana" panose="020B0604030504040204" pitchFamily="34" charset="0"/>
                          <a:cs typeface="+mn-cs"/>
                        </a:rPr>
                        <a:t>Hubs</a:t>
                      </a:r>
                      <a:endParaRPr lang="lv-LV" sz="1400" kern="1200" dirty="0">
                        <a:solidFill>
                          <a:schemeClr val="tx1"/>
                        </a:solidFill>
                        <a:effectLst/>
                        <a:latin typeface="Verdana" panose="020B0604030504040204" pitchFamily="34" charset="0"/>
                        <a:ea typeface="Verdana" panose="020B0604030504040204" pitchFamily="34"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400" kern="1200" dirty="0">
                        <a:solidFill>
                          <a:schemeClr val="tx1"/>
                        </a:solidFill>
                        <a:effectLst/>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2060"/>
                          </a:solidFill>
                          <a:latin typeface="Verdana" panose="020B0604030504040204" pitchFamily="34" charset="0"/>
                          <a:ea typeface="Verdana" panose="020B0604030504040204" pitchFamily="34" charset="0"/>
                        </a:rPr>
                        <a:t>Opening date: </a:t>
                      </a:r>
                      <a:r>
                        <a:rPr lang="lv-LV" sz="1400" b="1" dirty="0">
                          <a:solidFill>
                            <a:srgbClr val="002060"/>
                          </a:solidFill>
                          <a:latin typeface="Verdana" panose="020B0604030504040204" pitchFamily="34" charset="0"/>
                          <a:ea typeface="Verdana" panose="020B0604030504040204" pitchFamily="34" charset="0"/>
                        </a:rPr>
                        <a:t>28</a:t>
                      </a:r>
                      <a:r>
                        <a:rPr lang="en-GB" sz="1400" b="1" dirty="0">
                          <a:latin typeface="Verdana" panose="020B0604030504040204" pitchFamily="34" charset="0"/>
                          <a:ea typeface="Verdana" panose="020B0604030504040204" pitchFamily="34" charset="0"/>
                        </a:rPr>
                        <a:t> </a:t>
                      </a:r>
                      <a:r>
                        <a:rPr lang="lv-LV" sz="1400" b="1" dirty="0" err="1">
                          <a:latin typeface="Verdana" panose="020B0604030504040204" pitchFamily="34" charset="0"/>
                          <a:ea typeface="Verdana" panose="020B0604030504040204" pitchFamily="34" charset="0"/>
                        </a:rPr>
                        <a:t>Sep</a:t>
                      </a:r>
                      <a:r>
                        <a:rPr lang="en-GB" sz="1400" b="1" dirty="0">
                          <a:latin typeface="Verdana" panose="020B0604030504040204" pitchFamily="34" charset="0"/>
                          <a:ea typeface="Verdana" panose="020B0604030504040204" pitchFamily="34" charset="0"/>
                        </a:rPr>
                        <a:t> 2023</a:t>
                      </a:r>
                      <a:r>
                        <a:rPr lang="lv-LV" sz="1400" b="1" dirty="0">
                          <a:latin typeface="Verdana" panose="020B0604030504040204" pitchFamily="34" charset="0"/>
                          <a:ea typeface="Verdana" panose="020B0604030504040204" pitchFamily="34" charset="0"/>
                        </a:rPr>
                        <a:t>  </a:t>
                      </a:r>
                      <a:r>
                        <a:rPr lang="en-GB" sz="1400" b="1" dirty="0">
                          <a:solidFill>
                            <a:srgbClr val="002060"/>
                          </a:solidFill>
                          <a:latin typeface="Verdana" panose="020B0604030504040204" pitchFamily="34" charset="0"/>
                          <a:ea typeface="Verdana" panose="020B0604030504040204" pitchFamily="34" charset="0"/>
                        </a:rPr>
                        <a:t>Deadline: </a:t>
                      </a:r>
                      <a:r>
                        <a:rPr lang="lv-LV" sz="1400" b="1" dirty="0">
                          <a:latin typeface="Verdana" panose="020B0604030504040204" pitchFamily="34" charset="0"/>
                          <a:ea typeface="Verdana" panose="020B0604030504040204" pitchFamily="34" charset="0"/>
                        </a:rPr>
                        <a:t>7 </a:t>
                      </a:r>
                      <a:r>
                        <a:rPr lang="lv-LV" sz="1400" b="1" dirty="0" err="1">
                          <a:latin typeface="Verdana" panose="020B0604030504040204" pitchFamily="34" charset="0"/>
                          <a:ea typeface="Verdana" panose="020B0604030504040204" pitchFamily="34" charset="0"/>
                        </a:rPr>
                        <a:t>Mar</a:t>
                      </a:r>
                      <a:r>
                        <a:rPr lang="lv-LV" sz="1400" b="1" dirty="0">
                          <a:latin typeface="Verdana" panose="020B0604030504040204" pitchFamily="34" charset="0"/>
                          <a:ea typeface="Verdana" panose="020B0604030504040204" pitchFamily="34" charset="0"/>
                        </a:rPr>
                        <a:t> </a:t>
                      </a:r>
                      <a:r>
                        <a:rPr lang="en-GB" sz="1400" b="1" dirty="0">
                          <a:latin typeface="Verdana" panose="020B0604030504040204" pitchFamily="34" charset="0"/>
                          <a:ea typeface="Verdana" panose="020B0604030504040204" pitchFamily="34" charset="0"/>
                        </a:rPr>
                        <a:t>2024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Verdana" panose="020B0604030504040204" pitchFamily="34" charset="0"/>
                        <a:ea typeface="Verdana" panose="020B0604030504040204" pitchFamily="34" charset="0"/>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kern="1200" dirty="0">
                          <a:solidFill>
                            <a:schemeClr val="tx1"/>
                          </a:solidFill>
                          <a:effectLst/>
                          <a:latin typeface="Verdana" panose="020B0604030504040204" pitchFamily="34" charset="0"/>
                          <a:ea typeface="Verdana" panose="020B0604030504040204" pitchFamily="34" charset="0"/>
                          <a:cs typeface="+mn-cs"/>
                        </a:rPr>
                        <a:t>CSA</a:t>
                      </a:r>
                      <a:endParaRPr lang="en-US" sz="1400" b="1" kern="1200" dirty="0">
                        <a:solidFill>
                          <a:schemeClr val="tx1"/>
                        </a:solidFill>
                        <a:effectLst/>
                        <a:latin typeface="Verdana" panose="020B0604030504040204" pitchFamily="34" charset="0"/>
                        <a:ea typeface="Verdana" panose="020B0604030504040204" pitchFamily="34" charset="0"/>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t>2.00 – 6.00</a:t>
                      </a:r>
                      <a:endParaRPr lang="en-US" sz="1400" dirty="0">
                        <a:solidFill>
                          <a:schemeClr val="tx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0" i="0" u="none" strike="noStrike" dirty="0">
                          <a:solidFill>
                            <a:schemeClr val="tx1"/>
                          </a:solidFill>
                          <a:effectLst/>
                          <a:latin typeface="Verdana" panose="020B0604030504040204" pitchFamily="34" charset="0"/>
                          <a:ea typeface="Verdana" panose="020B0604030504040204" pitchFamily="34" charset="0"/>
                        </a:rPr>
                        <a:t>12</a:t>
                      </a:r>
                      <a:endParaRPr lang="en-US" sz="1400" b="0"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
        <p:nvSpPr>
          <p:cNvPr id="11" name="Title 1">
            <a:extLst>
              <a:ext uri="{FF2B5EF4-FFF2-40B4-BE49-F238E27FC236}">
                <a16:creationId xmlns:a16="http://schemas.microsoft.com/office/drawing/2014/main" id="{11F51BBB-3FD8-EF4F-A561-157E2E03C5EA}"/>
              </a:ext>
            </a:extLst>
          </p:cNvPr>
          <p:cNvSpPr txBox="1">
            <a:spLocks/>
          </p:cNvSpPr>
          <p:nvPr/>
        </p:nvSpPr>
        <p:spPr>
          <a:xfrm>
            <a:off x="1260250" y="285630"/>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35000"/>
              </a:spcAft>
              <a:defRPr/>
            </a:pPr>
            <a:r>
              <a:rPr lang="en-US" sz="3200" b="1" dirty="0">
                <a:solidFill>
                  <a:srgbClr val="0308DB">
                    <a:lumMod val="50000"/>
                  </a:srgbClr>
                </a:solidFill>
                <a:latin typeface="Verdana" panose="020B0604030504040204" pitchFamily="34" charset="0"/>
                <a:ea typeface="Verdana" panose="020B0604030504040204" pitchFamily="34" charset="0"/>
              </a:rPr>
              <a:t>Hop on facility</a:t>
            </a:r>
            <a:r>
              <a:rPr lang="lv-LV" sz="3200" b="1" dirty="0">
                <a:solidFill>
                  <a:srgbClr val="0308DB">
                    <a:lumMod val="50000"/>
                  </a:srgbClr>
                </a:solidFill>
                <a:latin typeface="Verdana" panose="020B0604030504040204" pitchFamily="34" charset="0"/>
                <a:ea typeface="Verdana" panose="020B0604030504040204" pitchFamily="34" charset="0"/>
              </a:rPr>
              <a:t> &amp; </a:t>
            </a:r>
            <a:r>
              <a:rPr lang="en-US" sz="3200" b="1" dirty="0" err="1">
                <a:solidFill>
                  <a:srgbClr val="0308DB">
                    <a:lumMod val="50000"/>
                  </a:srgbClr>
                </a:solidFill>
                <a:latin typeface="Verdana" panose="020B0604030504040204" pitchFamily="34" charset="0"/>
                <a:ea typeface="Verdana" panose="020B0604030504040204" pitchFamily="34" charset="0"/>
              </a:rPr>
              <a:t>Excelence</a:t>
            </a:r>
            <a:r>
              <a:rPr lang="en-US" sz="3200" b="1" dirty="0">
                <a:solidFill>
                  <a:srgbClr val="0308DB">
                    <a:lumMod val="50000"/>
                  </a:srgbClr>
                </a:solidFill>
                <a:latin typeface="Verdana" panose="020B0604030504040204" pitchFamily="34" charset="0"/>
                <a:ea typeface="Verdana" panose="020B0604030504040204" pitchFamily="34" charset="0"/>
              </a:rPr>
              <a:t> hub</a:t>
            </a:r>
            <a:r>
              <a:rPr lang="lv-LV" sz="3200" b="1" dirty="0">
                <a:solidFill>
                  <a:srgbClr val="0308DB">
                    <a:lumMod val="50000"/>
                  </a:srgbClr>
                </a:solidFill>
                <a:latin typeface="Verdana" panose="020B0604030504040204" pitchFamily="34" charset="0"/>
                <a:ea typeface="Verdana" panose="020B0604030504040204" pitchFamily="34" charset="0"/>
              </a:rPr>
              <a:t>s</a:t>
            </a:r>
            <a:r>
              <a:rPr lang="en-US" sz="3200" kern="0" dirty="0">
                <a:solidFill>
                  <a:prstClr val="white"/>
                </a:solidFill>
                <a:latin typeface="Verdana" panose="020B0604030504040204" pitchFamily="34" charset="0"/>
                <a:ea typeface="Verdana" panose="020B0604030504040204" pitchFamily="34" charset="0"/>
              </a:rPr>
              <a:t>s</a:t>
            </a:r>
          </a:p>
          <a:p>
            <a:pPr marL="0" marR="0" lvl="0" indent="0" algn="l" defTabSz="914400" rtl="0" eaLnBrk="1" fontAlgn="ctr" latinLnBrk="0" hangingPunct="1">
              <a:lnSpc>
                <a:spcPct val="90000"/>
              </a:lnSpc>
              <a:spcBef>
                <a:spcPct val="0"/>
              </a:spcBef>
              <a:spcAft>
                <a:spcPts val="0"/>
              </a:spcAft>
              <a:buClrTx/>
              <a:buSzTx/>
              <a:buFontTx/>
              <a:buNone/>
              <a:tabLst/>
              <a:defRPr/>
            </a:pP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183607" y="1088350"/>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b="1" i="1" kern="0" dirty="0">
                <a:solidFill>
                  <a:srgbClr val="FF0000"/>
                </a:solidFill>
                <a:latin typeface="Times New Roman" panose="02020603050405020304" pitchFamily="18" charset="0"/>
                <a:ea typeface="MS PGothic" panose="020B0600070205080204" pitchFamily="34" charset="-128"/>
                <a:hlinkClick r:id="rId5"/>
              </a:rPr>
              <a:t>https://www.youtube.com/watch?v=wdK-P91UtSo</a:t>
            </a:r>
            <a:r>
              <a:rPr lang="lv-LV" altLang="en-US" sz="1500" b="1" i="1" kern="0" dirty="0">
                <a:solidFill>
                  <a:srgbClr val="FF0000"/>
                </a:solidFill>
                <a:latin typeface="Times New Roman" panose="02020603050405020304" pitchFamily="18" charset="0"/>
                <a:ea typeface="MS PGothic" panose="020B0600070205080204" pitchFamily="34" charset="-128"/>
              </a:rPr>
              <a:t> </a:t>
            </a:r>
            <a:endParaRPr kumimoji="0" lang="en-GB" altLang="en-US" sz="1500" b="1"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6"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0600" y="1214725"/>
            <a:ext cx="436012" cy="436012"/>
          </a:xfrm>
          <a:prstGeom prst="rect">
            <a:avLst/>
          </a:prstGeom>
        </p:spPr>
      </p:pic>
    </p:spTree>
    <p:extLst>
      <p:ext uri="{BB962C8B-B14F-4D97-AF65-F5344CB8AC3E}">
        <p14:creationId xmlns:p14="http://schemas.microsoft.com/office/powerpoint/2010/main" val="810029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0D1B-C629-4A9E-A9DB-87E1C8160DFD}"/>
              </a:ext>
            </a:extLst>
          </p:cNvPr>
          <p:cNvSpPr>
            <a:spLocks noGrp="1"/>
          </p:cNvSpPr>
          <p:nvPr>
            <p:ph type="title"/>
          </p:nvPr>
        </p:nvSpPr>
        <p:spPr>
          <a:xfrm>
            <a:off x="1237128" y="365125"/>
            <a:ext cx="10116671" cy="1325563"/>
          </a:xfrm>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Hop</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on</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facility</a:t>
            </a:r>
            <a:r>
              <a:rPr lang="lv-LV" sz="3200" b="1" dirty="0">
                <a:solidFill>
                  <a:srgbClr val="0308DB">
                    <a:lumMod val="50000"/>
                  </a:srgbClr>
                </a:solidFill>
                <a:latin typeface="Verdana" panose="020B0604030504040204" pitchFamily="34" charset="0"/>
                <a:ea typeface="Verdana" panose="020B0604030504040204" pitchFamily="34" charset="0"/>
              </a:rPr>
              <a:t>: </a:t>
            </a:r>
            <a:r>
              <a:rPr lang="en-US" sz="3200" b="1" dirty="0">
                <a:solidFill>
                  <a:srgbClr val="0308DB">
                    <a:lumMod val="50000"/>
                  </a:srgbClr>
                </a:solidFill>
                <a:latin typeface="Verdana" panose="020B0604030504040204" pitchFamily="34" charset="0"/>
                <a:ea typeface="Verdana" panose="020B0604030504040204" pitchFamily="34" charset="0"/>
              </a:rPr>
              <a:t>Policy objective</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0199E0E2-5315-4F80-9966-BC6FFBE3D20F}"/>
              </a:ext>
            </a:extLst>
          </p:cNvPr>
          <p:cNvSpPr>
            <a:spLocks noGrp="1"/>
          </p:cNvSpPr>
          <p:nvPr>
            <p:ph idx="1"/>
          </p:nvPr>
        </p:nvSpPr>
        <p:spPr>
          <a:xfrm>
            <a:off x="1237128" y="1825625"/>
            <a:ext cx="10116672" cy="4351338"/>
          </a:xfrm>
        </p:spPr>
        <p:txBody>
          <a:bodyPr/>
          <a:lstStyle/>
          <a:p>
            <a:r>
              <a:rPr lang="en-US" b="1" dirty="0"/>
              <a:t>Improve Inclusiveness of Horizon Europe </a:t>
            </a:r>
            <a:r>
              <a:rPr lang="en-US" dirty="0"/>
              <a:t>by involving additional research institutions from Widening countries in Horizon Europe Pillar 2 and EIC Pathfinder actions. </a:t>
            </a:r>
            <a:endParaRPr lang="lv-LV" dirty="0"/>
          </a:p>
          <a:p>
            <a:r>
              <a:rPr lang="en-US" dirty="0"/>
              <a:t>Contribute to the ‘</a:t>
            </a:r>
            <a:r>
              <a:rPr lang="en-US" b="1" dirty="0"/>
              <a:t>advancing Europe package</a:t>
            </a:r>
            <a:r>
              <a:rPr lang="en-US" dirty="0"/>
              <a:t>’ negotiated in the legislative process for Horizon Europe </a:t>
            </a:r>
            <a:endParaRPr lang="lv-LV" dirty="0"/>
          </a:p>
          <a:p>
            <a:r>
              <a:rPr lang="en-US" dirty="0"/>
              <a:t>Open up closed networks and overcome barriers </a:t>
            </a:r>
            <a:endParaRPr lang="lv-LV" dirty="0"/>
          </a:p>
          <a:p>
            <a:r>
              <a:rPr lang="en-US" dirty="0"/>
              <a:t>Contribute to </a:t>
            </a:r>
            <a:r>
              <a:rPr lang="en-US" b="1" dirty="0"/>
              <a:t>reducing the participation gap in Horizon Europe </a:t>
            </a:r>
            <a:r>
              <a:rPr lang="en-US" dirty="0"/>
              <a:t>and closing the innovation divide in Europe</a:t>
            </a:r>
            <a:endParaRPr lang="lv-LV" dirty="0"/>
          </a:p>
        </p:txBody>
      </p:sp>
      <p:sp>
        <p:nvSpPr>
          <p:cNvPr id="4" name="Slide Number Placeholder 3">
            <a:extLst>
              <a:ext uri="{FF2B5EF4-FFF2-40B4-BE49-F238E27FC236}">
                <a16:creationId xmlns:a16="http://schemas.microsoft.com/office/drawing/2014/main" id="{111C4535-BD35-45F0-9A9E-5D5FD486338C}"/>
              </a:ext>
            </a:extLst>
          </p:cNvPr>
          <p:cNvSpPr>
            <a:spLocks noGrp="1"/>
          </p:cNvSpPr>
          <p:nvPr>
            <p:ph type="sldNum" sz="quarter" idx="12"/>
          </p:nvPr>
        </p:nvSpPr>
        <p:spPr/>
        <p:txBody>
          <a:bodyPr/>
          <a:lstStyle/>
          <a:p>
            <a:fld id="{660F3F40-12FA-4968-8235-5F18DAFE2DEF}" type="slidenum">
              <a:rPr lang="lv-LV" smtClean="0"/>
              <a:t>8</a:t>
            </a:fld>
            <a:endParaRPr lang="lv-LV" dirty="0"/>
          </a:p>
        </p:txBody>
      </p:sp>
    </p:spTree>
    <p:extLst>
      <p:ext uri="{BB962C8B-B14F-4D97-AF65-F5344CB8AC3E}">
        <p14:creationId xmlns:p14="http://schemas.microsoft.com/office/powerpoint/2010/main" val="1386890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0D1B-C629-4A9E-A9DB-87E1C8160DFD}"/>
              </a:ext>
            </a:extLst>
          </p:cNvPr>
          <p:cNvSpPr>
            <a:spLocks noGrp="1"/>
          </p:cNvSpPr>
          <p:nvPr>
            <p:ph type="title"/>
          </p:nvPr>
        </p:nvSpPr>
        <p:spPr>
          <a:xfrm>
            <a:off x="1086522" y="365125"/>
            <a:ext cx="10267278" cy="1325563"/>
          </a:xfrm>
        </p:spPr>
        <p:txBody>
          <a:bodyPr/>
          <a:lstStyle/>
          <a:p>
            <a:pPr>
              <a:defRPr/>
            </a:pPr>
            <a:r>
              <a:rPr lang="lv-LV" sz="3200" b="1" dirty="0" err="1">
                <a:solidFill>
                  <a:srgbClr val="0308DB">
                    <a:lumMod val="50000"/>
                  </a:srgbClr>
                </a:solidFill>
                <a:latin typeface="Verdana" panose="020B0604030504040204" pitchFamily="34" charset="0"/>
                <a:ea typeface="Verdana" panose="020B0604030504040204" pitchFamily="34" charset="0"/>
              </a:rPr>
              <a:t>Hop</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on</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facility</a:t>
            </a:r>
            <a:r>
              <a:rPr lang="lv-LV" sz="3200" b="1" dirty="0">
                <a:solidFill>
                  <a:srgbClr val="0308DB">
                    <a:lumMod val="50000"/>
                  </a:srgbClr>
                </a:solidFill>
                <a:latin typeface="Verdana" panose="020B0604030504040204" pitchFamily="34" charset="0"/>
                <a:ea typeface="Verdana" panose="020B0604030504040204" pitchFamily="34" charset="0"/>
              </a:rPr>
              <a:t>: </a:t>
            </a:r>
            <a:r>
              <a:rPr lang="lv-LV" sz="3200" b="1" dirty="0" err="1">
                <a:solidFill>
                  <a:srgbClr val="0308DB">
                    <a:lumMod val="50000"/>
                  </a:srgbClr>
                </a:solidFill>
                <a:latin typeface="Verdana" panose="020B0604030504040204" pitchFamily="34" charset="0"/>
                <a:ea typeface="Verdana" panose="020B0604030504040204" pitchFamily="34" charset="0"/>
              </a:rPr>
              <a:t>Who</a:t>
            </a:r>
            <a:r>
              <a:rPr lang="lv-LV" sz="3200" b="1" dirty="0">
                <a:solidFill>
                  <a:srgbClr val="0308DB">
                    <a:lumMod val="50000"/>
                  </a:srgbClr>
                </a:solidFill>
                <a:latin typeface="Verdana" panose="020B0604030504040204" pitchFamily="34" charset="0"/>
                <a:ea typeface="Verdana" panose="020B0604030504040204" pitchFamily="34" charset="0"/>
              </a:rPr>
              <a:t>?</a:t>
            </a:r>
          </a:p>
        </p:txBody>
      </p:sp>
      <p:sp>
        <p:nvSpPr>
          <p:cNvPr id="3" name="Content Placeholder 2">
            <a:extLst>
              <a:ext uri="{FF2B5EF4-FFF2-40B4-BE49-F238E27FC236}">
                <a16:creationId xmlns:a16="http://schemas.microsoft.com/office/drawing/2014/main" id="{0199E0E2-5315-4F80-9966-BC6FFBE3D20F}"/>
              </a:ext>
            </a:extLst>
          </p:cNvPr>
          <p:cNvSpPr>
            <a:spLocks noGrp="1"/>
          </p:cNvSpPr>
          <p:nvPr>
            <p:ph sz="half" idx="1"/>
          </p:nvPr>
        </p:nvSpPr>
        <p:spPr/>
        <p:txBody>
          <a:bodyPr/>
          <a:lstStyle/>
          <a:p>
            <a:r>
              <a:rPr lang="en-US" dirty="0"/>
              <a:t>A consortium funded under Pillar 2 or the EIC Pathfinder actions of Horizon Europe with a valid grant agreement, but with </a:t>
            </a:r>
            <a:r>
              <a:rPr lang="en-US" b="1" dirty="0"/>
              <a:t>no partner from a Widening country</a:t>
            </a:r>
            <a:r>
              <a:rPr lang="en-US" dirty="0"/>
              <a:t>; </a:t>
            </a:r>
            <a:endParaRPr lang="lv-LV" dirty="0"/>
          </a:p>
          <a:p>
            <a:r>
              <a:rPr lang="en-US" dirty="0"/>
              <a:t> A legal entity from a Widening Country wishing to join this collaborative R&amp;I action.</a:t>
            </a:r>
            <a:endParaRPr lang="lv-LV" dirty="0"/>
          </a:p>
          <a:p>
            <a:endParaRPr lang="lv-LV" dirty="0"/>
          </a:p>
        </p:txBody>
      </p:sp>
      <p:sp>
        <p:nvSpPr>
          <p:cNvPr id="4" name="Slide Number Placeholder 3">
            <a:extLst>
              <a:ext uri="{FF2B5EF4-FFF2-40B4-BE49-F238E27FC236}">
                <a16:creationId xmlns:a16="http://schemas.microsoft.com/office/drawing/2014/main" id="{111C4535-BD35-45F0-9A9E-5D5FD486338C}"/>
              </a:ext>
            </a:extLst>
          </p:cNvPr>
          <p:cNvSpPr>
            <a:spLocks noGrp="1"/>
          </p:cNvSpPr>
          <p:nvPr>
            <p:ph type="sldNum" sz="quarter" idx="12"/>
          </p:nvPr>
        </p:nvSpPr>
        <p:spPr/>
        <p:txBody>
          <a:bodyPr/>
          <a:lstStyle/>
          <a:p>
            <a:fld id="{660F3F40-12FA-4968-8235-5F18DAFE2DEF}" type="slidenum">
              <a:rPr lang="lv-LV" smtClean="0"/>
              <a:t>9</a:t>
            </a:fld>
            <a:endParaRPr lang="lv-LV" dirty="0"/>
          </a:p>
        </p:txBody>
      </p:sp>
      <p:pic>
        <p:nvPicPr>
          <p:cNvPr id="7" name="Content Placeholder 6">
            <a:extLst>
              <a:ext uri="{FF2B5EF4-FFF2-40B4-BE49-F238E27FC236}">
                <a16:creationId xmlns:a16="http://schemas.microsoft.com/office/drawing/2014/main" id="{5472D905-8AA0-41DB-A458-F88FD04ABE70}"/>
              </a:ext>
            </a:extLst>
          </p:cNvPr>
          <p:cNvPicPr>
            <a:picLocks noGrp="1" noChangeAspect="1"/>
          </p:cNvPicPr>
          <p:nvPr>
            <p:ph sz="half" idx="2"/>
          </p:nvPr>
        </p:nvPicPr>
        <p:blipFill>
          <a:blip r:embed="rId2"/>
          <a:stretch>
            <a:fillRect/>
          </a:stretch>
        </p:blipFill>
        <p:spPr>
          <a:xfrm>
            <a:off x="6172200" y="1666483"/>
            <a:ext cx="5181600" cy="2593727"/>
          </a:xfrm>
          <a:prstGeom prst="rect">
            <a:avLst/>
          </a:prstGeom>
        </p:spPr>
      </p:pic>
    </p:spTree>
    <p:extLst>
      <p:ext uri="{BB962C8B-B14F-4D97-AF65-F5344CB8AC3E}">
        <p14:creationId xmlns:p14="http://schemas.microsoft.com/office/powerpoint/2010/main" val="339377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595db4-5101-47e1-b97a-9632c068110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s" ma:contentTypeID="0x01010079108BA29137294F84401A6FEA698FEA" ma:contentTypeVersion="15" ma:contentTypeDescription="Izveidot jaunu dokumentu." ma:contentTypeScope="" ma:versionID="486f5055646ef0843fe13f8f9bdc34af">
  <xsd:schema xmlns:xsd="http://www.w3.org/2001/XMLSchema" xmlns:xs="http://www.w3.org/2001/XMLSchema" xmlns:p="http://schemas.microsoft.com/office/2006/metadata/properties" xmlns:ns3="b6595db4-5101-47e1-b97a-9632c0681108" xmlns:ns4="fe430685-d1c1-4905-8137-70ca5c8c9174" targetNamespace="http://schemas.microsoft.com/office/2006/metadata/properties" ma:root="true" ma:fieldsID="47800cc605f9c627f95e3f44c73e9647" ns3:_="" ns4:_="">
    <xsd:import namespace="b6595db4-5101-47e1-b97a-9632c0681108"/>
    <xsd:import namespace="fe430685-d1c1-4905-8137-70ca5c8c91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595db4-5101-47e1-b97a-9632c0681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_activity" ma:index="16"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430685-d1c1-4905-8137-70ca5c8c9174" elementFormDefault="qualified">
    <xsd:import namespace="http://schemas.microsoft.com/office/2006/documentManagement/types"/>
    <xsd:import namespace="http://schemas.microsoft.com/office/infopath/2007/PartnerControls"/>
    <xsd:element name="SharedWithUsers" ma:index="17"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Koplietots ar: detalizēti" ma:internalName="SharedWithDetails" ma:readOnly="true">
      <xsd:simpleType>
        <xsd:restriction base="dms:Note">
          <xsd:maxLength value="255"/>
        </xsd:restriction>
      </xsd:simpleType>
    </xsd:element>
    <xsd:element name="SharingHintHash" ma:index="19" nillable="true" ma:displayName="Koplietošanas norādes jaucējkod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70BF27-31FF-4350-96A9-EC5AFD645D10}">
  <ds:schemaRefs>
    <ds:schemaRef ds:uri="http://purl.org/dc/terms/"/>
    <ds:schemaRef ds:uri="b6595db4-5101-47e1-b97a-9632c0681108"/>
    <ds:schemaRef ds:uri="fe430685-d1c1-4905-8137-70ca5c8c9174"/>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B143A236-FDDF-4D1D-9DBA-BF76FD5CDE01}">
  <ds:schemaRefs>
    <ds:schemaRef ds:uri="http://schemas.microsoft.com/sharepoint/v3/contenttype/forms"/>
  </ds:schemaRefs>
</ds:datastoreItem>
</file>

<file path=customXml/itemProps3.xml><?xml version="1.0" encoding="utf-8"?>
<ds:datastoreItem xmlns:ds="http://schemas.openxmlformats.org/officeDocument/2006/customXml" ds:itemID="{B5410A97-78AD-48D7-8699-0A8690B38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595db4-5101-47e1-b97a-9632c0681108"/>
    <ds:schemaRef ds:uri="fe430685-d1c1-4905-8137-70ca5c8c91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8479</TotalTime>
  <Words>2620</Words>
  <Application>Microsoft Office PowerPoint</Application>
  <PresentationFormat>Widescreen</PresentationFormat>
  <Paragraphs>311</Paragraphs>
  <Slides>36</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Arial</vt:lpstr>
      <vt:lpstr>Avenir Next LT Pro Light</vt:lpstr>
      <vt:lpstr>Calibri</vt:lpstr>
      <vt:lpstr>Calibri Light</vt:lpstr>
      <vt:lpstr>Times New Roman</vt:lpstr>
      <vt:lpstr>Verdana</vt:lpstr>
      <vt:lpstr>Office Theme</vt:lpstr>
      <vt:lpstr>ESA_Presentation_DARK</vt:lpstr>
      <vt:lpstr>ESA_Presentation_CLEAR</vt:lpstr>
      <vt:lpstr>Apvārsnis Eiropa paplašināšanās (Widening) konkursu informācijas diena</vt:lpstr>
      <vt:lpstr>Apvārsnis Eiropa paplašināšanās (Widening) konkursu aktualitātes</vt:lpstr>
      <vt:lpstr>PowerPoint Presentation</vt:lpstr>
      <vt:lpstr>Apvārsnis Eiropa paplašināšanās darba programma</vt:lpstr>
      <vt:lpstr>Projektu tipi</vt:lpstr>
      <vt:lpstr>PowerPoint Presentation</vt:lpstr>
      <vt:lpstr>PowerPoint Presentation</vt:lpstr>
      <vt:lpstr>Hop on facility: Policy objective</vt:lpstr>
      <vt:lpstr>Hop on facility: Who?</vt:lpstr>
      <vt:lpstr>Hop on facility: EXPECTED IMPACTS</vt:lpstr>
      <vt:lpstr>Hop on facility: KEY FEATURES (1)</vt:lpstr>
      <vt:lpstr>Hop on facility: KEY FEATURES (2)</vt:lpstr>
      <vt:lpstr>Hop on facility: List of eligible projects</vt:lpstr>
      <vt:lpstr>Excellence Hubs: Rationale</vt:lpstr>
      <vt:lpstr>Excellence Hubs: Policy objectives</vt:lpstr>
      <vt:lpstr>Excellence Hubs: Key features of placed based innovation ecosystems </vt:lpstr>
      <vt:lpstr>Excellence Hubs: Consortium structure</vt:lpstr>
      <vt:lpstr>Excellence Hubs: Core components of the project</vt:lpstr>
      <vt:lpstr>Excellence Hubs: NEW !! Optional Module - Mentoring</vt:lpstr>
      <vt:lpstr>PowerPoint Presentation</vt:lpstr>
      <vt:lpstr>PowerPoint Presentation</vt:lpstr>
      <vt:lpstr>ERA Chairs</vt:lpstr>
      <vt:lpstr>ERA Chairs</vt:lpstr>
      <vt:lpstr>ERA Talents</vt:lpstr>
      <vt:lpstr>PowerPoint Presentation</vt:lpstr>
      <vt:lpstr>PowerPoint Presentation</vt:lpstr>
      <vt:lpstr>RM ROADMAP Project Home</vt:lpstr>
      <vt:lpstr>PowerPoint Presentation</vt:lpstr>
      <vt:lpstr>PowerPoint Presentation</vt:lpstr>
      <vt:lpstr>Pasākumi un kontaktbiržas</vt:lpstr>
      <vt:lpstr>Atbalsts ceļošanas izdevumu segšanai  </vt:lpstr>
      <vt:lpstr>Webinar: Navigating Horizon Europe: social sciences and humanities perspectives from the Baltics and beyond (google.com)</vt:lpstr>
      <vt:lpstr>NCP_WIDERA.NET: Statistika</vt:lpstr>
      <vt:lpstr>NCP_WIDERA.NET: Materiāli </vt:lpstr>
      <vt:lpstr>PowerPoint Presentation</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Liene Ekša</dc:creator>
  <cp:lastModifiedBy>Darja Aksjonova</cp:lastModifiedBy>
  <cp:revision>656</cp:revision>
  <cp:lastPrinted>2023-10-16T12:46:18Z</cp:lastPrinted>
  <dcterms:created xsi:type="dcterms:W3CDTF">2021-03-25T13:44:11Z</dcterms:created>
  <dcterms:modified xsi:type="dcterms:W3CDTF">2023-11-28T10:38:08Z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0x01010079108BA29137294F84401A6FEA698FEA</vt:lpwstr>
  </property>
</Properties>
</file>