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80" r:id="rId4"/>
  </p:sldMasterIdLst>
  <p:notesMasterIdLst>
    <p:notesMasterId r:id="rId34"/>
  </p:notesMasterIdLst>
  <p:handoutMasterIdLst>
    <p:handoutMasterId r:id="rId35"/>
  </p:handoutMasterIdLst>
  <p:sldIdLst>
    <p:sldId id="653" r:id="rId5"/>
    <p:sldId id="482" r:id="rId6"/>
    <p:sldId id="667" r:id="rId7"/>
    <p:sldId id="655" r:id="rId8"/>
    <p:sldId id="662" r:id="rId9"/>
    <p:sldId id="663" r:id="rId10"/>
    <p:sldId id="2147472251" r:id="rId11"/>
    <p:sldId id="2147472252" r:id="rId12"/>
    <p:sldId id="484" r:id="rId13"/>
    <p:sldId id="483" r:id="rId14"/>
    <p:sldId id="485" r:id="rId15"/>
    <p:sldId id="665" r:id="rId16"/>
    <p:sldId id="666" r:id="rId17"/>
    <p:sldId id="2147472259" r:id="rId18"/>
    <p:sldId id="2147472260" r:id="rId19"/>
    <p:sldId id="2147472261" r:id="rId20"/>
    <p:sldId id="2147472264" r:id="rId21"/>
    <p:sldId id="2147472265" r:id="rId22"/>
    <p:sldId id="2147472267" r:id="rId23"/>
    <p:sldId id="2147472268" r:id="rId24"/>
    <p:sldId id="661" r:id="rId25"/>
    <p:sldId id="2147472262" r:id="rId26"/>
    <p:sldId id="2147472263" r:id="rId27"/>
    <p:sldId id="2147472256" r:id="rId28"/>
    <p:sldId id="2147472257" r:id="rId29"/>
    <p:sldId id="2147472258" r:id="rId30"/>
    <p:sldId id="2147472266" r:id="rId31"/>
    <p:sldId id="2147472254" r:id="rId32"/>
    <p:sldId id="40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F5E7"/>
    <a:srgbClr val="012269"/>
    <a:srgbClr val="800080"/>
    <a:srgbClr val="FF9966"/>
    <a:srgbClr val="9999FF"/>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3296810-A885-4BE3-A3E7-6D5BEEA58F35}" styleName="Vidējs stils 2 - izcēlum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snapToGrid="0">
      <p:cViewPr varScale="1">
        <p:scale>
          <a:sx n="22" d="100"/>
          <a:sy n="22" d="100"/>
        </p:scale>
        <p:origin x="3446" y="24"/>
      </p:cViewPr>
      <p:guideLst/>
    </p:cSldViewPr>
  </p:slideViewPr>
  <p:notesTextViewPr>
    <p:cViewPr>
      <p:scale>
        <a:sx n="1" d="1"/>
        <a:sy n="1" d="1"/>
      </p:scale>
      <p:origin x="0" y="0"/>
    </p:cViewPr>
  </p:notesTextViewPr>
  <p:notesViewPr>
    <p:cSldViewPr snapToGrid="0">
      <p:cViewPr varScale="1">
        <p:scale>
          <a:sx n="65" d="100"/>
          <a:sy n="65" d="100"/>
        </p:scale>
        <p:origin x="3154"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image" Target="../media/image11.jpg"/></Relationships>
</file>

<file path=ppt/diagrams/_rels/data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image" Target="../media/image14.jpg"/></Relationships>
</file>

<file path=ppt/diagrams/_rels/data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image" Target="../media/image17.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image" Target="../media/image11.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image" Target="../media/image14.jpg"/></Relationships>
</file>

<file path=ppt/diagrams/_rels/drawing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image" Target="../media/image17.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A34333-71D3-49BB-ACE0-1F0A04EFADB8}" type="doc">
      <dgm:prSet loTypeId="urn:microsoft.com/office/officeart/2005/8/layout/vList3" loCatId="picture" qsTypeId="urn:microsoft.com/office/officeart/2005/8/quickstyle/simple1" qsCatId="simple" csTypeId="urn:microsoft.com/office/officeart/2005/8/colors/accent1_2" csCatId="accent1" phldr="1"/>
      <dgm:spPr/>
    </dgm:pt>
    <dgm:pt modelId="{3100696F-BF36-423A-9EEA-9A6FE1C1507F}">
      <dgm:prSet phldrT="[Text]" custT="1"/>
      <dgm:spPr>
        <a:solidFill>
          <a:srgbClr val="3018A8"/>
        </a:solidFill>
      </dgm:spPr>
      <dgm:t>
        <a:bodyPr/>
        <a:lstStyle/>
        <a:p>
          <a:r>
            <a:rPr lang="lv-LV" sz="1800" b="1" dirty="0"/>
            <a:t>Jānis Ancāns</a:t>
          </a:r>
        </a:p>
        <a:p>
          <a:r>
            <a:rPr lang="lv-LV" sz="1400" dirty="0"/>
            <a:t>CL1</a:t>
          </a:r>
        </a:p>
      </dgm:t>
    </dgm:pt>
    <dgm:pt modelId="{0B3D87F4-93D6-4F4D-A384-D8DC8918BB26}" type="parTrans" cxnId="{F269C0D0-06CA-428F-8A28-439CEDE07D9F}">
      <dgm:prSet/>
      <dgm:spPr/>
      <dgm:t>
        <a:bodyPr/>
        <a:lstStyle/>
        <a:p>
          <a:endParaRPr lang="lv-LV"/>
        </a:p>
      </dgm:t>
    </dgm:pt>
    <dgm:pt modelId="{B340EB9D-B678-4E8B-89B3-6D299DF53AA2}" type="sibTrans" cxnId="{F269C0D0-06CA-428F-8A28-439CEDE07D9F}">
      <dgm:prSet/>
      <dgm:spPr/>
      <dgm:t>
        <a:bodyPr/>
        <a:lstStyle/>
        <a:p>
          <a:endParaRPr lang="lv-LV"/>
        </a:p>
      </dgm:t>
    </dgm:pt>
    <dgm:pt modelId="{B64F9260-E259-4A0B-90D7-171C96DDACAA}">
      <dgm:prSet phldrT="[Text]" custT="1"/>
      <dgm:spPr>
        <a:solidFill>
          <a:srgbClr val="3018A8"/>
        </a:solidFill>
      </dgm:spPr>
      <dgm:t>
        <a:bodyPr/>
        <a:lstStyle/>
        <a:p>
          <a:r>
            <a:rPr lang="lv-LV" sz="1800" b="1"/>
            <a:t>Marija Plotniece</a:t>
          </a:r>
        </a:p>
        <a:p>
          <a:r>
            <a:rPr lang="lv-LV" sz="1400">
              <a:solidFill>
                <a:schemeClr val="bg1"/>
              </a:solidFill>
            </a:rPr>
            <a:t>EIC, EIT, EIE, RI</a:t>
          </a:r>
          <a:endParaRPr lang="lv-LV" sz="1400" dirty="0">
            <a:solidFill>
              <a:schemeClr val="bg1"/>
            </a:solidFill>
          </a:endParaRPr>
        </a:p>
      </dgm:t>
    </dgm:pt>
    <dgm:pt modelId="{D3D750A6-BC1C-482D-8F93-8C28A256E6C2}" type="parTrans" cxnId="{62EB3897-EFF6-4DAD-9D8A-1D7CED749843}">
      <dgm:prSet/>
      <dgm:spPr/>
      <dgm:t>
        <a:bodyPr/>
        <a:lstStyle/>
        <a:p>
          <a:endParaRPr lang="lv-LV"/>
        </a:p>
      </dgm:t>
    </dgm:pt>
    <dgm:pt modelId="{04C2D309-A308-4229-809F-A54389981038}" type="sibTrans" cxnId="{62EB3897-EFF6-4DAD-9D8A-1D7CED749843}">
      <dgm:prSet/>
      <dgm:spPr/>
      <dgm:t>
        <a:bodyPr/>
        <a:lstStyle/>
        <a:p>
          <a:endParaRPr lang="lv-LV"/>
        </a:p>
      </dgm:t>
    </dgm:pt>
    <dgm:pt modelId="{27BBF8DD-D755-4DBA-814C-7B3C1FCF39A8}">
      <dgm:prSet phldrT="[Text]" custT="1"/>
      <dgm:spPr>
        <a:solidFill>
          <a:srgbClr val="3018A8"/>
        </a:solidFill>
      </dgm:spPr>
      <dgm:t>
        <a:bodyPr/>
        <a:lstStyle/>
        <a:p>
          <a:r>
            <a:rPr lang="lv-LV" sz="1800" b="1"/>
            <a:t>Inga Šīrante</a:t>
          </a:r>
          <a:endParaRPr lang="en-US" sz="1800" b="1"/>
        </a:p>
        <a:p>
          <a:r>
            <a:rPr lang="en-US" sz="1400">
              <a:solidFill>
                <a:schemeClr val="bg1"/>
              </a:solidFill>
            </a:rPr>
            <a:t>L</a:t>
          </a:r>
          <a:r>
            <a:rPr lang="lv-LV" sz="1400">
              <a:solidFill>
                <a:schemeClr val="bg1"/>
              </a:solidFill>
            </a:rPr>
            <a:t>egal and Financial issues</a:t>
          </a:r>
          <a:endParaRPr lang="lv-LV" sz="1800" dirty="0">
            <a:solidFill>
              <a:schemeClr val="bg1"/>
            </a:solidFill>
          </a:endParaRPr>
        </a:p>
      </dgm:t>
    </dgm:pt>
    <dgm:pt modelId="{DB7502C0-61C4-44C7-9E1B-0EBE6B53FDCB}" type="parTrans" cxnId="{2D136F26-8C70-48DC-B52D-DAA045996F3E}">
      <dgm:prSet/>
      <dgm:spPr/>
      <dgm:t>
        <a:bodyPr/>
        <a:lstStyle/>
        <a:p>
          <a:endParaRPr lang="lv-LV"/>
        </a:p>
      </dgm:t>
    </dgm:pt>
    <dgm:pt modelId="{57D1B343-B72A-4EB8-B348-D12F598BC6B1}" type="sibTrans" cxnId="{2D136F26-8C70-48DC-B52D-DAA045996F3E}">
      <dgm:prSet/>
      <dgm:spPr/>
      <dgm:t>
        <a:bodyPr/>
        <a:lstStyle/>
        <a:p>
          <a:endParaRPr lang="lv-LV"/>
        </a:p>
      </dgm:t>
    </dgm:pt>
    <dgm:pt modelId="{B360BE89-E09F-4D23-8CB3-9C5127F27E48}" type="pres">
      <dgm:prSet presAssocID="{D8A34333-71D3-49BB-ACE0-1F0A04EFADB8}" presName="linearFlow" presStyleCnt="0">
        <dgm:presLayoutVars>
          <dgm:dir/>
          <dgm:resizeHandles val="exact"/>
        </dgm:presLayoutVars>
      </dgm:prSet>
      <dgm:spPr/>
    </dgm:pt>
    <dgm:pt modelId="{E840A754-15E2-45EE-82CE-C69CDC84A0B1}" type="pres">
      <dgm:prSet presAssocID="{3100696F-BF36-423A-9EEA-9A6FE1C1507F}" presName="composite" presStyleCnt="0"/>
      <dgm:spPr/>
    </dgm:pt>
    <dgm:pt modelId="{8C29486E-1643-47C2-BF8D-622C831D41D8}" type="pres">
      <dgm:prSet presAssocID="{3100696F-BF36-423A-9EEA-9A6FE1C1507F}"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1BC201BC-7761-40A7-81A9-CBBA2CF0BAEF}" type="pres">
      <dgm:prSet presAssocID="{3100696F-BF36-423A-9EEA-9A6FE1C1507F}" presName="txShp" presStyleLbl="node1" presStyleIdx="0" presStyleCnt="3">
        <dgm:presLayoutVars>
          <dgm:bulletEnabled val="1"/>
        </dgm:presLayoutVars>
      </dgm:prSet>
      <dgm:spPr/>
    </dgm:pt>
    <dgm:pt modelId="{A5192C68-A9C5-4D77-828F-DA7D98476C8D}" type="pres">
      <dgm:prSet presAssocID="{B340EB9D-B678-4E8B-89B3-6D299DF53AA2}" presName="spacing" presStyleCnt="0"/>
      <dgm:spPr/>
    </dgm:pt>
    <dgm:pt modelId="{ADF5B543-191A-41EE-A1D2-A98BAC142887}" type="pres">
      <dgm:prSet presAssocID="{B64F9260-E259-4A0B-90D7-171C96DDACAA}" presName="composite" presStyleCnt="0"/>
      <dgm:spPr/>
    </dgm:pt>
    <dgm:pt modelId="{382B2B52-D486-4018-8AD0-8E012ECB9C37}" type="pres">
      <dgm:prSet presAssocID="{B64F9260-E259-4A0B-90D7-171C96DDACAA}" presName="imgShp" presStyleLbl="fgImgPlace1" presStyleIdx="1" presStyleCnt="3"/>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42356" t="-2929" r="-7644" b="2929"/>
          </a:stretch>
        </a:blipFill>
      </dgm:spPr>
    </dgm:pt>
    <dgm:pt modelId="{F23BEFCC-1F4E-4D32-AC4C-DED9E0D31759}" type="pres">
      <dgm:prSet presAssocID="{B64F9260-E259-4A0B-90D7-171C96DDACAA}" presName="txShp" presStyleLbl="node1" presStyleIdx="1" presStyleCnt="3">
        <dgm:presLayoutVars>
          <dgm:bulletEnabled val="1"/>
        </dgm:presLayoutVars>
      </dgm:prSet>
      <dgm:spPr/>
    </dgm:pt>
    <dgm:pt modelId="{B2EA349D-7D00-4AC0-966D-59B178CDC4E8}" type="pres">
      <dgm:prSet presAssocID="{04C2D309-A308-4229-809F-A54389981038}" presName="spacing" presStyleCnt="0"/>
      <dgm:spPr/>
    </dgm:pt>
    <dgm:pt modelId="{0958241B-7804-4641-B233-C7018E341026}" type="pres">
      <dgm:prSet presAssocID="{27BBF8DD-D755-4DBA-814C-7B3C1FCF39A8}" presName="composite" presStyleCnt="0"/>
      <dgm:spPr/>
    </dgm:pt>
    <dgm:pt modelId="{D997D906-23A0-4B11-A5D9-F0E2EA6FF46D}" type="pres">
      <dgm:prSet presAssocID="{27BBF8DD-D755-4DBA-814C-7B3C1FCF39A8}"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A923606D-5D8C-4B45-8BB2-FDAA3CA4CE07}" type="pres">
      <dgm:prSet presAssocID="{27BBF8DD-D755-4DBA-814C-7B3C1FCF39A8}" presName="txShp" presStyleLbl="node1" presStyleIdx="2" presStyleCnt="3">
        <dgm:presLayoutVars>
          <dgm:bulletEnabled val="1"/>
        </dgm:presLayoutVars>
      </dgm:prSet>
      <dgm:spPr/>
    </dgm:pt>
  </dgm:ptLst>
  <dgm:cxnLst>
    <dgm:cxn modelId="{2D136F26-8C70-48DC-B52D-DAA045996F3E}" srcId="{D8A34333-71D3-49BB-ACE0-1F0A04EFADB8}" destId="{27BBF8DD-D755-4DBA-814C-7B3C1FCF39A8}" srcOrd="2" destOrd="0" parTransId="{DB7502C0-61C4-44C7-9E1B-0EBE6B53FDCB}" sibTransId="{57D1B343-B72A-4EB8-B348-D12F598BC6B1}"/>
    <dgm:cxn modelId="{6EE3DB2E-EFD5-428A-BEE4-B635EE8CDF72}" type="presOf" srcId="{3100696F-BF36-423A-9EEA-9A6FE1C1507F}" destId="{1BC201BC-7761-40A7-81A9-CBBA2CF0BAEF}" srcOrd="0" destOrd="0" presId="urn:microsoft.com/office/officeart/2005/8/layout/vList3"/>
    <dgm:cxn modelId="{E8399336-39CD-4F0E-A43F-FE98C6131563}" type="presOf" srcId="{27BBF8DD-D755-4DBA-814C-7B3C1FCF39A8}" destId="{A923606D-5D8C-4B45-8BB2-FDAA3CA4CE07}" srcOrd="0" destOrd="0" presId="urn:microsoft.com/office/officeart/2005/8/layout/vList3"/>
    <dgm:cxn modelId="{11EB637F-D31F-4559-B63C-E7342CBC48B0}" type="presOf" srcId="{D8A34333-71D3-49BB-ACE0-1F0A04EFADB8}" destId="{B360BE89-E09F-4D23-8CB3-9C5127F27E48}" srcOrd="0" destOrd="0" presId="urn:microsoft.com/office/officeart/2005/8/layout/vList3"/>
    <dgm:cxn modelId="{62EB3897-EFF6-4DAD-9D8A-1D7CED749843}" srcId="{D8A34333-71D3-49BB-ACE0-1F0A04EFADB8}" destId="{B64F9260-E259-4A0B-90D7-171C96DDACAA}" srcOrd="1" destOrd="0" parTransId="{D3D750A6-BC1C-482D-8F93-8C28A256E6C2}" sibTransId="{04C2D309-A308-4229-809F-A54389981038}"/>
    <dgm:cxn modelId="{A56A3098-528D-44E3-8ADD-947EC2471B2A}" type="presOf" srcId="{B64F9260-E259-4A0B-90D7-171C96DDACAA}" destId="{F23BEFCC-1F4E-4D32-AC4C-DED9E0D31759}" srcOrd="0" destOrd="0" presId="urn:microsoft.com/office/officeart/2005/8/layout/vList3"/>
    <dgm:cxn modelId="{F269C0D0-06CA-428F-8A28-439CEDE07D9F}" srcId="{D8A34333-71D3-49BB-ACE0-1F0A04EFADB8}" destId="{3100696F-BF36-423A-9EEA-9A6FE1C1507F}" srcOrd="0" destOrd="0" parTransId="{0B3D87F4-93D6-4F4D-A384-D8DC8918BB26}" sibTransId="{B340EB9D-B678-4E8B-89B3-6D299DF53AA2}"/>
    <dgm:cxn modelId="{4BB3C034-AEE1-4927-ACA9-74961FD0C89E}" type="presParOf" srcId="{B360BE89-E09F-4D23-8CB3-9C5127F27E48}" destId="{E840A754-15E2-45EE-82CE-C69CDC84A0B1}" srcOrd="0" destOrd="0" presId="urn:microsoft.com/office/officeart/2005/8/layout/vList3"/>
    <dgm:cxn modelId="{4DCB85AE-ED1D-4370-AAF6-8E81E457E30B}" type="presParOf" srcId="{E840A754-15E2-45EE-82CE-C69CDC84A0B1}" destId="{8C29486E-1643-47C2-BF8D-622C831D41D8}" srcOrd="0" destOrd="0" presId="urn:microsoft.com/office/officeart/2005/8/layout/vList3"/>
    <dgm:cxn modelId="{148C65CB-52A9-46C6-A8AE-76900B2A7A48}" type="presParOf" srcId="{E840A754-15E2-45EE-82CE-C69CDC84A0B1}" destId="{1BC201BC-7761-40A7-81A9-CBBA2CF0BAEF}" srcOrd="1" destOrd="0" presId="urn:microsoft.com/office/officeart/2005/8/layout/vList3"/>
    <dgm:cxn modelId="{5CC0C20A-C1F8-4829-BEF6-CE48353EDFB1}" type="presParOf" srcId="{B360BE89-E09F-4D23-8CB3-9C5127F27E48}" destId="{A5192C68-A9C5-4D77-828F-DA7D98476C8D}" srcOrd="1" destOrd="0" presId="urn:microsoft.com/office/officeart/2005/8/layout/vList3"/>
    <dgm:cxn modelId="{C6F7E314-6606-4116-B2B4-1D710ED5DAE5}" type="presParOf" srcId="{B360BE89-E09F-4D23-8CB3-9C5127F27E48}" destId="{ADF5B543-191A-41EE-A1D2-A98BAC142887}" srcOrd="2" destOrd="0" presId="urn:microsoft.com/office/officeart/2005/8/layout/vList3"/>
    <dgm:cxn modelId="{F85994EA-F63F-4F9A-A446-1BBB28217FAD}" type="presParOf" srcId="{ADF5B543-191A-41EE-A1D2-A98BAC142887}" destId="{382B2B52-D486-4018-8AD0-8E012ECB9C37}" srcOrd="0" destOrd="0" presId="urn:microsoft.com/office/officeart/2005/8/layout/vList3"/>
    <dgm:cxn modelId="{CC6799A8-35EA-493E-A1DC-6FBED39897A9}" type="presParOf" srcId="{ADF5B543-191A-41EE-A1D2-A98BAC142887}" destId="{F23BEFCC-1F4E-4D32-AC4C-DED9E0D31759}" srcOrd="1" destOrd="0" presId="urn:microsoft.com/office/officeart/2005/8/layout/vList3"/>
    <dgm:cxn modelId="{7699356A-BB75-4300-B8D7-F0C76AD16B60}" type="presParOf" srcId="{B360BE89-E09F-4D23-8CB3-9C5127F27E48}" destId="{B2EA349D-7D00-4AC0-966D-59B178CDC4E8}" srcOrd="3" destOrd="0" presId="urn:microsoft.com/office/officeart/2005/8/layout/vList3"/>
    <dgm:cxn modelId="{F657AF84-9AE0-479C-A8C2-76C4C8097B0C}" type="presParOf" srcId="{B360BE89-E09F-4D23-8CB3-9C5127F27E48}" destId="{0958241B-7804-4641-B233-C7018E341026}" srcOrd="4" destOrd="0" presId="urn:microsoft.com/office/officeart/2005/8/layout/vList3"/>
    <dgm:cxn modelId="{D7A64238-75DE-4174-906E-1DD23B4243C7}" type="presParOf" srcId="{0958241B-7804-4641-B233-C7018E341026}" destId="{D997D906-23A0-4B11-A5D9-F0E2EA6FF46D}" srcOrd="0" destOrd="0" presId="urn:microsoft.com/office/officeart/2005/8/layout/vList3"/>
    <dgm:cxn modelId="{5CD087E0-779D-4172-B431-B11B366DB292}" type="presParOf" srcId="{0958241B-7804-4641-B233-C7018E341026}" destId="{A923606D-5D8C-4B45-8BB2-FDAA3CA4CE07}"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A34333-71D3-49BB-ACE0-1F0A04EFADB8}" type="doc">
      <dgm:prSet loTypeId="urn:microsoft.com/office/officeart/2005/8/layout/vList3" loCatId="picture" qsTypeId="urn:microsoft.com/office/officeart/2005/8/quickstyle/simple1" qsCatId="simple" csTypeId="urn:microsoft.com/office/officeart/2005/8/colors/accent1_2" csCatId="accent1" phldr="1"/>
      <dgm:spPr/>
    </dgm:pt>
    <dgm:pt modelId="{3100696F-BF36-423A-9EEA-9A6FE1C1507F}">
      <dgm:prSet phldrT="[Text]" custT="1"/>
      <dgm:spPr>
        <a:solidFill>
          <a:srgbClr val="3018A8"/>
        </a:solidFill>
      </dgm:spPr>
      <dgm:t>
        <a:bodyPr/>
        <a:lstStyle/>
        <a:p>
          <a:r>
            <a:rPr lang="lv-LV" sz="1800" b="1" dirty="0"/>
            <a:t>Sarmīte Mickeviča</a:t>
          </a:r>
        </a:p>
        <a:p>
          <a:r>
            <a:rPr lang="lv-LV" sz="1400" dirty="0"/>
            <a:t>Widening, CL3, CL4</a:t>
          </a:r>
        </a:p>
      </dgm:t>
    </dgm:pt>
    <dgm:pt modelId="{0B3D87F4-93D6-4F4D-A384-D8DC8918BB26}" type="parTrans" cxnId="{F269C0D0-06CA-428F-8A28-439CEDE07D9F}">
      <dgm:prSet/>
      <dgm:spPr/>
      <dgm:t>
        <a:bodyPr/>
        <a:lstStyle/>
        <a:p>
          <a:endParaRPr lang="lv-LV"/>
        </a:p>
      </dgm:t>
    </dgm:pt>
    <dgm:pt modelId="{B340EB9D-B678-4E8B-89B3-6D299DF53AA2}" type="sibTrans" cxnId="{F269C0D0-06CA-428F-8A28-439CEDE07D9F}">
      <dgm:prSet/>
      <dgm:spPr/>
      <dgm:t>
        <a:bodyPr/>
        <a:lstStyle/>
        <a:p>
          <a:endParaRPr lang="lv-LV"/>
        </a:p>
      </dgm:t>
    </dgm:pt>
    <dgm:pt modelId="{B64F9260-E259-4A0B-90D7-171C96DDACAA}">
      <dgm:prSet phldrT="[Text]" custT="1"/>
      <dgm:spPr>
        <a:solidFill>
          <a:srgbClr val="3018A8"/>
        </a:solidFill>
      </dgm:spPr>
      <dgm:t>
        <a:bodyPr/>
        <a:lstStyle/>
        <a:p>
          <a:r>
            <a:rPr lang="lv-LV" sz="1800" b="1" dirty="0"/>
            <a:t>Aiga Salmiņa</a:t>
          </a:r>
        </a:p>
        <a:p>
          <a:r>
            <a:rPr lang="lv-LV" sz="1400" dirty="0"/>
            <a:t>CL5, CL6, JRC</a:t>
          </a:r>
        </a:p>
      </dgm:t>
    </dgm:pt>
    <dgm:pt modelId="{D3D750A6-BC1C-482D-8F93-8C28A256E6C2}" type="parTrans" cxnId="{62EB3897-EFF6-4DAD-9D8A-1D7CED749843}">
      <dgm:prSet/>
      <dgm:spPr/>
      <dgm:t>
        <a:bodyPr/>
        <a:lstStyle/>
        <a:p>
          <a:endParaRPr lang="lv-LV"/>
        </a:p>
      </dgm:t>
    </dgm:pt>
    <dgm:pt modelId="{04C2D309-A308-4229-809F-A54389981038}" type="sibTrans" cxnId="{62EB3897-EFF6-4DAD-9D8A-1D7CED749843}">
      <dgm:prSet/>
      <dgm:spPr/>
      <dgm:t>
        <a:bodyPr/>
        <a:lstStyle/>
        <a:p>
          <a:endParaRPr lang="lv-LV"/>
        </a:p>
      </dgm:t>
    </dgm:pt>
    <dgm:pt modelId="{27BBF8DD-D755-4DBA-814C-7B3C1FCF39A8}">
      <dgm:prSet phldrT="[Text]" custT="1"/>
      <dgm:spPr>
        <a:solidFill>
          <a:srgbClr val="3018A8"/>
        </a:solidFill>
      </dgm:spPr>
      <dgm:t>
        <a:bodyPr/>
        <a:lstStyle/>
        <a:p>
          <a:r>
            <a:rPr lang="lv-LV" sz="1800" b="1" dirty="0"/>
            <a:t>Liene Ekša</a:t>
          </a:r>
        </a:p>
        <a:p>
          <a:r>
            <a:rPr lang="lv-LV" sz="1400" dirty="0"/>
            <a:t>MSCA, ERC, ERA</a:t>
          </a:r>
        </a:p>
      </dgm:t>
    </dgm:pt>
    <dgm:pt modelId="{DB7502C0-61C4-44C7-9E1B-0EBE6B53FDCB}" type="parTrans" cxnId="{2D136F26-8C70-48DC-B52D-DAA045996F3E}">
      <dgm:prSet/>
      <dgm:spPr/>
      <dgm:t>
        <a:bodyPr/>
        <a:lstStyle/>
        <a:p>
          <a:endParaRPr lang="lv-LV"/>
        </a:p>
      </dgm:t>
    </dgm:pt>
    <dgm:pt modelId="{57D1B343-B72A-4EB8-B348-D12F598BC6B1}" type="sibTrans" cxnId="{2D136F26-8C70-48DC-B52D-DAA045996F3E}">
      <dgm:prSet/>
      <dgm:spPr/>
      <dgm:t>
        <a:bodyPr/>
        <a:lstStyle/>
        <a:p>
          <a:endParaRPr lang="lv-LV"/>
        </a:p>
      </dgm:t>
    </dgm:pt>
    <dgm:pt modelId="{B360BE89-E09F-4D23-8CB3-9C5127F27E48}" type="pres">
      <dgm:prSet presAssocID="{D8A34333-71D3-49BB-ACE0-1F0A04EFADB8}" presName="linearFlow" presStyleCnt="0">
        <dgm:presLayoutVars>
          <dgm:dir/>
          <dgm:resizeHandles val="exact"/>
        </dgm:presLayoutVars>
      </dgm:prSet>
      <dgm:spPr/>
    </dgm:pt>
    <dgm:pt modelId="{E840A754-15E2-45EE-82CE-C69CDC84A0B1}" type="pres">
      <dgm:prSet presAssocID="{3100696F-BF36-423A-9EEA-9A6FE1C1507F}" presName="composite" presStyleCnt="0"/>
      <dgm:spPr/>
    </dgm:pt>
    <dgm:pt modelId="{8C29486E-1643-47C2-BF8D-622C831D41D8}" type="pres">
      <dgm:prSet presAssocID="{3100696F-BF36-423A-9EEA-9A6FE1C1507F}" presName="imgShp" presStyleLbl="fgImgPlace1" presStyleIdx="0" presStyleCnt="3"/>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42571" r="-7429"/>
          </a:stretch>
        </a:blipFill>
      </dgm:spPr>
    </dgm:pt>
    <dgm:pt modelId="{1BC201BC-7761-40A7-81A9-CBBA2CF0BAEF}" type="pres">
      <dgm:prSet presAssocID="{3100696F-BF36-423A-9EEA-9A6FE1C1507F}" presName="txShp" presStyleLbl="node1" presStyleIdx="0" presStyleCnt="3">
        <dgm:presLayoutVars>
          <dgm:bulletEnabled val="1"/>
        </dgm:presLayoutVars>
      </dgm:prSet>
      <dgm:spPr/>
    </dgm:pt>
    <dgm:pt modelId="{A5192C68-A9C5-4D77-828F-DA7D98476C8D}" type="pres">
      <dgm:prSet presAssocID="{B340EB9D-B678-4E8B-89B3-6D299DF53AA2}" presName="spacing" presStyleCnt="0"/>
      <dgm:spPr/>
    </dgm:pt>
    <dgm:pt modelId="{ADF5B543-191A-41EE-A1D2-A98BAC142887}" type="pres">
      <dgm:prSet presAssocID="{B64F9260-E259-4A0B-90D7-171C96DDACAA}" presName="composite" presStyleCnt="0"/>
      <dgm:spPr/>
    </dgm:pt>
    <dgm:pt modelId="{382B2B52-D486-4018-8AD0-8E012ECB9C37}" type="pres">
      <dgm:prSet presAssocID="{B64F9260-E259-4A0B-90D7-171C96DDACAA}"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F23BEFCC-1F4E-4D32-AC4C-DED9E0D31759}" type="pres">
      <dgm:prSet presAssocID="{B64F9260-E259-4A0B-90D7-171C96DDACAA}" presName="txShp" presStyleLbl="node1" presStyleIdx="1" presStyleCnt="3">
        <dgm:presLayoutVars>
          <dgm:bulletEnabled val="1"/>
        </dgm:presLayoutVars>
      </dgm:prSet>
      <dgm:spPr/>
    </dgm:pt>
    <dgm:pt modelId="{B2EA349D-7D00-4AC0-966D-59B178CDC4E8}" type="pres">
      <dgm:prSet presAssocID="{04C2D309-A308-4229-809F-A54389981038}" presName="spacing" presStyleCnt="0"/>
      <dgm:spPr/>
    </dgm:pt>
    <dgm:pt modelId="{0958241B-7804-4641-B233-C7018E341026}" type="pres">
      <dgm:prSet presAssocID="{27BBF8DD-D755-4DBA-814C-7B3C1FCF39A8}" presName="composite" presStyleCnt="0"/>
      <dgm:spPr/>
    </dgm:pt>
    <dgm:pt modelId="{D997D906-23A0-4B11-A5D9-F0E2EA6FF46D}" type="pres">
      <dgm:prSet presAssocID="{27BBF8DD-D755-4DBA-814C-7B3C1FCF39A8}"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A923606D-5D8C-4B45-8BB2-FDAA3CA4CE07}" type="pres">
      <dgm:prSet presAssocID="{27BBF8DD-D755-4DBA-814C-7B3C1FCF39A8}" presName="txShp" presStyleLbl="node1" presStyleIdx="2" presStyleCnt="3">
        <dgm:presLayoutVars>
          <dgm:bulletEnabled val="1"/>
        </dgm:presLayoutVars>
      </dgm:prSet>
      <dgm:spPr/>
    </dgm:pt>
  </dgm:ptLst>
  <dgm:cxnLst>
    <dgm:cxn modelId="{2D136F26-8C70-48DC-B52D-DAA045996F3E}" srcId="{D8A34333-71D3-49BB-ACE0-1F0A04EFADB8}" destId="{27BBF8DD-D755-4DBA-814C-7B3C1FCF39A8}" srcOrd="2" destOrd="0" parTransId="{DB7502C0-61C4-44C7-9E1B-0EBE6B53FDCB}" sibTransId="{57D1B343-B72A-4EB8-B348-D12F598BC6B1}"/>
    <dgm:cxn modelId="{6EE3DB2E-EFD5-428A-BEE4-B635EE8CDF72}" type="presOf" srcId="{3100696F-BF36-423A-9EEA-9A6FE1C1507F}" destId="{1BC201BC-7761-40A7-81A9-CBBA2CF0BAEF}" srcOrd="0" destOrd="0" presId="urn:microsoft.com/office/officeart/2005/8/layout/vList3"/>
    <dgm:cxn modelId="{E8399336-39CD-4F0E-A43F-FE98C6131563}" type="presOf" srcId="{27BBF8DD-D755-4DBA-814C-7B3C1FCF39A8}" destId="{A923606D-5D8C-4B45-8BB2-FDAA3CA4CE07}" srcOrd="0" destOrd="0" presId="urn:microsoft.com/office/officeart/2005/8/layout/vList3"/>
    <dgm:cxn modelId="{11EB637F-D31F-4559-B63C-E7342CBC48B0}" type="presOf" srcId="{D8A34333-71D3-49BB-ACE0-1F0A04EFADB8}" destId="{B360BE89-E09F-4D23-8CB3-9C5127F27E48}" srcOrd="0" destOrd="0" presId="urn:microsoft.com/office/officeart/2005/8/layout/vList3"/>
    <dgm:cxn modelId="{62EB3897-EFF6-4DAD-9D8A-1D7CED749843}" srcId="{D8A34333-71D3-49BB-ACE0-1F0A04EFADB8}" destId="{B64F9260-E259-4A0B-90D7-171C96DDACAA}" srcOrd="1" destOrd="0" parTransId="{D3D750A6-BC1C-482D-8F93-8C28A256E6C2}" sibTransId="{04C2D309-A308-4229-809F-A54389981038}"/>
    <dgm:cxn modelId="{A56A3098-528D-44E3-8ADD-947EC2471B2A}" type="presOf" srcId="{B64F9260-E259-4A0B-90D7-171C96DDACAA}" destId="{F23BEFCC-1F4E-4D32-AC4C-DED9E0D31759}" srcOrd="0" destOrd="0" presId="urn:microsoft.com/office/officeart/2005/8/layout/vList3"/>
    <dgm:cxn modelId="{F269C0D0-06CA-428F-8A28-439CEDE07D9F}" srcId="{D8A34333-71D3-49BB-ACE0-1F0A04EFADB8}" destId="{3100696F-BF36-423A-9EEA-9A6FE1C1507F}" srcOrd="0" destOrd="0" parTransId="{0B3D87F4-93D6-4F4D-A384-D8DC8918BB26}" sibTransId="{B340EB9D-B678-4E8B-89B3-6D299DF53AA2}"/>
    <dgm:cxn modelId="{4BB3C034-AEE1-4927-ACA9-74961FD0C89E}" type="presParOf" srcId="{B360BE89-E09F-4D23-8CB3-9C5127F27E48}" destId="{E840A754-15E2-45EE-82CE-C69CDC84A0B1}" srcOrd="0" destOrd="0" presId="urn:microsoft.com/office/officeart/2005/8/layout/vList3"/>
    <dgm:cxn modelId="{4DCB85AE-ED1D-4370-AAF6-8E81E457E30B}" type="presParOf" srcId="{E840A754-15E2-45EE-82CE-C69CDC84A0B1}" destId="{8C29486E-1643-47C2-BF8D-622C831D41D8}" srcOrd="0" destOrd="0" presId="urn:microsoft.com/office/officeart/2005/8/layout/vList3"/>
    <dgm:cxn modelId="{148C65CB-52A9-46C6-A8AE-76900B2A7A48}" type="presParOf" srcId="{E840A754-15E2-45EE-82CE-C69CDC84A0B1}" destId="{1BC201BC-7761-40A7-81A9-CBBA2CF0BAEF}" srcOrd="1" destOrd="0" presId="urn:microsoft.com/office/officeart/2005/8/layout/vList3"/>
    <dgm:cxn modelId="{5CC0C20A-C1F8-4829-BEF6-CE48353EDFB1}" type="presParOf" srcId="{B360BE89-E09F-4D23-8CB3-9C5127F27E48}" destId="{A5192C68-A9C5-4D77-828F-DA7D98476C8D}" srcOrd="1" destOrd="0" presId="urn:microsoft.com/office/officeart/2005/8/layout/vList3"/>
    <dgm:cxn modelId="{C6F7E314-6606-4116-B2B4-1D710ED5DAE5}" type="presParOf" srcId="{B360BE89-E09F-4D23-8CB3-9C5127F27E48}" destId="{ADF5B543-191A-41EE-A1D2-A98BAC142887}" srcOrd="2" destOrd="0" presId="urn:microsoft.com/office/officeart/2005/8/layout/vList3"/>
    <dgm:cxn modelId="{F85994EA-F63F-4F9A-A446-1BBB28217FAD}" type="presParOf" srcId="{ADF5B543-191A-41EE-A1D2-A98BAC142887}" destId="{382B2B52-D486-4018-8AD0-8E012ECB9C37}" srcOrd="0" destOrd="0" presId="urn:microsoft.com/office/officeart/2005/8/layout/vList3"/>
    <dgm:cxn modelId="{CC6799A8-35EA-493E-A1DC-6FBED39897A9}" type="presParOf" srcId="{ADF5B543-191A-41EE-A1D2-A98BAC142887}" destId="{F23BEFCC-1F4E-4D32-AC4C-DED9E0D31759}" srcOrd="1" destOrd="0" presId="urn:microsoft.com/office/officeart/2005/8/layout/vList3"/>
    <dgm:cxn modelId="{7699356A-BB75-4300-B8D7-F0C76AD16B60}" type="presParOf" srcId="{B360BE89-E09F-4D23-8CB3-9C5127F27E48}" destId="{B2EA349D-7D00-4AC0-966D-59B178CDC4E8}" srcOrd="3" destOrd="0" presId="urn:microsoft.com/office/officeart/2005/8/layout/vList3"/>
    <dgm:cxn modelId="{F657AF84-9AE0-479C-A8C2-76C4C8097B0C}" type="presParOf" srcId="{B360BE89-E09F-4D23-8CB3-9C5127F27E48}" destId="{0958241B-7804-4641-B233-C7018E341026}" srcOrd="4" destOrd="0" presId="urn:microsoft.com/office/officeart/2005/8/layout/vList3"/>
    <dgm:cxn modelId="{D7A64238-75DE-4174-906E-1DD23B4243C7}" type="presParOf" srcId="{0958241B-7804-4641-B233-C7018E341026}" destId="{D997D906-23A0-4B11-A5D9-F0E2EA6FF46D}" srcOrd="0" destOrd="0" presId="urn:microsoft.com/office/officeart/2005/8/layout/vList3"/>
    <dgm:cxn modelId="{5CD087E0-779D-4172-B431-B11B366DB292}" type="presParOf" srcId="{0958241B-7804-4641-B233-C7018E341026}" destId="{A923606D-5D8C-4B45-8BB2-FDAA3CA4CE07}"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A34333-71D3-49BB-ACE0-1F0A04EFADB8}" type="doc">
      <dgm:prSet loTypeId="urn:microsoft.com/office/officeart/2005/8/layout/vList3" loCatId="picture" qsTypeId="urn:microsoft.com/office/officeart/2005/8/quickstyle/simple1" qsCatId="simple" csTypeId="urn:microsoft.com/office/officeart/2005/8/colors/accent1_2" csCatId="accent1" phldr="1"/>
      <dgm:spPr/>
    </dgm:pt>
    <dgm:pt modelId="{3100696F-BF36-423A-9EEA-9A6FE1C1507F}">
      <dgm:prSet phldrT="[Text]" custT="1"/>
      <dgm:spPr>
        <a:solidFill>
          <a:srgbClr val="3018A8"/>
        </a:solidFill>
      </dgm:spPr>
      <dgm:t>
        <a:bodyPr/>
        <a:lstStyle/>
        <a:p>
          <a:r>
            <a:rPr lang="lv-LV" sz="1800" b="1" dirty="0"/>
            <a:t>Jūlija Asmuss</a:t>
          </a:r>
        </a:p>
        <a:p>
          <a:r>
            <a:rPr lang="lv-LV" sz="1400" dirty="0"/>
            <a:t>Coordinator, </a:t>
          </a:r>
        </a:p>
        <a:p>
          <a:r>
            <a:rPr lang="lv-LV" sz="1400" dirty="0"/>
            <a:t>CL3, CL4</a:t>
          </a:r>
        </a:p>
      </dgm:t>
    </dgm:pt>
    <dgm:pt modelId="{0B3D87F4-93D6-4F4D-A384-D8DC8918BB26}" type="parTrans" cxnId="{F269C0D0-06CA-428F-8A28-439CEDE07D9F}">
      <dgm:prSet/>
      <dgm:spPr/>
      <dgm:t>
        <a:bodyPr/>
        <a:lstStyle/>
        <a:p>
          <a:endParaRPr lang="lv-LV"/>
        </a:p>
      </dgm:t>
    </dgm:pt>
    <dgm:pt modelId="{B340EB9D-B678-4E8B-89B3-6D299DF53AA2}" type="sibTrans" cxnId="{F269C0D0-06CA-428F-8A28-439CEDE07D9F}">
      <dgm:prSet/>
      <dgm:spPr/>
      <dgm:t>
        <a:bodyPr/>
        <a:lstStyle/>
        <a:p>
          <a:endParaRPr lang="lv-LV"/>
        </a:p>
      </dgm:t>
    </dgm:pt>
    <dgm:pt modelId="{B64F9260-E259-4A0B-90D7-171C96DDACAA}">
      <dgm:prSet phldrT="[Text]" custT="1"/>
      <dgm:spPr>
        <a:solidFill>
          <a:srgbClr val="3018A8"/>
        </a:solidFill>
      </dgm:spPr>
      <dgm:t>
        <a:bodyPr/>
        <a:lstStyle/>
        <a:p>
          <a:r>
            <a:rPr lang="lv-LV" sz="1800" b="1" dirty="0"/>
            <a:t>Darja Aksjonova</a:t>
          </a:r>
        </a:p>
        <a:p>
          <a:r>
            <a:rPr lang="lv-LV" sz="1400" dirty="0"/>
            <a:t>CL2, EURAXESS, Widening</a:t>
          </a:r>
        </a:p>
      </dgm:t>
    </dgm:pt>
    <dgm:pt modelId="{D3D750A6-BC1C-482D-8F93-8C28A256E6C2}" type="parTrans" cxnId="{62EB3897-EFF6-4DAD-9D8A-1D7CED749843}">
      <dgm:prSet/>
      <dgm:spPr/>
      <dgm:t>
        <a:bodyPr/>
        <a:lstStyle/>
        <a:p>
          <a:endParaRPr lang="lv-LV"/>
        </a:p>
      </dgm:t>
    </dgm:pt>
    <dgm:pt modelId="{04C2D309-A308-4229-809F-A54389981038}" type="sibTrans" cxnId="{62EB3897-EFF6-4DAD-9D8A-1D7CED749843}">
      <dgm:prSet/>
      <dgm:spPr/>
      <dgm:t>
        <a:bodyPr/>
        <a:lstStyle/>
        <a:p>
          <a:endParaRPr lang="lv-LV"/>
        </a:p>
      </dgm:t>
    </dgm:pt>
    <dgm:pt modelId="{27BBF8DD-D755-4DBA-814C-7B3C1FCF39A8}">
      <dgm:prSet phldrT="[Text]" custT="1"/>
      <dgm:spPr>
        <a:solidFill>
          <a:srgbClr val="3018A8"/>
        </a:solidFill>
      </dgm:spPr>
      <dgm:t>
        <a:bodyPr/>
        <a:lstStyle/>
        <a:p>
          <a:r>
            <a:rPr lang="lv-LV" sz="1800" b="1" dirty="0"/>
            <a:t>Lāsma Brenča</a:t>
          </a:r>
        </a:p>
        <a:p>
          <a:r>
            <a:rPr lang="lv-LV" sz="1400" dirty="0"/>
            <a:t>CL5, CL6</a:t>
          </a:r>
        </a:p>
      </dgm:t>
    </dgm:pt>
    <dgm:pt modelId="{DB7502C0-61C4-44C7-9E1B-0EBE6B53FDCB}" type="parTrans" cxnId="{2D136F26-8C70-48DC-B52D-DAA045996F3E}">
      <dgm:prSet/>
      <dgm:spPr/>
      <dgm:t>
        <a:bodyPr/>
        <a:lstStyle/>
        <a:p>
          <a:endParaRPr lang="lv-LV"/>
        </a:p>
      </dgm:t>
    </dgm:pt>
    <dgm:pt modelId="{57D1B343-B72A-4EB8-B348-D12F598BC6B1}" type="sibTrans" cxnId="{2D136F26-8C70-48DC-B52D-DAA045996F3E}">
      <dgm:prSet/>
      <dgm:spPr/>
      <dgm:t>
        <a:bodyPr/>
        <a:lstStyle/>
        <a:p>
          <a:endParaRPr lang="lv-LV"/>
        </a:p>
      </dgm:t>
    </dgm:pt>
    <dgm:pt modelId="{B360BE89-E09F-4D23-8CB3-9C5127F27E48}" type="pres">
      <dgm:prSet presAssocID="{D8A34333-71D3-49BB-ACE0-1F0A04EFADB8}" presName="linearFlow" presStyleCnt="0">
        <dgm:presLayoutVars>
          <dgm:dir/>
          <dgm:resizeHandles val="exact"/>
        </dgm:presLayoutVars>
      </dgm:prSet>
      <dgm:spPr/>
    </dgm:pt>
    <dgm:pt modelId="{E840A754-15E2-45EE-82CE-C69CDC84A0B1}" type="pres">
      <dgm:prSet presAssocID="{3100696F-BF36-423A-9EEA-9A6FE1C1507F}" presName="composite" presStyleCnt="0"/>
      <dgm:spPr/>
    </dgm:pt>
    <dgm:pt modelId="{8C29486E-1643-47C2-BF8D-622C831D41D8}" type="pres">
      <dgm:prSet presAssocID="{3100696F-BF36-423A-9EEA-9A6FE1C1507F}" presName="imgShp" presStyleLbl="fgImgPlace1" presStyleIdx="0" presStyleCnt="3" custLinFactNeighborX="2450" custLinFactNeighborY="2450"/>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274" t="-6947" r="-2274" b="-43053"/>
          </a:stretch>
        </a:blipFill>
      </dgm:spPr>
    </dgm:pt>
    <dgm:pt modelId="{1BC201BC-7761-40A7-81A9-CBBA2CF0BAEF}" type="pres">
      <dgm:prSet presAssocID="{3100696F-BF36-423A-9EEA-9A6FE1C1507F}" presName="txShp" presStyleLbl="node1" presStyleIdx="0" presStyleCnt="3">
        <dgm:presLayoutVars>
          <dgm:bulletEnabled val="1"/>
        </dgm:presLayoutVars>
      </dgm:prSet>
      <dgm:spPr/>
    </dgm:pt>
    <dgm:pt modelId="{A5192C68-A9C5-4D77-828F-DA7D98476C8D}" type="pres">
      <dgm:prSet presAssocID="{B340EB9D-B678-4E8B-89B3-6D299DF53AA2}" presName="spacing" presStyleCnt="0"/>
      <dgm:spPr/>
    </dgm:pt>
    <dgm:pt modelId="{ADF5B543-191A-41EE-A1D2-A98BAC142887}" type="pres">
      <dgm:prSet presAssocID="{B64F9260-E259-4A0B-90D7-171C96DDACAA}" presName="composite" presStyleCnt="0"/>
      <dgm:spPr/>
    </dgm:pt>
    <dgm:pt modelId="{382B2B52-D486-4018-8AD0-8E012ECB9C37}" type="pres">
      <dgm:prSet presAssocID="{B64F9260-E259-4A0B-90D7-171C96DDACAA}"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F23BEFCC-1F4E-4D32-AC4C-DED9E0D31759}" type="pres">
      <dgm:prSet presAssocID="{B64F9260-E259-4A0B-90D7-171C96DDACAA}" presName="txShp" presStyleLbl="node1" presStyleIdx="1" presStyleCnt="3">
        <dgm:presLayoutVars>
          <dgm:bulletEnabled val="1"/>
        </dgm:presLayoutVars>
      </dgm:prSet>
      <dgm:spPr/>
    </dgm:pt>
    <dgm:pt modelId="{B2EA349D-7D00-4AC0-966D-59B178CDC4E8}" type="pres">
      <dgm:prSet presAssocID="{04C2D309-A308-4229-809F-A54389981038}" presName="spacing" presStyleCnt="0"/>
      <dgm:spPr/>
    </dgm:pt>
    <dgm:pt modelId="{0958241B-7804-4641-B233-C7018E341026}" type="pres">
      <dgm:prSet presAssocID="{27BBF8DD-D755-4DBA-814C-7B3C1FCF39A8}" presName="composite" presStyleCnt="0"/>
      <dgm:spPr/>
    </dgm:pt>
    <dgm:pt modelId="{D997D906-23A0-4B11-A5D9-F0E2EA6FF46D}" type="pres">
      <dgm:prSet presAssocID="{27BBF8DD-D755-4DBA-814C-7B3C1FCF39A8}" presName="imgShp" presStyleLbl="fgImgPlace1" presStyleIdx="2" presStyleCnt="3"/>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2296" t="-5026" r="-2296" b="-44974"/>
          </a:stretch>
        </a:blipFill>
      </dgm:spPr>
    </dgm:pt>
    <dgm:pt modelId="{A923606D-5D8C-4B45-8BB2-FDAA3CA4CE07}" type="pres">
      <dgm:prSet presAssocID="{27BBF8DD-D755-4DBA-814C-7B3C1FCF39A8}" presName="txShp" presStyleLbl="node1" presStyleIdx="2" presStyleCnt="3">
        <dgm:presLayoutVars>
          <dgm:bulletEnabled val="1"/>
        </dgm:presLayoutVars>
      </dgm:prSet>
      <dgm:spPr/>
    </dgm:pt>
  </dgm:ptLst>
  <dgm:cxnLst>
    <dgm:cxn modelId="{2D136F26-8C70-48DC-B52D-DAA045996F3E}" srcId="{D8A34333-71D3-49BB-ACE0-1F0A04EFADB8}" destId="{27BBF8DD-D755-4DBA-814C-7B3C1FCF39A8}" srcOrd="2" destOrd="0" parTransId="{DB7502C0-61C4-44C7-9E1B-0EBE6B53FDCB}" sibTransId="{57D1B343-B72A-4EB8-B348-D12F598BC6B1}"/>
    <dgm:cxn modelId="{6EE3DB2E-EFD5-428A-BEE4-B635EE8CDF72}" type="presOf" srcId="{3100696F-BF36-423A-9EEA-9A6FE1C1507F}" destId="{1BC201BC-7761-40A7-81A9-CBBA2CF0BAEF}" srcOrd="0" destOrd="0" presId="urn:microsoft.com/office/officeart/2005/8/layout/vList3"/>
    <dgm:cxn modelId="{E8399336-39CD-4F0E-A43F-FE98C6131563}" type="presOf" srcId="{27BBF8DD-D755-4DBA-814C-7B3C1FCF39A8}" destId="{A923606D-5D8C-4B45-8BB2-FDAA3CA4CE07}" srcOrd="0" destOrd="0" presId="urn:microsoft.com/office/officeart/2005/8/layout/vList3"/>
    <dgm:cxn modelId="{11EB637F-D31F-4559-B63C-E7342CBC48B0}" type="presOf" srcId="{D8A34333-71D3-49BB-ACE0-1F0A04EFADB8}" destId="{B360BE89-E09F-4D23-8CB3-9C5127F27E48}" srcOrd="0" destOrd="0" presId="urn:microsoft.com/office/officeart/2005/8/layout/vList3"/>
    <dgm:cxn modelId="{62EB3897-EFF6-4DAD-9D8A-1D7CED749843}" srcId="{D8A34333-71D3-49BB-ACE0-1F0A04EFADB8}" destId="{B64F9260-E259-4A0B-90D7-171C96DDACAA}" srcOrd="1" destOrd="0" parTransId="{D3D750A6-BC1C-482D-8F93-8C28A256E6C2}" sibTransId="{04C2D309-A308-4229-809F-A54389981038}"/>
    <dgm:cxn modelId="{A56A3098-528D-44E3-8ADD-947EC2471B2A}" type="presOf" srcId="{B64F9260-E259-4A0B-90D7-171C96DDACAA}" destId="{F23BEFCC-1F4E-4D32-AC4C-DED9E0D31759}" srcOrd="0" destOrd="0" presId="urn:microsoft.com/office/officeart/2005/8/layout/vList3"/>
    <dgm:cxn modelId="{F269C0D0-06CA-428F-8A28-439CEDE07D9F}" srcId="{D8A34333-71D3-49BB-ACE0-1F0A04EFADB8}" destId="{3100696F-BF36-423A-9EEA-9A6FE1C1507F}" srcOrd="0" destOrd="0" parTransId="{0B3D87F4-93D6-4F4D-A384-D8DC8918BB26}" sibTransId="{B340EB9D-B678-4E8B-89B3-6D299DF53AA2}"/>
    <dgm:cxn modelId="{4BB3C034-AEE1-4927-ACA9-74961FD0C89E}" type="presParOf" srcId="{B360BE89-E09F-4D23-8CB3-9C5127F27E48}" destId="{E840A754-15E2-45EE-82CE-C69CDC84A0B1}" srcOrd="0" destOrd="0" presId="urn:microsoft.com/office/officeart/2005/8/layout/vList3"/>
    <dgm:cxn modelId="{4DCB85AE-ED1D-4370-AAF6-8E81E457E30B}" type="presParOf" srcId="{E840A754-15E2-45EE-82CE-C69CDC84A0B1}" destId="{8C29486E-1643-47C2-BF8D-622C831D41D8}" srcOrd="0" destOrd="0" presId="urn:microsoft.com/office/officeart/2005/8/layout/vList3"/>
    <dgm:cxn modelId="{148C65CB-52A9-46C6-A8AE-76900B2A7A48}" type="presParOf" srcId="{E840A754-15E2-45EE-82CE-C69CDC84A0B1}" destId="{1BC201BC-7761-40A7-81A9-CBBA2CF0BAEF}" srcOrd="1" destOrd="0" presId="urn:microsoft.com/office/officeart/2005/8/layout/vList3"/>
    <dgm:cxn modelId="{5CC0C20A-C1F8-4829-BEF6-CE48353EDFB1}" type="presParOf" srcId="{B360BE89-E09F-4D23-8CB3-9C5127F27E48}" destId="{A5192C68-A9C5-4D77-828F-DA7D98476C8D}" srcOrd="1" destOrd="0" presId="urn:microsoft.com/office/officeart/2005/8/layout/vList3"/>
    <dgm:cxn modelId="{C6F7E314-6606-4116-B2B4-1D710ED5DAE5}" type="presParOf" srcId="{B360BE89-E09F-4D23-8CB3-9C5127F27E48}" destId="{ADF5B543-191A-41EE-A1D2-A98BAC142887}" srcOrd="2" destOrd="0" presId="urn:microsoft.com/office/officeart/2005/8/layout/vList3"/>
    <dgm:cxn modelId="{F85994EA-F63F-4F9A-A446-1BBB28217FAD}" type="presParOf" srcId="{ADF5B543-191A-41EE-A1D2-A98BAC142887}" destId="{382B2B52-D486-4018-8AD0-8E012ECB9C37}" srcOrd="0" destOrd="0" presId="urn:microsoft.com/office/officeart/2005/8/layout/vList3"/>
    <dgm:cxn modelId="{CC6799A8-35EA-493E-A1DC-6FBED39897A9}" type="presParOf" srcId="{ADF5B543-191A-41EE-A1D2-A98BAC142887}" destId="{F23BEFCC-1F4E-4D32-AC4C-DED9E0D31759}" srcOrd="1" destOrd="0" presId="urn:microsoft.com/office/officeart/2005/8/layout/vList3"/>
    <dgm:cxn modelId="{7699356A-BB75-4300-B8D7-F0C76AD16B60}" type="presParOf" srcId="{B360BE89-E09F-4D23-8CB3-9C5127F27E48}" destId="{B2EA349D-7D00-4AC0-966D-59B178CDC4E8}" srcOrd="3" destOrd="0" presId="urn:microsoft.com/office/officeart/2005/8/layout/vList3"/>
    <dgm:cxn modelId="{F657AF84-9AE0-479C-A8C2-76C4C8097B0C}" type="presParOf" srcId="{B360BE89-E09F-4D23-8CB3-9C5127F27E48}" destId="{0958241B-7804-4641-B233-C7018E341026}" srcOrd="4" destOrd="0" presId="urn:microsoft.com/office/officeart/2005/8/layout/vList3"/>
    <dgm:cxn modelId="{D7A64238-75DE-4174-906E-1DD23B4243C7}" type="presParOf" srcId="{0958241B-7804-4641-B233-C7018E341026}" destId="{D997D906-23A0-4B11-A5D9-F0E2EA6FF46D}" srcOrd="0" destOrd="0" presId="urn:microsoft.com/office/officeart/2005/8/layout/vList3"/>
    <dgm:cxn modelId="{5CD087E0-779D-4172-B431-B11B366DB292}" type="presParOf" srcId="{0958241B-7804-4641-B233-C7018E341026}" destId="{A923606D-5D8C-4B45-8BB2-FDAA3CA4CE07}" srcOrd="1" destOrd="0" presId="urn:microsoft.com/office/officeart/2005/8/layout/vList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201BC-7761-40A7-81A9-CBBA2CF0BAEF}">
      <dsp:nvSpPr>
        <dsp:cNvPr id="0" name=""/>
        <dsp:cNvSpPr/>
      </dsp:nvSpPr>
      <dsp:spPr>
        <a:xfrm rot="10800000">
          <a:off x="889045" y="80186"/>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Jānis Ancāns</a:t>
          </a:r>
        </a:p>
        <a:p>
          <a:pPr marL="0" lvl="0" indent="0" algn="ctr" defTabSz="800100">
            <a:lnSpc>
              <a:spcPct val="90000"/>
            </a:lnSpc>
            <a:spcBef>
              <a:spcPct val="0"/>
            </a:spcBef>
            <a:spcAft>
              <a:spcPct val="35000"/>
            </a:spcAft>
            <a:buNone/>
          </a:pPr>
          <a:r>
            <a:rPr lang="lv-LV" sz="1400" kern="1200" dirty="0"/>
            <a:t>CL1</a:t>
          </a:r>
        </a:p>
      </dsp:txBody>
      <dsp:txXfrm rot="10800000">
        <a:off x="1185393" y="80186"/>
        <a:ext cx="2056748" cy="1185394"/>
      </dsp:txXfrm>
    </dsp:sp>
    <dsp:sp modelId="{8C29486E-1643-47C2-BF8D-622C831D41D8}">
      <dsp:nvSpPr>
        <dsp:cNvPr id="0" name=""/>
        <dsp:cNvSpPr/>
      </dsp:nvSpPr>
      <dsp:spPr>
        <a:xfrm>
          <a:off x="296348" y="80186"/>
          <a:ext cx="1185394" cy="118539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3BEFCC-1F4E-4D32-AC4C-DED9E0D31759}">
      <dsp:nvSpPr>
        <dsp:cNvPr id="0" name=""/>
        <dsp:cNvSpPr/>
      </dsp:nvSpPr>
      <dsp:spPr>
        <a:xfrm rot="10800000">
          <a:off x="889045" y="1619430"/>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a:t>Marija Plotniece</a:t>
          </a:r>
        </a:p>
        <a:p>
          <a:pPr marL="0" lvl="0" indent="0" algn="ctr" defTabSz="800100">
            <a:lnSpc>
              <a:spcPct val="90000"/>
            </a:lnSpc>
            <a:spcBef>
              <a:spcPct val="0"/>
            </a:spcBef>
            <a:spcAft>
              <a:spcPct val="35000"/>
            </a:spcAft>
            <a:buNone/>
          </a:pPr>
          <a:r>
            <a:rPr lang="lv-LV" sz="1400" kern="1200">
              <a:solidFill>
                <a:schemeClr val="bg1"/>
              </a:solidFill>
            </a:rPr>
            <a:t>EIC, EIT, EIE, RI</a:t>
          </a:r>
          <a:endParaRPr lang="lv-LV" sz="1400" kern="1200" dirty="0">
            <a:solidFill>
              <a:schemeClr val="bg1"/>
            </a:solidFill>
          </a:endParaRPr>
        </a:p>
      </dsp:txBody>
      <dsp:txXfrm rot="10800000">
        <a:off x="1185393" y="1619430"/>
        <a:ext cx="2056748" cy="1185394"/>
      </dsp:txXfrm>
    </dsp:sp>
    <dsp:sp modelId="{382B2B52-D486-4018-8AD0-8E012ECB9C37}">
      <dsp:nvSpPr>
        <dsp:cNvPr id="0" name=""/>
        <dsp:cNvSpPr/>
      </dsp:nvSpPr>
      <dsp:spPr>
        <a:xfrm>
          <a:off x="296348" y="1619430"/>
          <a:ext cx="1185394" cy="1185394"/>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42356" t="-2929" r="-7644" b="292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23606D-5D8C-4B45-8BB2-FDAA3CA4CE07}">
      <dsp:nvSpPr>
        <dsp:cNvPr id="0" name=""/>
        <dsp:cNvSpPr/>
      </dsp:nvSpPr>
      <dsp:spPr>
        <a:xfrm rot="10800000">
          <a:off x="889045" y="3158673"/>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a:t>Inga Šīrante</a:t>
          </a:r>
          <a:endParaRPr lang="en-US" sz="1800" b="1" kern="1200"/>
        </a:p>
        <a:p>
          <a:pPr marL="0" lvl="0" indent="0" algn="ctr" defTabSz="800100">
            <a:lnSpc>
              <a:spcPct val="90000"/>
            </a:lnSpc>
            <a:spcBef>
              <a:spcPct val="0"/>
            </a:spcBef>
            <a:spcAft>
              <a:spcPct val="35000"/>
            </a:spcAft>
            <a:buNone/>
          </a:pPr>
          <a:r>
            <a:rPr lang="en-US" sz="1400" kern="1200">
              <a:solidFill>
                <a:schemeClr val="bg1"/>
              </a:solidFill>
            </a:rPr>
            <a:t>L</a:t>
          </a:r>
          <a:r>
            <a:rPr lang="lv-LV" sz="1400" kern="1200">
              <a:solidFill>
                <a:schemeClr val="bg1"/>
              </a:solidFill>
            </a:rPr>
            <a:t>egal and Financial issues</a:t>
          </a:r>
          <a:endParaRPr lang="lv-LV" sz="1800" kern="1200" dirty="0">
            <a:solidFill>
              <a:schemeClr val="bg1"/>
            </a:solidFill>
          </a:endParaRPr>
        </a:p>
      </dsp:txBody>
      <dsp:txXfrm rot="10800000">
        <a:off x="1185393" y="3158673"/>
        <a:ext cx="2056748" cy="1185394"/>
      </dsp:txXfrm>
    </dsp:sp>
    <dsp:sp modelId="{D997D906-23A0-4B11-A5D9-F0E2EA6FF46D}">
      <dsp:nvSpPr>
        <dsp:cNvPr id="0" name=""/>
        <dsp:cNvSpPr/>
      </dsp:nvSpPr>
      <dsp:spPr>
        <a:xfrm>
          <a:off x="296348" y="3158673"/>
          <a:ext cx="1185394" cy="118539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201BC-7761-40A7-81A9-CBBA2CF0BAEF}">
      <dsp:nvSpPr>
        <dsp:cNvPr id="0" name=""/>
        <dsp:cNvSpPr/>
      </dsp:nvSpPr>
      <dsp:spPr>
        <a:xfrm rot="10800000">
          <a:off x="889045" y="80186"/>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Sarmīte Mickeviča</a:t>
          </a:r>
        </a:p>
        <a:p>
          <a:pPr marL="0" lvl="0" indent="0" algn="ctr" defTabSz="800100">
            <a:lnSpc>
              <a:spcPct val="90000"/>
            </a:lnSpc>
            <a:spcBef>
              <a:spcPct val="0"/>
            </a:spcBef>
            <a:spcAft>
              <a:spcPct val="35000"/>
            </a:spcAft>
            <a:buNone/>
          </a:pPr>
          <a:r>
            <a:rPr lang="lv-LV" sz="1400" kern="1200" dirty="0"/>
            <a:t>Widening, CL3, CL4</a:t>
          </a:r>
        </a:p>
      </dsp:txBody>
      <dsp:txXfrm rot="10800000">
        <a:off x="1185393" y="80186"/>
        <a:ext cx="2056748" cy="1185394"/>
      </dsp:txXfrm>
    </dsp:sp>
    <dsp:sp modelId="{8C29486E-1643-47C2-BF8D-622C831D41D8}">
      <dsp:nvSpPr>
        <dsp:cNvPr id="0" name=""/>
        <dsp:cNvSpPr/>
      </dsp:nvSpPr>
      <dsp:spPr>
        <a:xfrm>
          <a:off x="296348" y="80186"/>
          <a:ext cx="1185394" cy="1185394"/>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42571" r="-742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3BEFCC-1F4E-4D32-AC4C-DED9E0D31759}">
      <dsp:nvSpPr>
        <dsp:cNvPr id="0" name=""/>
        <dsp:cNvSpPr/>
      </dsp:nvSpPr>
      <dsp:spPr>
        <a:xfrm rot="10800000">
          <a:off x="889045" y="1619430"/>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Aiga Salmiņa</a:t>
          </a:r>
        </a:p>
        <a:p>
          <a:pPr marL="0" lvl="0" indent="0" algn="ctr" defTabSz="800100">
            <a:lnSpc>
              <a:spcPct val="90000"/>
            </a:lnSpc>
            <a:spcBef>
              <a:spcPct val="0"/>
            </a:spcBef>
            <a:spcAft>
              <a:spcPct val="35000"/>
            </a:spcAft>
            <a:buNone/>
          </a:pPr>
          <a:r>
            <a:rPr lang="lv-LV" sz="1400" kern="1200" dirty="0"/>
            <a:t>CL5, CL6, JRC</a:t>
          </a:r>
        </a:p>
      </dsp:txBody>
      <dsp:txXfrm rot="10800000">
        <a:off x="1185393" y="1619430"/>
        <a:ext cx="2056748" cy="1185394"/>
      </dsp:txXfrm>
    </dsp:sp>
    <dsp:sp modelId="{382B2B52-D486-4018-8AD0-8E012ECB9C37}">
      <dsp:nvSpPr>
        <dsp:cNvPr id="0" name=""/>
        <dsp:cNvSpPr/>
      </dsp:nvSpPr>
      <dsp:spPr>
        <a:xfrm>
          <a:off x="296348" y="1619430"/>
          <a:ext cx="1185394" cy="118539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23606D-5D8C-4B45-8BB2-FDAA3CA4CE07}">
      <dsp:nvSpPr>
        <dsp:cNvPr id="0" name=""/>
        <dsp:cNvSpPr/>
      </dsp:nvSpPr>
      <dsp:spPr>
        <a:xfrm rot="10800000">
          <a:off x="889045" y="3158673"/>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Liene Ekša</a:t>
          </a:r>
        </a:p>
        <a:p>
          <a:pPr marL="0" lvl="0" indent="0" algn="ctr" defTabSz="800100">
            <a:lnSpc>
              <a:spcPct val="90000"/>
            </a:lnSpc>
            <a:spcBef>
              <a:spcPct val="0"/>
            </a:spcBef>
            <a:spcAft>
              <a:spcPct val="35000"/>
            </a:spcAft>
            <a:buNone/>
          </a:pPr>
          <a:r>
            <a:rPr lang="lv-LV" sz="1400" kern="1200" dirty="0"/>
            <a:t>MSCA, ERC, ERA</a:t>
          </a:r>
        </a:p>
      </dsp:txBody>
      <dsp:txXfrm rot="10800000">
        <a:off x="1185393" y="3158673"/>
        <a:ext cx="2056748" cy="1185394"/>
      </dsp:txXfrm>
    </dsp:sp>
    <dsp:sp modelId="{D997D906-23A0-4B11-A5D9-F0E2EA6FF46D}">
      <dsp:nvSpPr>
        <dsp:cNvPr id="0" name=""/>
        <dsp:cNvSpPr/>
      </dsp:nvSpPr>
      <dsp:spPr>
        <a:xfrm>
          <a:off x="296348" y="3158673"/>
          <a:ext cx="1185394" cy="118539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201BC-7761-40A7-81A9-CBBA2CF0BAEF}">
      <dsp:nvSpPr>
        <dsp:cNvPr id="0" name=""/>
        <dsp:cNvSpPr/>
      </dsp:nvSpPr>
      <dsp:spPr>
        <a:xfrm rot="10800000">
          <a:off x="889045" y="80186"/>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Jūlija Asmuss</a:t>
          </a:r>
        </a:p>
        <a:p>
          <a:pPr marL="0" lvl="0" indent="0" algn="ctr" defTabSz="800100">
            <a:lnSpc>
              <a:spcPct val="90000"/>
            </a:lnSpc>
            <a:spcBef>
              <a:spcPct val="0"/>
            </a:spcBef>
            <a:spcAft>
              <a:spcPct val="35000"/>
            </a:spcAft>
            <a:buNone/>
          </a:pPr>
          <a:r>
            <a:rPr lang="lv-LV" sz="1400" kern="1200" dirty="0"/>
            <a:t>Coordinator, </a:t>
          </a:r>
        </a:p>
        <a:p>
          <a:pPr marL="0" lvl="0" indent="0" algn="ctr" defTabSz="800100">
            <a:lnSpc>
              <a:spcPct val="90000"/>
            </a:lnSpc>
            <a:spcBef>
              <a:spcPct val="0"/>
            </a:spcBef>
            <a:spcAft>
              <a:spcPct val="35000"/>
            </a:spcAft>
            <a:buNone/>
          </a:pPr>
          <a:r>
            <a:rPr lang="lv-LV" sz="1400" kern="1200" dirty="0"/>
            <a:t>CL3, CL4</a:t>
          </a:r>
        </a:p>
      </dsp:txBody>
      <dsp:txXfrm rot="10800000">
        <a:off x="1185393" y="80186"/>
        <a:ext cx="2056748" cy="1185394"/>
      </dsp:txXfrm>
    </dsp:sp>
    <dsp:sp modelId="{8C29486E-1643-47C2-BF8D-622C831D41D8}">
      <dsp:nvSpPr>
        <dsp:cNvPr id="0" name=""/>
        <dsp:cNvSpPr/>
      </dsp:nvSpPr>
      <dsp:spPr>
        <a:xfrm>
          <a:off x="325390" y="109228"/>
          <a:ext cx="1185394" cy="1185394"/>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274" t="-6947" r="-2274" b="-43053"/>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3BEFCC-1F4E-4D32-AC4C-DED9E0D31759}">
      <dsp:nvSpPr>
        <dsp:cNvPr id="0" name=""/>
        <dsp:cNvSpPr/>
      </dsp:nvSpPr>
      <dsp:spPr>
        <a:xfrm rot="10800000">
          <a:off x="889045" y="1619430"/>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Darja Aksjonova</a:t>
          </a:r>
        </a:p>
        <a:p>
          <a:pPr marL="0" lvl="0" indent="0" algn="ctr" defTabSz="800100">
            <a:lnSpc>
              <a:spcPct val="90000"/>
            </a:lnSpc>
            <a:spcBef>
              <a:spcPct val="0"/>
            </a:spcBef>
            <a:spcAft>
              <a:spcPct val="35000"/>
            </a:spcAft>
            <a:buNone/>
          </a:pPr>
          <a:r>
            <a:rPr lang="lv-LV" sz="1400" kern="1200" dirty="0"/>
            <a:t>CL2, EURAXESS, Widening</a:t>
          </a:r>
        </a:p>
      </dsp:txBody>
      <dsp:txXfrm rot="10800000">
        <a:off x="1185393" y="1619430"/>
        <a:ext cx="2056748" cy="1185394"/>
      </dsp:txXfrm>
    </dsp:sp>
    <dsp:sp modelId="{382B2B52-D486-4018-8AD0-8E012ECB9C37}">
      <dsp:nvSpPr>
        <dsp:cNvPr id="0" name=""/>
        <dsp:cNvSpPr/>
      </dsp:nvSpPr>
      <dsp:spPr>
        <a:xfrm>
          <a:off x="296348" y="1619430"/>
          <a:ext cx="1185394" cy="118539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23606D-5D8C-4B45-8BB2-FDAA3CA4CE07}">
      <dsp:nvSpPr>
        <dsp:cNvPr id="0" name=""/>
        <dsp:cNvSpPr/>
      </dsp:nvSpPr>
      <dsp:spPr>
        <a:xfrm rot="10800000">
          <a:off x="889045" y="3158673"/>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Lāsma Brenča</a:t>
          </a:r>
        </a:p>
        <a:p>
          <a:pPr marL="0" lvl="0" indent="0" algn="ctr" defTabSz="800100">
            <a:lnSpc>
              <a:spcPct val="90000"/>
            </a:lnSpc>
            <a:spcBef>
              <a:spcPct val="0"/>
            </a:spcBef>
            <a:spcAft>
              <a:spcPct val="35000"/>
            </a:spcAft>
            <a:buNone/>
          </a:pPr>
          <a:r>
            <a:rPr lang="lv-LV" sz="1400" kern="1200" dirty="0"/>
            <a:t>CL5, CL6</a:t>
          </a:r>
        </a:p>
      </dsp:txBody>
      <dsp:txXfrm rot="10800000">
        <a:off x="1185393" y="3158673"/>
        <a:ext cx="2056748" cy="1185394"/>
      </dsp:txXfrm>
    </dsp:sp>
    <dsp:sp modelId="{D997D906-23A0-4B11-A5D9-F0E2EA6FF46D}">
      <dsp:nvSpPr>
        <dsp:cNvPr id="0" name=""/>
        <dsp:cNvSpPr/>
      </dsp:nvSpPr>
      <dsp:spPr>
        <a:xfrm>
          <a:off x="296348" y="3158673"/>
          <a:ext cx="1185394" cy="1185394"/>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2296" t="-5026" r="-2296" b="-4497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a:extLst>
              <a:ext uri="{FF2B5EF4-FFF2-40B4-BE49-F238E27FC236}">
                <a16:creationId xmlns:a16="http://schemas.microsoft.com/office/drawing/2014/main" id="{B2823B9B-5BB5-4F57-86CB-04A4F4BA728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uma vietturis 2">
            <a:extLst>
              <a:ext uri="{FF2B5EF4-FFF2-40B4-BE49-F238E27FC236}">
                <a16:creationId xmlns:a16="http://schemas.microsoft.com/office/drawing/2014/main" id="{B0B00563-2D7C-40DE-8933-5A4B2829614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05AED3-040C-4A80-936A-8AE5228151E1}" type="datetimeFigureOut">
              <a:rPr lang="lv-LV" smtClean="0"/>
              <a:t>29.11.2023</a:t>
            </a:fld>
            <a:endParaRPr lang="lv-LV"/>
          </a:p>
        </p:txBody>
      </p:sp>
      <p:sp>
        <p:nvSpPr>
          <p:cNvPr id="4" name="Kājenes vietturis 3">
            <a:extLst>
              <a:ext uri="{FF2B5EF4-FFF2-40B4-BE49-F238E27FC236}">
                <a16:creationId xmlns:a16="http://schemas.microsoft.com/office/drawing/2014/main" id="{BA7819CC-6116-4007-BA4F-4152FFCDF67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5" name="Slaida numura vietturis 4">
            <a:extLst>
              <a:ext uri="{FF2B5EF4-FFF2-40B4-BE49-F238E27FC236}">
                <a16:creationId xmlns:a16="http://schemas.microsoft.com/office/drawing/2014/main" id="{D8DF4598-C6BA-49ED-8914-427EFD652F1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DB0F09-69AA-4D0A-9857-F1BEB576DF87}" type="slidenum">
              <a:rPr lang="lv-LV" smtClean="0"/>
              <a:t>‹#›</a:t>
            </a:fld>
            <a:endParaRPr lang="lv-LV"/>
          </a:p>
        </p:txBody>
      </p:sp>
    </p:spTree>
    <p:extLst>
      <p:ext uri="{BB962C8B-B14F-4D97-AF65-F5344CB8AC3E}">
        <p14:creationId xmlns:p14="http://schemas.microsoft.com/office/powerpoint/2010/main" val="32981771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21990-72FD-4F2C-8BD7-8975FC12F00B}" type="datetimeFigureOut">
              <a:rPr lang="lv-LV" smtClean="0"/>
              <a:t>29.11.2023</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3E3A39-F0E6-4DBB-A897-EDEB3961B8B5}" type="slidenum">
              <a:rPr lang="lv-LV" smtClean="0"/>
              <a:t>‹#›</a:t>
            </a:fld>
            <a:endParaRPr lang="lv-LV"/>
          </a:p>
        </p:txBody>
      </p:sp>
    </p:spTree>
    <p:extLst>
      <p:ext uri="{BB962C8B-B14F-4D97-AF65-F5344CB8AC3E}">
        <p14:creationId xmlns:p14="http://schemas.microsoft.com/office/powerpoint/2010/main" val="1728341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Lasma</a:t>
            </a:r>
          </a:p>
        </p:txBody>
      </p:sp>
      <p:sp>
        <p:nvSpPr>
          <p:cNvPr id="4" name="Slaida numura vietturis 3"/>
          <p:cNvSpPr>
            <a:spLocks noGrp="1"/>
          </p:cNvSpPr>
          <p:nvPr>
            <p:ph type="sldNum" sz="quarter" idx="5"/>
          </p:nvPr>
        </p:nvSpPr>
        <p:spPr/>
        <p:txBody>
          <a:bodyPr/>
          <a:lstStyle/>
          <a:p>
            <a:fld id="{F43E3A39-F0E6-4DBB-A897-EDEB3961B8B5}" type="slidenum">
              <a:rPr lang="lv-LV" smtClean="0"/>
              <a:t>1</a:t>
            </a:fld>
            <a:endParaRPr lang="lv-LV"/>
          </a:p>
        </p:txBody>
      </p:sp>
    </p:spTree>
    <p:extLst>
      <p:ext uri="{BB962C8B-B14F-4D97-AF65-F5344CB8AC3E}">
        <p14:creationId xmlns:p14="http://schemas.microsoft.com/office/powerpoint/2010/main" val="3160118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AIGA</a:t>
            </a:r>
          </a:p>
        </p:txBody>
      </p:sp>
      <p:sp>
        <p:nvSpPr>
          <p:cNvPr id="4" name="Slaida numura vietturis 3"/>
          <p:cNvSpPr>
            <a:spLocks noGrp="1"/>
          </p:cNvSpPr>
          <p:nvPr>
            <p:ph type="sldNum" sz="quarter" idx="5"/>
          </p:nvPr>
        </p:nvSpPr>
        <p:spPr/>
        <p:txBody>
          <a:bodyPr/>
          <a:lstStyle/>
          <a:p>
            <a:fld id="{F43E3A39-F0E6-4DBB-A897-EDEB3961B8B5}" type="slidenum">
              <a:rPr lang="lv-LV" smtClean="0"/>
              <a:t>10</a:t>
            </a:fld>
            <a:endParaRPr lang="lv-LV"/>
          </a:p>
        </p:txBody>
      </p:sp>
    </p:spTree>
    <p:extLst>
      <p:ext uri="{BB962C8B-B14F-4D97-AF65-F5344CB8AC3E}">
        <p14:creationId xmlns:p14="http://schemas.microsoft.com/office/powerpoint/2010/main" val="3136706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Aiga</a:t>
            </a:r>
          </a:p>
        </p:txBody>
      </p:sp>
      <p:sp>
        <p:nvSpPr>
          <p:cNvPr id="4" name="Slaida numura vietturis 3"/>
          <p:cNvSpPr>
            <a:spLocks noGrp="1"/>
          </p:cNvSpPr>
          <p:nvPr>
            <p:ph type="sldNum" sz="quarter" idx="5"/>
          </p:nvPr>
        </p:nvSpPr>
        <p:spPr/>
        <p:txBody>
          <a:bodyPr/>
          <a:lstStyle/>
          <a:p>
            <a:fld id="{F43E3A39-F0E6-4DBB-A897-EDEB3961B8B5}" type="slidenum">
              <a:rPr lang="lv-LV" smtClean="0"/>
              <a:t>11</a:t>
            </a:fld>
            <a:endParaRPr lang="lv-LV"/>
          </a:p>
        </p:txBody>
      </p:sp>
    </p:spTree>
    <p:extLst>
      <p:ext uri="{BB962C8B-B14F-4D97-AF65-F5344CB8AC3E}">
        <p14:creationId xmlns:p14="http://schemas.microsoft.com/office/powerpoint/2010/main" val="2330726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Lasma</a:t>
            </a:r>
          </a:p>
          <a:p>
            <a:r>
              <a:rPr lang="lv-LV" dirty="0" err="1"/>
              <a:t>Pate</a:t>
            </a:r>
            <a:endParaRPr lang="lv-LV" dirty="0"/>
          </a:p>
          <a:p>
            <a:r>
              <a:rPr lang="lv-LV" dirty="0"/>
              <a:t>Projekta priekšlikuma iesniegšana pamatprogrammas "Apvārsnis Eiropa" ietvaros ir sarežģīts uzdevums, kas prasa rūpīgu plānošanu, precīzu budžeta plānošanu un netraucētu sadarbību ar partneriem. Mēs esam sagatavojuši dažus "Ko drīkst un ko nedrīkst", lai palīdzētu jums sagatavot kvalitatīvu </a:t>
            </a:r>
            <a:r>
              <a:rPr lang="lv-LV" dirty="0" err="1"/>
              <a:t>priekšlikumuikt</a:t>
            </a:r>
            <a:r>
              <a:rPr lang="lv-LV" dirty="0"/>
              <a:t>, ka pieteikumam ir jābūt </a:t>
            </a:r>
            <a:r>
              <a:rPr lang="lv-LV" dirty="0" err="1"/>
              <a:t>savstrpēji</a:t>
            </a:r>
            <a:r>
              <a:rPr lang="lv-LV" dirty="0"/>
              <a:t> vienotam un sinerģijā ar visām tā sadaļām </a:t>
            </a:r>
          </a:p>
        </p:txBody>
      </p:sp>
      <p:sp>
        <p:nvSpPr>
          <p:cNvPr id="4" name="Slaida numura vietturis 3"/>
          <p:cNvSpPr>
            <a:spLocks noGrp="1"/>
          </p:cNvSpPr>
          <p:nvPr>
            <p:ph type="sldNum" sz="quarter" idx="5"/>
          </p:nvPr>
        </p:nvSpPr>
        <p:spPr/>
        <p:txBody>
          <a:bodyPr/>
          <a:lstStyle/>
          <a:p>
            <a:fld id="{F43E3A39-F0E6-4DBB-A897-EDEB3961B8B5}" type="slidenum">
              <a:rPr lang="lv-LV" smtClean="0"/>
              <a:t>12</a:t>
            </a:fld>
            <a:endParaRPr lang="lv-LV"/>
          </a:p>
        </p:txBody>
      </p:sp>
    </p:spTree>
    <p:extLst>
      <p:ext uri="{BB962C8B-B14F-4D97-AF65-F5344CB8AC3E}">
        <p14:creationId xmlns:p14="http://schemas.microsoft.com/office/powerpoint/2010/main" val="942366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Lasma</a:t>
            </a:r>
          </a:p>
          <a:p>
            <a:r>
              <a:rPr lang="lv-LV" dirty="0"/>
              <a:t>Ja </a:t>
            </a:r>
            <a:r>
              <a:rPr lang="lv-LV" dirty="0" err="1"/>
              <a:t>pietiekums</a:t>
            </a:r>
            <a:r>
              <a:rPr lang="lv-LV" dirty="0"/>
              <a:t> ir gatavs, tad pirms </a:t>
            </a:r>
            <a:r>
              <a:rPr lang="lv-LV" dirty="0" err="1"/>
              <a:t>iesnie</a:t>
            </a:r>
            <a:endParaRPr lang="lv-LV" dirty="0"/>
          </a:p>
        </p:txBody>
      </p:sp>
      <p:sp>
        <p:nvSpPr>
          <p:cNvPr id="4" name="Slaida numura vietturis 3"/>
          <p:cNvSpPr>
            <a:spLocks noGrp="1"/>
          </p:cNvSpPr>
          <p:nvPr>
            <p:ph type="sldNum" sz="quarter" idx="5"/>
          </p:nvPr>
        </p:nvSpPr>
        <p:spPr/>
        <p:txBody>
          <a:bodyPr/>
          <a:lstStyle/>
          <a:p>
            <a:fld id="{F43E3A39-F0E6-4DBB-A897-EDEB3961B8B5}" type="slidenum">
              <a:rPr lang="lv-LV" smtClean="0"/>
              <a:t>13</a:t>
            </a:fld>
            <a:endParaRPr lang="lv-LV"/>
          </a:p>
        </p:txBody>
      </p:sp>
    </p:spTree>
    <p:extLst>
      <p:ext uri="{BB962C8B-B14F-4D97-AF65-F5344CB8AC3E}">
        <p14:creationId xmlns:p14="http://schemas.microsoft.com/office/powerpoint/2010/main" val="374673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Aiga</a:t>
            </a:r>
          </a:p>
        </p:txBody>
      </p:sp>
      <p:sp>
        <p:nvSpPr>
          <p:cNvPr id="4" name="Slaida numura vietturis 3"/>
          <p:cNvSpPr>
            <a:spLocks noGrp="1"/>
          </p:cNvSpPr>
          <p:nvPr>
            <p:ph type="sldNum" sz="quarter" idx="5"/>
          </p:nvPr>
        </p:nvSpPr>
        <p:spPr/>
        <p:txBody>
          <a:bodyPr/>
          <a:lstStyle/>
          <a:p>
            <a:fld id="{F43E3A39-F0E6-4DBB-A897-EDEB3961B8B5}" type="slidenum">
              <a:rPr lang="lv-LV" smtClean="0"/>
              <a:t>14</a:t>
            </a:fld>
            <a:endParaRPr lang="lv-LV"/>
          </a:p>
        </p:txBody>
      </p:sp>
    </p:spTree>
    <p:extLst>
      <p:ext uri="{BB962C8B-B14F-4D97-AF65-F5344CB8AC3E}">
        <p14:creationId xmlns:p14="http://schemas.microsoft.com/office/powerpoint/2010/main" val="2719058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Aiga</a:t>
            </a:r>
          </a:p>
        </p:txBody>
      </p:sp>
      <p:sp>
        <p:nvSpPr>
          <p:cNvPr id="4" name="Slaida numura vietturis 3"/>
          <p:cNvSpPr>
            <a:spLocks noGrp="1"/>
          </p:cNvSpPr>
          <p:nvPr>
            <p:ph type="sldNum" sz="quarter" idx="5"/>
          </p:nvPr>
        </p:nvSpPr>
        <p:spPr/>
        <p:txBody>
          <a:bodyPr/>
          <a:lstStyle/>
          <a:p>
            <a:fld id="{F43E3A39-F0E6-4DBB-A897-EDEB3961B8B5}" type="slidenum">
              <a:rPr lang="lv-LV" smtClean="0"/>
              <a:t>15</a:t>
            </a:fld>
            <a:endParaRPr lang="lv-LV"/>
          </a:p>
        </p:txBody>
      </p:sp>
    </p:spTree>
    <p:extLst>
      <p:ext uri="{BB962C8B-B14F-4D97-AF65-F5344CB8AC3E}">
        <p14:creationId xmlns:p14="http://schemas.microsoft.com/office/powerpoint/2010/main" val="3995138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Aiga</a:t>
            </a:r>
          </a:p>
        </p:txBody>
      </p:sp>
      <p:sp>
        <p:nvSpPr>
          <p:cNvPr id="4" name="Slaida numura vietturis 3"/>
          <p:cNvSpPr>
            <a:spLocks noGrp="1"/>
          </p:cNvSpPr>
          <p:nvPr>
            <p:ph type="sldNum" sz="quarter" idx="5"/>
          </p:nvPr>
        </p:nvSpPr>
        <p:spPr/>
        <p:txBody>
          <a:bodyPr/>
          <a:lstStyle/>
          <a:p>
            <a:fld id="{F43E3A39-F0E6-4DBB-A897-EDEB3961B8B5}" type="slidenum">
              <a:rPr lang="lv-LV" smtClean="0"/>
              <a:t>16</a:t>
            </a:fld>
            <a:endParaRPr lang="lv-LV"/>
          </a:p>
        </p:txBody>
      </p:sp>
    </p:spTree>
    <p:extLst>
      <p:ext uri="{BB962C8B-B14F-4D97-AF65-F5344CB8AC3E}">
        <p14:creationId xmlns:p14="http://schemas.microsoft.com/office/powerpoint/2010/main" val="3023040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Lasma</a:t>
            </a:r>
          </a:p>
        </p:txBody>
      </p:sp>
      <p:sp>
        <p:nvSpPr>
          <p:cNvPr id="4" name="Slaida numura vietturis 3"/>
          <p:cNvSpPr>
            <a:spLocks noGrp="1"/>
          </p:cNvSpPr>
          <p:nvPr>
            <p:ph type="sldNum" sz="quarter" idx="5"/>
          </p:nvPr>
        </p:nvSpPr>
        <p:spPr/>
        <p:txBody>
          <a:bodyPr/>
          <a:lstStyle/>
          <a:p>
            <a:fld id="{F43E3A39-F0E6-4DBB-A897-EDEB3961B8B5}" type="slidenum">
              <a:rPr lang="lv-LV" smtClean="0"/>
              <a:t>17</a:t>
            </a:fld>
            <a:endParaRPr lang="lv-LV"/>
          </a:p>
        </p:txBody>
      </p:sp>
    </p:spTree>
    <p:extLst>
      <p:ext uri="{BB962C8B-B14F-4D97-AF65-F5344CB8AC3E}">
        <p14:creationId xmlns:p14="http://schemas.microsoft.com/office/powerpoint/2010/main" val="2305365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Lasma</a:t>
            </a:r>
          </a:p>
        </p:txBody>
      </p:sp>
      <p:sp>
        <p:nvSpPr>
          <p:cNvPr id="4" name="Slaida numura vietturis 3"/>
          <p:cNvSpPr>
            <a:spLocks noGrp="1"/>
          </p:cNvSpPr>
          <p:nvPr>
            <p:ph type="sldNum" sz="quarter" idx="5"/>
          </p:nvPr>
        </p:nvSpPr>
        <p:spPr/>
        <p:txBody>
          <a:bodyPr/>
          <a:lstStyle/>
          <a:p>
            <a:fld id="{F43E3A39-F0E6-4DBB-A897-EDEB3961B8B5}" type="slidenum">
              <a:rPr lang="lv-LV" smtClean="0"/>
              <a:t>18</a:t>
            </a:fld>
            <a:endParaRPr lang="lv-LV"/>
          </a:p>
        </p:txBody>
      </p:sp>
    </p:spTree>
    <p:extLst>
      <p:ext uri="{BB962C8B-B14F-4D97-AF65-F5344CB8AC3E}">
        <p14:creationId xmlns:p14="http://schemas.microsoft.com/office/powerpoint/2010/main" val="4033327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Lasma</a:t>
            </a:r>
          </a:p>
        </p:txBody>
      </p:sp>
      <p:sp>
        <p:nvSpPr>
          <p:cNvPr id="4" name="Slaida numura vietturis 3"/>
          <p:cNvSpPr>
            <a:spLocks noGrp="1"/>
          </p:cNvSpPr>
          <p:nvPr>
            <p:ph type="sldNum" sz="quarter" idx="5"/>
          </p:nvPr>
        </p:nvSpPr>
        <p:spPr/>
        <p:txBody>
          <a:bodyPr/>
          <a:lstStyle/>
          <a:p>
            <a:fld id="{F43E3A39-F0E6-4DBB-A897-EDEB3961B8B5}" type="slidenum">
              <a:rPr lang="lv-LV" smtClean="0"/>
              <a:t>19</a:t>
            </a:fld>
            <a:endParaRPr lang="lv-LV"/>
          </a:p>
        </p:txBody>
      </p:sp>
    </p:spTree>
    <p:extLst>
      <p:ext uri="{BB962C8B-B14F-4D97-AF65-F5344CB8AC3E}">
        <p14:creationId xmlns:p14="http://schemas.microsoft.com/office/powerpoint/2010/main" val="1812161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Lasma</a:t>
            </a:r>
          </a:p>
        </p:txBody>
      </p:sp>
      <p:sp>
        <p:nvSpPr>
          <p:cNvPr id="4" name="Slaida numura vietturis 3"/>
          <p:cNvSpPr>
            <a:spLocks noGrp="1"/>
          </p:cNvSpPr>
          <p:nvPr>
            <p:ph type="sldNum" sz="quarter" idx="5"/>
          </p:nvPr>
        </p:nvSpPr>
        <p:spPr/>
        <p:txBody>
          <a:bodyPr/>
          <a:lstStyle/>
          <a:p>
            <a:fld id="{F43E3A39-F0E6-4DBB-A897-EDEB3961B8B5}" type="slidenum">
              <a:rPr lang="lv-LV" smtClean="0"/>
              <a:t>2</a:t>
            </a:fld>
            <a:endParaRPr lang="lv-LV"/>
          </a:p>
        </p:txBody>
      </p:sp>
    </p:spTree>
    <p:extLst>
      <p:ext uri="{BB962C8B-B14F-4D97-AF65-F5344CB8AC3E}">
        <p14:creationId xmlns:p14="http://schemas.microsoft.com/office/powerpoint/2010/main" val="6429863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Lasma </a:t>
            </a:r>
          </a:p>
        </p:txBody>
      </p:sp>
      <p:sp>
        <p:nvSpPr>
          <p:cNvPr id="4" name="Slaida numura vietturis 3"/>
          <p:cNvSpPr>
            <a:spLocks noGrp="1"/>
          </p:cNvSpPr>
          <p:nvPr>
            <p:ph type="sldNum" sz="quarter" idx="5"/>
          </p:nvPr>
        </p:nvSpPr>
        <p:spPr/>
        <p:txBody>
          <a:bodyPr/>
          <a:lstStyle/>
          <a:p>
            <a:fld id="{F43E3A39-F0E6-4DBB-A897-EDEB3961B8B5}" type="slidenum">
              <a:rPr lang="lv-LV" smtClean="0"/>
              <a:t>20</a:t>
            </a:fld>
            <a:endParaRPr lang="lv-LV"/>
          </a:p>
        </p:txBody>
      </p:sp>
    </p:spTree>
    <p:extLst>
      <p:ext uri="{BB962C8B-B14F-4D97-AF65-F5344CB8AC3E}">
        <p14:creationId xmlns:p14="http://schemas.microsoft.com/office/powerpoint/2010/main" val="2958068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AIGA</a:t>
            </a:r>
          </a:p>
        </p:txBody>
      </p:sp>
      <p:sp>
        <p:nvSpPr>
          <p:cNvPr id="4" name="Slaida numura vietturis 3"/>
          <p:cNvSpPr>
            <a:spLocks noGrp="1"/>
          </p:cNvSpPr>
          <p:nvPr>
            <p:ph type="sldNum" sz="quarter" idx="5"/>
          </p:nvPr>
        </p:nvSpPr>
        <p:spPr/>
        <p:txBody>
          <a:bodyPr/>
          <a:lstStyle/>
          <a:p>
            <a:fld id="{F43E3A39-F0E6-4DBB-A897-EDEB3961B8B5}" type="slidenum">
              <a:rPr lang="lv-LV" smtClean="0"/>
              <a:t>21</a:t>
            </a:fld>
            <a:endParaRPr lang="lv-LV"/>
          </a:p>
        </p:txBody>
      </p:sp>
    </p:spTree>
    <p:extLst>
      <p:ext uri="{BB962C8B-B14F-4D97-AF65-F5344CB8AC3E}">
        <p14:creationId xmlns:p14="http://schemas.microsoft.com/office/powerpoint/2010/main" val="3311828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Aiga</a:t>
            </a:r>
          </a:p>
        </p:txBody>
      </p:sp>
      <p:sp>
        <p:nvSpPr>
          <p:cNvPr id="4" name="Slaida numura vietturis 3"/>
          <p:cNvSpPr>
            <a:spLocks noGrp="1"/>
          </p:cNvSpPr>
          <p:nvPr>
            <p:ph type="sldNum" sz="quarter" idx="5"/>
          </p:nvPr>
        </p:nvSpPr>
        <p:spPr/>
        <p:txBody>
          <a:bodyPr/>
          <a:lstStyle/>
          <a:p>
            <a:fld id="{F43E3A39-F0E6-4DBB-A897-EDEB3961B8B5}" type="slidenum">
              <a:rPr lang="lv-LV" smtClean="0"/>
              <a:t>22</a:t>
            </a:fld>
            <a:endParaRPr lang="lv-LV"/>
          </a:p>
        </p:txBody>
      </p:sp>
    </p:spTree>
    <p:extLst>
      <p:ext uri="{BB962C8B-B14F-4D97-AF65-F5344CB8AC3E}">
        <p14:creationId xmlns:p14="http://schemas.microsoft.com/office/powerpoint/2010/main" val="413454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Aiga</a:t>
            </a:r>
          </a:p>
        </p:txBody>
      </p:sp>
      <p:sp>
        <p:nvSpPr>
          <p:cNvPr id="4" name="Slaida numura vietturis 3"/>
          <p:cNvSpPr>
            <a:spLocks noGrp="1"/>
          </p:cNvSpPr>
          <p:nvPr>
            <p:ph type="sldNum" sz="quarter" idx="5"/>
          </p:nvPr>
        </p:nvSpPr>
        <p:spPr/>
        <p:txBody>
          <a:bodyPr/>
          <a:lstStyle/>
          <a:p>
            <a:fld id="{F43E3A39-F0E6-4DBB-A897-EDEB3961B8B5}" type="slidenum">
              <a:rPr lang="lv-LV" smtClean="0"/>
              <a:t>23</a:t>
            </a:fld>
            <a:endParaRPr lang="lv-LV"/>
          </a:p>
        </p:txBody>
      </p:sp>
    </p:spTree>
    <p:extLst>
      <p:ext uri="{BB962C8B-B14F-4D97-AF65-F5344CB8AC3E}">
        <p14:creationId xmlns:p14="http://schemas.microsoft.com/office/powerpoint/2010/main" val="3637398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Aiga</a:t>
            </a:r>
          </a:p>
        </p:txBody>
      </p:sp>
      <p:sp>
        <p:nvSpPr>
          <p:cNvPr id="4" name="Slaida numura vietturis 3"/>
          <p:cNvSpPr>
            <a:spLocks noGrp="1"/>
          </p:cNvSpPr>
          <p:nvPr>
            <p:ph type="sldNum" sz="quarter" idx="5"/>
          </p:nvPr>
        </p:nvSpPr>
        <p:spPr/>
        <p:txBody>
          <a:bodyPr/>
          <a:lstStyle/>
          <a:p>
            <a:fld id="{F43E3A39-F0E6-4DBB-A897-EDEB3961B8B5}" type="slidenum">
              <a:rPr lang="lv-LV" smtClean="0"/>
              <a:t>24</a:t>
            </a:fld>
            <a:endParaRPr lang="lv-LV"/>
          </a:p>
        </p:txBody>
      </p:sp>
    </p:spTree>
    <p:extLst>
      <p:ext uri="{BB962C8B-B14F-4D97-AF65-F5344CB8AC3E}">
        <p14:creationId xmlns:p14="http://schemas.microsoft.com/office/powerpoint/2010/main" val="35642492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Aiga</a:t>
            </a:r>
          </a:p>
        </p:txBody>
      </p:sp>
      <p:sp>
        <p:nvSpPr>
          <p:cNvPr id="4" name="Slaida numura vietturis 3"/>
          <p:cNvSpPr>
            <a:spLocks noGrp="1"/>
          </p:cNvSpPr>
          <p:nvPr>
            <p:ph type="sldNum" sz="quarter" idx="5"/>
          </p:nvPr>
        </p:nvSpPr>
        <p:spPr/>
        <p:txBody>
          <a:bodyPr/>
          <a:lstStyle/>
          <a:p>
            <a:fld id="{F43E3A39-F0E6-4DBB-A897-EDEB3961B8B5}" type="slidenum">
              <a:rPr lang="lv-LV" smtClean="0"/>
              <a:t>25</a:t>
            </a:fld>
            <a:endParaRPr lang="lv-LV"/>
          </a:p>
        </p:txBody>
      </p:sp>
    </p:spTree>
    <p:extLst>
      <p:ext uri="{BB962C8B-B14F-4D97-AF65-F5344CB8AC3E}">
        <p14:creationId xmlns:p14="http://schemas.microsoft.com/office/powerpoint/2010/main" val="5860020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Lasma</a:t>
            </a:r>
          </a:p>
        </p:txBody>
      </p:sp>
      <p:sp>
        <p:nvSpPr>
          <p:cNvPr id="4" name="Slaida numura vietturis 3"/>
          <p:cNvSpPr>
            <a:spLocks noGrp="1"/>
          </p:cNvSpPr>
          <p:nvPr>
            <p:ph type="sldNum" sz="quarter" idx="5"/>
          </p:nvPr>
        </p:nvSpPr>
        <p:spPr/>
        <p:txBody>
          <a:bodyPr/>
          <a:lstStyle/>
          <a:p>
            <a:fld id="{F43E3A39-F0E6-4DBB-A897-EDEB3961B8B5}" type="slidenum">
              <a:rPr lang="lv-LV" smtClean="0"/>
              <a:t>26</a:t>
            </a:fld>
            <a:endParaRPr lang="lv-LV"/>
          </a:p>
        </p:txBody>
      </p:sp>
    </p:spTree>
    <p:extLst>
      <p:ext uri="{BB962C8B-B14F-4D97-AF65-F5344CB8AC3E}">
        <p14:creationId xmlns:p14="http://schemas.microsoft.com/office/powerpoint/2010/main" val="27816315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Lasma</a:t>
            </a:r>
          </a:p>
        </p:txBody>
      </p:sp>
      <p:sp>
        <p:nvSpPr>
          <p:cNvPr id="4" name="Slaida numura vietturis 3"/>
          <p:cNvSpPr>
            <a:spLocks noGrp="1"/>
          </p:cNvSpPr>
          <p:nvPr>
            <p:ph type="sldNum" sz="quarter" idx="5"/>
          </p:nvPr>
        </p:nvSpPr>
        <p:spPr/>
        <p:txBody>
          <a:bodyPr/>
          <a:lstStyle/>
          <a:p>
            <a:fld id="{F43E3A39-F0E6-4DBB-A897-EDEB3961B8B5}" type="slidenum">
              <a:rPr lang="lv-LV" smtClean="0"/>
              <a:t>27</a:t>
            </a:fld>
            <a:endParaRPr lang="lv-LV"/>
          </a:p>
        </p:txBody>
      </p:sp>
    </p:spTree>
    <p:extLst>
      <p:ext uri="{BB962C8B-B14F-4D97-AF65-F5344CB8AC3E}">
        <p14:creationId xmlns:p14="http://schemas.microsoft.com/office/powerpoint/2010/main" val="18698889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Lasma</a:t>
            </a:r>
          </a:p>
        </p:txBody>
      </p:sp>
      <p:sp>
        <p:nvSpPr>
          <p:cNvPr id="4" name="Slaida numura vietturis 3"/>
          <p:cNvSpPr>
            <a:spLocks noGrp="1"/>
          </p:cNvSpPr>
          <p:nvPr>
            <p:ph type="sldNum" sz="quarter" idx="5"/>
          </p:nvPr>
        </p:nvSpPr>
        <p:spPr/>
        <p:txBody>
          <a:bodyPr/>
          <a:lstStyle/>
          <a:p>
            <a:fld id="{F43E3A39-F0E6-4DBB-A897-EDEB3961B8B5}" type="slidenum">
              <a:rPr lang="lv-LV" smtClean="0"/>
              <a:t>28</a:t>
            </a:fld>
            <a:endParaRPr lang="lv-LV"/>
          </a:p>
        </p:txBody>
      </p:sp>
    </p:spTree>
    <p:extLst>
      <p:ext uri="{BB962C8B-B14F-4D97-AF65-F5344CB8AC3E}">
        <p14:creationId xmlns:p14="http://schemas.microsoft.com/office/powerpoint/2010/main" val="15528584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a:t>Lasma </a:t>
            </a:r>
            <a:endParaRPr lang="lv-LV" dirty="0"/>
          </a:p>
        </p:txBody>
      </p:sp>
      <p:sp>
        <p:nvSpPr>
          <p:cNvPr id="4" name="Slaida numura vietturis 3"/>
          <p:cNvSpPr>
            <a:spLocks noGrp="1"/>
          </p:cNvSpPr>
          <p:nvPr>
            <p:ph type="sldNum" sz="quarter" idx="5"/>
          </p:nvPr>
        </p:nvSpPr>
        <p:spPr/>
        <p:txBody>
          <a:bodyPr/>
          <a:lstStyle/>
          <a:p>
            <a:fld id="{F43E3A39-F0E6-4DBB-A897-EDEB3961B8B5}" type="slidenum">
              <a:rPr lang="lv-LV" smtClean="0"/>
              <a:t>29</a:t>
            </a:fld>
            <a:endParaRPr lang="lv-LV"/>
          </a:p>
        </p:txBody>
      </p:sp>
    </p:spTree>
    <p:extLst>
      <p:ext uri="{BB962C8B-B14F-4D97-AF65-F5344CB8AC3E}">
        <p14:creationId xmlns:p14="http://schemas.microsoft.com/office/powerpoint/2010/main" val="3875447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Lasma</a:t>
            </a:r>
          </a:p>
        </p:txBody>
      </p:sp>
      <p:sp>
        <p:nvSpPr>
          <p:cNvPr id="4" name="Slaida numura vietturis 3"/>
          <p:cNvSpPr>
            <a:spLocks noGrp="1"/>
          </p:cNvSpPr>
          <p:nvPr>
            <p:ph type="sldNum" sz="quarter" idx="5"/>
          </p:nvPr>
        </p:nvSpPr>
        <p:spPr/>
        <p:txBody>
          <a:bodyPr/>
          <a:lstStyle/>
          <a:p>
            <a:fld id="{F43E3A39-F0E6-4DBB-A897-EDEB3961B8B5}" type="slidenum">
              <a:rPr lang="lv-LV" smtClean="0"/>
              <a:t>3</a:t>
            </a:fld>
            <a:endParaRPr lang="lv-LV"/>
          </a:p>
        </p:txBody>
      </p:sp>
    </p:spTree>
    <p:extLst>
      <p:ext uri="{BB962C8B-B14F-4D97-AF65-F5344CB8AC3E}">
        <p14:creationId xmlns:p14="http://schemas.microsoft.com/office/powerpoint/2010/main" val="2090844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Lasma</a:t>
            </a:r>
          </a:p>
        </p:txBody>
      </p:sp>
    </p:spTree>
    <p:extLst>
      <p:ext uri="{BB962C8B-B14F-4D97-AF65-F5344CB8AC3E}">
        <p14:creationId xmlns:p14="http://schemas.microsoft.com/office/powerpoint/2010/main" val="2978022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LASMA</a:t>
            </a:r>
          </a:p>
        </p:txBody>
      </p:sp>
      <p:sp>
        <p:nvSpPr>
          <p:cNvPr id="4" name="Slaida numura vietturis 3"/>
          <p:cNvSpPr>
            <a:spLocks noGrp="1"/>
          </p:cNvSpPr>
          <p:nvPr>
            <p:ph type="sldNum" sz="quarter" idx="5"/>
          </p:nvPr>
        </p:nvSpPr>
        <p:spPr/>
        <p:txBody>
          <a:bodyPr/>
          <a:lstStyle/>
          <a:p>
            <a:fld id="{F43E3A39-F0E6-4DBB-A897-EDEB3961B8B5}" type="slidenum">
              <a:rPr lang="lv-LV" smtClean="0"/>
              <a:t>5</a:t>
            </a:fld>
            <a:endParaRPr lang="lv-LV"/>
          </a:p>
        </p:txBody>
      </p:sp>
    </p:spTree>
    <p:extLst>
      <p:ext uri="{BB962C8B-B14F-4D97-AF65-F5344CB8AC3E}">
        <p14:creationId xmlns:p14="http://schemas.microsoft.com/office/powerpoint/2010/main" val="3529074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LASMA</a:t>
            </a:r>
          </a:p>
        </p:txBody>
      </p:sp>
      <p:sp>
        <p:nvSpPr>
          <p:cNvPr id="4" name="Slaida numura vietturis 3"/>
          <p:cNvSpPr>
            <a:spLocks noGrp="1"/>
          </p:cNvSpPr>
          <p:nvPr>
            <p:ph type="sldNum" sz="quarter" idx="5"/>
          </p:nvPr>
        </p:nvSpPr>
        <p:spPr/>
        <p:txBody>
          <a:bodyPr/>
          <a:lstStyle/>
          <a:p>
            <a:fld id="{F43E3A39-F0E6-4DBB-A897-EDEB3961B8B5}" type="slidenum">
              <a:rPr lang="lv-LV" smtClean="0"/>
              <a:t>6</a:t>
            </a:fld>
            <a:endParaRPr lang="lv-LV"/>
          </a:p>
        </p:txBody>
      </p:sp>
    </p:spTree>
    <p:extLst>
      <p:ext uri="{BB962C8B-B14F-4D97-AF65-F5344CB8AC3E}">
        <p14:creationId xmlns:p14="http://schemas.microsoft.com/office/powerpoint/2010/main" val="955678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Aiga</a:t>
            </a:r>
          </a:p>
        </p:txBody>
      </p:sp>
      <p:sp>
        <p:nvSpPr>
          <p:cNvPr id="4" name="Slaida numura vietturis 3"/>
          <p:cNvSpPr>
            <a:spLocks noGrp="1"/>
          </p:cNvSpPr>
          <p:nvPr>
            <p:ph type="sldNum" sz="quarter" idx="5"/>
          </p:nvPr>
        </p:nvSpPr>
        <p:spPr/>
        <p:txBody>
          <a:bodyPr/>
          <a:lstStyle/>
          <a:p>
            <a:fld id="{F43E3A39-F0E6-4DBB-A897-EDEB3961B8B5}" type="slidenum">
              <a:rPr lang="lv-LV" smtClean="0"/>
              <a:t>7</a:t>
            </a:fld>
            <a:endParaRPr lang="lv-LV"/>
          </a:p>
        </p:txBody>
      </p:sp>
    </p:spTree>
    <p:extLst>
      <p:ext uri="{BB962C8B-B14F-4D97-AF65-F5344CB8AC3E}">
        <p14:creationId xmlns:p14="http://schemas.microsoft.com/office/powerpoint/2010/main" val="653444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Aiga</a:t>
            </a:r>
          </a:p>
        </p:txBody>
      </p:sp>
      <p:sp>
        <p:nvSpPr>
          <p:cNvPr id="4" name="Slaida numura vietturis 3"/>
          <p:cNvSpPr>
            <a:spLocks noGrp="1"/>
          </p:cNvSpPr>
          <p:nvPr>
            <p:ph type="sldNum" sz="quarter" idx="5"/>
          </p:nvPr>
        </p:nvSpPr>
        <p:spPr/>
        <p:txBody>
          <a:bodyPr/>
          <a:lstStyle/>
          <a:p>
            <a:fld id="{F43E3A39-F0E6-4DBB-A897-EDEB3961B8B5}" type="slidenum">
              <a:rPr lang="lv-LV" smtClean="0"/>
              <a:t>8</a:t>
            </a:fld>
            <a:endParaRPr lang="lv-LV"/>
          </a:p>
        </p:txBody>
      </p:sp>
    </p:spTree>
    <p:extLst>
      <p:ext uri="{BB962C8B-B14F-4D97-AF65-F5344CB8AC3E}">
        <p14:creationId xmlns:p14="http://schemas.microsoft.com/office/powerpoint/2010/main" val="2093152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AIGA- par projekta veidiem un budžetu Pirmajā un trešajā pīlārā dotācijas lielākoties tiks piešķirtas vienam saņēmējam (viena saņēmēja shēmas), bet otrajā pīlārā dotācijas galvenokārt tiks piešķirtas starptautiskiem saņēmēju konsorcijiem, kas nodrošinās dažādu valstu pētnieku un pētniecības organizāciju sadarbību.</a:t>
            </a:r>
          </a:p>
        </p:txBody>
      </p:sp>
      <p:sp>
        <p:nvSpPr>
          <p:cNvPr id="4" name="Slaida numura vietturis 3"/>
          <p:cNvSpPr>
            <a:spLocks noGrp="1"/>
          </p:cNvSpPr>
          <p:nvPr>
            <p:ph type="sldNum" sz="quarter" idx="5"/>
          </p:nvPr>
        </p:nvSpPr>
        <p:spPr/>
        <p:txBody>
          <a:bodyPr/>
          <a:lstStyle/>
          <a:p>
            <a:fld id="{F43E3A39-F0E6-4DBB-A897-EDEB3961B8B5}" type="slidenum">
              <a:rPr lang="lv-LV" smtClean="0"/>
              <a:t>9</a:t>
            </a:fld>
            <a:endParaRPr lang="lv-LV"/>
          </a:p>
        </p:txBody>
      </p:sp>
    </p:spTree>
    <p:extLst>
      <p:ext uri="{BB962C8B-B14F-4D97-AF65-F5344CB8AC3E}">
        <p14:creationId xmlns:p14="http://schemas.microsoft.com/office/powerpoint/2010/main" val="32455795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CC7D5-B600-3C53-F668-A908DA148D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0C3298-C089-24BE-74C8-E4570A8A6E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5164E0-4F2D-C71C-B0BD-F66FBAB89E0F}"/>
              </a:ext>
            </a:extLst>
          </p:cNvPr>
          <p:cNvSpPr>
            <a:spLocks noGrp="1"/>
          </p:cNvSpPr>
          <p:nvPr>
            <p:ph type="dt" sz="half" idx="10"/>
          </p:nvPr>
        </p:nvSpPr>
        <p:spPr/>
        <p:txBody>
          <a:bodyPr/>
          <a:lstStyle/>
          <a:p>
            <a:endParaRPr lang="lv-LV"/>
          </a:p>
        </p:txBody>
      </p:sp>
      <p:sp>
        <p:nvSpPr>
          <p:cNvPr id="5" name="Footer Placeholder 4">
            <a:extLst>
              <a:ext uri="{FF2B5EF4-FFF2-40B4-BE49-F238E27FC236}">
                <a16:creationId xmlns:a16="http://schemas.microsoft.com/office/drawing/2014/main" id="{7BBF8A46-31B2-A0FF-1A37-C0A37A09A503}"/>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BFACB924-63E6-FB51-1884-86DBDB123152}"/>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7" name="Picture 6">
            <a:extLst>
              <a:ext uri="{FF2B5EF4-FFF2-40B4-BE49-F238E27FC236}">
                <a16:creationId xmlns:a16="http://schemas.microsoft.com/office/drawing/2014/main" id="{23190CB7-8790-6AAE-7392-3582E40C71A5}"/>
              </a:ext>
            </a:extLst>
          </p:cNvPr>
          <p:cNvPicPr>
            <a:picLocks noChangeAspect="1"/>
          </p:cNvPicPr>
          <p:nvPr userDrawn="1"/>
        </p:nvPicPr>
        <p:blipFill>
          <a:blip r:embed="rId2" cstate="print"/>
          <a:srcRect/>
          <a:stretch>
            <a:fillRect/>
          </a:stretch>
        </p:blipFill>
        <p:spPr bwMode="auto">
          <a:xfrm>
            <a:off x="0" y="6611938"/>
            <a:ext cx="12192000" cy="246062"/>
          </a:xfrm>
          <a:prstGeom prst="rect">
            <a:avLst/>
          </a:prstGeom>
          <a:noFill/>
          <a:ln w="9525">
            <a:noFill/>
            <a:miter lim="800000"/>
            <a:headEnd/>
            <a:tailEnd/>
          </a:ln>
        </p:spPr>
      </p:pic>
      <p:pic>
        <p:nvPicPr>
          <p:cNvPr id="8" name="Picture 2" descr="Sākums | Latvijas Zinātnes padome">
            <a:extLst>
              <a:ext uri="{FF2B5EF4-FFF2-40B4-BE49-F238E27FC236}">
                <a16:creationId xmlns:a16="http://schemas.microsoft.com/office/drawing/2014/main" id="{8ED2BAD4-4395-8105-64F8-70D476D6919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629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E1747-D5E4-6BD9-3282-C96624D9C7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4C112C-D1D8-8C20-A899-0944F061C5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BAAA3B-C343-B0D4-5F73-F71855433AF9}"/>
              </a:ext>
            </a:extLst>
          </p:cNvPr>
          <p:cNvSpPr>
            <a:spLocks noGrp="1"/>
          </p:cNvSpPr>
          <p:nvPr>
            <p:ph type="dt" sz="half" idx="10"/>
          </p:nvPr>
        </p:nvSpPr>
        <p:spPr/>
        <p:txBody>
          <a:bodyPr/>
          <a:lstStyle/>
          <a:p>
            <a:endParaRPr lang="lv-LV"/>
          </a:p>
        </p:txBody>
      </p:sp>
      <p:sp>
        <p:nvSpPr>
          <p:cNvPr id="5" name="Footer Placeholder 4">
            <a:extLst>
              <a:ext uri="{FF2B5EF4-FFF2-40B4-BE49-F238E27FC236}">
                <a16:creationId xmlns:a16="http://schemas.microsoft.com/office/drawing/2014/main" id="{A2CC72CA-C88F-888D-CBC9-EB15118C93AB}"/>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6E79F067-A762-9037-74CB-7D5C0456423E}"/>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7" name="Picture 2" descr="Sākums | Latvijas Zinātnes padome">
            <a:extLst>
              <a:ext uri="{FF2B5EF4-FFF2-40B4-BE49-F238E27FC236}">
                <a16:creationId xmlns:a16="http://schemas.microsoft.com/office/drawing/2014/main" id="{0E379483-6CB3-895E-2D22-5DF6C9E0BA5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491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73C927-C7BE-93A7-0518-E9F84D5C66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F12926-8416-AC3E-B9FB-98A82C9802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4B8D55-5683-29C6-8242-16594742B220}"/>
              </a:ext>
            </a:extLst>
          </p:cNvPr>
          <p:cNvSpPr>
            <a:spLocks noGrp="1"/>
          </p:cNvSpPr>
          <p:nvPr>
            <p:ph type="dt" sz="half" idx="10"/>
          </p:nvPr>
        </p:nvSpPr>
        <p:spPr/>
        <p:txBody>
          <a:bodyPr/>
          <a:lstStyle/>
          <a:p>
            <a:endParaRPr lang="lv-LV"/>
          </a:p>
        </p:txBody>
      </p:sp>
      <p:sp>
        <p:nvSpPr>
          <p:cNvPr id="5" name="Footer Placeholder 4">
            <a:extLst>
              <a:ext uri="{FF2B5EF4-FFF2-40B4-BE49-F238E27FC236}">
                <a16:creationId xmlns:a16="http://schemas.microsoft.com/office/drawing/2014/main" id="{7C34C2A5-DE8E-41D6-8A4B-35B8D030D6D2}"/>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9D608ECC-1F84-C537-DF09-BAFC30656E83}"/>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7" name="Picture 2" descr="Sākums | Latvijas Zinātnes padome">
            <a:extLst>
              <a:ext uri="{FF2B5EF4-FFF2-40B4-BE49-F238E27FC236}">
                <a16:creationId xmlns:a16="http://schemas.microsoft.com/office/drawing/2014/main" id="{17EE1E12-C97D-22D5-08E4-CE338FAF8D8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841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95021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6" name="Picture 7"/>
          <p:cNvPicPr>
            <a:picLocks noChangeAspect="1"/>
          </p:cNvPicPr>
          <p:nvPr userDrawn="1"/>
        </p:nvPicPr>
        <p:blipFill>
          <a:blip r:embed="rId2" cstate="print"/>
          <a:srcRect/>
          <a:stretch>
            <a:fillRect/>
          </a:stretch>
        </p:blipFill>
        <p:spPr bwMode="auto">
          <a:xfrm>
            <a:off x="0" y="6611938"/>
            <a:ext cx="12192000" cy="246062"/>
          </a:xfrm>
          <a:prstGeom prst="rect">
            <a:avLst/>
          </a:prstGeom>
          <a:noFill/>
          <a:ln w="9525">
            <a:noFill/>
            <a:miter lim="800000"/>
            <a:headEnd/>
            <a:tailEnd/>
          </a:ln>
        </p:spPr>
      </p:pic>
      <p:sp>
        <p:nvSpPr>
          <p:cNvPr id="7" name="Title 1"/>
          <p:cNvSpPr txBox="1">
            <a:spLocks/>
          </p:cNvSpPr>
          <p:nvPr userDrawn="1"/>
        </p:nvSpPr>
        <p:spPr>
          <a:xfrm>
            <a:off x="914400" y="4724400"/>
            <a:ext cx="10363200" cy="1036638"/>
          </a:xfrm>
          <a:prstGeom prst="rect">
            <a:avLst/>
          </a:prstGeom>
        </p:spPr>
        <p:txBody>
          <a:bodyPr lIns="93957" tIns="46979" rIns="93957" bIns="46979">
            <a:normAutofit/>
          </a:bodyPr>
          <a:lstStyle>
            <a:lvl1pPr algn="l" defTabSz="939575" rtl="0" eaLnBrk="1" latinLnBrk="0" hangingPunct="1">
              <a:spcBef>
                <a:spcPct val="0"/>
              </a:spcBef>
              <a:buNone/>
              <a:defRPr sz="2400" kern="1200">
                <a:solidFill>
                  <a:schemeClr val="tx1"/>
                </a:solidFill>
                <a:latin typeface="Times New Roman" panose="02020603050405020304" pitchFamily="18" charset="0"/>
                <a:ea typeface="+mj-ea"/>
                <a:cs typeface="Times New Roman" panose="02020603050405020304" pitchFamily="18" charset="0"/>
              </a:defRPr>
            </a:lvl1pPr>
          </a:lstStyle>
          <a:p>
            <a:pPr algn="ctr" fontAlgn="auto">
              <a:spcAft>
                <a:spcPts val="0"/>
              </a:spcAft>
              <a:defRPr/>
            </a:pPr>
            <a:endParaRPr lang="lv-LV" sz="1400" dirty="0">
              <a:latin typeface="Verdana" panose="020B0604030504040204" pitchFamily="34" charset="0"/>
              <a:ea typeface="Verdana" panose="020B0604030504040204" pitchFamily="34" charset="0"/>
              <a:cs typeface="Verdana" panose="020B0604030504040204" pitchFamily="34" charset="0"/>
            </a:endParaRPr>
          </a:p>
        </p:txBody>
      </p:sp>
      <p:sp>
        <p:nvSpPr>
          <p:cNvPr id="9" name="Title 1"/>
          <p:cNvSpPr>
            <a:spLocks noGrp="1"/>
          </p:cNvSpPr>
          <p:nvPr>
            <p:ph type="title"/>
          </p:nvPr>
        </p:nvSpPr>
        <p:spPr>
          <a:xfrm>
            <a:off x="914400" y="3505200"/>
            <a:ext cx="10363200" cy="960442"/>
          </a:xfrm>
          <a:prstGeom prst="rect">
            <a:avLst/>
          </a:prstGeom>
        </p:spPr>
        <p:txBody>
          <a:bodyPr anchor="t">
            <a:normAutofit/>
          </a:bodyPr>
          <a:lstStyle>
            <a:lvl1pPr algn="ctr">
              <a:defRPr sz="3200" b="1"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8" name="Text Placeholder 17"/>
          <p:cNvSpPr>
            <a:spLocks noGrp="1"/>
          </p:cNvSpPr>
          <p:nvPr>
            <p:ph type="body" sz="quarter" idx="10"/>
          </p:nvPr>
        </p:nvSpPr>
        <p:spPr>
          <a:xfrm>
            <a:off x="914400" y="4724400"/>
            <a:ext cx="10363200" cy="914400"/>
          </a:xfrm>
          <a:prstGeom prst="rect">
            <a:avLst/>
          </a:prstGeo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0" name="Text Placeholder 19"/>
          <p:cNvSpPr>
            <a:spLocks noGrp="1"/>
          </p:cNvSpPr>
          <p:nvPr>
            <p:ph type="body" sz="quarter" idx="11"/>
          </p:nvPr>
        </p:nvSpPr>
        <p:spPr>
          <a:xfrm>
            <a:off x="914400" y="5761038"/>
            <a:ext cx="10363200" cy="639762"/>
          </a:xfrm>
          <a:prstGeom prst="rect">
            <a:avLst/>
          </a:prstGeo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pic>
        <p:nvPicPr>
          <p:cNvPr id="1026" name="Picture 2" descr="Sākums | Latvijas Zinātnes padome">
            <a:extLst>
              <a:ext uri="{FF2B5EF4-FFF2-40B4-BE49-F238E27FC236}">
                <a16:creationId xmlns:a16="http://schemas.microsoft.com/office/drawing/2014/main" id="{C35AAD40-F317-4C36-85E5-DD8860D27FF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51841" y="7938"/>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273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8B79A-51EC-38C8-CFB8-61AD51A8E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FF28F4-4BFD-F816-D7E4-4C959CF5BD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494A6A-F448-CC59-E125-57F50BEB4D91}"/>
              </a:ext>
            </a:extLst>
          </p:cNvPr>
          <p:cNvSpPr>
            <a:spLocks noGrp="1"/>
          </p:cNvSpPr>
          <p:nvPr>
            <p:ph type="dt" sz="half" idx="10"/>
          </p:nvPr>
        </p:nvSpPr>
        <p:spPr/>
        <p:txBody>
          <a:bodyPr/>
          <a:lstStyle/>
          <a:p>
            <a:endParaRPr lang="lv-LV"/>
          </a:p>
        </p:txBody>
      </p:sp>
      <p:sp>
        <p:nvSpPr>
          <p:cNvPr id="5" name="Footer Placeholder 4">
            <a:extLst>
              <a:ext uri="{FF2B5EF4-FFF2-40B4-BE49-F238E27FC236}">
                <a16:creationId xmlns:a16="http://schemas.microsoft.com/office/drawing/2014/main" id="{0DB14EA7-6D97-1D8A-E03D-9E45C42775D2}"/>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93EB8087-5D63-C2A9-4AE9-2CFFAD017DCA}"/>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7" name="Picture 6">
            <a:extLst>
              <a:ext uri="{FF2B5EF4-FFF2-40B4-BE49-F238E27FC236}">
                <a16:creationId xmlns:a16="http://schemas.microsoft.com/office/drawing/2014/main" id="{691CE4AB-1E83-7DB6-DA8C-D7CD828C1292}"/>
              </a:ext>
            </a:extLst>
          </p:cNvPr>
          <p:cNvPicPr>
            <a:picLocks noChangeAspect="1"/>
          </p:cNvPicPr>
          <p:nvPr userDrawn="1"/>
        </p:nvPicPr>
        <p:blipFill>
          <a:blip r:embed="rId2" cstate="print"/>
          <a:srcRect/>
          <a:stretch>
            <a:fillRect/>
          </a:stretch>
        </p:blipFill>
        <p:spPr bwMode="auto">
          <a:xfrm>
            <a:off x="0" y="6611938"/>
            <a:ext cx="12192000" cy="246062"/>
          </a:xfrm>
          <a:prstGeom prst="rect">
            <a:avLst/>
          </a:prstGeom>
          <a:noFill/>
          <a:ln w="9525">
            <a:noFill/>
            <a:miter lim="800000"/>
            <a:headEnd/>
            <a:tailEnd/>
          </a:ln>
        </p:spPr>
      </p:pic>
      <p:pic>
        <p:nvPicPr>
          <p:cNvPr id="8" name="Picture 2" descr="Sākums | Latvijas Zinātnes padome">
            <a:extLst>
              <a:ext uri="{FF2B5EF4-FFF2-40B4-BE49-F238E27FC236}">
                <a16:creationId xmlns:a16="http://schemas.microsoft.com/office/drawing/2014/main" id="{ED35ABC4-3A03-5580-3381-FE151827E19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67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0C25F-BE90-326F-B9BF-05C6062C15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D7AD12-623A-0AAA-BE68-6E98F53F46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ACC5C8-C6FF-4128-B7D4-AA754AB06F9E}"/>
              </a:ext>
            </a:extLst>
          </p:cNvPr>
          <p:cNvSpPr>
            <a:spLocks noGrp="1"/>
          </p:cNvSpPr>
          <p:nvPr>
            <p:ph type="dt" sz="half" idx="10"/>
          </p:nvPr>
        </p:nvSpPr>
        <p:spPr/>
        <p:txBody>
          <a:bodyPr/>
          <a:lstStyle/>
          <a:p>
            <a:endParaRPr lang="lv-LV"/>
          </a:p>
        </p:txBody>
      </p:sp>
      <p:sp>
        <p:nvSpPr>
          <p:cNvPr id="5" name="Footer Placeholder 4">
            <a:extLst>
              <a:ext uri="{FF2B5EF4-FFF2-40B4-BE49-F238E27FC236}">
                <a16:creationId xmlns:a16="http://schemas.microsoft.com/office/drawing/2014/main" id="{10D74342-8967-7D7E-3C7C-FCC25F17B8A3}"/>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D57A6488-0563-E625-5AA1-980091298EEB}"/>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7" name="Picture 2" descr="Sākums | Latvijas Zinātnes padome">
            <a:extLst>
              <a:ext uri="{FF2B5EF4-FFF2-40B4-BE49-F238E27FC236}">
                <a16:creationId xmlns:a16="http://schemas.microsoft.com/office/drawing/2014/main" id="{7B68C4FB-A7E7-F1DC-D2E2-7B055809FDD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463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A17AD-1C71-22C9-3EF3-AB90497198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ABDB37-BC15-D37D-5C2E-88CDC4A248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21D442-9BF4-F7E7-4F88-71D96AFC14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DA95B4-FAC2-CAF3-CD8C-BDC14EFCF131}"/>
              </a:ext>
            </a:extLst>
          </p:cNvPr>
          <p:cNvSpPr>
            <a:spLocks noGrp="1"/>
          </p:cNvSpPr>
          <p:nvPr>
            <p:ph type="dt" sz="half" idx="10"/>
          </p:nvPr>
        </p:nvSpPr>
        <p:spPr/>
        <p:txBody>
          <a:bodyPr/>
          <a:lstStyle/>
          <a:p>
            <a:endParaRPr lang="lv-LV"/>
          </a:p>
        </p:txBody>
      </p:sp>
      <p:sp>
        <p:nvSpPr>
          <p:cNvPr id="6" name="Footer Placeholder 5">
            <a:extLst>
              <a:ext uri="{FF2B5EF4-FFF2-40B4-BE49-F238E27FC236}">
                <a16:creationId xmlns:a16="http://schemas.microsoft.com/office/drawing/2014/main" id="{C665BEA3-C97A-C925-B614-D8278CE4E020}"/>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00DEEF3B-1CC9-C476-E3B1-830137FBD96A}"/>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8" name="Picture 2" descr="Sākums | Latvijas Zinātnes padome">
            <a:extLst>
              <a:ext uri="{FF2B5EF4-FFF2-40B4-BE49-F238E27FC236}">
                <a16:creationId xmlns:a16="http://schemas.microsoft.com/office/drawing/2014/main" id="{63E2B731-570F-F4F4-A5C3-C6F78B29E10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581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3580E-4133-F102-0975-5712B51B52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D94DF3-F39C-7A50-83DF-0169DAFEC8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18494C-0622-26D6-98EB-15E60FF38E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0EA5E4-C418-20B1-0DC1-2025C68A3E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315735-0BFA-C3D8-6342-4907B2BAEC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0EE740-69E8-A286-1C5D-B649553954F0}"/>
              </a:ext>
            </a:extLst>
          </p:cNvPr>
          <p:cNvSpPr>
            <a:spLocks noGrp="1"/>
          </p:cNvSpPr>
          <p:nvPr>
            <p:ph type="dt" sz="half" idx="10"/>
          </p:nvPr>
        </p:nvSpPr>
        <p:spPr/>
        <p:txBody>
          <a:bodyPr/>
          <a:lstStyle/>
          <a:p>
            <a:endParaRPr lang="lv-LV"/>
          </a:p>
        </p:txBody>
      </p:sp>
      <p:sp>
        <p:nvSpPr>
          <p:cNvPr id="8" name="Footer Placeholder 7">
            <a:extLst>
              <a:ext uri="{FF2B5EF4-FFF2-40B4-BE49-F238E27FC236}">
                <a16:creationId xmlns:a16="http://schemas.microsoft.com/office/drawing/2014/main" id="{32FE3F28-9CFC-FEAC-02AB-A213587C4564}"/>
              </a:ext>
            </a:extLst>
          </p:cNvPr>
          <p:cNvSpPr>
            <a:spLocks noGrp="1"/>
          </p:cNvSpPr>
          <p:nvPr>
            <p:ph type="ftr" sz="quarter" idx="11"/>
          </p:nvPr>
        </p:nvSpPr>
        <p:spPr/>
        <p:txBody>
          <a:bodyPr/>
          <a:lstStyle/>
          <a:p>
            <a:endParaRPr lang="lv-LV"/>
          </a:p>
        </p:txBody>
      </p:sp>
      <p:sp>
        <p:nvSpPr>
          <p:cNvPr id="9" name="Slide Number Placeholder 8">
            <a:extLst>
              <a:ext uri="{FF2B5EF4-FFF2-40B4-BE49-F238E27FC236}">
                <a16:creationId xmlns:a16="http://schemas.microsoft.com/office/drawing/2014/main" id="{91FCC113-A958-C7DF-5E68-4B6AB8175547}"/>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10" name="Picture 2" descr="Sākums | Latvijas Zinātnes padome">
            <a:extLst>
              <a:ext uri="{FF2B5EF4-FFF2-40B4-BE49-F238E27FC236}">
                <a16:creationId xmlns:a16="http://schemas.microsoft.com/office/drawing/2014/main" id="{11639C8F-420E-414F-0A69-EEDFB33569D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519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5128-ACA7-613C-5811-0541452468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74BA13-6F9C-3A2B-D9D9-C369093D5FDE}"/>
              </a:ext>
            </a:extLst>
          </p:cNvPr>
          <p:cNvSpPr>
            <a:spLocks noGrp="1"/>
          </p:cNvSpPr>
          <p:nvPr>
            <p:ph type="dt" sz="half" idx="10"/>
          </p:nvPr>
        </p:nvSpPr>
        <p:spPr/>
        <p:txBody>
          <a:bodyPr/>
          <a:lstStyle/>
          <a:p>
            <a:endParaRPr lang="lv-LV"/>
          </a:p>
        </p:txBody>
      </p:sp>
      <p:sp>
        <p:nvSpPr>
          <p:cNvPr id="4" name="Footer Placeholder 3">
            <a:extLst>
              <a:ext uri="{FF2B5EF4-FFF2-40B4-BE49-F238E27FC236}">
                <a16:creationId xmlns:a16="http://schemas.microsoft.com/office/drawing/2014/main" id="{38876D94-D6F1-DCFA-CB05-9E5ECEA892C3}"/>
              </a:ext>
            </a:extLst>
          </p:cNvPr>
          <p:cNvSpPr>
            <a:spLocks noGrp="1"/>
          </p:cNvSpPr>
          <p:nvPr>
            <p:ph type="ftr" sz="quarter" idx="11"/>
          </p:nvPr>
        </p:nvSpPr>
        <p:spPr/>
        <p:txBody>
          <a:bodyPr/>
          <a:lstStyle/>
          <a:p>
            <a:endParaRPr lang="lv-LV"/>
          </a:p>
        </p:txBody>
      </p:sp>
      <p:sp>
        <p:nvSpPr>
          <p:cNvPr id="5" name="Slide Number Placeholder 4">
            <a:extLst>
              <a:ext uri="{FF2B5EF4-FFF2-40B4-BE49-F238E27FC236}">
                <a16:creationId xmlns:a16="http://schemas.microsoft.com/office/drawing/2014/main" id="{53ECD228-C332-FCC0-BCAE-BC07B71E1428}"/>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6" name="Picture 2" descr="Sākums | Latvijas Zinātnes padome">
            <a:extLst>
              <a:ext uri="{FF2B5EF4-FFF2-40B4-BE49-F238E27FC236}">
                <a16:creationId xmlns:a16="http://schemas.microsoft.com/office/drawing/2014/main" id="{23366D96-9016-9B25-8C4F-6BAD3BA6FB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846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A08C30-B714-7C23-3709-4EB542C9B957}"/>
              </a:ext>
            </a:extLst>
          </p:cNvPr>
          <p:cNvSpPr>
            <a:spLocks noGrp="1"/>
          </p:cNvSpPr>
          <p:nvPr>
            <p:ph type="dt" sz="half" idx="10"/>
          </p:nvPr>
        </p:nvSpPr>
        <p:spPr/>
        <p:txBody>
          <a:bodyPr/>
          <a:lstStyle/>
          <a:p>
            <a:endParaRPr lang="lv-LV"/>
          </a:p>
        </p:txBody>
      </p:sp>
      <p:sp>
        <p:nvSpPr>
          <p:cNvPr id="3" name="Footer Placeholder 2">
            <a:extLst>
              <a:ext uri="{FF2B5EF4-FFF2-40B4-BE49-F238E27FC236}">
                <a16:creationId xmlns:a16="http://schemas.microsoft.com/office/drawing/2014/main" id="{6CE7FA84-DE60-BE82-ACCA-53E51154BC7E}"/>
              </a:ext>
            </a:extLst>
          </p:cNvPr>
          <p:cNvSpPr>
            <a:spLocks noGrp="1"/>
          </p:cNvSpPr>
          <p:nvPr>
            <p:ph type="ftr" sz="quarter" idx="11"/>
          </p:nvPr>
        </p:nvSpPr>
        <p:spPr/>
        <p:txBody>
          <a:bodyPr/>
          <a:lstStyle/>
          <a:p>
            <a:endParaRPr lang="lv-LV"/>
          </a:p>
        </p:txBody>
      </p:sp>
      <p:sp>
        <p:nvSpPr>
          <p:cNvPr id="4" name="Slide Number Placeholder 3">
            <a:extLst>
              <a:ext uri="{FF2B5EF4-FFF2-40B4-BE49-F238E27FC236}">
                <a16:creationId xmlns:a16="http://schemas.microsoft.com/office/drawing/2014/main" id="{33080F8F-0134-F7C3-B69C-6EA2D4A669B3}"/>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5" name="Picture 2" descr="Sākums | Latvijas Zinātnes padome">
            <a:extLst>
              <a:ext uri="{FF2B5EF4-FFF2-40B4-BE49-F238E27FC236}">
                <a16:creationId xmlns:a16="http://schemas.microsoft.com/office/drawing/2014/main" id="{9DF3795E-D7E7-5334-205C-B2CAE9DBE2B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2247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CED9A-EF2B-9998-670E-CD8B2D7C84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91E016-D8FB-B99C-5A7E-EED4C850FC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740C38-2024-BB48-8713-133C855F28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47C769-10E1-88D7-873C-B9AA4B0854BB}"/>
              </a:ext>
            </a:extLst>
          </p:cNvPr>
          <p:cNvSpPr>
            <a:spLocks noGrp="1"/>
          </p:cNvSpPr>
          <p:nvPr>
            <p:ph type="dt" sz="half" idx="10"/>
          </p:nvPr>
        </p:nvSpPr>
        <p:spPr/>
        <p:txBody>
          <a:bodyPr/>
          <a:lstStyle/>
          <a:p>
            <a:endParaRPr lang="lv-LV"/>
          </a:p>
        </p:txBody>
      </p:sp>
      <p:sp>
        <p:nvSpPr>
          <p:cNvPr id="6" name="Footer Placeholder 5">
            <a:extLst>
              <a:ext uri="{FF2B5EF4-FFF2-40B4-BE49-F238E27FC236}">
                <a16:creationId xmlns:a16="http://schemas.microsoft.com/office/drawing/2014/main" id="{1F98B06C-11EC-4D5A-4E50-82C7DB9866DD}"/>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59358C5A-E144-7ABA-892B-98E34E496E4A}"/>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8" name="Picture 2" descr="Sākums | Latvijas Zinātnes padome">
            <a:extLst>
              <a:ext uri="{FF2B5EF4-FFF2-40B4-BE49-F238E27FC236}">
                <a16:creationId xmlns:a16="http://schemas.microsoft.com/office/drawing/2014/main" id="{7AA6DA0A-2799-6AFE-2424-0C6E1BC4DD5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025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6F910-83E4-84BD-6537-53E447ECA6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410B32-89DA-1E69-9667-4616AC8126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B69F25-3B66-0007-341C-78A092B039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CE0FEE-A0F5-E7C9-3F73-06CFDCE5BD56}"/>
              </a:ext>
            </a:extLst>
          </p:cNvPr>
          <p:cNvSpPr>
            <a:spLocks noGrp="1"/>
          </p:cNvSpPr>
          <p:nvPr>
            <p:ph type="dt" sz="half" idx="10"/>
          </p:nvPr>
        </p:nvSpPr>
        <p:spPr/>
        <p:txBody>
          <a:bodyPr/>
          <a:lstStyle/>
          <a:p>
            <a:endParaRPr lang="lv-LV"/>
          </a:p>
        </p:txBody>
      </p:sp>
      <p:sp>
        <p:nvSpPr>
          <p:cNvPr id="6" name="Footer Placeholder 5">
            <a:extLst>
              <a:ext uri="{FF2B5EF4-FFF2-40B4-BE49-F238E27FC236}">
                <a16:creationId xmlns:a16="http://schemas.microsoft.com/office/drawing/2014/main" id="{26397912-C4BC-80A0-5D03-E4122BF1CDCB}"/>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207E5B1B-B344-2804-B501-C73689FFADEE}"/>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8" name="Picture 2" descr="Sākums | Latvijas Zinātnes padome">
            <a:extLst>
              <a:ext uri="{FF2B5EF4-FFF2-40B4-BE49-F238E27FC236}">
                <a16:creationId xmlns:a16="http://schemas.microsoft.com/office/drawing/2014/main" id="{C5CBFA8F-8D0C-F801-416B-90C560D02BB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083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70C006-6432-7997-1F1A-F91756E59A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0141AC-F85B-D66A-13B4-5CB0725F5D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99080E-7247-1CE6-2542-CF1611CE79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lv-LV"/>
          </a:p>
        </p:txBody>
      </p:sp>
      <p:sp>
        <p:nvSpPr>
          <p:cNvPr id="5" name="Footer Placeholder 4">
            <a:extLst>
              <a:ext uri="{FF2B5EF4-FFF2-40B4-BE49-F238E27FC236}">
                <a16:creationId xmlns:a16="http://schemas.microsoft.com/office/drawing/2014/main" id="{F915432B-C709-D398-D3A4-2B64A06A47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a:extLst>
              <a:ext uri="{FF2B5EF4-FFF2-40B4-BE49-F238E27FC236}">
                <a16:creationId xmlns:a16="http://schemas.microsoft.com/office/drawing/2014/main" id="{DCC204A3-E56C-3C9E-779C-40D6810147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0F3F40-12FA-4968-8235-5F18DAFE2DEF}" type="slidenum">
              <a:rPr lang="lv-LV" smtClean="0"/>
              <a:t>‹#›</a:t>
            </a:fld>
            <a:endParaRPr lang="lv-LV"/>
          </a:p>
        </p:txBody>
      </p:sp>
      <p:pic>
        <p:nvPicPr>
          <p:cNvPr id="7" name="Picture 7">
            <a:extLst>
              <a:ext uri="{FF2B5EF4-FFF2-40B4-BE49-F238E27FC236}">
                <a16:creationId xmlns:a16="http://schemas.microsoft.com/office/drawing/2014/main" id="{E297B9F3-79FC-6DDF-9AC8-0CD3967F860A}"/>
              </a:ext>
            </a:extLst>
          </p:cNvPr>
          <p:cNvPicPr>
            <a:picLocks noChangeAspect="1"/>
          </p:cNvPicPr>
          <p:nvPr userDrawn="1"/>
        </p:nvPicPr>
        <p:blipFill>
          <a:blip r:embed="rId15" cstate="print"/>
          <a:srcRect/>
          <a:stretch>
            <a:fillRect/>
          </a:stretch>
        </p:blipFill>
        <p:spPr bwMode="auto">
          <a:xfrm>
            <a:off x="0" y="6611938"/>
            <a:ext cx="12192000" cy="246062"/>
          </a:xfrm>
          <a:prstGeom prst="rect">
            <a:avLst/>
          </a:prstGeom>
          <a:noFill/>
          <a:ln w="9525">
            <a:noFill/>
            <a:miter lim="800000"/>
            <a:headEnd/>
            <a:tailEnd/>
          </a:ln>
        </p:spPr>
      </p:pic>
    </p:spTree>
    <p:extLst>
      <p:ext uri="{BB962C8B-B14F-4D97-AF65-F5344CB8AC3E}">
        <p14:creationId xmlns:p14="http://schemas.microsoft.com/office/powerpoint/2010/main" val="239177979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4"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hyperlink" Target="https://ec.europa.eu/info/funding-tenders/opportunities/portal/screen/support/manuals" TargetMode="External"/><Relationship Id="rId3" Type="http://schemas.openxmlformats.org/officeDocument/2006/relationships/hyperlink" Target="https://ec.europa.eu/info/funding-tenders/opportunities/docs/2021-2027/horizon/wp-call/2023-2024/wp-8-climate-energy-and-mobility_horizon-2023-2024_en.pdf" TargetMode="External"/><Relationship Id="rId7" Type="http://schemas.openxmlformats.org/officeDocument/2006/relationships/hyperlink" Target="https://cordis.europa.eu/"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hyperlink" Target="https://rea.ec.europa.eu/horizon-europe-who-should-apply_en#how-to-find-project-partners" TargetMode="External"/><Relationship Id="rId5" Type="http://schemas.openxmlformats.org/officeDocument/2006/relationships/hyperlink" Target="https://european-union.europa.eu/priorities-and-actions/eu-priorities_en" TargetMode="External"/><Relationship Id="rId10" Type="http://schemas.openxmlformats.org/officeDocument/2006/relationships/image" Target="../media/image8.png"/><Relationship Id="rId4" Type="http://schemas.openxmlformats.org/officeDocument/2006/relationships/hyperlink" Target="https://ec.europa.eu/info/funding-tenders/opportunities/docs/2021-2027/experts/standard-briefing-slides-for-experts_he_en.pdf" TargetMode="External"/><Relationship Id="rId9" Type="http://schemas.openxmlformats.org/officeDocument/2006/relationships/hyperlink" Target="https://ec.europa.eu/info/funding-tenders/opportunities/portal/screen/how-to-participate/reference-documents;programCode=HORIZON"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rea.ec.europa.eu/news/tackling-gender-equality-research-and-innovation-2022-03-07_en"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hyperlink" Target="https://assets.ctfassets.net/cdx728z92xkc/1KKd7eYiUME6BpunK2TiDs/2e2b313f99c897f70851c3032122579b/ec_rtd_cl6-biodiv-master-presentation.pdf"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hyperlink" Target="https://assets.ctfassets.net/cdx728z92xkc/29G4BkyTvg9otuxgs99puZ/10838e531335e54b3087e55674d7ad36/ec_rtd_cl6-farm2fork-i-and-ii-master-presentation.pdf"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hyperlink" Target="https://assets.ctfassets.net/cdx728z92xkc/zPCf8GuloPZ8vDr5TkmuT/c5f6df8923289876388038abc2275742/ec_rtd_cl6-circbio-master-presentation.pdf"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assets.ctfassets.net/cdx728z92xkc/556eFUphdLioTySIKdcPH2/5468ca0ba62bff0aabb63f264a620571/ec_rtd_cl6-zero-pollution-master-presentation.pdf"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hyperlink" Target="https://assets.ctfassets.net/cdx728z92xkc/6s8yi9Zw8dPK0riTFPmuVN/055d484a9b2ed25d33bae7436b66329c/ec_rtd_cl6-climate-master-presentation.pdf"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ec.europa.eu/info/funding-tenders/opportunities/docs/2021-2027/horizon/wp-call/2023-2024/wp-9-food-bioeconomy-natural-resources-agriculture-and-environment_horizon-2023-2024_en.pdf" TargetMode="External"/><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hyperlink" Target="https://ec.europa.eu/info/funding-tenders/opportunities/portal/screen/opportunities/topic-search;callCode=null;freeTextSearchKeyword=;matchWholeText=true;typeCodes=0,1,2,8;statusCodes=31094501,31094502;programmePeriod=null;programCcm2Id=43108390;programDivisionCode=43121563;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s://horizoneuropencpportal.eu/ncp-networks/cluster-6/destination-1-biodiversity-and-ecosystem-services" TargetMode="External"/><Relationship Id="rId7"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hyperlink" Target="https://horizoneuropencpportal.eu/ncp-networks/cluster-6/destination-1-biodiversity-and-ecosystem-services"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hyperlink" Target="https://horizoneuropencpportal.eu/news/cluster-5-climate-energy-mobility-topics-relevant-cluster-6"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hyperlink" Target="https://horizoneuropencpportal.eu/ncp-networks/cluster-6/other-programs" TargetMode="External"/><Relationship Id="rId5" Type="http://schemas.openxmlformats.org/officeDocument/2006/relationships/image" Target="../media/image8.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hyperlink" Target="https://horizoneuropencpportal.eu/ncp-networks/cluster-6/eu-missions" TargetMode="External"/><Relationship Id="rId5" Type="http://schemas.openxmlformats.org/officeDocument/2006/relationships/image" Target="../media/image32.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hyperlink" Target="https://www.lzp.gov.lv/lv/eiropas-partneribas" TargetMode="External"/><Relationship Id="rId4" Type="http://schemas.openxmlformats.org/officeDocument/2006/relationships/hyperlink" Target="https://horizoneuropencpportal.eu/ncp-networks/cluster-6/partnership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hyperlink" Target="https://www.bluepartnership.eu/events/charting-course-towards-sustainable-blue-economy-symposium" TargetMode="Externa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hyperlink" Target="https://he-2024-cluster6.b2match.io/"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8.png"/><Relationship Id="rId7"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hyperlink" Target="mailto:aiga.salmina@lzp.gov.lv" TargetMode="External"/><Relationship Id="rId4" Type="http://schemas.openxmlformats.org/officeDocument/2006/relationships/hyperlink" Target="mailto:lasma.brenca@lzp.gov.lv" TargetMode="External"/><Relationship Id="rId9" Type="http://schemas.openxmlformats.org/officeDocument/2006/relationships/hyperlink" Target="https://lzp.gov.lv/starptautiskas-sadarbibas-programmas/apvarsnis-eirop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hyperlink" Target="https://www.lzp.gov.lv/lv/apvarsnis-eiropa-2021-2027" TargetMode="Externa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4.xml"/><Relationship Id="rId16" Type="http://schemas.openxmlformats.org/officeDocument/2006/relationships/diagramColors" Target="../diagrams/colors3.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hyperlink" Target="https://europamediatrainings.com/blog/post/406/5-ways-to-find-your-next-partner" TargetMode="Externa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hyperlink" Target="file:///C:\Users\aiga.salmina\AppData\Local\Microsoft\Windows\INetCache\Content.Outlook\4FXMM09W\LatvianITcluster%20(1)%20(1).pdf"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D5D2D08-3BEA-A0D8-EF85-1676EE49A92F}"/>
              </a:ext>
            </a:extLst>
          </p:cNvPr>
          <p:cNvSpPr/>
          <p:nvPr/>
        </p:nvSpPr>
        <p:spPr bwMode="auto">
          <a:xfrm rot="3681879">
            <a:off x="2206954" y="-6629721"/>
            <a:ext cx="2630819" cy="12183785"/>
          </a:xfrm>
          <a:prstGeom prst="rect">
            <a:avLst/>
          </a:prstGeom>
          <a:gradFill flip="none" rotWithShape="1">
            <a:gsLst>
              <a:gs pos="0">
                <a:schemeClr val="tx1">
                  <a:alpha val="0"/>
                </a:schemeClr>
              </a:gs>
              <a:gs pos="39000">
                <a:srgbClr val="02058F"/>
              </a:gs>
              <a:gs pos="62000">
                <a:schemeClr val="accent1">
                  <a:alpha val="40725"/>
                </a:schemeClr>
              </a:gs>
              <a:gs pos="100000">
                <a:schemeClr val="bg2"/>
              </a:gs>
            </a:gsLst>
            <a:path path="circle">
              <a:fillToRect l="100000" t="100000"/>
            </a:path>
            <a:tileRect r="-100000" b="-100000"/>
          </a:gradFill>
          <a:ln>
            <a:noFill/>
          </a:ln>
        </p:spPr>
        <p:txBody>
          <a:bodyPr vert="horz" wrap="square" lIns="91440" tIns="45720" rIns="91440" bIns="45720" numCol="1" rtlCol="0" anchor="ctr" anchorCtr="0" compatLnSpc="1">
            <a:prstTxWarp prst="textArchDown">
              <a:avLst>
                <a:gd name="adj" fmla="val 16680161"/>
              </a:avLst>
            </a:prstTxWarp>
          </a:bodyPr>
          <a:lstStyle/>
          <a:p>
            <a:pPr algn="ctr"/>
            <a:endParaRPr lang="en-LV" dirty="0"/>
          </a:p>
        </p:txBody>
      </p:sp>
      <p:sp>
        <p:nvSpPr>
          <p:cNvPr id="16" name="Rectangle 15">
            <a:extLst>
              <a:ext uri="{FF2B5EF4-FFF2-40B4-BE49-F238E27FC236}">
                <a16:creationId xmlns:a16="http://schemas.microsoft.com/office/drawing/2014/main" id="{BB00186C-C830-994B-2739-9801984D3884}"/>
              </a:ext>
            </a:extLst>
          </p:cNvPr>
          <p:cNvSpPr/>
          <p:nvPr/>
        </p:nvSpPr>
        <p:spPr bwMode="auto">
          <a:xfrm rot="3554323">
            <a:off x="8334255" y="1342637"/>
            <a:ext cx="2630819" cy="12183785"/>
          </a:xfrm>
          <a:prstGeom prst="rect">
            <a:avLst/>
          </a:prstGeom>
          <a:gradFill flip="none" rotWithShape="1">
            <a:gsLst>
              <a:gs pos="0">
                <a:schemeClr val="tx1">
                  <a:alpha val="0"/>
                </a:schemeClr>
              </a:gs>
              <a:gs pos="39000">
                <a:srgbClr val="02058F"/>
              </a:gs>
              <a:gs pos="79000">
                <a:schemeClr val="accent4">
                  <a:alpha val="61647"/>
                </a:schemeClr>
              </a:gs>
              <a:gs pos="100000">
                <a:schemeClr val="bg2"/>
              </a:gs>
            </a:gsLst>
            <a:path path="circle">
              <a:fillToRect l="100000" t="100000"/>
            </a:path>
            <a:tileRect r="-100000" b="-100000"/>
          </a:gradFill>
          <a:ln>
            <a:noFill/>
          </a:ln>
        </p:spPr>
        <p:txBody>
          <a:bodyPr vert="horz" wrap="square" lIns="91440" tIns="45720" rIns="91440" bIns="45720" numCol="1" rtlCol="0" anchor="ctr" anchorCtr="0" compatLnSpc="1">
            <a:prstTxWarp prst="textArchDown">
              <a:avLst>
                <a:gd name="adj" fmla="val 16680161"/>
              </a:avLst>
            </a:prstTxWarp>
          </a:bodyPr>
          <a:lstStyle/>
          <a:p>
            <a:pPr algn="ctr"/>
            <a:endParaRPr lang="en-LV" dirty="0"/>
          </a:p>
        </p:txBody>
      </p:sp>
      <p:sp>
        <p:nvSpPr>
          <p:cNvPr id="12" name="Rectangle 11">
            <a:extLst>
              <a:ext uri="{FF2B5EF4-FFF2-40B4-BE49-F238E27FC236}">
                <a16:creationId xmlns:a16="http://schemas.microsoft.com/office/drawing/2014/main" id="{853A2E41-A78C-AD83-1531-69FEC8F5D5DB}"/>
              </a:ext>
            </a:extLst>
          </p:cNvPr>
          <p:cNvSpPr/>
          <p:nvPr/>
        </p:nvSpPr>
        <p:spPr bwMode="auto">
          <a:xfrm rot="3554323">
            <a:off x="7670540" y="-700749"/>
            <a:ext cx="2630819" cy="12183785"/>
          </a:xfrm>
          <a:prstGeom prst="rect">
            <a:avLst/>
          </a:prstGeom>
          <a:gradFill flip="none" rotWithShape="1">
            <a:gsLst>
              <a:gs pos="0">
                <a:schemeClr val="tx1">
                  <a:alpha val="0"/>
                </a:schemeClr>
              </a:gs>
              <a:gs pos="46000">
                <a:schemeClr val="accent2"/>
              </a:gs>
              <a:gs pos="100000">
                <a:schemeClr val="bg2"/>
              </a:gs>
            </a:gsLst>
            <a:path path="rect">
              <a:fillToRect l="100000" t="100000"/>
            </a:path>
            <a:tileRect r="-100000" b="-100000"/>
          </a:gradFill>
          <a:ln>
            <a:noFill/>
          </a:ln>
        </p:spPr>
        <p:txBody>
          <a:bodyPr vert="horz" wrap="square" lIns="91440" tIns="45720" rIns="91440" bIns="45720" numCol="1" rtlCol="0" anchor="ctr" anchorCtr="0" compatLnSpc="1">
            <a:prstTxWarp prst="textArchDown">
              <a:avLst>
                <a:gd name="adj" fmla="val 16680161"/>
              </a:avLst>
            </a:prstTxWarp>
          </a:bodyPr>
          <a:lstStyle/>
          <a:p>
            <a:pPr algn="ctr"/>
            <a:endParaRPr lang="en-LV" dirty="0"/>
          </a:p>
        </p:txBody>
      </p:sp>
      <p:sp>
        <p:nvSpPr>
          <p:cNvPr id="9" name="TextBox 8"/>
          <p:cNvSpPr txBox="1"/>
          <p:nvPr/>
        </p:nvSpPr>
        <p:spPr>
          <a:xfrm>
            <a:off x="471777" y="4338116"/>
            <a:ext cx="5000625" cy="1785104"/>
          </a:xfrm>
          <a:prstGeom prst="rect">
            <a:avLst/>
          </a:prstGeom>
          <a:noFill/>
        </p:spPr>
        <p:txBody>
          <a:bodyPr wrap="square" rtlCol="0">
            <a:spAutoFit/>
          </a:bodyPr>
          <a:lstStyle/>
          <a:p>
            <a:r>
              <a:rPr lang="lv-LV" sz="2400" b="1" i="1" dirty="0">
                <a:solidFill>
                  <a:srgbClr val="000000"/>
                </a:solidFill>
                <a:latin typeface="Verdana" panose="020B0604030504040204" pitchFamily="34" charset="0"/>
                <a:ea typeface="Verdana" panose="020B0604030504040204" pitchFamily="34" charset="0"/>
                <a:cs typeface="Verdana" panose="020B0604030504040204" pitchFamily="34" charset="0"/>
              </a:rPr>
              <a:t>Lāsma Brenča</a:t>
            </a:r>
          </a:p>
          <a:p>
            <a:r>
              <a:rPr lang="lv-LV" sz="2400" b="1" i="1" dirty="0">
                <a:solidFill>
                  <a:srgbClr val="000000"/>
                </a:solidFill>
                <a:latin typeface="Verdana" panose="020B0604030504040204" pitchFamily="34" charset="0"/>
                <a:ea typeface="Verdana" panose="020B0604030504040204" pitchFamily="34" charset="0"/>
                <a:cs typeface="Verdana" panose="020B0604030504040204" pitchFamily="34" charset="0"/>
              </a:rPr>
              <a:t>Aiga Salmiņa</a:t>
            </a:r>
            <a:endParaRPr lang="fi-FI" sz="2400" b="1" i="1"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r>
              <a:rPr lang="lv-LV" sz="1600" i="1" dirty="0">
                <a:latin typeface="Verdana" panose="020B0604030504040204" pitchFamily="34" charset="0"/>
                <a:ea typeface="Verdana" panose="020B0604030504040204" pitchFamily="34" charset="0"/>
                <a:cs typeface="Verdana" panose="020B0604030504040204" pitchFamily="34" charset="0"/>
              </a:rPr>
              <a:t>Latvijas Zinātnes padome</a:t>
            </a:r>
            <a:endParaRPr lang="en-AU" sz="1600" i="1" dirty="0">
              <a:latin typeface="Verdana" panose="020B0604030504040204" pitchFamily="34" charset="0"/>
              <a:ea typeface="Verdana" panose="020B0604030504040204" pitchFamily="34" charset="0"/>
              <a:cs typeface="Verdana" panose="020B0604030504040204" pitchFamily="34" charset="0"/>
            </a:endParaRPr>
          </a:p>
          <a:p>
            <a:r>
              <a:rPr lang="lv-LV" sz="1600" i="1" dirty="0">
                <a:latin typeface="Verdana" panose="020B0604030504040204" pitchFamily="34" charset="0"/>
                <a:ea typeface="Verdana" panose="020B0604030504040204" pitchFamily="34" charset="0"/>
                <a:cs typeface="Verdana" panose="020B0604030504040204" pitchFamily="34" charset="0"/>
              </a:rPr>
              <a:t>Nacionālais kontaktpunkts</a:t>
            </a:r>
            <a:endParaRPr lang="en-AU" sz="1600" i="1" dirty="0">
              <a:latin typeface="Verdana" panose="020B0604030504040204" pitchFamily="34" charset="0"/>
              <a:ea typeface="Verdana" panose="020B0604030504040204" pitchFamily="34" charset="0"/>
              <a:cs typeface="Verdana" panose="020B0604030504040204" pitchFamily="34" charset="0"/>
            </a:endParaRPr>
          </a:p>
          <a:p>
            <a:endParaRPr lang="lv-LV" sz="1000" i="1" dirty="0">
              <a:latin typeface="Verdana" panose="020B0604030504040204" pitchFamily="34" charset="0"/>
              <a:ea typeface="Verdana" panose="020B0604030504040204" pitchFamily="34" charset="0"/>
              <a:cs typeface="Verdana" panose="020B0604030504040204" pitchFamily="34" charset="0"/>
            </a:endParaRPr>
          </a:p>
          <a:p>
            <a:r>
              <a:rPr lang="lv-LV" sz="1000" i="1" dirty="0">
                <a:latin typeface="Verdana" panose="020B0604030504040204" pitchFamily="34" charset="0"/>
                <a:ea typeface="Verdana" panose="020B0604030504040204" pitchFamily="34" charset="0"/>
                <a:cs typeface="Verdana" panose="020B0604030504040204" pitchFamily="34" charset="0"/>
              </a:rPr>
              <a:t>lasma.brenca</a:t>
            </a:r>
            <a:r>
              <a:rPr lang="en-AU" sz="1000" i="1" dirty="0">
                <a:latin typeface="Verdana" panose="020B0604030504040204" pitchFamily="34" charset="0"/>
                <a:ea typeface="Verdana" panose="020B0604030504040204" pitchFamily="34" charset="0"/>
                <a:cs typeface="Verdana" panose="020B0604030504040204" pitchFamily="34" charset="0"/>
              </a:rPr>
              <a:t>@lzp.gov.lv</a:t>
            </a:r>
            <a:br>
              <a:rPr lang="lv-LV" sz="1000" i="1" dirty="0">
                <a:latin typeface="Verdana" panose="020B0604030504040204" pitchFamily="34" charset="0"/>
                <a:ea typeface="Verdana" panose="020B0604030504040204" pitchFamily="34" charset="0"/>
                <a:cs typeface="Verdana" panose="020B0604030504040204" pitchFamily="34" charset="0"/>
              </a:rPr>
            </a:br>
            <a:r>
              <a:rPr lang="lv-LV" sz="1000" i="1" dirty="0">
                <a:latin typeface="Verdana" panose="020B0604030504040204" pitchFamily="34" charset="0"/>
                <a:ea typeface="Verdana" panose="020B0604030504040204" pitchFamily="34" charset="0"/>
                <a:cs typeface="Verdana" panose="020B0604030504040204" pitchFamily="34" charset="0"/>
              </a:rPr>
              <a:t>aiga.salmina@lzp.gov.lv</a:t>
            </a:r>
            <a:r>
              <a:rPr lang="en-AU" sz="1000" i="1" dirty="0">
                <a:latin typeface="Verdana" panose="020B0604030504040204" pitchFamily="34" charset="0"/>
                <a:ea typeface="Verdana" panose="020B0604030504040204" pitchFamily="34" charset="0"/>
                <a:cs typeface="Verdana" panose="020B0604030504040204" pitchFamily="34" charset="0"/>
              </a:rPr>
              <a:t> </a:t>
            </a:r>
          </a:p>
        </p:txBody>
      </p:sp>
      <p:sp>
        <p:nvSpPr>
          <p:cNvPr id="10" name="Title 1"/>
          <p:cNvSpPr txBox="1">
            <a:spLocks/>
          </p:cNvSpPr>
          <p:nvPr/>
        </p:nvSpPr>
        <p:spPr>
          <a:xfrm>
            <a:off x="886805" y="2848619"/>
            <a:ext cx="7602678" cy="1323700"/>
          </a:xfrm>
          <a:prstGeom prst="rect">
            <a:avLst/>
          </a:prstGeom>
        </p:spPr>
        <p:txBody>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a:lnSpc>
                <a:spcPct val="80000"/>
              </a:lnSpc>
            </a:pPr>
            <a:r>
              <a:rPr lang="lv-LV" sz="3600" dirty="0">
                <a:solidFill>
                  <a:schemeClr val="accent1"/>
                </a:solidFill>
                <a:latin typeface="Verdana" panose="020B0604030504040204" pitchFamily="34" charset="0"/>
                <a:ea typeface="Verdana" panose="020B0604030504040204" pitchFamily="34" charset="0"/>
              </a:rPr>
              <a:t>Apvārsnis Eiropa 6. klastera informācijas diena </a:t>
            </a:r>
            <a:endParaRPr lang="en-US" sz="3600" dirty="0">
              <a:solidFill>
                <a:schemeClr val="accent1"/>
              </a:solidFill>
              <a:latin typeface="Verdana" panose="020B0604030504040204" pitchFamily="34" charset="0"/>
              <a:ea typeface="Verdana" panose="020B0604030504040204" pitchFamily="34" charset="0"/>
            </a:endParaRPr>
          </a:p>
        </p:txBody>
      </p:sp>
      <p:pic>
        <p:nvPicPr>
          <p:cNvPr id="4" name="Picture 3" descr="A picture containing text&#10;&#10;Description automatically generated">
            <a:extLst>
              <a:ext uri="{FF2B5EF4-FFF2-40B4-BE49-F238E27FC236}">
                <a16:creationId xmlns:a16="http://schemas.microsoft.com/office/drawing/2014/main" id="{44A068A0-C34D-F56B-38B7-0A5D956616F2}"/>
              </a:ext>
            </a:extLst>
          </p:cNvPr>
          <p:cNvPicPr>
            <a:picLocks noChangeAspect="1"/>
          </p:cNvPicPr>
          <p:nvPr/>
        </p:nvPicPr>
        <p:blipFill rotWithShape="1">
          <a:blip r:embed="rId3"/>
          <a:srcRect l="22923" t="27035" r="22332" b="10816"/>
          <a:stretch/>
        </p:blipFill>
        <p:spPr>
          <a:xfrm>
            <a:off x="8824886" y="178498"/>
            <a:ext cx="1290918" cy="1465533"/>
          </a:xfrm>
          <a:prstGeom prst="rect">
            <a:avLst/>
          </a:prstGeom>
        </p:spPr>
      </p:pic>
      <p:pic>
        <p:nvPicPr>
          <p:cNvPr id="13" name="Picture 12">
            <a:extLst>
              <a:ext uri="{FF2B5EF4-FFF2-40B4-BE49-F238E27FC236}">
                <a16:creationId xmlns:a16="http://schemas.microsoft.com/office/drawing/2014/main" id="{AAB77B46-33CC-DB11-C1A2-EE84BF223381}"/>
              </a:ext>
            </a:extLst>
          </p:cNvPr>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l="-1" t="-1" r="-1780" b="20279"/>
          <a:stretch/>
        </p:blipFill>
        <p:spPr>
          <a:xfrm>
            <a:off x="8985950" y="4056314"/>
            <a:ext cx="5552539" cy="2795789"/>
          </a:xfrm>
          <a:prstGeom prst="rect">
            <a:avLst/>
          </a:prstGeom>
          <a:ln>
            <a:noFill/>
          </a:ln>
        </p:spPr>
      </p:pic>
      <p:pic>
        <p:nvPicPr>
          <p:cNvPr id="14" name="Picture 13">
            <a:extLst>
              <a:ext uri="{FF2B5EF4-FFF2-40B4-BE49-F238E27FC236}">
                <a16:creationId xmlns:a16="http://schemas.microsoft.com/office/drawing/2014/main" id="{9DFB5899-D066-1661-A4C7-0C694FD45252}"/>
              </a:ext>
            </a:extLst>
          </p:cNvPr>
          <p:cNvPicPr>
            <a:picLocks noChangeAspect="1"/>
          </p:cNvPicPr>
          <p:nvPr/>
        </p:nvPicPr>
        <p:blipFill>
          <a:blip r:embed="rId5"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202139" y="79837"/>
            <a:ext cx="2506522" cy="1666837"/>
          </a:xfrm>
          <a:prstGeom prst="rect">
            <a:avLst/>
          </a:prstGeom>
        </p:spPr>
      </p:pic>
      <p:pic>
        <p:nvPicPr>
          <p:cNvPr id="3" name="Picture 2" descr="Blue and orange text on a white background&#10;&#10;Description automatically generated with medium confidence">
            <a:extLst>
              <a:ext uri="{FF2B5EF4-FFF2-40B4-BE49-F238E27FC236}">
                <a16:creationId xmlns:a16="http://schemas.microsoft.com/office/drawing/2014/main" id="{6420A908-19E1-9D33-EC40-8932F611EB0E}"/>
              </a:ext>
            </a:extLst>
          </p:cNvPr>
          <p:cNvPicPr>
            <a:picLocks noChangeAspect="1"/>
          </p:cNvPicPr>
          <p:nvPr/>
        </p:nvPicPr>
        <p:blipFill>
          <a:blip r:embed="rId6"/>
          <a:stretch>
            <a:fillRect/>
          </a:stretch>
        </p:blipFill>
        <p:spPr>
          <a:xfrm>
            <a:off x="6524187" y="-278946"/>
            <a:ext cx="2161032" cy="2161032"/>
          </a:xfrm>
          <a:prstGeom prst="rect">
            <a:avLst/>
          </a:prstGeom>
        </p:spPr>
      </p:pic>
    </p:spTree>
    <p:extLst>
      <p:ext uri="{BB962C8B-B14F-4D97-AF65-F5344CB8AC3E}">
        <p14:creationId xmlns:p14="http://schemas.microsoft.com/office/powerpoint/2010/main" val="3521066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Virsraksts 1">
            <a:extLst>
              <a:ext uri="{FF2B5EF4-FFF2-40B4-BE49-F238E27FC236}">
                <a16:creationId xmlns:a16="http://schemas.microsoft.com/office/drawing/2014/main" id="{D689333F-FCD5-F1BA-FB93-BC527C46D36A}"/>
              </a:ext>
            </a:extLst>
          </p:cNvPr>
          <p:cNvSpPr>
            <a:spLocks noGrp="1"/>
          </p:cNvSpPr>
          <p:nvPr>
            <p:ph type="title"/>
          </p:nvPr>
        </p:nvSpPr>
        <p:spPr>
          <a:xfrm>
            <a:off x="1265913" y="-184860"/>
            <a:ext cx="10515600" cy="1325563"/>
          </a:xfrm>
        </p:spPr>
        <p:txBody>
          <a:bodyPr/>
          <a:lstStyle/>
          <a:p>
            <a:r>
              <a:rPr lang="lv-LV" sz="3200" b="1" dirty="0">
                <a:latin typeface="+mn-lt"/>
              </a:rPr>
              <a:t>Līdzfinansējuma iespējas</a:t>
            </a:r>
            <a:endParaRPr lang="lv-LV" dirty="0"/>
          </a:p>
        </p:txBody>
      </p:sp>
      <p:sp>
        <p:nvSpPr>
          <p:cNvPr id="6" name="Slide Number Placeholder 5">
            <a:extLst>
              <a:ext uri="{FF2B5EF4-FFF2-40B4-BE49-F238E27FC236}">
                <a16:creationId xmlns:a16="http://schemas.microsoft.com/office/drawing/2014/main" id="{BE5055AA-AE85-4427-8283-A62BD2157AA1}"/>
              </a:ext>
            </a:extLst>
          </p:cNvPr>
          <p:cNvSpPr>
            <a:spLocks noGrp="1"/>
          </p:cNvSpPr>
          <p:nvPr>
            <p:ph type="sldNum" sz="quarter" idx="12"/>
          </p:nvPr>
        </p:nvSpPr>
        <p:spPr/>
        <p:txBody>
          <a:bodyPr/>
          <a:lstStyle/>
          <a:p>
            <a:pPr>
              <a:defRPr/>
            </a:pPr>
            <a:fld id="{559B3BF5-5EA0-4E17-AB4B-664290D5DB15}" type="slidenum">
              <a:rPr lang="en-US" altLang="lv-LV" smtClean="0"/>
              <a:pPr>
                <a:defRPr/>
              </a:pPr>
              <a:t>10</a:t>
            </a:fld>
            <a:endParaRPr lang="en-US" altLang="lv-LV"/>
          </a:p>
        </p:txBody>
      </p:sp>
      <p:sp>
        <p:nvSpPr>
          <p:cNvPr id="3" name="TextBox 2">
            <a:extLst>
              <a:ext uri="{FF2B5EF4-FFF2-40B4-BE49-F238E27FC236}">
                <a16:creationId xmlns:a16="http://schemas.microsoft.com/office/drawing/2014/main" id="{8FD37127-F911-CEF8-1BFF-50B65E96B586}"/>
              </a:ext>
            </a:extLst>
          </p:cNvPr>
          <p:cNvSpPr txBox="1"/>
          <p:nvPr/>
        </p:nvSpPr>
        <p:spPr>
          <a:xfrm>
            <a:off x="1267523" y="749017"/>
            <a:ext cx="9656955" cy="56169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a:p>
            <a:r>
              <a:rPr lang="en-US" sz="1700" dirty="0">
                <a:cs typeface="Calibri"/>
              </a:rPr>
              <a:t>2015. Gada 26.maija </a:t>
            </a:r>
            <a:r>
              <a:rPr lang="en-US" sz="1700" dirty="0" err="1">
                <a:cs typeface="Calibri"/>
              </a:rPr>
              <a:t>Ministra</a:t>
            </a:r>
            <a:r>
              <a:rPr lang="en-US" sz="1700" dirty="0">
                <a:cs typeface="Calibri"/>
              </a:rPr>
              <a:t> </a:t>
            </a:r>
            <a:r>
              <a:rPr lang="en-US" sz="1700" dirty="0" err="1">
                <a:cs typeface="Calibri"/>
              </a:rPr>
              <a:t>kabineta</a:t>
            </a:r>
            <a:r>
              <a:rPr lang="en-US" sz="1700" dirty="0">
                <a:cs typeface="Calibri"/>
              </a:rPr>
              <a:t> </a:t>
            </a:r>
            <a:r>
              <a:rPr lang="en-US" sz="1700" dirty="0" err="1">
                <a:cs typeface="Calibri"/>
              </a:rPr>
              <a:t>noteikumi</a:t>
            </a:r>
            <a:r>
              <a:rPr lang="en-US" sz="1700" dirty="0">
                <a:cs typeface="Calibri"/>
              </a:rPr>
              <a:t> Nr. 259 "</a:t>
            </a:r>
            <a:r>
              <a:rPr lang="en-US" sz="1700" b="1" dirty="0" err="1">
                <a:cs typeface="Calibri"/>
              </a:rPr>
              <a:t>Atbalsta</a:t>
            </a:r>
            <a:r>
              <a:rPr lang="en-US" sz="1700" b="1" dirty="0">
                <a:cs typeface="Calibri"/>
              </a:rPr>
              <a:t> </a:t>
            </a:r>
            <a:r>
              <a:rPr lang="en-US" sz="1700" b="1" dirty="0" err="1">
                <a:cs typeface="Calibri"/>
              </a:rPr>
              <a:t>piešķiršanas</a:t>
            </a:r>
            <a:r>
              <a:rPr lang="en-US" sz="1700" b="1" dirty="0">
                <a:cs typeface="Calibri"/>
              </a:rPr>
              <a:t> </a:t>
            </a:r>
            <a:r>
              <a:rPr lang="en-US" sz="1700" b="1" dirty="0" err="1">
                <a:cs typeface="Calibri"/>
              </a:rPr>
              <a:t>kārtība</a:t>
            </a:r>
            <a:r>
              <a:rPr lang="en-US" sz="1700" b="1" dirty="0">
                <a:cs typeface="Calibri"/>
              </a:rPr>
              <a:t> </a:t>
            </a:r>
            <a:r>
              <a:rPr lang="en-US" sz="1700" b="1" dirty="0" err="1">
                <a:cs typeface="Calibri"/>
              </a:rPr>
              <a:t>dalībai</a:t>
            </a:r>
            <a:r>
              <a:rPr lang="en-US" sz="1700" b="1" dirty="0">
                <a:cs typeface="Calibri"/>
              </a:rPr>
              <a:t> </a:t>
            </a:r>
            <a:r>
              <a:rPr lang="en-US" sz="1700" b="1" dirty="0" err="1">
                <a:cs typeface="Calibri"/>
              </a:rPr>
              <a:t>starptautsikās</a:t>
            </a:r>
            <a:r>
              <a:rPr lang="en-US" sz="1700" b="1" dirty="0">
                <a:cs typeface="Calibri"/>
              </a:rPr>
              <a:t> </a:t>
            </a:r>
            <a:r>
              <a:rPr lang="en-US" sz="1700" b="1" dirty="0" err="1">
                <a:cs typeface="Calibri"/>
              </a:rPr>
              <a:t>sadarbības</a:t>
            </a:r>
            <a:r>
              <a:rPr lang="en-US" sz="1700" b="1" dirty="0">
                <a:cs typeface="Calibri"/>
              </a:rPr>
              <a:t> </a:t>
            </a:r>
            <a:r>
              <a:rPr lang="en-US" sz="1700" b="1" dirty="0" err="1">
                <a:cs typeface="Calibri"/>
              </a:rPr>
              <a:t>programmās</a:t>
            </a:r>
            <a:r>
              <a:rPr lang="en-US" sz="1700" b="1" dirty="0">
                <a:cs typeface="Calibri"/>
              </a:rPr>
              <a:t> </a:t>
            </a:r>
            <a:r>
              <a:rPr lang="en-US" sz="1700" b="1" dirty="0" err="1">
                <a:cs typeface="Calibri"/>
              </a:rPr>
              <a:t>pētniecības</a:t>
            </a:r>
            <a:r>
              <a:rPr lang="en-US" sz="1700" b="1" dirty="0">
                <a:cs typeface="Calibri"/>
              </a:rPr>
              <a:t> un </a:t>
            </a:r>
            <a:r>
              <a:rPr lang="en-US" sz="1700" b="1" dirty="0" err="1">
                <a:cs typeface="Calibri"/>
              </a:rPr>
              <a:t>tehnoloģiju</a:t>
            </a:r>
            <a:r>
              <a:rPr lang="en-US" sz="1700" b="1" dirty="0">
                <a:cs typeface="Calibri"/>
              </a:rPr>
              <a:t> </a:t>
            </a:r>
            <a:r>
              <a:rPr lang="en-US" sz="1700" b="1" dirty="0" err="1">
                <a:cs typeface="Calibri"/>
              </a:rPr>
              <a:t>jomā</a:t>
            </a:r>
            <a:r>
              <a:rPr lang="en-US" sz="1700" dirty="0">
                <a:cs typeface="Calibri"/>
              </a:rPr>
              <a:t>"</a:t>
            </a:r>
          </a:p>
          <a:p>
            <a:endParaRPr lang="en-US" sz="1700" dirty="0">
              <a:cs typeface="Calibri"/>
            </a:endParaRPr>
          </a:p>
          <a:p>
            <a:r>
              <a:rPr lang="en-US" sz="1700" b="1" dirty="0">
                <a:cs typeface="Calibri"/>
              </a:rPr>
              <a:t>3.11 </a:t>
            </a:r>
            <a:r>
              <a:rPr lang="en-US" sz="1700" b="1" dirty="0" err="1">
                <a:cs typeface="Calibri"/>
              </a:rPr>
              <a:t>valsts</a:t>
            </a:r>
            <a:r>
              <a:rPr lang="en-US" sz="1700" b="1" dirty="0">
                <a:cs typeface="Calibri"/>
              </a:rPr>
              <a:t> </a:t>
            </a:r>
            <a:r>
              <a:rPr lang="en-US" sz="1700" b="1" dirty="0" err="1">
                <a:cs typeface="Calibri"/>
              </a:rPr>
              <a:t>atbalsts</a:t>
            </a:r>
            <a:r>
              <a:rPr lang="en-US" sz="1700" b="1" dirty="0">
                <a:cs typeface="Calibri"/>
              </a:rPr>
              <a:t>- </a:t>
            </a:r>
            <a:r>
              <a:rPr lang="en-US" sz="1700" dirty="0" err="1">
                <a:cs typeface="Calibri"/>
              </a:rPr>
              <a:t>atbalsts</a:t>
            </a:r>
            <a:r>
              <a:rPr lang="en-US" sz="1700" dirty="0">
                <a:cs typeface="Calibri"/>
              </a:rPr>
              <a:t> </a:t>
            </a:r>
            <a:r>
              <a:rPr lang="en-US" sz="1700" dirty="0" err="1">
                <a:cs typeface="Calibri"/>
              </a:rPr>
              <a:t>ar</a:t>
            </a:r>
            <a:r>
              <a:rPr lang="en-US" sz="1700" dirty="0">
                <a:cs typeface="Calibri"/>
              </a:rPr>
              <a:t> </a:t>
            </a:r>
            <a:r>
              <a:rPr lang="en-US" sz="1700" dirty="0" err="1">
                <a:cs typeface="Calibri"/>
              </a:rPr>
              <a:t>saimniecisko</a:t>
            </a:r>
            <a:r>
              <a:rPr lang="en-US" sz="1700" dirty="0">
                <a:cs typeface="Calibri"/>
              </a:rPr>
              <a:t> </a:t>
            </a:r>
            <a:r>
              <a:rPr lang="en-US" sz="1700" dirty="0" err="1">
                <a:cs typeface="Calibri"/>
              </a:rPr>
              <a:t>darbību</a:t>
            </a:r>
            <a:r>
              <a:rPr lang="en-US" sz="1700" dirty="0">
                <a:cs typeface="Calibri"/>
              </a:rPr>
              <a:t> </a:t>
            </a:r>
            <a:r>
              <a:rPr lang="en-US" sz="1700" dirty="0" err="1">
                <a:cs typeface="Calibri"/>
              </a:rPr>
              <a:t>saistītam</a:t>
            </a:r>
            <a:r>
              <a:rPr lang="en-US" sz="1700" dirty="0">
                <a:cs typeface="Calibri"/>
              </a:rPr>
              <a:t> </a:t>
            </a:r>
            <a:r>
              <a:rPr lang="en-US" sz="1700" dirty="0" err="1">
                <a:cs typeface="Calibri"/>
              </a:rPr>
              <a:t>projektam</a:t>
            </a:r>
            <a:r>
              <a:rPr lang="en-US" sz="1700" dirty="0">
                <a:cs typeface="Calibri"/>
              </a:rPr>
              <a:t>, kas </a:t>
            </a:r>
            <a:r>
              <a:rPr lang="en-US" sz="1700" dirty="0" err="1">
                <a:cs typeface="Calibri"/>
              </a:rPr>
              <a:t>atbilst</a:t>
            </a:r>
            <a:r>
              <a:rPr lang="en-US" sz="1700" dirty="0">
                <a:cs typeface="Calibri"/>
              </a:rPr>
              <a:t> </a:t>
            </a:r>
            <a:r>
              <a:rPr lang="en-US" sz="1700" dirty="0" err="1">
                <a:cs typeface="Calibri"/>
              </a:rPr>
              <a:t>Līguma</a:t>
            </a:r>
            <a:r>
              <a:rPr lang="en-US" sz="1700" dirty="0">
                <a:cs typeface="Calibri"/>
              </a:rPr>
              <a:t> par </a:t>
            </a:r>
            <a:r>
              <a:rPr lang="en-US" sz="1700" dirty="0" err="1">
                <a:cs typeface="Calibri"/>
              </a:rPr>
              <a:t>Eiropas</a:t>
            </a:r>
            <a:r>
              <a:rPr lang="en-US" sz="1700" dirty="0">
                <a:cs typeface="Calibri"/>
              </a:rPr>
              <a:t> </a:t>
            </a:r>
            <a:r>
              <a:rPr lang="en-US" sz="1700" dirty="0" err="1">
                <a:cs typeface="Calibri"/>
              </a:rPr>
              <a:t>Savienības</a:t>
            </a:r>
            <a:r>
              <a:rPr lang="en-US" sz="1700" dirty="0">
                <a:cs typeface="Calibri"/>
              </a:rPr>
              <a:t> </a:t>
            </a:r>
            <a:r>
              <a:rPr lang="en-US" sz="1700" dirty="0" err="1">
                <a:cs typeface="Calibri"/>
              </a:rPr>
              <a:t>darbību</a:t>
            </a:r>
            <a:r>
              <a:rPr lang="en-US" sz="1700" dirty="0">
                <a:cs typeface="Calibri"/>
              </a:rPr>
              <a:t> 107. Panta 1. </a:t>
            </a:r>
            <a:r>
              <a:rPr lang="en-US" sz="1700" dirty="0" err="1">
                <a:cs typeface="Calibri"/>
              </a:rPr>
              <a:t>punktā</a:t>
            </a:r>
            <a:r>
              <a:rPr lang="en-US" sz="1700" dirty="0">
                <a:cs typeface="Calibri"/>
              </a:rPr>
              <a:t> </a:t>
            </a:r>
            <a:r>
              <a:rPr lang="en-US" sz="1700" dirty="0" err="1">
                <a:cs typeface="Calibri"/>
              </a:rPr>
              <a:t>noteiktajam</a:t>
            </a:r>
            <a:r>
              <a:rPr lang="en-US" sz="1700" dirty="0">
                <a:cs typeface="Calibri"/>
              </a:rPr>
              <a:t>:</a:t>
            </a:r>
            <a:endParaRPr lang="en-US" sz="1700" b="1" dirty="0">
              <a:cs typeface="Calibri"/>
            </a:endParaRPr>
          </a:p>
          <a:p>
            <a:pPr lvl="1"/>
            <a:endParaRPr lang="en-US" sz="1700" b="1" dirty="0">
              <a:cs typeface="Calibri"/>
            </a:endParaRPr>
          </a:p>
          <a:p>
            <a:pPr marL="742950" lvl="1" indent="-285750">
              <a:buFont typeface="Arial"/>
              <a:buChar char="•"/>
            </a:pPr>
            <a:r>
              <a:rPr lang="en-US" sz="1700" b="1" dirty="0">
                <a:cs typeface="Calibri"/>
              </a:rPr>
              <a:t>3.5 </a:t>
            </a:r>
            <a:r>
              <a:rPr lang="en-US" sz="1700" b="1" dirty="0" err="1">
                <a:cs typeface="Calibri"/>
              </a:rPr>
              <a:t>ar</a:t>
            </a:r>
            <a:r>
              <a:rPr lang="en-US" sz="1700" b="1" dirty="0">
                <a:cs typeface="Calibri"/>
              </a:rPr>
              <a:t> </a:t>
            </a:r>
            <a:r>
              <a:rPr lang="en-US" sz="1700" b="1" dirty="0" err="1">
                <a:cs typeface="Calibri"/>
              </a:rPr>
              <a:t>saimniecisku</a:t>
            </a:r>
            <a:r>
              <a:rPr lang="en-US" sz="1700" b="1" dirty="0">
                <a:cs typeface="Calibri"/>
              </a:rPr>
              <a:t> </a:t>
            </a:r>
            <a:r>
              <a:rPr lang="en-US" sz="1700" b="1" dirty="0" err="1">
                <a:cs typeface="Calibri"/>
              </a:rPr>
              <a:t>darbību</a:t>
            </a:r>
            <a:r>
              <a:rPr lang="en-US" sz="1700" b="1" dirty="0">
                <a:cs typeface="Calibri"/>
              </a:rPr>
              <a:t> </a:t>
            </a:r>
            <a:r>
              <a:rPr lang="en-US" sz="1700" b="1" dirty="0" err="1">
                <a:cs typeface="Calibri"/>
              </a:rPr>
              <a:t>saistīts</a:t>
            </a:r>
            <a:r>
              <a:rPr lang="en-US" sz="1700" b="1" dirty="0">
                <a:cs typeface="Calibri"/>
              </a:rPr>
              <a:t> </a:t>
            </a:r>
            <a:r>
              <a:rPr lang="en-US" sz="1700" b="1" dirty="0" err="1">
                <a:cs typeface="Calibri"/>
              </a:rPr>
              <a:t>projekts</a:t>
            </a:r>
            <a:r>
              <a:rPr lang="en-US" sz="1700" b="1" dirty="0">
                <a:cs typeface="Calibri"/>
              </a:rPr>
              <a:t>- </a:t>
            </a:r>
            <a:r>
              <a:rPr lang="en-US" sz="1700" dirty="0" err="1">
                <a:cs typeface="Calibri"/>
              </a:rPr>
              <a:t>projekts</a:t>
            </a:r>
            <a:r>
              <a:rPr lang="en-US" sz="1700" dirty="0">
                <a:cs typeface="Calibri"/>
              </a:rPr>
              <a:t>, kas </a:t>
            </a:r>
            <a:r>
              <a:rPr lang="en-US" sz="1700" dirty="0" err="1">
                <a:cs typeface="Calibri"/>
              </a:rPr>
              <a:t>atbilst</a:t>
            </a:r>
            <a:r>
              <a:rPr lang="en-US" sz="1700" dirty="0">
                <a:cs typeface="Calibri"/>
              </a:rPr>
              <a:t> </a:t>
            </a:r>
            <a:r>
              <a:rPr lang="en-US" sz="1700" dirty="0" err="1">
                <a:cs typeface="Calibri"/>
              </a:rPr>
              <a:t>vienam</a:t>
            </a:r>
            <a:r>
              <a:rPr lang="en-US" sz="1700" dirty="0">
                <a:cs typeface="Calibri"/>
              </a:rPr>
              <a:t> </a:t>
            </a:r>
            <a:r>
              <a:rPr lang="en-US" sz="1700" dirty="0" err="1">
                <a:cs typeface="Calibri"/>
              </a:rPr>
              <a:t>vai</a:t>
            </a:r>
            <a:r>
              <a:rPr lang="en-US" sz="1700" dirty="0">
                <a:cs typeface="Calibri"/>
              </a:rPr>
              <a:t> </a:t>
            </a:r>
            <a:r>
              <a:rPr lang="en-US" sz="1700" dirty="0" err="1">
                <a:cs typeface="Calibri"/>
              </a:rPr>
              <a:t>vairākiem</a:t>
            </a:r>
            <a:r>
              <a:rPr lang="en-US" sz="1700" dirty="0">
                <a:cs typeface="Calibri"/>
              </a:rPr>
              <a:t> </a:t>
            </a:r>
            <a:r>
              <a:rPr lang="en-US" sz="1700" dirty="0" err="1">
                <a:cs typeface="Calibri"/>
              </a:rPr>
              <a:t>šādiem</a:t>
            </a:r>
            <a:r>
              <a:rPr lang="en-US" sz="1700" dirty="0">
                <a:cs typeface="Calibri"/>
              </a:rPr>
              <a:t> </a:t>
            </a:r>
            <a:r>
              <a:rPr lang="en-US" sz="1700" dirty="0" err="1">
                <a:cs typeface="Calibri"/>
              </a:rPr>
              <a:t>kritērijiem</a:t>
            </a:r>
            <a:r>
              <a:rPr lang="en-US" sz="1700" dirty="0">
                <a:cs typeface="Calibri"/>
              </a:rPr>
              <a:t> :</a:t>
            </a:r>
            <a:endParaRPr lang="en-US">
              <a:cs typeface="Calibri" panose="020F0502020204030204"/>
            </a:endParaRPr>
          </a:p>
          <a:p>
            <a:pPr lvl="2"/>
            <a:r>
              <a:rPr lang="en-US" sz="1700" dirty="0">
                <a:cs typeface="Calibri"/>
              </a:rPr>
              <a:t>3.5.1 </a:t>
            </a:r>
            <a:r>
              <a:rPr lang="en-US" sz="1700" dirty="0" err="1">
                <a:cs typeface="Calibri"/>
              </a:rPr>
              <a:t>projektu</a:t>
            </a:r>
            <a:r>
              <a:rPr lang="en-US" sz="1700" dirty="0">
                <a:cs typeface="Calibri"/>
              </a:rPr>
              <a:t> </a:t>
            </a:r>
            <a:r>
              <a:rPr lang="en-US" sz="1700" dirty="0" err="1">
                <a:cs typeface="Calibri"/>
              </a:rPr>
              <a:t>īsteno</a:t>
            </a:r>
            <a:r>
              <a:rPr lang="en-US" sz="1700" dirty="0">
                <a:cs typeface="Calibri"/>
              </a:rPr>
              <a:t> </a:t>
            </a:r>
            <a:r>
              <a:rPr lang="en-US" sz="1700" dirty="0" err="1">
                <a:cs typeface="Calibri"/>
              </a:rPr>
              <a:t>zinātniskā</a:t>
            </a:r>
            <a:r>
              <a:rPr lang="en-US" sz="1700" dirty="0">
                <a:cs typeface="Calibri"/>
              </a:rPr>
              <a:t> </a:t>
            </a:r>
            <a:r>
              <a:rPr lang="en-US" sz="1700" dirty="0" err="1">
                <a:cs typeface="Calibri"/>
              </a:rPr>
              <a:t>institūcija</a:t>
            </a:r>
            <a:r>
              <a:rPr lang="en-US" sz="1700" dirty="0">
                <a:cs typeface="Calibri"/>
              </a:rPr>
              <a:t>, kas </a:t>
            </a:r>
            <a:r>
              <a:rPr lang="en-US" sz="1700" dirty="0" err="1">
                <a:cs typeface="Calibri"/>
              </a:rPr>
              <a:t>neatbilst</a:t>
            </a:r>
            <a:r>
              <a:rPr lang="en-US" sz="1700" dirty="0">
                <a:cs typeface="Calibri"/>
              </a:rPr>
              <a:t> </a:t>
            </a:r>
            <a:r>
              <a:rPr lang="en-US" sz="1700" dirty="0" err="1">
                <a:cs typeface="Calibri"/>
              </a:rPr>
              <a:t>pētnieciskās</a:t>
            </a:r>
            <a:r>
              <a:rPr lang="en-US" sz="1700" dirty="0">
                <a:cs typeface="Calibri"/>
              </a:rPr>
              <a:t> </a:t>
            </a:r>
            <a:r>
              <a:rPr lang="en-US" sz="1700" dirty="0" err="1">
                <a:cs typeface="Calibri"/>
              </a:rPr>
              <a:t>organizācijas</a:t>
            </a:r>
            <a:r>
              <a:rPr lang="en-US" sz="1700" dirty="0">
                <a:cs typeface="Calibri"/>
              </a:rPr>
              <a:t> </a:t>
            </a:r>
            <a:r>
              <a:rPr lang="en-US" sz="1700" dirty="0" err="1">
                <a:cs typeface="Calibri"/>
              </a:rPr>
              <a:t>definīcijai</a:t>
            </a:r>
            <a:r>
              <a:rPr lang="en-US" sz="1700" dirty="0">
                <a:cs typeface="Calibri"/>
              </a:rPr>
              <a:t>; </a:t>
            </a:r>
          </a:p>
          <a:p>
            <a:pPr lvl="2"/>
            <a:r>
              <a:rPr lang="en-US" sz="1700" dirty="0">
                <a:cs typeface="Calibri"/>
              </a:rPr>
              <a:t>3.5.2 </a:t>
            </a:r>
            <a:r>
              <a:rPr lang="en-US" sz="1700" dirty="0" err="1">
                <a:cs typeface="Calibri"/>
              </a:rPr>
              <a:t>projekta</a:t>
            </a:r>
            <a:r>
              <a:rPr lang="en-US" sz="1700" dirty="0">
                <a:cs typeface="Calibri"/>
              </a:rPr>
              <a:t> </a:t>
            </a:r>
            <a:r>
              <a:rPr lang="en-US" sz="1700" dirty="0" err="1">
                <a:cs typeface="Calibri"/>
              </a:rPr>
              <a:t>ietvaros</a:t>
            </a:r>
            <a:r>
              <a:rPr lang="en-US" sz="1700" dirty="0">
                <a:cs typeface="Calibri"/>
              </a:rPr>
              <a:t> </a:t>
            </a:r>
            <a:r>
              <a:rPr lang="en-US" sz="1700" dirty="0" err="1">
                <a:cs typeface="Calibri"/>
              </a:rPr>
              <a:t>īsteno</a:t>
            </a:r>
            <a:r>
              <a:rPr lang="en-US" sz="1700" dirty="0">
                <a:cs typeface="Calibri"/>
              </a:rPr>
              <a:t> </a:t>
            </a:r>
            <a:r>
              <a:rPr lang="en-US" sz="1700" dirty="0" err="1">
                <a:cs typeface="Calibri"/>
              </a:rPr>
              <a:t>darbības</a:t>
            </a:r>
            <a:r>
              <a:rPr lang="en-US" sz="1700" dirty="0">
                <a:cs typeface="Calibri"/>
              </a:rPr>
              <a:t>, </a:t>
            </a:r>
            <a:r>
              <a:rPr lang="en-US" sz="1700" dirty="0" err="1">
                <a:cs typeface="Calibri"/>
              </a:rPr>
              <a:t>kurām</a:t>
            </a:r>
            <a:r>
              <a:rPr lang="en-US" sz="1700" dirty="0">
                <a:cs typeface="Calibri"/>
              </a:rPr>
              <a:t> </a:t>
            </a:r>
            <a:r>
              <a:rPr lang="en-US" sz="1700" dirty="0" err="1">
                <a:cs typeface="Calibri"/>
              </a:rPr>
              <a:t>ir</a:t>
            </a:r>
            <a:r>
              <a:rPr lang="en-US" sz="1700" dirty="0">
                <a:cs typeface="Calibri"/>
              </a:rPr>
              <a:t> </a:t>
            </a:r>
            <a:r>
              <a:rPr lang="en-US" sz="1700" dirty="0" err="1">
                <a:cs typeface="Calibri"/>
              </a:rPr>
              <a:t>saimniecisks</a:t>
            </a:r>
            <a:r>
              <a:rPr lang="en-US" sz="1700" dirty="0">
                <a:cs typeface="Calibri"/>
              </a:rPr>
              <a:t> </a:t>
            </a:r>
            <a:r>
              <a:rPr lang="en-US" sz="1700" dirty="0" err="1">
                <a:cs typeface="Calibri"/>
              </a:rPr>
              <a:t>raksturs</a:t>
            </a:r>
            <a:endParaRPr lang="en-US" sz="1700" dirty="0">
              <a:cs typeface="Calibri"/>
            </a:endParaRPr>
          </a:p>
          <a:p>
            <a:pPr lvl="2"/>
            <a:endParaRPr lang="en-US" sz="1700" dirty="0">
              <a:cs typeface="Calibri"/>
            </a:endParaRPr>
          </a:p>
          <a:p>
            <a:r>
              <a:rPr lang="en-US" sz="1700" dirty="0" err="1">
                <a:ea typeface="+mn-lt"/>
                <a:cs typeface="+mn-lt"/>
              </a:rPr>
              <a:t>Atbalsta</a:t>
            </a:r>
            <a:r>
              <a:rPr lang="en-US" sz="1700" dirty="0">
                <a:ea typeface="+mn-lt"/>
                <a:cs typeface="+mn-lt"/>
              </a:rPr>
              <a:t> </a:t>
            </a:r>
            <a:r>
              <a:rPr lang="en-US" sz="1700" dirty="0" err="1">
                <a:ea typeface="+mn-lt"/>
                <a:cs typeface="+mn-lt"/>
              </a:rPr>
              <a:t>maksimālā</a:t>
            </a:r>
            <a:r>
              <a:rPr lang="en-US" sz="1700" dirty="0">
                <a:ea typeface="+mn-lt"/>
                <a:cs typeface="+mn-lt"/>
              </a:rPr>
              <a:t> </a:t>
            </a:r>
            <a:r>
              <a:rPr lang="en-US" sz="1700" dirty="0" err="1">
                <a:ea typeface="+mn-lt"/>
                <a:cs typeface="+mn-lt"/>
              </a:rPr>
              <a:t>intensitāte</a:t>
            </a:r>
            <a:r>
              <a:rPr lang="en-US" sz="1700" dirty="0">
                <a:ea typeface="+mn-lt"/>
                <a:cs typeface="+mn-lt"/>
              </a:rPr>
              <a:t> </a:t>
            </a:r>
            <a:r>
              <a:rPr lang="en-US" sz="1700" b="1" dirty="0">
                <a:ea typeface="+mn-lt"/>
                <a:cs typeface="+mn-lt"/>
              </a:rPr>
              <a:t>80%</a:t>
            </a:r>
            <a:r>
              <a:rPr lang="en-US" sz="1700" dirty="0">
                <a:ea typeface="+mn-lt"/>
                <a:cs typeface="+mn-lt"/>
              </a:rPr>
              <a:t> , </a:t>
            </a:r>
            <a:r>
              <a:rPr lang="en-US" sz="1700" dirty="0" err="1">
                <a:ea typeface="+mn-lt"/>
                <a:cs typeface="+mn-lt"/>
              </a:rPr>
              <a:t>katram</a:t>
            </a:r>
            <a:r>
              <a:rPr lang="en-US" sz="1700" dirty="0">
                <a:ea typeface="+mn-lt"/>
                <a:cs typeface="+mn-lt"/>
              </a:rPr>
              <a:t> </a:t>
            </a:r>
            <a:r>
              <a:rPr lang="en-US" sz="1700" dirty="0" err="1">
                <a:ea typeface="+mn-lt"/>
                <a:cs typeface="+mn-lt"/>
              </a:rPr>
              <a:t>saņēmējam</a:t>
            </a:r>
            <a:r>
              <a:rPr lang="en-US" sz="1700" dirty="0">
                <a:ea typeface="+mn-lt"/>
                <a:cs typeface="+mn-lt"/>
              </a:rPr>
              <a:t> </a:t>
            </a:r>
            <a:r>
              <a:rPr lang="en-US" sz="1700" dirty="0" err="1">
                <a:ea typeface="+mn-lt"/>
                <a:cs typeface="+mn-lt"/>
              </a:rPr>
              <a:t>nepārsniedz</a:t>
            </a:r>
            <a:r>
              <a:rPr lang="en-US" sz="1700" dirty="0">
                <a:ea typeface="+mn-lt"/>
                <a:cs typeface="+mn-lt"/>
              </a:rPr>
              <a:t>:</a:t>
            </a:r>
            <a:endParaRPr lang="en-US" dirty="0"/>
          </a:p>
          <a:p>
            <a:r>
              <a:rPr lang="en-US" sz="1700" dirty="0">
                <a:cs typeface="Calibri"/>
              </a:rPr>
              <a:t>a) </a:t>
            </a:r>
            <a:r>
              <a:rPr lang="en-US" sz="1700" b="1" dirty="0">
                <a:cs typeface="Calibri"/>
              </a:rPr>
              <a:t>50%</a:t>
            </a:r>
            <a:r>
              <a:rPr lang="en-US" sz="1700" dirty="0">
                <a:cs typeface="Calibri"/>
              </a:rPr>
              <a:t> </a:t>
            </a:r>
            <a:r>
              <a:rPr lang="en-US" sz="1700" dirty="0" err="1">
                <a:cs typeface="Calibri"/>
              </a:rPr>
              <a:t>rūpniecisko</a:t>
            </a:r>
            <a:r>
              <a:rPr lang="en-US" sz="1700" dirty="0">
                <a:cs typeface="Calibri"/>
              </a:rPr>
              <a:t> </a:t>
            </a:r>
            <a:r>
              <a:rPr lang="en-US" sz="1700" dirty="0" err="1">
                <a:cs typeface="Calibri"/>
              </a:rPr>
              <a:t>pētījumu</a:t>
            </a:r>
            <a:r>
              <a:rPr lang="en-US" sz="1700" dirty="0">
                <a:cs typeface="Calibri"/>
              </a:rPr>
              <a:t> </a:t>
            </a:r>
            <a:r>
              <a:rPr lang="en-US" sz="1700" dirty="0" err="1">
                <a:cs typeface="Calibri"/>
              </a:rPr>
              <a:t>gadījumā</a:t>
            </a:r>
            <a:r>
              <a:rPr lang="en-US" sz="1700" dirty="0">
                <a:cs typeface="Calibri"/>
              </a:rPr>
              <a:t> </a:t>
            </a:r>
          </a:p>
          <a:p>
            <a:r>
              <a:rPr lang="en-US" sz="1700" dirty="0">
                <a:cs typeface="Calibri"/>
              </a:rPr>
              <a:t>b) </a:t>
            </a:r>
            <a:r>
              <a:rPr lang="en-US" sz="1700" b="1" dirty="0">
                <a:cs typeface="Calibri"/>
              </a:rPr>
              <a:t>25%</a:t>
            </a:r>
            <a:r>
              <a:rPr lang="en-US" sz="1700" dirty="0">
                <a:cs typeface="Calibri"/>
              </a:rPr>
              <a:t> </a:t>
            </a:r>
            <a:r>
              <a:rPr lang="en-US" sz="1700" dirty="0" err="1">
                <a:cs typeface="Calibri"/>
              </a:rPr>
              <a:t>ekspermentālās</a:t>
            </a:r>
            <a:r>
              <a:rPr lang="en-US" sz="1700" dirty="0">
                <a:cs typeface="Calibri"/>
              </a:rPr>
              <a:t> </a:t>
            </a:r>
            <a:r>
              <a:rPr lang="en-US" sz="1700" dirty="0" err="1">
                <a:cs typeface="Calibri"/>
              </a:rPr>
              <a:t>izstrādes</a:t>
            </a:r>
            <a:r>
              <a:rPr lang="en-US" sz="1700" dirty="0">
                <a:cs typeface="Calibri"/>
              </a:rPr>
              <a:t> </a:t>
            </a:r>
            <a:r>
              <a:rPr lang="en-US" sz="1700" dirty="0" err="1">
                <a:cs typeface="Calibri"/>
              </a:rPr>
              <a:t>gadījumā</a:t>
            </a:r>
            <a:r>
              <a:rPr lang="en-US" sz="1700" dirty="0">
                <a:cs typeface="Calibri"/>
              </a:rPr>
              <a:t> </a:t>
            </a:r>
          </a:p>
          <a:p>
            <a:r>
              <a:rPr lang="en-US" sz="1700" dirty="0">
                <a:cs typeface="Calibri"/>
              </a:rPr>
              <a:t>c) </a:t>
            </a:r>
            <a:r>
              <a:rPr lang="en-US" sz="1700" b="1" dirty="0">
                <a:cs typeface="Calibri"/>
              </a:rPr>
              <a:t>50%</a:t>
            </a:r>
            <a:r>
              <a:rPr lang="en-US" sz="1700" dirty="0">
                <a:cs typeface="Calibri"/>
              </a:rPr>
              <a:t> </a:t>
            </a:r>
            <a:r>
              <a:rPr lang="en-US" sz="1700" dirty="0" err="1">
                <a:cs typeface="Calibri"/>
              </a:rPr>
              <a:t>tehniski</a:t>
            </a:r>
            <a:r>
              <a:rPr lang="en-US" sz="1700" dirty="0">
                <a:cs typeface="Calibri"/>
              </a:rPr>
              <a:t> </a:t>
            </a:r>
            <a:r>
              <a:rPr lang="en-US" sz="1700" dirty="0" err="1">
                <a:cs typeface="Calibri"/>
              </a:rPr>
              <a:t>ekonomiskās</a:t>
            </a:r>
            <a:r>
              <a:rPr lang="en-US" sz="1700" dirty="0">
                <a:cs typeface="Calibri"/>
              </a:rPr>
              <a:t> </a:t>
            </a:r>
            <a:r>
              <a:rPr lang="en-US" sz="1700" dirty="0" err="1">
                <a:cs typeface="Calibri"/>
              </a:rPr>
              <a:t>priekšizpētes</a:t>
            </a:r>
            <a:r>
              <a:rPr lang="en-US" sz="1700" dirty="0">
                <a:cs typeface="Calibri"/>
              </a:rPr>
              <a:t> </a:t>
            </a:r>
            <a:r>
              <a:rPr lang="en-US" sz="1700" dirty="0" err="1">
                <a:cs typeface="Calibri"/>
              </a:rPr>
              <a:t>gadījumā</a:t>
            </a:r>
            <a:r>
              <a:rPr lang="en-US" sz="1700" dirty="0">
                <a:cs typeface="Calibri"/>
              </a:rPr>
              <a:t> </a:t>
            </a:r>
          </a:p>
          <a:p>
            <a:endParaRPr lang="en-US" sz="1700" dirty="0">
              <a:cs typeface="Calibri"/>
            </a:endParaRPr>
          </a:p>
          <a:p>
            <a:r>
              <a:rPr lang="en-US" sz="1700" dirty="0">
                <a:cs typeface="Calibri"/>
              </a:rPr>
              <a:t>+ 10% </a:t>
            </a:r>
            <a:r>
              <a:rPr lang="en-US" sz="1700" dirty="0" err="1">
                <a:cs typeface="Calibri"/>
              </a:rPr>
              <a:t>vidējiem</a:t>
            </a:r>
            <a:r>
              <a:rPr lang="en-US" sz="1700" dirty="0">
                <a:cs typeface="Calibri"/>
              </a:rPr>
              <a:t> </a:t>
            </a:r>
            <a:r>
              <a:rPr lang="en-US" sz="1700" dirty="0" err="1">
                <a:cs typeface="Calibri"/>
              </a:rPr>
              <a:t>uzņēmumiem</a:t>
            </a:r>
            <a:endParaRPr lang="en-US" sz="1700" dirty="0">
              <a:cs typeface="Calibri"/>
            </a:endParaRPr>
          </a:p>
          <a:p>
            <a:r>
              <a:rPr lang="en-US" sz="1700" dirty="0">
                <a:cs typeface="Calibri"/>
              </a:rPr>
              <a:t>+ 20% </a:t>
            </a:r>
            <a:r>
              <a:rPr lang="en-US" sz="1700" dirty="0" err="1">
                <a:cs typeface="Calibri"/>
              </a:rPr>
              <a:t>maziem</a:t>
            </a:r>
            <a:r>
              <a:rPr lang="en-US" sz="1700" dirty="0">
                <a:cs typeface="Calibri"/>
              </a:rPr>
              <a:t> </a:t>
            </a:r>
            <a:r>
              <a:rPr lang="en-US" sz="1700" dirty="0" err="1">
                <a:cs typeface="Calibri"/>
              </a:rPr>
              <a:t>uzņēmumiem</a:t>
            </a:r>
            <a:endParaRPr lang="en-US" sz="1700" dirty="0">
              <a:cs typeface="Calibri"/>
            </a:endParaRPr>
          </a:p>
          <a:p>
            <a:r>
              <a:rPr lang="en-US" sz="1700" dirty="0">
                <a:cs typeface="Calibri"/>
              </a:rPr>
              <a:t>+ 15% ja </a:t>
            </a:r>
            <a:r>
              <a:rPr lang="en-US" sz="1700" dirty="0" err="1">
                <a:cs typeface="Calibri"/>
              </a:rPr>
              <a:t>projekts</a:t>
            </a:r>
            <a:r>
              <a:rPr lang="en-US" sz="1700" dirty="0">
                <a:cs typeface="Calibri"/>
              </a:rPr>
              <a:t> </a:t>
            </a:r>
            <a:r>
              <a:rPr lang="en-US" sz="1700" dirty="0" err="1">
                <a:cs typeface="Calibri"/>
              </a:rPr>
              <a:t>paredz</a:t>
            </a:r>
            <a:r>
              <a:rPr lang="en-US" sz="1700" dirty="0">
                <a:cs typeface="Calibri"/>
              </a:rPr>
              <a:t> </a:t>
            </a:r>
            <a:r>
              <a:rPr lang="en-US" sz="1700" dirty="0" err="1">
                <a:cs typeface="Calibri"/>
              </a:rPr>
              <a:t>efektīvu</a:t>
            </a:r>
            <a:r>
              <a:rPr lang="en-US" sz="1700" dirty="0">
                <a:cs typeface="Calibri"/>
              </a:rPr>
              <a:t> </a:t>
            </a:r>
            <a:r>
              <a:rPr lang="en-US" sz="1700" dirty="0" err="1">
                <a:cs typeface="Calibri"/>
              </a:rPr>
              <a:t>sadarbību</a:t>
            </a:r>
            <a:r>
              <a:rPr lang="en-US" sz="1700" dirty="0">
                <a:cs typeface="Calibri"/>
              </a:rPr>
              <a:t> un/ </a:t>
            </a:r>
            <a:r>
              <a:rPr lang="en-US" sz="1700" dirty="0" err="1">
                <a:cs typeface="Calibri"/>
              </a:rPr>
              <a:t>vai</a:t>
            </a:r>
            <a:r>
              <a:rPr lang="en-US" sz="1700" dirty="0">
                <a:cs typeface="Calibri"/>
              </a:rPr>
              <a:t> </a:t>
            </a:r>
            <a:r>
              <a:rPr lang="en-US" sz="1700" dirty="0" err="1">
                <a:cs typeface="Calibri"/>
              </a:rPr>
              <a:t>rezultāti</a:t>
            </a:r>
            <a:r>
              <a:rPr lang="en-US" sz="1700" dirty="0">
                <a:cs typeface="Calibri"/>
              </a:rPr>
              <a:t> </a:t>
            </a:r>
            <a:r>
              <a:rPr lang="en-US" sz="1700" dirty="0" err="1">
                <a:cs typeface="Calibri"/>
              </a:rPr>
              <a:t>tiek</a:t>
            </a:r>
            <a:r>
              <a:rPr lang="en-US" sz="1700" dirty="0">
                <a:cs typeface="Calibri"/>
              </a:rPr>
              <a:t> </a:t>
            </a:r>
            <a:r>
              <a:rPr lang="en-US" sz="1700" dirty="0" err="1">
                <a:cs typeface="Calibri"/>
              </a:rPr>
              <a:t>izplatīti</a:t>
            </a:r>
            <a:r>
              <a:rPr lang="en-US" sz="1700" dirty="0">
                <a:cs typeface="Calibri"/>
              </a:rPr>
              <a:t> </a:t>
            </a:r>
            <a:r>
              <a:rPr lang="en-US" sz="1700" dirty="0" err="1">
                <a:cs typeface="Calibri"/>
              </a:rPr>
              <a:t>konferencēs</a:t>
            </a:r>
            <a:r>
              <a:rPr lang="en-US" sz="1700" dirty="0">
                <a:cs typeface="Calibri"/>
              </a:rPr>
              <a:t> un </a:t>
            </a:r>
            <a:r>
              <a:rPr lang="en-US" sz="1700" dirty="0" err="1">
                <a:cs typeface="Calibri"/>
              </a:rPr>
              <a:t>publikācijās</a:t>
            </a:r>
            <a:endParaRPr lang="en-US" sz="1700" dirty="0">
              <a:cs typeface="Calibri"/>
            </a:endParaRPr>
          </a:p>
          <a:p>
            <a:endParaRPr lang="en-US" dirty="0">
              <a:cs typeface="Calibri"/>
            </a:endParaRPr>
          </a:p>
        </p:txBody>
      </p:sp>
      <p:pic>
        <p:nvPicPr>
          <p:cNvPr id="5" name="Attēls 18" descr="A picture containing text, sign&#10;&#10;Description automatically generated">
            <a:extLst>
              <a:ext uri="{FF2B5EF4-FFF2-40B4-BE49-F238E27FC236}">
                <a16:creationId xmlns:a16="http://schemas.microsoft.com/office/drawing/2014/main" id="{A18355EC-01A1-DFF5-1320-A32FB2D4CB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2063" y="212036"/>
            <a:ext cx="1201705" cy="695507"/>
          </a:xfrm>
          <a:prstGeom prst="rect">
            <a:avLst/>
          </a:prstGeom>
        </p:spPr>
      </p:pic>
    </p:spTree>
    <p:extLst>
      <p:ext uri="{BB962C8B-B14F-4D97-AF65-F5344CB8AC3E}">
        <p14:creationId xmlns:p14="http://schemas.microsoft.com/office/powerpoint/2010/main" val="980514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6F7F3EBF-F792-4B11-B0BA-E6698F5BC6FC}"/>
              </a:ext>
            </a:extLst>
          </p:cNvPr>
          <p:cNvSpPr>
            <a:spLocks noGrp="1"/>
          </p:cNvSpPr>
          <p:nvPr>
            <p:ph type="title"/>
          </p:nvPr>
        </p:nvSpPr>
        <p:spPr>
          <a:xfrm>
            <a:off x="1257232" y="-112989"/>
            <a:ext cx="10515600" cy="1325563"/>
          </a:xfrm>
        </p:spPr>
        <p:txBody>
          <a:bodyPr/>
          <a:lstStyle/>
          <a:p>
            <a:r>
              <a:rPr lang="lv-LV" b="1" dirty="0">
                <a:latin typeface="+mn-lt"/>
              </a:rPr>
              <a:t>Tehnoloģiju gatavības līmeņi (TLR)  </a:t>
            </a:r>
            <a:endParaRPr lang="lv-LV" dirty="0"/>
          </a:p>
        </p:txBody>
      </p:sp>
      <p:sp>
        <p:nvSpPr>
          <p:cNvPr id="6" name="Slide Number Placeholder 5">
            <a:extLst>
              <a:ext uri="{FF2B5EF4-FFF2-40B4-BE49-F238E27FC236}">
                <a16:creationId xmlns:a16="http://schemas.microsoft.com/office/drawing/2014/main" id="{BE5055AA-AE85-4427-8283-A62BD2157AA1}"/>
              </a:ext>
            </a:extLst>
          </p:cNvPr>
          <p:cNvSpPr>
            <a:spLocks noGrp="1"/>
          </p:cNvSpPr>
          <p:nvPr>
            <p:ph type="sldNum" sz="quarter" idx="12"/>
          </p:nvPr>
        </p:nvSpPr>
        <p:spPr/>
        <p:txBody>
          <a:bodyPr/>
          <a:lstStyle/>
          <a:p>
            <a:pPr>
              <a:defRPr/>
            </a:pPr>
            <a:fld id="{559B3BF5-5EA0-4E17-AB4B-664290D5DB15}" type="slidenum">
              <a:rPr lang="en-US" altLang="lv-LV" smtClean="0"/>
              <a:pPr>
                <a:defRPr/>
              </a:pPr>
              <a:t>11</a:t>
            </a:fld>
            <a:endParaRPr lang="en-US" altLang="lv-LV"/>
          </a:p>
        </p:txBody>
      </p:sp>
      <p:grpSp>
        <p:nvGrpSpPr>
          <p:cNvPr id="7" name="Group 3">
            <a:extLst>
              <a:ext uri="{FF2B5EF4-FFF2-40B4-BE49-F238E27FC236}">
                <a16:creationId xmlns:a16="http://schemas.microsoft.com/office/drawing/2014/main" id="{D53FE419-1471-D33F-33DD-7044E94CC52A}"/>
              </a:ext>
            </a:extLst>
          </p:cNvPr>
          <p:cNvGrpSpPr/>
          <p:nvPr/>
        </p:nvGrpSpPr>
        <p:grpSpPr>
          <a:xfrm>
            <a:off x="1257232" y="1023250"/>
            <a:ext cx="10379572" cy="5238402"/>
            <a:chOff x="4018267" y="2049483"/>
            <a:chExt cx="4155464" cy="4371107"/>
          </a:xfrm>
          <a:solidFill>
            <a:srgbClr val="ECF5E7"/>
          </a:solidFill>
        </p:grpSpPr>
        <p:sp>
          <p:nvSpPr>
            <p:cNvPr id="8" name="Freeform 4">
              <a:extLst>
                <a:ext uri="{FF2B5EF4-FFF2-40B4-BE49-F238E27FC236}">
                  <a16:creationId xmlns:a16="http://schemas.microsoft.com/office/drawing/2014/main" id="{A70E19B1-79D4-2334-366E-E10DD78E0EFD}"/>
                </a:ext>
              </a:extLst>
            </p:cNvPr>
            <p:cNvSpPr/>
            <p:nvPr/>
          </p:nvSpPr>
          <p:spPr>
            <a:xfrm>
              <a:off x="4018267" y="2049483"/>
              <a:ext cx="4155464" cy="46501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990" tIns="39845" rIns="56990" bIns="39845" numCol="1" spcCol="1270" anchor="ctr" anchorCtr="0">
              <a:noAutofit/>
            </a:bodyPr>
            <a:lstStyle/>
            <a:p>
              <a:pPr lvl="0" defTabSz="400050" rtl="0">
                <a:lnSpc>
                  <a:spcPct val="90000"/>
                </a:lnSpc>
                <a:spcBef>
                  <a:spcPct val="0"/>
                </a:spcBef>
                <a:spcAft>
                  <a:spcPct val="35000"/>
                </a:spcAft>
                <a:tabLst>
                  <a:tab pos="252000" algn="l"/>
                </a:tabLst>
              </a:pPr>
              <a:r>
                <a:rPr lang="lv-LV" sz="1800" b="1" kern="1200" dirty="0">
                  <a:solidFill>
                    <a:schemeClr val="accent2">
                      <a:lumMod val="50000"/>
                    </a:schemeClr>
                  </a:solidFill>
                </a:rPr>
                <a:t>		</a:t>
              </a:r>
              <a:r>
                <a:rPr lang="en-GB" sz="1700" b="1" kern="1200" dirty="0">
                  <a:solidFill>
                    <a:schemeClr val="accent6">
                      <a:lumMod val="50000"/>
                    </a:schemeClr>
                  </a:solidFill>
                </a:rPr>
                <a:t>TRL 1 </a:t>
              </a:r>
              <a:r>
                <a:rPr lang="en-GB" sz="1700" kern="1200" dirty="0">
                  <a:solidFill>
                    <a:schemeClr val="accent6">
                      <a:lumMod val="50000"/>
                    </a:schemeClr>
                  </a:solidFill>
                </a:rPr>
                <a:t>– </a:t>
              </a:r>
              <a:r>
                <a:rPr lang="lv-LV" sz="1700" dirty="0">
                  <a:solidFill>
                    <a:schemeClr val="accent6">
                      <a:lumMod val="50000"/>
                    </a:schemeClr>
                  </a:solidFill>
                </a:rPr>
                <a:t> </a:t>
              </a:r>
              <a:r>
                <a:rPr lang="lv-LV" sz="1600" b="0" i="0" dirty="0">
                  <a:solidFill>
                    <a:schemeClr val="accent6">
                      <a:lumMod val="50000"/>
                    </a:schemeClr>
                  </a:solidFill>
                  <a:effectLst/>
                  <a:latin typeface="MarkPro"/>
                </a:rPr>
                <a:t>Izzināti dabas likumi</a:t>
              </a:r>
              <a:endParaRPr lang="lv-LV" sz="1700" kern="1200" dirty="0">
                <a:solidFill>
                  <a:schemeClr val="accent6">
                    <a:lumMod val="50000"/>
                  </a:schemeClr>
                </a:solidFill>
              </a:endParaRPr>
            </a:p>
          </p:txBody>
        </p:sp>
        <p:sp>
          <p:nvSpPr>
            <p:cNvPr id="9" name="Freeform 8">
              <a:extLst>
                <a:ext uri="{FF2B5EF4-FFF2-40B4-BE49-F238E27FC236}">
                  <a16:creationId xmlns:a16="http://schemas.microsoft.com/office/drawing/2014/main" id="{409F6048-5748-7F2E-581D-7EF2F081D17B}"/>
                </a:ext>
              </a:extLst>
            </p:cNvPr>
            <p:cNvSpPr/>
            <p:nvPr/>
          </p:nvSpPr>
          <p:spPr>
            <a:xfrm>
              <a:off x="4018267" y="2537745"/>
              <a:ext cx="4155464" cy="46501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990" tIns="39845" rIns="56990" bIns="39845" numCol="1" spcCol="1270" anchor="ctr" anchorCtr="0">
              <a:noAutofit/>
            </a:bodyPr>
            <a:lstStyle/>
            <a:p>
              <a:pPr lvl="0" defTabSz="400050" rtl="0">
                <a:lnSpc>
                  <a:spcPct val="90000"/>
                </a:lnSpc>
                <a:spcBef>
                  <a:spcPct val="0"/>
                </a:spcBef>
                <a:spcAft>
                  <a:spcPct val="35000"/>
                </a:spcAft>
              </a:pPr>
              <a:r>
                <a:rPr lang="lv-LV" sz="1800" b="1" kern="1200" dirty="0">
                  <a:solidFill>
                    <a:schemeClr val="accent2">
                      <a:lumMod val="50000"/>
                    </a:schemeClr>
                  </a:solidFill>
                </a:rPr>
                <a:t>	</a:t>
              </a:r>
              <a:r>
                <a:rPr lang="en-GB" sz="1700" b="1" kern="1200" dirty="0">
                  <a:solidFill>
                    <a:schemeClr val="accent6">
                      <a:lumMod val="50000"/>
                    </a:schemeClr>
                  </a:solidFill>
                </a:rPr>
                <a:t>TRL 2 </a:t>
              </a:r>
              <a:r>
                <a:rPr lang="en-GB" sz="1700" kern="1200" dirty="0">
                  <a:solidFill>
                    <a:schemeClr val="accent6">
                      <a:lumMod val="50000"/>
                    </a:schemeClr>
                  </a:solidFill>
                </a:rPr>
                <a:t>– </a:t>
              </a:r>
              <a:r>
                <a:rPr lang="lv-LV" sz="1600" b="0" i="0" dirty="0">
                  <a:solidFill>
                    <a:schemeClr val="accent6">
                      <a:lumMod val="50000"/>
                    </a:schemeClr>
                  </a:solidFill>
                  <a:effectLst/>
                  <a:latin typeface="MarkPro"/>
                </a:rPr>
                <a:t>Formulēta tehnoloģijas praktiskā lietojuma koncepcija</a:t>
              </a:r>
              <a:endParaRPr lang="lv-LV" sz="1700" kern="1200" dirty="0">
                <a:solidFill>
                  <a:schemeClr val="accent6">
                    <a:lumMod val="50000"/>
                  </a:schemeClr>
                </a:solidFill>
              </a:endParaRPr>
            </a:p>
          </p:txBody>
        </p:sp>
        <p:sp>
          <p:nvSpPr>
            <p:cNvPr id="11" name="Freeform 9">
              <a:extLst>
                <a:ext uri="{FF2B5EF4-FFF2-40B4-BE49-F238E27FC236}">
                  <a16:creationId xmlns:a16="http://schemas.microsoft.com/office/drawing/2014/main" id="{CD502E1D-5F2A-5C9D-AFBA-639C130C4995}"/>
                </a:ext>
              </a:extLst>
            </p:cNvPr>
            <p:cNvSpPr/>
            <p:nvPr/>
          </p:nvSpPr>
          <p:spPr>
            <a:xfrm>
              <a:off x="4018267" y="3026007"/>
              <a:ext cx="4155464" cy="46501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990" tIns="39845" rIns="56990" bIns="39845" numCol="1" spcCol="1270" anchor="ctr" anchorCtr="0">
              <a:noAutofit/>
            </a:bodyPr>
            <a:lstStyle/>
            <a:p>
              <a:pPr lvl="0" defTabSz="400050" rtl="0">
                <a:lnSpc>
                  <a:spcPct val="90000"/>
                </a:lnSpc>
                <a:spcBef>
                  <a:spcPct val="0"/>
                </a:spcBef>
                <a:spcAft>
                  <a:spcPct val="35000"/>
                </a:spcAft>
              </a:pPr>
              <a:r>
                <a:rPr lang="lv-LV" sz="1800" b="1" kern="1200" dirty="0">
                  <a:solidFill>
                    <a:schemeClr val="accent2">
                      <a:lumMod val="50000"/>
                    </a:schemeClr>
                  </a:solidFill>
                </a:rPr>
                <a:t>	</a:t>
              </a:r>
              <a:r>
                <a:rPr lang="en-GB" sz="1700" b="1" kern="1200" dirty="0">
                  <a:solidFill>
                    <a:schemeClr val="accent6">
                      <a:lumMod val="50000"/>
                    </a:schemeClr>
                  </a:solidFill>
                </a:rPr>
                <a:t>TRL 3 </a:t>
              </a:r>
              <a:r>
                <a:rPr lang="en-GB" sz="1700" kern="1200" dirty="0">
                  <a:solidFill>
                    <a:schemeClr val="accent6">
                      <a:lumMod val="50000"/>
                    </a:schemeClr>
                  </a:solidFill>
                </a:rPr>
                <a:t>– </a:t>
              </a:r>
              <a:r>
                <a:rPr lang="lv-LV" sz="1600" b="0" i="0" dirty="0">
                  <a:solidFill>
                    <a:schemeClr val="accent6">
                      <a:lumMod val="50000"/>
                    </a:schemeClr>
                  </a:solidFill>
                  <a:effectLst/>
                  <a:latin typeface="MarkPro"/>
                </a:rPr>
                <a:t>Koncepcijas eksperimentālā pārbaude: uzsākta izpēte un izstrāde (analītiskie/laboratorijas pētījumi)</a:t>
              </a:r>
              <a:endParaRPr lang="lv-LV" sz="1700" kern="1200" dirty="0">
                <a:solidFill>
                  <a:schemeClr val="accent6">
                    <a:lumMod val="50000"/>
                  </a:schemeClr>
                </a:solidFill>
              </a:endParaRPr>
            </a:p>
          </p:txBody>
        </p:sp>
        <p:sp>
          <p:nvSpPr>
            <p:cNvPr id="12" name="Freeform 10">
              <a:extLst>
                <a:ext uri="{FF2B5EF4-FFF2-40B4-BE49-F238E27FC236}">
                  <a16:creationId xmlns:a16="http://schemas.microsoft.com/office/drawing/2014/main" id="{87D5E53D-9582-E067-44BB-E7EF5B7D313F}"/>
                </a:ext>
              </a:extLst>
            </p:cNvPr>
            <p:cNvSpPr/>
            <p:nvPr/>
          </p:nvSpPr>
          <p:spPr>
            <a:xfrm>
              <a:off x="4018267" y="3514269"/>
              <a:ext cx="4155464" cy="46501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990" tIns="39845" rIns="56990" bIns="39845" numCol="1" spcCol="1270" anchor="ctr" anchorCtr="0">
              <a:noAutofit/>
            </a:bodyPr>
            <a:lstStyle/>
            <a:p>
              <a:pPr lvl="0" defTabSz="400050" rtl="0">
                <a:lnSpc>
                  <a:spcPct val="90000"/>
                </a:lnSpc>
                <a:spcBef>
                  <a:spcPct val="0"/>
                </a:spcBef>
                <a:spcAft>
                  <a:spcPct val="35000"/>
                </a:spcAft>
              </a:pPr>
              <a:r>
                <a:rPr lang="lv-LV" sz="1800" b="1" kern="1200" dirty="0">
                  <a:solidFill>
                    <a:schemeClr val="accent2">
                      <a:lumMod val="50000"/>
                    </a:schemeClr>
                  </a:solidFill>
                </a:rPr>
                <a:t>	</a:t>
              </a:r>
              <a:r>
                <a:rPr lang="en-GB" sz="1700" b="1" kern="1200" dirty="0">
                  <a:solidFill>
                    <a:schemeClr val="accent6">
                      <a:lumMod val="50000"/>
                    </a:schemeClr>
                  </a:solidFill>
                </a:rPr>
                <a:t>TRL 4 </a:t>
              </a:r>
              <a:r>
                <a:rPr lang="en-GB" sz="1700" kern="1200" dirty="0">
                  <a:solidFill>
                    <a:schemeClr val="accent6">
                      <a:lumMod val="50000"/>
                    </a:schemeClr>
                  </a:solidFill>
                </a:rPr>
                <a:t>– </a:t>
              </a:r>
              <a:r>
                <a:rPr lang="lv-LV" sz="1600" b="0" i="0" dirty="0">
                  <a:solidFill>
                    <a:schemeClr val="accent6">
                      <a:lumMod val="50000"/>
                    </a:schemeClr>
                  </a:solidFill>
                  <a:effectLst/>
                  <a:latin typeface="MarkPro"/>
                </a:rPr>
                <a:t>Tehnoloģijas validācija laboratorijas vidē: veikta galveno tehnoloģisko komponentu integrācija</a:t>
              </a:r>
              <a:endParaRPr lang="lv-LV" sz="1700" kern="1200" dirty="0">
                <a:solidFill>
                  <a:schemeClr val="accent6">
                    <a:lumMod val="50000"/>
                  </a:schemeClr>
                </a:solidFill>
              </a:endParaRPr>
            </a:p>
          </p:txBody>
        </p:sp>
        <p:sp>
          <p:nvSpPr>
            <p:cNvPr id="13" name="Freeform 11">
              <a:extLst>
                <a:ext uri="{FF2B5EF4-FFF2-40B4-BE49-F238E27FC236}">
                  <a16:creationId xmlns:a16="http://schemas.microsoft.com/office/drawing/2014/main" id="{8950965F-3CD1-02F4-F88E-9D6D94EC7682}"/>
                </a:ext>
              </a:extLst>
            </p:cNvPr>
            <p:cNvSpPr/>
            <p:nvPr/>
          </p:nvSpPr>
          <p:spPr>
            <a:xfrm>
              <a:off x="4018267" y="4002531"/>
              <a:ext cx="4155464" cy="46501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990" tIns="39845" rIns="56990" bIns="39845" numCol="1" spcCol="1270" anchor="ctr" anchorCtr="0">
              <a:noAutofit/>
            </a:bodyPr>
            <a:lstStyle/>
            <a:p>
              <a:pPr lvl="0" defTabSz="400050" rtl="0">
                <a:lnSpc>
                  <a:spcPct val="90000"/>
                </a:lnSpc>
                <a:spcBef>
                  <a:spcPct val="0"/>
                </a:spcBef>
                <a:spcAft>
                  <a:spcPct val="35000"/>
                </a:spcAft>
              </a:pPr>
              <a:r>
                <a:rPr lang="lv-LV" b="1" kern="1200" dirty="0">
                  <a:solidFill>
                    <a:schemeClr val="accent2">
                      <a:lumMod val="50000"/>
                    </a:schemeClr>
                  </a:solidFill>
                </a:rPr>
                <a:t>	</a:t>
              </a:r>
              <a:r>
                <a:rPr lang="en-GB" sz="1700" b="1" kern="1200" dirty="0">
                  <a:solidFill>
                    <a:schemeClr val="accent6">
                      <a:lumMod val="50000"/>
                    </a:schemeClr>
                  </a:solidFill>
                </a:rPr>
                <a:t>TRL 5</a:t>
              </a:r>
              <a:r>
                <a:rPr lang="en-GB" sz="1700" kern="1200" dirty="0">
                  <a:solidFill>
                    <a:schemeClr val="accent6">
                      <a:lumMod val="50000"/>
                    </a:schemeClr>
                  </a:solidFill>
                </a:rPr>
                <a:t> – </a:t>
              </a:r>
              <a:r>
                <a:rPr lang="lv-LV" sz="1600" b="0" i="0" dirty="0">
                  <a:solidFill>
                    <a:schemeClr val="accent6">
                      <a:lumMod val="50000"/>
                    </a:schemeClr>
                  </a:solidFill>
                  <a:effectLst/>
                  <a:latin typeface="MarkPro"/>
                </a:rPr>
                <a:t> Tehnoloģijas validācija mākslīgi radītā vidē: tehnoloģiskie komponenti ir integrēti ar samērā reāliem atbalsta elementiem</a:t>
              </a:r>
              <a:endParaRPr lang="lv-LV" sz="1700" kern="1200" dirty="0">
                <a:solidFill>
                  <a:schemeClr val="accent6">
                    <a:lumMod val="50000"/>
                  </a:schemeClr>
                </a:solidFill>
              </a:endParaRPr>
            </a:p>
          </p:txBody>
        </p:sp>
        <p:sp>
          <p:nvSpPr>
            <p:cNvPr id="14" name="Freeform 12">
              <a:extLst>
                <a:ext uri="{FF2B5EF4-FFF2-40B4-BE49-F238E27FC236}">
                  <a16:creationId xmlns:a16="http://schemas.microsoft.com/office/drawing/2014/main" id="{CDD6C14B-E4B1-0BAB-CB67-ED0F4BBFE83C}"/>
                </a:ext>
              </a:extLst>
            </p:cNvPr>
            <p:cNvSpPr/>
            <p:nvPr/>
          </p:nvSpPr>
          <p:spPr>
            <a:xfrm>
              <a:off x="4018267" y="4490793"/>
              <a:ext cx="4155464" cy="46501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990" tIns="39845" rIns="56990" bIns="39845" numCol="1" spcCol="1270" anchor="ctr" anchorCtr="0">
              <a:noAutofit/>
            </a:bodyPr>
            <a:lstStyle/>
            <a:p>
              <a:pPr lvl="0" defTabSz="400050" rtl="0">
                <a:lnSpc>
                  <a:spcPct val="90000"/>
                </a:lnSpc>
                <a:spcBef>
                  <a:spcPct val="0"/>
                </a:spcBef>
                <a:spcAft>
                  <a:spcPct val="35000"/>
                </a:spcAft>
              </a:pPr>
              <a:r>
                <a:rPr lang="lv-LV" sz="1800" b="1" kern="1200" dirty="0">
                  <a:solidFill>
                    <a:schemeClr val="accent2">
                      <a:lumMod val="50000"/>
                    </a:schemeClr>
                  </a:solidFill>
                </a:rPr>
                <a:t>	</a:t>
              </a:r>
              <a:r>
                <a:rPr lang="en-GB" sz="1700" b="1" kern="1200" dirty="0">
                  <a:solidFill>
                    <a:schemeClr val="accent6">
                      <a:lumMod val="50000"/>
                    </a:schemeClr>
                  </a:solidFill>
                </a:rPr>
                <a:t>TRL 6</a:t>
              </a:r>
              <a:r>
                <a:rPr lang="en-GB" sz="1700" kern="1200" dirty="0">
                  <a:solidFill>
                    <a:schemeClr val="accent6">
                      <a:lumMod val="50000"/>
                    </a:schemeClr>
                  </a:solidFill>
                </a:rPr>
                <a:t> – </a:t>
              </a:r>
              <a:r>
                <a:rPr lang="lv-LV" sz="1600" b="0" i="0" dirty="0">
                  <a:solidFill>
                    <a:schemeClr val="accent6">
                      <a:lumMod val="50000"/>
                    </a:schemeClr>
                  </a:solidFill>
                  <a:effectLst/>
                  <a:latin typeface="MarkPro"/>
                </a:rPr>
                <a:t>Tehnoloģijas demonstrācijā mākslīgi radītā vidē: sistēmas modelis vai prototips ir pārbaudīts mākslīgi radītā vidē</a:t>
              </a:r>
              <a:endParaRPr lang="lv-LV" sz="1700" kern="1200" dirty="0">
                <a:solidFill>
                  <a:schemeClr val="accent6">
                    <a:lumMod val="50000"/>
                  </a:schemeClr>
                </a:solidFill>
              </a:endParaRPr>
            </a:p>
          </p:txBody>
        </p:sp>
        <p:sp>
          <p:nvSpPr>
            <p:cNvPr id="15" name="Freeform 13">
              <a:extLst>
                <a:ext uri="{FF2B5EF4-FFF2-40B4-BE49-F238E27FC236}">
                  <a16:creationId xmlns:a16="http://schemas.microsoft.com/office/drawing/2014/main" id="{69DB27A1-DA89-ECE4-D592-9195336A6AC0}"/>
                </a:ext>
              </a:extLst>
            </p:cNvPr>
            <p:cNvSpPr/>
            <p:nvPr/>
          </p:nvSpPr>
          <p:spPr>
            <a:xfrm>
              <a:off x="4018267" y="4979055"/>
              <a:ext cx="4155464" cy="46501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990" tIns="39845" rIns="56990" bIns="39845" numCol="1" spcCol="1270" anchor="ctr" anchorCtr="0">
              <a:noAutofit/>
            </a:bodyPr>
            <a:lstStyle/>
            <a:p>
              <a:pPr lvl="0" defTabSz="400050" rtl="0">
                <a:lnSpc>
                  <a:spcPct val="90000"/>
                </a:lnSpc>
                <a:spcBef>
                  <a:spcPct val="0"/>
                </a:spcBef>
                <a:spcAft>
                  <a:spcPct val="35000"/>
                </a:spcAft>
              </a:pPr>
              <a:r>
                <a:rPr lang="lv-LV" sz="1800" b="1" kern="1200" dirty="0">
                  <a:solidFill>
                    <a:schemeClr val="accent2">
                      <a:lumMod val="50000"/>
                    </a:schemeClr>
                  </a:solidFill>
                </a:rPr>
                <a:t>	</a:t>
              </a:r>
              <a:r>
                <a:rPr lang="en-US" sz="1700" b="1" kern="1200" dirty="0">
                  <a:solidFill>
                    <a:schemeClr val="accent6">
                      <a:lumMod val="50000"/>
                    </a:schemeClr>
                  </a:solidFill>
                </a:rPr>
                <a:t>TRL 7</a:t>
              </a:r>
              <a:r>
                <a:rPr lang="en-US" sz="1700" b="1" kern="1200" dirty="0">
                  <a:solidFill>
                    <a:schemeClr val="accent2">
                      <a:lumMod val="50000"/>
                    </a:schemeClr>
                  </a:solidFill>
                </a:rPr>
                <a:t> </a:t>
              </a:r>
              <a:r>
                <a:rPr lang="en-US" sz="1700" kern="1200" dirty="0">
                  <a:solidFill>
                    <a:schemeClr val="accent2">
                      <a:lumMod val="50000"/>
                    </a:schemeClr>
                  </a:solidFill>
                </a:rPr>
                <a:t>– </a:t>
              </a:r>
              <a:r>
                <a:rPr lang="lv-LV" sz="1600" b="0" i="0" dirty="0">
                  <a:solidFill>
                    <a:schemeClr val="accent6">
                      <a:lumMod val="50000"/>
                    </a:schemeClr>
                  </a:solidFill>
                  <a:effectLst/>
                  <a:latin typeface="MarkPro"/>
                </a:rPr>
                <a:t>Sistēmas prototipa demonstrācija darbības vidē: sistēmas prototips, kas atbilst vai tikai minimāli atšķiras no plānotās sistēmas, ir pārbaudīts reālās darbības vidē</a:t>
              </a:r>
              <a:endParaRPr lang="lv-LV" sz="1700" kern="1200" dirty="0">
                <a:solidFill>
                  <a:schemeClr val="accent6">
                    <a:lumMod val="50000"/>
                  </a:schemeClr>
                </a:solidFill>
              </a:endParaRPr>
            </a:p>
          </p:txBody>
        </p:sp>
        <p:sp>
          <p:nvSpPr>
            <p:cNvPr id="16" name="Freeform 14">
              <a:extLst>
                <a:ext uri="{FF2B5EF4-FFF2-40B4-BE49-F238E27FC236}">
                  <a16:creationId xmlns:a16="http://schemas.microsoft.com/office/drawing/2014/main" id="{20FDFDBE-E23B-CC12-6702-5DEE45FA9131}"/>
                </a:ext>
              </a:extLst>
            </p:cNvPr>
            <p:cNvSpPr/>
            <p:nvPr/>
          </p:nvSpPr>
          <p:spPr>
            <a:xfrm>
              <a:off x="4018267" y="5467317"/>
              <a:ext cx="4155464" cy="46501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990" tIns="39845" rIns="56990" bIns="39845" numCol="1" spcCol="1270" anchor="ctr" anchorCtr="0">
              <a:noAutofit/>
            </a:bodyPr>
            <a:lstStyle/>
            <a:p>
              <a:pPr lvl="0" defTabSz="400050" rtl="0">
                <a:lnSpc>
                  <a:spcPct val="90000"/>
                </a:lnSpc>
                <a:spcBef>
                  <a:spcPct val="0"/>
                </a:spcBef>
                <a:spcAft>
                  <a:spcPct val="35000"/>
                </a:spcAft>
              </a:pPr>
              <a:r>
                <a:rPr lang="lv-LV" sz="1800" b="1" kern="1200" dirty="0">
                  <a:solidFill>
                    <a:schemeClr val="accent2">
                      <a:lumMod val="50000"/>
                    </a:schemeClr>
                  </a:solidFill>
                </a:rPr>
                <a:t>	</a:t>
              </a:r>
              <a:r>
                <a:rPr lang="en-GB" sz="1700" b="1" kern="1200" dirty="0">
                  <a:solidFill>
                    <a:schemeClr val="accent6">
                      <a:lumMod val="50000"/>
                    </a:schemeClr>
                  </a:solidFill>
                </a:rPr>
                <a:t>TRL 8</a:t>
              </a:r>
              <a:r>
                <a:rPr lang="en-GB" sz="1700" b="1" kern="1200" dirty="0">
                  <a:solidFill>
                    <a:schemeClr val="accent2">
                      <a:lumMod val="50000"/>
                    </a:schemeClr>
                  </a:solidFill>
                </a:rPr>
                <a:t> </a:t>
              </a:r>
              <a:r>
                <a:rPr lang="en-GB" sz="1700" kern="1200" dirty="0">
                  <a:solidFill>
                    <a:schemeClr val="accent2">
                      <a:lumMod val="50000"/>
                    </a:schemeClr>
                  </a:solidFill>
                </a:rPr>
                <a:t>– </a:t>
              </a:r>
              <a:r>
                <a:rPr lang="lv-LV" sz="1600" b="0" i="0" dirty="0">
                  <a:solidFill>
                    <a:schemeClr val="accent6">
                      <a:lumMod val="50000"/>
                    </a:schemeClr>
                  </a:solidFill>
                  <a:effectLst/>
                  <a:latin typeface="MarkPro"/>
                </a:rPr>
                <a:t>Sistēma ir pabeigta un pārbaudīta: ir pierādīts, ka tehnoloģija darbojas tās galīgajā formā un plānotajos apstākļos (pēdējais tehnoloģijas attīstības līmenis)</a:t>
              </a:r>
              <a:endParaRPr lang="lv-LV" sz="1700" kern="1200" dirty="0">
                <a:solidFill>
                  <a:schemeClr val="accent6">
                    <a:lumMod val="50000"/>
                  </a:schemeClr>
                </a:solidFill>
              </a:endParaRPr>
            </a:p>
          </p:txBody>
        </p:sp>
        <p:sp>
          <p:nvSpPr>
            <p:cNvPr id="17" name="Freeform 15">
              <a:extLst>
                <a:ext uri="{FF2B5EF4-FFF2-40B4-BE49-F238E27FC236}">
                  <a16:creationId xmlns:a16="http://schemas.microsoft.com/office/drawing/2014/main" id="{318F192F-1E5C-05F7-F042-6A10BAC45B44}"/>
                </a:ext>
              </a:extLst>
            </p:cNvPr>
            <p:cNvSpPr/>
            <p:nvPr/>
          </p:nvSpPr>
          <p:spPr>
            <a:xfrm>
              <a:off x="4018267" y="5955579"/>
              <a:ext cx="4155464" cy="46501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990" tIns="39845" rIns="56990" bIns="39845" numCol="1" spcCol="1270" anchor="ctr" anchorCtr="0">
              <a:noAutofit/>
            </a:bodyPr>
            <a:lstStyle/>
            <a:p>
              <a:pPr lvl="0" defTabSz="400050" rtl="0">
                <a:lnSpc>
                  <a:spcPct val="90000"/>
                </a:lnSpc>
                <a:spcBef>
                  <a:spcPct val="0"/>
                </a:spcBef>
                <a:spcAft>
                  <a:spcPct val="35000"/>
                </a:spcAft>
              </a:pPr>
              <a:r>
                <a:rPr lang="lv-LV" sz="1800" b="1" kern="1200" dirty="0">
                  <a:solidFill>
                    <a:schemeClr val="accent2">
                      <a:lumMod val="50000"/>
                    </a:schemeClr>
                  </a:solidFill>
                </a:rPr>
                <a:t>	</a:t>
              </a:r>
              <a:r>
                <a:rPr lang="en-GB" sz="1700" b="1" kern="1200" dirty="0">
                  <a:solidFill>
                    <a:schemeClr val="accent6">
                      <a:lumMod val="50000"/>
                    </a:schemeClr>
                  </a:solidFill>
                </a:rPr>
                <a:t>TRL 9 </a:t>
              </a:r>
              <a:r>
                <a:rPr lang="en-GB" sz="1700" kern="1200" dirty="0">
                  <a:solidFill>
                    <a:schemeClr val="accent6">
                      <a:lumMod val="50000"/>
                    </a:schemeClr>
                  </a:solidFill>
                </a:rPr>
                <a:t>– </a:t>
              </a:r>
              <a:r>
                <a:rPr lang="lv-LV" sz="1600" b="0" i="0" dirty="0">
                  <a:solidFill>
                    <a:schemeClr val="accent6">
                      <a:lumMod val="50000"/>
                    </a:schemeClr>
                  </a:solidFill>
                  <a:effectLst/>
                  <a:latin typeface="MarkPro"/>
                </a:rPr>
                <a:t>Sekmīga sistēmas ekspluatācija</a:t>
              </a:r>
              <a:endParaRPr lang="lv-LV" sz="1700" kern="1200" dirty="0">
                <a:solidFill>
                  <a:schemeClr val="accent6">
                    <a:lumMod val="50000"/>
                  </a:schemeClr>
                </a:solidFill>
              </a:endParaRPr>
            </a:p>
          </p:txBody>
        </p:sp>
      </p:grpSp>
      <p:pic>
        <p:nvPicPr>
          <p:cNvPr id="18" name="Attēls 17">
            <a:extLst>
              <a:ext uri="{FF2B5EF4-FFF2-40B4-BE49-F238E27FC236}">
                <a16:creationId xmlns:a16="http://schemas.microsoft.com/office/drawing/2014/main" id="{D738791A-497C-7F23-84FC-4D5498AAEB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2947" y="216663"/>
            <a:ext cx="1201705" cy="695507"/>
          </a:xfrm>
          <a:prstGeom prst="rect">
            <a:avLst/>
          </a:prstGeom>
        </p:spPr>
      </p:pic>
    </p:spTree>
    <p:extLst>
      <p:ext uri="{BB962C8B-B14F-4D97-AF65-F5344CB8AC3E}">
        <p14:creationId xmlns:p14="http://schemas.microsoft.com/office/powerpoint/2010/main" val="1419185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Virsraksts 6">
            <a:extLst>
              <a:ext uri="{FF2B5EF4-FFF2-40B4-BE49-F238E27FC236}">
                <a16:creationId xmlns:a16="http://schemas.microsoft.com/office/drawing/2014/main" id="{F6FBA507-C5BB-4725-9F3D-4DBFCF1695CB}"/>
              </a:ext>
            </a:extLst>
          </p:cNvPr>
          <p:cNvSpPr>
            <a:spLocks noGrp="1"/>
          </p:cNvSpPr>
          <p:nvPr>
            <p:ph type="title"/>
          </p:nvPr>
        </p:nvSpPr>
        <p:spPr>
          <a:xfrm>
            <a:off x="981830" y="-492151"/>
            <a:ext cx="9236368" cy="1600200"/>
          </a:xfrm>
        </p:spPr>
        <p:txBody>
          <a:bodyPr/>
          <a:lstStyle/>
          <a:p>
            <a:r>
              <a:rPr lang="lv-LV" sz="4400" b="1" dirty="0">
                <a:latin typeface="+mn-lt"/>
              </a:rPr>
              <a:t>Ieteikumi</a:t>
            </a:r>
            <a:r>
              <a:rPr lang="lv-LV" dirty="0"/>
              <a:t> </a:t>
            </a:r>
            <a:r>
              <a:rPr lang="lv-LV" sz="4400" b="1" dirty="0">
                <a:latin typeface="+mn-lt"/>
              </a:rPr>
              <a:t>veiksmīgai dalībai </a:t>
            </a:r>
          </a:p>
        </p:txBody>
      </p:sp>
      <p:sp>
        <p:nvSpPr>
          <p:cNvPr id="9" name="Teksta vietturis 8">
            <a:extLst>
              <a:ext uri="{FF2B5EF4-FFF2-40B4-BE49-F238E27FC236}">
                <a16:creationId xmlns:a16="http://schemas.microsoft.com/office/drawing/2014/main" id="{21A18C2D-1E51-46DE-A5E3-23F5A05EE767}"/>
              </a:ext>
            </a:extLst>
          </p:cNvPr>
          <p:cNvSpPr>
            <a:spLocks noGrp="1"/>
          </p:cNvSpPr>
          <p:nvPr>
            <p:ph type="body" sz="half" idx="2"/>
          </p:nvPr>
        </p:nvSpPr>
        <p:spPr>
          <a:xfrm>
            <a:off x="981830" y="1298867"/>
            <a:ext cx="9980810" cy="5240045"/>
          </a:xfrm>
        </p:spPr>
        <p:txBody>
          <a:bodyPr/>
          <a:lstStyle/>
          <a:p>
            <a:pPr marL="285750" indent="-285750">
              <a:buClr>
                <a:schemeClr val="accent6">
                  <a:lumMod val="75000"/>
                </a:schemeClr>
              </a:buClr>
              <a:buFont typeface="Wingdings" panose="05000000000000000000" pitchFamily="2" charset="2"/>
              <a:buChar char="q"/>
            </a:pPr>
            <a:r>
              <a:rPr lang="lv-LV" dirty="0"/>
              <a:t>Pirms rakstīt pieteikumi rūpīgi iepazīties ar klastera </a:t>
            </a:r>
            <a:r>
              <a:rPr lang="lv-LV" b="1" dirty="0">
                <a:hlinkClick r:id="rId3"/>
              </a:rPr>
              <a:t>darba programmu</a:t>
            </a:r>
            <a:r>
              <a:rPr lang="lv-LV" dirty="0"/>
              <a:t>, lai izprastu interesējošā konkursa mērķus un vadlīnijas.</a:t>
            </a:r>
          </a:p>
          <a:p>
            <a:pPr marL="285750" indent="-285750">
              <a:buClr>
                <a:schemeClr val="accent6">
                  <a:lumMod val="75000"/>
                </a:schemeClr>
              </a:buClr>
              <a:buFont typeface="Wingdings" panose="05000000000000000000" pitchFamily="2" charset="2"/>
              <a:buChar char="q"/>
            </a:pPr>
            <a:r>
              <a:rPr lang="lv-LV" dirty="0"/>
              <a:t>Rūpīgi izskatīt konkursa </a:t>
            </a:r>
            <a:r>
              <a:rPr lang="lv-LV" b="1" dirty="0">
                <a:hlinkClick r:id="rId4"/>
              </a:rPr>
              <a:t>vērtēšanas kritērijus</a:t>
            </a:r>
            <a:r>
              <a:rPr lang="lv-LV" b="1" dirty="0"/>
              <a:t> </a:t>
            </a:r>
            <a:r>
              <a:rPr lang="lv-LV" dirty="0"/>
              <a:t>un iepazīties ar </a:t>
            </a:r>
            <a:r>
              <a:rPr lang="lv-LV" b="1" dirty="0">
                <a:hlinkClick r:id="rId4"/>
              </a:rPr>
              <a:t>terminiem</a:t>
            </a:r>
            <a:r>
              <a:rPr lang="lv-LV" dirty="0"/>
              <a:t> </a:t>
            </a:r>
          </a:p>
          <a:p>
            <a:pPr marL="285750" indent="-285750">
              <a:buClr>
                <a:schemeClr val="accent6">
                  <a:lumMod val="75000"/>
                </a:schemeClr>
              </a:buClr>
              <a:buFont typeface="Wingdings" panose="05000000000000000000" pitchFamily="2" charset="2"/>
              <a:buChar char="q"/>
            </a:pPr>
            <a:r>
              <a:rPr lang="lv-LV" dirty="0"/>
              <a:t>Iepazīties ar Eiropas Savienības </a:t>
            </a:r>
            <a:r>
              <a:rPr lang="lv-LV" b="1" dirty="0">
                <a:hlinkClick r:id="rId5"/>
              </a:rPr>
              <a:t>politiskajiem mērķiem un prioritātēm</a:t>
            </a:r>
            <a:endParaRPr lang="lv-LV" b="1" dirty="0"/>
          </a:p>
          <a:p>
            <a:pPr marL="285750" indent="-285750">
              <a:buClr>
                <a:schemeClr val="accent6">
                  <a:lumMod val="75000"/>
                </a:schemeClr>
              </a:buClr>
              <a:buFont typeface="Wingdings" panose="05000000000000000000" pitchFamily="2" charset="2"/>
              <a:buChar char="q"/>
            </a:pPr>
            <a:r>
              <a:rPr lang="lv-LV" dirty="0"/>
              <a:t>Izveidojiet spēcīgu un daudznozaru konsorciju. Konsorcija sastāvā ir jābūt partneriem no dažādām valstīm, kas apvieno zināšanas pētniecībā, jāsniedz inovatīvas idejas globālo problēmu risināšanai</a:t>
            </a:r>
          </a:p>
          <a:p>
            <a:pPr marL="285750" indent="-285750">
              <a:buClr>
                <a:schemeClr val="accent6">
                  <a:lumMod val="75000"/>
                </a:schemeClr>
              </a:buClr>
              <a:buFont typeface="Wingdings" panose="05000000000000000000" pitchFamily="2" charset="2"/>
              <a:buChar char="q"/>
            </a:pPr>
            <a:r>
              <a:rPr lang="lv-LV" dirty="0"/>
              <a:t>Izmantojiet partneru </a:t>
            </a:r>
            <a:r>
              <a:rPr lang="lv-LV" b="1" dirty="0">
                <a:hlinkClick r:id="rId6"/>
              </a:rPr>
              <a:t>meklēšanas rīkus</a:t>
            </a:r>
            <a:r>
              <a:rPr lang="lv-LV" dirty="0"/>
              <a:t>, lai atrastu īstos projekta partnerus</a:t>
            </a:r>
          </a:p>
          <a:p>
            <a:pPr marL="285750" indent="-285750">
              <a:buClr>
                <a:schemeClr val="accent6">
                  <a:lumMod val="75000"/>
                </a:schemeClr>
              </a:buClr>
              <a:buFont typeface="Wingdings" panose="05000000000000000000" pitchFamily="2" charset="2"/>
              <a:buChar char="q"/>
            </a:pPr>
            <a:r>
              <a:rPr lang="lv-LV" dirty="0"/>
              <a:t>Izmantojiet </a:t>
            </a:r>
            <a:r>
              <a:rPr lang="lv-LV" b="1" dirty="0">
                <a:hlinkClick r:id="rId7"/>
              </a:rPr>
              <a:t>CORDIS</a:t>
            </a:r>
            <a:r>
              <a:rPr lang="lv-LV" dirty="0"/>
              <a:t> mājas lapu, lai gūtu ieskatu par ES finansētiem projektiem un partnerībām.</a:t>
            </a:r>
          </a:p>
          <a:p>
            <a:pPr marL="285750" indent="-285750">
              <a:buClr>
                <a:schemeClr val="accent6">
                  <a:lumMod val="75000"/>
                </a:schemeClr>
              </a:buClr>
              <a:buFont typeface="Wingdings" panose="05000000000000000000" pitchFamily="2" charset="2"/>
              <a:buChar char="q"/>
            </a:pPr>
            <a:r>
              <a:rPr lang="lv-LV" dirty="0"/>
              <a:t>Strukturējiet savu pieteikumu, ieskicējiet metodoloģiju, kas palīdzēs Jums pierādīt savas idejas atbilstību konkursa mērķim. </a:t>
            </a:r>
          </a:p>
          <a:p>
            <a:pPr marL="285750" indent="-285750">
              <a:buClr>
                <a:schemeClr val="accent6">
                  <a:lumMod val="75000"/>
                </a:schemeClr>
              </a:buClr>
              <a:buFont typeface="Wingdings" panose="05000000000000000000" pitchFamily="2" charset="2"/>
              <a:buChar char="q"/>
            </a:pPr>
            <a:r>
              <a:rPr lang="lv-LV" dirty="0"/>
              <a:t>Budžetam ir jāsakrīt ar slodzi visās darba paketēs, lai projekts būtu izpildāms laika un finanšu resursu ziņā</a:t>
            </a:r>
          </a:p>
          <a:p>
            <a:pPr marL="285750" indent="-285750">
              <a:buClr>
                <a:schemeClr val="accent6">
                  <a:lumMod val="75000"/>
                </a:schemeClr>
              </a:buClr>
              <a:buFont typeface="Wingdings" panose="05000000000000000000" pitchFamily="2" charset="2"/>
              <a:buChar char="q"/>
            </a:pPr>
            <a:r>
              <a:rPr lang="lv-LV" dirty="0"/>
              <a:t>Izveidojiet laika grafiku visam pieteikuma rakstīšanas procesam</a:t>
            </a:r>
          </a:p>
          <a:p>
            <a:pPr marL="285750" indent="-285750">
              <a:buClr>
                <a:schemeClr val="accent6">
                  <a:lumMod val="75000"/>
                </a:schemeClr>
              </a:buClr>
              <a:buFont typeface="Wingdings" panose="05000000000000000000" pitchFamily="2" charset="2"/>
              <a:buChar char="q"/>
            </a:pPr>
            <a:r>
              <a:rPr lang="lv-LV" dirty="0"/>
              <a:t>Izmantojiet EK izveidoto </a:t>
            </a:r>
            <a:r>
              <a:rPr lang="lv-LV" b="1" dirty="0">
                <a:hlinkClick r:id="rId8"/>
              </a:rPr>
              <a:t>pamācību</a:t>
            </a:r>
            <a:r>
              <a:rPr lang="lv-LV" dirty="0"/>
              <a:t> un piedāvātās projektu aizpildīšanas </a:t>
            </a:r>
            <a:r>
              <a:rPr lang="lv-LV" b="1" dirty="0">
                <a:hlinkClick r:id="rId9"/>
              </a:rPr>
              <a:t>formas</a:t>
            </a:r>
            <a:endParaRPr lang="lv-LV" b="1" dirty="0"/>
          </a:p>
          <a:p>
            <a:pPr marL="285750" indent="-285750">
              <a:buClr>
                <a:schemeClr val="accent6">
                  <a:lumMod val="75000"/>
                </a:schemeClr>
              </a:buClr>
              <a:buFont typeface="Wingdings" panose="05000000000000000000" pitchFamily="2" charset="2"/>
              <a:buChar char="q"/>
            </a:pPr>
            <a:r>
              <a:rPr lang="lv-LV" dirty="0"/>
              <a:t>Skaidri parādiet, ko jūsu projekts vēlas risināt, kāpēc tas būtu jārisina tagad, kā arī parādiet ilgtermiņa ietekmi ( uz vidi, sabiedrību, rūpniecību, tehnoloģijām un tirgu)</a:t>
            </a:r>
          </a:p>
          <a:p>
            <a:pPr marL="285750" indent="-285750">
              <a:buFont typeface="Arial" panose="020B0604020202020204" pitchFamily="34" charset="0"/>
              <a:buChar char="•"/>
            </a:pPr>
            <a:endParaRPr lang="lv-LV" dirty="0"/>
          </a:p>
        </p:txBody>
      </p:sp>
      <p:sp>
        <p:nvSpPr>
          <p:cNvPr id="6" name="Slaida numura vietturis 5">
            <a:extLst>
              <a:ext uri="{FF2B5EF4-FFF2-40B4-BE49-F238E27FC236}">
                <a16:creationId xmlns:a16="http://schemas.microsoft.com/office/drawing/2014/main" id="{AC0017EF-FEDD-47A5-8AAB-D7F793C2619E}"/>
              </a:ext>
            </a:extLst>
          </p:cNvPr>
          <p:cNvSpPr>
            <a:spLocks noGrp="1"/>
          </p:cNvSpPr>
          <p:nvPr>
            <p:ph type="sldNum" sz="quarter" idx="12"/>
          </p:nvPr>
        </p:nvSpPr>
        <p:spPr/>
        <p:txBody>
          <a:bodyPr/>
          <a:lstStyle/>
          <a:p>
            <a:pPr>
              <a:defRPr/>
            </a:pPr>
            <a:fld id="{559B3BF5-5EA0-4E17-AB4B-664290D5DB15}" type="slidenum">
              <a:rPr lang="en-US" altLang="lv-LV" smtClean="0"/>
              <a:pPr>
                <a:defRPr/>
              </a:pPr>
              <a:t>12</a:t>
            </a:fld>
            <a:endParaRPr lang="en-US" altLang="lv-LV"/>
          </a:p>
        </p:txBody>
      </p:sp>
      <p:pic>
        <p:nvPicPr>
          <p:cNvPr id="2" name="Attēls 1">
            <a:extLst>
              <a:ext uri="{FF2B5EF4-FFF2-40B4-BE49-F238E27FC236}">
                <a16:creationId xmlns:a16="http://schemas.microsoft.com/office/drawing/2014/main" id="{3253D75C-80E1-E96E-3817-D61276280F4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34575" y="241118"/>
            <a:ext cx="1201705" cy="695507"/>
          </a:xfrm>
          <a:prstGeom prst="rect">
            <a:avLst/>
          </a:prstGeom>
        </p:spPr>
      </p:pic>
      <p:grpSp>
        <p:nvGrpSpPr>
          <p:cNvPr id="3" name="Google Shape;505;p60">
            <a:extLst>
              <a:ext uri="{FF2B5EF4-FFF2-40B4-BE49-F238E27FC236}">
                <a16:creationId xmlns:a16="http://schemas.microsoft.com/office/drawing/2014/main" id="{A3E29259-C7DB-4023-A8F5-F7AB58E2CFCF}"/>
              </a:ext>
            </a:extLst>
          </p:cNvPr>
          <p:cNvGrpSpPr/>
          <p:nvPr/>
        </p:nvGrpSpPr>
        <p:grpSpPr>
          <a:xfrm>
            <a:off x="10962640" y="1298867"/>
            <a:ext cx="787037" cy="733039"/>
            <a:chOff x="5181612" y="2524901"/>
            <a:chExt cx="1731015" cy="1675636"/>
          </a:xfrm>
        </p:grpSpPr>
        <p:sp>
          <p:nvSpPr>
            <p:cNvPr id="4" name="Google Shape;506;p60">
              <a:extLst>
                <a:ext uri="{FF2B5EF4-FFF2-40B4-BE49-F238E27FC236}">
                  <a16:creationId xmlns:a16="http://schemas.microsoft.com/office/drawing/2014/main" id="{E4F21251-9924-3411-945E-0D07C3B4FCCF}"/>
                </a:ext>
              </a:extLst>
            </p:cNvPr>
            <p:cNvSpPr/>
            <p:nvPr/>
          </p:nvSpPr>
          <p:spPr>
            <a:xfrm>
              <a:off x="5181612" y="2527164"/>
              <a:ext cx="1364979" cy="1673373"/>
            </a:xfrm>
            <a:custGeom>
              <a:avLst/>
              <a:gdLst/>
              <a:ahLst/>
              <a:cxnLst/>
              <a:rect l="l" t="t" r="r" b="b"/>
              <a:pathLst>
                <a:path w="29553" h="36230" extrusionOk="0">
                  <a:moveTo>
                    <a:pt x="5117" y="1"/>
                  </a:moveTo>
                  <a:lnTo>
                    <a:pt x="4731" y="425"/>
                  </a:lnTo>
                  <a:lnTo>
                    <a:pt x="4369" y="875"/>
                  </a:lnTo>
                  <a:lnTo>
                    <a:pt x="4019" y="1324"/>
                  </a:lnTo>
                  <a:lnTo>
                    <a:pt x="3682" y="1786"/>
                  </a:lnTo>
                  <a:lnTo>
                    <a:pt x="3370" y="2260"/>
                  </a:lnTo>
                  <a:lnTo>
                    <a:pt x="3071" y="2747"/>
                  </a:lnTo>
                  <a:lnTo>
                    <a:pt x="2784" y="3246"/>
                  </a:lnTo>
                  <a:lnTo>
                    <a:pt x="2522" y="3745"/>
                  </a:lnTo>
                  <a:lnTo>
                    <a:pt x="2260" y="4257"/>
                  </a:lnTo>
                  <a:lnTo>
                    <a:pt x="2022" y="4781"/>
                  </a:lnTo>
                  <a:lnTo>
                    <a:pt x="1798" y="5305"/>
                  </a:lnTo>
                  <a:lnTo>
                    <a:pt x="1598" y="5841"/>
                  </a:lnTo>
                  <a:lnTo>
                    <a:pt x="1398" y="6378"/>
                  </a:lnTo>
                  <a:lnTo>
                    <a:pt x="1224" y="6927"/>
                  </a:lnTo>
                  <a:lnTo>
                    <a:pt x="1049" y="7476"/>
                  </a:lnTo>
                  <a:lnTo>
                    <a:pt x="899" y="8025"/>
                  </a:lnTo>
                  <a:lnTo>
                    <a:pt x="762" y="8587"/>
                  </a:lnTo>
                  <a:lnTo>
                    <a:pt x="625" y="9161"/>
                  </a:lnTo>
                  <a:lnTo>
                    <a:pt x="512" y="9735"/>
                  </a:lnTo>
                  <a:lnTo>
                    <a:pt x="413" y="10297"/>
                  </a:lnTo>
                  <a:lnTo>
                    <a:pt x="325" y="10883"/>
                  </a:lnTo>
                  <a:lnTo>
                    <a:pt x="238" y="11457"/>
                  </a:lnTo>
                  <a:lnTo>
                    <a:pt x="175" y="12044"/>
                  </a:lnTo>
                  <a:lnTo>
                    <a:pt x="125" y="12618"/>
                  </a:lnTo>
                  <a:lnTo>
                    <a:pt x="76" y="13205"/>
                  </a:lnTo>
                  <a:lnTo>
                    <a:pt x="38" y="13791"/>
                  </a:lnTo>
                  <a:lnTo>
                    <a:pt x="13" y="14378"/>
                  </a:lnTo>
                  <a:lnTo>
                    <a:pt x="1" y="14952"/>
                  </a:lnTo>
                  <a:lnTo>
                    <a:pt x="1" y="15538"/>
                  </a:lnTo>
                  <a:lnTo>
                    <a:pt x="1" y="16125"/>
                  </a:lnTo>
                  <a:lnTo>
                    <a:pt x="26" y="16699"/>
                  </a:lnTo>
                  <a:lnTo>
                    <a:pt x="51" y="17285"/>
                  </a:lnTo>
                  <a:lnTo>
                    <a:pt x="88" y="18034"/>
                  </a:lnTo>
                  <a:lnTo>
                    <a:pt x="150" y="18795"/>
                  </a:lnTo>
                  <a:lnTo>
                    <a:pt x="238" y="19544"/>
                  </a:lnTo>
                  <a:lnTo>
                    <a:pt x="338" y="20293"/>
                  </a:lnTo>
                  <a:lnTo>
                    <a:pt x="462" y="21042"/>
                  </a:lnTo>
                  <a:lnTo>
                    <a:pt x="537" y="21404"/>
                  </a:lnTo>
                  <a:lnTo>
                    <a:pt x="612" y="21778"/>
                  </a:lnTo>
                  <a:lnTo>
                    <a:pt x="700" y="22140"/>
                  </a:lnTo>
                  <a:lnTo>
                    <a:pt x="799" y="22502"/>
                  </a:lnTo>
                  <a:lnTo>
                    <a:pt x="912" y="22876"/>
                  </a:lnTo>
                  <a:lnTo>
                    <a:pt x="1024" y="23226"/>
                  </a:lnTo>
                  <a:lnTo>
                    <a:pt x="1149" y="23600"/>
                  </a:lnTo>
                  <a:lnTo>
                    <a:pt x="1286" y="23962"/>
                  </a:lnTo>
                  <a:lnTo>
                    <a:pt x="1423" y="24311"/>
                  </a:lnTo>
                  <a:lnTo>
                    <a:pt x="1573" y="24673"/>
                  </a:lnTo>
                  <a:lnTo>
                    <a:pt x="1735" y="25023"/>
                  </a:lnTo>
                  <a:lnTo>
                    <a:pt x="1910" y="25360"/>
                  </a:lnTo>
                  <a:lnTo>
                    <a:pt x="2085" y="25709"/>
                  </a:lnTo>
                  <a:lnTo>
                    <a:pt x="2272" y="26046"/>
                  </a:lnTo>
                  <a:lnTo>
                    <a:pt x="2472" y="26371"/>
                  </a:lnTo>
                  <a:lnTo>
                    <a:pt x="2671" y="26708"/>
                  </a:lnTo>
                  <a:lnTo>
                    <a:pt x="2884" y="27020"/>
                  </a:lnTo>
                  <a:lnTo>
                    <a:pt x="3096" y="27344"/>
                  </a:lnTo>
                  <a:lnTo>
                    <a:pt x="3320" y="27656"/>
                  </a:lnTo>
                  <a:lnTo>
                    <a:pt x="3557" y="27968"/>
                  </a:lnTo>
                  <a:lnTo>
                    <a:pt x="3795" y="28268"/>
                  </a:lnTo>
                  <a:lnTo>
                    <a:pt x="4044" y="28567"/>
                  </a:lnTo>
                  <a:lnTo>
                    <a:pt x="4294" y="28854"/>
                  </a:lnTo>
                  <a:lnTo>
                    <a:pt x="4556" y="29141"/>
                  </a:lnTo>
                  <a:lnTo>
                    <a:pt x="4818" y="29428"/>
                  </a:lnTo>
                  <a:lnTo>
                    <a:pt x="5092" y="29703"/>
                  </a:lnTo>
                  <a:lnTo>
                    <a:pt x="5367" y="29977"/>
                  </a:lnTo>
                  <a:lnTo>
                    <a:pt x="5642" y="30239"/>
                  </a:lnTo>
                  <a:lnTo>
                    <a:pt x="5941" y="30501"/>
                  </a:lnTo>
                  <a:lnTo>
                    <a:pt x="6228" y="30751"/>
                  </a:lnTo>
                  <a:lnTo>
                    <a:pt x="6528" y="31001"/>
                  </a:lnTo>
                  <a:lnTo>
                    <a:pt x="6827" y="31238"/>
                  </a:lnTo>
                  <a:lnTo>
                    <a:pt x="7139" y="31475"/>
                  </a:lnTo>
                  <a:lnTo>
                    <a:pt x="7451" y="31699"/>
                  </a:lnTo>
                  <a:lnTo>
                    <a:pt x="7776" y="31924"/>
                  </a:lnTo>
                  <a:lnTo>
                    <a:pt x="8088" y="32136"/>
                  </a:lnTo>
                  <a:lnTo>
                    <a:pt x="8425" y="32348"/>
                  </a:lnTo>
                  <a:lnTo>
                    <a:pt x="8749" y="32548"/>
                  </a:lnTo>
                  <a:lnTo>
                    <a:pt x="9236" y="32835"/>
                  </a:lnTo>
                  <a:lnTo>
                    <a:pt x="9785" y="33135"/>
                  </a:lnTo>
                  <a:lnTo>
                    <a:pt x="10396" y="33459"/>
                  </a:lnTo>
                  <a:lnTo>
                    <a:pt x="11045" y="33784"/>
                  </a:lnTo>
                  <a:lnTo>
                    <a:pt x="11757" y="34121"/>
                  </a:lnTo>
                  <a:lnTo>
                    <a:pt x="12493" y="34445"/>
                  </a:lnTo>
                  <a:lnTo>
                    <a:pt x="13279" y="34757"/>
                  </a:lnTo>
                  <a:lnTo>
                    <a:pt x="14103" y="35057"/>
                  </a:lnTo>
                  <a:lnTo>
                    <a:pt x="14527" y="35206"/>
                  </a:lnTo>
                  <a:lnTo>
                    <a:pt x="14951" y="35344"/>
                  </a:lnTo>
                  <a:lnTo>
                    <a:pt x="15388" y="35468"/>
                  </a:lnTo>
                  <a:lnTo>
                    <a:pt x="15825" y="35593"/>
                  </a:lnTo>
                  <a:lnTo>
                    <a:pt x="16274" y="35705"/>
                  </a:lnTo>
                  <a:lnTo>
                    <a:pt x="16724" y="35805"/>
                  </a:lnTo>
                  <a:lnTo>
                    <a:pt x="17185" y="35905"/>
                  </a:lnTo>
                  <a:lnTo>
                    <a:pt x="17647" y="35992"/>
                  </a:lnTo>
                  <a:lnTo>
                    <a:pt x="18109" y="36055"/>
                  </a:lnTo>
                  <a:lnTo>
                    <a:pt x="18571" y="36117"/>
                  </a:lnTo>
                  <a:lnTo>
                    <a:pt x="19045" y="36167"/>
                  </a:lnTo>
                  <a:lnTo>
                    <a:pt x="19519" y="36205"/>
                  </a:lnTo>
                  <a:lnTo>
                    <a:pt x="19993" y="36230"/>
                  </a:lnTo>
                  <a:lnTo>
                    <a:pt x="20468" y="36230"/>
                  </a:lnTo>
                  <a:lnTo>
                    <a:pt x="20942" y="36217"/>
                  </a:lnTo>
                  <a:lnTo>
                    <a:pt x="21416" y="36192"/>
                  </a:lnTo>
                  <a:lnTo>
                    <a:pt x="21828" y="36155"/>
                  </a:lnTo>
                  <a:lnTo>
                    <a:pt x="22240" y="36092"/>
                  </a:lnTo>
                  <a:lnTo>
                    <a:pt x="22639" y="36017"/>
                  </a:lnTo>
                  <a:lnTo>
                    <a:pt x="23038" y="35918"/>
                  </a:lnTo>
                  <a:lnTo>
                    <a:pt x="23425" y="35793"/>
                  </a:lnTo>
                  <a:lnTo>
                    <a:pt x="23800" y="35668"/>
                  </a:lnTo>
                  <a:lnTo>
                    <a:pt x="24174" y="35518"/>
                  </a:lnTo>
                  <a:lnTo>
                    <a:pt x="24536" y="35344"/>
                  </a:lnTo>
                  <a:lnTo>
                    <a:pt x="24885" y="35169"/>
                  </a:lnTo>
                  <a:lnTo>
                    <a:pt x="25222" y="34969"/>
                  </a:lnTo>
                  <a:lnTo>
                    <a:pt x="25559" y="34757"/>
                  </a:lnTo>
                  <a:lnTo>
                    <a:pt x="25884" y="34532"/>
                  </a:lnTo>
                  <a:lnTo>
                    <a:pt x="26183" y="34283"/>
                  </a:lnTo>
                  <a:lnTo>
                    <a:pt x="26483" y="34033"/>
                  </a:lnTo>
                  <a:lnTo>
                    <a:pt x="26770" y="33759"/>
                  </a:lnTo>
                  <a:lnTo>
                    <a:pt x="27044" y="33484"/>
                  </a:lnTo>
                  <a:lnTo>
                    <a:pt x="27319" y="33185"/>
                  </a:lnTo>
                  <a:lnTo>
                    <a:pt x="27569" y="32885"/>
                  </a:lnTo>
                  <a:lnTo>
                    <a:pt x="27806" y="32573"/>
                  </a:lnTo>
                  <a:lnTo>
                    <a:pt x="28018" y="32249"/>
                  </a:lnTo>
                  <a:lnTo>
                    <a:pt x="28230" y="31912"/>
                  </a:lnTo>
                  <a:lnTo>
                    <a:pt x="28430" y="31562"/>
                  </a:lnTo>
                  <a:lnTo>
                    <a:pt x="28604" y="31213"/>
                  </a:lnTo>
                  <a:lnTo>
                    <a:pt x="28767" y="30838"/>
                  </a:lnTo>
                  <a:lnTo>
                    <a:pt x="28916" y="30476"/>
                  </a:lnTo>
                  <a:lnTo>
                    <a:pt x="29054" y="30090"/>
                  </a:lnTo>
                  <a:lnTo>
                    <a:pt x="29166" y="29703"/>
                  </a:lnTo>
                  <a:lnTo>
                    <a:pt x="29266" y="29316"/>
                  </a:lnTo>
                  <a:lnTo>
                    <a:pt x="29353" y="28916"/>
                  </a:lnTo>
                  <a:lnTo>
                    <a:pt x="29416" y="28505"/>
                  </a:lnTo>
                  <a:lnTo>
                    <a:pt x="29465" y="28093"/>
                  </a:lnTo>
                  <a:lnTo>
                    <a:pt x="29490" y="27681"/>
                  </a:lnTo>
                  <a:lnTo>
                    <a:pt x="29515" y="27219"/>
                  </a:lnTo>
                  <a:lnTo>
                    <a:pt x="29540" y="26720"/>
                  </a:lnTo>
                  <a:lnTo>
                    <a:pt x="29553" y="26208"/>
                  </a:lnTo>
                  <a:lnTo>
                    <a:pt x="29553" y="25709"/>
                  </a:lnTo>
                  <a:lnTo>
                    <a:pt x="29528" y="25210"/>
                  </a:lnTo>
                  <a:lnTo>
                    <a:pt x="29490" y="24698"/>
                  </a:lnTo>
                  <a:lnTo>
                    <a:pt x="29441" y="24199"/>
                  </a:lnTo>
                  <a:lnTo>
                    <a:pt x="29366" y="23700"/>
                  </a:lnTo>
                  <a:lnTo>
                    <a:pt x="29278" y="23201"/>
                  </a:lnTo>
                  <a:lnTo>
                    <a:pt x="29166" y="22714"/>
                  </a:lnTo>
                  <a:lnTo>
                    <a:pt x="29041" y="22227"/>
                  </a:lnTo>
                  <a:lnTo>
                    <a:pt x="28904" y="21753"/>
                  </a:lnTo>
                  <a:lnTo>
                    <a:pt x="28729" y="21279"/>
                  </a:lnTo>
                  <a:lnTo>
                    <a:pt x="28554" y="20817"/>
                  </a:lnTo>
                  <a:lnTo>
                    <a:pt x="28342" y="20355"/>
                  </a:lnTo>
                  <a:lnTo>
                    <a:pt x="28118" y="19906"/>
                  </a:lnTo>
                  <a:lnTo>
                    <a:pt x="27868" y="19469"/>
                  </a:lnTo>
                  <a:lnTo>
                    <a:pt x="27693" y="19195"/>
                  </a:lnTo>
                  <a:lnTo>
                    <a:pt x="27506" y="18908"/>
                  </a:lnTo>
                  <a:lnTo>
                    <a:pt x="27319" y="18646"/>
                  </a:lnTo>
                  <a:lnTo>
                    <a:pt x="27107" y="18371"/>
                  </a:lnTo>
                  <a:lnTo>
                    <a:pt x="26907" y="18122"/>
                  </a:lnTo>
                  <a:lnTo>
                    <a:pt x="26695" y="17859"/>
                  </a:lnTo>
                  <a:lnTo>
                    <a:pt x="26470" y="17622"/>
                  </a:lnTo>
                  <a:lnTo>
                    <a:pt x="26233" y="17373"/>
                  </a:lnTo>
                  <a:lnTo>
                    <a:pt x="26009" y="17148"/>
                  </a:lnTo>
                  <a:lnTo>
                    <a:pt x="25759" y="16911"/>
                  </a:lnTo>
                  <a:lnTo>
                    <a:pt x="25522" y="16686"/>
                  </a:lnTo>
                  <a:lnTo>
                    <a:pt x="25260" y="16474"/>
                  </a:lnTo>
                  <a:lnTo>
                    <a:pt x="24748" y="16050"/>
                  </a:lnTo>
                  <a:lnTo>
                    <a:pt x="24211" y="15651"/>
                  </a:lnTo>
                  <a:lnTo>
                    <a:pt x="23650" y="15264"/>
                  </a:lnTo>
                  <a:lnTo>
                    <a:pt x="23088" y="14902"/>
                  </a:lnTo>
                  <a:lnTo>
                    <a:pt x="22502" y="14552"/>
                  </a:lnTo>
                  <a:lnTo>
                    <a:pt x="21915" y="14215"/>
                  </a:lnTo>
                  <a:lnTo>
                    <a:pt x="21316" y="13891"/>
                  </a:lnTo>
                  <a:lnTo>
                    <a:pt x="20717" y="13579"/>
                  </a:lnTo>
                  <a:lnTo>
                    <a:pt x="20106" y="13292"/>
                  </a:lnTo>
                  <a:lnTo>
                    <a:pt x="19494" y="13005"/>
                  </a:lnTo>
                  <a:lnTo>
                    <a:pt x="18271" y="12443"/>
                  </a:lnTo>
                  <a:lnTo>
                    <a:pt x="17036" y="11894"/>
                  </a:lnTo>
                  <a:lnTo>
                    <a:pt x="15800" y="11345"/>
                  </a:lnTo>
                  <a:lnTo>
                    <a:pt x="15189" y="11058"/>
                  </a:lnTo>
                  <a:lnTo>
                    <a:pt x="14590" y="10758"/>
                  </a:lnTo>
                  <a:lnTo>
                    <a:pt x="13978" y="10459"/>
                  </a:lnTo>
                  <a:lnTo>
                    <a:pt x="13391" y="10147"/>
                  </a:lnTo>
                  <a:lnTo>
                    <a:pt x="12805" y="9823"/>
                  </a:lnTo>
                  <a:lnTo>
                    <a:pt x="12231" y="9473"/>
                  </a:lnTo>
                  <a:lnTo>
                    <a:pt x="11669" y="9124"/>
                  </a:lnTo>
                  <a:lnTo>
                    <a:pt x="11120" y="8737"/>
                  </a:lnTo>
                  <a:lnTo>
                    <a:pt x="10584" y="8337"/>
                  </a:lnTo>
                  <a:lnTo>
                    <a:pt x="10059" y="7913"/>
                  </a:lnTo>
                  <a:lnTo>
                    <a:pt x="9623" y="7526"/>
                  </a:lnTo>
                  <a:lnTo>
                    <a:pt x="9186" y="7114"/>
                  </a:lnTo>
                  <a:lnTo>
                    <a:pt x="8774" y="6690"/>
                  </a:lnTo>
                  <a:lnTo>
                    <a:pt x="8375" y="6253"/>
                  </a:lnTo>
                  <a:lnTo>
                    <a:pt x="8000" y="5792"/>
                  </a:lnTo>
                  <a:lnTo>
                    <a:pt x="7638" y="5317"/>
                  </a:lnTo>
                  <a:lnTo>
                    <a:pt x="7301" y="4843"/>
                  </a:lnTo>
                  <a:lnTo>
                    <a:pt x="6977" y="4344"/>
                  </a:lnTo>
                  <a:lnTo>
                    <a:pt x="6665" y="3832"/>
                  </a:lnTo>
                  <a:lnTo>
                    <a:pt x="6390" y="3308"/>
                  </a:lnTo>
                  <a:lnTo>
                    <a:pt x="6116" y="2784"/>
                  </a:lnTo>
                  <a:lnTo>
                    <a:pt x="5879" y="2247"/>
                  </a:lnTo>
                  <a:lnTo>
                    <a:pt x="5654" y="1698"/>
                  </a:lnTo>
                  <a:lnTo>
                    <a:pt x="5454" y="1137"/>
                  </a:lnTo>
                  <a:lnTo>
                    <a:pt x="5267" y="575"/>
                  </a:lnTo>
                  <a:lnTo>
                    <a:pt x="5117" y="1"/>
                  </a:lnTo>
                  <a:close/>
                </a:path>
              </a:pathLst>
            </a:custGeom>
            <a:solidFill>
              <a:schemeClr val="accent6">
                <a:lumMod val="20000"/>
                <a:lumOff val="80000"/>
              </a:schemeClr>
            </a:solidFill>
            <a:ln>
              <a:noFill/>
            </a:ln>
          </p:spPr>
          <p:txBody>
            <a:bodyPr spcFirstLastPara="1" wrap="square" lIns="121900" tIns="121900" rIns="121900" bIns="121900" anchor="ctr" anchorCtr="0">
              <a:noAutofit/>
            </a:bodyPr>
            <a:lstStyle/>
            <a:p>
              <a:endParaRPr sz="2400" dirty="0"/>
            </a:p>
          </p:txBody>
        </p:sp>
        <p:sp>
          <p:nvSpPr>
            <p:cNvPr id="5" name="Google Shape;507;p60">
              <a:extLst>
                <a:ext uri="{FF2B5EF4-FFF2-40B4-BE49-F238E27FC236}">
                  <a16:creationId xmlns:a16="http://schemas.microsoft.com/office/drawing/2014/main" id="{B496E718-AFDB-98D5-21F2-404AFA7B3ECC}"/>
                </a:ext>
              </a:extLst>
            </p:cNvPr>
            <p:cNvSpPr/>
            <p:nvPr/>
          </p:nvSpPr>
          <p:spPr>
            <a:xfrm>
              <a:off x="5188540" y="2524901"/>
              <a:ext cx="1724087" cy="1588619"/>
            </a:xfrm>
            <a:custGeom>
              <a:avLst/>
              <a:gdLst/>
              <a:ahLst/>
              <a:cxnLst/>
              <a:rect l="l" t="t" r="r" b="b"/>
              <a:pathLst>
                <a:path w="37328" h="34395" extrusionOk="0">
                  <a:moveTo>
                    <a:pt x="4917" y="0"/>
                  </a:moveTo>
                  <a:lnTo>
                    <a:pt x="4868" y="587"/>
                  </a:lnTo>
                  <a:lnTo>
                    <a:pt x="4793" y="1273"/>
                  </a:lnTo>
                  <a:lnTo>
                    <a:pt x="4768" y="1722"/>
                  </a:lnTo>
                  <a:lnTo>
                    <a:pt x="4755" y="2221"/>
                  </a:lnTo>
                  <a:lnTo>
                    <a:pt x="4743" y="2783"/>
                  </a:lnTo>
                  <a:lnTo>
                    <a:pt x="4755" y="3395"/>
                  </a:lnTo>
                  <a:lnTo>
                    <a:pt x="4755" y="3731"/>
                  </a:lnTo>
                  <a:lnTo>
                    <a:pt x="4768" y="4068"/>
                  </a:lnTo>
                  <a:lnTo>
                    <a:pt x="4830" y="4792"/>
                  </a:lnTo>
                  <a:lnTo>
                    <a:pt x="4855" y="5167"/>
                  </a:lnTo>
                  <a:lnTo>
                    <a:pt x="4893" y="5554"/>
                  </a:lnTo>
                  <a:lnTo>
                    <a:pt x="4992" y="6365"/>
                  </a:lnTo>
                  <a:lnTo>
                    <a:pt x="5117" y="7213"/>
                  </a:lnTo>
                  <a:lnTo>
                    <a:pt x="5279" y="8099"/>
                  </a:lnTo>
                  <a:lnTo>
                    <a:pt x="5492" y="9010"/>
                  </a:lnTo>
                  <a:lnTo>
                    <a:pt x="5604" y="9485"/>
                  </a:lnTo>
                  <a:lnTo>
                    <a:pt x="5729" y="9959"/>
                  </a:lnTo>
                  <a:lnTo>
                    <a:pt x="5866" y="10446"/>
                  </a:lnTo>
                  <a:lnTo>
                    <a:pt x="6016" y="10932"/>
                  </a:lnTo>
                  <a:lnTo>
                    <a:pt x="6178" y="11431"/>
                  </a:lnTo>
                  <a:lnTo>
                    <a:pt x="6353" y="11918"/>
                  </a:lnTo>
                  <a:lnTo>
                    <a:pt x="6540" y="12417"/>
                  </a:lnTo>
                  <a:lnTo>
                    <a:pt x="6740" y="12929"/>
                  </a:lnTo>
                  <a:lnTo>
                    <a:pt x="6952" y="13441"/>
                  </a:lnTo>
                  <a:lnTo>
                    <a:pt x="7164" y="13940"/>
                  </a:lnTo>
                  <a:lnTo>
                    <a:pt x="7401" y="14452"/>
                  </a:lnTo>
                  <a:lnTo>
                    <a:pt x="7651" y="14963"/>
                  </a:lnTo>
                  <a:lnTo>
                    <a:pt x="7913" y="15475"/>
                  </a:lnTo>
                  <a:lnTo>
                    <a:pt x="8187" y="15987"/>
                  </a:lnTo>
                  <a:lnTo>
                    <a:pt x="8412" y="16386"/>
                  </a:lnTo>
                  <a:lnTo>
                    <a:pt x="8412" y="16398"/>
                  </a:lnTo>
                  <a:lnTo>
                    <a:pt x="8399" y="16411"/>
                  </a:lnTo>
                  <a:lnTo>
                    <a:pt x="8349" y="16411"/>
                  </a:lnTo>
                  <a:lnTo>
                    <a:pt x="8100" y="16386"/>
                  </a:lnTo>
                  <a:lnTo>
                    <a:pt x="7700" y="16311"/>
                  </a:lnTo>
                  <a:lnTo>
                    <a:pt x="7189" y="16199"/>
                  </a:lnTo>
                  <a:lnTo>
                    <a:pt x="6565" y="16036"/>
                  </a:lnTo>
                  <a:lnTo>
                    <a:pt x="5866" y="15849"/>
                  </a:lnTo>
                  <a:lnTo>
                    <a:pt x="5105" y="15612"/>
                  </a:lnTo>
                  <a:lnTo>
                    <a:pt x="4331" y="15350"/>
                  </a:lnTo>
                  <a:lnTo>
                    <a:pt x="3932" y="15213"/>
                  </a:lnTo>
                  <a:lnTo>
                    <a:pt x="3545" y="15063"/>
                  </a:lnTo>
                  <a:lnTo>
                    <a:pt x="3158" y="14913"/>
                  </a:lnTo>
                  <a:lnTo>
                    <a:pt x="2783" y="14751"/>
                  </a:lnTo>
                  <a:lnTo>
                    <a:pt x="2409" y="14576"/>
                  </a:lnTo>
                  <a:lnTo>
                    <a:pt x="2060" y="14402"/>
                  </a:lnTo>
                  <a:lnTo>
                    <a:pt x="1723" y="14227"/>
                  </a:lnTo>
                  <a:lnTo>
                    <a:pt x="1411" y="14040"/>
                  </a:lnTo>
                  <a:lnTo>
                    <a:pt x="1124" y="13853"/>
                  </a:lnTo>
                  <a:lnTo>
                    <a:pt x="849" y="13653"/>
                  </a:lnTo>
                  <a:lnTo>
                    <a:pt x="624" y="13453"/>
                  </a:lnTo>
                  <a:lnTo>
                    <a:pt x="412" y="13254"/>
                  </a:lnTo>
                  <a:lnTo>
                    <a:pt x="325" y="13141"/>
                  </a:lnTo>
                  <a:lnTo>
                    <a:pt x="250" y="13041"/>
                  </a:lnTo>
                  <a:lnTo>
                    <a:pt x="188" y="12942"/>
                  </a:lnTo>
                  <a:lnTo>
                    <a:pt x="125" y="12829"/>
                  </a:lnTo>
                  <a:lnTo>
                    <a:pt x="75" y="12729"/>
                  </a:lnTo>
                  <a:lnTo>
                    <a:pt x="38" y="12617"/>
                  </a:lnTo>
                  <a:lnTo>
                    <a:pt x="13" y="12517"/>
                  </a:lnTo>
                  <a:lnTo>
                    <a:pt x="0" y="12405"/>
                  </a:lnTo>
                  <a:lnTo>
                    <a:pt x="13" y="12617"/>
                  </a:lnTo>
                  <a:lnTo>
                    <a:pt x="38" y="12829"/>
                  </a:lnTo>
                  <a:lnTo>
                    <a:pt x="75" y="13029"/>
                  </a:lnTo>
                  <a:lnTo>
                    <a:pt x="125" y="13229"/>
                  </a:lnTo>
                  <a:lnTo>
                    <a:pt x="200" y="13416"/>
                  </a:lnTo>
                  <a:lnTo>
                    <a:pt x="275" y="13615"/>
                  </a:lnTo>
                  <a:lnTo>
                    <a:pt x="362" y="13803"/>
                  </a:lnTo>
                  <a:lnTo>
                    <a:pt x="462" y="13990"/>
                  </a:lnTo>
                  <a:lnTo>
                    <a:pt x="574" y="14165"/>
                  </a:lnTo>
                  <a:lnTo>
                    <a:pt x="699" y="14339"/>
                  </a:lnTo>
                  <a:lnTo>
                    <a:pt x="824" y="14514"/>
                  </a:lnTo>
                  <a:lnTo>
                    <a:pt x="961" y="14689"/>
                  </a:lnTo>
                  <a:lnTo>
                    <a:pt x="1111" y="14851"/>
                  </a:lnTo>
                  <a:lnTo>
                    <a:pt x="1273" y="15013"/>
                  </a:lnTo>
                  <a:lnTo>
                    <a:pt x="1436" y="15175"/>
                  </a:lnTo>
                  <a:lnTo>
                    <a:pt x="1610" y="15325"/>
                  </a:lnTo>
                  <a:lnTo>
                    <a:pt x="1985" y="15625"/>
                  </a:lnTo>
                  <a:lnTo>
                    <a:pt x="2372" y="15912"/>
                  </a:lnTo>
                  <a:lnTo>
                    <a:pt x="2783" y="16186"/>
                  </a:lnTo>
                  <a:lnTo>
                    <a:pt x="3220" y="16448"/>
                  </a:lnTo>
                  <a:lnTo>
                    <a:pt x="3669" y="16685"/>
                  </a:lnTo>
                  <a:lnTo>
                    <a:pt x="4119" y="16923"/>
                  </a:lnTo>
                  <a:lnTo>
                    <a:pt x="4593" y="17147"/>
                  </a:lnTo>
                  <a:lnTo>
                    <a:pt x="5055" y="17347"/>
                  </a:lnTo>
                  <a:lnTo>
                    <a:pt x="5529" y="17547"/>
                  </a:lnTo>
                  <a:lnTo>
                    <a:pt x="5991" y="17721"/>
                  </a:lnTo>
                  <a:lnTo>
                    <a:pt x="6452" y="17896"/>
                  </a:lnTo>
                  <a:lnTo>
                    <a:pt x="6902" y="18058"/>
                  </a:lnTo>
                  <a:lnTo>
                    <a:pt x="7750" y="18333"/>
                  </a:lnTo>
                  <a:lnTo>
                    <a:pt x="8524" y="18570"/>
                  </a:lnTo>
                  <a:lnTo>
                    <a:pt x="9685" y="18919"/>
                  </a:lnTo>
                  <a:lnTo>
                    <a:pt x="10034" y="19032"/>
                  </a:lnTo>
                  <a:lnTo>
                    <a:pt x="10134" y="19069"/>
                  </a:lnTo>
                  <a:lnTo>
                    <a:pt x="10184" y="19107"/>
                  </a:lnTo>
                  <a:lnTo>
                    <a:pt x="10508" y="19531"/>
                  </a:lnTo>
                  <a:lnTo>
                    <a:pt x="10845" y="19955"/>
                  </a:lnTo>
                  <a:lnTo>
                    <a:pt x="11232" y="20429"/>
                  </a:lnTo>
                  <a:lnTo>
                    <a:pt x="11632" y="20904"/>
                  </a:lnTo>
                  <a:lnTo>
                    <a:pt x="12043" y="21365"/>
                  </a:lnTo>
                  <a:lnTo>
                    <a:pt x="12455" y="21815"/>
                  </a:lnTo>
                  <a:lnTo>
                    <a:pt x="12892" y="22251"/>
                  </a:lnTo>
                  <a:lnTo>
                    <a:pt x="13329" y="22688"/>
                  </a:lnTo>
                  <a:lnTo>
                    <a:pt x="13766" y="23125"/>
                  </a:lnTo>
                  <a:lnTo>
                    <a:pt x="14215" y="23549"/>
                  </a:lnTo>
                  <a:lnTo>
                    <a:pt x="14664" y="23949"/>
                  </a:lnTo>
                  <a:lnTo>
                    <a:pt x="15126" y="24360"/>
                  </a:lnTo>
                  <a:lnTo>
                    <a:pt x="16062" y="25147"/>
                  </a:lnTo>
                  <a:lnTo>
                    <a:pt x="17010" y="25908"/>
                  </a:lnTo>
                  <a:lnTo>
                    <a:pt x="17946" y="26657"/>
                  </a:lnTo>
                  <a:lnTo>
                    <a:pt x="18396" y="26994"/>
                  </a:lnTo>
                  <a:lnTo>
                    <a:pt x="18832" y="27318"/>
                  </a:lnTo>
                  <a:lnTo>
                    <a:pt x="19269" y="27643"/>
                  </a:lnTo>
                  <a:lnTo>
                    <a:pt x="19719" y="27955"/>
                  </a:lnTo>
                  <a:lnTo>
                    <a:pt x="19731" y="27967"/>
                  </a:lnTo>
                  <a:lnTo>
                    <a:pt x="19719" y="27980"/>
                  </a:lnTo>
                  <a:lnTo>
                    <a:pt x="19669" y="28017"/>
                  </a:lnTo>
                  <a:lnTo>
                    <a:pt x="19569" y="28054"/>
                  </a:lnTo>
                  <a:lnTo>
                    <a:pt x="19419" y="28104"/>
                  </a:lnTo>
                  <a:lnTo>
                    <a:pt x="18970" y="28217"/>
                  </a:lnTo>
                  <a:lnTo>
                    <a:pt x="18358" y="28342"/>
                  </a:lnTo>
                  <a:lnTo>
                    <a:pt x="17597" y="28479"/>
                  </a:lnTo>
                  <a:lnTo>
                    <a:pt x="16686" y="28629"/>
                  </a:lnTo>
                  <a:lnTo>
                    <a:pt x="15675" y="28778"/>
                  </a:lnTo>
                  <a:lnTo>
                    <a:pt x="14564" y="28928"/>
                  </a:lnTo>
                  <a:lnTo>
                    <a:pt x="13379" y="29053"/>
                  </a:lnTo>
                  <a:lnTo>
                    <a:pt x="12118" y="29178"/>
                  </a:lnTo>
                  <a:lnTo>
                    <a:pt x="10833" y="29265"/>
                  </a:lnTo>
                  <a:lnTo>
                    <a:pt x="10171" y="29302"/>
                  </a:lnTo>
                  <a:lnTo>
                    <a:pt x="9523" y="29327"/>
                  </a:lnTo>
                  <a:lnTo>
                    <a:pt x="8861" y="29352"/>
                  </a:lnTo>
                  <a:lnTo>
                    <a:pt x="8200" y="29365"/>
                  </a:lnTo>
                  <a:lnTo>
                    <a:pt x="7551" y="29365"/>
                  </a:lnTo>
                  <a:lnTo>
                    <a:pt x="6902" y="29352"/>
                  </a:lnTo>
                  <a:lnTo>
                    <a:pt x="6253" y="29340"/>
                  </a:lnTo>
                  <a:lnTo>
                    <a:pt x="5629" y="29302"/>
                  </a:lnTo>
                  <a:lnTo>
                    <a:pt x="5005" y="29253"/>
                  </a:lnTo>
                  <a:lnTo>
                    <a:pt x="4406" y="29203"/>
                  </a:lnTo>
                  <a:lnTo>
                    <a:pt x="4830" y="29365"/>
                  </a:lnTo>
                  <a:lnTo>
                    <a:pt x="5267" y="29515"/>
                  </a:lnTo>
                  <a:lnTo>
                    <a:pt x="5691" y="29664"/>
                  </a:lnTo>
                  <a:lnTo>
                    <a:pt x="6128" y="29802"/>
                  </a:lnTo>
                  <a:lnTo>
                    <a:pt x="6552" y="29926"/>
                  </a:lnTo>
                  <a:lnTo>
                    <a:pt x="6977" y="30051"/>
                  </a:lnTo>
                  <a:lnTo>
                    <a:pt x="7401" y="30164"/>
                  </a:lnTo>
                  <a:lnTo>
                    <a:pt x="7825" y="30263"/>
                  </a:lnTo>
                  <a:lnTo>
                    <a:pt x="8649" y="30438"/>
                  </a:lnTo>
                  <a:lnTo>
                    <a:pt x="9485" y="30588"/>
                  </a:lnTo>
                  <a:lnTo>
                    <a:pt x="10296" y="30713"/>
                  </a:lnTo>
                  <a:lnTo>
                    <a:pt x="11095" y="30812"/>
                  </a:lnTo>
                  <a:lnTo>
                    <a:pt x="11881" y="30875"/>
                  </a:lnTo>
                  <a:lnTo>
                    <a:pt x="12655" y="30925"/>
                  </a:lnTo>
                  <a:lnTo>
                    <a:pt x="13404" y="30950"/>
                  </a:lnTo>
                  <a:lnTo>
                    <a:pt x="14128" y="30950"/>
                  </a:lnTo>
                  <a:lnTo>
                    <a:pt x="14851" y="30937"/>
                  </a:lnTo>
                  <a:lnTo>
                    <a:pt x="15538" y="30912"/>
                  </a:lnTo>
                  <a:lnTo>
                    <a:pt x="16199" y="30862"/>
                  </a:lnTo>
                  <a:lnTo>
                    <a:pt x="16848" y="30812"/>
                  </a:lnTo>
                  <a:lnTo>
                    <a:pt x="17460" y="30750"/>
                  </a:lnTo>
                  <a:lnTo>
                    <a:pt x="18046" y="30675"/>
                  </a:lnTo>
                  <a:lnTo>
                    <a:pt x="18608" y="30588"/>
                  </a:lnTo>
                  <a:lnTo>
                    <a:pt x="19132" y="30513"/>
                  </a:lnTo>
                  <a:lnTo>
                    <a:pt x="19631" y="30426"/>
                  </a:lnTo>
                  <a:lnTo>
                    <a:pt x="20093" y="30326"/>
                  </a:lnTo>
                  <a:lnTo>
                    <a:pt x="20917" y="30164"/>
                  </a:lnTo>
                  <a:lnTo>
                    <a:pt x="21578" y="30001"/>
                  </a:lnTo>
                  <a:lnTo>
                    <a:pt x="22090" y="29889"/>
                  </a:lnTo>
                  <a:lnTo>
                    <a:pt x="22414" y="29814"/>
                  </a:lnTo>
                  <a:lnTo>
                    <a:pt x="22514" y="29802"/>
                  </a:lnTo>
                  <a:lnTo>
                    <a:pt x="22564" y="29802"/>
                  </a:lnTo>
                  <a:lnTo>
                    <a:pt x="23350" y="30263"/>
                  </a:lnTo>
                  <a:lnTo>
                    <a:pt x="24136" y="30700"/>
                  </a:lnTo>
                  <a:lnTo>
                    <a:pt x="24923" y="31112"/>
                  </a:lnTo>
                  <a:lnTo>
                    <a:pt x="25696" y="31486"/>
                  </a:lnTo>
                  <a:lnTo>
                    <a:pt x="26158" y="31724"/>
                  </a:lnTo>
                  <a:lnTo>
                    <a:pt x="26632" y="31936"/>
                  </a:lnTo>
                  <a:lnTo>
                    <a:pt x="27094" y="32135"/>
                  </a:lnTo>
                  <a:lnTo>
                    <a:pt x="27556" y="32335"/>
                  </a:lnTo>
                  <a:lnTo>
                    <a:pt x="28018" y="32510"/>
                  </a:lnTo>
                  <a:lnTo>
                    <a:pt x="28467" y="32684"/>
                  </a:lnTo>
                  <a:lnTo>
                    <a:pt x="29353" y="32996"/>
                  </a:lnTo>
                  <a:lnTo>
                    <a:pt x="29790" y="33146"/>
                  </a:lnTo>
                  <a:lnTo>
                    <a:pt x="30214" y="33283"/>
                  </a:lnTo>
                  <a:lnTo>
                    <a:pt x="31038" y="33521"/>
                  </a:lnTo>
                  <a:lnTo>
                    <a:pt x="31824" y="33720"/>
                  </a:lnTo>
                  <a:lnTo>
                    <a:pt x="32573" y="33895"/>
                  </a:lnTo>
                  <a:lnTo>
                    <a:pt x="32935" y="33970"/>
                  </a:lnTo>
                  <a:lnTo>
                    <a:pt x="33284" y="34032"/>
                  </a:lnTo>
                  <a:lnTo>
                    <a:pt x="33945" y="34132"/>
                  </a:lnTo>
                  <a:lnTo>
                    <a:pt x="34257" y="34182"/>
                  </a:lnTo>
                  <a:lnTo>
                    <a:pt x="34557" y="34232"/>
                  </a:lnTo>
                  <a:lnTo>
                    <a:pt x="35106" y="34282"/>
                  </a:lnTo>
                  <a:lnTo>
                    <a:pt x="35605" y="34332"/>
                  </a:lnTo>
                  <a:lnTo>
                    <a:pt x="36055" y="34357"/>
                  </a:lnTo>
                  <a:lnTo>
                    <a:pt x="36753" y="34382"/>
                  </a:lnTo>
                  <a:lnTo>
                    <a:pt x="37328" y="34394"/>
                  </a:lnTo>
                  <a:lnTo>
                    <a:pt x="36766" y="34282"/>
                  </a:lnTo>
                  <a:lnTo>
                    <a:pt x="36080" y="34132"/>
                  </a:lnTo>
                  <a:lnTo>
                    <a:pt x="35655" y="34032"/>
                  </a:lnTo>
                  <a:lnTo>
                    <a:pt x="35181" y="33907"/>
                  </a:lnTo>
                  <a:lnTo>
                    <a:pt x="34644" y="33770"/>
                  </a:lnTo>
                  <a:lnTo>
                    <a:pt x="34357" y="33695"/>
                  </a:lnTo>
                  <a:lnTo>
                    <a:pt x="34058" y="33608"/>
                  </a:lnTo>
                  <a:lnTo>
                    <a:pt x="33434" y="33408"/>
                  </a:lnTo>
                  <a:lnTo>
                    <a:pt x="33109" y="33308"/>
                  </a:lnTo>
                  <a:lnTo>
                    <a:pt x="32772" y="33196"/>
                  </a:lnTo>
                  <a:lnTo>
                    <a:pt x="32061" y="32947"/>
                  </a:lnTo>
                  <a:lnTo>
                    <a:pt x="31699" y="32809"/>
                  </a:lnTo>
                  <a:lnTo>
                    <a:pt x="31325" y="32647"/>
                  </a:lnTo>
                  <a:lnTo>
                    <a:pt x="30938" y="32497"/>
                  </a:lnTo>
                  <a:lnTo>
                    <a:pt x="30551" y="32335"/>
                  </a:lnTo>
                  <a:lnTo>
                    <a:pt x="29752" y="31986"/>
                  </a:lnTo>
                  <a:lnTo>
                    <a:pt x="28929" y="31599"/>
                  </a:lnTo>
                  <a:lnTo>
                    <a:pt x="28092" y="31187"/>
                  </a:lnTo>
                  <a:lnTo>
                    <a:pt x="27231" y="30725"/>
                  </a:lnTo>
                  <a:lnTo>
                    <a:pt x="26358" y="30238"/>
                  </a:lnTo>
                  <a:lnTo>
                    <a:pt x="25459" y="29714"/>
                  </a:lnTo>
                  <a:lnTo>
                    <a:pt x="24561" y="29165"/>
                  </a:lnTo>
                  <a:lnTo>
                    <a:pt x="23662" y="28566"/>
                  </a:lnTo>
                  <a:lnTo>
                    <a:pt x="22751" y="27955"/>
                  </a:lnTo>
                  <a:lnTo>
                    <a:pt x="22289" y="27643"/>
                  </a:lnTo>
                  <a:lnTo>
                    <a:pt x="21828" y="27306"/>
                  </a:lnTo>
                  <a:lnTo>
                    <a:pt x="20917" y="26632"/>
                  </a:lnTo>
                  <a:lnTo>
                    <a:pt x="20006" y="25933"/>
                  </a:lnTo>
                  <a:lnTo>
                    <a:pt x="19095" y="25222"/>
                  </a:lnTo>
                  <a:lnTo>
                    <a:pt x="18046" y="24373"/>
                  </a:lnTo>
                  <a:lnTo>
                    <a:pt x="17035" y="23512"/>
                  </a:lnTo>
                  <a:lnTo>
                    <a:pt x="16998" y="23462"/>
                  </a:lnTo>
                  <a:lnTo>
                    <a:pt x="16973" y="23387"/>
                  </a:lnTo>
                  <a:lnTo>
                    <a:pt x="16960" y="23275"/>
                  </a:lnTo>
                  <a:lnTo>
                    <a:pt x="16936" y="23137"/>
                  </a:lnTo>
                  <a:lnTo>
                    <a:pt x="16911" y="22776"/>
                  </a:lnTo>
                  <a:lnTo>
                    <a:pt x="16873" y="22289"/>
                  </a:lnTo>
                  <a:lnTo>
                    <a:pt x="16823" y="21702"/>
                  </a:lnTo>
                  <a:lnTo>
                    <a:pt x="16748" y="21003"/>
                  </a:lnTo>
                  <a:lnTo>
                    <a:pt x="16648" y="20217"/>
                  </a:lnTo>
                  <a:lnTo>
                    <a:pt x="16586" y="19793"/>
                  </a:lnTo>
                  <a:lnTo>
                    <a:pt x="16511" y="19344"/>
                  </a:lnTo>
                  <a:lnTo>
                    <a:pt x="16424" y="18882"/>
                  </a:lnTo>
                  <a:lnTo>
                    <a:pt x="16324" y="18395"/>
                  </a:lnTo>
                  <a:lnTo>
                    <a:pt x="16212" y="17883"/>
                  </a:lnTo>
                  <a:lnTo>
                    <a:pt x="16074" y="17359"/>
                  </a:lnTo>
                  <a:lnTo>
                    <a:pt x="15937" y="16823"/>
                  </a:lnTo>
                  <a:lnTo>
                    <a:pt x="15775" y="16261"/>
                  </a:lnTo>
                  <a:lnTo>
                    <a:pt x="15588" y="15700"/>
                  </a:lnTo>
                  <a:lnTo>
                    <a:pt x="15388" y="15113"/>
                  </a:lnTo>
                  <a:lnTo>
                    <a:pt x="15163" y="14514"/>
                  </a:lnTo>
                  <a:lnTo>
                    <a:pt x="14914" y="13902"/>
                  </a:lnTo>
                  <a:lnTo>
                    <a:pt x="14639" y="13278"/>
                  </a:lnTo>
                  <a:lnTo>
                    <a:pt x="14352" y="12642"/>
                  </a:lnTo>
                  <a:lnTo>
                    <a:pt x="14028" y="11993"/>
                  </a:lnTo>
                  <a:lnTo>
                    <a:pt x="13678" y="11344"/>
                  </a:lnTo>
                  <a:lnTo>
                    <a:pt x="13304" y="10683"/>
                  </a:lnTo>
                  <a:lnTo>
                    <a:pt x="12905" y="10009"/>
                  </a:lnTo>
                  <a:lnTo>
                    <a:pt x="13142" y="10758"/>
                  </a:lnTo>
                  <a:lnTo>
                    <a:pt x="13366" y="11481"/>
                  </a:lnTo>
                  <a:lnTo>
                    <a:pt x="13566" y="12180"/>
                  </a:lnTo>
                  <a:lnTo>
                    <a:pt x="13753" y="12842"/>
                  </a:lnTo>
                  <a:lnTo>
                    <a:pt x="13915" y="13491"/>
                  </a:lnTo>
                  <a:lnTo>
                    <a:pt x="14078" y="14102"/>
                  </a:lnTo>
                  <a:lnTo>
                    <a:pt x="14202" y="14689"/>
                  </a:lnTo>
                  <a:lnTo>
                    <a:pt x="14327" y="15263"/>
                  </a:lnTo>
                  <a:lnTo>
                    <a:pt x="14440" y="15799"/>
                  </a:lnTo>
                  <a:lnTo>
                    <a:pt x="14539" y="16299"/>
                  </a:lnTo>
                  <a:lnTo>
                    <a:pt x="14614" y="16785"/>
                  </a:lnTo>
                  <a:lnTo>
                    <a:pt x="14689" y="17247"/>
                  </a:lnTo>
                  <a:lnTo>
                    <a:pt x="14752" y="17684"/>
                  </a:lnTo>
                  <a:lnTo>
                    <a:pt x="14801" y="18096"/>
                  </a:lnTo>
                  <a:lnTo>
                    <a:pt x="14864" y="18832"/>
                  </a:lnTo>
                  <a:lnTo>
                    <a:pt x="14901" y="19481"/>
                  </a:lnTo>
                  <a:lnTo>
                    <a:pt x="14901" y="20030"/>
                  </a:lnTo>
                  <a:lnTo>
                    <a:pt x="14889" y="20479"/>
                  </a:lnTo>
                  <a:lnTo>
                    <a:pt x="14851" y="20829"/>
                  </a:lnTo>
                  <a:lnTo>
                    <a:pt x="14801" y="21091"/>
                  </a:lnTo>
                  <a:lnTo>
                    <a:pt x="14777" y="21191"/>
                  </a:lnTo>
                  <a:lnTo>
                    <a:pt x="14739" y="21266"/>
                  </a:lnTo>
                  <a:lnTo>
                    <a:pt x="14714" y="21315"/>
                  </a:lnTo>
                  <a:lnTo>
                    <a:pt x="14689" y="21353"/>
                  </a:lnTo>
                  <a:lnTo>
                    <a:pt x="14652" y="21353"/>
                  </a:lnTo>
                  <a:lnTo>
                    <a:pt x="14627" y="21340"/>
                  </a:lnTo>
                  <a:lnTo>
                    <a:pt x="14003" y="20729"/>
                  </a:lnTo>
                  <a:lnTo>
                    <a:pt x="13391" y="20105"/>
                  </a:lnTo>
                  <a:lnTo>
                    <a:pt x="12817" y="19456"/>
                  </a:lnTo>
                  <a:lnTo>
                    <a:pt x="12530" y="19131"/>
                  </a:lnTo>
                  <a:lnTo>
                    <a:pt x="12256" y="18795"/>
                  </a:lnTo>
                  <a:lnTo>
                    <a:pt x="11894" y="18358"/>
                  </a:lnTo>
                  <a:lnTo>
                    <a:pt x="11544" y="17908"/>
                  </a:lnTo>
                  <a:lnTo>
                    <a:pt x="11195" y="17459"/>
                  </a:lnTo>
                  <a:lnTo>
                    <a:pt x="10858" y="16997"/>
                  </a:lnTo>
                  <a:lnTo>
                    <a:pt x="10533" y="16548"/>
                  </a:lnTo>
                  <a:lnTo>
                    <a:pt x="10221" y="16086"/>
                  </a:lnTo>
                  <a:lnTo>
                    <a:pt x="9909" y="15625"/>
                  </a:lnTo>
                  <a:lnTo>
                    <a:pt x="9622" y="15150"/>
                  </a:lnTo>
                  <a:lnTo>
                    <a:pt x="9348" y="14676"/>
                  </a:lnTo>
                  <a:lnTo>
                    <a:pt x="9073" y="14214"/>
                  </a:lnTo>
                  <a:lnTo>
                    <a:pt x="8811" y="13740"/>
                  </a:lnTo>
                  <a:lnTo>
                    <a:pt x="8562" y="13266"/>
                  </a:lnTo>
                  <a:lnTo>
                    <a:pt x="8324" y="12804"/>
                  </a:lnTo>
                  <a:lnTo>
                    <a:pt x="8100" y="12330"/>
                  </a:lnTo>
                  <a:lnTo>
                    <a:pt x="7875" y="11868"/>
                  </a:lnTo>
                  <a:lnTo>
                    <a:pt x="7663" y="11407"/>
                  </a:lnTo>
                  <a:lnTo>
                    <a:pt x="7463" y="10945"/>
                  </a:lnTo>
                  <a:lnTo>
                    <a:pt x="7276" y="10483"/>
                  </a:lnTo>
                  <a:lnTo>
                    <a:pt x="7101" y="10021"/>
                  </a:lnTo>
                  <a:lnTo>
                    <a:pt x="6927" y="9572"/>
                  </a:lnTo>
                  <a:lnTo>
                    <a:pt x="6615" y="8686"/>
                  </a:lnTo>
                  <a:lnTo>
                    <a:pt x="6328" y="7825"/>
                  </a:lnTo>
                  <a:lnTo>
                    <a:pt x="6091" y="6989"/>
                  </a:lnTo>
                  <a:lnTo>
                    <a:pt x="5878" y="6190"/>
                  </a:lnTo>
                  <a:lnTo>
                    <a:pt x="5691" y="5416"/>
                  </a:lnTo>
                  <a:lnTo>
                    <a:pt x="5616" y="5054"/>
                  </a:lnTo>
                  <a:lnTo>
                    <a:pt x="5541" y="4692"/>
                  </a:lnTo>
                  <a:lnTo>
                    <a:pt x="5467" y="4343"/>
                  </a:lnTo>
                  <a:lnTo>
                    <a:pt x="5404" y="3994"/>
                  </a:lnTo>
                  <a:lnTo>
                    <a:pt x="5304" y="3345"/>
                  </a:lnTo>
                  <a:lnTo>
                    <a:pt x="5205" y="2758"/>
                  </a:lnTo>
                  <a:lnTo>
                    <a:pt x="5130" y="2209"/>
                  </a:lnTo>
                  <a:lnTo>
                    <a:pt x="5030" y="1273"/>
                  </a:lnTo>
                  <a:lnTo>
                    <a:pt x="4967" y="587"/>
                  </a:lnTo>
                  <a:lnTo>
                    <a:pt x="4917" y="0"/>
                  </a:lnTo>
                  <a:close/>
                </a:path>
              </a:pathLst>
            </a:custGeom>
            <a:solidFill>
              <a:schemeClr val="accent6"/>
            </a:solidFill>
            <a:ln>
              <a:noFill/>
            </a:ln>
          </p:spPr>
          <p:txBody>
            <a:bodyPr spcFirstLastPara="1" wrap="square" lIns="121900" tIns="121900" rIns="121900" bIns="121900" anchor="ctr" anchorCtr="0">
              <a:noAutofit/>
            </a:bodyPr>
            <a:lstStyle/>
            <a:p>
              <a:endParaRPr sz="2400" dirty="0"/>
            </a:p>
          </p:txBody>
        </p:sp>
      </p:grpSp>
    </p:spTree>
    <p:extLst>
      <p:ext uri="{BB962C8B-B14F-4D97-AF65-F5344CB8AC3E}">
        <p14:creationId xmlns:p14="http://schemas.microsoft.com/office/powerpoint/2010/main" val="3729621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6">
            <a:extLst>
              <a:ext uri="{FF2B5EF4-FFF2-40B4-BE49-F238E27FC236}">
                <a16:creationId xmlns:a16="http://schemas.microsoft.com/office/drawing/2014/main" id="{F31A8020-C72E-47F6-6A10-A4261969464B}"/>
              </a:ext>
            </a:extLst>
          </p:cNvPr>
          <p:cNvSpPr>
            <a:spLocks noGrp="1"/>
          </p:cNvSpPr>
          <p:nvPr>
            <p:ph type="title"/>
          </p:nvPr>
        </p:nvSpPr>
        <p:spPr>
          <a:xfrm>
            <a:off x="1051560" y="136525"/>
            <a:ext cx="10515600" cy="1325563"/>
          </a:xfrm>
        </p:spPr>
        <p:txBody>
          <a:bodyPr/>
          <a:lstStyle/>
          <a:p>
            <a:r>
              <a:rPr lang="lv-LV" b="1" dirty="0">
                <a:latin typeface="+mn-lt"/>
              </a:rPr>
              <a:t>No kā izvairīties rakstot projekta pieteikumu</a:t>
            </a:r>
          </a:p>
        </p:txBody>
      </p:sp>
      <p:sp>
        <p:nvSpPr>
          <p:cNvPr id="8" name="Satura vietturis 7">
            <a:extLst>
              <a:ext uri="{FF2B5EF4-FFF2-40B4-BE49-F238E27FC236}">
                <a16:creationId xmlns:a16="http://schemas.microsoft.com/office/drawing/2014/main" id="{38F22997-3FD4-466F-81AB-5F7963D26CD4}"/>
              </a:ext>
            </a:extLst>
          </p:cNvPr>
          <p:cNvSpPr>
            <a:spLocks noGrp="1"/>
          </p:cNvSpPr>
          <p:nvPr>
            <p:ph sz="half" idx="1"/>
          </p:nvPr>
        </p:nvSpPr>
        <p:spPr>
          <a:xfrm>
            <a:off x="598027" y="1466238"/>
            <a:ext cx="8261493" cy="4351338"/>
          </a:xfrm>
        </p:spPr>
        <p:txBody>
          <a:bodyPr/>
          <a:lstStyle/>
          <a:p>
            <a:r>
              <a:rPr lang="lv-LV" sz="1600" b="1" dirty="0"/>
              <a:t>Bez steigas ! </a:t>
            </a:r>
            <a:r>
              <a:rPr lang="lv-LV" sz="1600" dirty="0"/>
              <a:t>Veliet laiku, lai rūpīgi izskatītu konkursa nosacījumus un prasības</a:t>
            </a:r>
          </a:p>
          <a:p>
            <a:r>
              <a:rPr lang="lv-LV" sz="1600" b="1" dirty="0"/>
              <a:t>Nesasteidziet partneru meklēšanu!</a:t>
            </a:r>
            <a:r>
              <a:rPr lang="lv-LV" sz="1600" dirty="0"/>
              <a:t> Ieteikums projekta partnerus meklēt labu laiku pirms konkursa atvēršanās</a:t>
            </a:r>
          </a:p>
          <a:p>
            <a:r>
              <a:rPr lang="lv-LV" sz="1600" dirty="0"/>
              <a:t>Neatstājiet pieteikuma rakstīšanu uz </a:t>
            </a:r>
            <a:r>
              <a:rPr lang="lv-LV" sz="1600" b="1" dirty="0"/>
              <a:t>pēdējo brīdi</a:t>
            </a:r>
            <a:r>
              <a:rPr lang="lv-LV" sz="1600" dirty="0"/>
              <a:t>, lai izvairītos no nevajadzīgām, tehniskām kļūdām</a:t>
            </a:r>
          </a:p>
          <a:p>
            <a:r>
              <a:rPr lang="lv-LV" sz="1600" dirty="0"/>
              <a:t>Nerakstiet nerealizējamus mērķus un pārāk ambiciozus rezultātus!</a:t>
            </a:r>
          </a:p>
          <a:p>
            <a:r>
              <a:rPr lang="lv-LV" sz="1600" dirty="0"/>
              <a:t>Neizplūstiet rakstot projekta pieteikumu. Pieteikumu rakstot </a:t>
            </a:r>
            <a:r>
              <a:rPr lang="lv-LV" sz="1600" b="1" dirty="0"/>
              <a:t>esiet konkrēts un tiešs</a:t>
            </a:r>
            <a:r>
              <a:rPr lang="lv-LV" sz="1600" dirty="0"/>
              <a:t>! </a:t>
            </a:r>
          </a:p>
          <a:p>
            <a:r>
              <a:rPr lang="lv-LV" sz="1600" dirty="0"/>
              <a:t>Projekta </a:t>
            </a:r>
            <a:r>
              <a:rPr lang="lv-LV" sz="1600" b="1" dirty="0"/>
              <a:t>valodai ir jābūt viegli lasāmai </a:t>
            </a:r>
            <a:r>
              <a:rPr lang="lv-LV" sz="1600" dirty="0"/>
              <a:t>un saprotamai, neizmantojiet nevajadzīgus iestarpinājumus un žargonus!</a:t>
            </a:r>
          </a:p>
          <a:p>
            <a:r>
              <a:rPr lang="lv-LV" sz="1600" dirty="0"/>
              <a:t>Neaizmirstiet par </a:t>
            </a:r>
            <a:r>
              <a:rPr lang="lv-LV" sz="1600" b="1" dirty="0">
                <a:hlinkClick r:id="rId3"/>
              </a:rPr>
              <a:t>dzimuma vienlīdzības plāna </a:t>
            </a:r>
            <a:r>
              <a:rPr lang="lv-LV" sz="1600" dirty="0"/>
              <a:t>iesniegšanu  </a:t>
            </a:r>
          </a:p>
          <a:p>
            <a:r>
              <a:rPr lang="lv-LV" sz="1600" dirty="0"/>
              <a:t>Nepārsniedziet noteikto</a:t>
            </a:r>
            <a:r>
              <a:rPr lang="lv-LV" sz="1600" b="1" dirty="0"/>
              <a:t> lapaspušu skaita limitu </a:t>
            </a:r>
            <a:r>
              <a:rPr lang="lv-LV" sz="1600" dirty="0"/>
              <a:t>!</a:t>
            </a:r>
          </a:p>
          <a:p>
            <a:r>
              <a:rPr lang="lv-LV" sz="1600" dirty="0"/>
              <a:t>Neaizmirstiet skaidri parādīt saikni starp mērķiem, projekta aktivitātēm un sagaidāmajiem rezultātiem!</a:t>
            </a:r>
          </a:p>
          <a:p>
            <a:r>
              <a:rPr lang="lv-LV" sz="1600" dirty="0"/>
              <a:t>Nejauciet terminus </a:t>
            </a:r>
            <a:r>
              <a:rPr lang="lv-LV" sz="1600" b="1" dirty="0"/>
              <a:t>rezultāti/ iznākums/ ietekme </a:t>
            </a:r>
            <a:r>
              <a:rPr lang="lv-LV" sz="1600" dirty="0"/>
              <a:t>(</a:t>
            </a:r>
            <a:r>
              <a:rPr lang="lv-LV" sz="1600" dirty="0" err="1"/>
              <a:t>results</a:t>
            </a:r>
            <a:r>
              <a:rPr lang="lv-LV" sz="1600" dirty="0"/>
              <a:t>/ </a:t>
            </a:r>
            <a:r>
              <a:rPr lang="lv-LV" sz="1600" dirty="0" err="1"/>
              <a:t>output</a:t>
            </a:r>
            <a:r>
              <a:rPr lang="lv-LV" sz="1600" dirty="0"/>
              <a:t>/ </a:t>
            </a:r>
            <a:r>
              <a:rPr lang="lv-LV" sz="1600" dirty="0" err="1"/>
              <a:t>impact</a:t>
            </a:r>
            <a:r>
              <a:rPr lang="lv-LV" sz="1600" dirty="0"/>
              <a:t>)</a:t>
            </a:r>
          </a:p>
          <a:p>
            <a:endParaRPr lang="lv-LV" sz="1600" dirty="0"/>
          </a:p>
          <a:p>
            <a:endParaRPr lang="lv-LV" sz="1600" dirty="0"/>
          </a:p>
        </p:txBody>
      </p:sp>
      <p:sp>
        <p:nvSpPr>
          <p:cNvPr id="6" name="Slaida numura vietturis 5">
            <a:extLst>
              <a:ext uri="{FF2B5EF4-FFF2-40B4-BE49-F238E27FC236}">
                <a16:creationId xmlns:a16="http://schemas.microsoft.com/office/drawing/2014/main" id="{21057647-F252-4567-9174-59C8E3747A09}"/>
              </a:ext>
            </a:extLst>
          </p:cNvPr>
          <p:cNvSpPr>
            <a:spLocks noGrp="1"/>
          </p:cNvSpPr>
          <p:nvPr>
            <p:ph type="sldNum" sz="quarter" idx="12"/>
          </p:nvPr>
        </p:nvSpPr>
        <p:spPr/>
        <p:txBody>
          <a:bodyPr/>
          <a:lstStyle/>
          <a:p>
            <a:pPr>
              <a:defRPr/>
            </a:pPr>
            <a:fld id="{559B3BF5-5EA0-4E17-AB4B-664290D5DB15}" type="slidenum">
              <a:rPr lang="en-US" altLang="lv-LV" smtClean="0"/>
              <a:pPr>
                <a:defRPr/>
              </a:pPr>
              <a:t>13</a:t>
            </a:fld>
            <a:endParaRPr lang="en-US" altLang="lv-LV"/>
          </a:p>
        </p:txBody>
      </p:sp>
      <p:pic>
        <p:nvPicPr>
          <p:cNvPr id="3" name="Attēls 2">
            <a:extLst>
              <a:ext uri="{FF2B5EF4-FFF2-40B4-BE49-F238E27FC236}">
                <a16:creationId xmlns:a16="http://schemas.microsoft.com/office/drawing/2014/main" id="{554EB7E9-6984-BACE-1E82-587A22EBBC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9587" y="1355384"/>
            <a:ext cx="1201705" cy="695507"/>
          </a:xfrm>
          <a:prstGeom prst="rect">
            <a:avLst/>
          </a:prstGeom>
        </p:spPr>
      </p:pic>
      <p:pic>
        <p:nvPicPr>
          <p:cNvPr id="5" name="Attēls 4">
            <a:extLst>
              <a:ext uri="{FF2B5EF4-FFF2-40B4-BE49-F238E27FC236}">
                <a16:creationId xmlns:a16="http://schemas.microsoft.com/office/drawing/2014/main" id="{1DE41DE9-68C2-3C75-C6B5-359FB070D65A}"/>
              </a:ext>
            </a:extLst>
          </p:cNvPr>
          <p:cNvPicPr>
            <a:picLocks noChangeAspect="1"/>
          </p:cNvPicPr>
          <p:nvPr/>
        </p:nvPicPr>
        <p:blipFill rotWithShape="1">
          <a:blip r:embed="rId5"/>
          <a:srcRect r="6672" b="4038"/>
          <a:stretch/>
        </p:blipFill>
        <p:spPr>
          <a:xfrm>
            <a:off x="8597865" y="4252414"/>
            <a:ext cx="3356787" cy="1965506"/>
          </a:xfrm>
          <a:prstGeom prst="rect">
            <a:avLst/>
          </a:prstGeom>
        </p:spPr>
      </p:pic>
    </p:spTree>
    <p:extLst>
      <p:ext uri="{BB962C8B-B14F-4D97-AF65-F5344CB8AC3E}">
        <p14:creationId xmlns:p14="http://schemas.microsoft.com/office/powerpoint/2010/main" val="3025250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470BE-4237-E00C-BE09-E443C78A651E}"/>
              </a:ext>
            </a:extLst>
          </p:cNvPr>
          <p:cNvSpPr>
            <a:spLocks noGrp="1"/>
          </p:cNvSpPr>
          <p:nvPr>
            <p:ph type="title"/>
          </p:nvPr>
        </p:nvSpPr>
        <p:spPr>
          <a:xfrm>
            <a:off x="978877" y="290644"/>
            <a:ext cx="10515600" cy="1325563"/>
          </a:xfrm>
        </p:spPr>
        <p:txBody>
          <a:bodyPr>
            <a:normAutofit fontScale="90000"/>
          </a:bodyPr>
          <a:lstStyle/>
          <a:p>
            <a:r>
              <a:rPr lang="en-US" sz="3100" b="1" i="0" dirty="0">
                <a:solidFill>
                  <a:schemeClr val="accent6">
                    <a:lumMod val="50000"/>
                  </a:schemeClr>
                </a:solidFill>
                <a:effectLst/>
                <a:latin typeface="+mn-lt"/>
              </a:rPr>
              <a:t>Destination 1: Biodiversity and Ecosystem Services</a:t>
            </a:r>
            <a:br>
              <a:rPr lang="en-US" b="1" i="0" dirty="0">
                <a:solidFill>
                  <a:srgbClr val="37404D"/>
                </a:solidFill>
                <a:effectLst/>
                <a:latin typeface="Inter"/>
              </a:rPr>
            </a:br>
            <a:r>
              <a:rPr kumimoji="0" lang="lv-LV" altLang="lv-LV" sz="2000" b="1" i="0" u="none" strike="noStrike" cap="none" normalizeH="0" baseline="0" dirty="0">
                <a:ln>
                  <a:noFill/>
                </a:ln>
                <a:solidFill>
                  <a:srgbClr val="202124"/>
                </a:solidFill>
                <a:effectLst/>
                <a:latin typeface="Calibri "/>
              </a:rPr>
              <a:t>Bioloģiskā daudzveidība un ekosistēmu pakalpojumi</a:t>
            </a:r>
            <a:r>
              <a:rPr kumimoji="0" lang="lv-LV" altLang="lv-LV" sz="2000" b="1" i="0" u="none" strike="noStrike" cap="none" normalizeH="0" baseline="0" dirty="0">
                <a:ln>
                  <a:noFill/>
                </a:ln>
                <a:solidFill>
                  <a:schemeClr val="tx1"/>
                </a:solidFill>
                <a:effectLst/>
                <a:latin typeface="Calibri "/>
              </a:rPr>
              <a:t> </a:t>
            </a:r>
            <a:br>
              <a:rPr kumimoji="0" lang="lv-LV" altLang="lv-LV" sz="3600" b="0" i="0" u="none" strike="noStrike" cap="none" normalizeH="0" baseline="0" dirty="0">
                <a:ln>
                  <a:noFill/>
                </a:ln>
                <a:solidFill>
                  <a:schemeClr val="tx1"/>
                </a:solidFill>
                <a:effectLst/>
                <a:latin typeface="Arial" panose="020B0604020202020204" pitchFamily="34" charset="0"/>
              </a:rPr>
            </a:br>
            <a:endParaRPr lang="lv-LV" dirty="0"/>
          </a:p>
        </p:txBody>
      </p:sp>
      <p:sp>
        <p:nvSpPr>
          <p:cNvPr id="7" name="Slide Number Placeholder 6">
            <a:extLst>
              <a:ext uri="{FF2B5EF4-FFF2-40B4-BE49-F238E27FC236}">
                <a16:creationId xmlns:a16="http://schemas.microsoft.com/office/drawing/2014/main" id="{D5B54BDE-7383-607A-202F-049C438C15D5}"/>
              </a:ext>
            </a:extLst>
          </p:cNvPr>
          <p:cNvSpPr>
            <a:spLocks noGrp="1"/>
          </p:cNvSpPr>
          <p:nvPr>
            <p:ph type="sldNum" sz="quarter" idx="12"/>
          </p:nvPr>
        </p:nvSpPr>
        <p:spPr/>
        <p:txBody>
          <a:bodyPr/>
          <a:lstStyle/>
          <a:p>
            <a:fld id="{660F3F40-12FA-4968-8235-5F18DAFE2DEF}" type="slidenum">
              <a:rPr lang="lv-LV" smtClean="0"/>
              <a:t>14</a:t>
            </a:fld>
            <a:endParaRPr lang="lv-LV"/>
          </a:p>
        </p:txBody>
      </p:sp>
      <p:sp>
        <p:nvSpPr>
          <p:cNvPr id="5" name="TextBox 4">
            <a:extLst>
              <a:ext uri="{FF2B5EF4-FFF2-40B4-BE49-F238E27FC236}">
                <a16:creationId xmlns:a16="http://schemas.microsoft.com/office/drawing/2014/main" id="{35E7FA86-7F9F-C391-F728-D75A930543DB}"/>
              </a:ext>
            </a:extLst>
          </p:cNvPr>
          <p:cNvSpPr txBox="1"/>
          <p:nvPr/>
        </p:nvSpPr>
        <p:spPr>
          <a:xfrm>
            <a:off x="539261" y="1212044"/>
            <a:ext cx="11113477" cy="5355312"/>
          </a:xfrm>
          <a:prstGeom prst="rect">
            <a:avLst/>
          </a:prstGeom>
          <a:noFill/>
        </p:spPr>
        <p:txBody>
          <a:bodyPr wrap="square">
            <a:spAutoFit/>
          </a:bodyPr>
          <a:lstStyle/>
          <a:p>
            <a:pPr marL="285750" indent="-285750">
              <a:buFont typeface="Arial" panose="020B0604020202020204" pitchFamily="34" charset="0"/>
              <a:buChar char="•"/>
            </a:pPr>
            <a:endParaRPr lang="lv-LV" dirty="0"/>
          </a:p>
          <a:p>
            <a:pPr marL="285750" indent="-285750">
              <a:buFont typeface="Arial" panose="020B0604020202020204" pitchFamily="34" charset="0"/>
              <a:buChar char="•"/>
            </a:pPr>
            <a:endParaRPr lang="lv-LV" dirty="0"/>
          </a:p>
          <a:p>
            <a:pPr marL="285750" indent="-285750">
              <a:buFont typeface="Arial" panose="020B0604020202020204" pitchFamily="34" charset="0"/>
              <a:buChar char="•"/>
            </a:pPr>
            <a:r>
              <a:rPr lang="lv-LV" dirty="0"/>
              <a:t>Publicēti 12 konkursi, termiņš</a:t>
            </a:r>
          </a:p>
          <a:p>
            <a:pPr lvl="1"/>
            <a:r>
              <a:rPr lang="lv-LV" dirty="0"/>
              <a:t> </a:t>
            </a:r>
            <a:r>
              <a:rPr lang="lv-LV" b="1" dirty="0">
                <a:solidFill>
                  <a:schemeClr val="accent6">
                    <a:lumMod val="50000"/>
                  </a:schemeClr>
                </a:solidFill>
              </a:rPr>
              <a:t>ir 2024. gada 22. februāris</a:t>
            </a:r>
          </a:p>
          <a:p>
            <a:endParaRPr lang="lv-LV" b="1" dirty="0">
              <a:solidFill>
                <a:schemeClr val="accent6">
                  <a:lumMod val="50000"/>
                </a:schemeClr>
              </a:solidFill>
            </a:endParaRPr>
          </a:p>
          <a:p>
            <a:pPr marL="285750" indent="-285750">
              <a:buFont typeface="Arial" panose="020B0604020202020204" pitchFamily="34" charset="0"/>
              <a:buChar char="•"/>
            </a:pPr>
            <a:r>
              <a:rPr lang="lv-LV" b="1" dirty="0">
                <a:solidFill>
                  <a:schemeClr val="accent6">
                    <a:lumMod val="50000"/>
                  </a:schemeClr>
                </a:solidFill>
              </a:rPr>
              <a:t>Plašāka informācija no EK </a:t>
            </a:r>
          </a:p>
          <a:p>
            <a:pPr lvl="1"/>
            <a:r>
              <a:rPr lang="lv-LV" b="1" dirty="0">
                <a:solidFill>
                  <a:schemeClr val="accent6">
                    <a:lumMod val="50000"/>
                  </a:schemeClr>
                </a:solidFill>
              </a:rPr>
              <a:t>informācijas dienām pieejama </a:t>
            </a:r>
            <a:r>
              <a:rPr lang="lv-LV" b="1" dirty="0">
                <a:solidFill>
                  <a:schemeClr val="accent6">
                    <a:lumMod val="50000"/>
                  </a:schemeClr>
                </a:solidFill>
                <a:hlinkClick r:id="rId3">
                  <a:extLst>
                    <a:ext uri="{A12FA001-AC4F-418D-AE19-62706E023703}">
                      <ahyp:hlinkClr xmlns:ahyp="http://schemas.microsoft.com/office/drawing/2018/hyperlinkcolor" val="tx"/>
                    </a:ext>
                  </a:extLst>
                </a:hlinkClick>
              </a:rPr>
              <a:t>šeit</a:t>
            </a:r>
            <a:r>
              <a:rPr lang="lv-LV" b="1" dirty="0">
                <a:solidFill>
                  <a:schemeClr val="accent6">
                    <a:lumMod val="50000"/>
                  </a:schemeClr>
                </a:solidFill>
              </a:rPr>
              <a:t>! </a:t>
            </a:r>
          </a:p>
          <a:p>
            <a:endParaRPr lang="lv-LV" b="1" dirty="0">
              <a:solidFill>
                <a:schemeClr val="accent6">
                  <a:lumMod val="50000"/>
                </a:schemeClr>
              </a:solidFill>
            </a:endParaRPr>
          </a:p>
          <a:p>
            <a:pPr marL="285750" indent="-285750">
              <a:buFont typeface="Arial" panose="020B0604020202020204" pitchFamily="34" charset="0"/>
              <a:buChar char="•"/>
            </a:pPr>
            <a:r>
              <a:rPr lang="lv-LV" dirty="0"/>
              <a:t>Šajā tēmā tiek atbalstītas </a:t>
            </a:r>
          </a:p>
          <a:p>
            <a:pPr marL="742950" lvl="1" indent="-285750">
              <a:buFont typeface="Arial" panose="020B0604020202020204" pitchFamily="34" charset="0"/>
              <a:buChar char="•"/>
            </a:pPr>
            <a:r>
              <a:rPr lang="lv-LV" dirty="0"/>
              <a:t>pētniecības un inovācijas darbības, kas </a:t>
            </a:r>
            <a:r>
              <a:rPr lang="lv-LV" b="1" dirty="0"/>
              <a:t>nodrošina ekosistēmas labā ekoloģiskā stāvoklī</a:t>
            </a:r>
            <a:r>
              <a:rPr lang="lv-LV" dirty="0"/>
              <a:t>, tostarp ūdeni, augsni, gaisu, veselību;  </a:t>
            </a:r>
          </a:p>
          <a:p>
            <a:pPr marL="742950" lvl="1" indent="-285750">
              <a:buFont typeface="Arial" panose="020B0604020202020204" pitchFamily="34" charset="0"/>
              <a:buChar char="•"/>
            </a:pPr>
            <a:r>
              <a:rPr lang="lv-LV" dirty="0"/>
              <a:t>pielāgošanos </a:t>
            </a:r>
            <a:r>
              <a:rPr lang="lv-LV" b="1" dirty="0"/>
              <a:t>klimata pārmaiņām</a:t>
            </a:r>
            <a:r>
              <a:rPr lang="lv-LV" dirty="0"/>
              <a:t>, katastrofu riska samazināšana; </a:t>
            </a:r>
          </a:p>
          <a:p>
            <a:pPr marL="742950" lvl="1" indent="-285750">
              <a:buFont typeface="Arial" panose="020B0604020202020204" pitchFamily="34" charset="0"/>
              <a:buChar char="•"/>
            </a:pPr>
            <a:r>
              <a:rPr lang="lv-LV" dirty="0"/>
              <a:t>mērķis izprast un risināt </a:t>
            </a:r>
            <a:r>
              <a:rPr lang="lv-LV" b="1" dirty="0"/>
              <a:t>bioloģiskās daudzveidības </a:t>
            </a:r>
            <a:r>
              <a:rPr lang="lv-LV" dirty="0"/>
              <a:t>samazināšanās cēloņus; </a:t>
            </a:r>
          </a:p>
          <a:p>
            <a:pPr marL="742950" lvl="1" indent="-285750">
              <a:buFont typeface="Arial" panose="020B0604020202020204" pitchFamily="34" charset="0"/>
              <a:buChar char="•"/>
            </a:pPr>
            <a:r>
              <a:rPr lang="lv-LV" dirty="0"/>
              <a:t>apsaimniekot un paplašināt </a:t>
            </a:r>
            <a:r>
              <a:rPr lang="lv-LV" b="1" dirty="0"/>
              <a:t>aizsargājamās teritorijas</a:t>
            </a:r>
            <a:r>
              <a:rPr lang="lv-LV" dirty="0"/>
              <a:t>; </a:t>
            </a:r>
          </a:p>
          <a:p>
            <a:pPr marL="742950" lvl="1" indent="-285750">
              <a:buFont typeface="Arial" panose="020B0604020202020204" pitchFamily="34" charset="0"/>
              <a:buChar char="•"/>
            </a:pPr>
            <a:r>
              <a:rPr lang="lv-LV" dirty="0"/>
              <a:t>bioloģiskās daudzveidības, ekosistēmu pakalpojumu un dabas kapitāla i</a:t>
            </a:r>
            <a:r>
              <a:rPr lang="lv-LV" b="1" dirty="0"/>
              <a:t>ntegrācija</a:t>
            </a:r>
            <a:r>
              <a:rPr lang="lv-LV" dirty="0"/>
              <a:t> sabiedrībā un ekonomikā</a:t>
            </a:r>
          </a:p>
          <a:p>
            <a:pPr marL="742950" lvl="1" indent="-285750">
              <a:buFont typeface="Arial" panose="020B0604020202020204" pitchFamily="34" charset="0"/>
              <a:buChar char="•"/>
            </a:pPr>
            <a:r>
              <a:rPr lang="lv-LV" dirty="0"/>
              <a:t>Ilgtspējīga </a:t>
            </a:r>
            <a:r>
              <a:rPr lang="lv-LV" b="1" dirty="0"/>
              <a:t>lauksaimniecība, mežsaimniecība un zivsaimniecības </a:t>
            </a:r>
            <a:r>
              <a:rPr lang="lv-LV" dirty="0"/>
              <a:t>prakse;</a:t>
            </a:r>
          </a:p>
          <a:p>
            <a:pPr marL="742950" lvl="1" indent="-285750">
              <a:buFont typeface="Arial" panose="020B0604020202020204" pitchFamily="34" charset="0"/>
              <a:buChar char="•"/>
            </a:pPr>
            <a:r>
              <a:rPr lang="lv-LV" dirty="0"/>
              <a:t> ilgtspējīgas </a:t>
            </a:r>
            <a:r>
              <a:rPr lang="lv-LV" b="1" dirty="0"/>
              <a:t>aprites </a:t>
            </a:r>
            <a:r>
              <a:rPr lang="lv-LV" b="1" dirty="0" err="1"/>
              <a:t>bioekonomika</a:t>
            </a:r>
            <a:r>
              <a:rPr lang="lv-LV" b="1" dirty="0"/>
              <a:t> un zilās ekonomikas </a:t>
            </a:r>
            <a:r>
              <a:rPr lang="lv-LV" dirty="0"/>
              <a:t>politika;.</a:t>
            </a:r>
          </a:p>
          <a:p>
            <a:pPr marL="285750" indent="-285750">
              <a:buFont typeface="Arial" panose="020B0604020202020204" pitchFamily="34" charset="0"/>
              <a:buChar char="•"/>
            </a:pPr>
            <a:r>
              <a:rPr lang="lv-LV" dirty="0"/>
              <a:t>Pētniecības un inovācijas pasākumi atspoguļos arī ciešo savstarpējo saistību starp </a:t>
            </a:r>
            <a:r>
              <a:rPr lang="lv-LV" b="1" dirty="0">
                <a:solidFill>
                  <a:schemeClr val="accent6">
                    <a:lumMod val="50000"/>
                  </a:schemeClr>
                </a:solidFill>
              </a:rPr>
              <a:t>ES bioloģiskās daudzveidības stratēģiju 2030</a:t>
            </a:r>
            <a:r>
              <a:rPr lang="lv-LV" dirty="0"/>
              <a:t>. gadam un stratēģiju </a:t>
            </a:r>
            <a:r>
              <a:rPr lang="lv-LV" b="1" dirty="0">
                <a:solidFill>
                  <a:schemeClr val="accent6">
                    <a:lumMod val="50000"/>
                  </a:schemeClr>
                </a:solidFill>
              </a:rPr>
              <a:t>“no lauka līdz galdam”</a:t>
            </a:r>
          </a:p>
        </p:txBody>
      </p:sp>
      <p:pic>
        <p:nvPicPr>
          <p:cNvPr id="4" name="Attēls 3">
            <a:extLst>
              <a:ext uri="{FF2B5EF4-FFF2-40B4-BE49-F238E27FC236}">
                <a16:creationId xmlns:a16="http://schemas.microsoft.com/office/drawing/2014/main" id="{B11D1867-1504-470A-3102-9B07EC43B308}"/>
              </a:ext>
            </a:extLst>
          </p:cNvPr>
          <p:cNvPicPr>
            <a:picLocks noChangeAspect="1"/>
          </p:cNvPicPr>
          <p:nvPr/>
        </p:nvPicPr>
        <p:blipFill>
          <a:blip r:embed="rId4"/>
          <a:stretch>
            <a:fillRect/>
          </a:stretch>
        </p:blipFill>
        <p:spPr>
          <a:xfrm>
            <a:off x="4687102" y="1113775"/>
            <a:ext cx="6526021" cy="2599689"/>
          </a:xfrm>
          <a:prstGeom prst="rect">
            <a:avLst/>
          </a:prstGeom>
        </p:spPr>
      </p:pic>
    </p:spTree>
    <p:extLst>
      <p:ext uri="{BB962C8B-B14F-4D97-AF65-F5344CB8AC3E}">
        <p14:creationId xmlns:p14="http://schemas.microsoft.com/office/powerpoint/2010/main" val="2027876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4D41AFC-DBF5-9309-0C52-DA35FAD45E41}"/>
              </a:ext>
            </a:extLst>
          </p:cNvPr>
          <p:cNvSpPr>
            <a:spLocks noGrp="1"/>
          </p:cNvSpPr>
          <p:nvPr>
            <p:ph type="title"/>
          </p:nvPr>
        </p:nvSpPr>
        <p:spPr>
          <a:xfrm>
            <a:off x="953380" y="375613"/>
            <a:ext cx="10515600" cy="1325563"/>
          </a:xfrm>
        </p:spPr>
        <p:txBody>
          <a:bodyPr>
            <a:normAutofit/>
          </a:bodyPr>
          <a:lstStyle/>
          <a:p>
            <a:r>
              <a:rPr lang="en-US" sz="2800" b="1" dirty="0">
                <a:solidFill>
                  <a:schemeClr val="accent6">
                    <a:lumMod val="50000"/>
                  </a:schemeClr>
                </a:solidFill>
                <a:latin typeface="+mn-lt"/>
              </a:rPr>
              <a:t>Destination 2: Fair, healthy and environment-friendly food systems from primary production to consumption</a:t>
            </a:r>
            <a:br>
              <a:rPr lang="en-US" b="1" i="0" dirty="0">
                <a:solidFill>
                  <a:srgbClr val="37404D"/>
                </a:solidFill>
                <a:effectLst/>
                <a:latin typeface="Inter"/>
              </a:rPr>
            </a:br>
            <a:r>
              <a:rPr lang="en-US" sz="1800" b="1" dirty="0" err="1">
                <a:solidFill>
                  <a:srgbClr val="202124"/>
                </a:solidFill>
                <a:latin typeface="Calibri "/>
              </a:rPr>
              <a:t>Godīgas</a:t>
            </a:r>
            <a:r>
              <a:rPr lang="en-US" sz="1800" b="1" dirty="0">
                <a:solidFill>
                  <a:srgbClr val="202124"/>
                </a:solidFill>
                <a:latin typeface="Calibri "/>
              </a:rPr>
              <a:t>, </a:t>
            </a:r>
            <a:r>
              <a:rPr lang="en-US" sz="1800" b="1" dirty="0" err="1">
                <a:solidFill>
                  <a:srgbClr val="202124"/>
                </a:solidFill>
                <a:latin typeface="Calibri "/>
              </a:rPr>
              <a:t>veselīgas</a:t>
            </a:r>
            <a:r>
              <a:rPr lang="en-US" sz="1800" b="1" dirty="0">
                <a:solidFill>
                  <a:srgbClr val="202124"/>
                </a:solidFill>
                <a:latin typeface="Calibri "/>
              </a:rPr>
              <a:t> un </a:t>
            </a:r>
            <a:r>
              <a:rPr lang="en-US" sz="1800" b="1" dirty="0" err="1">
                <a:solidFill>
                  <a:srgbClr val="202124"/>
                </a:solidFill>
                <a:latin typeface="Calibri "/>
              </a:rPr>
              <a:t>videi</a:t>
            </a:r>
            <a:r>
              <a:rPr lang="en-US" sz="1800" b="1" dirty="0">
                <a:solidFill>
                  <a:srgbClr val="202124"/>
                </a:solidFill>
                <a:latin typeface="Calibri "/>
              </a:rPr>
              <a:t> </a:t>
            </a:r>
            <a:r>
              <a:rPr lang="en-US" sz="1800" b="1" dirty="0" err="1">
                <a:solidFill>
                  <a:srgbClr val="202124"/>
                </a:solidFill>
                <a:latin typeface="Calibri "/>
              </a:rPr>
              <a:t>draudzīgas</a:t>
            </a:r>
            <a:r>
              <a:rPr lang="en-US" sz="1800" b="1" dirty="0">
                <a:solidFill>
                  <a:srgbClr val="202124"/>
                </a:solidFill>
                <a:latin typeface="Calibri "/>
              </a:rPr>
              <a:t> </a:t>
            </a:r>
            <a:r>
              <a:rPr lang="en-US" sz="1800" b="1" dirty="0" err="1">
                <a:solidFill>
                  <a:srgbClr val="202124"/>
                </a:solidFill>
                <a:latin typeface="Calibri "/>
              </a:rPr>
              <a:t>pārtikas</a:t>
            </a:r>
            <a:r>
              <a:rPr lang="en-US" sz="1800" b="1" dirty="0">
                <a:solidFill>
                  <a:srgbClr val="202124"/>
                </a:solidFill>
                <a:latin typeface="Calibri "/>
              </a:rPr>
              <a:t> </a:t>
            </a:r>
            <a:r>
              <a:rPr lang="en-US" sz="1800" b="1" dirty="0" err="1">
                <a:solidFill>
                  <a:srgbClr val="202124"/>
                </a:solidFill>
                <a:latin typeface="Calibri "/>
              </a:rPr>
              <a:t>sistēmas</a:t>
            </a:r>
            <a:endParaRPr lang="lv-LV" sz="1800" b="1" dirty="0">
              <a:solidFill>
                <a:srgbClr val="202124"/>
              </a:solidFill>
              <a:latin typeface="Calibri "/>
            </a:endParaRPr>
          </a:p>
        </p:txBody>
      </p:sp>
      <p:sp>
        <p:nvSpPr>
          <p:cNvPr id="7" name="Slaida numura vietturis 6">
            <a:extLst>
              <a:ext uri="{FF2B5EF4-FFF2-40B4-BE49-F238E27FC236}">
                <a16:creationId xmlns:a16="http://schemas.microsoft.com/office/drawing/2014/main" id="{71897E55-2753-B0F8-6E39-0F3CCAA474B8}"/>
              </a:ext>
            </a:extLst>
          </p:cNvPr>
          <p:cNvSpPr>
            <a:spLocks noGrp="1"/>
          </p:cNvSpPr>
          <p:nvPr>
            <p:ph type="sldNum" sz="quarter" idx="12"/>
          </p:nvPr>
        </p:nvSpPr>
        <p:spPr/>
        <p:txBody>
          <a:bodyPr/>
          <a:lstStyle/>
          <a:p>
            <a:fld id="{660F3F40-12FA-4968-8235-5F18DAFE2DEF}" type="slidenum">
              <a:rPr lang="lv-LV" smtClean="0"/>
              <a:t>15</a:t>
            </a:fld>
            <a:endParaRPr lang="lv-LV"/>
          </a:p>
        </p:txBody>
      </p:sp>
      <p:sp>
        <p:nvSpPr>
          <p:cNvPr id="9" name="TextBox 8">
            <a:extLst>
              <a:ext uri="{FF2B5EF4-FFF2-40B4-BE49-F238E27FC236}">
                <a16:creationId xmlns:a16="http://schemas.microsoft.com/office/drawing/2014/main" id="{CD75BA41-8B98-3370-84C6-FFE6B4E914F5}"/>
              </a:ext>
            </a:extLst>
          </p:cNvPr>
          <p:cNvSpPr txBox="1"/>
          <p:nvPr/>
        </p:nvSpPr>
        <p:spPr>
          <a:xfrm>
            <a:off x="723019" y="1681073"/>
            <a:ext cx="10745961" cy="4801314"/>
          </a:xfrm>
          <a:prstGeom prst="rect">
            <a:avLst/>
          </a:prstGeom>
          <a:noFill/>
        </p:spPr>
        <p:txBody>
          <a:bodyPr wrap="square">
            <a:spAutoFit/>
          </a:bodyPr>
          <a:lstStyle/>
          <a:p>
            <a:pPr marL="285750" indent="-285750">
              <a:buFont typeface="Arial" panose="020B0604020202020204" pitchFamily="34" charset="0"/>
              <a:buChar char="•"/>
            </a:pPr>
            <a:r>
              <a:rPr lang="lv-LV" dirty="0"/>
              <a:t>Publicēti 18 konkursi. Konkursu termiņš </a:t>
            </a:r>
            <a:r>
              <a:rPr lang="lv-LV" b="1" dirty="0">
                <a:solidFill>
                  <a:schemeClr val="accent6">
                    <a:lumMod val="50000"/>
                  </a:schemeClr>
                </a:solidFill>
              </a:rPr>
              <a:t>ir 2024. gada 22. februāris</a:t>
            </a:r>
          </a:p>
          <a:p>
            <a:pPr marL="285750" indent="-285750">
              <a:buFont typeface="Arial" panose="020B0604020202020204" pitchFamily="34" charset="0"/>
              <a:buChar char="•"/>
            </a:pPr>
            <a:r>
              <a:rPr lang="lv-LV" dirty="0"/>
              <a:t>Šajos projektu pieteikumos ir jāparāda veids, kas </a:t>
            </a:r>
            <a:r>
              <a:rPr lang="lv-LV" b="1" dirty="0">
                <a:solidFill>
                  <a:schemeClr val="accent6">
                    <a:lumMod val="50000"/>
                  </a:schemeClr>
                </a:solidFill>
              </a:rPr>
              <a:t>veicina godīgas, veselīgas, drošas, klimatam un videi draudzīgas, ilgtspējīgas un noturīgas pārtikas sistēmas no ražošanas līdz patēriņam</a:t>
            </a:r>
            <a:r>
              <a:rPr lang="lv-LV" dirty="0"/>
              <a:t>, nodrošinot pārtikas un uztura drošību visiem.</a:t>
            </a:r>
          </a:p>
          <a:p>
            <a:pPr marL="285750" indent="-285750">
              <a:buFont typeface="Arial" panose="020B0604020202020204" pitchFamily="34" charset="0"/>
              <a:buChar char="•"/>
            </a:pPr>
            <a:endParaRPr lang="lv-LV" dirty="0"/>
          </a:p>
          <a:p>
            <a:pPr marL="285750" indent="-285750">
              <a:buFont typeface="Arial" panose="020B0604020202020204" pitchFamily="34" charset="0"/>
              <a:buChar char="•"/>
            </a:pPr>
            <a:endParaRPr lang="lv-LV" dirty="0"/>
          </a:p>
          <a:p>
            <a:pPr marL="285750" indent="-285750">
              <a:buFont typeface="Arial" panose="020B0604020202020204" pitchFamily="34" charset="0"/>
              <a:buChar char="•"/>
            </a:pPr>
            <a:endParaRPr lang="lv-LV" dirty="0"/>
          </a:p>
          <a:p>
            <a:pPr marL="285750" indent="-285750">
              <a:buFont typeface="Arial" panose="020B0604020202020204" pitchFamily="34" charset="0"/>
              <a:buChar char="•"/>
            </a:pPr>
            <a:r>
              <a:rPr lang="lv-LV" b="1" dirty="0">
                <a:solidFill>
                  <a:schemeClr val="accent6">
                    <a:lumMod val="50000"/>
                  </a:schemeClr>
                </a:solidFill>
              </a:rPr>
              <a:t>Plašāka informācija no EK </a:t>
            </a:r>
          </a:p>
          <a:p>
            <a:pPr lvl="1"/>
            <a:r>
              <a:rPr lang="lv-LV" b="1" dirty="0">
                <a:solidFill>
                  <a:schemeClr val="accent6">
                    <a:lumMod val="50000"/>
                  </a:schemeClr>
                </a:solidFill>
              </a:rPr>
              <a:t>informācijas dienām pieejama </a:t>
            </a:r>
            <a:r>
              <a:rPr lang="lv-LV" b="1" dirty="0">
                <a:solidFill>
                  <a:schemeClr val="accent6">
                    <a:lumMod val="50000"/>
                  </a:schemeClr>
                </a:solidFill>
                <a:hlinkClick r:id="rId3">
                  <a:extLst>
                    <a:ext uri="{A12FA001-AC4F-418D-AE19-62706E023703}">
                      <ahyp:hlinkClr xmlns:ahyp="http://schemas.microsoft.com/office/drawing/2018/hyperlinkcolor" val="tx"/>
                    </a:ext>
                  </a:extLst>
                </a:hlinkClick>
              </a:rPr>
              <a:t>šeit</a:t>
            </a:r>
            <a:r>
              <a:rPr lang="lv-LV" b="1" dirty="0">
                <a:solidFill>
                  <a:schemeClr val="accent6">
                    <a:lumMod val="50000"/>
                  </a:schemeClr>
                </a:solidFill>
              </a:rPr>
              <a:t>! </a:t>
            </a:r>
            <a:endParaRPr lang="lv-LV" dirty="0"/>
          </a:p>
          <a:p>
            <a:endParaRPr lang="lv-LV" dirty="0"/>
          </a:p>
          <a:p>
            <a:endParaRPr lang="lv-LV" dirty="0"/>
          </a:p>
          <a:p>
            <a:pPr marL="285750" indent="-285750">
              <a:buFont typeface="Arial" panose="020B0604020202020204" pitchFamily="34" charset="0"/>
              <a:buChar char="•"/>
            </a:pPr>
            <a:r>
              <a:rPr lang="lv-LV" dirty="0"/>
              <a:t>Tēmām būtu jāveicina ilgtspējīgas lauksaimniecības sistēmas, kuras:</a:t>
            </a:r>
          </a:p>
          <a:p>
            <a:r>
              <a:rPr lang="lv-LV" dirty="0"/>
              <a:t> 1) nodrošina patērētājus ar </a:t>
            </a:r>
            <a:r>
              <a:rPr lang="lv-LV" b="1" dirty="0"/>
              <a:t>pieejamu, drošu, veselīgu un ilgtspējīgu pārtiku</a:t>
            </a:r>
            <a:r>
              <a:rPr lang="lv-LV" dirty="0"/>
              <a:t>, 2) palielina </a:t>
            </a:r>
            <a:r>
              <a:rPr lang="lv-LV" b="1" dirty="0"/>
              <a:t>ekosistēmu pakalpojumu</a:t>
            </a:r>
            <a:r>
              <a:rPr lang="lv-LV" dirty="0"/>
              <a:t> sniegšanu, 3) atjauno un stiprina </a:t>
            </a:r>
            <a:r>
              <a:rPr lang="lv-LV" b="1" dirty="0"/>
              <a:t>bioloģisko daudzveidību</a:t>
            </a:r>
            <a:r>
              <a:rPr lang="lv-LV" dirty="0"/>
              <a:t>, 4) samazina </a:t>
            </a:r>
            <a:r>
              <a:rPr lang="lv-LV" b="1" dirty="0"/>
              <a:t>piesārņojumu</a:t>
            </a:r>
            <a:r>
              <a:rPr lang="lv-LV" dirty="0"/>
              <a:t> un spiedienu uz ekosistēmām un siltumnīcefekta gāzu emisijām, 5) veicina </a:t>
            </a:r>
            <a:r>
              <a:rPr lang="lv-LV" b="1" dirty="0"/>
              <a:t>augu, dzīvnieku un sabiedrības </a:t>
            </a:r>
            <a:r>
              <a:rPr lang="lv-LV" dirty="0"/>
              <a:t>veselību, 6) uzlabo </a:t>
            </a:r>
            <a:r>
              <a:rPr lang="lv-LV" b="1" dirty="0"/>
              <a:t>dzīvnieku labturību </a:t>
            </a:r>
            <a:r>
              <a:rPr lang="lv-LV" dirty="0"/>
              <a:t>un 7) nodrošināt </a:t>
            </a:r>
            <a:r>
              <a:rPr lang="lv-LV" b="1" dirty="0"/>
              <a:t>taisnīgu ekonomisku atdevi </a:t>
            </a:r>
            <a:r>
              <a:rPr lang="lv-LV" dirty="0"/>
              <a:t>lauksaimniekiem;</a:t>
            </a:r>
          </a:p>
          <a:p>
            <a:pPr marL="742950" lvl="1" indent="-285750">
              <a:buFont typeface="Arial" panose="020B0604020202020204" pitchFamily="34" charset="0"/>
              <a:buChar char="•"/>
            </a:pPr>
            <a:endParaRPr lang="lv-LV" dirty="0"/>
          </a:p>
        </p:txBody>
      </p:sp>
      <p:pic>
        <p:nvPicPr>
          <p:cNvPr id="4" name="Attēls 3">
            <a:extLst>
              <a:ext uri="{FF2B5EF4-FFF2-40B4-BE49-F238E27FC236}">
                <a16:creationId xmlns:a16="http://schemas.microsoft.com/office/drawing/2014/main" id="{90857722-98C6-5746-B88E-A44E691EE891}"/>
              </a:ext>
            </a:extLst>
          </p:cNvPr>
          <p:cNvPicPr>
            <a:picLocks noChangeAspect="1"/>
          </p:cNvPicPr>
          <p:nvPr/>
        </p:nvPicPr>
        <p:blipFill>
          <a:blip r:embed="rId4"/>
          <a:stretch>
            <a:fillRect/>
          </a:stretch>
        </p:blipFill>
        <p:spPr>
          <a:xfrm>
            <a:off x="5726866" y="2747996"/>
            <a:ext cx="5433284" cy="2055116"/>
          </a:xfrm>
          <a:prstGeom prst="rect">
            <a:avLst/>
          </a:prstGeom>
        </p:spPr>
      </p:pic>
    </p:spTree>
    <p:extLst>
      <p:ext uri="{BB962C8B-B14F-4D97-AF65-F5344CB8AC3E}">
        <p14:creationId xmlns:p14="http://schemas.microsoft.com/office/powerpoint/2010/main" val="1718678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825F11EC-80D2-1AD7-79E8-0E00FA964B19}"/>
              </a:ext>
            </a:extLst>
          </p:cNvPr>
          <p:cNvSpPr>
            <a:spLocks noGrp="1"/>
          </p:cNvSpPr>
          <p:nvPr>
            <p:ph type="title"/>
          </p:nvPr>
        </p:nvSpPr>
        <p:spPr>
          <a:xfrm>
            <a:off x="838200" y="213769"/>
            <a:ext cx="10515600" cy="1325563"/>
          </a:xfrm>
        </p:spPr>
        <p:txBody>
          <a:bodyPr>
            <a:normAutofit/>
          </a:bodyPr>
          <a:lstStyle/>
          <a:p>
            <a:r>
              <a:rPr lang="en-US" sz="3100" b="1" dirty="0">
                <a:solidFill>
                  <a:schemeClr val="accent6">
                    <a:lumMod val="50000"/>
                  </a:schemeClr>
                </a:solidFill>
                <a:latin typeface="+mn-lt"/>
              </a:rPr>
              <a:t>Destination 3: Circular economy and bioeconomy sectors</a:t>
            </a:r>
            <a:br>
              <a:rPr lang="en-US" b="1" i="0" dirty="0">
                <a:solidFill>
                  <a:srgbClr val="37404D"/>
                </a:solidFill>
                <a:effectLst/>
                <a:latin typeface="Inter"/>
              </a:rPr>
            </a:br>
            <a:r>
              <a:rPr lang="en-US" sz="1800" b="1" dirty="0" err="1">
                <a:solidFill>
                  <a:srgbClr val="202124"/>
                </a:solidFill>
                <a:latin typeface="Calibri "/>
              </a:rPr>
              <a:t>Aprites</a:t>
            </a:r>
            <a:r>
              <a:rPr lang="en-US" sz="1800" b="1" dirty="0">
                <a:solidFill>
                  <a:srgbClr val="202124"/>
                </a:solidFill>
                <a:latin typeface="Calibri "/>
              </a:rPr>
              <a:t> </a:t>
            </a:r>
            <a:r>
              <a:rPr lang="en-US" sz="1800" b="1" dirty="0" err="1">
                <a:solidFill>
                  <a:srgbClr val="202124"/>
                </a:solidFill>
                <a:latin typeface="Calibri "/>
              </a:rPr>
              <a:t>ekonomika</a:t>
            </a:r>
            <a:r>
              <a:rPr lang="en-US" sz="1800" b="1" dirty="0">
                <a:solidFill>
                  <a:srgbClr val="202124"/>
                </a:solidFill>
                <a:latin typeface="Calibri "/>
              </a:rPr>
              <a:t> un </a:t>
            </a:r>
            <a:r>
              <a:rPr lang="en-US" sz="1800" b="1" dirty="0" err="1">
                <a:solidFill>
                  <a:srgbClr val="202124"/>
                </a:solidFill>
                <a:latin typeface="Calibri "/>
              </a:rPr>
              <a:t>bioekonomika</a:t>
            </a:r>
            <a:endParaRPr lang="lv-LV" sz="1800" b="1" dirty="0">
              <a:solidFill>
                <a:srgbClr val="202124"/>
              </a:solidFill>
              <a:latin typeface="Calibri "/>
            </a:endParaRPr>
          </a:p>
        </p:txBody>
      </p:sp>
      <p:sp>
        <p:nvSpPr>
          <p:cNvPr id="7" name="Slaida numura vietturis 6">
            <a:extLst>
              <a:ext uri="{FF2B5EF4-FFF2-40B4-BE49-F238E27FC236}">
                <a16:creationId xmlns:a16="http://schemas.microsoft.com/office/drawing/2014/main" id="{46FBEF0C-A490-E70C-DEFF-89893B41033C}"/>
              </a:ext>
            </a:extLst>
          </p:cNvPr>
          <p:cNvSpPr>
            <a:spLocks noGrp="1"/>
          </p:cNvSpPr>
          <p:nvPr>
            <p:ph type="sldNum" sz="quarter" idx="12"/>
          </p:nvPr>
        </p:nvSpPr>
        <p:spPr/>
        <p:txBody>
          <a:bodyPr/>
          <a:lstStyle/>
          <a:p>
            <a:fld id="{660F3F40-12FA-4968-8235-5F18DAFE2DEF}" type="slidenum">
              <a:rPr lang="lv-LV" smtClean="0"/>
              <a:t>16</a:t>
            </a:fld>
            <a:endParaRPr lang="lv-LV"/>
          </a:p>
        </p:txBody>
      </p:sp>
      <p:sp>
        <p:nvSpPr>
          <p:cNvPr id="9" name="TextBox 8">
            <a:extLst>
              <a:ext uri="{FF2B5EF4-FFF2-40B4-BE49-F238E27FC236}">
                <a16:creationId xmlns:a16="http://schemas.microsoft.com/office/drawing/2014/main" id="{5359F1E8-D18C-496E-9F08-3E6FD60D18E1}"/>
              </a:ext>
            </a:extLst>
          </p:cNvPr>
          <p:cNvSpPr txBox="1"/>
          <p:nvPr/>
        </p:nvSpPr>
        <p:spPr>
          <a:xfrm>
            <a:off x="489483" y="3651028"/>
            <a:ext cx="11702517" cy="2585323"/>
          </a:xfrm>
          <a:prstGeom prst="rect">
            <a:avLst/>
          </a:prstGeom>
          <a:noFill/>
        </p:spPr>
        <p:txBody>
          <a:bodyPr wrap="square">
            <a:spAutoFit/>
          </a:bodyPr>
          <a:lstStyle/>
          <a:p>
            <a:pPr marL="285750" indent="-285750">
              <a:buFont typeface="Arial" panose="020B0604020202020204" pitchFamily="34" charset="0"/>
              <a:buChar char="•"/>
            </a:pPr>
            <a:r>
              <a:rPr lang="lv-LV" dirty="0"/>
              <a:t>Šie konkursi ir vērsti uz </a:t>
            </a:r>
            <a:r>
              <a:rPr lang="lv-LV" b="1" dirty="0"/>
              <a:t>klimata neitralitāti</a:t>
            </a:r>
            <a:r>
              <a:rPr lang="lv-LV" dirty="0"/>
              <a:t>, </a:t>
            </a:r>
            <a:r>
              <a:rPr lang="lv-LV" b="1" dirty="0"/>
              <a:t>nulles piesārņojumu</a:t>
            </a:r>
            <a:r>
              <a:rPr lang="lv-LV" dirty="0"/>
              <a:t>, </a:t>
            </a:r>
            <a:r>
              <a:rPr lang="lv-LV" b="1" dirty="0" err="1"/>
              <a:t>bioekonomiku</a:t>
            </a:r>
            <a:r>
              <a:rPr lang="lv-LV" dirty="0"/>
              <a:t>, aptverot drošus, integrētus aprites risinājumus, kā arī galvenās </a:t>
            </a:r>
            <a:r>
              <a:rPr lang="lv-LV" dirty="0" err="1"/>
              <a:t>bioekonomikas</a:t>
            </a:r>
            <a:r>
              <a:rPr lang="lv-LV" dirty="0"/>
              <a:t> nozares, piemēram, ilgtspējīgas </a:t>
            </a:r>
            <a:r>
              <a:rPr lang="lv-LV" b="1" dirty="0"/>
              <a:t>bioloģiskās sistēmas</a:t>
            </a:r>
            <a:r>
              <a:rPr lang="lv-LV" dirty="0"/>
              <a:t>, ilgtspējīga </a:t>
            </a:r>
            <a:r>
              <a:rPr lang="lv-LV" b="1" dirty="0"/>
              <a:t>mežsaimniecība</a:t>
            </a:r>
            <a:r>
              <a:rPr lang="lv-LV" dirty="0"/>
              <a:t>, </a:t>
            </a:r>
            <a:r>
              <a:rPr lang="lv-LV" b="1" dirty="0"/>
              <a:t>vides pakalpojumi </a:t>
            </a:r>
            <a:r>
              <a:rPr lang="lv-LV" dirty="0"/>
              <a:t>un</a:t>
            </a:r>
            <a:r>
              <a:rPr lang="lv-LV" b="1" dirty="0"/>
              <a:t> ūdens</a:t>
            </a:r>
            <a:r>
              <a:rPr lang="lv-LV" dirty="0"/>
              <a:t>. </a:t>
            </a:r>
          </a:p>
          <a:p>
            <a:pPr marL="285750" indent="-285750">
              <a:buFont typeface="Arial" panose="020B0604020202020204" pitchFamily="34" charset="0"/>
              <a:buChar char="•"/>
            </a:pPr>
            <a:r>
              <a:rPr lang="lv-LV" dirty="0"/>
              <a:t>Veiksmīgiem projektiem</a:t>
            </a:r>
          </a:p>
          <a:p>
            <a:pPr marL="742950" lvl="1" indent="-285750">
              <a:buFont typeface="Arial" panose="020B0604020202020204" pitchFamily="34" charset="0"/>
              <a:buChar char="•"/>
            </a:pPr>
            <a:r>
              <a:rPr lang="lv-LV" dirty="0"/>
              <a:t>Jāattīsta </a:t>
            </a:r>
            <a:r>
              <a:rPr lang="lv-LV" b="1" dirty="0"/>
              <a:t>aprites ekonomikas un </a:t>
            </a:r>
            <a:r>
              <a:rPr lang="lv-LV" b="1" dirty="0" err="1"/>
              <a:t>bioekonomikas</a:t>
            </a:r>
            <a:r>
              <a:rPr lang="lv-LV" b="1" dirty="0"/>
              <a:t> </a:t>
            </a:r>
            <a:r>
              <a:rPr lang="lv-LV" dirty="0"/>
              <a:t>nozares;</a:t>
            </a:r>
          </a:p>
          <a:p>
            <a:pPr marL="742950" lvl="1" indent="-285750">
              <a:buFont typeface="Arial" panose="020B0604020202020204" pitchFamily="34" charset="0"/>
              <a:buChar char="•"/>
            </a:pPr>
            <a:r>
              <a:rPr lang="lv-LV" dirty="0"/>
              <a:t>jānodrošina dabas resursu izmantošanu un  apsaimniekošanu </a:t>
            </a:r>
            <a:r>
              <a:rPr lang="lv-LV" b="1" dirty="0"/>
              <a:t>ilgtspējīgā veidā</a:t>
            </a:r>
            <a:r>
              <a:rPr lang="lv-LV" dirty="0"/>
              <a:t>;</a:t>
            </a:r>
          </a:p>
          <a:p>
            <a:pPr marL="742950" lvl="1" indent="-285750">
              <a:buFont typeface="Arial" panose="020B0604020202020204" pitchFamily="34" charset="0"/>
              <a:buChar char="•"/>
            </a:pPr>
            <a:r>
              <a:rPr lang="lv-LV" dirty="0"/>
              <a:t>jānodrošina aprites ekonomikas un </a:t>
            </a:r>
            <a:r>
              <a:rPr lang="lv-LV" dirty="0" err="1"/>
              <a:t>bioekonomikas</a:t>
            </a:r>
            <a:r>
              <a:rPr lang="lv-LV" dirty="0"/>
              <a:t> potenciālu un priekšrocības, izmantojot tīras otrreizējās izejvielas, nodrošinot konkurētspēju un garantējot </a:t>
            </a:r>
            <a:r>
              <a:rPr lang="lv-LV" b="1" dirty="0"/>
              <a:t>veselīgu augsni, gaisu un ūdeni</a:t>
            </a:r>
            <a:r>
              <a:rPr lang="lv-LV" dirty="0"/>
              <a:t>;</a:t>
            </a:r>
          </a:p>
          <a:p>
            <a:pPr marL="742950" lvl="1" indent="-285750">
              <a:buFont typeface="Arial" panose="020B0604020202020204" pitchFamily="34" charset="0"/>
              <a:buChar char="•"/>
            </a:pPr>
            <a:r>
              <a:rPr lang="lv-LV" b="1" dirty="0"/>
              <a:t> tehnoloģijas un citi risinājumi</a:t>
            </a:r>
            <a:r>
              <a:rPr lang="lv-LV" dirty="0"/>
              <a:t>, jo īpaši primārajā ražošanā (mežsaimniecība) un bioloģiskās sistēmās.</a:t>
            </a:r>
          </a:p>
        </p:txBody>
      </p:sp>
      <p:pic>
        <p:nvPicPr>
          <p:cNvPr id="5" name="Attēls 4">
            <a:extLst>
              <a:ext uri="{FF2B5EF4-FFF2-40B4-BE49-F238E27FC236}">
                <a16:creationId xmlns:a16="http://schemas.microsoft.com/office/drawing/2014/main" id="{15D8D1AC-DBE6-423E-15AD-57051A3A6695}"/>
              </a:ext>
            </a:extLst>
          </p:cNvPr>
          <p:cNvPicPr>
            <a:picLocks noChangeAspect="1"/>
          </p:cNvPicPr>
          <p:nvPr/>
        </p:nvPicPr>
        <p:blipFill rotWithShape="1">
          <a:blip r:embed="rId3"/>
          <a:srcRect l="3036" t="16537" r="8026"/>
          <a:stretch/>
        </p:blipFill>
        <p:spPr>
          <a:xfrm>
            <a:off x="5335123" y="976204"/>
            <a:ext cx="6107776" cy="2674824"/>
          </a:xfrm>
          <a:prstGeom prst="rect">
            <a:avLst/>
          </a:prstGeom>
        </p:spPr>
      </p:pic>
      <p:sp>
        <p:nvSpPr>
          <p:cNvPr id="8" name="TextBox 7">
            <a:extLst>
              <a:ext uri="{FF2B5EF4-FFF2-40B4-BE49-F238E27FC236}">
                <a16:creationId xmlns:a16="http://schemas.microsoft.com/office/drawing/2014/main" id="{72C6EC54-9828-6C4B-EFD1-49B8B193F36C}"/>
              </a:ext>
            </a:extLst>
          </p:cNvPr>
          <p:cNvSpPr txBox="1"/>
          <p:nvPr/>
        </p:nvSpPr>
        <p:spPr>
          <a:xfrm>
            <a:off x="489483" y="1780191"/>
            <a:ext cx="6214904" cy="2031325"/>
          </a:xfrm>
          <a:prstGeom prst="rect">
            <a:avLst/>
          </a:prstGeom>
          <a:noFill/>
        </p:spPr>
        <p:txBody>
          <a:bodyPr wrap="square">
            <a:spAutoFit/>
          </a:bodyPr>
          <a:lstStyle/>
          <a:p>
            <a:pPr marL="285750" indent="-285750">
              <a:buFont typeface="Arial" panose="020B0604020202020204" pitchFamily="34" charset="0"/>
              <a:buChar char="•"/>
            </a:pPr>
            <a:r>
              <a:rPr lang="lv-LV" dirty="0"/>
              <a:t>Publicēti 18 konkursi. Konkursu</a:t>
            </a:r>
          </a:p>
          <a:p>
            <a:pPr lvl="1"/>
            <a:r>
              <a:rPr lang="lv-LV" dirty="0"/>
              <a:t> termiņš </a:t>
            </a:r>
            <a:r>
              <a:rPr lang="lv-LV" b="1" dirty="0">
                <a:solidFill>
                  <a:schemeClr val="accent6">
                    <a:lumMod val="50000"/>
                  </a:schemeClr>
                </a:solidFill>
              </a:rPr>
              <a:t>ir 2024. gada 22. februāris</a:t>
            </a:r>
          </a:p>
          <a:p>
            <a:endParaRPr lang="lv-LV" b="1" dirty="0">
              <a:solidFill>
                <a:schemeClr val="accent6">
                  <a:lumMod val="50000"/>
                </a:schemeClr>
              </a:solidFill>
            </a:endParaRPr>
          </a:p>
          <a:p>
            <a:pPr marL="285750" indent="-285750">
              <a:buFont typeface="Arial" panose="020B0604020202020204" pitchFamily="34" charset="0"/>
              <a:buChar char="•"/>
            </a:pPr>
            <a:r>
              <a:rPr lang="lv-LV" b="1" dirty="0">
                <a:solidFill>
                  <a:schemeClr val="accent6">
                    <a:lumMod val="50000"/>
                  </a:schemeClr>
                </a:solidFill>
              </a:rPr>
              <a:t>Plašāka informācija no EK </a:t>
            </a:r>
          </a:p>
          <a:p>
            <a:pPr lvl="1"/>
            <a:r>
              <a:rPr lang="lv-LV" b="1" dirty="0">
                <a:solidFill>
                  <a:schemeClr val="accent6">
                    <a:lumMod val="50000"/>
                  </a:schemeClr>
                </a:solidFill>
              </a:rPr>
              <a:t>informācijas dienām pieejama </a:t>
            </a:r>
            <a:r>
              <a:rPr lang="lv-LV" b="1" dirty="0">
                <a:solidFill>
                  <a:schemeClr val="accent6">
                    <a:lumMod val="50000"/>
                  </a:schemeClr>
                </a:solidFill>
                <a:hlinkClick r:id="rId4">
                  <a:extLst>
                    <a:ext uri="{A12FA001-AC4F-418D-AE19-62706E023703}">
                      <ahyp:hlinkClr xmlns:ahyp="http://schemas.microsoft.com/office/drawing/2018/hyperlinkcolor" val="tx"/>
                    </a:ext>
                  </a:extLst>
                </a:hlinkClick>
              </a:rPr>
              <a:t>šeit</a:t>
            </a:r>
            <a:r>
              <a:rPr lang="lv-LV" b="1" dirty="0">
                <a:solidFill>
                  <a:schemeClr val="accent6">
                    <a:lumMod val="50000"/>
                  </a:schemeClr>
                </a:solidFill>
              </a:rPr>
              <a:t>! </a:t>
            </a:r>
          </a:p>
          <a:p>
            <a:pPr marL="285750" indent="-285750">
              <a:buFont typeface="Arial" panose="020B0604020202020204" pitchFamily="34" charset="0"/>
              <a:buChar char="•"/>
            </a:pPr>
            <a:endParaRPr lang="lv-LV" b="1" dirty="0">
              <a:solidFill>
                <a:schemeClr val="accent6">
                  <a:lumMod val="50000"/>
                </a:schemeClr>
              </a:solidFill>
            </a:endParaRPr>
          </a:p>
          <a:p>
            <a:pPr marL="285750" indent="-285750">
              <a:buFont typeface="Arial" panose="020B0604020202020204" pitchFamily="34" charset="0"/>
              <a:buChar char="•"/>
            </a:pPr>
            <a:endParaRPr lang="lv-LV" b="1" dirty="0">
              <a:solidFill>
                <a:schemeClr val="accent6">
                  <a:lumMod val="50000"/>
                </a:schemeClr>
              </a:solidFill>
            </a:endParaRPr>
          </a:p>
        </p:txBody>
      </p:sp>
    </p:spTree>
    <p:extLst>
      <p:ext uri="{BB962C8B-B14F-4D97-AF65-F5344CB8AC3E}">
        <p14:creationId xmlns:p14="http://schemas.microsoft.com/office/powerpoint/2010/main" val="2656919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311D51B-9AF4-37E4-E8EE-B286F26508B3}"/>
              </a:ext>
            </a:extLst>
          </p:cNvPr>
          <p:cNvSpPr>
            <a:spLocks noGrp="1"/>
          </p:cNvSpPr>
          <p:nvPr>
            <p:ph type="title"/>
          </p:nvPr>
        </p:nvSpPr>
        <p:spPr>
          <a:xfrm>
            <a:off x="838200" y="136525"/>
            <a:ext cx="10515600" cy="1325563"/>
          </a:xfrm>
        </p:spPr>
        <p:txBody>
          <a:bodyPr>
            <a:normAutofit/>
          </a:bodyPr>
          <a:lstStyle/>
          <a:p>
            <a:r>
              <a:rPr lang="lv-LV" sz="2800" b="1" dirty="0" err="1">
                <a:solidFill>
                  <a:schemeClr val="accent6">
                    <a:lumMod val="50000"/>
                  </a:schemeClr>
                </a:solidFill>
                <a:latin typeface="+mn-lt"/>
              </a:rPr>
              <a:t>Destination</a:t>
            </a:r>
            <a:r>
              <a:rPr lang="lv-LV" sz="2800" b="1" dirty="0">
                <a:solidFill>
                  <a:schemeClr val="accent6">
                    <a:lumMod val="50000"/>
                  </a:schemeClr>
                </a:solidFill>
                <a:latin typeface="+mn-lt"/>
              </a:rPr>
              <a:t> 4: </a:t>
            </a:r>
            <a:r>
              <a:rPr lang="lv-LV" sz="2800" b="1" dirty="0" err="1">
                <a:solidFill>
                  <a:schemeClr val="accent6">
                    <a:lumMod val="50000"/>
                  </a:schemeClr>
                </a:solidFill>
                <a:latin typeface="+mn-lt"/>
              </a:rPr>
              <a:t>Clean</a:t>
            </a:r>
            <a:r>
              <a:rPr lang="lv-LV" sz="2800" b="1" dirty="0">
                <a:solidFill>
                  <a:schemeClr val="accent6">
                    <a:lumMod val="50000"/>
                  </a:schemeClr>
                </a:solidFill>
                <a:latin typeface="+mn-lt"/>
              </a:rPr>
              <a:t> </a:t>
            </a:r>
            <a:r>
              <a:rPr lang="lv-LV" sz="2800" b="1" dirty="0" err="1">
                <a:solidFill>
                  <a:schemeClr val="accent6">
                    <a:lumMod val="50000"/>
                  </a:schemeClr>
                </a:solidFill>
                <a:latin typeface="+mn-lt"/>
              </a:rPr>
              <a:t>environment</a:t>
            </a:r>
            <a:r>
              <a:rPr lang="lv-LV" sz="2800" b="1" dirty="0">
                <a:solidFill>
                  <a:schemeClr val="accent6">
                    <a:lumMod val="50000"/>
                  </a:schemeClr>
                </a:solidFill>
                <a:latin typeface="+mn-lt"/>
              </a:rPr>
              <a:t> </a:t>
            </a:r>
            <a:r>
              <a:rPr lang="lv-LV" sz="2800" b="1" dirty="0" err="1">
                <a:solidFill>
                  <a:schemeClr val="accent6">
                    <a:lumMod val="50000"/>
                  </a:schemeClr>
                </a:solidFill>
                <a:latin typeface="+mn-lt"/>
              </a:rPr>
              <a:t>and</a:t>
            </a:r>
            <a:r>
              <a:rPr lang="lv-LV" sz="2800" b="1" dirty="0">
                <a:solidFill>
                  <a:schemeClr val="accent6">
                    <a:lumMod val="50000"/>
                  </a:schemeClr>
                </a:solidFill>
                <a:latin typeface="+mn-lt"/>
              </a:rPr>
              <a:t> </a:t>
            </a:r>
            <a:r>
              <a:rPr lang="lv-LV" sz="2800" b="1" dirty="0" err="1">
                <a:solidFill>
                  <a:schemeClr val="accent6">
                    <a:lumMod val="50000"/>
                  </a:schemeClr>
                </a:solidFill>
                <a:latin typeface="+mn-lt"/>
              </a:rPr>
              <a:t>zero</a:t>
            </a:r>
            <a:r>
              <a:rPr lang="lv-LV" sz="2800" b="1" dirty="0">
                <a:solidFill>
                  <a:schemeClr val="accent6">
                    <a:lumMod val="50000"/>
                  </a:schemeClr>
                </a:solidFill>
                <a:latin typeface="+mn-lt"/>
              </a:rPr>
              <a:t> </a:t>
            </a:r>
            <a:r>
              <a:rPr lang="lv-LV" sz="2800" b="1" dirty="0" err="1">
                <a:solidFill>
                  <a:schemeClr val="accent6">
                    <a:lumMod val="50000"/>
                  </a:schemeClr>
                </a:solidFill>
                <a:latin typeface="+mn-lt"/>
              </a:rPr>
              <a:t>pollution</a:t>
            </a:r>
            <a:br>
              <a:rPr lang="lv-LV" b="1" i="0" dirty="0">
                <a:solidFill>
                  <a:srgbClr val="37404D"/>
                </a:solidFill>
                <a:effectLst/>
                <a:latin typeface="Inter"/>
              </a:rPr>
            </a:br>
            <a:r>
              <a:rPr lang="lv-LV" sz="1800" b="1" dirty="0">
                <a:solidFill>
                  <a:srgbClr val="202124"/>
                </a:solidFill>
                <a:latin typeface="Calibri "/>
              </a:rPr>
              <a:t>Tīra vide un nulles piesārņojums </a:t>
            </a:r>
          </a:p>
        </p:txBody>
      </p:sp>
      <p:sp>
        <p:nvSpPr>
          <p:cNvPr id="7" name="Slaida numura vietturis 6">
            <a:extLst>
              <a:ext uri="{FF2B5EF4-FFF2-40B4-BE49-F238E27FC236}">
                <a16:creationId xmlns:a16="http://schemas.microsoft.com/office/drawing/2014/main" id="{8C51DACE-1BBC-DBD5-9DBB-762E4BCE2E3C}"/>
              </a:ext>
            </a:extLst>
          </p:cNvPr>
          <p:cNvSpPr>
            <a:spLocks noGrp="1"/>
          </p:cNvSpPr>
          <p:nvPr>
            <p:ph type="sldNum" sz="quarter" idx="12"/>
          </p:nvPr>
        </p:nvSpPr>
        <p:spPr/>
        <p:txBody>
          <a:bodyPr/>
          <a:lstStyle/>
          <a:p>
            <a:fld id="{660F3F40-12FA-4968-8235-5F18DAFE2DEF}" type="slidenum">
              <a:rPr lang="lv-LV" smtClean="0"/>
              <a:t>17</a:t>
            </a:fld>
            <a:endParaRPr lang="lv-LV"/>
          </a:p>
        </p:txBody>
      </p:sp>
      <p:sp>
        <p:nvSpPr>
          <p:cNvPr id="9" name="TextBox 8">
            <a:extLst>
              <a:ext uri="{FF2B5EF4-FFF2-40B4-BE49-F238E27FC236}">
                <a16:creationId xmlns:a16="http://schemas.microsoft.com/office/drawing/2014/main" id="{E5AC3C6A-E28E-49FD-FBB3-04AC69F5305E}"/>
              </a:ext>
            </a:extLst>
          </p:cNvPr>
          <p:cNvSpPr txBox="1"/>
          <p:nvPr/>
        </p:nvSpPr>
        <p:spPr>
          <a:xfrm>
            <a:off x="335317" y="1462088"/>
            <a:ext cx="11411206" cy="4801314"/>
          </a:xfrm>
          <a:prstGeom prst="rect">
            <a:avLst/>
          </a:prstGeom>
          <a:noFill/>
        </p:spPr>
        <p:txBody>
          <a:bodyPr wrap="square">
            <a:spAutoFit/>
          </a:bodyPr>
          <a:lstStyle/>
          <a:p>
            <a:pPr marL="285750" indent="-285750">
              <a:buFont typeface="Arial" panose="020B0604020202020204" pitchFamily="34" charset="0"/>
              <a:buChar char="•"/>
            </a:pPr>
            <a:r>
              <a:rPr lang="lv-LV" dirty="0"/>
              <a:t>Publicēti 5 konkursi. Konkursu termiņš </a:t>
            </a:r>
            <a:r>
              <a:rPr lang="lv-LV" b="1" dirty="0">
                <a:solidFill>
                  <a:schemeClr val="accent6">
                    <a:lumMod val="50000"/>
                  </a:schemeClr>
                </a:solidFill>
              </a:rPr>
              <a:t>ir 2024. gada 22. februāris</a:t>
            </a:r>
          </a:p>
          <a:p>
            <a:pPr marL="285750" indent="-285750">
              <a:buFont typeface="Arial" panose="020B0604020202020204" pitchFamily="34" charset="0"/>
              <a:buChar char="•"/>
            </a:pPr>
            <a:r>
              <a:rPr lang="lv-LV" dirty="0"/>
              <a:t>Konkursu pieteikumus saskaņā ar šo tēmu ir jāparāda uzticams ceļš, kas </a:t>
            </a:r>
            <a:r>
              <a:rPr lang="lv-LV" b="1" dirty="0">
                <a:solidFill>
                  <a:schemeClr val="accent6">
                    <a:lumMod val="50000"/>
                  </a:schemeClr>
                </a:solidFill>
              </a:rPr>
              <a:t>palīdz apturēt un novērst piesārņojumu, </a:t>
            </a:r>
            <a:r>
              <a:rPr lang="lv-LV" dirty="0"/>
              <a:t>lai garantētu tīru un veselīgu augsni, gaisu, saldūdeni un jūras ūdeni  un nodrošināt, ka dabas resursi tiek izmantoti un pārvaldīti ilgtspējīgā un cirkulārā veidā.</a:t>
            </a:r>
          </a:p>
          <a:p>
            <a:pPr marL="285750" indent="-285750">
              <a:buFont typeface="Arial" panose="020B0604020202020204" pitchFamily="34" charset="0"/>
              <a:buChar char="•"/>
            </a:pPr>
            <a:endParaRPr lang="lv-LV" dirty="0"/>
          </a:p>
          <a:p>
            <a:pPr marL="285750" indent="-285750">
              <a:buFont typeface="Arial" panose="020B0604020202020204" pitchFamily="34" charset="0"/>
              <a:buChar char="•"/>
            </a:pPr>
            <a:endParaRPr lang="lv-LV" dirty="0"/>
          </a:p>
          <a:p>
            <a:pPr marL="285750" indent="-285750">
              <a:buFont typeface="Arial" panose="020B0604020202020204" pitchFamily="34" charset="0"/>
              <a:buChar char="•"/>
            </a:pPr>
            <a:endParaRPr lang="lv-LV" dirty="0"/>
          </a:p>
          <a:p>
            <a:pPr marL="285750" indent="-285750">
              <a:buFont typeface="Arial" panose="020B0604020202020204" pitchFamily="34" charset="0"/>
              <a:buChar char="•"/>
            </a:pPr>
            <a:r>
              <a:rPr lang="lv-LV" b="1" dirty="0">
                <a:solidFill>
                  <a:schemeClr val="accent6">
                    <a:lumMod val="50000"/>
                  </a:schemeClr>
                </a:solidFill>
              </a:rPr>
              <a:t>Plašāka informācija no EK </a:t>
            </a:r>
          </a:p>
          <a:p>
            <a:pPr lvl="1"/>
            <a:r>
              <a:rPr lang="lv-LV" b="1" dirty="0">
                <a:solidFill>
                  <a:schemeClr val="accent6">
                    <a:lumMod val="50000"/>
                  </a:schemeClr>
                </a:solidFill>
              </a:rPr>
              <a:t>informācijas dienām pieejama </a:t>
            </a:r>
            <a:r>
              <a:rPr lang="lv-LV" b="1" dirty="0">
                <a:solidFill>
                  <a:schemeClr val="accent6">
                    <a:lumMod val="50000"/>
                  </a:schemeClr>
                </a:solidFill>
                <a:hlinkClick r:id="rId3">
                  <a:extLst>
                    <a:ext uri="{A12FA001-AC4F-418D-AE19-62706E023703}">
                      <ahyp:hlinkClr xmlns:ahyp="http://schemas.microsoft.com/office/drawing/2018/hyperlinkcolor" val="tx"/>
                    </a:ext>
                  </a:extLst>
                </a:hlinkClick>
              </a:rPr>
              <a:t>šeit</a:t>
            </a:r>
            <a:r>
              <a:rPr lang="lv-LV" b="1" dirty="0">
                <a:solidFill>
                  <a:schemeClr val="accent6">
                    <a:lumMod val="50000"/>
                  </a:schemeClr>
                </a:solidFill>
              </a:rPr>
              <a:t>! </a:t>
            </a:r>
            <a:endParaRPr lang="lv-LV" dirty="0"/>
          </a:p>
          <a:p>
            <a:endParaRPr lang="lv-LV" dirty="0"/>
          </a:p>
          <a:p>
            <a:pPr marL="285750" indent="-285750">
              <a:buFont typeface="Arial" panose="020B0604020202020204" pitchFamily="34" charset="0"/>
              <a:buChar char="•"/>
            </a:pPr>
            <a:endParaRPr lang="lv-LV" dirty="0"/>
          </a:p>
          <a:p>
            <a:pPr marL="285750" indent="-285750">
              <a:buFont typeface="Arial" panose="020B0604020202020204" pitchFamily="34" charset="0"/>
              <a:buChar char="•"/>
            </a:pPr>
            <a:r>
              <a:rPr lang="lv-LV" dirty="0"/>
              <a:t>Lai sasniegtu šo mērķi; </a:t>
            </a:r>
          </a:p>
          <a:p>
            <a:pPr marL="742950" lvl="1" indent="-285750">
              <a:buFont typeface="Arial" panose="020B0604020202020204" pitchFamily="34" charset="0"/>
              <a:buChar char="•"/>
            </a:pPr>
            <a:r>
              <a:rPr lang="lv-LV" dirty="0"/>
              <a:t>Jāvirzās uz tīriem</a:t>
            </a:r>
            <a:r>
              <a:rPr lang="lv-LV" b="1" dirty="0">
                <a:solidFill>
                  <a:schemeClr val="accent6">
                    <a:lumMod val="50000"/>
                  </a:schemeClr>
                </a:solidFill>
              </a:rPr>
              <a:t>, nepiesārņotiem virszemes ūdeņiem un gruntsūdeņiem,</a:t>
            </a:r>
            <a:r>
              <a:rPr lang="lv-LV" dirty="0"/>
              <a:t> palielināt izpratni par ūdens difūzā un </a:t>
            </a:r>
            <a:r>
              <a:rPr lang="lv-LV" dirty="0" err="1"/>
              <a:t>punktveida</a:t>
            </a:r>
            <a:r>
              <a:rPr lang="lv-LV" dirty="0"/>
              <a:t> piesārņojuma avotiem globālā un klimata pārmaiņu kontekstā; </a:t>
            </a:r>
          </a:p>
          <a:p>
            <a:pPr marL="742950" lvl="1" indent="-285750">
              <a:buFont typeface="Arial" panose="020B0604020202020204" pitchFamily="34" charset="0"/>
              <a:buChar char="•"/>
            </a:pPr>
            <a:r>
              <a:rPr lang="lv-LV" b="1" dirty="0">
                <a:solidFill>
                  <a:schemeClr val="accent6">
                    <a:lumMod val="50000"/>
                  </a:schemeClr>
                </a:solidFill>
              </a:rPr>
              <a:t>līdzsvarot N/P plūsmas </a:t>
            </a:r>
            <a:r>
              <a:rPr lang="lv-LV" dirty="0"/>
              <a:t>drošās ekoloģiskās robežās reģionālā un vietējā līmenī, palīdzot atjaunot ekosistēmas</a:t>
            </a:r>
          </a:p>
          <a:p>
            <a:pPr marL="742950" lvl="1" indent="-285750">
              <a:buFont typeface="Arial" panose="020B0604020202020204" pitchFamily="34" charset="0"/>
              <a:buChar char="•"/>
            </a:pPr>
            <a:r>
              <a:rPr lang="lv-LV" b="1" dirty="0">
                <a:solidFill>
                  <a:schemeClr val="accent6">
                    <a:lumMod val="50000"/>
                  </a:schemeClr>
                </a:solidFill>
              </a:rPr>
              <a:t>aizstāt kaitīgās ķīmiskās vielas </a:t>
            </a:r>
            <a:r>
              <a:rPr lang="lv-LV" dirty="0"/>
              <a:t>ar drošākām un ilgtspējīgākām alternatīvām</a:t>
            </a:r>
          </a:p>
          <a:p>
            <a:pPr marL="742950" lvl="1" indent="-285750">
              <a:buFont typeface="Arial" panose="020B0604020202020204" pitchFamily="34" charset="0"/>
              <a:buChar char="•"/>
            </a:pPr>
            <a:r>
              <a:rPr lang="lv-LV" dirty="0"/>
              <a:t>samazināt pārtikas sistēmu ietekmi uz vidi.</a:t>
            </a:r>
          </a:p>
        </p:txBody>
      </p:sp>
      <p:pic>
        <p:nvPicPr>
          <p:cNvPr id="4" name="Attēls 3">
            <a:extLst>
              <a:ext uri="{FF2B5EF4-FFF2-40B4-BE49-F238E27FC236}">
                <a16:creationId xmlns:a16="http://schemas.microsoft.com/office/drawing/2014/main" id="{B41E79A3-5A12-3668-04BF-F692D302FDDF}"/>
              </a:ext>
            </a:extLst>
          </p:cNvPr>
          <p:cNvPicPr>
            <a:picLocks noChangeAspect="1"/>
          </p:cNvPicPr>
          <p:nvPr/>
        </p:nvPicPr>
        <p:blipFill>
          <a:blip r:embed="rId4"/>
          <a:stretch>
            <a:fillRect/>
          </a:stretch>
        </p:blipFill>
        <p:spPr>
          <a:xfrm>
            <a:off x="4661597" y="2496248"/>
            <a:ext cx="5989656" cy="2256006"/>
          </a:xfrm>
          <a:prstGeom prst="rect">
            <a:avLst/>
          </a:prstGeom>
        </p:spPr>
      </p:pic>
    </p:spTree>
    <p:extLst>
      <p:ext uri="{BB962C8B-B14F-4D97-AF65-F5344CB8AC3E}">
        <p14:creationId xmlns:p14="http://schemas.microsoft.com/office/powerpoint/2010/main" val="3319996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D8071363-3C7A-1A58-F3CA-D6C9095CDD0B}"/>
              </a:ext>
            </a:extLst>
          </p:cNvPr>
          <p:cNvSpPr>
            <a:spLocks noGrp="1"/>
          </p:cNvSpPr>
          <p:nvPr>
            <p:ph type="title"/>
          </p:nvPr>
        </p:nvSpPr>
        <p:spPr/>
        <p:txBody>
          <a:bodyPr>
            <a:normAutofit fontScale="90000"/>
          </a:bodyPr>
          <a:lstStyle/>
          <a:p>
            <a:r>
              <a:rPr lang="lv-LV" sz="3100" b="1" dirty="0">
                <a:solidFill>
                  <a:schemeClr val="accent6">
                    <a:lumMod val="50000"/>
                  </a:schemeClr>
                </a:solidFill>
                <a:latin typeface="+mn-lt"/>
              </a:rPr>
              <a:t>D</a:t>
            </a:r>
            <a:r>
              <a:rPr lang="en-US" sz="3100" b="1" dirty="0" err="1">
                <a:solidFill>
                  <a:schemeClr val="accent6">
                    <a:lumMod val="50000"/>
                  </a:schemeClr>
                </a:solidFill>
                <a:latin typeface="+mn-lt"/>
              </a:rPr>
              <a:t>estination</a:t>
            </a:r>
            <a:r>
              <a:rPr lang="en-US" sz="3100" b="1" dirty="0">
                <a:solidFill>
                  <a:schemeClr val="accent6">
                    <a:lumMod val="50000"/>
                  </a:schemeClr>
                </a:solidFill>
                <a:latin typeface="+mn-lt"/>
              </a:rPr>
              <a:t> 5: Land Ocean and Water for Climate Action</a:t>
            </a:r>
            <a:br>
              <a:rPr lang="lv-LV" b="1" dirty="0">
                <a:solidFill>
                  <a:srgbClr val="37404D"/>
                </a:solidFill>
                <a:latin typeface="Inter"/>
              </a:rPr>
            </a:br>
            <a:r>
              <a:rPr lang="lv-LV" sz="2000" b="1" dirty="0">
                <a:solidFill>
                  <a:srgbClr val="202124"/>
                </a:solidFill>
                <a:latin typeface="Calibri "/>
              </a:rPr>
              <a:t>Okeāna un ūdens klimata pasākumi</a:t>
            </a:r>
            <a:br>
              <a:rPr lang="en-US" b="1" i="0" dirty="0">
                <a:solidFill>
                  <a:srgbClr val="37404D"/>
                </a:solidFill>
                <a:effectLst/>
                <a:latin typeface="Inter"/>
              </a:rPr>
            </a:br>
            <a:endParaRPr lang="lv-LV" dirty="0"/>
          </a:p>
        </p:txBody>
      </p:sp>
      <p:sp>
        <p:nvSpPr>
          <p:cNvPr id="7" name="Slaida numura vietturis 6">
            <a:extLst>
              <a:ext uri="{FF2B5EF4-FFF2-40B4-BE49-F238E27FC236}">
                <a16:creationId xmlns:a16="http://schemas.microsoft.com/office/drawing/2014/main" id="{C47FC7C1-6236-0E23-3087-F3D49075F80A}"/>
              </a:ext>
            </a:extLst>
          </p:cNvPr>
          <p:cNvSpPr>
            <a:spLocks noGrp="1"/>
          </p:cNvSpPr>
          <p:nvPr>
            <p:ph type="sldNum" sz="quarter" idx="12"/>
          </p:nvPr>
        </p:nvSpPr>
        <p:spPr/>
        <p:txBody>
          <a:bodyPr/>
          <a:lstStyle/>
          <a:p>
            <a:fld id="{660F3F40-12FA-4968-8235-5F18DAFE2DEF}" type="slidenum">
              <a:rPr lang="lv-LV" smtClean="0"/>
              <a:t>18</a:t>
            </a:fld>
            <a:endParaRPr lang="lv-LV"/>
          </a:p>
        </p:txBody>
      </p:sp>
      <p:sp>
        <p:nvSpPr>
          <p:cNvPr id="9" name="TextBox 8">
            <a:extLst>
              <a:ext uri="{FF2B5EF4-FFF2-40B4-BE49-F238E27FC236}">
                <a16:creationId xmlns:a16="http://schemas.microsoft.com/office/drawing/2014/main" id="{71CC7FDF-F411-554C-9FFC-F3BB3DB2E690}"/>
              </a:ext>
            </a:extLst>
          </p:cNvPr>
          <p:cNvSpPr txBox="1"/>
          <p:nvPr/>
        </p:nvSpPr>
        <p:spPr>
          <a:xfrm>
            <a:off x="756138" y="1234717"/>
            <a:ext cx="10829611" cy="5355312"/>
          </a:xfrm>
          <a:prstGeom prst="rect">
            <a:avLst/>
          </a:prstGeom>
          <a:noFill/>
        </p:spPr>
        <p:txBody>
          <a:bodyPr wrap="square">
            <a:spAutoFit/>
          </a:bodyPr>
          <a:lstStyle/>
          <a:p>
            <a:pPr marL="285750" indent="-285750">
              <a:buFont typeface="Arial" panose="020B0604020202020204" pitchFamily="34" charset="0"/>
              <a:buChar char="•"/>
            </a:pPr>
            <a:r>
              <a:rPr lang="lv-LV" dirty="0"/>
              <a:t>Publicēti 5 konkursi. Konkursu termiņš </a:t>
            </a:r>
            <a:r>
              <a:rPr lang="lv-LV" b="1" dirty="0">
                <a:solidFill>
                  <a:schemeClr val="accent6">
                    <a:lumMod val="50000"/>
                  </a:schemeClr>
                </a:solidFill>
              </a:rPr>
              <a:t>ir 2024. gada 22. februāris</a:t>
            </a:r>
          </a:p>
          <a:p>
            <a:pPr marL="285750" indent="-285750">
              <a:buFont typeface="Arial" panose="020B0604020202020204" pitchFamily="34" charset="0"/>
              <a:buChar char="•"/>
            </a:pPr>
            <a:endParaRPr lang="lv-LV" b="1" dirty="0">
              <a:solidFill>
                <a:schemeClr val="accent6">
                  <a:lumMod val="50000"/>
                </a:schemeClr>
              </a:solidFill>
            </a:endParaRPr>
          </a:p>
          <a:p>
            <a:pPr marL="285750" indent="-285750">
              <a:buFont typeface="Arial" panose="020B0604020202020204" pitchFamily="34" charset="0"/>
              <a:buChar char="•"/>
            </a:pPr>
            <a:r>
              <a:rPr lang="lv-LV" b="1" dirty="0">
                <a:solidFill>
                  <a:schemeClr val="accent6">
                    <a:lumMod val="50000"/>
                  </a:schemeClr>
                </a:solidFill>
              </a:rPr>
              <a:t>Projekta pieteikumos ir jāparada darbības, kas veicina klimata iedarbību uz vienu vai vairākām no šīm ietekmēm:</a:t>
            </a:r>
          </a:p>
          <a:p>
            <a:pPr marL="742950" lvl="1" indent="-285750">
              <a:buFont typeface="Arial" panose="020B0604020202020204" pitchFamily="34" charset="0"/>
              <a:buChar char="•"/>
            </a:pPr>
            <a:r>
              <a:rPr lang="lv-LV" dirty="0"/>
              <a:t>ekosistēmu un nozaru seku mazināšanas potenciāla labāka izpratne un stiprināšana, pamatojoties uz </a:t>
            </a:r>
            <a:r>
              <a:rPr lang="lv-LV" b="1" dirty="0">
                <a:solidFill>
                  <a:schemeClr val="accent6">
                    <a:lumMod val="50000"/>
                  </a:schemeClr>
                </a:solidFill>
              </a:rPr>
              <a:t>ilgtspējīgu dabas resursu pārvaldību</a:t>
            </a:r>
            <a:r>
              <a:rPr lang="lv-LV" dirty="0"/>
              <a:t>;</a:t>
            </a:r>
          </a:p>
          <a:p>
            <a:pPr marL="742950" lvl="1" indent="-285750">
              <a:buFont typeface="Arial" panose="020B0604020202020204" pitchFamily="34" charset="0"/>
              <a:buChar char="•"/>
            </a:pPr>
            <a:r>
              <a:rPr lang="lv-LV" dirty="0"/>
              <a:t>zinātnes un tehnoloģiju attīstība, lai atbalstītu dabisko un pārvaldīto ekosistēmu pielāgošanos un noturību uz zemes, okeānā, ūdens un augsnes sistēmās;</a:t>
            </a:r>
          </a:p>
          <a:p>
            <a:pPr marL="742950" lvl="1" indent="-285750">
              <a:buFont typeface="Arial" panose="020B0604020202020204" pitchFamily="34" charset="0"/>
              <a:buChar char="•"/>
            </a:pPr>
            <a:r>
              <a:rPr lang="lv-LV" dirty="0"/>
              <a:t>efektīvas uzraudzības, novērtēšanas, modelēšanas un uz datiem balstītas lēmumu pieņemšanas atbalsta sistēmas un prognozes saistībā ar klimata pārmaiņu ietekmi, seku mazināšanu un pielāgošanās potenciālu, lai rastu risinājumus esošo un jauno apdraudējumu novēršanai un atbalstītu lēmumu pieņemšanu klimata pārmaiņu mazināšanas un pielāgošanās politikā Eiropas un pasaules līmenī;</a:t>
            </a:r>
          </a:p>
          <a:p>
            <a:pPr marL="742950" lvl="1" indent="-285750">
              <a:buFont typeface="Arial" panose="020B0604020202020204" pitchFamily="34" charset="0"/>
              <a:buChar char="•"/>
            </a:pPr>
            <a:r>
              <a:rPr lang="lv-LV" b="1" dirty="0">
                <a:solidFill>
                  <a:schemeClr val="accent6">
                    <a:lumMod val="50000"/>
                  </a:schemeClr>
                </a:solidFill>
              </a:rPr>
              <a:t>pastiprināta klimata pārmaiņu mazināšana primārajās nozarēs</a:t>
            </a:r>
            <a:r>
              <a:rPr lang="lv-LV" dirty="0"/>
              <a:t>, tostarp samazinot to SEG emisijas un citus piesārņotājus, saglabājot dabiskās un cilvēka radītās oglekļa piesaistītājus un palielinot oglekļa uzņemšanu un uzglabāšanu ekosistēmās; </a:t>
            </a:r>
          </a:p>
          <a:p>
            <a:pPr marL="742950" lvl="1" indent="-285750">
              <a:buFont typeface="Arial" panose="020B0604020202020204" pitchFamily="34" charset="0"/>
              <a:buChar char="•"/>
            </a:pPr>
            <a:r>
              <a:rPr lang="lv-LV" dirty="0"/>
              <a:t>uzlabot okeānu, jūras, ūdens un augsnes sistēmu un saistīto nozaru spēju pielāgoties klimata pārmaiņām, tostarp izmantojot uz </a:t>
            </a:r>
            <a:r>
              <a:rPr lang="lv-LV" b="1" dirty="0">
                <a:solidFill>
                  <a:schemeClr val="accent6">
                    <a:lumMod val="50000"/>
                  </a:schemeClr>
                </a:solidFill>
              </a:rPr>
              <a:t>dabu balstītu risinājumu potenciālu</a:t>
            </a:r>
          </a:p>
          <a:p>
            <a:pPr marL="285750" indent="-285750">
              <a:buFont typeface="Arial" panose="020B0604020202020204" pitchFamily="34" charset="0"/>
              <a:buChar char="•"/>
            </a:pPr>
            <a:r>
              <a:rPr lang="lv-LV" b="1" dirty="0">
                <a:solidFill>
                  <a:schemeClr val="accent6">
                    <a:lumMod val="50000"/>
                  </a:schemeClr>
                </a:solidFill>
              </a:rPr>
              <a:t>Plašāka informācija no EK informācijas dienām pieejama </a:t>
            </a:r>
            <a:r>
              <a:rPr lang="lv-LV" b="1" dirty="0">
                <a:solidFill>
                  <a:schemeClr val="accent6">
                    <a:lumMod val="50000"/>
                  </a:schemeClr>
                </a:solidFill>
                <a:hlinkClick r:id="rId3">
                  <a:extLst>
                    <a:ext uri="{A12FA001-AC4F-418D-AE19-62706E023703}">
                      <ahyp:hlinkClr xmlns:ahyp="http://schemas.microsoft.com/office/drawing/2018/hyperlinkcolor" val="tx"/>
                    </a:ext>
                  </a:extLst>
                </a:hlinkClick>
              </a:rPr>
              <a:t>šeit</a:t>
            </a:r>
            <a:r>
              <a:rPr lang="lv-LV" b="1" dirty="0">
                <a:solidFill>
                  <a:schemeClr val="accent6">
                    <a:lumMod val="50000"/>
                  </a:schemeClr>
                </a:solidFill>
              </a:rPr>
              <a:t>! </a:t>
            </a:r>
          </a:p>
          <a:p>
            <a:pPr marL="742950" lvl="1" indent="-285750">
              <a:buFont typeface="Arial" panose="020B0604020202020204" pitchFamily="34" charset="0"/>
              <a:buChar char="•"/>
            </a:pPr>
            <a:endParaRPr lang="lv-LV" b="1" dirty="0">
              <a:solidFill>
                <a:schemeClr val="accent6">
                  <a:lumMod val="50000"/>
                </a:schemeClr>
              </a:solidFill>
            </a:endParaRPr>
          </a:p>
        </p:txBody>
      </p:sp>
    </p:spTree>
    <p:extLst>
      <p:ext uri="{BB962C8B-B14F-4D97-AF65-F5344CB8AC3E}">
        <p14:creationId xmlns:p14="http://schemas.microsoft.com/office/powerpoint/2010/main" val="210884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CCD07-7621-92E0-FDF9-D96DCDE4A04F}"/>
              </a:ext>
            </a:extLst>
          </p:cNvPr>
          <p:cNvSpPr>
            <a:spLocks noGrp="1"/>
          </p:cNvSpPr>
          <p:nvPr>
            <p:ph type="title"/>
          </p:nvPr>
        </p:nvSpPr>
        <p:spPr>
          <a:xfrm>
            <a:off x="1122817" y="433387"/>
            <a:ext cx="10515600" cy="1325563"/>
          </a:xfrm>
        </p:spPr>
        <p:txBody>
          <a:bodyPr>
            <a:normAutofit fontScale="90000"/>
          </a:bodyPr>
          <a:lstStyle/>
          <a:p>
            <a:r>
              <a:rPr lang="en-US" sz="3100" b="1" dirty="0">
                <a:solidFill>
                  <a:schemeClr val="accent6">
                    <a:lumMod val="50000"/>
                  </a:schemeClr>
                </a:solidFill>
                <a:latin typeface="+mn-lt"/>
              </a:rPr>
              <a:t>Destination 6: Resilient, inclusive, healthy and green rural, coastal and urban communities</a:t>
            </a:r>
            <a:br>
              <a:rPr lang="en-US" b="1" i="0" dirty="0">
                <a:solidFill>
                  <a:srgbClr val="37404D"/>
                </a:solidFill>
                <a:effectLst/>
                <a:latin typeface="Inter"/>
              </a:rPr>
            </a:br>
            <a:endParaRPr lang="lv-LV" dirty="0"/>
          </a:p>
        </p:txBody>
      </p:sp>
      <p:sp>
        <p:nvSpPr>
          <p:cNvPr id="4" name="Content Placeholder 3">
            <a:extLst>
              <a:ext uri="{FF2B5EF4-FFF2-40B4-BE49-F238E27FC236}">
                <a16:creationId xmlns:a16="http://schemas.microsoft.com/office/drawing/2014/main" id="{EBAFB7E0-359F-4009-81AD-147120BF41AA}"/>
              </a:ext>
            </a:extLst>
          </p:cNvPr>
          <p:cNvSpPr>
            <a:spLocks noGrp="1"/>
          </p:cNvSpPr>
          <p:nvPr>
            <p:ph sz="half" idx="2"/>
          </p:nvPr>
        </p:nvSpPr>
        <p:spPr>
          <a:xfrm>
            <a:off x="796245" y="1866445"/>
            <a:ext cx="11188926" cy="4299671"/>
          </a:xfrm>
        </p:spPr>
        <p:txBody>
          <a:bodyPr>
            <a:normAutofit lnSpcReduction="10000"/>
          </a:bodyPr>
          <a:lstStyle/>
          <a:p>
            <a:r>
              <a:rPr lang="lv-LV" sz="1800" dirty="0"/>
              <a:t>Publicēti 5 konkursi. Konkursu termiņš ir </a:t>
            </a:r>
            <a:r>
              <a:rPr lang="lv-LV" sz="1800" b="1" dirty="0">
                <a:solidFill>
                  <a:schemeClr val="accent6">
                    <a:lumMod val="50000"/>
                  </a:schemeClr>
                </a:solidFill>
              </a:rPr>
              <a:t>2024. gada 22. februāris</a:t>
            </a:r>
          </a:p>
          <a:p>
            <a:r>
              <a:rPr lang="lv-LV" sz="1800" dirty="0"/>
              <a:t>Pieteikumos jāizklāsta veids, </a:t>
            </a:r>
            <a:r>
              <a:rPr lang="lv-LV" sz="1800" b="1" dirty="0">
                <a:solidFill>
                  <a:schemeClr val="accent6">
                    <a:lumMod val="50000"/>
                  </a:schemeClr>
                </a:solidFill>
              </a:rPr>
              <a:t>kā sasniegt noturīgas, iekļaujošas, veselīgas un zaļas lauku, piekrastes un pilsētu kopienas:</a:t>
            </a:r>
          </a:p>
          <a:p>
            <a:r>
              <a:rPr lang="lv-LV" sz="1800" dirty="0"/>
              <a:t>Lauku, piekrastes un pilsētu </a:t>
            </a:r>
            <a:r>
              <a:rPr lang="lv-LV" sz="1800" b="1" dirty="0"/>
              <a:t>teritorijas tiek attīstītas ilgtspējīgā, līdzsvarotā, taisnīgā un iekļaujošā veidā</a:t>
            </a:r>
            <a:r>
              <a:rPr lang="lv-LV" sz="1800" dirty="0"/>
              <a:t>;</a:t>
            </a:r>
          </a:p>
          <a:p>
            <a:r>
              <a:rPr lang="lv-LV" sz="1800" b="1" dirty="0"/>
              <a:t>Kopienas ir pilnvarotas</a:t>
            </a:r>
            <a:r>
              <a:rPr lang="lv-LV" sz="1800" dirty="0"/>
              <a:t>: 1) rīkoties pārmaiņu labā, 2) būt labāk sagatavotām, lai sasniegtu klimata neitralitāti un pielāgotos klimata pārmaiņām, un 3) izmantot digitālās un zaļās pārejas, lai palielinātu noturību un nodrošinātu pozitīvas ilgtermiņa perspektīvas.</a:t>
            </a:r>
          </a:p>
          <a:p>
            <a:r>
              <a:rPr lang="lv-LV" sz="1800" b="1" dirty="0"/>
              <a:t>Lauku kopienas ir aprīkotas ar modernizētām inovāciju ekosistēmām </a:t>
            </a:r>
            <a:r>
              <a:rPr lang="lv-LV" sz="1800" dirty="0"/>
              <a:t>un inovatīviem un viedākiem apļveida risinājumiem, kas 1) palielina piekļuvi pakalpojumiem un darba iespējām, tostarp sievietēm, jauniešiem neaizsargātās situācijās, 2) palielina viņu pievilcību un 3) samazina sajūtu, ka ir atstātas novārtā</a:t>
            </a:r>
          </a:p>
          <a:p>
            <a:r>
              <a:rPr lang="lv-LV" sz="1800" dirty="0"/>
              <a:t>Piekrastes zonu ilgtspējīga attīstība, aizsardzība un noturība, tiek uzlabota, </a:t>
            </a:r>
            <a:r>
              <a:rPr lang="lv-LV" sz="1800" b="1" dirty="0"/>
              <a:t>izmantojot sociālo, digitālo un sabiedrības virzītu inovāciju priekšrocības</a:t>
            </a:r>
            <a:r>
              <a:rPr lang="lv-LV" sz="1800" dirty="0"/>
              <a:t>, lai sniegtu uz dabu balstītus un zinātniski apstiprinātus risinājumus pašreizējiem piekrastes sociālekonomiskajiem un vides apdraudējumiem</a:t>
            </a:r>
          </a:p>
          <a:p>
            <a:r>
              <a:rPr lang="lv-LV" sz="1800" dirty="0"/>
              <a:t>Pilsētu un piepilsētu kopienas, var </a:t>
            </a:r>
            <a:r>
              <a:rPr lang="lv-LV" sz="1800" b="1" dirty="0"/>
              <a:t>piekļūt, atļauties un izvēlēties veselīgu, barojošu un videi draudzīgu pārtiku.</a:t>
            </a:r>
          </a:p>
          <a:p>
            <a:endParaRPr lang="lv-LV" sz="1800" b="1" dirty="0">
              <a:solidFill>
                <a:schemeClr val="accent6">
                  <a:lumMod val="50000"/>
                </a:schemeClr>
              </a:solidFill>
            </a:endParaRPr>
          </a:p>
          <a:p>
            <a:endParaRPr lang="lv-LV" dirty="0"/>
          </a:p>
        </p:txBody>
      </p:sp>
      <p:sp>
        <p:nvSpPr>
          <p:cNvPr id="7" name="Slide Number Placeholder 6">
            <a:extLst>
              <a:ext uri="{FF2B5EF4-FFF2-40B4-BE49-F238E27FC236}">
                <a16:creationId xmlns:a16="http://schemas.microsoft.com/office/drawing/2014/main" id="{86689805-6D24-F060-F89C-8675D6C3D316}"/>
              </a:ext>
            </a:extLst>
          </p:cNvPr>
          <p:cNvSpPr>
            <a:spLocks noGrp="1"/>
          </p:cNvSpPr>
          <p:nvPr>
            <p:ph type="sldNum" sz="quarter" idx="12"/>
          </p:nvPr>
        </p:nvSpPr>
        <p:spPr/>
        <p:txBody>
          <a:bodyPr/>
          <a:lstStyle/>
          <a:p>
            <a:fld id="{660F3F40-12FA-4968-8235-5F18DAFE2DEF}" type="slidenum">
              <a:rPr lang="lv-LV" smtClean="0"/>
              <a:t>19</a:t>
            </a:fld>
            <a:endParaRPr lang="lv-LV"/>
          </a:p>
        </p:txBody>
      </p:sp>
      <p:sp>
        <p:nvSpPr>
          <p:cNvPr id="8" name="Rectangle 1">
            <a:extLst>
              <a:ext uri="{FF2B5EF4-FFF2-40B4-BE49-F238E27FC236}">
                <a16:creationId xmlns:a16="http://schemas.microsoft.com/office/drawing/2014/main" id="{97401E2D-B308-114C-B763-C937556F6307}"/>
              </a:ext>
            </a:extLst>
          </p:cNvPr>
          <p:cNvSpPr>
            <a:spLocks noGrp="1" noChangeArrowheads="1"/>
          </p:cNvSpPr>
          <p:nvPr>
            <p:ph type="body" idx="1"/>
          </p:nvPr>
        </p:nvSpPr>
        <p:spPr bwMode="auto">
          <a:xfrm>
            <a:off x="1122363" y="1317358"/>
            <a:ext cx="8399159"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lv-LV" altLang="lv-LV" sz="1800" b="0" dirty="0"/>
              <a:t>Noturīgas, iekļaujošas, taisnīgas, veselīgas un zaļas lauku, piekrastes un pilsētu kopienas </a:t>
            </a:r>
          </a:p>
        </p:txBody>
      </p:sp>
    </p:spTree>
    <p:extLst>
      <p:ext uri="{BB962C8B-B14F-4D97-AF65-F5344CB8AC3E}">
        <p14:creationId xmlns:p14="http://schemas.microsoft.com/office/powerpoint/2010/main" val="1506145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6F7F3EBF-F792-4B11-B0BA-E6698F5BC6FC}"/>
              </a:ext>
            </a:extLst>
          </p:cNvPr>
          <p:cNvSpPr>
            <a:spLocks noGrp="1"/>
          </p:cNvSpPr>
          <p:nvPr>
            <p:ph type="title"/>
          </p:nvPr>
        </p:nvSpPr>
        <p:spPr>
          <a:xfrm>
            <a:off x="609415" y="122897"/>
            <a:ext cx="10515600" cy="1325563"/>
          </a:xfrm>
        </p:spPr>
        <p:txBody>
          <a:bodyPr spcFirstLastPara="1" vert="horz" wrap="square" lIns="121900" tIns="121900" rIns="121900" bIns="121900" rtlCol="0" anchor="ctr" anchorCtr="0">
            <a:noAutofit/>
          </a:bodyPr>
          <a:lstStyle/>
          <a:p>
            <a:pPr algn="ctr"/>
            <a:r>
              <a:rPr lang="lv-LV" altLang="en-US" sz="3200" b="1" dirty="0">
                <a:latin typeface="+mn-lt"/>
              </a:rPr>
              <a:t>Apvārsnis Eiropa 6. klastera </a:t>
            </a:r>
            <a:br>
              <a:rPr lang="lv-LV" altLang="en-US" sz="3200" b="1" dirty="0">
                <a:latin typeface="+mn-lt"/>
              </a:rPr>
            </a:br>
            <a:r>
              <a:rPr lang="lv-LV" altLang="en-US" sz="3200" b="1" dirty="0">
                <a:latin typeface="+mn-lt"/>
              </a:rPr>
              <a:t>darba programma</a:t>
            </a:r>
            <a:endParaRPr lang="lv-LV" sz="3200" b="1" dirty="0">
              <a:latin typeface="+mn-lt"/>
            </a:endParaRPr>
          </a:p>
        </p:txBody>
      </p:sp>
      <p:sp>
        <p:nvSpPr>
          <p:cNvPr id="3" name="Teksta vietturis 2">
            <a:extLst>
              <a:ext uri="{FF2B5EF4-FFF2-40B4-BE49-F238E27FC236}">
                <a16:creationId xmlns:a16="http://schemas.microsoft.com/office/drawing/2014/main" id="{41153AB8-CA1D-4755-9290-663A99A99801}"/>
              </a:ext>
            </a:extLst>
          </p:cNvPr>
          <p:cNvSpPr>
            <a:spLocks noGrp="1"/>
          </p:cNvSpPr>
          <p:nvPr>
            <p:ph type="body" idx="1"/>
          </p:nvPr>
        </p:nvSpPr>
        <p:spPr>
          <a:xfrm>
            <a:off x="414350" y="5782717"/>
            <a:ext cx="5157787" cy="823912"/>
          </a:xfrm>
        </p:spPr>
        <p:txBody>
          <a:bodyPr>
            <a:normAutofit/>
          </a:bodyPr>
          <a:lstStyle/>
          <a:p>
            <a:r>
              <a:rPr lang="lv-LV" sz="1400" b="0" dirty="0"/>
              <a:t>6. Klastera darba programma </a:t>
            </a:r>
            <a:r>
              <a:rPr lang="lv-LV" sz="1400" dirty="0"/>
              <a:t>pieejama </a:t>
            </a:r>
            <a:r>
              <a:rPr lang="lv-LV" sz="1400" dirty="0">
                <a:hlinkClick r:id="rId3"/>
              </a:rPr>
              <a:t>šeit</a:t>
            </a:r>
            <a:endParaRPr lang="lv-LV" sz="1400" dirty="0"/>
          </a:p>
          <a:p>
            <a:endParaRPr lang="lv-LV" sz="1400" dirty="0"/>
          </a:p>
        </p:txBody>
      </p:sp>
      <p:sp>
        <p:nvSpPr>
          <p:cNvPr id="6" name="Slide Number Placeholder 5">
            <a:extLst>
              <a:ext uri="{FF2B5EF4-FFF2-40B4-BE49-F238E27FC236}">
                <a16:creationId xmlns:a16="http://schemas.microsoft.com/office/drawing/2014/main" id="{BE5055AA-AE85-4427-8283-A62BD2157AA1}"/>
              </a:ext>
            </a:extLst>
          </p:cNvPr>
          <p:cNvSpPr>
            <a:spLocks noGrp="1"/>
          </p:cNvSpPr>
          <p:nvPr>
            <p:ph type="sldNum" sz="quarter" idx="12"/>
          </p:nvPr>
        </p:nvSpPr>
        <p:spPr/>
        <p:txBody>
          <a:bodyPr/>
          <a:lstStyle/>
          <a:p>
            <a:pPr>
              <a:defRPr/>
            </a:pPr>
            <a:fld id="{559B3BF5-5EA0-4E17-AB4B-664290D5DB15}" type="slidenum">
              <a:rPr lang="en-US" altLang="lv-LV" smtClean="0"/>
              <a:pPr>
                <a:defRPr/>
              </a:pPr>
              <a:t>2</a:t>
            </a:fld>
            <a:endParaRPr lang="en-US" altLang="lv-LV"/>
          </a:p>
        </p:txBody>
      </p:sp>
      <p:pic>
        <p:nvPicPr>
          <p:cNvPr id="14" name="Attēls 13">
            <a:extLst>
              <a:ext uri="{FF2B5EF4-FFF2-40B4-BE49-F238E27FC236}">
                <a16:creationId xmlns:a16="http://schemas.microsoft.com/office/drawing/2014/main" id="{6AB26ED2-772A-9C08-B825-7C9A4112F73B}"/>
              </a:ext>
            </a:extLst>
          </p:cNvPr>
          <p:cNvPicPr>
            <a:picLocks noChangeAspect="1"/>
          </p:cNvPicPr>
          <p:nvPr/>
        </p:nvPicPr>
        <p:blipFill>
          <a:blip r:embed="rId4"/>
          <a:stretch>
            <a:fillRect/>
          </a:stretch>
        </p:blipFill>
        <p:spPr>
          <a:xfrm>
            <a:off x="205657" y="1688257"/>
            <a:ext cx="4161410" cy="3839115"/>
          </a:xfrm>
          <a:prstGeom prst="rect">
            <a:avLst/>
          </a:prstGeom>
        </p:spPr>
      </p:pic>
      <p:pic>
        <p:nvPicPr>
          <p:cNvPr id="19" name="Attēls 18">
            <a:extLst>
              <a:ext uri="{FF2B5EF4-FFF2-40B4-BE49-F238E27FC236}">
                <a16:creationId xmlns:a16="http://schemas.microsoft.com/office/drawing/2014/main" id="{1D20C1C9-99DD-48D6-0756-091C10F50F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3673" y="258499"/>
            <a:ext cx="1201705" cy="695507"/>
          </a:xfrm>
          <a:prstGeom prst="rect">
            <a:avLst/>
          </a:prstGeom>
        </p:spPr>
      </p:pic>
      <p:sp>
        <p:nvSpPr>
          <p:cNvPr id="20" name="Teksta vietturis 2">
            <a:extLst>
              <a:ext uri="{FF2B5EF4-FFF2-40B4-BE49-F238E27FC236}">
                <a16:creationId xmlns:a16="http://schemas.microsoft.com/office/drawing/2014/main" id="{F13135E6-A320-EC72-5697-D06454FF4E3E}"/>
              </a:ext>
            </a:extLst>
          </p:cNvPr>
          <p:cNvSpPr txBox="1">
            <a:spLocks/>
          </p:cNvSpPr>
          <p:nvPr/>
        </p:nvSpPr>
        <p:spPr>
          <a:xfrm>
            <a:off x="5035226" y="5162450"/>
            <a:ext cx="5157787"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lv-LV" sz="1400" b="0" dirty="0"/>
              <a:t>F&amp;T portāls un aktuālie konkursi ir </a:t>
            </a:r>
            <a:r>
              <a:rPr lang="lv-LV" sz="1400" dirty="0"/>
              <a:t>apskatāmi</a:t>
            </a:r>
            <a:r>
              <a:rPr lang="lv-LV" sz="1400" b="0" dirty="0"/>
              <a:t> </a:t>
            </a:r>
            <a:r>
              <a:rPr lang="lv-LV" sz="1400" dirty="0">
                <a:hlinkClick r:id="rId6"/>
              </a:rPr>
              <a:t>šeit</a:t>
            </a:r>
            <a:endParaRPr lang="lv-LV" sz="1400" dirty="0"/>
          </a:p>
        </p:txBody>
      </p:sp>
      <p:pic>
        <p:nvPicPr>
          <p:cNvPr id="5" name="Picture 4">
            <a:extLst>
              <a:ext uri="{FF2B5EF4-FFF2-40B4-BE49-F238E27FC236}">
                <a16:creationId xmlns:a16="http://schemas.microsoft.com/office/drawing/2014/main" id="{0C339AC0-7490-8EA6-6CAB-77E03AA770C1}"/>
              </a:ext>
            </a:extLst>
          </p:cNvPr>
          <p:cNvPicPr>
            <a:picLocks noChangeAspect="1"/>
          </p:cNvPicPr>
          <p:nvPr/>
        </p:nvPicPr>
        <p:blipFill>
          <a:blip r:embed="rId7"/>
          <a:stretch>
            <a:fillRect/>
          </a:stretch>
        </p:blipFill>
        <p:spPr>
          <a:xfrm>
            <a:off x="4116933" y="1818448"/>
            <a:ext cx="7748445" cy="3469815"/>
          </a:xfrm>
          <a:prstGeom prst="rect">
            <a:avLst/>
          </a:prstGeom>
        </p:spPr>
      </p:pic>
    </p:spTree>
    <p:extLst>
      <p:ext uri="{BB962C8B-B14F-4D97-AF65-F5344CB8AC3E}">
        <p14:creationId xmlns:p14="http://schemas.microsoft.com/office/powerpoint/2010/main" val="1306316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7CBD3-E652-6DA7-EFFF-B95CFD722DBE}"/>
              </a:ext>
            </a:extLst>
          </p:cNvPr>
          <p:cNvSpPr>
            <a:spLocks noGrp="1"/>
          </p:cNvSpPr>
          <p:nvPr>
            <p:ph type="title"/>
          </p:nvPr>
        </p:nvSpPr>
        <p:spPr/>
        <p:txBody>
          <a:bodyPr>
            <a:normAutofit/>
          </a:bodyPr>
          <a:lstStyle/>
          <a:p>
            <a:r>
              <a:rPr lang="en-US" sz="2800" b="1" dirty="0">
                <a:solidFill>
                  <a:schemeClr val="accent6">
                    <a:lumMod val="50000"/>
                  </a:schemeClr>
                </a:solidFill>
                <a:latin typeface="+mn-lt"/>
              </a:rPr>
              <a:t>Destination 7: Innovative governance, environmental observations and digital solutions in support of the Green Deal</a:t>
            </a:r>
            <a:endParaRPr lang="lv-LV" sz="2800" b="1" dirty="0">
              <a:solidFill>
                <a:schemeClr val="accent6">
                  <a:lumMod val="50000"/>
                </a:schemeClr>
              </a:solidFill>
              <a:latin typeface="+mn-lt"/>
            </a:endParaRPr>
          </a:p>
        </p:txBody>
      </p:sp>
      <p:sp>
        <p:nvSpPr>
          <p:cNvPr id="3" name="Text Placeholder 2">
            <a:extLst>
              <a:ext uri="{FF2B5EF4-FFF2-40B4-BE49-F238E27FC236}">
                <a16:creationId xmlns:a16="http://schemas.microsoft.com/office/drawing/2014/main" id="{DEB7CBAF-C594-88C7-FBA7-F1A114777CA2}"/>
              </a:ext>
            </a:extLst>
          </p:cNvPr>
          <p:cNvSpPr>
            <a:spLocks noGrp="1"/>
          </p:cNvSpPr>
          <p:nvPr>
            <p:ph type="body" idx="1"/>
          </p:nvPr>
        </p:nvSpPr>
        <p:spPr>
          <a:xfrm>
            <a:off x="836612" y="1541917"/>
            <a:ext cx="10372498" cy="341312"/>
          </a:xfrm>
        </p:spPr>
        <p:txBody>
          <a:bodyPr/>
          <a:lstStyle/>
          <a:p>
            <a:r>
              <a:rPr lang="lv-LV" sz="1800" b="0" dirty="0"/>
              <a:t>Inovatīvi pārvaldes risinājumi, atbalstot Zaļo kursu</a:t>
            </a:r>
          </a:p>
        </p:txBody>
      </p:sp>
      <p:sp>
        <p:nvSpPr>
          <p:cNvPr id="4" name="Content Placeholder 3">
            <a:extLst>
              <a:ext uri="{FF2B5EF4-FFF2-40B4-BE49-F238E27FC236}">
                <a16:creationId xmlns:a16="http://schemas.microsoft.com/office/drawing/2014/main" id="{07EC3753-FA99-F0A1-2169-4AD32895809F}"/>
              </a:ext>
            </a:extLst>
          </p:cNvPr>
          <p:cNvSpPr>
            <a:spLocks noGrp="1"/>
          </p:cNvSpPr>
          <p:nvPr>
            <p:ph sz="half" idx="2"/>
          </p:nvPr>
        </p:nvSpPr>
        <p:spPr>
          <a:xfrm>
            <a:off x="696686" y="2067832"/>
            <a:ext cx="10372498" cy="3525611"/>
          </a:xfrm>
        </p:spPr>
        <p:txBody>
          <a:bodyPr/>
          <a:lstStyle/>
          <a:p>
            <a:r>
              <a:rPr lang="lv-LV" sz="1800" dirty="0"/>
              <a:t>Publicēti 12 konkursi. Konkursu termiņš ir </a:t>
            </a:r>
            <a:r>
              <a:rPr lang="lv-LV" sz="1800" b="1" dirty="0">
                <a:solidFill>
                  <a:schemeClr val="accent6">
                    <a:lumMod val="50000"/>
                  </a:schemeClr>
                </a:solidFill>
              </a:rPr>
              <a:t>2024. gada 22. februāris</a:t>
            </a:r>
          </a:p>
          <a:p>
            <a:r>
              <a:rPr lang="lv-LV" sz="1800" dirty="0"/>
              <a:t>Pieteikumos jāparāda veids kā veicināt inovatīvu pārvaldi un pareizu lēmumu pieņemšanu par </a:t>
            </a:r>
            <a:r>
              <a:rPr lang="lv-LV" sz="1800" b="1" dirty="0"/>
              <a:t>zaļās pārejas politiku:</a:t>
            </a:r>
          </a:p>
          <a:p>
            <a:r>
              <a:rPr lang="lv-LV" sz="1800"/>
              <a:t>inovatīvi pārvaldības modeļi, kas nodrošina ilgtspējību un noturību, jo īpaši, lai panāktu labāk informētus lēmumu pieņemšanas procesus, sabiedrības iesaistīšanos un inovācijas;</a:t>
            </a:r>
            <a:endParaRPr lang="lv-LV" sz="1800" dirty="0"/>
          </a:p>
          <a:p>
            <a:endParaRPr lang="lv-LV" sz="1800" b="1" dirty="0">
              <a:solidFill>
                <a:schemeClr val="accent6">
                  <a:lumMod val="50000"/>
                </a:schemeClr>
              </a:solidFill>
            </a:endParaRPr>
          </a:p>
        </p:txBody>
      </p:sp>
      <p:sp>
        <p:nvSpPr>
          <p:cNvPr id="7" name="Slide Number Placeholder 6">
            <a:extLst>
              <a:ext uri="{FF2B5EF4-FFF2-40B4-BE49-F238E27FC236}">
                <a16:creationId xmlns:a16="http://schemas.microsoft.com/office/drawing/2014/main" id="{4F98915A-FE46-3509-B1C4-78A1A20E507A}"/>
              </a:ext>
            </a:extLst>
          </p:cNvPr>
          <p:cNvSpPr>
            <a:spLocks noGrp="1"/>
          </p:cNvSpPr>
          <p:nvPr>
            <p:ph type="sldNum" sz="quarter" idx="12"/>
          </p:nvPr>
        </p:nvSpPr>
        <p:spPr/>
        <p:txBody>
          <a:bodyPr/>
          <a:lstStyle/>
          <a:p>
            <a:fld id="{660F3F40-12FA-4968-8235-5F18DAFE2DEF}" type="slidenum">
              <a:rPr lang="lv-LV" smtClean="0"/>
              <a:t>20</a:t>
            </a:fld>
            <a:endParaRPr lang="lv-LV"/>
          </a:p>
        </p:txBody>
      </p:sp>
    </p:spTree>
    <p:extLst>
      <p:ext uri="{BB962C8B-B14F-4D97-AF65-F5344CB8AC3E}">
        <p14:creationId xmlns:p14="http://schemas.microsoft.com/office/powerpoint/2010/main" val="3122968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Virsraksts 1">
            <a:extLst>
              <a:ext uri="{FF2B5EF4-FFF2-40B4-BE49-F238E27FC236}">
                <a16:creationId xmlns:a16="http://schemas.microsoft.com/office/drawing/2014/main" id="{D689333F-FCD5-F1BA-FB93-BC527C46D36A}"/>
              </a:ext>
            </a:extLst>
          </p:cNvPr>
          <p:cNvSpPr>
            <a:spLocks noGrp="1"/>
          </p:cNvSpPr>
          <p:nvPr>
            <p:ph type="title"/>
          </p:nvPr>
        </p:nvSpPr>
        <p:spPr>
          <a:xfrm>
            <a:off x="1264619" y="493021"/>
            <a:ext cx="10515600" cy="1325563"/>
          </a:xfrm>
        </p:spPr>
        <p:txBody>
          <a:bodyPr>
            <a:normAutofit fontScale="90000"/>
          </a:bodyPr>
          <a:lstStyle/>
          <a:p>
            <a:pPr algn="ctr"/>
            <a:r>
              <a:rPr lang="lv-LV" sz="3200" b="1" dirty="0">
                <a:solidFill>
                  <a:schemeClr val="accent6">
                    <a:lumMod val="50000"/>
                  </a:schemeClr>
                </a:solidFill>
                <a:latin typeface="+mn-lt"/>
              </a:rPr>
              <a:t>CARE4BIO</a:t>
            </a:r>
            <a:r>
              <a:rPr lang="lv-LV" sz="3200" b="1" dirty="0">
                <a:latin typeface="+mn-lt"/>
              </a:rPr>
              <a:t> ir oficiālais Eiropas Apvārsnis 6. klastera nacionālo kontaktpunktu tīkls!</a:t>
            </a:r>
            <a:br>
              <a:rPr lang="en-US" sz="3200" b="1" dirty="0">
                <a:latin typeface="+mn-lt"/>
              </a:rPr>
            </a:br>
            <a:endParaRPr lang="lv-LV" sz="3200" b="1" dirty="0">
              <a:latin typeface="+mn-lt"/>
            </a:endParaRPr>
          </a:p>
        </p:txBody>
      </p:sp>
      <p:sp>
        <p:nvSpPr>
          <p:cNvPr id="6" name="Slide Number Placeholder 5">
            <a:extLst>
              <a:ext uri="{FF2B5EF4-FFF2-40B4-BE49-F238E27FC236}">
                <a16:creationId xmlns:a16="http://schemas.microsoft.com/office/drawing/2014/main" id="{BE5055AA-AE85-4427-8283-A62BD2157AA1}"/>
              </a:ext>
            </a:extLst>
          </p:cNvPr>
          <p:cNvSpPr>
            <a:spLocks noGrp="1"/>
          </p:cNvSpPr>
          <p:nvPr>
            <p:ph type="sldNum" sz="quarter" idx="12"/>
          </p:nvPr>
        </p:nvSpPr>
        <p:spPr/>
        <p:txBody>
          <a:bodyPr/>
          <a:lstStyle/>
          <a:p>
            <a:pPr>
              <a:defRPr/>
            </a:pPr>
            <a:fld id="{559B3BF5-5EA0-4E17-AB4B-664290D5DB15}" type="slidenum">
              <a:rPr lang="en-US" altLang="lv-LV" smtClean="0"/>
              <a:pPr>
                <a:defRPr/>
              </a:pPr>
              <a:t>21</a:t>
            </a:fld>
            <a:endParaRPr lang="en-US" altLang="lv-LV" dirty="0"/>
          </a:p>
        </p:txBody>
      </p:sp>
      <p:sp>
        <p:nvSpPr>
          <p:cNvPr id="5" name="TextBox 4">
            <a:extLst>
              <a:ext uri="{FF2B5EF4-FFF2-40B4-BE49-F238E27FC236}">
                <a16:creationId xmlns:a16="http://schemas.microsoft.com/office/drawing/2014/main" id="{742626F8-514A-A408-326C-87A2D54F73EE}"/>
              </a:ext>
            </a:extLst>
          </p:cNvPr>
          <p:cNvSpPr txBox="1"/>
          <p:nvPr/>
        </p:nvSpPr>
        <p:spPr>
          <a:xfrm>
            <a:off x="9035825" y="5932779"/>
            <a:ext cx="9810974" cy="323165"/>
          </a:xfrm>
          <a:prstGeom prst="rect">
            <a:avLst/>
          </a:prstGeom>
          <a:noFill/>
          <a:ln w="12700">
            <a:solidFill>
              <a:schemeClr val="bg1"/>
            </a:solidFill>
          </a:ln>
        </p:spPr>
        <p:txBody>
          <a:bodyPr wrap="square">
            <a:spAutoFit/>
          </a:bodyPr>
          <a:lstStyle/>
          <a:p>
            <a:r>
              <a:rPr lang="lv-LV" sz="1500" b="1" dirty="0">
                <a:latin typeface="+mj-lt"/>
              </a:rPr>
              <a:t>* Plašāka informācija pieejama </a:t>
            </a:r>
            <a:r>
              <a:rPr lang="lv-LV" sz="1500" b="1" dirty="0">
                <a:latin typeface="+mj-lt"/>
                <a:hlinkClick r:id="rId3"/>
              </a:rPr>
              <a:t>šeit</a:t>
            </a:r>
            <a:endParaRPr lang="en-US" sz="1500" b="1" dirty="0">
              <a:latin typeface="+mj-lt"/>
            </a:endParaRPr>
          </a:p>
        </p:txBody>
      </p:sp>
      <p:pic>
        <p:nvPicPr>
          <p:cNvPr id="2" name="Picture 2" descr="Logo, icon&#10;&#10;Description automatically generated">
            <a:extLst>
              <a:ext uri="{FF2B5EF4-FFF2-40B4-BE49-F238E27FC236}">
                <a16:creationId xmlns:a16="http://schemas.microsoft.com/office/drawing/2014/main" id="{6FA5F362-1AD3-A3FA-DCE4-370B5BC1E364}"/>
              </a:ext>
            </a:extLst>
          </p:cNvPr>
          <p:cNvPicPr>
            <a:picLocks noChangeAspect="1"/>
          </p:cNvPicPr>
          <p:nvPr/>
        </p:nvPicPr>
        <p:blipFill>
          <a:blip r:embed="rId4"/>
          <a:stretch>
            <a:fillRect/>
          </a:stretch>
        </p:blipFill>
        <p:spPr>
          <a:xfrm>
            <a:off x="9601209" y="1818584"/>
            <a:ext cx="1888724" cy="857272"/>
          </a:xfrm>
          <a:prstGeom prst="rect">
            <a:avLst/>
          </a:prstGeom>
        </p:spPr>
      </p:pic>
      <p:pic>
        <p:nvPicPr>
          <p:cNvPr id="4" name="Picture 3">
            <a:extLst>
              <a:ext uri="{FF2B5EF4-FFF2-40B4-BE49-F238E27FC236}">
                <a16:creationId xmlns:a16="http://schemas.microsoft.com/office/drawing/2014/main" id="{6067D9C6-5670-C808-CEDF-494172F06522}"/>
              </a:ext>
            </a:extLst>
          </p:cNvPr>
          <p:cNvPicPr>
            <a:picLocks noChangeAspect="1"/>
          </p:cNvPicPr>
          <p:nvPr/>
        </p:nvPicPr>
        <p:blipFill>
          <a:blip r:embed="rId5"/>
          <a:stretch>
            <a:fillRect/>
          </a:stretch>
        </p:blipFill>
        <p:spPr>
          <a:xfrm>
            <a:off x="552650" y="1446602"/>
            <a:ext cx="8610600" cy="3062292"/>
          </a:xfrm>
          <a:prstGeom prst="rect">
            <a:avLst/>
          </a:prstGeom>
        </p:spPr>
      </p:pic>
      <p:pic>
        <p:nvPicPr>
          <p:cNvPr id="10" name="Picture 9">
            <a:extLst>
              <a:ext uri="{FF2B5EF4-FFF2-40B4-BE49-F238E27FC236}">
                <a16:creationId xmlns:a16="http://schemas.microsoft.com/office/drawing/2014/main" id="{54DE15C4-B3B9-8426-A1D1-CB2936255AF5}"/>
              </a:ext>
            </a:extLst>
          </p:cNvPr>
          <p:cNvPicPr>
            <a:picLocks noChangeAspect="1"/>
          </p:cNvPicPr>
          <p:nvPr/>
        </p:nvPicPr>
        <p:blipFill rotWithShape="1">
          <a:blip r:embed="rId6"/>
          <a:srcRect l="3116" t="241"/>
          <a:stretch/>
        </p:blipFill>
        <p:spPr>
          <a:xfrm>
            <a:off x="9163250" y="3298390"/>
            <a:ext cx="2764642" cy="2518641"/>
          </a:xfrm>
          <a:prstGeom prst="rect">
            <a:avLst/>
          </a:prstGeom>
        </p:spPr>
      </p:pic>
      <p:pic>
        <p:nvPicPr>
          <p:cNvPr id="12" name="Picture 11">
            <a:extLst>
              <a:ext uri="{FF2B5EF4-FFF2-40B4-BE49-F238E27FC236}">
                <a16:creationId xmlns:a16="http://schemas.microsoft.com/office/drawing/2014/main" id="{8563692D-98F0-77DC-C204-65D684B3EDE1}"/>
              </a:ext>
            </a:extLst>
          </p:cNvPr>
          <p:cNvPicPr>
            <a:picLocks noChangeAspect="1"/>
          </p:cNvPicPr>
          <p:nvPr/>
        </p:nvPicPr>
        <p:blipFill>
          <a:blip r:embed="rId7"/>
          <a:stretch>
            <a:fillRect/>
          </a:stretch>
        </p:blipFill>
        <p:spPr>
          <a:xfrm>
            <a:off x="446621" y="4609300"/>
            <a:ext cx="8353425" cy="1790700"/>
          </a:xfrm>
          <a:prstGeom prst="rect">
            <a:avLst/>
          </a:prstGeom>
        </p:spPr>
      </p:pic>
    </p:spTree>
    <p:extLst>
      <p:ext uri="{BB962C8B-B14F-4D97-AF65-F5344CB8AC3E}">
        <p14:creationId xmlns:p14="http://schemas.microsoft.com/office/powerpoint/2010/main" val="2390834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aida numura vietturis 6">
            <a:extLst>
              <a:ext uri="{FF2B5EF4-FFF2-40B4-BE49-F238E27FC236}">
                <a16:creationId xmlns:a16="http://schemas.microsoft.com/office/drawing/2014/main" id="{00AF0765-B7A1-8733-AD72-E9DD16B08B3E}"/>
              </a:ext>
            </a:extLst>
          </p:cNvPr>
          <p:cNvSpPr>
            <a:spLocks noGrp="1"/>
          </p:cNvSpPr>
          <p:nvPr>
            <p:ph type="sldNum" sz="quarter" idx="12"/>
          </p:nvPr>
        </p:nvSpPr>
        <p:spPr/>
        <p:txBody>
          <a:bodyPr/>
          <a:lstStyle/>
          <a:p>
            <a:fld id="{660F3F40-12FA-4968-8235-5F18DAFE2DEF}" type="slidenum">
              <a:rPr lang="lv-LV" smtClean="0"/>
              <a:t>22</a:t>
            </a:fld>
            <a:endParaRPr lang="lv-LV"/>
          </a:p>
        </p:txBody>
      </p:sp>
      <p:pic>
        <p:nvPicPr>
          <p:cNvPr id="9" name="Attēls 8">
            <a:extLst>
              <a:ext uri="{FF2B5EF4-FFF2-40B4-BE49-F238E27FC236}">
                <a16:creationId xmlns:a16="http://schemas.microsoft.com/office/drawing/2014/main" id="{8E9D7614-91D4-F42E-1FCF-59FC1F2777E4}"/>
              </a:ext>
            </a:extLst>
          </p:cNvPr>
          <p:cNvPicPr>
            <a:picLocks noChangeAspect="1"/>
          </p:cNvPicPr>
          <p:nvPr/>
        </p:nvPicPr>
        <p:blipFill rotWithShape="1">
          <a:blip r:embed="rId3"/>
          <a:srcRect b="28760"/>
          <a:stretch/>
        </p:blipFill>
        <p:spPr>
          <a:xfrm>
            <a:off x="1088541" y="136525"/>
            <a:ext cx="7555235" cy="1989138"/>
          </a:xfrm>
          <a:prstGeom prst="rect">
            <a:avLst/>
          </a:prstGeom>
        </p:spPr>
      </p:pic>
      <p:pic>
        <p:nvPicPr>
          <p:cNvPr id="11" name="Attēls 10">
            <a:extLst>
              <a:ext uri="{FF2B5EF4-FFF2-40B4-BE49-F238E27FC236}">
                <a16:creationId xmlns:a16="http://schemas.microsoft.com/office/drawing/2014/main" id="{6C742D35-6828-0B7B-1026-2C2EEAD7D556}"/>
              </a:ext>
            </a:extLst>
          </p:cNvPr>
          <p:cNvPicPr>
            <a:picLocks noChangeAspect="1"/>
          </p:cNvPicPr>
          <p:nvPr/>
        </p:nvPicPr>
        <p:blipFill>
          <a:blip r:embed="rId4"/>
          <a:stretch>
            <a:fillRect/>
          </a:stretch>
        </p:blipFill>
        <p:spPr>
          <a:xfrm>
            <a:off x="1088542" y="2326702"/>
            <a:ext cx="7555235" cy="1989138"/>
          </a:xfrm>
          <a:prstGeom prst="rect">
            <a:avLst/>
          </a:prstGeom>
        </p:spPr>
      </p:pic>
      <p:pic>
        <p:nvPicPr>
          <p:cNvPr id="16" name="Attēls 15">
            <a:extLst>
              <a:ext uri="{FF2B5EF4-FFF2-40B4-BE49-F238E27FC236}">
                <a16:creationId xmlns:a16="http://schemas.microsoft.com/office/drawing/2014/main" id="{C1A0BDB7-AD13-2F3D-8119-DFFFA2B5E5FF}"/>
              </a:ext>
            </a:extLst>
          </p:cNvPr>
          <p:cNvPicPr>
            <a:picLocks noChangeAspect="1"/>
          </p:cNvPicPr>
          <p:nvPr/>
        </p:nvPicPr>
        <p:blipFill rotWithShape="1">
          <a:blip r:embed="rId5"/>
          <a:srcRect t="1" b="47539"/>
          <a:stretch/>
        </p:blipFill>
        <p:spPr>
          <a:xfrm>
            <a:off x="1088542" y="4516879"/>
            <a:ext cx="7534082" cy="1918834"/>
          </a:xfrm>
          <a:prstGeom prst="rect">
            <a:avLst/>
          </a:prstGeom>
        </p:spPr>
      </p:pic>
      <p:sp>
        <p:nvSpPr>
          <p:cNvPr id="18" name="TextBox 17">
            <a:extLst>
              <a:ext uri="{FF2B5EF4-FFF2-40B4-BE49-F238E27FC236}">
                <a16:creationId xmlns:a16="http://schemas.microsoft.com/office/drawing/2014/main" id="{E940B596-DAA3-5085-C7D8-FFD2BD43AC1C}"/>
              </a:ext>
            </a:extLst>
          </p:cNvPr>
          <p:cNvSpPr txBox="1"/>
          <p:nvPr/>
        </p:nvSpPr>
        <p:spPr>
          <a:xfrm>
            <a:off x="8162068" y="3076955"/>
            <a:ext cx="3715377" cy="2308324"/>
          </a:xfrm>
          <a:prstGeom prst="rect">
            <a:avLst/>
          </a:prstGeom>
          <a:noFill/>
        </p:spPr>
        <p:txBody>
          <a:bodyPr wrap="square">
            <a:spAutoFit/>
          </a:bodyPr>
          <a:lstStyle/>
          <a:p>
            <a:pPr marL="742950" lvl="1" indent="-285750">
              <a:buFont typeface="Arial" panose="020B0604020202020204" pitchFamily="34" charset="0"/>
              <a:buChar char="•"/>
            </a:pPr>
            <a:r>
              <a:rPr lang="lv-LV" b="1" dirty="0">
                <a:solidFill>
                  <a:schemeClr val="accent6">
                    <a:lumMod val="50000"/>
                  </a:schemeClr>
                </a:solidFill>
              </a:rPr>
              <a:t>Jābūt nodrošinātai sinerģijai ar citām Eiropas programmām </a:t>
            </a:r>
            <a:r>
              <a:rPr lang="en-IE" b="1" dirty="0">
                <a:solidFill>
                  <a:schemeClr val="accent6">
                    <a:lumMod val="50000"/>
                  </a:schemeClr>
                </a:solidFill>
              </a:rPr>
              <a:t>&amp; </a:t>
            </a:r>
            <a:r>
              <a:rPr lang="lv-LV" b="1" dirty="0">
                <a:solidFill>
                  <a:schemeClr val="accent6">
                    <a:lumMod val="50000"/>
                  </a:schemeClr>
                </a:solidFill>
              </a:rPr>
              <a:t>finansēšanas programmām </a:t>
            </a:r>
            <a:r>
              <a:rPr lang="en-IE" dirty="0"/>
              <a:t>(</a:t>
            </a:r>
            <a:r>
              <a:rPr lang="lv-LV" dirty="0"/>
              <a:t>piemēram, </a:t>
            </a:r>
            <a:r>
              <a:rPr lang="en-IE" dirty="0"/>
              <a:t> LIFE, CAP, ERDF, EMFAF, Erasmus+, ESF, Innovation Fund, Just Transition Fund, Digital Europe etc.)</a:t>
            </a:r>
          </a:p>
        </p:txBody>
      </p:sp>
      <p:sp>
        <p:nvSpPr>
          <p:cNvPr id="19" name="TextBox 18">
            <a:extLst>
              <a:ext uri="{FF2B5EF4-FFF2-40B4-BE49-F238E27FC236}">
                <a16:creationId xmlns:a16="http://schemas.microsoft.com/office/drawing/2014/main" id="{C52B2EA8-C3EC-0EF4-78F8-832D24EE915D}"/>
              </a:ext>
            </a:extLst>
          </p:cNvPr>
          <p:cNvSpPr txBox="1"/>
          <p:nvPr/>
        </p:nvSpPr>
        <p:spPr>
          <a:xfrm>
            <a:off x="9035825" y="5932779"/>
            <a:ext cx="9810974" cy="323165"/>
          </a:xfrm>
          <a:prstGeom prst="rect">
            <a:avLst/>
          </a:prstGeom>
          <a:noFill/>
          <a:ln w="12700">
            <a:solidFill>
              <a:schemeClr val="bg1"/>
            </a:solidFill>
          </a:ln>
        </p:spPr>
        <p:txBody>
          <a:bodyPr wrap="square">
            <a:spAutoFit/>
          </a:bodyPr>
          <a:lstStyle/>
          <a:p>
            <a:r>
              <a:rPr lang="lv-LV" sz="1500" b="1" dirty="0">
                <a:latin typeface="+mj-lt"/>
              </a:rPr>
              <a:t>* Plašāka informācija pieejama </a:t>
            </a:r>
            <a:r>
              <a:rPr lang="lv-LV" sz="1500" b="1" dirty="0">
                <a:latin typeface="+mj-lt"/>
                <a:hlinkClick r:id="rId6"/>
              </a:rPr>
              <a:t>šeit</a:t>
            </a:r>
            <a:endParaRPr lang="en-US" sz="1500" b="1" dirty="0">
              <a:latin typeface="+mj-lt"/>
            </a:endParaRPr>
          </a:p>
        </p:txBody>
      </p:sp>
      <p:pic>
        <p:nvPicPr>
          <p:cNvPr id="3" name="Attēls 2">
            <a:extLst>
              <a:ext uri="{FF2B5EF4-FFF2-40B4-BE49-F238E27FC236}">
                <a16:creationId xmlns:a16="http://schemas.microsoft.com/office/drawing/2014/main" id="{BA5A8A00-0A06-9B31-7B80-89CA36490BBA}"/>
              </a:ext>
            </a:extLst>
          </p:cNvPr>
          <p:cNvPicPr>
            <a:picLocks noChangeAspect="1"/>
          </p:cNvPicPr>
          <p:nvPr/>
        </p:nvPicPr>
        <p:blipFill rotWithShape="1">
          <a:blip r:embed="rId7"/>
          <a:srcRect r="3229"/>
          <a:stretch/>
        </p:blipFill>
        <p:spPr>
          <a:xfrm>
            <a:off x="8897529" y="879471"/>
            <a:ext cx="3103971" cy="1822357"/>
          </a:xfrm>
          <a:prstGeom prst="rect">
            <a:avLst/>
          </a:prstGeom>
        </p:spPr>
      </p:pic>
    </p:spTree>
    <p:extLst>
      <p:ext uri="{BB962C8B-B14F-4D97-AF65-F5344CB8AC3E}">
        <p14:creationId xmlns:p14="http://schemas.microsoft.com/office/powerpoint/2010/main" val="1140553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61FB1074-F80A-FE65-D546-CA1760EA3653}"/>
              </a:ext>
            </a:extLst>
          </p:cNvPr>
          <p:cNvSpPr>
            <a:spLocks noGrp="1"/>
          </p:cNvSpPr>
          <p:nvPr>
            <p:ph type="title"/>
          </p:nvPr>
        </p:nvSpPr>
        <p:spPr>
          <a:xfrm>
            <a:off x="628650" y="1465500"/>
            <a:ext cx="10515600" cy="1325563"/>
          </a:xfrm>
        </p:spPr>
        <p:txBody>
          <a:bodyPr>
            <a:normAutofit/>
          </a:bodyPr>
          <a:lstStyle/>
          <a:p>
            <a:r>
              <a:rPr lang="lv-LV" sz="1800" dirty="0">
                <a:latin typeface="+mn-lt"/>
                <a:ea typeface="+mn-ea"/>
                <a:cs typeface="+mn-cs"/>
              </a:rPr>
              <a:t>Apkopots saraksts ar 5. klastera «Klimats, Enerģētika un Mobilitāte» konkursiem, kas varētu interesēt 6.dalībniekus.  </a:t>
            </a:r>
            <a:r>
              <a:rPr lang="lv-LV" sz="1800" b="1" dirty="0">
                <a:solidFill>
                  <a:schemeClr val="accent6">
                    <a:lumMod val="50000"/>
                  </a:schemeClr>
                </a:solidFill>
                <a:latin typeface="+mn-lt"/>
                <a:ea typeface="+mn-ea"/>
                <a:cs typeface="+mn-cs"/>
              </a:rPr>
              <a:t>Konkursu tēmas aptver klimata zinātni, atjaunojamās enerģijas tehnoloģijas, ēku, transporta un citus aprites un vides apskatus. Apkopotos konkursus iespējams apskatīt </a:t>
            </a:r>
            <a:r>
              <a:rPr lang="lv-LV" sz="1800" dirty="0">
                <a:latin typeface="+mn-lt"/>
                <a:ea typeface="+mn-ea"/>
                <a:cs typeface="+mn-cs"/>
                <a:hlinkClick r:id="rId3"/>
              </a:rPr>
              <a:t>šeit.</a:t>
            </a:r>
            <a:endParaRPr lang="lv-LV" sz="1800" dirty="0">
              <a:latin typeface="+mn-lt"/>
              <a:ea typeface="+mn-ea"/>
              <a:cs typeface="+mn-cs"/>
            </a:endParaRPr>
          </a:p>
        </p:txBody>
      </p:sp>
      <p:sp>
        <p:nvSpPr>
          <p:cNvPr id="7" name="Slaida numura vietturis 6">
            <a:extLst>
              <a:ext uri="{FF2B5EF4-FFF2-40B4-BE49-F238E27FC236}">
                <a16:creationId xmlns:a16="http://schemas.microsoft.com/office/drawing/2014/main" id="{621A355F-F422-B5DB-CF41-C7467922ADDE}"/>
              </a:ext>
            </a:extLst>
          </p:cNvPr>
          <p:cNvSpPr>
            <a:spLocks noGrp="1"/>
          </p:cNvSpPr>
          <p:nvPr>
            <p:ph type="sldNum" sz="quarter" idx="12"/>
          </p:nvPr>
        </p:nvSpPr>
        <p:spPr/>
        <p:txBody>
          <a:bodyPr/>
          <a:lstStyle/>
          <a:p>
            <a:fld id="{660F3F40-12FA-4968-8235-5F18DAFE2DEF}" type="slidenum">
              <a:rPr lang="lv-LV" smtClean="0"/>
              <a:t>23</a:t>
            </a:fld>
            <a:endParaRPr lang="lv-LV"/>
          </a:p>
        </p:txBody>
      </p:sp>
      <p:pic>
        <p:nvPicPr>
          <p:cNvPr id="9" name="Attēls 8">
            <a:extLst>
              <a:ext uri="{FF2B5EF4-FFF2-40B4-BE49-F238E27FC236}">
                <a16:creationId xmlns:a16="http://schemas.microsoft.com/office/drawing/2014/main" id="{01C20A46-558E-A2B9-55F5-CE8F9B79C62F}"/>
              </a:ext>
            </a:extLst>
          </p:cNvPr>
          <p:cNvPicPr>
            <a:picLocks noChangeAspect="1"/>
          </p:cNvPicPr>
          <p:nvPr/>
        </p:nvPicPr>
        <p:blipFill>
          <a:blip r:embed="rId4"/>
          <a:stretch>
            <a:fillRect/>
          </a:stretch>
        </p:blipFill>
        <p:spPr>
          <a:xfrm>
            <a:off x="1312064" y="778049"/>
            <a:ext cx="10415114" cy="728629"/>
          </a:xfrm>
          <a:prstGeom prst="rect">
            <a:avLst/>
          </a:prstGeom>
        </p:spPr>
      </p:pic>
      <p:pic>
        <p:nvPicPr>
          <p:cNvPr id="11" name="Attēls 10">
            <a:extLst>
              <a:ext uri="{FF2B5EF4-FFF2-40B4-BE49-F238E27FC236}">
                <a16:creationId xmlns:a16="http://schemas.microsoft.com/office/drawing/2014/main" id="{39077E49-A6C7-4213-BBCC-01FB9B40C51E}"/>
              </a:ext>
            </a:extLst>
          </p:cNvPr>
          <p:cNvPicPr>
            <a:picLocks noChangeAspect="1"/>
          </p:cNvPicPr>
          <p:nvPr/>
        </p:nvPicPr>
        <p:blipFill>
          <a:blip r:embed="rId5"/>
          <a:stretch>
            <a:fillRect/>
          </a:stretch>
        </p:blipFill>
        <p:spPr>
          <a:xfrm>
            <a:off x="628650" y="2831831"/>
            <a:ext cx="11563350" cy="3514725"/>
          </a:xfrm>
          <a:prstGeom prst="rect">
            <a:avLst/>
          </a:prstGeom>
        </p:spPr>
      </p:pic>
    </p:spTree>
    <p:extLst>
      <p:ext uri="{BB962C8B-B14F-4D97-AF65-F5344CB8AC3E}">
        <p14:creationId xmlns:p14="http://schemas.microsoft.com/office/powerpoint/2010/main" val="2930247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0B460-848C-77B7-FE6A-135C5F51F402}"/>
              </a:ext>
            </a:extLst>
          </p:cNvPr>
          <p:cNvSpPr>
            <a:spLocks noGrp="1"/>
          </p:cNvSpPr>
          <p:nvPr>
            <p:ph type="title"/>
          </p:nvPr>
        </p:nvSpPr>
        <p:spPr>
          <a:xfrm>
            <a:off x="767779" y="1204653"/>
            <a:ext cx="10515600" cy="1325563"/>
          </a:xfrm>
        </p:spPr>
        <p:txBody>
          <a:bodyPr>
            <a:normAutofit/>
          </a:bodyPr>
          <a:lstStyle/>
          <a:p>
            <a:pPr algn="ctr"/>
            <a:r>
              <a:rPr lang="lv-LV" sz="2900" b="1" dirty="0">
                <a:solidFill>
                  <a:schemeClr val="accent6">
                    <a:lumMod val="50000"/>
                  </a:schemeClr>
                </a:solidFill>
                <a:latin typeface="+mn-lt"/>
              </a:rPr>
              <a:t>Citas programmas, kas varētu būt aktuālas 6. klastera tematiku pārstāvjiem</a:t>
            </a:r>
          </a:p>
        </p:txBody>
      </p:sp>
      <p:sp>
        <p:nvSpPr>
          <p:cNvPr id="7" name="Slide Number Placeholder 6">
            <a:extLst>
              <a:ext uri="{FF2B5EF4-FFF2-40B4-BE49-F238E27FC236}">
                <a16:creationId xmlns:a16="http://schemas.microsoft.com/office/drawing/2014/main" id="{A1794FDD-B8FB-493B-BC97-A19A495A4DA6}"/>
              </a:ext>
            </a:extLst>
          </p:cNvPr>
          <p:cNvSpPr>
            <a:spLocks noGrp="1"/>
          </p:cNvSpPr>
          <p:nvPr>
            <p:ph type="sldNum" sz="quarter" idx="12"/>
          </p:nvPr>
        </p:nvSpPr>
        <p:spPr/>
        <p:txBody>
          <a:bodyPr/>
          <a:lstStyle/>
          <a:p>
            <a:fld id="{660F3F40-12FA-4968-8235-5F18DAFE2DEF}" type="slidenum">
              <a:rPr lang="lv-LV" smtClean="0"/>
              <a:t>24</a:t>
            </a:fld>
            <a:endParaRPr lang="lv-LV"/>
          </a:p>
        </p:txBody>
      </p:sp>
      <p:pic>
        <p:nvPicPr>
          <p:cNvPr id="9" name="Picture 8">
            <a:extLst>
              <a:ext uri="{FF2B5EF4-FFF2-40B4-BE49-F238E27FC236}">
                <a16:creationId xmlns:a16="http://schemas.microsoft.com/office/drawing/2014/main" id="{9774626F-F866-FC1A-7038-D0A89B67AEE0}"/>
              </a:ext>
            </a:extLst>
          </p:cNvPr>
          <p:cNvPicPr>
            <a:picLocks noChangeAspect="1"/>
          </p:cNvPicPr>
          <p:nvPr/>
        </p:nvPicPr>
        <p:blipFill>
          <a:blip r:embed="rId3"/>
          <a:stretch>
            <a:fillRect/>
          </a:stretch>
        </p:blipFill>
        <p:spPr>
          <a:xfrm>
            <a:off x="134107" y="2746028"/>
            <a:ext cx="5889621" cy="2941275"/>
          </a:xfrm>
          <a:prstGeom prst="rect">
            <a:avLst/>
          </a:prstGeom>
        </p:spPr>
      </p:pic>
      <p:pic>
        <p:nvPicPr>
          <p:cNvPr id="11" name="Picture 10">
            <a:extLst>
              <a:ext uri="{FF2B5EF4-FFF2-40B4-BE49-F238E27FC236}">
                <a16:creationId xmlns:a16="http://schemas.microsoft.com/office/drawing/2014/main" id="{6DCB57D3-3E15-CDEC-4E7D-9E28D9B2B22F}"/>
              </a:ext>
            </a:extLst>
          </p:cNvPr>
          <p:cNvPicPr>
            <a:picLocks noChangeAspect="1"/>
          </p:cNvPicPr>
          <p:nvPr/>
        </p:nvPicPr>
        <p:blipFill>
          <a:blip r:embed="rId4"/>
          <a:stretch>
            <a:fillRect/>
          </a:stretch>
        </p:blipFill>
        <p:spPr>
          <a:xfrm>
            <a:off x="6096000" y="2785093"/>
            <a:ext cx="5984247" cy="2896968"/>
          </a:xfrm>
          <a:prstGeom prst="rect">
            <a:avLst/>
          </a:prstGeom>
        </p:spPr>
      </p:pic>
      <p:pic>
        <p:nvPicPr>
          <p:cNvPr id="12" name="Attēls 18">
            <a:extLst>
              <a:ext uri="{FF2B5EF4-FFF2-40B4-BE49-F238E27FC236}">
                <a16:creationId xmlns:a16="http://schemas.microsoft.com/office/drawing/2014/main" id="{AA3F9EE9-5DD0-842B-C21D-D04843E944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8542" y="293334"/>
            <a:ext cx="1201705" cy="695507"/>
          </a:xfrm>
          <a:prstGeom prst="rect">
            <a:avLst/>
          </a:prstGeom>
        </p:spPr>
      </p:pic>
      <p:sp>
        <p:nvSpPr>
          <p:cNvPr id="13" name="TextBox 12">
            <a:extLst>
              <a:ext uri="{FF2B5EF4-FFF2-40B4-BE49-F238E27FC236}">
                <a16:creationId xmlns:a16="http://schemas.microsoft.com/office/drawing/2014/main" id="{6A70F1E3-8B5F-150A-D185-E42BF0AAEF4F}"/>
              </a:ext>
            </a:extLst>
          </p:cNvPr>
          <p:cNvSpPr txBox="1"/>
          <p:nvPr/>
        </p:nvSpPr>
        <p:spPr>
          <a:xfrm>
            <a:off x="9035825" y="5932779"/>
            <a:ext cx="2848407" cy="276999"/>
          </a:xfrm>
          <a:prstGeom prst="rect">
            <a:avLst/>
          </a:prstGeom>
          <a:noFill/>
          <a:ln w="12700">
            <a:solidFill>
              <a:schemeClr val="bg1"/>
            </a:solidFill>
          </a:ln>
        </p:spPr>
        <p:txBody>
          <a:bodyPr wrap="square">
            <a:spAutoFit/>
          </a:bodyPr>
          <a:lstStyle/>
          <a:p>
            <a:r>
              <a:rPr lang="lv-LV" sz="1200" b="1" dirty="0">
                <a:latin typeface="+mj-lt"/>
              </a:rPr>
              <a:t>* Plašāka informācija pieejama </a:t>
            </a:r>
            <a:r>
              <a:rPr lang="lv-LV" sz="1200" b="1" dirty="0">
                <a:latin typeface="+mj-lt"/>
                <a:hlinkClick r:id="rId6"/>
              </a:rPr>
              <a:t>šeit</a:t>
            </a:r>
            <a:endParaRPr lang="en-US" sz="1200" b="1" dirty="0">
              <a:latin typeface="+mj-lt"/>
            </a:endParaRPr>
          </a:p>
        </p:txBody>
      </p:sp>
      <p:pic>
        <p:nvPicPr>
          <p:cNvPr id="14" name="Picture 2" descr="Logo, icon&#10;&#10;Description automatically generated">
            <a:extLst>
              <a:ext uri="{FF2B5EF4-FFF2-40B4-BE49-F238E27FC236}">
                <a16:creationId xmlns:a16="http://schemas.microsoft.com/office/drawing/2014/main" id="{0BD93785-41F6-17E1-DFB2-DF3C8B71D6E4}"/>
              </a:ext>
            </a:extLst>
          </p:cNvPr>
          <p:cNvPicPr>
            <a:picLocks noChangeAspect="1"/>
          </p:cNvPicPr>
          <p:nvPr/>
        </p:nvPicPr>
        <p:blipFill>
          <a:blip r:embed="rId7"/>
          <a:stretch>
            <a:fillRect/>
          </a:stretch>
        </p:blipFill>
        <p:spPr>
          <a:xfrm>
            <a:off x="8667171" y="212451"/>
            <a:ext cx="1888724" cy="857272"/>
          </a:xfrm>
          <a:prstGeom prst="rect">
            <a:avLst/>
          </a:prstGeom>
        </p:spPr>
      </p:pic>
    </p:spTree>
    <p:extLst>
      <p:ext uri="{BB962C8B-B14F-4D97-AF65-F5344CB8AC3E}">
        <p14:creationId xmlns:p14="http://schemas.microsoft.com/office/powerpoint/2010/main" val="32302064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7E16711-3E87-046B-CF9B-918A794930AC}"/>
              </a:ext>
            </a:extLst>
          </p:cNvPr>
          <p:cNvSpPr>
            <a:spLocks noGrp="1"/>
          </p:cNvSpPr>
          <p:nvPr>
            <p:ph type="sldNum" sz="quarter" idx="12"/>
          </p:nvPr>
        </p:nvSpPr>
        <p:spPr/>
        <p:txBody>
          <a:bodyPr/>
          <a:lstStyle/>
          <a:p>
            <a:fld id="{660F3F40-12FA-4968-8235-5F18DAFE2DEF}" type="slidenum">
              <a:rPr lang="lv-LV" smtClean="0"/>
              <a:t>25</a:t>
            </a:fld>
            <a:endParaRPr lang="lv-LV"/>
          </a:p>
        </p:txBody>
      </p:sp>
      <p:pic>
        <p:nvPicPr>
          <p:cNvPr id="9" name="Picture 8">
            <a:extLst>
              <a:ext uri="{FF2B5EF4-FFF2-40B4-BE49-F238E27FC236}">
                <a16:creationId xmlns:a16="http://schemas.microsoft.com/office/drawing/2014/main" id="{A2BCF7C8-C9AA-E43E-9B8E-5D8BB44BD372}"/>
              </a:ext>
            </a:extLst>
          </p:cNvPr>
          <p:cNvPicPr>
            <a:picLocks noChangeAspect="1"/>
          </p:cNvPicPr>
          <p:nvPr/>
        </p:nvPicPr>
        <p:blipFill>
          <a:blip r:embed="rId3"/>
          <a:stretch>
            <a:fillRect/>
          </a:stretch>
        </p:blipFill>
        <p:spPr>
          <a:xfrm>
            <a:off x="562770" y="2686448"/>
            <a:ext cx="11066457" cy="2630918"/>
          </a:xfrm>
          <a:prstGeom prst="rect">
            <a:avLst/>
          </a:prstGeom>
        </p:spPr>
      </p:pic>
      <p:sp>
        <p:nvSpPr>
          <p:cNvPr id="11" name="TextBox 10">
            <a:extLst>
              <a:ext uri="{FF2B5EF4-FFF2-40B4-BE49-F238E27FC236}">
                <a16:creationId xmlns:a16="http://schemas.microsoft.com/office/drawing/2014/main" id="{16E2673D-C0E7-CAA5-3037-3F11A84B54D2}"/>
              </a:ext>
            </a:extLst>
          </p:cNvPr>
          <p:cNvSpPr txBox="1"/>
          <p:nvPr/>
        </p:nvSpPr>
        <p:spPr>
          <a:xfrm>
            <a:off x="1077799" y="929704"/>
            <a:ext cx="9272832" cy="1815882"/>
          </a:xfrm>
          <a:prstGeom prst="rect">
            <a:avLst/>
          </a:prstGeom>
          <a:noFill/>
        </p:spPr>
        <p:txBody>
          <a:bodyPr wrap="square">
            <a:spAutoFit/>
          </a:bodyPr>
          <a:lstStyle/>
          <a:p>
            <a:pPr marL="285750" indent="-285750">
              <a:buFont typeface="Arial" panose="020B0604020202020204" pitchFamily="34" charset="0"/>
              <a:buChar char="•"/>
            </a:pPr>
            <a:r>
              <a:rPr lang="lv-LV" sz="1600" b="1" dirty="0">
                <a:solidFill>
                  <a:schemeClr val="accent6">
                    <a:lumMod val="50000"/>
                  </a:schemeClr>
                </a:solidFill>
              </a:rPr>
              <a:t>ES misijas </a:t>
            </a:r>
            <a:r>
              <a:rPr lang="lv-LV" sz="1600" dirty="0"/>
              <a:t>ir pētniecības un inovācijas programmas “Apvārsnis Eiropa” jaunums 2021.–2027. gadam; </a:t>
            </a:r>
          </a:p>
          <a:p>
            <a:pPr marL="285750" indent="-285750">
              <a:buFont typeface="Arial" panose="020B0604020202020204" pitchFamily="34" charset="0"/>
              <a:buChar char="•"/>
            </a:pPr>
            <a:endParaRPr lang="lv-LV" sz="1600" dirty="0"/>
          </a:p>
          <a:p>
            <a:pPr marL="285750" indent="-285750">
              <a:buFont typeface="Arial" panose="020B0604020202020204" pitchFamily="34" charset="0"/>
              <a:buChar char="•"/>
            </a:pPr>
            <a:r>
              <a:rPr lang="lv-LV" sz="1600" dirty="0"/>
              <a:t>Jauns veids, kā rast konkrētus risinājumus dažām no lielākajām problēmām. Misijām ir vērienīgi mērķi, piešķirot pētniecībai un inovācijai jaunu lomu, kā arī </a:t>
            </a:r>
            <a:r>
              <a:rPr lang="lv-LV" sz="1600" b="1" dirty="0">
                <a:solidFill>
                  <a:schemeClr val="accent6">
                    <a:lumMod val="50000"/>
                  </a:schemeClr>
                </a:solidFill>
              </a:rPr>
              <a:t>īpaša uzmanība ir veltīta iedzīvotāju iesaistei</a:t>
            </a:r>
            <a:r>
              <a:rPr lang="lv-LV" sz="1600" dirty="0"/>
              <a:t>; </a:t>
            </a:r>
          </a:p>
          <a:p>
            <a:pPr marL="285750" indent="-285750">
              <a:buFont typeface="Arial" panose="020B0604020202020204" pitchFamily="34" charset="0"/>
              <a:buChar char="•"/>
            </a:pPr>
            <a:endParaRPr lang="lv-LV" sz="1600" dirty="0"/>
          </a:p>
          <a:p>
            <a:pPr marL="285750" indent="-285750">
              <a:buFont typeface="Arial" panose="020B0604020202020204" pitchFamily="34" charset="0"/>
              <a:buChar char="•"/>
            </a:pPr>
            <a:r>
              <a:rPr lang="lv-LV" sz="1600" dirty="0"/>
              <a:t>ES šobrīd ir noteikusi 5 misijas, no kurām </a:t>
            </a:r>
            <a:r>
              <a:rPr lang="lv-LV" sz="1600" b="1" dirty="0">
                <a:solidFill>
                  <a:schemeClr val="accent6">
                    <a:lumMod val="50000"/>
                  </a:schemeClr>
                </a:solidFill>
              </a:rPr>
              <a:t>4 ir saistītas ar 6. klasteri</a:t>
            </a:r>
            <a:r>
              <a:rPr lang="lv-LV" sz="1600" dirty="0"/>
              <a:t>; </a:t>
            </a:r>
          </a:p>
          <a:p>
            <a:pPr marL="285750" indent="-285750">
              <a:buFont typeface="Arial" panose="020B0604020202020204" pitchFamily="34" charset="0"/>
              <a:buChar char="•"/>
            </a:pPr>
            <a:endParaRPr lang="lv-LV" sz="1600" dirty="0"/>
          </a:p>
        </p:txBody>
      </p:sp>
      <p:sp>
        <p:nvSpPr>
          <p:cNvPr id="13" name="TextBox 12">
            <a:extLst>
              <a:ext uri="{FF2B5EF4-FFF2-40B4-BE49-F238E27FC236}">
                <a16:creationId xmlns:a16="http://schemas.microsoft.com/office/drawing/2014/main" id="{1582C1FB-AA24-669C-777D-D1AFAC9BA5A3}"/>
              </a:ext>
            </a:extLst>
          </p:cNvPr>
          <p:cNvSpPr txBox="1"/>
          <p:nvPr/>
        </p:nvSpPr>
        <p:spPr>
          <a:xfrm>
            <a:off x="703082" y="5543078"/>
            <a:ext cx="10785834" cy="369332"/>
          </a:xfrm>
          <a:prstGeom prst="rect">
            <a:avLst/>
          </a:prstGeom>
          <a:noFill/>
        </p:spPr>
        <p:txBody>
          <a:bodyPr wrap="square">
            <a:spAutoFit/>
          </a:bodyPr>
          <a:lstStyle/>
          <a:p>
            <a:r>
              <a:rPr lang="lv-LV" sz="1800" b="1" dirty="0">
                <a:solidFill>
                  <a:schemeClr val="accent6">
                    <a:lumMod val="50000"/>
                  </a:schemeClr>
                </a:solidFill>
              </a:rPr>
              <a:t>Janvāri tiks organizēta informācijas diena par aktualitātēm saistībā ar misiju jaunajiem konkursu uzsaukumiem !</a:t>
            </a:r>
          </a:p>
        </p:txBody>
      </p:sp>
      <p:pic>
        <p:nvPicPr>
          <p:cNvPr id="14" name="Attēls 18">
            <a:extLst>
              <a:ext uri="{FF2B5EF4-FFF2-40B4-BE49-F238E27FC236}">
                <a16:creationId xmlns:a16="http://schemas.microsoft.com/office/drawing/2014/main" id="{491716DD-495D-6152-E4AA-47DFB6C087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2586" y="265318"/>
            <a:ext cx="1201705" cy="695507"/>
          </a:xfrm>
          <a:prstGeom prst="rect">
            <a:avLst/>
          </a:prstGeom>
        </p:spPr>
      </p:pic>
      <p:pic>
        <p:nvPicPr>
          <p:cNvPr id="15" name="Picture 2" descr="Logo, icon&#10;&#10;Description automatically generated">
            <a:extLst>
              <a:ext uri="{FF2B5EF4-FFF2-40B4-BE49-F238E27FC236}">
                <a16:creationId xmlns:a16="http://schemas.microsoft.com/office/drawing/2014/main" id="{EAC298D6-9B65-0506-18FE-0DE44E040915}"/>
              </a:ext>
            </a:extLst>
          </p:cNvPr>
          <p:cNvPicPr>
            <a:picLocks noChangeAspect="1"/>
          </p:cNvPicPr>
          <p:nvPr/>
        </p:nvPicPr>
        <p:blipFill>
          <a:blip r:embed="rId5"/>
          <a:stretch>
            <a:fillRect/>
          </a:stretch>
        </p:blipFill>
        <p:spPr>
          <a:xfrm>
            <a:off x="10350631" y="1114491"/>
            <a:ext cx="1583660" cy="718807"/>
          </a:xfrm>
          <a:prstGeom prst="rect">
            <a:avLst/>
          </a:prstGeom>
        </p:spPr>
      </p:pic>
      <p:sp>
        <p:nvSpPr>
          <p:cNvPr id="16" name="TextBox 15">
            <a:extLst>
              <a:ext uri="{FF2B5EF4-FFF2-40B4-BE49-F238E27FC236}">
                <a16:creationId xmlns:a16="http://schemas.microsoft.com/office/drawing/2014/main" id="{D7DD741A-E2F8-600B-CCD7-BC7DB80138E5}"/>
              </a:ext>
            </a:extLst>
          </p:cNvPr>
          <p:cNvSpPr txBox="1"/>
          <p:nvPr/>
        </p:nvSpPr>
        <p:spPr>
          <a:xfrm>
            <a:off x="9128474" y="6033185"/>
            <a:ext cx="2848407" cy="276999"/>
          </a:xfrm>
          <a:prstGeom prst="rect">
            <a:avLst/>
          </a:prstGeom>
          <a:noFill/>
          <a:ln w="12700">
            <a:solidFill>
              <a:schemeClr val="bg1"/>
            </a:solidFill>
          </a:ln>
        </p:spPr>
        <p:txBody>
          <a:bodyPr wrap="square">
            <a:spAutoFit/>
          </a:bodyPr>
          <a:lstStyle/>
          <a:p>
            <a:r>
              <a:rPr lang="lv-LV" sz="1200" b="1" dirty="0">
                <a:latin typeface="+mj-lt"/>
              </a:rPr>
              <a:t>* Plašāka informācija pieejama </a:t>
            </a:r>
            <a:r>
              <a:rPr lang="lv-LV" sz="1200" b="1" dirty="0">
                <a:latin typeface="+mj-lt"/>
                <a:hlinkClick r:id="rId6"/>
              </a:rPr>
              <a:t>šeit</a:t>
            </a:r>
            <a:endParaRPr lang="en-US" sz="1200" b="1" dirty="0">
              <a:latin typeface="+mj-lt"/>
            </a:endParaRPr>
          </a:p>
        </p:txBody>
      </p:sp>
    </p:spTree>
    <p:extLst>
      <p:ext uri="{BB962C8B-B14F-4D97-AF65-F5344CB8AC3E}">
        <p14:creationId xmlns:p14="http://schemas.microsoft.com/office/powerpoint/2010/main" val="8725919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02E34-FAA6-E38A-3DC7-0B13C97F6A0E}"/>
              </a:ext>
            </a:extLst>
          </p:cNvPr>
          <p:cNvSpPr>
            <a:spLocks noGrp="1"/>
          </p:cNvSpPr>
          <p:nvPr>
            <p:ph type="title"/>
          </p:nvPr>
        </p:nvSpPr>
        <p:spPr>
          <a:xfrm>
            <a:off x="1232605" y="256341"/>
            <a:ext cx="10515600" cy="1325563"/>
          </a:xfrm>
        </p:spPr>
        <p:txBody>
          <a:bodyPr>
            <a:normAutofit fontScale="90000"/>
          </a:bodyPr>
          <a:lstStyle/>
          <a:p>
            <a:r>
              <a:rPr lang="lv-LV" sz="1800" b="1" dirty="0">
                <a:solidFill>
                  <a:schemeClr val="accent6">
                    <a:lumMod val="50000"/>
                  </a:schemeClr>
                </a:solidFill>
                <a:latin typeface="+mn-lt"/>
                <a:ea typeface="+mn-ea"/>
                <a:cs typeface="+mn-cs"/>
              </a:rPr>
              <a:t>Eiropas partnerību </a:t>
            </a:r>
            <a:r>
              <a:rPr lang="lv-LV" sz="1800" dirty="0">
                <a:latin typeface="+mn-lt"/>
                <a:ea typeface="+mn-ea"/>
                <a:cs typeface="+mn-cs"/>
              </a:rPr>
              <a:t>galvenais mērķis ir </a:t>
            </a:r>
            <a:r>
              <a:rPr lang="lv-LV" sz="1800" b="1" dirty="0">
                <a:latin typeface="+mn-lt"/>
                <a:ea typeface="+mn-ea"/>
                <a:cs typeface="+mn-cs"/>
              </a:rPr>
              <a:t>risināt globālas attīstības problēmas </a:t>
            </a:r>
            <a:r>
              <a:rPr lang="lv-LV" sz="1800" dirty="0">
                <a:latin typeface="+mn-lt"/>
                <a:ea typeface="+mn-ea"/>
                <a:cs typeface="+mn-cs"/>
              </a:rPr>
              <a:t>kā arī sekmēt Eiropas Savienības</a:t>
            </a:r>
            <a:r>
              <a:rPr lang="lv-LV" sz="1800" b="1" dirty="0">
                <a:latin typeface="+mn-lt"/>
                <a:ea typeface="+mn-ea"/>
                <a:cs typeface="+mn-cs"/>
              </a:rPr>
              <a:t> rūpniecības modernizāciju</a:t>
            </a:r>
            <a:r>
              <a:rPr lang="lv-LV" sz="1800" dirty="0">
                <a:latin typeface="+mn-lt"/>
                <a:ea typeface="+mn-ea"/>
                <a:cs typeface="+mn-cs"/>
              </a:rPr>
              <a:t>. Eiropas Partnerību mērķi ir vērsti uz </a:t>
            </a:r>
            <a:r>
              <a:rPr lang="lv-LV" sz="1800" b="1" dirty="0">
                <a:latin typeface="+mn-lt"/>
                <a:ea typeface="+mn-ea"/>
                <a:cs typeface="+mn-cs"/>
              </a:rPr>
              <a:t>ilgtspējīgas attīstības nodrošināšanu</a:t>
            </a:r>
            <a:r>
              <a:rPr lang="lv-LV" sz="1800" dirty="0">
                <a:latin typeface="+mn-lt"/>
                <a:ea typeface="+mn-ea"/>
                <a:cs typeface="+mn-cs"/>
              </a:rPr>
              <a:t>, </a:t>
            </a:r>
            <a:r>
              <a:rPr lang="lv-LV" sz="1800" dirty="0" err="1">
                <a:latin typeface="+mn-lt"/>
                <a:ea typeface="+mn-ea"/>
                <a:cs typeface="+mn-cs"/>
              </a:rPr>
              <a:t>klimatneitrālas</a:t>
            </a:r>
            <a:r>
              <a:rPr lang="lv-LV" sz="1800" dirty="0">
                <a:latin typeface="+mn-lt"/>
                <a:ea typeface="+mn-ea"/>
                <a:cs typeface="+mn-cs"/>
              </a:rPr>
              <a:t> aprites ekonomikas attīstību, kā arī Eiropas Savienības tehnoloģisko līderpozīciju pasaulē stiprināšanu.</a:t>
            </a:r>
            <a:br>
              <a:rPr lang="lv-LV" sz="1800" dirty="0">
                <a:latin typeface="+mn-lt"/>
                <a:ea typeface="+mn-ea"/>
                <a:cs typeface="+mn-cs"/>
              </a:rPr>
            </a:br>
            <a:r>
              <a:rPr lang="lv-LV" sz="1800" dirty="0">
                <a:latin typeface="+mn-lt"/>
                <a:ea typeface="+mn-ea"/>
                <a:cs typeface="+mn-cs"/>
              </a:rPr>
              <a:t> </a:t>
            </a:r>
            <a:r>
              <a:rPr lang="lv-LV" sz="1800" b="1" dirty="0">
                <a:solidFill>
                  <a:schemeClr val="accent6">
                    <a:lumMod val="50000"/>
                  </a:schemeClr>
                </a:solidFill>
                <a:latin typeface="+mn-lt"/>
                <a:ea typeface="+mn-ea"/>
                <a:cs typeface="+mn-cs"/>
              </a:rPr>
              <a:t>6. klasterī ir 8 partnerības.</a:t>
            </a:r>
            <a:r>
              <a:rPr lang="lv-LV" sz="1800" dirty="0">
                <a:latin typeface="+mn-lt"/>
                <a:ea typeface="+mn-ea"/>
                <a:cs typeface="+mn-cs"/>
              </a:rPr>
              <a:t> Katrai partnerībai ir savs mērķis un fokuss. </a:t>
            </a:r>
            <a:br>
              <a:rPr lang="lv-LV" sz="1800" dirty="0">
                <a:latin typeface="+mn-lt"/>
                <a:ea typeface="+mn-ea"/>
                <a:cs typeface="+mn-cs"/>
              </a:rPr>
            </a:br>
            <a:endParaRPr lang="lv-LV" sz="1800" dirty="0">
              <a:latin typeface="+mn-lt"/>
              <a:ea typeface="+mn-ea"/>
              <a:cs typeface="+mn-cs"/>
            </a:endParaRPr>
          </a:p>
        </p:txBody>
      </p:sp>
      <p:pic>
        <p:nvPicPr>
          <p:cNvPr id="9" name="Picture 8">
            <a:extLst>
              <a:ext uri="{FF2B5EF4-FFF2-40B4-BE49-F238E27FC236}">
                <a16:creationId xmlns:a16="http://schemas.microsoft.com/office/drawing/2014/main" id="{8907070E-26B2-947E-6103-32BEA1C571BD}"/>
              </a:ext>
            </a:extLst>
          </p:cNvPr>
          <p:cNvPicPr>
            <a:picLocks noChangeAspect="1"/>
          </p:cNvPicPr>
          <p:nvPr/>
        </p:nvPicPr>
        <p:blipFill>
          <a:blip r:embed="rId3"/>
          <a:stretch>
            <a:fillRect/>
          </a:stretch>
        </p:blipFill>
        <p:spPr>
          <a:xfrm>
            <a:off x="1555594" y="1399775"/>
            <a:ext cx="9523077" cy="4539102"/>
          </a:xfrm>
          <a:prstGeom prst="rect">
            <a:avLst/>
          </a:prstGeom>
        </p:spPr>
      </p:pic>
      <p:sp>
        <p:nvSpPr>
          <p:cNvPr id="11" name="TextBox 10">
            <a:extLst>
              <a:ext uri="{FF2B5EF4-FFF2-40B4-BE49-F238E27FC236}">
                <a16:creationId xmlns:a16="http://schemas.microsoft.com/office/drawing/2014/main" id="{777BE7F1-9864-C27F-D251-A9F29464C8C7}"/>
              </a:ext>
            </a:extLst>
          </p:cNvPr>
          <p:cNvSpPr txBox="1"/>
          <p:nvPr/>
        </p:nvSpPr>
        <p:spPr>
          <a:xfrm>
            <a:off x="9584704" y="6215876"/>
            <a:ext cx="6216976" cy="276999"/>
          </a:xfrm>
          <a:prstGeom prst="rect">
            <a:avLst/>
          </a:prstGeom>
          <a:noFill/>
        </p:spPr>
        <p:txBody>
          <a:bodyPr wrap="square">
            <a:spAutoFit/>
          </a:bodyPr>
          <a:lstStyle/>
          <a:p>
            <a:pPr algn="l"/>
            <a:r>
              <a:rPr lang="lv-LV" sz="1200" b="1" dirty="0">
                <a:solidFill>
                  <a:schemeClr val="tx1"/>
                </a:solidFill>
                <a:latin typeface="+mj-lt"/>
              </a:rPr>
              <a:t>Plašāka informācija pieejama </a:t>
            </a:r>
            <a:r>
              <a:rPr lang="lv-LV" sz="1200" b="1" dirty="0">
                <a:solidFill>
                  <a:schemeClr val="tx1"/>
                </a:solidFill>
                <a:latin typeface="+mj-lt"/>
                <a:hlinkClick r:id="rId4"/>
              </a:rPr>
              <a:t>šeit</a:t>
            </a:r>
            <a:endParaRPr lang="lv-LV" sz="1200" b="1" dirty="0">
              <a:solidFill>
                <a:schemeClr val="tx1"/>
              </a:solidFill>
              <a:latin typeface="+mj-lt"/>
            </a:endParaRPr>
          </a:p>
        </p:txBody>
      </p:sp>
      <p:sp>
        <p:nvSpPr>
          <p:cNvPr id="4" name="TextBox 3">
            <a:extLst>
              <a:ext uri="{FF2B5EF4-FFF2-40B4-BE49-F238E27FC236}">
                <a16:creationId xmlns:a16="http://schemas.microsoft.com/office/drawing/2014/main" id="{20A27474-2977-01C4-29FE-C7069C8D9609}"/>
              </a:ext>
            </a:extLst>
          </p:cNvPr>
          <p:cNvSpPr txBox="1"/>
          <p:nvPr/>
        </p:nvSpPr>
        <p:spPr>
          <a:xfrm>
            <a:off x="8051241" y="5938877"/>
            <a:ext cx="8023608" cy="276999"/>
          </a:xfrm>
          <a:prstGeom prst="rect">
            <a:avLst/>
          </a:prstGeom>
          <a:noFill/>
        </p:spPr>
        <p:txBody>
          <a:bodyPr wrap="square">
            <a:spAutoFit/>
          </a:bodyPr>
          <a:lstStyle/>
          <a:p>
            <a:r>
              <a:rPr lang="lv-LV" sz="1200" b="1" dirty="0"/>
              <a:t>Atbildīgās kontaktpersonas par partnerībām pieejamas </a:t>
            </a:r>
            <a:r>
              <a:rPr lang="lv-LV" sz="1200" b="1" dirty="0">
                <a:hlinkClick r:id="rId5"/>
              </a:rPr>
              <a:t>šeit</a:t>
            </a:r>
            <a:endParaRPr lang="lv-LV" sz="1200" dirty="0"/>
          </a:p>
        </p:txBody>
      </p:sp>
    </p:spTree>
    <p:extLst>
      <p:ext uri="{BB962C8B-B14F-4D97-AF65-F5344CB8AC3E}">
        <p14:creationId xmlns:p14="http://schemas.microsoft.com/office/powerpoint/2010/main" val="42022367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7E190D6-5FD4-106B-CEA2-DAEC4A634698}"/>
              </a:ext>
            </a:extLst>
          </p:cNvPr>
          <p:cNvSpPr>
            <a:spLocks noGrp="1"/>
          </p:cNvSpPr>
          <p:nvPr>
            <p:ph type="title"/>
          </p:nvPr>
        </p:nvSpPr>
        <p:spPr>
          <a:xfrm>
            <a:off x="0" y="136525"/>
            <a:ext cx="9622971" cy="1076324"/>
          </a:xfrm>
        </p:spPr>
        <p:txBody>
          <a:bodyPr/>
          <a:lstStyle/>
          <a:p>
            <a:pPr algn="ctr"/>
            <a:r>
              <a:rPr lang="lv-LV" dirty="0"/>
              <a:t>SBEP partnerība</a:t>
            </a:r>
          </a:p>
        </p:txBody>
      </p:sp>
      <p:sp>
        <p:nvSpPr>
          <p:cNvPr id="3" name="Slaida numura vietturis 2">
            <a:extLst>
              <a:ext uri="{FF2B5EF4-FFF2-40B4-BE49-F238E27FC236}">
                <a16:creationId xmlns:a16="http://schemas.microsoft.com/office/drawing/2014/main" id="{B3B328D8-9E17-E758-28DD-6D1D9A68A78E}"/>
              </a:ext>
            </a:extLst>
          </p:cNvPr>
          <p:cNvSpPr>
            <a:spLocks noGrp="1"/>
          </p:cNvSpPr>
          <p:nvPr>
            <p:ph type="sldNum" sz="quarter" idx="12"/>
          </p:nvPr>
        </p:nvSpPr>
        <p:spPr/>
        <p:txBody>
          <a:bodyPr/>
          <a:lstStyle/>
          <a:p>
            <a:fld id="{660F3F40-12FA-4968-8235-5F18DAFE2DEF}" type="slidenum">
              <a:rPr lang="lv-LV" smtClean="0"/>
              <a:t>27</a:t>
            </a:fld>
            <a:endParaRPr lang="lv-LV"/>
          </a:p>
        </p:txBody>
      </p:sp>
      <p:pic>
        <p:nvPicPr>
          <p:cNvPr id="5" name="Picture 4">
            <a:extLst>
              <a:ext uri="{FF2B5EF4-FFF2-40B4-BE49-F238E27FC236}">
                <a16:creationId xmlns:a16="http://schemas.microsoft.com/office/drawing/2014/main" id="{540CDAF6-E582-3386-8FDB-D633A8613087}"/>
              </a:ext>
            </a:extLst>
          </p:cNvPr>
          <p:cNvPicPr>
            <a:picLocks noChangeAspect="1"/>
          </p:cNvPicPr>
          <p:nvPr/>
        </p:nvPicPr>
        <p:blipFill>
          <a:blip r:embed="rId3"/>
          <a:stretch>
            <a:fillRect/>
          </a:stretch>
        </p:blipFill>
        <p:spPr>
          <a:xfrm>
            <a:off x="8330123" y="1240950"/>
            <a:ext cx="3589734" cy="1425770"/>
          </a:xfrm>
          <a:prstGeom prst="rect">
            <a:avLst/>
          </a:prstGeom>
        </p:spPr>
      </p:pic>
      <p:pic>
        <p:nvPicPr>
          <p:cNvPr id="7" name="Picture 6">
            <a:extLst>
              <a:ext uri="{FF2B5EF4-FFF2-40B4-BE49-F238E27FC236}">
                <a16:creationId xmlns:a16="http://schemas.microsoft.com/office/drawing/2014/main" id="{2CA42996-7C3A-260C-6E9F-0ECED2C5492B}"/>
              </a:ext>
            </a:extLst>
          </p:cNvPr>
          <p:cNvPicPr>
            <a:picLocks noChangeAspect="1"/>
          </p:cNvPicPr>
          <p:nvPr/>
        </p:nvPicPr>
        <p:blipFill>
          <a:blip r:embed="rId4"/>
          <a:stretch>
            <a:fillRect/>
          </a:stretch>
        </p:blipFill>
        <p:spPr>
          <a:xfrm>
            <a:off x="6731539" y="108424"/>
            <a:ext cx="4139122" cy="1042773"/>
          </a:xfrm>
          <a:prstGeom prst="rect">
            <a:avLst/>
          </a:prstGeom>
        </p:spPr>
      </p:pic>
      <p:sp>
        <p:nvSpPr>
          <p:cNvPr id="12" name="TextBox 11">
            <a:extLst>
              <a:ext uri="{FF2B5EF4-FFF2-40B4-BE49-F238E27FC236}">
                <a16:creationId xmlns:a16="http://schemas.microsoft.com/office/drawing/2014/main" id="{2401061C-710E-7C38-503E-8E80C8B8C51A}"/>
              </a:ext>
            </a:extLst>
          </p:cNvPr>
          <p:cNvSpPr txBox="1"/>
          <p:nvPr/>
        </p:nvSpPr>
        <p:spPr>
          <a:xfrm>
            <a:off x="740230" y="1240950"/>
            <a:ext cx="7391400" cy="563231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lv-LV" dirty="0"/>
              <a:t>Iespēja apmeklēt </a:t>
            </a:r>
            <a:r>
              <a:rPr lang="lv-LV" b="1" dirty="0"/>
              <a:t>SBEP Simpoziju</a:t>
            </a:r>
            <a:r>
              <a:rPr lang="lv-LV" dirty="0"/>
              <a:t> 2024. gada </a:t>
            </a:r>
            <a:r>
              <a:rPr lang="lv-LV" b="1" dirty="0"/>
              <a:t>13. – 14. februārī</a:t>
            </a:r>
            <a:r>
              <a:rPr lang="lv-LV" dirty="0"/>
              <a:t>, «T</a:t>
            </a:r>
            <a:r>
              <a:rPr lang="en-US" dirty="0"/>
              <a:t>he Royal Museums of Fine Arts of Belgium</a:t>
            </a:r>
            <a:r>
              <a:rPr lang="lv-LV" dirty="0"/>
              <a:t>» </a:t>
            </a:r>
          </a:p>
          <a:p>
            <a:pPr marL="285750" indent="-285750">
              <a:lnSpc>
                <a:spcPct val="150000"/>
              </a:lnSpc>
              <a:buFont typeface="Arial" panose="020B0604020202020204" pitchFamily="34" charset="0"/>
              <a:buChar char="•"/>
            </a:pPr>
            <a:r>
              <a:rPr lang="lv-LV" dirty="0"/>
              <a:t>Simpozijā tiks apkopoti pirmā konkursa ietvaros finansēto projektu mērķi un </a:t>
            </a:r>
            <a:r>
              <a:rPr lang="lv-LV" b="1" dirty="0"/>
              <a:t>izziņotas nākamā konkursa prioritātes</a:t>
            </a:r>
            <a:r>
              <a:rPr lang="lv-LV" dirty="0"/>
              <a:t>. </a:t>
            </a:r>
          </a:p>
          <a:p>
            <a:pPr marL="285750" indent="-285750">
              <a:lnSpc>
                <a:spcPct val="150000"/>
              </a:lnSpc>
              <a:buFont typeface="Arial" panose="020B0604020202020204" pitchFamily="34" charset="0"/>
              <a:buChar char="•"/>
            </a:pPr>
            <a:r>
              <a:rPr lang="lv-LV" dirty="0"/>
              <a:t>Plašāka info un reģistrēšanās  </a:t>
            </a:r>
            <a:r>
              <a:rPr lang="lv-LV" dirty="0">
                <a:hlinkClick r:id="rId5"/>
              </a:rPr>
              <a:t>šeit</a:t>
            </a:r>
            <a:r>
              <a:rPr lang="lv-LV" dirty="0"/>
              <a:t>.</a:t>
            </a:r>
          </a:p>
          <a:p>
            <a:pPr>
              <a:lnSpc>
                <a:spcPct val="150000"/>
              </a:lnSpc>
            </a:pPr>
            <a:endParaRPr lang="lv-LV" dirty="0"/>
          </a:p>
          <a:p>
            <a:pPr marL="285750" indent="-285750">
              <a:lnSpc>
                <a:spcPct val="150000"/>
              </a:lnSpc>
              <a:buFont typeface="Arial" panose="020B0604020202020204" pitchFamily="34" charset="0"/>
              <a:buChar char="•"/>
            </a:pPr>
            <a:r>
              <a:rPr lang="lv-LV" sz="1800" i="1" u="sng" dirty="0">
                <a:solidFill>
                  <a:srgbClr val="000000"/>
                </a:solidFill>
                <a:effectLst/>
                <a:latin typeface="Aptos" panose="020B0004020202020204" pitchFamily="34" charset="0"/>
                <a:ea typeface="Calibri" panose="020F0502020204030204" pitchFamily="34" charset="0"/>
                <a:cs typeface="Calibri" panose="020F0502020204030204" pitchFamily="34" charset="0"/>
              </a:rPr>
              <a:t>Plānotie konkursa datumi nākamajam gadam</a:t>
            </a:r>
            <a:r>
              <a:rPr lang="lv-LV" sz="1800" dirty="0">
                <a:solidFill>
                  <a:srgbClr val="000000"/>
                </a:solidFill>
                <a:effectLst/>
                <a:latin typeface="Aptos" panose="020B0004020202020204" pitchFamily="34" charset="0"/>
                <a:ea typeface="Calibri" panose="020F0502020204030204" pitchFamily="34" charset="0"/>
                <a:cs typeface="Calibri" panose="020F0502020204030204" pitchFamily="34" charset="0"/>
              </a:rPr>
              <a:t>:</a:t>
            </a:r>
          </a:p>
          <a:p>
            <a:pPr marL="342900" indent="-342900">
              <a:lnSpc>
                <a:spcPct val="150000"/>
              </a:lnSpc>
              <a:buFont typeface="Wingdings" panose="05000000000000000000" pitchFamily="2" charset="2"/>
              <a:buChar char="ü"/>
            </a:pPr>
            <a:r>
              <a:rPr lang="lv-LV" dirty="0">
                <a:solidFill>
                  <a:srgbClr val="000000"/>
                </a:solidFill>
                <a:latin typeface="Aptos" panose="020B0004020202020204" pitchFamily="34" charset="0"/>
                <a:cs typeface="Calibri" panose="020F0502020204030204" pitchFamily="34" charset="0"/>
              </a:rPr>
              <a:t>Konkursa atvēršana: 2024. gada </a:t>
            </a:r>
            <a:r>
              <a:rPr lang="lv-LV" b="1" dirty="0">
                <a:solidFill>
                  <a:srgbClr val="000000"/>
                </a:solidFill>
                <a:latin typeface="Aptos" panose="020B0004020202020204" pitchFamily="34" charset="0"/>
                <a:cs typeface="Calibri" panose="020F0502020204030204" pitchFamily="34" charset="0"/>
              </a:rPr>
              <a:t>1. februāris</a:t>
            </a:r>
            <a:r>
              <a:rPr lang="lv-LV" dirty="0">
                <a:solidFill>
                  <a:srgbClr val="000000"/>
                </a:solidFill>
                <a:latin typeface="Aptos" panose="020B0004020202020204" pitchFamily="34" charset="0"/>
                <a:cs typeface="Calibri" panose="020F0502020204030204" pitchFamily="34" charset="0"/>
              </a:rPr>
              <a:t>, plkst. 15.00 (CET)</a:t>
            </a:r>
          </a:p>
          <a:p>
            <a:pPr marL="342900" indent="-342900">
              <a:lnSpc>
                <a:spcPct val="150000"/>
              </a:lnSpc>
              <a:buFont typeface="Wingdings" panose="05000000000000000000" pitchFamily="2" charset="2"/>
              <a:buChar char="ü"/>
            </a:pPr>
            <a:r>
              <a:rPr lang="lv-LV" dirty="0">
                <a:solidFill>
                  <a:srgbClr val="000000"/>
                </a:solidFill>
                <a:latin typeface="Aptos" panose="020B0004020202020204" pitchFamily="34" charset="0"/>
                <a:cs typeface="Calibri" panose="020F0502020204030204" pitchFamily="34" charset="0"/>
              </a:rPr>
              <a:t>Pre-proposal iesniegšanas termiņš: 2024. gada </a:t>
            </a:r>
            <a:r>
              <a:rPr lang="lv-LV" b="1" dirty="0">
                <a:solidFill>
                  <a:srgbClr val="000000"/>
                </a:solidFill>
                <a:latin typeface="Aptos" panose="020B0004020202020204" pitchFamily="34" charset="0"/>
                <a:cs typeface="Calibri" panose="020F0502020204030204" pitchFamily="34" charset="0"/>
              </a:rPr>
              <a:t>10. aprīlis</a:t>
            </a:r>
            <a:r>
              <a:rPr lang="lv-LV" dirty="0">
                <a:solidFill>
                  <a:srgbClr val="000000"/>
                </a:solidFill>
                <a:latin typeface="Aptos" panose="020B0004020202020204" pitchFamily="34" charset="0"/>
                <a:cs typeface="Calibri" panose="020F0502020204030204" pitchFamily="34" charset="0"/>
              </a:rPr>
              <a:t>, plkst. 15.00 (CET)</a:t>
            </a:r>
          </a:p>
          <a:p>
            <a:pPr marL="342900" indent="-342900">
              <a:lnSpc>
                <a:spcPct val="150000"/>
              </a:lnSpc>
              <a:buFont typeface="Wingdings" panose="05000000000000000000" pitchFamily="2" charset="2"/>
              <a:buChar char="ü"/>
            </a:pPr>
            <a:r>
              <a:rPr lang="lv-LV" dirty="0">
                <a:solidFill>
                  <a:srgbClr val="000000"/>
                </a:solidFill>
                <a:latin typeface="Aptos" panose="020B0004020202020204" pitchFamily="34" charset="0"/>
                <a:cs typeface="Calibri" panose="020F0502020204030204" pitchFamily="34" charset="0"/>
              </a:rPr>
              <a:t>Pilna pieteikuma iesniegšana: 2024. gada </a:t>
            </a:r>
            <a:r>
              <a:rPr lang="lv-LV" b="1" dirty="0">
                <a:solidFill>
                  <a:srgbClr val="000000"/>
                </a:solidFill>
                <a:latin typeface="Aptos" panose="020B0004020202020204" pitchFamily="34" charset="0"/>
                <a:cs typeface="Calibri" panose="020F0502020204030204" pitchFamily="34" charset="0"/>
              </a:rPr>
              <a:t>14. - 17. decembris</a:t>
            </a:r>
            <a:r>
              <a:rPr lang="lv-LV" dirty="0">
                <a:solidFill>
                  <a:srgbClr val="000000"/>
                </a:solidFill>
                <a:latin typeface="Aptos" panose="020B0004020202020204" pitchFamily="34" charset="0"/>
                <a:cs typeface="Calibri" panose="020F0502020204030204" pitchFamily="34" charset="0"/>
              </a:rPr>
              <a:t>, plkst. 15.00 (CET)</a:t>
            </a:r>
          </a:p>
          <a:p>
            <a:pPr marL="342900" indent="-342900">
              <a:buFont typeface="Wingdings" panose="05000000000000000000" pitchFamily="2" charset="2"/>
              <a:buChar char="ü"/>
            </a:pPr>
            <a:endParaRPr lang="lv-LV" dirty="0">
              <a:solidFill>
                <a:srgbClr val="000000"/>
              </a:solidFill>
              <a:latin typeface="Aptos" panose="020B0004020202020204" pitchFamily="34" charset="0"/>
              <a:cs typeface="Calibri" panose="020F0502020204030204" pitchFamily="34" charset="0"/>
            </a:endParaRPr>
          </a:p>
          <a:p>
            <a:pPr marL="342900" indent="-342900">
              <a:buFont typeface="Wingdings" panose="05000000000000000000" pitchFamily="2" charset="2"/>
              <a:buChar char="ü"/>
            </a:pPr>
            <a:endParaRPr lang="lv-LV" dirty="0"/>
          </a:p>
        </p:txBody>
      </p:sp>
    </p:spTree>
    <p:extLst>
      <p:ext uri="{BB962C8B-B14F-4D97-AF65-F5344CB8AC3E}">
        <p14:creationId xmlns:p14="http://schemas.microsoft.com/office/powerpoint/2010/main" val="37905659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DEC76469-E74F-44B5-8176-3B95073DF3C9}"/>
              </a:ext>
            </a:extLst>
          </p:cNvPr>
          <p:cNvSpPr>
            <a:spLocks noGrp="1"/>
          </p:cNvSpPr>
          <p:nvPr>
            <p:ph type="title"/>
          </p:nvPr>
        </p:nvSpPr>
        <p:spPr>
          <a:xfrm>
            <a:off x="275022" y="1726464"/>
            <a:ext cx="10515600" cy="1060552"/>
          </a:xfrm>
        </p:spPr>
        <p:txBody>
          <a:bodyPr>
            <a:normAutofit fontScale="90000"/>
          </a:bodyPr>
          <a:lstStyle/>
          <a:p>
            <a:r>
              <a:rPr lang="lv-LV" sz="3200" b="1" dirty="0" err="1">
                <a:latin typeface="+mn-lt"/>
              </a:rPr>
              <a:t>Matchmaking</a:t>
            </a:r>
            <a:r>
              <a:rPr lang="lv-LV" sz="3200" b="1" dirty="0">
                <a:latin typeface="+mn-lt"/>
              </a:rPr>
              <a:t> </a:t>
            </a:r>
            <a:r>
              <a:rPr lang="lv-LV" sz="3200" b="1" dirty="0" err="1">
                <a:latin typeface="+mn-lt"/>
              </a:rPr>
              <a:t>portal</a:t>
            </a:r>
            <a:br>
              <a:rPr lang="lv-LV" b="1" i="0" dirty="0">
                <a:solidFill>
                  <a:srgbClr val="1E1E1E"/>
                </a:solidFill>
                <a:effectLst/>
                <a:latin typeface="Noto Sans" panose="020B0502040504020204" pitchFamily="34" charset="0"/>
              </a:rPr>
            </a:br>
            <a:endParaRPr lang="lv-LV" dirty="0"/>
          </a:p>
        </p:txBody>
      </p:sp>
      <p:sp>
        <p:nvSpPr>
          <p:cNvPr id="3" name="Slaida numura vietturis 2">
            <a:extLst>
              <a:ext uri="{FF2B5EF4-FFF2-40B4-BE49-F238E27FC236}">
                <a16:creationId xmlns:a16="http://schemas.microsoft.com/office/drawing/2014/main" id="{4881D311-4424-7F43-3E85-ADEAF3F1FDD1}"/>
              </a:ext>
            </a:extLst>
          </p:cNvPr>
          <p:cNvSpPr>
            <a:spLocks noGrp="1"/>
          </p:cNvSpPr>
          <p:nvPr>
            <p:ph type="sldNum" sz="quarter" idx="12"/>
          </p:nvPr>
        </p:nvSpPr>
        <p:spPr/>
        <p:txBody>
          <a:bodyPr/>
          <a:lstStyle/>
          <a:p>
            <a:fld id="{660F3F40-12FA-4968-8235-5F18DAFE2DEF}" type="slidenum">
              <a:rPr lang="lv-LV" smtClean="0"/>
              <a:t>28</a:t>
            </a:fld>
            <a:endParaRPr lang="lv-LV"/>
          </a:p>
        </p:txBody>
      </p:sp>
      <p:pic>
        <p:nvPicPr>
          <p:cNvPr id="5" name="Attēls 4">
            <a:extLst>
              <a:ext uri="{FF2B5EF4-FFF2-40B4-BE49-F238E27FC236}">
                <a16:creationId xmlns:a16="http://schemas.microsoft.com/office/drawing/2014/main" id="{A6405774-88BE-61F4-82AB-8302DE516B66}"/>
              </a:ext>
            </a:extLst>
          </p:cNvPr>
          <p:cNvPicPr>
            <a:picLocks noChangeAspect="1"/>
          </p:cNvPicPr>
          <p:nvPr/>
        </p:nvPicPr>
        <p:blipFill rotWithShape="1">
          <a:blip r:embed="rId3"/>
          <a:srcRect r="34231"/>
          <a:stretch/>
        </p:blipFill>
        <p:spPr>
          <a:xfrm>
            <a:off x="173871" y="2124242"/>
            <a:ext cx="6353917" cy="2059852"/>
          </a:xfrm>
          <a:prstGeom prst="rect">
            <a:avLst/>
          </a:prstGeom>
        </p:spPr>
      </p:pic>
      <p:sp>
        <p:nvSpPr>
          <p:cNvPr id="7" name="TextBox 6">
            <a:extLst>
              <a:ext uri="{FF2B5EF4-FFF2-40B4-BE49-F238E27FC236}">
                <a16:creationId xmlns:a16="http://schemas.microsoft.com/office/drawing/2014/main" id="{A35D1770-CFF2-1F6D-A0C2-2AD69D5502FE}"/>
              </a:ext>
            </a:extLst>
          </p:cNvPr>
          <p:cNvSpPr txBox="1"/>
          <p:nvPr/>
        </p:nvSpPr>
        <p:spPr>
          <a:xfrm>
            <a:off x="173871" y="4338677"/>
            <a:ext cx="8301100" cy="369332"/>
          </a:xfrm>
          <a:prstGeom prst="rect">
            <a:avLst/>
          </a:prstGeom>
          <a:noFill/>
        </p:spPr>
        <p:txBody>
          <a:bodyPr wrap="square">
            <a:spAutoFit/>
          </a:bodyPr>
          <a:lstStyle/>
          <a:p>
            <a:r>
              <a:rPr lang="lv-LV" b="1" dirty="0"/>
              <a:t>Līdz 25.12 ir atvērts </a:t>
            </a:r>
            <a:r>
              <a:rPr lang="lv-LV" b="1" dirty="0" err="1"/>
              <a:t>matchmaking</a:t>
            </a:r>
            <a:r>
              <a:rPr lang="lv-LV" b="1" dirty="0"/>
              <a:t> portāls, informācija pieejama </a:t>
            </a:r>
            <a:r>
              <a:rPr lang="lv-LV" b="1" dirty="0">
                <a:hlinkClick r:id="rId4"/>
              </a:rPr>
              <a:t>šeit.</a:t>
            </a:r>
            <a:r>
              <a:rPr lang="lv-LV" b="1" dirty="0"/>
              <a:t> (6. klasteris)</a:t>
            </a:r>
          </a:p>
        </p:txBody>
      </p:sp>
      <p:pic>
        <p:nvPicPr>
          <p:cNvPr id="6" name="Picture 5">
            <a:extLst>
              <a:ext uri="{FF2B5EF4-FFF2-40B4-BE49-F238E27FC236}">
                <a16:creationId xmlns:a16="http://schemas.microsoft.com/office/drawing/2014/main" id="{E78C134A-D56E-1DB3-053D-FC4C220BC321}"/>
              </a:ext>
            </a:extLst>
          </p:cNvPr>
          <p:cNvPicPr>
            <a:picLocks noChangeAspect="1"/>
          </p:cNvPicPr>
          <p:nvPr/>
        </p:nvPicPr>
        <p:blipFill>
          <a:blip r:embed="rId5"/>
          <a:stretch>
            <a:fillRect/>
          </a:stretch>
        </p:blipFill>
        <p:spPr>
          <a:xfrm>
            <a:off x="5880106" y="329386"/>
            <a:ext cx="6138023" cy="3099614"/>
          </a:xfrm>
          <a:prstGeom prst="rect">
            <a:avLst/>
          </a:prstGeom>
        </p:spPr>
      </p:pic>
    </p:spTree>
    <p:extLst>
      <p:ext uri="{BB962C8B-B14F-4D97-AF65-F5344CB8AC3E}">
        <p14:creationId xmlns:p14="http://schemas.microsoft.com/office/powerpoint/2010/main" val="26969687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2FE53D-6D48-40E4-BBCB-95277D6138B1}"/>
              </a:ext>
            </a:extLst>
          </p:cNvPr>
          <p:cNvSpPr>
            <a:spLocks noGrp="1"/>
          </p:cNvSpPr>
          <p:nvPr>
            <p:ph type="title"/>
          </p:nvPr>
        </p:nvSpPr>
        <p:spPr>
          <a:xfrm>
            <a:off x="914400" y="2776671"/>
            <a:ext cx="10363200" cy="960442"/>
          </a:xfrm>
        </p:spPr>
        <p:txBody>
          <a:bodyPr/>
          <a:lstStyle/>
          <a:p>
            <a:r>
              <a:rPr lang="lv-LV" dirty="0">
                <a:latin typeface="+mj-lt"/>
                <a:cs typeface="Times New Roman" panose="02020603050405020304" pitchFamily="18" charset="0"/>
              </a:rPr>
              <a:t>Paldies!</a:t>
            </a:r>
          </a:p>
        </p:txBody>
      </p:sp>
      <p:sp>
        <p:nvSpPr>
          <p:cNvPr id="6" name="Slide Number Placeholder 5">
            <a:extLst>
              <a:ext uri="{FF2B5EF4-FFF2-40B4-BE49-F238E27FC236}">
                <a16:creationId xmlns:a16="http://schemas.microsoft.com/office/drawing/2014/main" id="{3939C59C-FC4D-4132-94D3-1966F139E02E}"/>
              </a:ext>
            </a:extLst>
          </p:cNvPr>
          <p:cNvSpPr>
            <a:spLocks noGrp="1"/>
          </p:cNvSpPr>
          <p:nvPr>
            <p:ph type="sldNum" sz="quarter" idx="4294967295"/>
          </p:nvPr>
        </p:nvSpPr>
        <p:spPr>
          <a:xfrm>
            <a:off x="11785600" y="6324600"/>
            <a:ext cx="406400" cy="304800"/>
          </a:xfrm>
        </p:spPr>
        <p:txBody>
          <a:bodyPr/>
          <a:lstStyle/>
          <a:p>
            <a:pPr>
              <a:defRPr/>
            </a:pPr>
            <a:fld id="{559B3BF5-5EA0-4E17-AB4B-664290D5DB15}" type="slidenum">
              <a:rPr lang="en-US" altLang="lv-LV" smtClean="0"/>
              <a:pPr>
                <a:defRPr/>
              </a:pPr>
              <a:t>29</a:t>
            </a:fld>
            <a:endParaRPr lang="en-US" altLang="lv-LV"/>
          </a:p>
        </p:txBody>
      </p:sp>
      <p:pic>
        <p:nvPicPr>
          <p:cNvPr id="8" name="Attēls 7">
            <a:extLst>
              <a:ext uri="{FF2B5EF4-FFF2-40B4-BE49-F238E27FC236}">
                <a16:creationId xmlns:a16="http://schemas.microsoft.com/office/drawing/2014/main" id="{77EC98D4-A5BD-4B4A-8347-CD006E290B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2483" y="5433415"/>
            <a:ext cx="1803117" cy="1043585"/>
          </a:xfrm>
          <a:prstGeom prst="rect">
            <a:avLst/>
          </a:prstGeom>
        </p:spPr>
      </p:pic>
      <p:sp>
        <p:nvSpPr>
          <p:cNvPr id="11" name="TextBox 10">
            <a:extLst>
              <a:ext uri="{FF2B5EF4-FFF2-40B4-BE49-F238E27FC236}">
                <a16:creationId xmlns:a16="http://schemas.microsoft.com/office/drawing/2014/main" id="{7AD6C18C-6D6A-46A4-8064-78CB7E2E2EAE}"/>
              </a:ext>
            </a:extLst>
          </p:cNvPr>
          <p:cNvSpPr txBox="1"/>
          <p:nvPr/>
        </p:nvSpPr>
        <p:spPr>
          <a:xfrm>
            <a:off x="3048000" y="3275840"/>
            <a:ext cx="6096000" cy="1600438"/>
          </a:xfrm>
          <a:prstGeom prst="rect">
            <a:avLst/>
          </a:prstGeom>
          <a:noFill/>
        </p:spPr>
        <p:txBody>
          <a:bodyPr wrap="square">
            <a:spAutoFit/>
          </a:bodyPr>
          <a:lstStyle/>
          <a:p>
            <a:pPr algn="ctr"/>
            <a:r>
              <a:rPr lang="lv-LV" sz="1400" b="1" dirty="0">
                <a:solidFill>
                  <a:schemeClr val="accent6">
                    <a:lumMod val="50000"/>
                  </a:schemeClr>
                </a:solidFill>
                <a:latin typeface="+mj-lt"/>
                <a:ea typeface="Times New Roman" panose="02020603050405020304" pitchFamily="18" charset="0"/>
                <a:cs typeface="Times New Roman" panose="02020603050405020304" pitchFamily="18" charset="0"/>
              </a:rPr>
              <a:t>Lāsma Brenča un Aiga Salmiņa</a:t>
            </a:r>
          </a:p>
          <a:p>
            <a:pPr algn="ctr"/>
            <a:r>
              <a:rPr lang="lv-LV" sz="1400" dirty="0">
                <a:solidFill>
                  <a:srgbClr val="010202"/>
                </a:solidFill>
                <a:effectLst/>
                <a:latin typeface="+mj-lt"/>
                <a:ea typeface="Times New Roman" panose="02020603050405020304" pitchFamily="18" charset="0"/>
                <a:cs typeface="Times New Roman" panose="02020603050405020304" pitchFamily="18" charset="0"/>
              </a:rPr>
              <a:t>Latvijas</a:t>
            </a:r>
            <a:r>
              <a:rPr lang="lv-LV" sz="1400" spc="-50" dirty="0">
                <a:solidFill>
                  <a:srgbClr val="010202"/>
                </a:solidFill>
                <a:effectLst/>
                <a:latin typeface="+mj-lt"/>
                <a:ea typeface="Times New Roman" panose="02020603050405020304" pitchFamily="18" charset="0"/>
                <a:cs typeface="Times New Roman" panose="02020603050405020304" pitchFamily="18" charset="0"/>
              </a:rPr>
              <a:t> </a:t>
            </a:r>
            <a:r>
              <a:rPr lang="lv-LV" sz="1400" dirty="0">
                <a:solidFill>
                  <a:srgbClr val="010202"/>
                </a:solidFill>
                <a:effectLst/>
                <a:latin typeface="+mj-lt"/>
                <a:ea typeface="Times New Roman" panose="02020603050405020304" pitchFamily="18" charset="0"/>
                <a:cs typeface="Times New Roman" panose="02020603050405020304" pitchFamily="18" charset="0"/>
              </a:rPr>
              <a:t>Zinātnes</a:t>
            </a:r>
            <a:r>
              <a:rPr lang="lv-LV" sz="1400" spc="-45" dirty="0">
                <a:solidFill>
                  <a:srgbClr val="010202"/>
                </a:solidFill>
                <a:effectLst/>
                <a:latin typeface="+mj-lt"/>
                <a:ea typeface="Times New Roman" panose="02020603050405020304" pitchFamily="18" charset="0"/>
                <a:cs typeface="Times New Roman" panose="02020603050405020304" pitchFamily="18" charset="0"/>
              </a:rPr>
              <a:t> </a:t>
            </a:r>
            <a:r>
              <a:rPr lang="lv-LV" sz="1400" dirty="0">
                <a:solidFill>
                  <a:srgbClr val="010202"/>
                </a:solidFill>
                <a:effectLst/>
                <a:latin typeface="+mj-lt"/>
                <a:ea typeface="Times New Roman" panose="02020603050405020304" pitchFamily="18" charset="0"/>
                <a:cs typeface="Times New Roman" panose="02020603050405020304" pitchFamily="18" charset="0"/>
              </a:rPr>
              <a:t>padomes</a:t>
            </a:r>
            <a:endParaRPr lang="lv-LV" sz="1400" dirty="0">
              <a:effectLst/>
              <a:latin typeface="+mj-lt"/>
              <a:ea typeface="Times New Roman" panose="02020603050405020304" pitchFamily="18" charset="0"/>
              <a:cs typeface="Times New Roman" panose="02020603050405020304" pitchFamily="18" charset="0"/>
            </a:endParaRPr>
          </a:p>
          <a:p>
            <a:pPr algn="ctr"/>
            <a:r>
              <a:rPr lang="lv-LV" sz="1400" dirty="0">
                <a:solidFill>
                  <a:srgbClr val="010202"/>
                </a:solidFill>
                <a:effectLst/>
                <a:latin typeface="+mj-lt"/>
                <a:ea typeface="Times New Roman" panose="02020603050405020304" pitchFamily="18" charset="0"/>
                <a:cs typeface="Times New Roman" panose="02020603050405020304" pitchFamily="18" charset="0"/>
              </a:rPr>
              <a:t>Starptautiskās sadarbības programmu projektu departamenta </a:t>
            </a:r>
            <a:endParaRPr lang="lv-LV" sz="1400" dirty="0">
              <a:effectLst/>
              <a:latin typeface="+mj-lt"/>
              <a:ea typeface="Times New Roman" panose="02020603050405020304" pitchFamily="18" charset="0"/>
              <a:cs typeface="Times New Roman" panose="02020603050405020304" pitchFamily="18" charset="0"/>
            </a:endParaRPr>
          </a:p>
          <a:p>
            <a:pPr algn="ctr"/>
            <a:r>
              <a:rPr lang="lv-LV" sz="1400" dirty="0">
                <a:solidFill>
                  <a:srgbClr val="010202"/>
                </a:solidFill>
                <a:effectLst/>
                <a:latin typeface="+mj-lt"/>
                <a:ea typeface="Times New Roman" panose="02020603050405020304" pitchFamily="18" charset="0"/>
                <a:cs typeface="Times New Roman" panose="02020603050405020304" pitchFamily="18" charset="0"/>
              </a:rPr>
              <a:t>Apvārsnis Eiropa Nacionālā kontaktpunkta vecākā ekspertes</a:t>
            </a:r>
          </a:p>
          <a:p>
            <a:pPr algn="ctr"/>
            <a:r>
              <a:rPr lang="lv-LV" sz="1400" dirty="0">
                <a:solidFill>
                  <a:srgbClr val="010202"/>
                </a:solidFill>
                <a:latin typeface="+mj-lt"/>
                <a:ea typeface="Times New Roman" panose="02020603050405020304" pitchFamily="18" charset="0"/>
                <a:cs typeface="Times New Roman" panose="02020603050405020304" pitchFamily="18" charset="0"/>
              </a:rPr>
              <a:t>E-pasts: </a:t>
            </a:r>
            <a:r>
              <a:rPr lang="lv-LV" sz="1400" dirty="0">
                <a:solidFill>
                  <a:srgbClr val="010202"/>
                </a:solidFill>
                <a:latin typeface="+mj-lt"/>
                <a:ea typeface="Times New Roman" panose="02020603050405020304" pitchFamily="18" charset="0"/>
                <a:cs typeface="Times New Roman" panose="02020603050405020304" pitchFamily="18" charset="0"/>
                <a:hlinkClick r:id="rId4"/>
              </a:rPr>
              <a:t>lasma.brenca@lzp.gov.lv</a:t>
            </a:r>
            <a:endParaRPr lang="lv-LV" sz="1400" dirty="0">
              <a:solidFill>
                <a:srgbClr val="010202"/>
              </a:solidFill>
              <a:latin typeface="+mj-lt"/>
              <a:ea typeface="Times New Roman" panose="02020603050405020304" pitchFamily="18" charset="0"/>
              <a:cs typeface="Times New Roman" panose="02020603050405020304" pitchFamily="18" charset="0"/>
            </a:endParaRPr>
          </a:p>
          <a:p>
            <a:pPr algn="ctr"/>
            <a:r>
              <a:rPr lang="lv-LV" sz="1400" dirty="0">
                <a:solidFill>
                  <a:srgbClr val="010202"/>
                </a:solidFill>
                <a:latin typeface="+mj-lt"/>
                <a:cs typeface="Times New Roman" panose="02020603050405020304" pitchFamily="18" charset="0"/>
                <a:hlinkClick r:id="rId5"/>
              </a:rPr>
              <a:t>aiga.salmina@lzp.gov.lv</a:t>
            </a:r>
            <a:endParaRPr lang="lv-LV" sz="1400" dirty="0">
              <a:solidFill>
                <a:srgbClr val="010202"/>
              </a:solidFill>
              <a:latin typeface="+mj-lt"/>
              <a:cs typeface="Times New Roman" panose="02020603050405020304" pitchFamily="18" charset="0"/>
            </a:endParaRPr>
          </a:p>
          <a:p>
            <a:pPr algn="ctr"/>
            <a:endParaRPr lang="lv-LV" sz="1400" dirty="0">
              <a:solidFill>
                <a:srgbClr val="010202"/>
              </a:solidFill>
              <a:latin typeface="+mj-lt"/>
              <a:cs typeface="Times New Roman" panose="02020603050405020304" pitchFamily="18" charset="0"/>
            </a:endParaRPr>
          </a:p>
        </p:txBody>
      </p:sp>
      <p:pic>
        <p:nvPicPr>
          <p:cNvPr id="1026" name="Picture 2">
            <a:extLst>
              <a:ext uri="{FF2B5EF4-FFF2-40B4-BE49-F238E27FC236}">
                <a16:creationId xmlns:a16="http://schemas.microsoft.com/office/drawing/2014/main" id="{AE508D17-A6BE-41D5-ADD7-1A14370920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63" y="5556775"/>
            <a:ext cx="478249" cy="4782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witter - Free social media icons">
            <a:extLst>
              <a:ext uri="{FF2B5EF4-FFF2-40B4-BE49-F238E27FC236}">
                <a16:creationId xmlns:a16="http://schemas.microsoft.com/office/drawing/2014/main" id="{443953CF-04AE-40E3-B922-1D554B5686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063" y="5053941"/>
            <a:ext cx="457863" cy="4578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ākums | Latvijas Zinātnes padome">
            <a:extLst>
              <a:ext uri="{FF2B5EF4-FFF2-40B4-BE49-F238E27FC236}">
                <a16:creationId xmlns:a16="http://schemas.microsoft.com/office/drawing/2014/main" id="{346A0C66-6AEF-4183-9546-1DD3423FDD4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2083"/>
          <a:stretch/>
        </p:blipFill>
        <p:spPr bwMode="auto">
          <a:xfrm>
            <a:off x="141841" y="6046946"/>
            <a:ext cx="712694" cy="5553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CCF85FB-57E1-41B5-9F15-AA95747AD4CA}"/>
              </a:ext>
            </a:extLst>
          </p:cNvPr>
          <p:cNvSpPr txBox="1"/>
          <p:nvPr/>
        </p:nvSpPr>
        <p:spPr>
          <a:xfrm>
            <a:off x="914400" y="5128983"/>
            <a:ext cx="1565566" cy="307777"/>
          </a:xfrm>
          <a:prstGeom prst="rect">
            <a:avLst/>
          </a:prstGeom>
          <a:noFill/>
        </p:spPr>
        <p:txBody>
          <a:bodyPr wrap="square" rtlCol="0">
            <a:spAutoFit/>
          </a:bodyPr>
          <a:lstStyle/>
          <a:p>
            <a:r>
              <a:rPr lang="lv-LV" sz="1400" dirty="0">
                <a:latin typeface="+mj-lt"/>
              </a:rPr>
              <a:t>@apvarsnis</a:t>
            </a:r>
          </a:p>
        </p:txBody>
      </p:sp>
      <p:sp>
        <p:nvSpPr>
          <p:cNvPr id="3" name="TextBox 2">
            <a:extLst>
              <a:ext uri="{FF2B5EF4-FFF2-40B4-BE49-F238E27FC236}">
                <a16:creationId xmlns:a16="http://schemas.microsoft.com/office/drawing/2014/main" id="{770B4185-8D44-461C-862F-2114D1FA5BB0}"/>
              </a:ext>
            </a:extLst>
          </p:cNvPr>
          <p:cNvSpPr txBox="1"/>
          <p:nvPr/>
        </p:nvSpPr>
        <p:spPr>
          <a:xfrm>
            <a:off x="914400" y="6015444"/>
            <a:ext cx="4053994" cy="523220"/>
          </a:xfrm>
          <a:prstGeom prst="rect">
            <a:avLst/>
          </a:prstGeom>
          <a:noFill/>
        </p:spPr>
        <p:txBody>
          <a:bodyPr wrap="square" rtlCol="0">
            <a:spAutoFit/>
          </a:bodyPr>
          <a:lstStyle/>
          <a:p>
            <a:r>
              <a:rPr lang="lv-LV" sz="1400" dirty="0">
                <a:latin typeface="+mj-lt"/>
                <a:hlinkClick r:id="rId9"/>
              </a:rPr>
              <a:t>https://lzp.gov.lv/starptautiskas-sadarbibas-programmas/apvarsnis-eiropa/</a:t>
            </a:r>
            <a:r>
              <a:rPr lang="lv-LV" sz="1400" dirty="0">
                <a:latin typeface="+mj-lt"/>
              </a:rPr>
              <a:t> </a:t>
            </a:r>
          </a:p>
        </p:txBody>
      </p:sp>
      <p:sp>
        <p:nvSpPr>
          <p:cNvPr id="4" name="TextBox 3">
            <a:extLst>
              <a:ext uri="{FF2B5EF4-FFF2-40B4-BE49-F238E27FC236}">
                <a16:creationId xmlns:a16="http://schemas.microsoft.com/office/drawing/2014/main" id="{1ABECD4B-1581-4C3B-B0E7-CA4F354451BA}"/>
              </a:ext>
            </a:extLst>
          </p:cNvPr>
          <p:cNvSpPr txBox="1"/>
          <p:nvPr/>
        </p:nvSpPr>
        <p:spPr>
          <a:xfrm>
            <a:off x="914400" y="5511804"/>
            <a:ext cx="4053994" cy="523220"/>
          </a:xfrm>
          <a:prstGeom prst="rect">
            <a:avLst/>
          </a:prstGeom>
          <a:noFill/>
        </p:spPr>
        <p:txBody>
          <a:bodyPr wrap="square" rtlCol="0">
            <a:spAutoFit/>
          </a:bodyPr>
          <a:lstStyle/>
          <a:p>
            <a:r>
              <a:rPr lang="lv-LV" sz="1400" i="0" dirty="0">
                <a:solidFill>
                  <a:srgbClr val="050505"/>
                </a:solidFill>
                <a:effectLst/>
                <a:latin typeface="+mj-lt"/>
              </a:rPr>
              <a:t>@</a:t>
            </a:r>
            <a:r>
              <a:rPr lang="de-DE" sz="1400" i="0" dirty="0" err="1">
                <a:solidFill>
                  <a:srgbClr val="050505"/>
                </a:solidFill>
                <a:effectLst/>
                <a:latin typeface="+mj-lt"/>
              </a:rPr>
              <a:t>Apvārsnis</a:t>
            </a:r>
            <a:r>
              <a:rPr lang="de-DE" sz="1400" i="0" dirty="0">
                <a:solidFill>
                  <a:srgbClr val="050505"/>
                </a:solidFill>
                <a:effectLst/>
                <a:latin typeface="+mj-lt"/>
              </a:rPr>
              <a:t> EU </a:t>
            </a:r>
            <a:r>
              <a:rPr lang="de-DE" sz="1400" i="0" dirty="0" err="1">
                <a:solidFill>
                  <a:srgbClr val="050505"/>
                </a:solidFill>
                <a:effectLst/>
                <a:latin typeface="+mj-lt"/>
              </a:rPr>
              <a:t>Latvijas</a:t>
            </a:r>
            <a:r>
              <a:rPr lang="de-DE" sz="1400" i="0" dirty="0">
                <a:solidFill>
                  <a:srgbClr val="050505"/>
                </a:solidFill>
                <a:effectLst/>
                <a:latin typeface="+mj-lt"/>
              </a:rPr>
              <a:t> </a:t>
            </a:r>
            <a:r>
              <a:rPr lang="de-DE" sz="1400" i="0" dirty="0" err="1">
                <a:solidFill>
                  <a:srgbClr val="050505"/>
                </a:solidFill>
                <a:effectLst/>
                <a:latin typeface="+mj-lt"/>
              </a:rPr>
              <a:t>Nacionālais</a:t>
            </a:r>
            <a:r>
              <a:rPr lang="de-DE" sz="1400" i="0" dirty="0">
                <a:solidFill>
                  <a:srgbClr val="050505"/>
                </a:solidFill>
                <a:effectLst/>
                <a:latin typeface="+mj-lt"/>
              </a:rPr>
              <a:t> </a:t>
            </a:r>
            <a:r>
              <a:rPr lang="de-DE" sz="1400" i="0" dirty="0" err="1">
                <a:solidFill>
                  <a:srgbClr val="050505"/>
                </a:solidFill>
                <a:effectLst/>
                <a:latin typeface="+mj-lt"/>
              </a:rPr>
              <a:t>kontaktpunkts</a:t>
            </a:r>
            <a:r>
              <a:rPr lang="de-DE" sz="1400" i="0" dirty="0">
                <a:solidFill>
                  <a:srgbClr val="050505"/>
                </a:solidFill>
                <a:effectLst/>
                <a:latin typeface="+mj-lt"/>
              </a:rPr>
              <a:t> - HE NCP LV</a:t>
            </a:r>
          </a:p>
        </p:txBody>
      </p:sp>
    </p:spTree>
    <p:extLst>
      <p:ext uri="{BB962C8B-B14F-4D97-AF65-F5344CB8AC3E}">
        <p14:creationId xmlns:p14="http://schemas.microsoft.com/office/powerpoint/2010/main" val="1541616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4D173A-2CA1-C2F3-E40C-1814E090EB60}"/>
              </a:ext>
            </a:extLst>
          </p:cNvPr>
          <p:cNvSpPr>
            <a:spLocks noGrp="1"/>
          </p:cNvSpPr>
          <p:nvPr>
            <p:ph type="sldNum" sz="quarter" idx="12"/>
          </p:nvPr>
        </p:nvSpPr>
        <p:spPr/>
        <p:txBody>
          <a:bodyPr/>
          <a:lstStyle/>
          <a:p>
            <a:fld id="{660F3F40-12FA-4968-8235-5F18DAFE2DEF}" type="slidenum">
              <a:rPr lang="lv-LV" smtClean="0"/>
              <a:t>3</a:t>
            </a:fld>
            <a:endParaRPr lang="lv-LV"/>
          </a:p>
        </p:txBody>
      </p:sp>
      <p:pic>
        <p:nvPicPr>
          <p:cNvPr id="3" name="Attēls 18">
            <a:extLst>
              <a:ext uri="{FF2B5EF4-FFF2-40B4-BE49-F238E27FC236}">
                <a16:creationId xmlns:a16="http://schemas.microsoft.com/office/drawing/2014/main" id="{BD27AE4E-4F7D-6426-AB8C-1319D878DE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3673" y="258499"/>
            <a:ext cx="1201705" cy="695507"/>
          </a:xfrm>
          <a:prstGeom prst="rect">
            <a:avLst/>
          </a:prstGeom>
        </p:spPr>
      </p:pic>
      <p:pic>
        <p:nvPicPr>
          <p:cNvPr id="4" name="Picture 3">
            <a:extLst>
              <a:ext uri="{FF2B5EF4-FFF2-40B4-BE49-F238E27FC236}">
                <a16:creationId xmlns:a16="http://schemas.microsoft.com/office/drawing/2014/main" id="{E88E2548-5187-44C3-5AA4-7F071EC9D3DE}"/>
              </a:ext>
            </a:extLst>
          </p:cNvPr>
          <p:cNvPicPr>
            <a:picLocks noChangeAspect="1"/>
          </p:cNvPicPr>
          <p:nvPr/>
        </p:nvPicPr>
        <p:blipFill>
          <a:blip r:embed="rId4"/>
          <a:stretch>
            <a:fillRect/>
          </a:stretch>
        </p:blipFill>
        <p:spPr>
          <a:xfrm>
            <a:off x="915163" y="935182"/>
            <a:ext cx="10857015" cy="4987636"/>
          </a:xfrm>
          <a:prstGeom prst="rect">
            <a:avLst/>
          </a:prstGeom>
        </p:spPr>
      </p:pic>
      <p:sp>
        <p:nvSpPr>
          <p:cNvPr id="5" name="TextBox 4">
            <a:extLst>
              <a:ext uri="{FF2B5EF4-FFF2-40B4-BE49-F238E27FC236}">
                <a16:creationId xmlns:a16="http://schemas.microsoft.com/office/drawing/2014/main" id="{44DBE286-29B7-4401-DCB1-F8A2472B1AA9}"/>
              </a:ext>
            </a:extLst>
          </p:cNvPr>
          <p:cNvSpPr txBox="1"/>
          <p:nvPr/>
        </p:nvSpPr>
        <p:spPr>
          <a:xfrm>
            <a:off x="2272145" y="258499"/>
            <a:ext cx="6179127" cy="400110"/>
          </a:xfrm>
          <a:prstGeom prst="rect">
            <a:avLst/>
          </a:prstGeom>
          <a:noFill/>
        </p:spPr>
        <p:txBody>
          <a:bodyPr wrap="square" rtlCol="0">
            <a:spAutoFit/>
          </a:bodyPr>
          <a:lstStyle/>
          <a:p>
            <a:pPr algn="ctr"/>
            <a:r>
              <a:rPr lang="lv-LV" sz="2000" b="1" dirty="0">
                <a:solidFill>
                  <a:srgbClr val="0308DB">
                    <a:lumMod val="50000"/>
                  </a:srgbClr>
                </a:solidFill>
                <a:latin typeface="Verdana" panose="020B0604030504040204" pitchFamily="34" charset="0"/>
                <a:ea typeface="Verdana" panose="020B0604030504040204" pitchFamily="34" charset="0"/>
                <a:cs typeface="+mj-cs"/>
              </a:rPr>
              <a:t>Apvārsnis Eiropa struktūra</a:t>
            </a:r>
            <a:endParaRPr lang="en-US" sz="2000" b="1" dirty="0">
              <a:solidFill>
                <a:srgbClr val="0308DB">
                  <a:lumMod val="50000"/>
                </a:srgbClr>
              </a:solidFill>
              <a:latin typeface="Verdana" panose="020B0604030504040204" pitchFamily="34" charset="0"/>
              <a:ea typeface="Verdana" panose="020B0604030504040204" pitchFamily="34" charset="0"/>
              <a:cs typeface="+mj-cs"/>
            </a:endParaRPr>
          </a:p>
        </p:txBody>
      </p:sp>
    </p:spTree>
    <p:extLst>
      <p:ext uri="{BB962C8B-B14F-4D97-AF65-F5344CB8AC3E}">
        <p14:creationId xmlns:p14="http://schemas.microsoft.com/office/powerpoint/2010/main" val="1591881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1DFCCBC1-0DCD-4B76-39D6-0072AF63D0F6}"/>
              </a:ext>
            </a:extLst>
          </p:cNvPr>
          <p:cNvSpPr txBox="1"/>
          <p:nvPr/>
        </p:nvSpPr>
        <p:spPr>
          <a:xfrm>
            <a:off x="2424930" y="288941"/>
            <a:ext cx="6235986" cy="7953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pPr algn="ctr">
              <a:lnSpc>
                <a:spcPct val="90000"/>
              </a:lnSpc>
              <a:spcBef>
                <a:spcPct val="0"/>
              </a:spcBef>
              <a:defRPr/>
            </a:pPr>
            <a:r>
              <a:rPr lang="lv-LV" sz="3200" b="1" dirty="0">
                <a:solidFill>
                  <a:srgbClr val="0308DB">
                    <a:lumMod val="50000"/>
                  </a:srgbClr>
                </a:solidFill>
                <a:latin typeface="Verdana" panose="020B0604030504040204" pitchFamily="34" charset="0"/>
                <a:ea typeface="Verdana" panose="020B0604030504040204" pitchFamily="34" charset="0"/>
                <a:cs typeface="+mj-cs"/>
              </a:rPr>
              <a:t>NKP komanda</a:t>
            </a:r>
            <a:endParaRPr lang="en-US" sz="3200" b="1" dirty="0">
              <a:solidFill>
                <a:srgbClr val="0308DB">
                  <a:lumMod val="50000"/>
                </a:srgbClr>
              </a:solidFill>
              <a:latin typeface="Verdana" panose="020B0604030504040204" pitchFamily="34" charset="0"/>
              <a:ea typeface="Verdana" panose="020B0604030504040204" pitchFamily="34" charset="0"/>
              <a:cs typeface="+mj-cs"/>
            </a:endParaRPr>
          </a:p>
        </p:txBody>
      </p:sp>
      <p:graphicFrame>
        <p:nvGraphicFramePr>
          <p:cNvPr id="34" name="Content Placeholder 4">
            <a:extLst>
              <a:ext uri="{FF2B5EF4-FFF2-40B4-BE49-F238E27FC236}">
                <a16:creationId xmlns:a16="http://schemas.microsoft.com/office/drawing/2014/main" id="{C7BBCF50-5CC5-5642-13AC-6D46B51B4034}"/>
              </a:ext>
            </a:extLst>
          </p:cNvPr>
          <p:cNvGraphicFramePr>
            <a:graphicFrameLocks/>
          </p:cNvGraphicFramePr>
          <p:nvPr/>
        </p:nvGraphicFramePr>
        <p:xfrm>
          <a:off x="514634" y="1233813"/>
          <a:ext cx="3538491" cy="44242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6" name="Content Placeholder 4">
            <a:extLst>
              <a:ext uri="{FF2B5EF4-FFF2-40B4-BE49-F238E27FC236}">
                <a16:creationId xmlns:a16="http://schemas.microsoft.com/office/drawing/2014/main" id="{2BDC8ED0-A353-48B6-F76E-BB8013521186}"/>
              </a:ext>
            </a:extLst>
          </p:cNvPr>
          <p:cNvGraphicFramePr>
            <a:graphicFrameLocks/>
          </p:cNvGraphicFramePr>
          <p:nvPr/>
        </p:nvGraphicFramePr>
        <p:xfrm>
          <a:off x="4164971" y="1233813"/>
          <a:ext cx="3538491" cy="442425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37" name="Content Placeholder 4">
            <a:extLst>
              <a:ext uri="{FF2B5EF4-FFF2-40B4-BE49-F238E27FC236}">
                <a16:creationId xmlns:a16="http://schemas.microsoft.com/office/drawing/2014/main" id="{F7FBFFC0-ED1E-F3D7-1247-3235FE78CA84}"/>
              </a:ext>
            </a:extLst>
          </p:cNvPr>
          <p:cNvGraphicFramePr>
            <a:graphicFrameLocks/>
          </p:cNvGraphicFramePr>
          <p:nvPr/>
        </p:nvGraphicFramePr>
        <p:xfrm>
          <a:off x="7815308" y="1233813"/>
          <a:ext cx="3538491" cy="442425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8" name="Rectangle 7">
            <a:extLst>
              <a:ext uri="{FF2B5EF4-FFF2-40B4-BE49-F238E27FC236}">
                <a16:creationId xmlns:a16="http://schemas.microsoft.com/office/drawing/2014/main" id="{52E114C3-0A63-FA43-9A19-C62ABADEB90E}"/>
              </a:ext>
            </a:extLst>
          </p:cNvPr>
          <p:cNvSpPr/>
          <p:nvPr/>
        </p:nvSpPr>
        <p:spPr>
          <a:xfrm>
            <a:off x="966933" y="6224125"/>
            <a:ext cx="6630661" cy="369332"/>
          </a:xfrm>
          <a:prstGeom prst="rect">
            <a:avLst/>
          </a:prstGeom>
        </p:spPr>
        <p:txBody>
          <a:bodyPr wrap="none">
            <a:spAutoFit/>
          </a:bodyPr>
          <a:lstStyle/>
          <a:p>
            <a:r>
              <a:rPr lang="lv-LV" dirty="0">
                <a:latin typeface="Verdana" panose="020B0604030504040204" pitchFamily="34" charset="0"/>
                <a:ea typeface="Verdana" panose="020B0604030504040204" pitchFamily="34" charset="0"/>
                <a:cs typeface="Verdana" panose="020B0604030504040204" pitchFamily="34" charset="0"/>
                <a:hlinkClick r:id="rId18"/>
              </a:rPr>
              <a:t>https://www.lzp.gov.lv/lv/apvarsnis-eiropa-2021-2027</a:t>
            </a:r>
            <a:r>
              <a:rPr lang="lv-LV" dirty="0">
                <a:latin typeface="Verdana" panose="020B0604030504040204" pitchFamily="34" charset="0"/>
                <a:ea typeface="Verdana" panose="020B0604030504040204" pitchFamily="34" charset="0"/>
                <a:cs typeface="Verdana" panose="020B0604030504040204" pitchFamily="34" charset="0"/>
              </a:rPr>
              <a:t> </a:t>
            </a:r>
          </a:p>
        </p:txBody>
      </p:sp>
      <p:sp>
        <p:nvSpPr>
          <p:cNvPr id="3" name="TextBox 2">
            <a:extLst>
              <a:ext uri="{FF2B5EF4-FFF2-40B4-BE49-F238E27FC236}">
                <a16:creationId xmlns:a16="http://schemas.microsoft.com/office/drawing/2014/main" id="{1A415D60-0F5B-5147-BE4A-AD9484F5D087}"/>
              </a:ext>
            </a:extLst>
          </p:cNvPr>
          <p:cNvSpPr txBox="1"/>
          <p:nvPr/>
        </p:nvSpPr>
        <p:spPr>
          <a:xfrm>
            <a:off x="12059478" y="185530"/>
            <a:ext cx="184731" cy="369332"/>
          </a:xfrm>
          <a:prstGeom prst="rect">
            <a:avLst/>
          </a:prstGeom>
          <a:noFill/>
        </p:spPr>
        <p:txBody>
          <a:bodyPr wrap="none" rtlCol="0">
            <a:spAutoFit/>
          </a:bodyPr>
          <a:lstStyle/>
          <a:p>
            <a:endParaRPr lang="lv-LV" dirty="0"/>
          </a:p>
        </p:txBody>
      </p:sp>
    </p:spTree>
    <p:extLst>
      <p:ext uri="{BB962C8B-B14F-4D97-AF65-F5344CB8AC3E}">
        <p14:creationId xmlns:p14="http://schemas.microsoft.com/office/powerpoint/2010/main" val="3502124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E5055AA-AE85-4427-8283-A62BD2157AA1}"/>
              </a:ext>
            </a:extLst>
          </p:cNvPr>
          <p:cNvSpPr>
            <a:spLocks noGrp="1"/>
          </p:cNvSpPr>
          <p:nvPr>
            <p:ph type="sldNum" sz="quarter" idx="12"/>
          </p:nvPr>
        </p:nvSpPr>
        <p:spPr/>
        <p:txBody>
          <a:bodyPr/>
          <a:lstStyle/>
          <a:p>
            <a:pPr>
              <a:defRPr/>
            </a:pPr>
            <a:fld id="{559B3BF5-5EA0-4E17-AB4B-664290D5DB15}" type="slidenum">
              <a:rPr lang="en-US" altLang="lv-LV" smtClean="0"/>
              <a:pPr>
                <a:defRPr/>
              </a:pPr>
              <a:t>5</a:t>
            </a:fld>
            <a:endParaRPr lang="en-US" altLang="lv-LV"/>
          </a:p>
        </p:txBody>
      </p:sp>
      <p:pic>
        <p:nvPicPr>
          <p:cNvPr id="3" name="Attēls 2">
            <a:extLst>
              <a:ext uri="{FF2B5EF4-FFF2-40B4-BE49-F238E27FC236}">
                <a16:creationId xmlns:a16="http://schemas.microsoft.com/office/drawing/2014/main" id="{132AF29B-490A-8870-C0CA-6DEE1010E062}"/>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911499" y="136525"/>
            <a:ext cx="10515601" cy="5862759"/>
          </a:xfrm>
          <a:prstGeom prst="rect">
            <a:avLst/>
          </a:prstGeom>
        </p:spPr>
      </p:pic>
      <p:pic>
        <p:nvPicPr>
          <p:cNvPr id="8" name="Attēls 7">
            <a:extLst>
              <a:ext uri="{FF2B5EF4-FFF2-40B4-BE49-F238E27FC236}">
                <a16:creationId xmlns:a16="http://schemas.microsoft.com/office/drawing/2014/main" id="{2D80EA6A-36F3-02F0-0314-C217B67997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2947" y="5482310"/>
            <a:ext cx="1201705" cy="695507"/>
          </a:xfrm>
          <a:prstGeom prst="rect">
            <a:avLst/>
          </a:prstGeom>
        </p:spPr>
      </p:pic>
    </p:spTree>
    <p:extLst>
      <p:ext uri="{BB962C8B-B14F-4D97-AF65-F5344CB8AC3E}">
        <p14:creationId xmlns:p14="http://schemas.microsoft.com/office/powerpoint/2010/main" val="1181075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E5055AA-AE85-4427-8283-A62BD2157AA1}"/>
              </a:ext>
            </a:extLst>
          </p:cNvPr>
          <p:cNvSpPr>
            <a:spLocks noGrp="1"/>
          </p:cNvSpPr>
          <p:nvPr>
            <p:ph type="sldNum" sz="quarter" idx="12"/>
          </p:nvPr>
        </p:nvSpPr>
        <p:spPr/>
        <p:txBody>
          <a:bodyPr/>
          <a:lstStyle/>
          <a:p>
            <a:pPr>
              <a:defRPr/>
            </a:pPr>
            <a:fld id="{559B3BF5-5EA0-4E17-AB4B-664290D5DB15}" type="slidenum">
              <a:rPr lang="en-US" altLang="lv-LV" smtClean="0"/>
              <a:pPr>
                <a:defRPr/>
              </a:pPr>
              <a:t>6</a:t>
            </a:fld>
            <a:endParaRPr lang="en-US" altLang="lv-LV"/>
          </a:p>
        </p:txBody>
      </p:sp>
      <p:pic>
        <p:nvPicPr>
          <p:cNvPr id="5" name="Attēls 4">
            <a:extLst>
              <a:ext uri="{FF2B5EF4-FFF2-40B4-BE49-F238E27FC236}">
                <a16:creationId xmlns:a16="http://schemas.microsoft.com/office/drawing/2014/main" id="{0A42BEBA-A733-0600-0F45-18F5F04E8A72}"/>
              </a:ext>
            </a:extLst>
          </p:cNvPr>
          <p:cNvPicPr>
            <a:picLocks noChangeAspect="1"/>
          </p:cNvPicPr>
          <p:nvPr/>
        </p:nvPicPr>
        <p:blipFill>
          <a:blip r:embed="rId3"/>
          <a:stretch>
            <a:fillRect/>
          </a:stretch>
        </p:blipFill>
        <p:spPr>
          <a:xfrm>
            <a:off x="1080592" y="709399"/>
            <a:ext cx="11029950" cy="4505325"/>
          </a:xfrm>
          <a:prstGeom prst="rect">
            <a:avLst/>
          </a:prstGeom>
        </p:spPr>
      </p:pic>
      <p:pic>
        <p:nvPicPr>
          <p:cNvPr id="8" name="Attēls 7">
            <a:extLst>
              <a:ext uri="{FF2B5EF4-FFF2-40B4-BE49-F238E27FC236}">
                <a16:creationId xmlns:a16="http://schemas.microsoft.com/office/drawing/2014/main" id="{25DA89F2-A151-9A60-C6AC-BA465B4122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3373" y="291987"/>
            <a:ext cx="1201705" cy="695507"/>
          </a:xfrm>
          <a:prstGeom prst="rect">
            <a:avLst/>
          </a:prstGeom>
        </p:spPr>
      </p:pic>
      <p:sp>
        <p:nvSpPr>
          <p:cNvPr id="9" name="TextBox 8">
            <a:extLst>
              <a:ext uri="{FF2B5EF4-FFF2-40B4-BE49-F238E27FC236}">
                <a16:creationId xmlns:a16="http://schemas.microsoft.com/office/drawing/2014/main" id="{B80F373C-1726-D892-0279-609D12C32CDA}"/>
              </a:ext>
            </a:extLst>
          </p:cNvPr>
          <p:cNvSpPr txBox="1"/>
          <p:nvPr/>
        </p:nvSpPr>
        <p:spPr>
          <a:xfrm>
            <a:off x="1190513" y="6194767"/>
            <a:ext cx="9810974" cy="323165"/>
          </a:xfrm>
          <a:prstGeom prst="rect">
            <a:avLst/>
          </a:prstGeom>
          <a:noFill/>
          <a:ln w="12700">
            <a:solidFill>
              <a:schemeClr val="bg1"/>
            </a:solidFill>
          </a:ln>
        </p:spPr>
        <p:txBody>
          <a:bodyPr wrap="square">
            <a:spAutoFit/>
          </a:bodyPr>
          <a:lstStyle/>
          <a:p>
            <a:r>
              <a:rPr lang="lv-LV" sz="1500" b="1" dirty="0">
                <a:latin typeface="+mj-lt"/>
              </a:rPr>
              <a:t>* </a:t>
            </a:r>
            <a:r>
              <a:rPr lang="en-US" sz="1500" b="1" dirty="0">
                <a:latin typeface="+mj-lt"/>
              </a:rPr>
              <a:t> </a:t>
            </a:r>
            <a:r>
              <a:rPr lang="lv-LV" sz="1500" b="1" dirty="0">
                <a:latin typeface="+mj-lt"/>
              </a:rPr>
              <a:t>Vairāk informācija apskatāma </a:t>
            </a:r>
            <a:r>
              <a:rPr lang="lv-LV" sz="1500" b="1" dirty="0">
                <a:latin typeface="+mj-lt"/>
                <a:hlinkClick r:id="rId5"/>
              </a:rPr>
              <a:t>šeit</a:t>
            </a:r>
            <a:r>
              <a:rPr lang="lv-LV" sz="1500" b="1" dirty="0">
                <a:latin typeface="+mj-lt"/>
              </a:rPr>
              <a:t> </a:t>
            </a:r>
            <a:endParaRPr lang="en-US" sz="1500" b="1" dirty="0">
              <a:latin typeface="+mj-lt"/>
            </a:endParaRPr>
          </a:p>
        </p:txBody>
      </p:sp>
    </p:spTree>
    <p:extLst>
      <p:ext uri="{BB962C8B-B14F-4D97-AF65-F5344CB8AC3E}">
        <p14:creationId xmlns:p14="http://schemas.microsoft.com/office/powerpoint/2010/main" val="170474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B7625B1-B0AE-2D24-80C9-C8859EAB7E2A}"/>
              </a:ext>
            </a:extLst>
          </p:cNvPr>
          <p:cNvSpPr>
            <a:spLocks noGrp="1"/>
          </p:cNvSpPr>
          <p:nvPr>
            <p:ph type="title"/>
          </p:nvPr>
        </p:nvSpPr>
        <p:spPr>
          <a:xfrm>
            <a:off x="1103948" y="-155158"/>
            <a:ext cx="10515600" cy="1325563"/>
          </a:xfrm>
        </p:spPr>
        <p:txBody>
          <a:bodyPr/>
          <a:lstStyle/>
          <a:p>
            <a:r>
              <a:rPr lang="lv-LV" dirty="0"/>
              <a:t>Izveidot </a:t>
            </a:r>
            <a:r>
              <a:rPr lang="lv-LV" i="1" dirty="0" err="1"/>
              <a:t>onepager</a:t>
            </a:r>
            <a:endParaRPr lang="lv-LV" i="1" dirty="0"/>
          </a:p>
        </p:txBody>
      </p:sp>
      <p:sp>
        <p:nvSpPr>
          <p:cNvPr id="7" name="Slaida numura vietturis 6">
            <a:extLst>
              <a:ext uri="{FF2B5EF4-FFF2-40B4-BE49-F238E27FC236}">
                <a16:creationId xmlns:a16="http://schemas.microsoft.com/office/drawing/2014/main" id="{7059300A-D737-59EA-6B2B-82E72E8AC801}"/>
              </a:ext>
            </a:extLst>
          </p:cNvPr>
          <p:cNvSpPr>
            <a:spLocks noGrp="1"/>
          </p:cNvSpPr>
          <p:nvPr>
            <p:ph type="sldNum" sz="quarter" idx="12"/>
          </p:nvPr>
        </p:nvSpPr>
        <p:spPr/>
        <p:txBody>
          <a:bodyPr/>
          <a:lstStyle/>
          <a:p>
            <a:fld id="{660F3F40-12FA-4968-8235-5F18DAFE2DEF}" type="slidenum">
              <a:rPr lang="lv-LV" smtClean="0"/>
              <a:t>7</a:t>
            </a:fld>
            <a:endParaRPr lang="lv-LV"/>
          </a:p>
        </p:txBody>
      </p:sp>
      <p:pic>
        <p:nvPicPr>
          <p:cNvPr id="11" name="Attēls 10">
            <a:extLst>
              <a:ext uri="{FF2B5EF4-FFF2-40B4-BE49-F238E27FC236}">
                <a16:creationId xmlns:a16="http://schemas.microsoft.com/office/drawing/2014/main" id="{F2B4F5F7-BAF8-827F-E9B5-7706E36AC8C9}"/>
              </a:ext>
            </a:extLst>
          </p:cNvPr>
          <p:cNvPicPr>
            <a:picLocks noChangeAspect="1"/>
          </p:cNvPicPr>
          <p:nvPr/>
        </p:nvPicPr>
        <p:blipFill>
          <a:blip r:embed="rId3"/>
          <a:stretch>
            <a:fillRect/>
          </a:stretch>
        </p:blipFill>
        <p:spPr>
          <a:xfrm>
            <a:off x="2127238" y="977834"/>
            <a:ext cx="3801234" cy="3238566"/>
          </a:xfrm>
          <a:prstGeom prst="rect">
            <a:avLst/>
          </a:prstGeom>
        </p:spPr>
      </p:pic>
      <p:pic>
        <p:nvPicPr>
          <p:cNvPr id="13" name="Attēls 12">
            <a:extLst>
              <a:ext uri="{FF2B5EF4-FFF2-40B4-BE49-F238E27FC236}">
                <a16:creationId xmlns:a16="http://schemas.microsoft.com/office/drawing/2014/main" id="{EA35B85F-E254-E177-1C71-8370932D4F82}"/>
              </a:ext>
            </a:extLst>
          </p:cNvPr>
          <p:cNvPicPr>
            <a:picLocks noChangeAspect="1"/>
          </p:cNvPicPr>
          <p:nvPr/>
        </p:nvPicPr>
        <p:blipFill>
          <a:blip r:embed="rId4"/>
          <a:stretch>
            <a:fillRect/>
          </a:stretch>
        </p:blipFill>
        <p:spPr>
          <a:xfrm>
            <a:off x="1951037" y="4399280"/>
            <a:ext cx="3977435" cy="2139632"/>
          </a:xfrm>
          <a:prstGeom prst="rect">
            <a:avLst/>
          </a:prstGeom>
        </p:spPr>
      </p:pic>
      <p:pic>
        <p:nvPicPr>
          <p:cNvPr id="15" name="Attēls 14">
            <a:extLst>
              <a:ext uri="{FF2B5EF4-FFF2-40B4-BE49-F238E27FC236}">
                <a16:creationId xmlns:a16="http://schemas.microsoft.com/office/drawing/2014/main" id="{BA0DD666-D6DC-9E1C-A1ED-8DFEA6BB579E}"/>
              </a:ext>
            </a:extLst>
          </p:cNvPr>
          <p:cNvPicPr>
            <a:picLocks noChangeAspect="1"/>
          </p:cNvPicPr>
          <p:nvPr/>
        </p:nvPicPr>
        <p:blipFill>
          <a:blip r:embed="rId5"/>
          <a:stretch>
            <a:fillRect/>
          </a:stretch>
        </p:blipFill>
        <p:spPr>
          <a:xfrm>
            <a:off x="6361748" y="110510"/>
            <a:ext cx="5342722" cy="5674339"/>
          </a:xfrm>
          <a:prstGeom prst="rect">
            <a:avLst/>
          </a:prstGeom>
        </p:spPr>
      </p:pic>
      <p:sp>
        <p:nvSpPr>
          <p:cNvPr id="16" name="Virsraksts 1">
            <a:extLst>
              <a:ext uri="{FF2B5EF4-FFF2-40B4-BE49-F238E27FC236}">
                <a16:creationId xmlns:a16="http://schemas.microsoft.com/office/drawing/2014/main" id="{2427C54F-D123-8180-632C-769FBFE2199C}"/>
              </a:ext>
            </a:extLst>
          </p:cNvPr>
          <p:cNvSpPr txBox="1">
            <a:spLocks/>
          </p:cNvSpPr>
          <p:nvPr/>
        </p:nvSpPr>
        <p:spPr>
          <a:xfrm>
            <a:off x="6263530" y="560958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1600" b="1" i="1" dirty="0">
                <a:hlinkClick r:id="rId6"/>
              </a:rPr>
              <a:t>Links </a:t>
            </a:r>
            <a:r>
              <a:rPr lang="lv-LV" sz="1600" b="1" i="1" dirty="0" err="1">
                <a:hlinkClick r:id="rId6"/>
              </a:rPr>
              <a:t>one-pager</a:t>
            </a:r>
            <a:r>
              <a:rPr lang="lv-LV" sz="1600" b="1" i="1" dirty="0">
                <a:hlinkClick r:id="rId6"/>
              </a:rPr>
              <a:t> piemēram</a:t>
            </a:r>
            <a:endParaRPr lang="lv-LV" sz="1600" b="1" i="1" dirty="0"/>
          </a:p>
        </p:txBody>
      </p:sp>
    </p:spTree>
    <p:extLst>
      <p:ext uri="{BB962C8B-B14F-4D97-AF65-F5344CB8AC3E}">
        <p14:creationId xmlns:p14="http://schemas.microsoft.com/office/powerpoint/2010/main" val="780327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aida numura vietturis 6">
            <a:extLst>
              <a:ext uri="{FF2B5EF4-FFF2-40B4-BE49-F238E27FC236}">
                <a16:creationId xmlns:a16="http://schemas.microsoft.com/office/drawing/2014/main" id="{E5DDEF75-1227-CE60-ACEC-B745B3E5F921}"/>
              </a:ext>
            </a:extLst>
          </p:cNvPr>
          <p:cNvSpPr>
            <a:spLocks noGrp="1"/>
          </p:cNvSpPr>
          <p:nvPr>
            <p:ph type="sldNum" sz="quarter" idx="12"/>
          </p:nvPr>
        </p:nvSpPr>
        <p:spPr/>
        <p:txBody>
          <a:bodyPr/>
          <a:lstStyle/>
          <a:p>
            <a:fld id="{660F3F40-12FA-4968-8235-5F18DAFE2DEF}" type="slidenum">
              <a:rPr lang="lv-LV" smtClean="0"/>
              <a:t>8</a:t>
            </a:fld>
            <a:endParaRPr lang="lv-LV"/>
          </a:p>
        </p:txBody>
      </p:sp>
      <p:pic>
        <p:nvPicPr>
          <p:cNvPr id="8" name="Attēls 7">
            <a:extLst>
              <a:ext uri="{FF2B5EF4-FFF2-40B4-BE49-F238E27FC236}">
                <a16:creationId xmlns:a16="http://schemas.microsoft.com/office/drawing/2014/main" id="{537627E0-0B28-DB43-AD41-4E11C922E197}"/>
              </a:ext>
            </a:extLst>
          </p:cNvPr>
          <p:cNvPicPr>
            <a:picLocks noChangeAspect="1"/>
          </p:cNvPicPr>
          <p:nvPr/>
        </p:nvPicPr>
        <p:blipFill>
          <a:blip r:embed="rId3"/>
          <a:stretch>
            <a:fillRect/>
          </a:stretch>
        </p:blipFill>
        <p:spPr>
          <a:xfrm>
            <a:off x="1501877" y="148348"/>
            <a:ext cx="4603955" cy="6390564"/>
          </a:xfrm>
          <a:prstGeom prst="rect">
            <a:avLst/>
          </a:prstGeom>
        </p:spPr>
      </p:pic>
      <p:pic>
        <p:nvPicPr>
          <p:cNvPr id="3" name="Attēls 2">
            <a:extLst>
              <a:ext uri="{FF2B5EF4-FFF2-40B4-BE49-F238E27FC236}">
                <a16:creationId xmlns:a16="http://schemas.microsoft.com/office/drawing/2014/main" id="{C12A144E-6FB9-F303-7589-27FF31D8D5F1}"/>
              </a:ext>
            </a:extLst>
          </p:cNvPr>
          <p:cNvPicPr>
            <a:picLocks noChangeAspect="1"/>
          </p:cNvPicPr>
          <p:nvPr/>
        </p:nvPicPr>
        <p:blipFill>
          <a:blip r:embed="rId4"/>
          <a:stretch>
            <a:fillRect/>
          </a:stretch>
        </p:blipFill>
        <p:spPr>
          <a:xfrm>
            <a:off x="6396647" y="227101"/>
            <a:ext cx="5287353" cy="6233058"/>
          </a:xfrm>
          <a:prstGeom prst="rect">
            <a:avLst/>
          </a:prstGeom>
        </p:spPr>
      </p:pic>
    </p:spTree>
    <p:extLst>
      <p:ext uri="{BB962C8B-B14F-4D97-AF65-F5344CB8AC3E}">
        <p14:creationId xmlns:p14="http://schemas.microsoft.com/office/powerpoint/2010/main" val="2780622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6F7F3EBF-F792-4B11-B0BA-E6698F5BC6FC}"/>
              </a:ext>
            </a:extLst>
          </p:cNvPr>
          <p:cNvSpPr>
            <a:spLocks noGrp="1"/>
          </p:cNvSpPr>
          <p:nvPr>
            <p:ph type="title"/>
          </p:nvPr>
        </p:nvSpPr>
        <p:spPr>
          <a:xfrm>
            <a:off x="1003151" y="0"/>
            <a:ext cx="10515600" cy="1325563"/>
          </a:xfrm>
        </p:spPr>
        <p:txBody>
          <a:bodyPr/>
          <a:lstStyle/>
          <a:p>
            <a:r>
              <a:rPr lang="lv-LV" sz="3200" b="1" dirty="0">
                <a:latin typeface="+mn-lt"/>
              </a:rPr>
              <a:t>Projektu</a:t>
            </a:r>
            <a:r>
              <a:rPr lang="lv-LV" dirty="0"/>
              <a:t> </a:t>
            </a:r>
            <a:r>
              <a:rPr lang="lv-LV" sz="3200" b="1" dirty="0">
                <a:latin typeface="+mn-lt"/>
              </a:rPr>
              <a:t>veidi</a:t>
            </a:r>
            <a:r>
              <a:rPr lang="lv-LV" dirty="0"/>
              <a:t> </a:t>
            </a:r>
          </a:p>
        </p:txBody>
      </p:sp>
      <p:sp>
        <p:nvSpPr>
          <p:cNvPr id="6" name="Slide Number Placeholder 5">
            <a:extLst>
              <a:ext uri="{FF2B5EF4-FFF2-40B4-BE49-F238E27FC236}">
                <a16:creationId xmlns:a16="http://schemas.microsoft.com/office/drawing/2014/main" id="{BE5055AA-AE85-4427-8283-A62BD2157AA1}"/>
              </a:ext>
            </a:extLst>
          </p:cNvPr>
          <p:cNvSpPr>
            <a:spLocks noGrp="1"/>
          </p:cNvSpPr>
          <p:nvPr>
            <p:ph type="sldNum" sz="quarter" idx="12"/>
          </p:nvPr>
        </p:nvSpPr>
        <p:spPr/>
        <p:txBody>
          <a:bodyPr/>
          <a:lstStyle/>
          <a:p>
            <a:pPr>
              <a:defRPr/>
            </a:pPr>
            <a:fld id="{559B3BF5-5EA0-4E17-AB4B-664290D5DB15}" type="slidenum">
              <a:rPr lang="en-US" altLang="lv-LV" smtClean="0"/>
              <a:pPr>
                <a:defRPr/>
              </a:pPr>
              <a:t>9</a:t>
            </a:fld>
            <a:endParaRPr lang="en-US" altLang="lv-LV"/>
          </a:p>
        </p:txBody>
      </p:sp>
      <p:graphicFrame>
        <p:nvGraphicFramePr>
          <p:cNvPr id="7" name="Table 13">
            <a:extLst>
              <a:ext uri="{FF2B5EF4-FFF2-40B4-BE49-F238E27FC236}">
                <a16:creationId xmlns:a16="http://schemas.microsoft.com/office/drawing/2014/main" id="{A3FA7CED-2E00-C2BD-F338-2A28BD983933}"/>
              </a:ext>
            </a:extLst>
          </p:cNvPr>
          <p:cNvGraphicFramePr>
            <a:graphicFrameLocks noGrp="1"/>
          </p:cNvGraphicFramePr>
          <p:nvPr>
            <p:extLst>
              <p:ext uri="{D42A27DB-BD31-4B8C-83A1-F6EECF244321}">
                <p14:modId xmlns:p14="http://schemas.microsoft.com/office/powerpoint/2010/main" val="3087932914"/>
              </p:ext>
            </p:extLst>
          </p:nvPr>
        </p:nvGraphicFramePr>
        <p:xfrm>
          <a:off x="696440" y="1161732"/>
          <a:ext cx="11295529" cy="5033035"/>
        </p:xfrm>
        <a:graphic>
          <a:graphicData uri="http://schemas.openxmlformats.org/drawingml/2006/table">
            <a:tbl>
              <a:tblPr firstRow="1" bandRow="1">
                <a:tableStyleId>{93296810-A885-4BE3-A3E7-6D5BEEA58F35}</a:tableStyleId>
              </a:tblPr>
              <a:tblGrid>
                <a:gridCol w="2823881">
                  <a:extLst>
                    <a:ext uri="{9D8B030D-6E8A-4147-A177-3AD203B41FA5}">
                      <a16:colId xmlns:a16="http://schemas.microsoft.com/office/drawing/2014/main" val="4194635498"/>
                    </a:ext>
                  </a:extLst>
                </a:gridCol>
                <a:gridCol w="4309873">
                  <a:extLst>
                    <a:ext uri="{9D8B030D-6E8A-4147-A177-3AD203B41FA5}">
                      <a16:colId xmlns:a16="http://schemas.microsoft.com/office/drawing/2014/main" val="1589332234"/>
                    </a:ext>
                  </a:extLst>
                </a:gridCol>
                <a:gridCol w="2023155">
                  <a:extLst>
                    <a:ext uri="{9D8B030D-6E8A-4147-A177-3AD203B41FA5}">
                      <a16:colId xmlns:a16="http://schemas.microsoft.com/office/drawing/2014/main" val="1179887977"/>
                    </a:ext>
                  </a:extLst>
                </a:gridCol>
                <a:gridCol w="2138620">
                  <a:extLst>
                    <a:ext uri="{9D8B030D-6E8A-4147-A177-3AD203B41FA5}">
                      <a16:colId xmlns:a16="http://schemas.microsoft.com/office/drawing/2014/main" val="3893280570"/>
                    </a:ext>
                  </a:extLst>
                </a:gridCol>
              </a:tblGrid>
              <a:tr h="0">
                <a:tc>
                  <a:txBody>
                    <a:bodyPr/>
                    <a:lstStyle/>
                    <a:p>
                      <a:pPr algn="ctr"/>
                      <a:r>
                        <a:rPr lang="lv-LV" dirty="0"/>
                        <a:t>Veids</a:t>
                      </a:r>
                      <a:endParaRPr lang="en-US" dirty="0"/>
                    </a:p>
                  </a:txBody>
                  <a:tcPr/>
                </a:tc>
                <a:tc>
                  <a:txBody>
                    <a:bodyPr/>
                    <a:lstStyle/>
                    <a:p>
                      <a:pPr algn="ctr"/>
                      <a:r>
                        <a:rPr lang="lv-LV" dirty="0"/>
                        <a:t>Aktivitāte</a:t>
                      </a:r>
                      <a:endParaRPr lang="en-US" dirty="0"/>
                    </a:p>
                  </a:txBody>
                  <a:tcPr/>
                </a:tc>
                <a:tc>
                  <a:txBody>
                    <a:bodyPr/>
                    <a:lstStyle/>
                    <a:p>
                      <a:pPr algn="ctr"/>
                      <a:r>
                        <a:rPr lang="lv-LV" dirty="0"/>
                        <a:t>Lapaspušu limits</a:t>
                      </a:r>
                      <a:endParaRPr lang="en-US" dirty="0"/>
                    </a:p>
                  </a:txBody>
                  <a:tcPr/>
                </a:tc>
                <a:tc>
                  <a:txBody>
                    <a:bodyPr/>
                    <a:lstStyle/>
                    <a:p>
                      <a:pPr algn="ctr"/>
                      <a:r>
                        <a:rPr lang="lv-LV" dirty="0"/>
                        <a:t>Finansējums</a:t>
                      </a:r>
                      <a:endParaRPr lang="en-US" dirty="0"/>
                    </a:p>
                  </a:txBody>
                  <a:tcPr/>
                </a:tc>
                <a:extLst>
                  <a:ext uri="{0D108BD9-81ED-4DB2-BD59-A6C34878D82A}">
                    <a16:rowId xmlns:a16="http://schemas.microsoft.com/office/drawing/2014/main" val="2237924531"/>
                  </a:ext>
                </a:extLst>
              </a:tr>
              <a:tr h="1675231">
                <a:tc>
                  <a:txBody>
                    <a:bodyPr/>
                    <a:lstStyle/>
                    <a:p>
                      <a:pPr marL="0" marR="0" lvl="0" indent="0" algn="ctr" defTabSz="939575" rtl="0" eaLnBrk="1" fontAlgn="auto" latinLnBrk="0" hangingPunct="1">
                        <a:lnSpc>
                          <a:spcPct val="100000"/>
                        </a:lnSpc>
                        <a:spcBef>
                          <a:spcPts val="0"/>
                        </a:spcBef>
                        <a:spcAft>
                          <a:spcPts val="0"/>
                        </a:spcAft>
                        <a:buClrTx/>
                        <a:buSzTx/>
                        <a:buFontTx/>
                        <a:buNone/>
                        <a:tabLst/>
                        <a:defRPr/>
                      </a:pPr>
                      <a:r>
                        <a:rPr lang="en-GB" sz="1800" b="1" kern="1200" dirty="0"/>
                        <a:t>RIA (Research and Innovation Actions)</a:t>
                      </a:r>
                    </a:p>
                    <a:p>
                      <a:pPr algn="ctr"/>
                      <a:endParaRPr lang="en-US" b="0" dirty="0"/>
                    </a:p>
                  </a:txBody>
                  <a:tcPr anchor="ctr"/>
                </a:tc>
                <a:tc>
                  <a:txBody>
                    <a:bodyPr/>
                    <a:lstStyle/>
                    <a:p>
                      <a:pPr marL="0" marR="0" lvl="0" indent="0" algn="ctr" defTabSz="939575" rtl="0" eaLnBrk="1" fontAlgn="auto" latinLnBrk="0" hangingPunct="1">
                        <a:lnSpc>
                          <a:spcPct val="100000"/>
                        </a:lnSpc>
                        <a:spcBef>
                          <a:spcPts val="0"/>
                        </a:spcBef>
                        <a:spcAft>
                          <a:spcPts val="0"/>
                        </a:spcAft>
                        <a:buClrTx/>
                        <a:buSzTx/>
                        <a:buFontTx/>
                        <a:buNone/>
                        <a:tabLst/>
                        <a:defRPr/>
                      </a:pPr>
                      <a:r>
                        <a:rPr lang="en-GB" sz="1800" dirty="0"/>
                        <a:t>Activities to establish new knowledge or to explore the feasibility of a new or improved technology, product, process, service or solution.</a:t>
                      </a:r>
                      <a:endParaRPr lang="en-US" dirty="0"/>
                    </a:p>
                  </a:txBody>
                  <a:tcPr anchor="ctr"/>
                </a:tc>
                <a:tc>
                  <a:txBody>
                    <a:bodyPr/>
                    <a:lstStyle/>
                    <a:p>
                      <a:pPr marL="0" marR="0" lvl="0" indent="0" algn="ctr" defTabSz="939575" rtl="0" eaLnBrk="1" fontAlgn="auto" latinLnBrk="0" hangingPunct="1">
                        <a:lnSpc>
                          <a:spcPct val="100000"/>
                        </a:lnSpc>
                        <a:spcBef>
                          <a:spcPts val="0"/>
                        </a:spcBef>
                        <a:spcAft>
                          <a:spcPts val="0"/>
                        </a:spcAft>
                        <a:buClrTx/>
                        <a:buSzTx/>
                        <a:buFontTx/>
                        <a:buNone/>
                        <a:tabLst/>
                        <a:defRPr/>
                      </a:pPr>
                      <a:r>
                        <a:rPr lang="en-GB" sz="1800" dirty="0"/>
                        <a:t>45 </a:t>
                      </a:r>
                      <a:r>
                        <a:rPr lang="lv-LV" sz="1800" dirty="0"/>
                        <a:t>lpp.</a:t>
                      </a:r>
                      <a:endParaRPr lang="en-US" dirty="0"/>
                    </a:p>
                  </a:txBody>
                  <a:tcPr anchor="ctr"/>
                </a:tc>
                <a:tc>
                  <a:txBody>
                    <a:bodyPr/>
                    <a:lstStyle/>
                    <a:p>
                      <a:pPr marL="0" marR="0" lvl="0" indent="0" algn="ctr" defTabSz="939575" rtl="0" eaLnBrk="1" fontAlgn="auto" latinLnBrk="0" hangingPunct="1">
                        <a:lnSpc>
                          <a:spcPct val="100000"/>
                        </a:lnSpc>
                        <a:spcBef>
                          <a:spcPts val="0"/>
                        </a:spcBef>
                        <a:spcAft>
                          <a:spcPts val="0"/>
                        </a:spcAft>
                        <a:buClrTx/>
                        <a:buSzTx/>
                        <a:buFontTx/>
                        <a:buNone/>
                        <a:tabLst/>
                        <a:defRPr/>
                      </a:pPr>
                      <a:r>
                        <a:rPr lang="lv-LV" sz="1800" dirty="0"/>
                        <a:t>Līdz</a:t>
                      </a:r>
                      <a:r>
                        <a:rPr lang="en-GB" sz="1800" dirty="0"/>
                        <a:t> 100%</a:t>
                      </a:r>
                      <a:endParaRPr lang="en-US" dirty="0"/>
                    </a:p>
                  </a:txBody>
                  <a:tcPr anchor="ctr"/>
                </a:tc>
                <a:extLst>
                  <a:ext uri="{0D108BD9-81ED-4DB2-BD59-A6C34878D82A}">
                    <a16:rowId xmlns:a16="http://schemas.microsoft.com/office/drawing/2014/main" val="1744350646"/>
                  </a:ext>
                </a:extLst>
              </a:tr>
              <a:tr h="1215518">
                <a:tc>
                  <a:txBody>
                    <a:bodyPr/>
                    <a:lstStyle/>
                    <a:p>
                      <a:pPr marL="0" algn="ctr" defTabSz="939575" rtl="0" eaLnBrk="1" latinLnBrk="0" hangingPunct="1"/>
                      <a:r>
                        <a:rPr lang="en-US" sz="1700" b="1" kern="1200" dirty="0"/>
                        <a:t>IA (Innovation Actions) </a:t>
                      </a:r>
                      <a:endParaRPr lang="en-US" sz="1700" b="1" kern="1200" dirty="0">
                        <a:solidFill>
                          <a:schemeClr val="tx1"/>
                        </a:solidFill>
                        <a:latin typeface="+mn-lt"/>
                        <a:ea typeface="+mn-ea"/>
                        <a:cs typeface="+mn-cs"/>
                      </a:endParaRPr>
                    </a:p>
                  </a:txBody>
                  <a:tcPr anchor="ctr"/>
                </a:tc>
                <a:tc>
                  <a:txBody>
                    <a:bodyPr/>
                    <a:lstStyle/>
                    <a:p>
                      <a:pPr algn="ctr"/>
                      <a:r>
                        <a:rPr lang="en-US" sz="1800" dirty="0"/>
                        <a:t>Activities to produce plans and arrangements or designs for new, altered or improved products, processes or services.</a:t>
                      </a:r>
                      <a:endParaRPr lang="en-US" dirty="0"/>
                    </a:p>
                  </a:txBody>
                  <a:tcPr anchor="ctr"/>
                </a:tc>
                <a:tc>
                  <a:txBody>
                    <a:bodyPr/>
                    <a:lstStyle/>
                    <a:p>
                      <a:pPr algn="ctr"/>
                      <a:r>
                        <a:rPr lang="en-GB" sz="1800" dirty="0"/>
                        <a:t>45 </a:t>
                      </a:r>
                      <a:r>
                        <a:rPr lang="lv-LV" sz="1800" dirty="0"/>
                        <a:t>lpp.</a:t>
                      </a:r>
                      <a:endParaRPr lang="en-US" dirty="0"/>
                    </a:p>
                  </a:txBody>
                  <a:tcPr anchor="ctr"/>
                </a:tc>
                <a:tc>
                  <a:txBody>
                    <a:bodyPr/>
                    <a:lstStyle/>
                    <a:p>
                      <a:pPr algn="ctr"/>
                      <a:r>
                        <a:rPr lang="lv-LV" sz="1800" b="1" dirty="0"/>
                        <a:t>*Līdz</a:t>
                      </a:r>
                      <a:r>
                        <a:rPr lang="en-GB" sz="1800" b="1" dirty="0"/>
                        <a:t> 70%</a:t>
                      </a:r>
                      <a:endParaRPr lang="en-US" b="1" dirty="0"/>
                    </a:p>
                  </a:txBody>
                  <a:tcPr anchor="ctr"/>
                </a:tc>
                <a:extLst>
                  <a:ext uri="{0D108BD9-81ED-4DB2-BD59-A6C34878D82A}">
                    <a16:rowId xmlns:a16="http://schemas.microsoft.com/office/drawing/2014/main" val="3662719264"/>
                  </a:ext>
                </a:extLst>
              </a:tr>
              <a:tr h="1776526">
                <a:tc>
                  <a:txBody>
                    <a:bodyPr/>
                    <a:lstStyle/>
                    <a:p>
                      <a:pPr marL="0" marR="0" lvl="0" indent="0" algn="ctr" defTabSz="939575" rtl="0" eaLnBrk="1" fontAlgn="auto" latinLnBrk="0" hangingPunct="1">
                        <a:lnSpc>
                          <a:spcPct val="100000"/>
                        </a:lnSpc>
                        <a:spcBef>
                          <a:spcPts val="0"/>
                        </a:spcBef>
                        <a:spcAft>
                          <a:spcPts val="0"/>
                        </a:spcAft>
                        <a:buClrTx/>
                        <a:buSzTx/>
                        <a:buFontTx/>
                        <a:buNone/>
                        <a:tabLst/>
                        <a:defRPr/>
                      </a:pPr>
                      <a:r>
                        <a:rPr lang="en-US" sz="1800" b="1" kern="1200" dirty="0"/>
                        <a:t>CSA (Coordination and Support Actions) </a:t>
                      </a:r>
                      <a:endParaRPr lang="en-US" sz="1800" b="1" kern="1200" dirty="0">
                        <a:solidFill>
                          <a:schemeClr val="dk1"/>
                        </a:solidFill>
                        <a:latin typeface="+mn-lt"/>
                        <a:ea typeface="+mn-ea"/>
                        <a:cs typeface="+mn-cs"/>
                      </a:endParaRPr>
                    </a:p>
                  </a:txBody>
                  <a:tcPr anchor="ctr"/>
                </a:tc>
                <a:tc>
                  <a:txBody>
                    <a:bodyPr/>
                    <a:lstStyle/>
                    <a:p>
                      <a:pPr algn="ctr"/>
                      <a:r>
                        <a:rPr lang="en-US" sz="1800" dirty="0"/>
                        <a:t>Activities that contribute to the objectives of Horizon Europe. This excludes R&amp;I activities, except for ‘Widening participation and spreading excellence’</a:t>
                      </a:r>
                      <a:r>
                        <a:rPr lang="fr-BE" sz="1800" dirty="0"/>
                        <a:t>.</a:t>
                      </a:r>
                      <a:endParaRPr lang="en-US" dirty="0"/>
                    </a:p>
                  </a:txBody>
                  <a:tcPr anchor="ctr"/>
                </a:tc>
                <a:tc>
                  <a:txBody>
                    <a:bodyPr/>
                    <a:lstStyle/>
                    <a:p>
                      <a:pPr algn="ctr"/>
                      <a:r>
                        <a:rPr lang="en-US" dirty="0"/>
                        <a:t>30 </a:t>
                      </a:r>
                      <a:r>
                        <a:rPr lang="lv-LV" dirty="0"/>
                        <a:t>lpp.</a:t>
                      </a:r>
                      <a:endParaRPr lang="en-US" dirty="0"/>
                    </a:p>
                  </a:txBody>
                  <a:tcPr anchor="ctr"/>
                </a:tc>
                <a:tc>
                  <a:txBody>
                    <a:bodyPr/>
                    <a:lstStyle/>
                    <a:p>
                      <a:pPr algn="ctr"/>
                      <a:r>
                        <a:rPr lang="lv-LV" sz="1800" dirty="0"/>
                        <a:t>Līdz</a:t>
                      </a:r>
                      <a:r>
                        <a:rPr lang="en-US" sz="1800" dirty="0"/>
                        <a:t> 100%</a:t>
                      </a:r>
                      <a:endParaRPr lang="en-US" dirty="0"/>
                    </a:p>
                  </a:txBody>
                  <a:tcPr anchor="ctr"/>
                </a:tc>
                <a:extLst>
                  <a:ext uri="{0D108BD9-81ED-4DB2-BD59-A6C34878D82A}">
                    <a16:rowId xmlns:a16="http://schemas.microsoft.com/office/drawing/2014/main" val="59604319"/>
                  </a:ext>
                </a:extLst>
              </a:tr>
            </a:tbl>
          </a:graphicData>
        </a:graphic>
      </p:graphicFrame>
      <p:sp>
        <p:nvSpPr>
          <p:cNvPr id="8" name="TextBox 7">
            <a:extLst>
              <a:ext uri="{FF2B5EF4-FFF2-40B4-BE49-F238E27FC236}">
                <a16:creationId xmlns:a16="http://schemas.microsoft.com/office/drawing/2014/main" id="{2790371C-B090-AA99-A192-510A09F5B32D}"/>
              </a:ext>
            </a:extLst>
          </p:cNvPr>
          <p:cNvSpPr txBox="1"/>
          <p:nvPr/>
        </p:nvSpPr>
        <p:spPr>
          <a:xfrm>
            <a:off x="1190513" y="6194767"/>
            <a:ext cx="9810974" cy="323165"/>
          </a:xfrm>
          <a:prstGeom prst="rect">
            <a:avLst/>
          </a:prstGeom>
          <a:noFill/>
          <a:ln w="12700">
            <a:solidFill>
              <a:schemeClr val="bg1"/>
            </a:solidFill>
          </a:ln>
        </p:spPr>
        <p:txBody>
          <a:bodyPr wrap="square">
            <a:spAutoFit/>
          </a:bodyPr>
          <a:lstStyle/>
          <a:p>
            <a:r>
              <a:rPr lang="lv-LV" sz="1500" b="1" dirty="0">
                <a:latin typeface="+mj-lt"/>
              </a:rPr>
              <a:t>* </a:t>
            </a:r>
            <a:r>
              <a:rPr lang="en-US" sz="1500" b="1" dirty="0">
                <a:latin typeface="+mj-lt"/>
              </a:rPr>
              <a:t> 70</a:t>
            </a:r>
            <a:r>
              <a:rPr lang="lv-LV" sz="1500" b="1" dirty="0">
                <a:latin typeface="+mj-lt"/>
              </a:rPr>
              <a:t>% finansējums tiek piešķirts peļņas organizācijā, savukārt bez- peļņas 100%</a:t>
            </a:r>
            <a:endParaRPr lang="en-US" sz="1500" b="1" dirty="0">
              <a:latin typeface="+mj-lt"/>
            </a:endParaRPr>
          </a:p>
        </p:txBody>
      </p:sp>
      <p:pic>
        <p:nvPicPr>
          <p:cNvPr id="9" name="Attēls 8">
            <a:extLst>
              <a:ext uri="{FF2B5EF4-FFF2-40B4-BE49-F238E27FC236}">
                <a16:creationId xmlns:a16="http://schemas.microsoft.com/office/drawing/2014/main" id="{377F1F80-7C6F-1BC5-3488-DF202A875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6887" y="270181"/>
            <a:ext cx="1201705" cy="695507"/>
          </a:xfrm>
          <a:prstGeom prst="rect">
            <a:avLst/>
          </a:prstGeom>
        </p:spPr>
      </p:pic>
    </p:spTree>
    <p:extLst>
      <p:ext uri="{BB962C8B-B14F-4D97-AF65-F5344CB8AC3E}">
        <p14:creationId xmlns:p14="http://schemas.microsoft.com/office/powerpoint/2010/main" val="24854272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s" ma:contentTypeID="0x0101008A33A8AB401092489041FA8149E33DD7" ma:contentTypeVersion="12" ma:contentTypeDescription="Izveidot jaunu dokumentu." ma:contentTypeScope="" ma:versionID="66d26dd70e4ed7736008cba376bcea25">
  <xsd:schema xmlns:xsd="http://www.w3.org/2001/XMLSchema" xmlns:xs="http://www.w3.org/2001/XMLSchema" xmlns:p="http://schemas.microsoft.com/office/2006/metadata/properties" xmlns:ns3="d8225e04-aeef-49ea-be79-f2d05ebae265" xmlns:ns4="41fc90f7-66f0-411a-ba44-56fee5af164a" targetNamespace="http://schemas.microsoft.com/office/2006/metadata/properties" ma:root="true" ma:fieldsID="3b4f777661645ac634512f979e5246c8" ns3:_="" ns4:_="">
    <xsd:import namespace="d8225e04-aeef-49ea-be79-f2d05ebae265"/>
    <xsd:import namespace="41fc90f7-66f0-411a-ba44-56fee5af164a"/>
    <xsd:element name="properties">
      <xsd:complexType>
        <xsd:sequence>
          <xsd:element name="documentManagement">
            <xsd:complexType>
              <xsd:all>
                <xsd:element ref="ns3:MediaServiceMetadata" minOccurs="0"/>
                <xsd:element ref="ns3:MediaServiceFastMetadata" minOccurs="0"/>
                <xsd:element ref="ns3:_activity"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225e04-aeef-49ea-be79-f2d05ebae2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1fc90f7-66f0-411a-ba44-56fee5af164a" elementFormDefault="qualified">
    <xsd:import namespace="http://schemas.microsoft.com/office/2006/documentManagement/types"/>
    <xsd:import namespace="http://schemas.microsoft.com/office/infopath/2007/PartnerControls"/>
    <xsd:element name="SharedWithUsers" ma:index="11" nillable="true" ma:displayName="Koplietots 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Koplietots ar: detalizēti" ma:internalName="SharedWithDetails" ma:readOnly="true">
      <xsd:simpleType>
        <xsd:restriction base="dms:Note">
          <xsd:maxLength value="255"/>
        </xsd:restriction>
      </xsd:simpleType>
    </xsd:element>
    <xsd:element name="SharingHintHash" ma:index="13" nillable="true" ma:displayName="Koplietošanas norādes jaucējkods"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atura tips"/>
        <xsd:element ref="dc:title" minOccurs="0" maxOccurs="1" ma:index="4" ma:displayName="Virsrakst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d8225e04-aeef-49ea-be79-f2d05ebae26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9037FE-09DA-4950-873B-83E4933450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225e04-aeef-49ea-be79-f2d05ebae265"/>
    <ds:schemaRef ds:uri="41fc90f7-66f0-411a-ba44-56fee5af16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179EF93-C778-45CB-B1B6-9CCA5584365F}">
  <ds:schemaRefs>
    <ds:schemaRef ds:uri="http://purl.org/dc/dcmitype/"/>
    <ds:schemaRef ds:uri="http://purl.org/dc/terms/"/>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41fc90f7-66f0-411a-ba44-56fee5af164a"/>
    <ds:schemaRef ds:uri="d8225e04-aeef-49ea-be79-f2d05ebae265"/>
  </ds:schemaRefs>
</ds:datastoreItem>
</file>

<file path=customXml/itemProps3.xml><?xml version="1.0" encoding="utf-8"?>
<ds:datastoreItem xmlns:ds="http://schemas.openxmlformats.org/officeDocument/2006/customXml" ds:itemID="{DA1D8416-CD25-440A-B40A-9FD1E5D8FA2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6399</TotalTime>
  <Words>2626</Words>
  <Application>Microsoft Office PowerPoint</Application>
  <PresentationFormat>Platekrāna</PresentationFormat>
  <Paragraphs>309</Paragraphs>
  <Slides>29</Slides>
  <Notes>29</Notes>
  <HiddenSlides>0</HiddenSlides>
  <MMClips>0</MMClips>
  <ScaleCrop>false</ScaleCrop>
  <HeadingPairs>
    <vt:vector size="6" baseType="variant">
      <vt:variant>
        <vt:lpstr>Lietotie fonti</vt:lpstr>
      </vt:variant>
      <vt:variant>
        <vt:i4>10</vt:i4>
      </vt:variant>
      <vt:variant>
        <vt:lpstr>Dizains</vt:lpstr>
      </vt:variant>
      <vt:variant>
        <vt:i4>1</vt:i4>
      </vt:variant>
      <vt:variant>
        <vt:lpstr>Slaidu virsraksti</vt:lpstr>
      </vt:variant>
      <vt:variant>
        <vt:i4>29</vt:i4>
      </vt:variant>
    </vt:vector>
  </HeadingPairs>
  <TitlesOfParts>
    <vt:vector size="40" baseType="lpstr">
      <vt:lpstr>Aptos</vt:lpstr>
      <vt:lpstr>Arial</vt:lpstr>
      <vt:lpstr>Calibri</vt:lpstr>
      <vt:lpstr>Calibri </vt:lpstr>
      <vt:lpstr>Calibri Light</vt:lpstr>
      <vt:lpstr>Inter</vt:lpstr>
      <vt:lpstr>MarkPro</vt:lpstr>
      <vt:lpstr>Noto Sans</vt:lpstr>
      <vt:lpstr>Verdana</vt:lpstr>
      <vt:lpstr>Wingdings</vt:lpstr>
      <vt:lpstr>Office Theme</vt:lpstr>
      <vt:lpstr>PowerPoint prezentācija</vt:lpstr>
      <vt:lpstr>Apvārsnis Eiropa 6. klastera  darba programma</vt:lpstr>
      <vt:lpstr>PowerPoint prezentācija</vt:lpstr>
      <vt:lpstr>PowerPoint prezentācija</vt:lpstr>
      <vt:lpstr>PowerPoint prezentācija</vt:lpstr>
      <vt:lpstr>PowerPoint prezentācija</vt:lpstr>
      <vt:lpstr>Izveidot onepager</vt:lpstr>
      <vt:lpstr>PowerPoint prezentācija</vt:lpstr>
      <vt:lpstr>Projektu veidi </vt:lpstr>
      <vt:lpstr>Līdzfinansējuma iespējas</vt:lpstr>
      <vt:lpstr>Tehnoloģiju gatavības līmeņi (TLR)  </vt:lpstr>
      <vt:lpstr>Ieteikumi veiksmīgai dalībai </vt:lpstr>
      <vt:lpstr>No kā izvairīties rakstot projekta pieteikumu</vt:lpstr>
      <vt:lpstr>Destination 1: Biodiversity and Ecosystem Services Bioloģiskā daudzveidība un ekosistēmu pakalpojumi  </vt:lpstr>
      <vt:lpstr>Destination 2: Fair, healthy and environment-friendly food systems from primary production to consumption Godīgas, veselīgas un videi draudzīgas pārtikas sistēmas</vt:lpstr>
      <vt:lpstr>Destination 3: Circular economy and bioeconomy sectors Aprites ekonomika un bioekonomika</vt:lpstr>
      <vt:lpstr>Destination 4: Clean environment and zero pollution Tīra vide un nulles piesārņojums </vt:lpstr>
      <vt:lpstr>Destination 5: Land Ocean and Water for Climate Action Okeāna un ūdens klimata pasākumi </vt:lpstr>
      <vt:lpstr>Destination 6: Resilient, inclusive, healthy and green rural, coastal and urban communities </vt:lpstr>
      <vt:lpstr>Destination 7: Innovative governance, environmental observations and digital solutions in support of the Green Deal</vt:lpstr>
      <vt:lpstr>CARE4BIO ir oficiālais Eiropas Apvārsnis 6. klastera nacionālo kontaktpunktu tīkls! </vt:lpstr>
      <vt:lpstr>PowerPoint prezentācija</vt:lpstr>
      <vt:lpstr>Apkopots saraksts ar 5. klastera «Klimats, Enerģētika un Mobilitāte» konkursiem, kas varētu interesēt 6.dalībniekus.  Konkursu tēmas aptver klimata zinātni, atjaunojamās enerģijas tehnoloģijas, ēku, transporta un citus aprites un vides apskatus. Apkopotos konkursus iespējams apskatīt šeit.</vt:lpstr>
      <vt:lpstr>Citas programmas, kas varētu būt aktuālas 6. klastera tematiku pārstāvjiem</vt:lpstr>
      <vt:lpstr>PowerPoint prezentācija</vt:lpstr>
      <vt:lpstr>Eiropas partnerību galvenais mērķis ir risināt globālas attīstības problēmas kā arī sekmēt Eiropas Savienības rūpniecības modernizāciju. Eiropas Partnerību mērķi ir vērsti uz ilgtspējīgas attīstības nodrošināšanu, klimatneitrālas aprites ekonomikas attīstību, kā arī Eiropas Savienības tehnoloģisko līderpozīciju pasaulē stiprināšanu.  6. klasterī ir 8 partnerības. Katrai partnerībai ir savs mērķis un fokuss.  </vt:lpstr>
      <vt:lpstr>SBEP partnerība</vt:lpstr>
      <vt:lpstr>Matchmaking portal </vt:lpstr>
      <vt:lpstr>Paldies!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Liene Ekša</dc:creator>
  <cp:lastModifiedBy>Aiga Salmiņa</cp:lastModifiedBy>
  <cp:revision>680</cp:revision>
  <dcterms:created xsi:type="dcterms:W3CDTF">2021-03-25T13:44:11Z</dcterms:created>
  <dcterms:modified xsi:type="dcterms:W3CDTF">2023-11-29T06:33:25Z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0x0101008A33A8AB401092489041FA8149E33DD7</vt:lpwstr>
  </property>
</Properties>
</file>