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3" r:id="rId2"/>
    <p:sldMasterId id="2147483683" r:id="rId3"/>
  </p:sldMasterIdLst>
  <p:notesMasterIdLst>
    <p:notesMasterId r:id="rId28"/>
  </p:notesMasterIdLst>
  <p:handoutMasterIdLst>
    <p:handoutMasterId r:id="rId29"/>
  </p:handoutMasterIdLst>
  <p:sldIdLst>
    <p:sldId id="696" r:id="rId4"/>
    <p:sldId id="280" r:id="rId5"/>
    <p:sldId id="540" r:id="rId6"/>
    <p:sldId id="479" r:id="rId7"/>
    <p:sldId id="1607" r:id="rId8"/>
    <p:sldId id="480" r:id="rId9"/>
    <p:sldId id="483" r:id="rId10"/>
    <p:sldId id="490" r:id="rId11"/>
    <p:sldId id="485" r:id="rId12"/>
    <p:sldId id="667" r:id="rId13"/>
    <p:sldId id="1604" r:id="rId14"/>
    <p:sldId id="495" r:id="rId15"/>
    <p:sldId id="680" r:id="rId16"/>
    <p:sldId id="1605" r:id="rId17"/>
    <p:sldId id="679" r:id="rId18"/>
    <p:sldId id="507" r:id="rId19"/>
    <p:sldId id="1606" r:id="rId20"/>
    <p:sldId id="536" r:id="rId21"/>
    <p:sldId id="537" r:id="rId22"/>
    <p:sldId id="697" r:id="rId23"/>
    <p:sldId id="538" r:id="rId24"/>
    <p:sldId id="539" r:id="rId25"/>
    <p:sldId id="655" r:id="rId26"/>
    <p:sldId id="404" r:id="rId27"/>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356087-1575-4639-B5F1-9136744A718E}" v="8" dt="2023-12-05T10:52:36.5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2165" autoAdjust="0"/>
  </p:normalViewPr>
  <p:slideViewPr>
    <p:cSldViewPr snapToGrid="0">
      <p:cViewPr varScale="1">
        <p:scale>
          <a:sx n="58" d="100"/>
          <a:sy n="58" d="100"/>
        </p:scale>
        <p:origin x="1296" y="6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ja Aksjonova" userId="8c42c169-36c5-4b7d-87e7-721ac4bb8d20" providerId="ADAL" clId="{56356087-1575-4639-B5F1-9136744A718E}"/>
    <pc:docChg chg="undo custSel addSld modSld sldOrd">
      <pc:chgData name="Darja Aksjonova" userId="8c42c169-36c5-4b7d-87e7-721ac4bb8d20" providerId="ADAL" clId="{56356087-1575-4639-B5F1-9136744A718E}" dt="2023-12-05T10:53:15.600" v="96" actId="20577"/>
      <pc:docMkLst>
        <pc:docMk/>
      </pc:docMkLst>
      <pc:sldChg chg="modSp mod">
        <pc:chgData name="Darja Aksjonova" userId="8c42c169-36c5-4b7d-87e7-721ac4bb8d20" providerId="ADAL" clId="{56356087-1575-4639-B5F1-9136744A718E}" dt="2023-12-05T10:52:43.198" v="87" actId="20577"/>
        <pc:sldMkLst>
          <pc:docMk/>
          <pc:sldMk cId="1229451837" sldId="480"/>
        </pc:sldMkLst>
        <pc:spChg chg="mod">
          <ac:chgData name="Darja Aksjonova" userId="8c42c169-36c5-4b7d-87e7-721ac4bb8d20" providerId="ADAL" clId="{56356087-1575-4639-B5F1-9136744A718E}" dt="2023-12-05T10:52:43.198" v="87" actId="20577"/>
          <ac:spMkLst>
            <pc:docMk/>
            <pc:sldMk cId="1229451837" sldId="480"/>
            <ac:spMk id="39" creationId="{E870D63C-3936-A74C-8426-DD18CB0A9C26}"/>
          </ac:spMkLst>
        </pc:spChg>
      </pc:sldChg>
      <pc:sldChg chg="addSp delSp modSp mod">
        <pc:chgData name="Darja Aksjonova" userId="8c42c169-36c5-4b7d-87e7-721ac4bb8d20" providerId="ADAL" clId="{56356087-1575-4639-B5F1-9136744A718E}" dt="2023-12-05T10:52:51.097" v="90"/>
        <pc:sldMkLst>
          <pc:docMk/>
          <pc:sldMk cId="3020714063" sldId="485"/>
        </pc:sldMkLst>
        <pc:spChg chg="add del">
          <ac:chgData name="Darja Aksjonova" userId="8c42c169-36c5-4b7d-87e7-721ac4bb8d20" providerId="ADAL" clId="{56356087-1575-4639-B5F1-9136744A718E}" dt="2023-12-05T10:52:36.514" v="86"/>
          <ac:spMkLst>
            <pc:docMk/>
            <pc:sldMk cId="3020714063" sldId="485"/>
            <ac:spMk id="5" creationId="{8E8DEA6F-9C4F-29D1-F0CC-72AF9D860741}"/>
          </ac:spMkLst>
        </pc:spChg>
        <pc:spChg chg="add del">
          <ac:chgData name="Darja Aksjonova" userId="8c42c169-36c5-4b7d-87e7-721ac4bb8d20" providerId="ADAL" clId="{56356087-1575-4639-B5F1-9136744A718E}" dt="2023-12-05T10:52:36.514" v="86"/>
          <ac:spMkLst>
            <pc:docMk/>
            <pc:sldMk cId="3020714063" sldId="485"/>
            <ac:spMk id="6" creationId="{360A5B0E-88B8-F2F4-3E93-D511BA8ABB59}"/>
          </ac:spMkLst>
        </pc:spChg>
        <pc:spChg chg="add del">
          <ac:chgData name="Darja Aksjonova" userId="8c42c169-36c5-4b7d-87e7-721ac4bb8d20" providerId="ADAL" clId="{56356087-1575-4639-B5F1-9136744A718E}" dt="2023-12-05T10:52:36.514" v="86"/>
          <ac:spMkLst>
            <pc:docMk/>
            <pc:sldMk cId="3020714063" sldId="485"/>
            <ac:spMk id="7" creationId="{91E631D9-B8B0-1D2B-64A2-25C52661EA2A}"/>
          </ac:spMkLst>
        </pc:spChg>
        <pc:spChg chg="add del">
          <ac:chgData name="Darja Aksjonova" userId="8c42c169-36c5-4b7d-87e7-721ac4bb8d20" providerId="ADAL" clId="{56356087-1575-4639-B5F1-9136744A718E}" dt="2023-12-05T10:52:36.514" v="86"/>
          <ac:spMkLst>
            <pc:docMk/>
            <pc:sldMk cId="3020714063" sldId="485"/>
            <ac:spMk id="8" creationId="{5FF72C2B-BDD9-700E-4DF2-3BD97DB9DC5C}"/>
          </ac:spMkLst>
        </pc:spChg>
        <pc:spChg chg="mod">
          <ac:chgData name="Darja Aksjonova" userId="8c42c169-36c5-4b7d-87e7-721ac4bb8d20" providerId="ADAL" clId="{56356087-1575-4639-B5F1-9136744A718E}" dt="2023-12-05T10:52:51.097" v="90"/>
          <ac:spMkLst>
            <pc:docMk/>
            <pc:sldMk cId="3020714063" sldId="485"/>
            <ac:spMk id="11" creationId="{11F51BBB-3FD8-EF4F-A561-157E2E03C5EA}"/>
          </ac:spMkLst>
        </pc:spChg>
        <pc:picChg chg="add del">
          <ac:chgData name="Darja Aksjonova" userId="8c42c169-36c5-4b7d-87e7-721ac4bb8d20" providerId="ADAL" clId="{56356087-1575-4639-B5F1-9136744A718E}" dt="2023-12-05T10:52:36.514" v="86"/>
          <ac:picMkLst>
            <pc:docMk/>
            <pc:sldMk cId="3020714063" sldId="485"/>
            <ac:picMk id="2049" creationId="{92E5572E-8A72-23A4-F50A-63527EA4091D}"/>
          </ac:picMkLst>
        </pc:picChg>
        <pc:picChg chg="add del">
          <ac:chgData name="Darja Aksjonova" userId="8c42c169-36c5-4b7d-87e7-721ac4bb8d20" providerId="ADAL" clId="{56356087-1575-4639-B5F1-9136744A718E}" dt="2023-12-05T10:52:36.514" v="86"/>
          <ac:picMkLst>
            <pc:docMk/>
            <pc:sldMk cId="3020714063" sldId="485"/>
            <ac:picMk id="2050" creationId="{B35FF222-77D4-FE74-B3A6-27CF6015BD67}"/>
          </ac:picMkLst>
        </pc:picChg>
        <pc:picChg chg="add del">
          <ac:chgData name="Darja Aksjonova" userId="8c42c169-36c5-4b7d-87e7-721ac4bb8d20" providerId="ADAL" clId="{56356087-1575-4639-B5F1-9136744A718E}" dt="2023-12-05T10:52:36.514" v="86"/>
          <ac:picMkLst>
            <pc:docMk/>
            <pc:sldMk cId="3020714063" sldId="485"/>
            <ac:picMk id="2051" creationId="{3FDAD219-26B2-10AA-FB51-B627C667C633}"/>
          </ac:picMkLst>
        </pc:picChg>
      </pc:sldChg>
      <pc:sldChg chg="modSp mod">
        <pc:chgData name="Darja Aksjonova" userId="8c42c169-36c5-4b7d-87e7-721ac4bb8d20" providerId="ADAL" clId="{56356087-1575-4639-B5F1-9136744A718E}" dt="2023-12-05T10:53:15.600" v="96" actId="20577"/>
        <pc:sldMkLst>
          <pc:docMk/>
          <pc:sldMk cId="1076181359" sldId="507"/>
        </pc:sldMkLst>
        <pc:spChg chg="mod">
          <ac:chgData name="Darja Aksjonova" userId="8c42c169-36c5-4b7d-87e7-721ac4bb8d20" providerId="ADAL" clId="{56356087-1575-4639-B5F1-9136744A718E}" dt="2023-12-05T10:53:15.600" v="96" actId="20577"/>
          <ac:spMkLst>
            <pc:docMk/>
            <pc:sldMk cId="1076181359" sldId="507"/>
            <ac:spMk id="2" creationId="{74ACEC8F-CD97-2D4B-9760-8AD1BA48D89B}"/>
          </ac:spMkLst>
        </pc:spChg>
      </pc:sldChg>
      <pc:sldChg chg="addSp delSp modSp mod">
        <pc:chgData name="Darja Aksjonova" userId="8c42c169-36c5-4b7d-87e7-721ac4bb8d20" providerId="ADAL" clId="{56356087-1575-4639-B5F1-9136744A718E}" dt="2023-12-05T07:32:01.145" v="77" actId="1076"/>
        <pc:sldMkLst>
          <pc:docMk/>
          <pc:sldMk cId="1627831228" sldId="538"/>
        </pc:sldMkLst>
        <pc:spChg chg="del">
          <ac:chgData name="Darja Aksjonova" userId="8c42c169-36c5-4b7d-87e7-721ac4bb8d20" providerId="ADAL" clId="{56356087-1575-4639-B5F1-9136744A718E}" dt="2023-12-05T07:29:39.783" v="67" actId="478"/>
          <ac:spMkLst>
            <pc:docMk/>
            <pc:sldMk cId="1627831228" sldId="538"/>
            <ac:spMk id="17" creationId="{63E58AA3-9D2A-984F-8C74-FCCE30470F0E}"/>
          </ac:spMkLst>
        </pc:spChg>
        <pc:picChg chg="mod">
          <ac:chgData name="Darja Aksjonova" userId="8c42c169-36c5-4b7d-87e7-721ac4bb8d20" providerId="ADAL" clId="{56356087-1575-4639-B5F1-9136744A718E}" dt="2023-12-05T07:31:53.071" v="76" actId="1076"/>
          <ac:picMkLst>
            <pc:docMk/>
            <pc:sldMk cId="1627831228" sldId="538"/>
            <ac:picMk id="2" creationId="{CFA9C0E3-2B71-6049-90D6-51F7B9616F44}"/>
          </ac:picMkLst>
        </pc:picChg>
        <pc:picChg chg="del">
          <ac:chgData name="Darja Aksjonova" userId="8c42c169-36c5-4b7d-87e7-721ac4bb8d20" providerId="ADAL" clId="{56356087-1575-4639-B5F1-9136744A718E}" dt="2023-12-05T07:30:08.826" v="71" actId="478"/>
          <ac:picMkLst>
            <pc:docMk/>
            <pc:sldMk cId="1627831228" sldId="538"/>
            <ac:picMk id="6" creationId="{60C3AF7B-05AF-B445-860F-6301C9F30D2F}"/>
          </ac:picMkLst>
        </pc:picChg>
        <pc:picChg chg="add mod">
          <ac:chgData name="Darja Aksjonova" userId="8c42c169-36c5-4b7d-87e7-721ac4bb8d20" providerId="ADAL" clId="{56356087-1575-4639-B5F1-9136744A718E}" dt="2023-12-05T07:32:01.145" v="77" actId="1076"/>
          <ac:picMkLst>
            <pc:docMk/>
            <pc:sldMk cId="1627831228" sldId="538"/>
            <ac:picMk id="8" creationId="{107A20AC-4D21-1924-E05E-9A9F4C7E6A7B}"/>
          </ac:picMkLst>
        </pc:picChg>
        <pc:picChg chg="del">
          <ac:chgData name="Darja Aksjonova" userId="8c42c169-36c5-4b7d-87e7-721ac4bb8d20" providerId="ADAL" clId="{56356087-1575-4639-B5F1-9136744A718E}" dt="2023-12-05T07:31:49.856" v="75" actId="478"/>
          <ac:picMkLst>
            <pc:docMk/>
            <pc:sldMk cId="1627831228" sldId="538"/>
            <ac:picMk id="13" creationId="{2D7D6B05-B8FF-4442-A3FC-E887B6FD80B1}"/>
          </ac:picMkLst>
        </pc:picChg>
        <pc:picChg chg="del">
          <ac:chgData name="Darja Aksjonova" userId="8c42c169-36c5-4b7d-87e7-721ac4bb8d20" providerId="ADAL" clId="{56356087-1575-4639-B5F1-9136744A718E}" dt="2023-12-05T07:29:36.713" v="66" actId="478"/>
          <ac:picMkLst>
            <pc:docMk/>
            <pc:sldMk cId="1627831228" sldId="538"/>
            <ac:picMk id="16" creationId="{F0E50751-CAEA-9C47-A62F-965CF587324B}"/>
          </ac:picMkLst>
        </pc:picChg>
        <pc:picChg chg="add mod">
          <ac:chgData name="Darja Aksjonova" userId="8c42c169-36c5-4b7d-87e7-721ac4bb8d20" providerId="ADAL" clId="{56356087-1575-4639-B5F1-9136744A718E}" dt="2023-12-05T07:29:50.717" v="70" actId="1076"/>
          <ac:picMkLst>
            <pc:docMk/>
            <pc:sldMk cId="1627831228" sldId="538"/>
            <ac:picMk id="7170" creationId="{74050E1B-3C63-FC88-CB25-D1ABB5793372}"/>
          </ac:picMkLst>
        </pc:picChg>
      </pc:sldChg>
      <pc:sldChg chg="addSp modSp new mod">
        <pc:chgData name="Darja Aksjonova" userId="8c42c169-36c5-4b7d-87e7-721ac4bb8d20" providerId="ADAL" clId="{56356087-1575-4639-B5F1-9136744A718E}" dt="2023-12-04T14:50:07.704" v="42" actId="20577"/>
        <pc:sldMkLst>
          <pc:docMk/>
          <pc:sldMk cId="2717558328" sldId="1606"/>
        </pc:sldMkLst>
        <pc:spChg chg="mod">
          <ac:chgData name="Darja Aksjonova" userId="8c42c169-36c5-4b7d-87e7-721ac4bb8d20" providerId="ADAL" clId="{56356087-1575-4639-B5F1-9136744A718E}" dt="2023-12-04T14:50:07.704" v="42" actId="20577"/>
          <ac:spMkLst>
            <pc:docMk/>
            <pc:sldMk cId="2717558328" sldId="1606"/>
            <ac:spMk id="2" creationId="{F5D5106C-09D3-1FC0-622B-1799F850932E}"/>
          </ac:spMkLst>
        </pc:spChg>
        <pc:spChg chg="add mod">
          <ac:chgData name="Darja Aksjonova" userId="8c42c169-36c5-4b7d-87e7-721ac4bb8d20" providerId="ADAL" clId="{56356087-1575-4639-B5F1-9136744A718E}" dt="2023-12-04T14:49:37.972" v="40"/>
          <ac:spMkLst>
            <pc:docMk/>
            <pc:sldMk cId="2717558328" sldId="1606"/>
            <ac:spMk id="5" creationId="{08ED0BCF-67BC-7266-C081-67EB4B6095C7}"/>
          </ac:spMkLst>
        </pc:spChg>
      </pc:sldChg>
      <pc:sldChg chg="addSp modSp new mod ord setBg">
        <pc:chgData name="Darja Aksjonova" userId="8c42c169-36c5-4b7d-87e7-721ac4bb8d20" providerId="ADAL" clId="{56356087-1575-4639-B5F1-9136744A718E}" dt="2023-12-05T07:32:20.597" v="81"/>
        <pc:sldMkLst>
          <pc:docMk/>
          <pc:sldMk cId="1378068981" sldId="1607"/>
        </pc:sldMkLst>
        <pc:spChg chg="mod">
          <ac:chgData name="Darja Aksjonova" userId="8c42c169-36c5-4b7d-87e7-721ac4bb8d20" providerId="ADAL" clId="{56356087-1575-4639-B5F1-9136744A718E}" dt="2023-12-05T07:20:10.127" v="65" actId="26606"/>
          <ac:spMkLst>
            <pc:docMk/>
            <pc:sldMk cId="1378068981" sldId="1607"/>
            <ac:spMk id="2" creationId="{7D711C95-B557-C414-9ABD-029FFA92C648}"/>
          </ac:spMkLst>
        </pc:spChg>
        <pc:spChg chg="mod ord">
          <ac:chgData name="Darja Aksjonova" userId="8c42c169-36c5-4b7d-87e7-721ac4bb8d20" providerId="ADAL" clId="{56356087-1575-4639-B5F1-9136744A718E}" dt="2023-12-05T07:20:10.127" v="65" actId="26606"/>
          <ac:spMkLst>
            <pc:docMk/>
            <pc:sldMk cId="1378068981" sldId="1607"/>
            <ac:spMk id="3" creationId="{CAE8EB59-98E9-32BB-A246-58E7BF921799}"/>
          </ac:spMkLst>
        </pc:spChg>
        <pc:spChg chg="add">
          <ac:chgData name="Darja Aksjonova" userId="8c42c169-36c5-4b7d-87e7-721ac4bb8d20" providerId="ADAL" clId="{56356087-1575-4639-B5F1-9136744A718E}" dt="2023-12-05T07:20:10.127" v="65" actId="26606"/>
          <ac:spMkLst>
            <pc:docMk/>
            <pc:sldMk cId="1378068981" sldId="1607"/>
            <ac:spMk id="9" creationId="{9B7AD9F6-8CE7-4299-8FC6-328F4DCD3FF9}"/>
          </ac:spMkLst>
        </pc:spChg>
        <pc:spChg chg="add">
          <ac:chgData name="Darja Aksjonova" userId="8c42c169-36c5-4b7d-87e7-721ac4bb8d20" providerId="ADAL" clId="{56356087-1575-4639-B5F1-9136744A718E}" dt="2023-12-05T07:20:10.127" v="65" actId="26606"/>
          <ac:spMkLst>
            <pc:docMk/>
            <pc:sldMk cId="1378068981" sldId="1607"/>
            <ac:spMk id="11" creationId="{F49775AF-8896-43EE-92C6-83497D6DC56F}"/>
          </ac:spMkLst>
        </pc:spChg>
        <pc:picChg chg="add mod">
          <ac:chgData name="Darja Aksjonova" userId="8c42c169-36c5-4b7d-87e7-721ac4bb8d20" providerId="ADAL" clId="{56356087-1575-4639-B5F1-9136744A718E}" dt="2023-12-05T07:20:10.127" v="65" actId="26606"/>
          <ac:picMkLst>
            <pc:docMk/>
            <pc:sldMk cId="1378068981" sldId="1607"/>
            <ac:picMk id="4" creationId="{3DBD2F69-1E5B-A9EC-9F63-F28AAE41BB45}"/>
          </ac:picMkLst>
        </pc:pic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US"/>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US"/>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image" Target="../media/image58.jpg"/></Relationships>
</file>

<file path=ppt/diagrams/_rels/data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image" Target="../media/image61.jpg"/></Relationships>
</file>

<file path=ppt/diagrams/_rels/data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image" Target="../media/image6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image" Target="../media/image58.jpg"/></Relationships>
</file>

<file path=ppt/diagrams/_rels/drawing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image" Target="../media/image61.jpg"/></Relationships>
</file>

<file path=ppt/diagrams/_rels/drawing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image" Target="../media/image6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Jānis Ancāns</a:t>
          </a:r>
        </a:p>
        <a:p>
          <a:r>
            <a:rPr lang="lv-LV" sz="1400" dirty="0"/>
            <a:t>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a:t>Marija Plotniece</a:t>
          </a:r>
        </a:p>
        <a:p>
          <a:r>
            <a:rPr lang="lv-LV" sz="1400">
              <a:solidFill>
                <a:schemeClr val="bg1"/>
              </a:solidFill>
            </a:rPr>
            <a:t>EIC, EIT, EIE, RI</a:t>
          </a:r>
          <a:endParaRPr lang="lv-LV" sz="1400" dirty="0">
            <a:solidFill>
              <a:schemeClr val="bg1"/>
            </a:solidFill>
          </a:endParaRP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a:t>Inga Šīrante</a:t>
          </a:r>
          <a:endParaRPr lang="en-US" sz="1800" b="1"/>
        </a:p>
        <a:p>
          <a:r>
            <a:rPr lang="en-US" sz="1400">
              <a:solidFill>
                <a:schemeClr val="bg1"/>
              </a:solidFill>
            </a:rPr>
            <a:t>L</a:t>
          </a:r>
          <a:r>
            <a:rPr lang="lv-LV" sz="1400">
              <a:solidFill>
                <a:schemeClr val="bg1"/>
              </a:solidFill>
            </a:rPr>
            <a:t>egal and Financial issues</a:t>
          </a:r>
          <a:endParaRPr lang="lv-LV" sz="1800" dirty="0">
            <a:solidFill>
              <a:schemeClr val="bg1"/>
            </a:solidFill>
          </a:endParaRP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Sarmīte Mickeviča</a:t>
          </a:r>
        </a:p>
        <a:p>
          <a:r>
            <a:rPr lang="lv-LV" sz="1400" dirty="0"/>
            <a:t>Widening, CL3</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Aiga Salmiņa</a:t>
          </a:r>
        </a:p>
        <a:p>
          <a:r>
            <a:rPr lang="lv-LV" sz="1400"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Liene Ekša</a:t>
          </a:r>
        </a:p>
        <a:p>
          <a:r>
            <a:rPr lang="lv-LV" sz="1400"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custT="1"/>
      <dgm:spPr>
        <a:solidFill>
          <a:srgbClr val="3018A8"/>
        </a:solidFill>
      </dgm:spPr>
      <dgm:t>
        <a:bodyPr/>
        <a:lstStyle/>
        <a:p>
          <a:r>
            <a:rPr lang="lv-LV" sz="1800" b="1" dirty="0"/>
            <a:t>Jūlija Asmuss</a:t>
          </a:r>
        </a:p>
        <a:p>
          <a:r>
            <a:rPr lang="lv-LV" sz="1400" dirty="0"/>
            <a:t>Coordinator,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custT="1"/>
      <dgm:spPr>
        <a:solidFill>
          <a:srgbClr val="3018A8"/>
        </a:solidFill>
      </dgm:spPr>
      <dgm:t>
        <a:bodyPr/>
        <a:lstStyle/>
        <a:p>
          <a:r>
            <a:rPr lang="lv-LV" sz="1800" b="1" dirty="0"/>
            <a:t>Darja Aksjonova,</a:t>
          </a:r>
        </a:p>
        <a:p>
          <a:r>
            <a:rPr lang="lv-LV" sz="1400" dirty="0"/>
            <a:t>CL2, EURAXESS, Widening</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custT="1"/>
      <dgm:spPr>
        <a:solidFill>
          <a:srgbClr val="3018A8"/>
        </a:solidFill>
      </dgm:spPr>
      <dgm:t>
        <a:bodyPr/>
        <a:lstStyle/>
        <a:p>
          <a:r>
            <a:rPr lang="lv-LV" sz="1800" b="1" dirty="0"/>
            <a:t>Lāsma Brenča</a:t>
          </a:r>
        </a:p>
        <a:p>
          <a:r>
            <a:rPr lang="lv-LV" sz="1400"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2450" custLinFactNeighborY="2450"/>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Jānis Ancāns</a:t>
          </a:r>
        </a:p>
        <a:p>
          <a:pPr marL="0" lvl="0" indent="0" algn="ctr" defTabSz="800100">
            <a:lnSpc>
              <a:spcPct val="90000"/>
            </a:lnSpc>
            <a:spcBef>
              <a:spcPct val="0"/>
            </a:spcBef>
            <a:spcAft>
              <a:spcPct val="35000"/>
            </a:spcAft>
            <a:buNone/>
          </a:pPr>
          <a:r>
            <a:rPr lang="lv-LV" sz="1400" kern="1200" dirty="0"/>
            <a:t>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Marija Plotniece</a:t>
          </a:r>
        </a:p>
        <a:p>
          <a:pPr marL="0" lvl="0" indent="0" algn="ctr" defTabSz="800100">
            <a:lnSpc>
              <a:spcPct val="90000"/>
            </a:lnSpc>
            <a:spcBef>
              <a:spcPct val="0"/>
            </a:spcBef>
            <a:spcAft>
              <a:spcPct val="35000"/>
            </a:spcAft>
            <a:buNone/>
          </a:pPr>
          <a:r>
            <a:rPr lang="lv-LV" sz="1400" kern="1200">
              <a:solidFill>
                <a:schemeClr val="bg1"/>
              </a:solidFill>
            </a:rPr>
            <a:t>EIC, EIT, EIE, RI</a:t>
          </a:r>
          <a:endParaRPr lang="lv-LV" sz="1400" kern="1200" dirty="0">
            <a:solidFill>
              <a:schemeClr val="bg1"/>
            </a:solidFill>
          </a:endParaRP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2356" t="-2929" r="-7644" b="29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a:t>Inga Šīrante</a:t>
          </a:r>
          <a:endParaRPr lang="en-US" sz="1800" b="1" kern="1200"/>
        </a:p>
        <a:p>
          <a:pPr marL="0" lvl="0" indent="0" algn="ctr" defTabSz="800100">
            <a:lnSpc>
              <a:spcPct val="90000"/>
            </a:lnSpc>
            <a:spcBef>
              <a:spcPct val="0"/>
            </a:spcBef>
            <a:spcAft>
              <a:spcPct val="35000"/>
            </a:spcAft>
            <a:buNone/>
          </a:pPr>
          <a:r>
            <a:rPr lang="en-US" sz="1400" kern="1200">
              <a:solidFill>
                <a:schemeClr val="bg1"/>
              </a:solidFill>
            </a:rPr>
            <a:t>L</a:t>
          </a:r>
          <a:r>
            <a:rPr lang="lv-LV" sz="1400" kern="1200">
              <a:solidFill>
                <a:schemeClr val="bg1"/>
              </a:solidFill>
            </a:rPr>
            <a:t>egal and Financial issues</a:t>
          </a:r>
          <a:endParaRPr lang="lv-LV" sz="1800" kern="1200" dirty="0">
            <a:solidFill>
              <a:schemeClr val="bg1"/>
            </a:solidFill>
          </a:endParaRP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Sarmīte Mickeviča</a:t>
          </a:r>
        </a:p>
        <a:p>
          <a:pPr marL="0" lvl="0" indent="0" algn="ctr" defTabSz="800100">
            <a:lnSpc>
              <a:spcPct val="90000"/>
            </a:lnSpc>
            <a:spcBef>
              <a:spcPct val="0"/>
            </a:spcBef>
            <a:spcAft>
              <a:spcPct val="35000"/>
            </a:spcAft>
            <a:buNone/>
          </a:pPr>
          <a:r>
            <a:rPr lang="lv-LV" sz="1400" kern="1200" dirty="0"/>
            <a:t>Widening, CL3</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2571" r="-742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Aiga Salmiņa</a:t>
          </a:r>
        </a:p>
        <a:p>
          <a:pPr marL="0" lvl="0" indent="0" algn="ctr" defTabSz="800100">
            <a:lnSpc>
              <a:spcPct val="90000"/>
            </a:lnSpc>
            <a:spcBef>
              <a:spcPct val="0"/>
            </a:spcBef>
            <a:spcAft>
              <a:spcPct val="35000"/>
            </a:spcAft>
            <a:buNone/>
          </a:pPr>
          <a:r>
            <a:rPr lang="lv-LV" sz="14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Liene Ekša</a:t>
          </a:r>
        </a:p>
        <a:p>
          <a:pPr marL="0" lvl="0" indent="0" algn="ctr" defTabSz="800100">
            <a:lnSpc>
              <a:spcPct val="90000"/>
            </a:lnSpc>
            <a:spcBef>
              <a:spcPct val="0"/>
            </a:spcBef>
            <a:spcAft>
              <a:spcPct val="35000"/>
            </a:spcAft>
            <a:buNone/>
          </a:pPr>
          <a:r>
            <a:rPr lang="lv-LV" sz="14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Jūlija Asmuss</a:t>
          </a:r>
        </a:p>
        <a:p>
          <a:pPr marL="0" lvl="0" indent="0" algn="ctr" defTabSz="800100">
            <a:lnSpc>
              <a:spcPct val="90000"/>
            </a:lnSpc>
            <a:spcBef>
              <a:spcPct val="0"/>
            </a:spcBef>
            <a:spcAft>
              <a:spcPct val="35000"/>
            </a:spcAft>
            <a:buNone/>
          </a:pPr>
          <a:r>
            <a:rPr lang="lv-LV" sz="1400" kern="1200" dirty="0"/>
            <a:t>Coordinator, CL4</a:t>
          </a:r>
        </a:p>
      </dsp:txBody>
      <dsp:txXfrm rot="10800000">
        <a:off x="1185393" y="80186"/>
        <a:ext cx="2056748" cy="1185394"/>
      </dsp:txXfrm>
    </dsp:sp>
    <dsp:sp modelId="{8C29486E-1643-47C2-BF8D-622C831D41D8}">
      <dsp:nvSpPr>
        <dsp:cNvPr id="0" name=""/>
        <dsp:cNvSpPr/>
      </dsp:nvSpPr>
      <dsp:spPr>
        <a:xfrm>
          <a:off x="325390" y="109228"/>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274" t="-6947" r="-2274" b="-4305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Darja Aksjonova,</a:t>
          </a:r>
        </a:p>
        <a:p>
          <a:pPr marL="0" lvl="0" indent="0" algn="ctr" defTabSz="800100">
            <a:lnSpc>
              <a:spcPct val="90000"/>
            </a:lnSpc>
            <a:spcBef>
              <a:spcPct val="0"/>
            </a:spcBef>
            <a:spcAft>
              <a:spcPct val="35000"/>
            </a:spcAft>
            <a:buNone/>
          </a:pPr>
          <a:r>
            <a:rPr lang="lv-LV" sz="1400" kern="1200" dirty="0"/>
            <a:t>CL2, EURAXESS, Widening</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rgbClr val="3018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t>Lāsma Brenča</a:t>
          </a:r>
        </a:p>
        <a:p>
          <a:pPr marL="0" lvl="0" indent="0" algn="ctr" defTabSz="800100">
            <a:lnSpc>
              <a:spcPct val="90000"/>
            </a:lnSpc>
            <a:spcBef>
              <a:spcPct val="0"/>
            </a:spcBef>
            <a:spcAft>
              <a:spcPct val="35000"/>
            </a:spcAft>
            <a:buNone/>
          </a:pPr>
          <a:r>
            <a:rPr lang="lv-LV" sz="14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96" t="-5026" r="-2296" b="-44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04.12.2023</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04.12.2023</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2</a:t>
            </a:fld>
            <a:endParaRPr lang="lv-LV" altLang="lv-LV"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dirty="0"/>
          </a:p>
        </p:txBody>
      </p:sp>
    </p:spTree>
    <p:extLst>
      <p:ext uri="{BB962C8B-B14F-4D97-AF65-F5344CB8AC3E}">
        <p14:creationId xmlns:p14="http://schemas.microsoft.com/office/powerpoint/2010/main" val="752542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10</a:t>
            </a:fld>
            <a:endParaRPr lang="lv-LV" dirty="0"/>
          </a:p>
        </p:txBody>
      </p:sp>
    </p:spTree>
    <p:extLst>
      <p:ext uri="{BB962C8B-B14F-4D97-AF65-F5344CB8AC3E}">
        <p14:creationId xmlns:p14="http://schemas.microsoft.com/office/powerpoint/2010/main" val="1151629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b="1" dirty="0">
                <a:solidFill>
                  <a:srgbClr val="000000"/>
                </a:solidFill>
                <a:effectLst/>
                <a:latin typeface="Calibri" panose="020F0502020204030204" pitchFamily="34" charset="0"/>
                <a:ea typeface="Times New Roman" panose="02020603050405020304" pitchFamily="18" charset="0"/>
              </a:rPr>
              <a:t>295 </a:t>
            </a:r>
            <a:r>
              <a:rPr lang="et-EE" sz="1800" b="1" dirty="0" err="1">
                <a:solidFill>
                  <a:srgbClr val="000000"/>
                </a:solidFill>
                <a:effectLst/>
                <a:latin typeface="Calibri" panose="020F0502020204030204" pitchFamily="34" charset="0"/>
                <a:ea typeface="Times New Roman" panose="02020603050405020304" pitchFamily="18" charset="0"/>
              </a:rPr>
              <a:t>evaluated</a:t>
            </a:r>
            <a:r>
              <a:rPr lang="et-EE" sz="1800" b="1" dirty="0">
                <a:solidFill>
                  <a:srgbClr val="000000"/>
                </a:solidFill>
                <a:effectLst/>
                <a:latin typeface="Calibri" panose="020F0502020204030204" pitchFamily="34" charset="0"/>
                <a:ea typeface="Times New Roman" panose="02020603050405020304" pitchFamily="18" charset="0"/>
              </a:rPr>
              <a:t> </a:t>
            </a:r>
            <a:r>
              <a:rPr lang="et-EE" sz="1800" b="1" dirty="0" err="1">
                <a:solidFill>
                  <a:srgbClr val="000000"/>
                </a:solidFill>
                <a:effectLst/>
                <a:latin typeface="Calibri" panose="020F0502020204030204" pitchFamily="34" charset="0"/>
                <a:ea typeface="Times New Roman" panose="02020603050405020304" pitchFamily="18" charset="0"/>
              </a:rPr>
              <a:t>proposals</a:t>
            </a:r>
            <a:r>
              <a:rPr lang="et-EE" sz="1800" b="1" dirty="0">
                <a:solidFill>
                  <a:srgbClr val="000000"/>
                </a:solidFill>
                <a:effectLst/>
                <a:latin typeface="Calibri" panose="020F0502020204030204" pitchFamily="34" charset="0"/>
                <a:ea typeface="Times New Roman" panose="02020603050405020304" pitchFamily="18" charset="0"/>
              </a:rPr>
              <a:t>, 54 </a:t>
            </a:r>
            <a:r>
              <a:rPr lang="et-EE" sz="1800" b="1" dirty="0" err="1">
                <a:solidFill>
                  <a:srgbClr val="000000"/>
                </a:solidFill>
                <a:effectLst/>
                <a:latin typeface="Calibri" panose="020F0502020204030204" pitchFamily="34" charset="0"/>
                <a:ea typeface="Times New Roman" panose="02020603050405020304" pitchFamily="18" charset="0"/>
              </a:rPr>
              <a:t>successful</a:t>
            </a:r>
            <a:r>
              <a:rPr lang="et-EE" sz="1800" b="1" dirty="0">
                <a:solidFill>
                  <a:srgbClr val="000000"/>
                </a:solidFill>
                <a:effectLst/>
                <a:latin typeface="Calibri" panose="020F0502020204030204" pitchFamily="34" charset="0"/>
                <a:ea typeface="Times New Roman" panose="02020603050405020304" pitchFamily="18" charset="0"/>
              </a:rPr>
              <a:t> </a:t>
            </a:r>
            <a:r>
              <a:rPr lang="et-EE" sz="1800" b="1" dirty="0" err="1">
                <a:solidFill>
                  <a:srgbClr val="000000"/>
                </a:solidFill>
                <a:effectLst/>
                <a:latin typeface="Calibri" panose="020F0502020204030204" pitchFamily="34" charset="0"/>
                <a:ea typeface="Times New Roman" panose="02020603050405020304" pitchFamily="18" charset="0"/>
              </a:rPr>
              <a:t>proposals</a:t>
            </a:r>
            <a:r>
              <a:rPr lang="et-EE" sz="1800" b="1" dirty="0">
                <a:solidFill>
                  <a:srgbClr val="000000"/>
                </a:solidFill>
                <a:effectLst/>
                <a:latin typeface="Calibri" panose="020F0502020204030204" pitchFamily="34" charset="0"/>
                <a:ea typeface="Times New Roman" panose="02020603050405020304" pitchFamily="18" charset="0"/>
              </a:rPr>
              <a:t> – </a:t>
            </a:r>
            <a:r>
              <a:rPr lang="et-EE" sz="1800" b="1" dirty="0" err="1">
                <a:solidFill>
                  <a:srgbClr val="000000"/>
                </a:solidFill>
                <a:effectLst/>
                <a:latin typeface="Calibri" panose="020F0502020204030204" pitchFamily="34" charset="0"/>
                <a:ea typeface="Times New Roman" panose="02020603050405020304" pitchFamily="18" charset="0"/>
              </a:rPr>
              <a:t>thus</a:t>
            </a:r>
            <a:r>
              <a:rPr lang="et-EE" sz="1800" b="1" dirty="0">
                <a:solidFill>
                  <a:srgbClr val="000000"/>
                </a:solidFill>
                <a:effectLst/>
                <a:latin typeface="Calibri" panose="020F0502020204030204" pitchFamily="34" charset="0"/>
                <a:ea typeface="Times New Roman" panose="02020603050405020304" pitchFamily="18" charset="0"/>
              </a:rPr>
              <a:t> </a:t>
            </a:r>
            <a:r>
              <a:rPr lang="et-EE" sz="1800" b="1" u="sng" dirty="0" err="1">
                <a:solidFill>
                  <a:srgbClr val="000000"/>
                </a:solidFill>
                <a:effectLst/>
                <a:latin typeface="Calibri" panose="020F0502020204030204" pitchFamily="34" charset="0"/>
                <a:ea typeface="Times New Roman" panose="02020603050405020304" pitchFamily="18" charset="0"/>
              </a:rPr>
              <a:t>average</a:t>
            </a:r>
            <a:r>
              <a:rPr lang="et-EE" sz="1800" b="1" dirty="0">
                <a:solidFill>
                  <a:srgbClr val="000000"/>
                </a:solidFill>
                <a:effectLst/>
                <a:latin typeface="Calibri" panose="020F0502020204030204" pitchFamily="34" charset="0"/>
                <a:ea typeface="Times New Roman" panose="02020603050405020304" pitchFamily="18" charset="0"/>
              </a:rPr>
              <a:t> </a:t>
            </a:r>
            <a:r>
              <a:rPr lang="et-EE" sz="1800" b="1" dirty="0" err="1">
                <a:solidFill>
                  <a:srgbClr val="000000"/>
                </a:solidFill>
                <a:effectLst/>
                <a:latin typeface="Calibri" panose="020F0502020204030204" pitchFamily="34" charset="0"/>
                <a:ea typeface="Times New Roman" panose="02020603050405020304" pitchFamily="18" charset="0"/>
              </a:rPr>
              <a:t>success</a:t>
            </a:r>
            <a:r>
              <a:rPr lang="et-EE" sz="1800" b="1" dirty="0">
                <a:solidFill>
                  <a:srgbClr val="000000"/>
                </a:solidFill>
                <a:effectLst/>
                <a:latin typeface="Calibri" panose="020F0502020204030204" pitchFamily="34" charset="0"/>
                <a:ea typeface="Times New Roman" panose="02020603050405020304" pitchFamily="18" charset="0"/>
              </a:rPr>
              <a:t> </a:t>
            </a:r>
            <a:r>
              <a:rPr lang="et-EE" sz="1800" b="1" dirty="0" err="1">
                <a:solidFill>
                  <a:srgbClr val="000000"/>
                </a:solidFill>
                <a:effectLst/>
                <a:latin typeface="Calibri" panose="020F0502020204030204" pitchFamily="34" charset="0"/>
                <a:ea typeface="Times New Roman" panose="02020603050405020304" pitchFamily="18" charset="0"/>
              </a:rPr>
              <a:t>rate</a:t>
            </a:r>
            <a:r>
              <a:rPr lang="et-EE" sz="1800" b="1" dirty="0">
                <a:solidFill>
                  <a:srgbClr val="000000"/>
                </a:solidFill>
                <a:effectLst/>
                <a:latin typeface="Calibri" panose="020F0502020204030204" pitchFamily="34" charset="0"/>
                <a:ea typeface="Times New Roman" panose="02020603050405020304" pitchFamily="18" charset="0"/>
              </a:rPr>
              <a:t> 18,3.</a:t>
            </a:r>
            <a:endParaRPr lang="en-AT" sz="1800" dirty="0">
              <a:effectLst/>
              <a:latin typeface="Times New Roman" panose="02020603050405020304" pitchFamily="18" charset="0"/>
              <a:ea typeface="Times New Roman" panose="02020603050405020304" pitchFamily="18" charset="0"/>
            </a:endParaRPr>
          </a:p>
          <a:p>
            <a:endParaRPr lang="et-EE" dirty="0"/>
          </a:p>
        </p:txBody>
      </p:sp>
      <p:sp>
        <p:nvSpPr>
          <p:cNvPr id="4" name="Slide Number Placeholder 3"/>
          <p:cNvSpPr>
            <a:spLocks noGrp="1"/>
          </p:cNvSpPr>
          <p:nvPr>
            <p:ph type="sldNum" sz="quarter" idx="10"/>
          </p:nvPr>
        </p:nvSpPr>
        <p:spPr/>
        <p:txBody>
          <a:bodyPr/>
          <a:lstStyle/>
          <a:p>
            <a:fld id="{48B73973-73E5-4B28-8B0A-EC51828434FC}" type="slidenum">
              <a:rPr lang="et-EE" smtClean="0"/>
              <a:t>11</a:t>
            </a:fld>
            <a:endParaRPr lang="et-EE"/>
          </a:p>
        </p:txBody>
      </p:sp>
    </p:spTree>
    <p:extLst>
      <p:ext uri="{BB962C8B-B14F-4D97-AF65-F5344CB8AC3E}">
        <p14:creationId xmlns:p14="http://schemas.microsoft.com/office/powerpoint/2010/main" val="3075075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13</a:t>
            </a:fld>
            <a:endParaRPr lang="lv-LV" dirty="0"/>
          </a:p>
        </p:txBody>
      </p:sp>
    </p:spTree>
    <p:extLst>
      <p:ext uri="{BB962C8B-B14F-4D97-AF65-F5344CB8AC3E}">
        <p14:creationId xmlns:p14="http://schemas.microsoft.com/office/powerpoint/2010/main" val="2780878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dirty="0"/>
          </a:p>
        </p:txBody>
      </p:sp>
    </p:spTree>
    <p:extLst>
      <p:ext uri="{BB962C8B-B14F-4D97-AF65-F5344CB8AC3E}">
        <p14:creationId xmlns:p14="http://schemas.microsoft.com/office/powerpoint/2010/main" val="1211727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16</a:t>
            </a:fld>
            <a:endParaRPr lang="lv-LV" dirty="0"/>
          </a:p>
        </p:txBody>
      </p:sp>
    </p:spTree>
    <p:extLst>
      <p:ext uri="{BB962C8B-B14F-4D97-AF65-F5344CB8AC3E}">
        <p14:creationId xmlns:p14="http://schemas.microsoft.com/office/powerpoint/2010/main" val="2385497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20</a:t>
            </a:fld>
            <a:endParaRPr lang="lv-LV" dirty="0"/>
          </a:p>
        </p:txBody>
      </p:sp>
    </p:spTree>
    <p:extLst>
      <p:ext uri="{BB962C8B-B14F-4D97-AF65-F5344CB8AC3E}">
        <p14:creationId xmlns:p14="http://schemas.microsoft.com/office/powerpoint/2010/main" val="2289599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478856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531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04/12/2023</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image" Target="../media/image1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4.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9.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4.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7.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2.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6"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cordis.europa.eu/project/id/101094752"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hyperlink" Target="https://cordis.europa.eu/project/id/101094052"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hyperlink" Target="https://ec.europa.eu/info/funding-tenders/opportunities/portal/screen/opportunities/topic-details/horizon-cl2-2024-heritage-01-04?keywords=HERITAGE&amp;programmePeriod=2021%20-%202027&amp;frameworkProgramme=43108390&amp;programmePart=43118846" TargetMode="External"/><Relationship Id="rId3" Type="http://schemas.openxmlformats.org/officeDocument/2006/relationships/image" Target="../media/image42.png"/><Relationship Id="rId7" Type="http://schemas.openxmlformats.org/officeDocument/2006/relationships/hyperlink" Target="https://ec.europa.eu/info/funding-tenders/opportunities/portal/screen/opportunities/topic-details/horizon-cl2-2024-heritage-01-03?keywords=HERITAGE&amp;programmePeriod=2021%20-%202027&amp;frameworkProgramme=43108390&amp;programmePart=43118846" TargetMode="External"/><Relationship Id="rId2" Type="http://schemas.openxmlformats.org/officeDocument/2006/relationships/hyperlink" Target="https://www.youtube.com/watch?v=aAtdx-SGFrg"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2-2024-heritage-01-02?keywords=HERITAGE&amp;programmePeriod=2021%20-%202027&amp;frameworkProgramme=43108390&amp;programmePart=43118846" TargetMode="External"/><Relationship Id="rId5" Type="http://schemas.openxmlformats.org/officeDocument/2006/relationships/hyperlink" Target="https://ec.europa.eu/info/funding-tenders/opportunities/portal/screen/opportunities/topic-details/horizon-cl2-2024-heritage-01-01?keywords=HERITAGE&amp;programmePeriod=2021%20-%202027&amp;frameworkProgramme=43108390&amp;programmePart=43118846" TargetMode="External"/><Relationship Id="rId4" Type="http://schemas.openxmlformats.org/officeDocument/2006/relationships/image" Target="../media/image43.svg"/><Relationship Id="rId9" Type="http://schemas.openxmlformats.org/officeDocument/2006/relationships/hyperlink" Target="https://ec.europa.eu/info/funding-tenders/opportunities/portal/screen/opportunities/topic-details/horizon-cl2-2024-heritage-01-05?keywords=HERITAGE&amp;programmePeriod=2021%20-%202027&amp;frameworkProgramme=43108390&amp;programmePart=43118846"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ordis.europa.eu/project/id/101061233"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cordis.europa.eu/project/id/101079859" TargetMode="External"/><Relationship Id="rId4" Type="http://schemas.openxmlformats.org/officeDocument/2006/relationships/hyperlink" Target="https://cordis.europa.eu/project/id/10113271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cl4-2024-twin-transition-01-12" TargetMode="External"/><Relationship Id="rId2" Type="http://schemas.openxmlformats.org/officeDocument/2006/relationships/hyperlink" Target="https://research-and-innovation.ec.europa.eu/research-area/social-sciences-and-humanities_en" TargetMode="Externa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hyperlink" Target="https://ec.europa.eu/info/funding-tenders/opportunities/portal/screen/opportunities/topic-details/horizon-cl2-2024-transformations-01-03?keywords=Transformations&amp;programmePeriod=2021%20-%202027&amp;frameworkProgramme=43108390&amp;programmePart=43118846" TargetMode="External"/><Relationship Id="rId13" Type="http://schemas.openxmlformats.org/officeDocument/2006/relationships/hyperlink" Target="https://ec.europa.eu/info/funding-tenders/opportunities/portal/screen/opportunities/topic-details/horizon-cl2-2024-transformations-01-08?keywords=Transformations&amp;programmePeriod=2021%20-%202027&amp;frameworkProgramme=43108390&amp;programmePart=43118846" TargetMode="External"/><Relationship Id="rId3" Type="http://schemas.openxmlformats.org/officeDocument/2006/relationships/hyperlink" Target="https://youtube.com/live/OatwXRYEvQg" TargetMode="External"/><Relationship Id="rId7" Type="http://schemas.openxmlformats.org/officeDocument/2006/relationships/hyperlink" Target="https://ec.europa.eu/info/funding-tenders/opportunities/portal/screen/opportunities/topic-details/horizon-cl2-2024-transformations-01-02?keywords=Transformations&amp;programmePeriod=2021%20-%202027&amp;frameworkProgramme=43108390&amp;programmePart=43118846" TargetMode="External"/><Relationship Id="rId12" Type="http://schemas.openxmlformats.org/officeDocument/2006/relationships/hyperlink" Target="https://ec.europa.eu/info/funding-tenders/opportunities/portal/screen/opportunities/topic-details/horizon-cl2-2024-transformations-01-07?keywords=Transformations&amp;programmePeriod=2021%20-%202027&amp;frameworkProgramme=43108390&amp;programmePart=43118846" TargetMode="External"/><Relationship Id="rId2" Type="http://schemas.openxmlformats.org/officeDocument/2006/relationships/notesSlide" Target="../notesSlides/notesSlide7.xml"/><Relationship Id="rId16" Type="http://schemas.openxmlformats.org/officeDocument/2006/relationships/hyperlink" Target="https://ec.europa.eu/info/funding-tenders/opportunities/portal/screen/opportunities/topic-details/horizon-cl2-2024-transformations-01-11?keywords=Transformations&amp;programmePeriod=2021%20-%202027&amp;frameworkProgramme=43108390&amp;programmePart=43118846&amp;pageNumber=2"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2-2024-transformations-01-01?keywords=Transformations&amp;programmePeriod=2021%20-%202027&amp;frameworkProgramme=43108390&amp;programmePart=43118846" TargetMode="External"/><Relationship Id="rId11" Type="http://schemas.openxmlformats.org/officeDocument/2006/relationships/hyperlink" Target="https://ec.europa.eu/info/funding-tenders/opportunities/portal/screen/opportunities/topic-details/horizon-cl2-2024-transformations-01-06?keywords=Transformations&amp;programmePeriod=2021%20-%202027&amp;frameworkProgramme=43108390&amp;programmePart=43118846" TargetMode="External"/><Relationship Id="rId5" Type="http://schemas.openxmlformats.org/officeDocument/2006/relationships/image" Target="../media/image43.svg"/><Relationship Id="rId15" Type="http://schemas.openxmlformats.org/officeDocument/2006/relationships/hyperlink" Target="https://ec.europa.eu/info/funding-tenders/opportunities/portal/screen/opportunities/topic-details/horizon-cl2-2024-transformations-01-10?keywords=Transformations&amp;programmePeriod=2021%20-%202027&amp;frameworkProgramme=43108390&amp;programmePart=43118846" TargetMode="External"/><Relationship Id="rId10" Type="http://schemas.openxmlformats.org/officeDocument/2006/relationships/hyperlink" Target="https://ec.europa.eu/info/funding-tenders/opportunities/portal/screen/opportunities/topic-details/horizon-cl2-2024-transformations-01-05?keywords=Transformations&amp;programmePeriod=2021%20-%202027&amp;frameworkProgramme=43108390&amp;programmePart=43118846" TargetMode="External"/><Relationship Id="rId4" Type="http://schemas.openxmlformats.org/officeDocument/2006/relationships/image" Target="../media/image42.png"/><Relationship Id="rId9" Type="http://schemas.openxmlformats.org/officeDocument/2006/relationships/hyperlink" Target="https://ec.europa.eu/info/funding-tenders/opportunities/portal/screen/opportunities/topic-details/horizon-cl2-2024-transformations-01-04?keywords=Transformations&amp;programmePeriod=2021%20-%202027&amp;frameworkProgramme=43108390&amp;programmePart=43118846" TargetMode="External"/><Relationship Id="rId14" Type="http://schemas.openxmlformats.org/officeDocument/2006/relationships/hyperlink" Target="https://ec.europa.eu/info/funding-tenders/opportunities/portal/screen/opportunities/topic-details/horizon-cl2-2024-transformations-01-09?keywords=Transformations&amp;programmePeriod=2021%20-%202027&amp;frameworkProgramme=43108390&amp;programmePart=43118846"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ordis.europa.eu/project/id/101132685" TargetMode="External"/><Relationship Id="rId2" Type="http://schemas.openxmlformats.org/officeDocument/2006/relationships/hyperlink" Target="https://cordis.europa.eu/project/id/101061198"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research-and-innovation.ec.europa.eu/funding/funding-opportunities/funding-programmes-and-open-calls/horizon-europe/cluster-2-culture-creativity-and-inclusive-society_en" TargetMode="External"/><Relationship Id="rId1" Type="http://schemas.openxmlformats.org/officeDocument/2006/relationships/slideLayout" Target="../slideLayouts/slideLayout7.xml"/><Relationship Id="rId5" Type="http://schemas.openxmlformats.org/officeDocument/2006/relationships/hyperlink" Target="https://cluster-2-brokerage-event.b2match.io/" TargetMode="Externa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arja.aksjonova@lzp.gov.lv"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lzp.gov.lv/lv/atbalsts-pieteicejiem"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4.png"/><Relationship Id="rId7" Type="http://schemas.openxmlformats.org/officeDocument/2006/relationships/image" Target="../media/image56.jpeg"/><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hyperlink" Target="https://www.lzp.gov.lv/lv/notikumu-kalendars" TargetMode="External"/><Relationship Id="rId5" Type="http://schemas.openxmlformats.org/officeDocument/2006/relationships/hyperlink" Target="https://www.lzp.gov.lv/lv/atbalstitie-projekti-2" TargetMode="Externa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www.lzp.gov.lv/lv/apvarsnis-eiropa-2021-2027"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9.xml"/><Relationship Id="rId16" Type="http://schemas.openxmlformats.org/officeDocument/2006/relationships/diagramColors" Target="../diagrams/colors3.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5-culture-creativity-and-inclusive-society_horizon-2023-2024_en.pdf" TargetMode="External"/><Relationship Id="rId7" Type="http://schemas.openxmlformats.org/officeDocument/2006/relationships/image" Target="../media/image40.png"/><Relationship Id="rId2" Type="http://schemas.openxmlformats.org/officeDocument/2006/relationships/hyperlink" Target="https://research-innovation-community.ec.europa.eu/events/2oQugg5jdh3x8gWvkBREF0/overview" TargetMode="External"/><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hyperlink" Target="https://ec.europa.eu/info/funding-tenders/opportunities/docs/2021-2027/horizon/guidance/programme-guide_horizon_en.pdf"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ec.europa.eu/info/funding-tenders/opportunities/portal/screen/opportunities/topic-details/horizon-cl2-2024-democracy-01-03?programmePeriod=2021%20-%202027&amp;frameworkProgramme=43108390&amp;programmePart=43118846" TargetMode="External"/><Relationship Id="rId13" Type="http://schemas.openxmlformats.org/officeDocument/2006/relationships/hyperlink" Target="https://ec.europa.eu/info/funding-tenders/opportunities/portal/screen/opportunities/topic-details/horizon-cl2-2024-democracy-01-08?programmePeriod=2021%20-%202027&amp;frameworkProgramme=43108390&amp;programmePart=43118846&amp;pageNumber=3" TargetMode="External"/><Relationship Id="rId3" Type="http://schemas.openxmlformats.org/officeDocument/2006/relationships/hyperlink" Target="https://www.youtube.com/watch?v=MJOsOkmifSo" TargetMode="External"/><Relationship Id="rId7" Type="http://schemas.openxmlformats.org/officeDocument/2006/relationships/hyperlink" Target="https://ec.europa.eu/info/funding-tenders/opportunities/portal/screen/opportunities/topic-details/horizon-cl2-2024-democracy-01-02?programmePeriod=2021%20-%202027&amp;frameworkProgramme=43108390&amp;programmePart=43118846" TargetMode="External"/><Relationship Id="rId12" Type="http://schemas.openxmlformats.org/officeDocument/2006/relationships/hyperlink" Target="https://ec.europa.eu/info/funding-tenders/opportunities/portal/screen/opportunities/topic-details/horizon-cl2-2024-democracy-01-07?programmePeriod=2021%20-%202027&amp;frameworkProgramme=43108390&amp;programmePart=43118846&amp;pageNumber=3" TargetMode="External"/><Relationship Id="rId17" Type="http://schemas.openxmlformats.org/officeDocument/2006/relationships/hyperlink" Target="https://ec.europa.eu/info/funding-tenders/opportunities/portal/screen/opportunities/topic-details/horizon-cl2-2024-democracy-01-12?programmePeriod=2021%20-%202027&amp;frameworkProgramme=43108390&amp;programmePart=43118846" TargetMode="External"/><Relationship Id="rId2" Type="http://schemas.openxmlformats.org/officeDocument/2006/relationships/notesSlide" Target="../notesSlides/notesSlide2.xml"/><Relationship Id="rId16" Type="http://schemas.openxmlformats.org/officeDocument/2006/relationships/hyperlink" Target="https://ec.europa.eu/info/funding-tenders/opportunities/portal/screen/opportunities/topic-details/horizon-cl2-2024-democracy-01-11?programmePeriod=2021%20-%202027&amp;frameworkProgramme=43108390&amp;programmePart=43118846" TargetMode="External"/><Relationship Id="rId1" Type="http://schemas.openxmlformats.org/officeDocument/2006/relationships/slideLayout" Target="../slideLayouts/slideLayout7.xml"/><Relationship Id="rId6" Type="http://schemas.openxmlformats.org/officeDocument/2006/relationships/hyperlink" Target="https://ec.europa.eu/info/funding-tenders/opportunities/portal/screen/opportunities/topic-details/horizon-cl2-2024-democracy-01-01?programmePeriod=2021%20-%202027&amp;frameworkProgramme=43108390&amp;programmePart=43118846" TargetMode="External"/><Relationship Id="rId11" Type="http://schemas.openxmlformats.org/officeDocument/2006/relationships/hyperlink" Target="https://ec.europa.eu/info/funding-tenders/opportunities/portal/screen/opportunities/topic-details/horizon-cl2-2024-transformations-01-06?programmePeriod=2021%20-%202027&amp;frameworkProgramme=43108390&amp;programmePart=43118846&amp;pageNumber=2" TargetMode="External"/><Relationship Id="rId5" Type="http://schemas.openxmlformats.org/officeDocument/2006/relationships/image" Target="../media/image43.svg"/><Relationship Id="rId15" Type="http://schemas.openxmlformats.org/officeDocument/2006/relationships/hyperlink" Target="https://ec.europa.eu/info/funding-tenders/opportunities/portal/screen/opportunities/topic-details/horizon-cl2-2024-democracy-01-10?programmePeriod=2021%20-%202027&amp;frameworkProgramme=43108390&amp;programmePart=43118846" TargetMode="External"/><Relationship Id="rId10" Type="http://schemas.openxmlformats.org/officeDocument/2006/relationships/hyperlink" Target="https://ec.europa.eu/info/funding-tenders/opportunities/portal/screen/opportunities/topic-details/horizon-cl2-2024-democracy-01-05?programmePeriod=2021%20-%202027&amp;frameworkProgramme=43108390&amp;programmePart=43118846" TargetMode="External"/><Relationship Id="rId4" Type="http://schemas.openxmlformats.org/officeDocument/2006/relationships/image" Target="../media/image42.png"/><Relationship Id="rId9" Type="http://schemas.openxmlformats.org/officeDocument/2006/relationships/hyperlink" Target="https://ec.europa.eu/info/funding-tenders/opportunities/portal/screen/opportunities/topic-details/horizon-cl2-2024-democracy-01-04?programmePeriod=2021%20-%202027&amp;frameworkProgramme=43108390&amp;programmePart=43118846" TargetMode="External"/><Relationship Id="rId14" Type="http://schemas.openxmlformats.org/officeDocument/2006/relationships/hyperlink" Target="https://ec.europa.eu/info/funding-tenders/opportunities/portal/screen/opportunities/topic-details/horizon-cl2-2024-democracy-01-09?keywords=DEMOCRACY&amp;programmePeriod=2021%20-%202027&amp;frameworkProgramme=43108390&amp;programmePart=4311884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fontScale="90000"/>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2. klastera «Kultūra, jaunrade un iekļaujoša sabiedrība»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10:00-10:30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2024. gada 2. klastera “Kultūra, jaunrade un iekļaujoša sabiedrība” darba programmas konkursiem 	</a:t>
            </a:r>
          </a:p>
          <a:p>
            <a:pPr marL="1970088" lvl="0" indent="0">
              <a:lnSpc>
                <a:spcPct val="106000"/>
              </a:lnSpc>
              <a:spcBef>
                <a:spcPts val="0"/>
              </a:spcBef>
              <a:buSzPts val="1000"/>
              <a:buNone/>
              <a:tabLst>
                <a:tab pos="1970088" algn="l"/>
              </a:tabLst>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vecāka eksperte </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10:30-10:50</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prezentācija «CERV aktuālie konkursi» </a:t>
            </a:r>
          </a:p>
          <a:p>
            <a:pPr marL="1970088" lvl="0" indent="0">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Zane Meļķe</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sz="2000"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LR Kultūras Ministrija</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5</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0-11:00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00</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-11:20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«Kā pareizi un droši komunicēt savu projektu?» </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Ieva Treija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komunikācijas konsultante</a:t>
            </a:r>
          </a:p>
          <a:p>
            <a:pPr marL="0" lvl="0" indent="0">
              <a:lnSpc>
                <a:spcPct val="106000"/>
              </a:lnSpc>
              <a:spcBef>
                <a:spcPts val="500"/>
              </a:spcBef>
              <a:spcAft>
                <a:spcPts val="500"/>
              </a:spcAft>
              <a:buSzPts val="1000"/>
              <a:buNone/>
            </a:pP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11:20-11:30</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1</a:t>
            </a:fld>
            <a:endParaRPr lang="lv-LV" dirty="0"/>
          </a:p>
        </p:txBody>
      </p:sp>
    </p:spTree>
    <p:extLst>
      <p:ext uri="{BB962C8B-B14F-4D97-AF65-F5344CB8AC3E}">
        <p14:creationId xmlns:p14="http://schemas.microsoft.com/office/powerpoint/2010/main" val="264289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B4701F-F037-244D-B3E1-A9D380A6733C}"/>
              </a:ext>
            </a:extLst>
          </p:cNvPr>
          <p:cNvSpPr/>
          <p:nvPr/>
        </p:nvSpPr>
        <p:spPr>
          <a:xfrm>
            <a:off x="640080" y="325369"/>
            <a:ext cx="4368602" cy="1956841"/>
          </a:xfrm>
          <a:prstGeom prst="rect">
            <a:avLst/>
          </a:prstGeom>
        </p:spPr>
        <p:txBody>
          <a:bodyPr vert="horz" lIns="91440" tIns="45720" rIns="91440" bIns="45720" rtlCol="0" anchor="b">
            <a:normAutofit lnSpcReduction="10000"/>
          </a:bodyPr>
          <a:lstStyle/>
          <a:p>
            <a:pPr fontAlgn="base">
              <a:lnSpc>
                <a:spcPct val="90000"/>
              </a:lnSpc>
              <a:spcBef>
                <a:spcPct val="0"/>
              </a:spcBef>
              <a:spcAft>
                <a:spcPts val="600"/>
              </a:spcAft>
            </a:pPr>
            <a:r>
              <a:rPr lang="en-US" sz="4600" b="1" dirty="0">
                <a:latin typeface="+mj-lt"/>
                <a:ea typeface="+mj-ea"/>
                <a:cs typeface="+mj-cs"/>
              </a:rPr>
              <a:t>HORIZON-CL</a:t>
            </a:r>
            <a:r>
              <a:rPr lang="lv-LV" sz="4600" b="1" dirty="0">
                <a:latin typeface="+mj-lt"/>
                <a:ea typeface="+mj-ea"/>
                <a:cs typeface="+mj-cs"/>
              </a:rPr>
              <a:t>2</a:t>
            </a:r>
            <a:r>
              <a:rPr lang="en-US" sz="4600" b="1" dirty="0">
                <a:latin typeface="+mj-lt"/>
                <a:ea typeface="+mj-ea"/>
                <a:cs typeface="+mj-cs"/>
              </a:rPr>
              <a:t>-2024-</a:t>
            </a:r>
            <a:r>
              <a:rPr lang="lv-LV" sz="4600" b="1" dirty="0">
                <a:latin typeface="+mj-lt"/>
                <a:ea typeface="+mj-ea"/>
                <a:cs typeface="+mj-cs"/>
              </a:rPr>
              <a:t>DEMOCRACY</a:t>
            </a:r>
            <a:r>
              <a:rPr lang="en-US" sz="4600" b="1" dirty="0">
                <a:latin typeface="+mj-lt"/>
                <a:ea typeface="+mj-ea"/>
                <a:cs typeface="+mj-cs"/>
              </a:rPr>
              <a:t>-01</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B7B10CB-3AF1-0E47-AB63-FD9F427D26EB}"/>
              </a:ext>
            </a:extLst>
          </p:cNvPr>
          <p:cNvSpPr/>
          <p:nvPr/>
        </p:nvSpPr>
        <p:spPr>
          <a:xfrm>
            <a:off x="640080" y="2872899"/>
            <a:ext cx="4243589" cy="3320668"/>
          </a:xfrm>
          <a:prstGeom prst="rect">
            <a:avLst/>
          </a:prstGeom>
        </p:spPr>
        <p:txBody>
          <a:bodyPr vert="horz" lIns="91440" tIns="45720" rIns="91440" bIns="45720" rtlCol="0">
            <a:normAutofit/>
          </a:bodyPr>
          <a:lstStyle/>
          <a:p>
            <a:pPr lvl="0" indent="-228600" fontAlgn="base">
              <a:lnSpc>
                <a:spcPct val="90000"/>
              </a:lnSpc>
              <a:spcBef>
                <a:spcPct val="0"/>
              </a:spcBef>
              <a:spcAft>
                <a:spcPts val="600"/>
              </a:spcAft>
              <a:buFont typeface="Arial" panose="020B0604020202020204" pitchFamily="34" charset="0"/>
              <a:buChar char="•"/>
              <a:defRPr/>
            </a:pPr>
            <a:r>
              <a:rPr lang="en-US" sz="2200" b="1"/>
              <a:t>Current project portfolios </a:t>
            </a:r>
          </a:p>
          <a:p>
            <a:pPr indent="-228600" fontAlgn="base">
              <a:lnSpc>
                <a:spcPct val="90000"/>
              </a:lnSpc>
              <a:spcAft>
                <a:spcPts val="600"/>
              </a:spcAft>
              <a:buFont typeface="Arial" panose="020B0604020202020204" pitchFamily="34" charset="0"/>
              <a:buChar char="•"/>
            </a:pPr>
            <a:r>
              <a:rPr lang="en-US" sz="2200" b="1" i="0" u="none" strike="noStrike">
                <a:effectLst/>
                <a:hlinkClick r:id="rId3"/>
              </a:rPr>
              <a:t>Social media for democracy – understanding the causal mechanisms of digital citizenship</a:t>
            </a:r>
            <a:endParaRPr lang="en-US" sz="2200" b="1" i="0" u="none" strike="noStrike">
              <a:effectLst/>
            </a:endParaRPr>
          </a:p>
          <a:p>
            <a:pPr indent="-228600" fontAlgn="base">
              <a:lnSpc>
                <a:spcPct val="90000"/>
              </a:lnSpc>
              <a:spcAft>
                <a:spcPts val="600"/>
              </a:spcAft>
              <a:buFont typeface="Arial" panose="020B0604020202020204" pitchFamily="34" charset="0"/>
              <a:buChar char="•"/>
            </a:pPr>
            <a:r>
              <a:rPr lang="en-US" sz="2200" b="1" i="0" u="none" strike="noStrike">
                <a:effectLst/>
                <a:hlinkClick r:id="rId4"/>
              </a:rPr>
              <a:t>Transforming Education for Democracy through Aesthetic and Embodied Learning, Responsive Pedagogies and Democracy-as-becoming</a:t>
            </a:r>
            <a:endParaRPr lang="en-US" sz="2200" b="1" i="0" u="none" strike="noStrike">
              <a:effectLst/>
            </a:endParaRPr>
          </a:p>
        </p:txBody>
      </p:sp>
      <p:pic>
        <p:nvPicPr>
          <p:cNvPr id="2" name="Picture 1" descr="Humanities in Horizon Europe: Cluster 2 calls are now open | News |  Humanities in the European Research Area | HERA">
            <a:extLst>
              <a:ext uri="{FF2B5EF4-FFF2-40B4-BE49-F238E27FC236}">
                <a16:creationId xmlns:a16="http://schemas.microsoft.com/office/drawing/2014/main" id="{C0B47F67-C48E-D368-63EF-26B09C47604E}"/>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1548" r="2"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660F3F40-12FA-4968-8235-5F18DAFE2DEF}" type="slidenum">
              <a:rPr lang="en-US">
                <a:solidFill>
                  <a:srgbClr val="FFFFFF"/>
                </a:solidFill>
                <a:latin typeface="Calibri" panose="020F0502020204030204"/>
              </a:rPr>
              <a:pPr>
                <a:spcAft>
                  <a:spcPts val="600"/>
                </a:spcAft>
                <a:defRPr/>
              </a:pPr>
              <a:t>10</a:t>
            </a:fld>
            <a:endParaRPr lang="en-US">
              <a:solidFill>
                <a:srgbClr val="FFFFFF"/>
              </a:solidFill>
              <a:latin typeface="Calibri" panose="020F0502020204030204"/>
            </a:endParaRPr>
          </a:p>
        </p:txBody>
      </p:sp>
    </p:spTree>
    <p:extLst>
      <p:ext uri="{BB962C8B-B14F-4D97-AF65-F5344CB8AC3E}">
        <p14:creationId xmlns:p14="http://schemas.microsoft.com/office/powerpoint/2010/main" val="270683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2">
            <a:extLst>
              <a:ext uri="{FF2B5EF4-FFF2-40B4-BE49-F238E27FC236}">
                <a16:creationId xmlns:a16="http://schemas.microsoft.com/office/drawing/2014/main" id="{ED0C2657-1389-BEA3-52FA-762AE5DFD697}"/>
              </a:ext>
            </a:extLst>
          </p:cNvPr>
          <p:cNvSpPr txBox="1">
            <a:spLocks/>
          </p:cNvSpPr>
          <p:nvPr/>
        </p:nvSpPr>
        <p:spPr>
          <a:xfrm>
            <a:off x="120934" y="145020"/>
            <a:ext cx="11672806" cy="845580"/>
          </a:xfrm>
          <a:prstGeom prst="rect">
            <a:avLst/>
          </a:prstGeom>
        </p:spPr>
        <p:txBody>
          <a:bodyPr/>
          <a:lstStyle>
            <a:defPPr>
              <a:defRPr lang="en-US"/>
            </a:defPPr>
            <a:lvl1pPr marL="0" algn="l" defTabSz="609539" rtl="0" eaLnBrk="1" latinLnBrk="0" hangingPunct="1">
              <a:lnSpc>
                <a:spcPct val="90000"/>
              </a:lnSpc>
              <a:spcBef>
                <a:spcPct val="0"/>
              </a:spcBef>
              <a:buNone/>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ct val="100000"/>
              </a:lnSpc>
            </a:pPr>
            <a:r>
              <a:rPr lang="et-EE" sz="2800" dirty="0" err="1">
                <a:latin typeface="+mj-lt"/>
              </a:rPr>
              <a:t>Most</a:t>
            </a:r>
            <a:r>
              <a:rPr lang="et-EE" sz="2800" dirty="0">
                <a:latin typeface="+mj-lt"/>
              </a:rPr>
              <a:t> </a:t>
            </a:r>
            <a:r>
              <a:rPr lang="et-EE" sz="2800" dirty="0" err="1">
                <a:latin typeface="+mj-lt"/>
              </a:rPr>
              <a:t>successful</a:t>
            </a:r>
            <a:r>
              <a:rPr lang="et-EE" sz="2800" dirty="0">
                <a:latin typeface="+mj-lt"/>
              </a:rPr>
              <a:t> </a:t>
            </a:r>
            <a:r>
              <a:rPr lang="et-EE" sz="2800" dirty="0" err="1">
                <a:latin typeface="+mj-lt"/>
              </a:rPr>
              <a:t>call</a:t>
            </a:r>
            <a:r>
              <a:rPr lang="et-EE" sz="2800" dirty="0">
                <a:latin typeface="+mj-lt"/>
              </a:rPr>
              <a:t> </a:t>
            </a:r>
            <a:r>
              <a:rPr lang="et-EE" sz="2800" dirty="0" err="1">
                <a:latin typeface="+mj-lt"/>
              </a:rPr>
              <a:t>topics</a:t>
            </a:r>
            <a:r>
              <a:rPr lang="et-EE" sz="2800" dirty="0">
                <a:latin typeface="+mj-lt"/>
              </a:rPr>
              <a:t> </a:t>
            </a:r>
            <a:r>
              <a:rPr lang="et-EE" sz="2800" dirty="0" err="1">
                <a:latin typeface="+mj-lt"/>
              </a:rPr>
              <a:t>for</a:t>
            </a:r>
            <a:r>
              <a:rPr lang="et-EE" sz="2800" dirty="0">
                <a:latin typeface="+mj-lt"/>
              </a:rPr>
              <a:t> Baltic </a:t>
            </a:r>
            <a:r>
              <a:rPr lang="et-EE" sz="2800" dirty="0" err="1">
                <a:latin typeface="+mj-lt"/>
              </a:rPr>
              <a:t>participants</a:t>
            </a:r>
            <a:r>
              <a:rPr lang="et-EE" sz="2800" dirty="0">
                <a:latin typeface="+mj-lt"/>
              </a:rPr>
              <a:t> </a:t>
            </a:r>
            <a:r>
              <a:rPr lang="et-EE" sz="2800" dirty="0" err="1">
                <a:latin typeface="+mj-lt"/>
              </a:rPr>
              <a:t>under</a:t>
            </a:r>
            <a:r>
              <a:rPr lang="et-EE" sz="2800" dirty="0">
                <a:latin typeface="+mj-lt"/>
              </a:rPr>
              <a:t> CL2 2021–2023 </a:t>
            </a:r>
            <a:r>
              <a:rPr lang="et-EE" sz="2800" dirty="0" err="1">
                <a:latin typeface="+mj-lt"/>
              </a:rPr>
              <a:t>calls</a:t>
            </a:r>
            <a:endParaRPr lang="et-EE" sz="2800" dirty="0">
              <a:latin typeface="+mj-lt"/>
            </a:endParaRPr>
          </a:p>
        </p:txBody>
      </p:sp>
      <p:sp>
        <p:nvSpPr>
          <p:cNvPr id="3" name="Sisu kohatäide 1">
            <a:extLst>
              <a:ext uri="{FF2B5EF4-FFF2-40B4-BE49-F238E27FC236}">
                <a16:creationId xmlns:a16="http://schemas.microsoft.com/office/drawing/2014/main" id="{1EA4E375-6953-7A84-694C-334D8C5BDEE7}"/>
              </a:ext>
            </a:extLst>
          </p:cNvPr>
          <p:cNvSpPr txBox="1">
            <a:spLocks/>
          </p:cNvSpPr>
          <p:nvPr/>
        </p:nvSpPr>
        <p:spPr>
          <a:xfrm>
            <a:off x="398260" y="850900"/>
            <a:ext cx="11793740" cy="6007100"/>
          </a:xfrm>
          <a:prstGeom prst="rect">
            <a:avLst/>
          </a:prstGeom>
        </p:spPr>
        <p:txBody>
          <a:bodyPr>
            <a:normAutofit fontScale="47500" lnSpcReduction="20000"/>
          </a:bodyPr>
          <a:lstStyle>
            <a:defPPr>
              <a:defRPr lang="en-US"/>
            </a:defPPr>
            <a:lvl1pPr marL="0" indent="-228600" algn="l" defTabSz="609539" rtl="0" eaLnBrk="1" latinLnBrk="0" hangingPunct="1">
              <a:lnSpc>
                <a:spcPct val="90000"/>
              </a:lnSpc>
              <a:spcBef>
                <a:spcPts val="1000"/>
              </a:spcBef>
              <a:buClr>
                <a:schemeClr val="tx1"/>
              </a:buClr>
              <a:buFont typeface="Arial" panose="020B0604020202020204" pitchFamily="34" charset="0"/>
              <a:buChar char="•"/>
              <a:defRPr sz="1200" kern="1200">
                <a:solidFill>
                  <a:schemeClr val="tx1"/>
                </a:solidFill>
                <a:latin typeface="+mn-lt"/>
                <a:ea typeface="+mn-ea"/>
                <a:cs typeface="+mn-cs"/>
              </a:defRPr>
            </a:lvl1pPr>
            <a:lvl2pPr marL="304770" indent="-228600" algn="l" defTabSz="609539"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609539" indent="-228600" algn="l" defTabSz="609539"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914309" indent="-228600" algn="l" defTabSz="609539"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219078" indent="-228600" algn="l" defTabSz="609539"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1523848" indent="-228600" algn="l" defTabSz="609539"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6pPr>
            <a:lvl7pPr marL="1828617" indent="-228600" algn="l" defTabSz="609539"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7pPr>
            <a:lvl8pPr marL="2133387" indent="-228600" algn="l" defTabSz="609539"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8pPr>
            <a:lvl9pPr marL="2438156" indent="-228600" algn="l" defTabSz="609539"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9pPr>
          </a:lstStyle>
          <a:p>
            <a:pPr indent="0">
              <a:lnSpc>
                <a:spcPct val="120000"/>
              </a:lnSpc>
              <a:buFont typeface="Arial" panose="020B0604020202020204" pitchFamily="34" charset="0"/>
              <a:buNone/>
            </a:pPr>
            <a:r>
              <a:rPr lang="et-EE" sz="4000" b="1" dirty="0">
                <a:solidFill>
                  <a:schemeClr val="tx2"/>
                </a:solidFill>
                <a:ea typeface="Calibri" panose="020F0502020204030204" pitchFamily="34" charset="0"/>
                <a:cs typeface="Times New Roman" panose="02020603050405020304" pitchFamily="18" charset="0"/>
              </a:rPr>
              <a:t>Top 11 </a:t>
            </a:r>
            <a:r>
              <a:rPr lang="et-EE" sz="4000" b="1" dirty="0" err="1">
                <a:solidFill>
                  <a:schemeClr val="tx2"/>
                </a:solidFill>
                <a:ea typeface="Calibri" panose="020F0502020204030204" pitchFamily="34" charset="0"/>
                <a:cs typeface="Times New Roman" panose="02020603050405020304" pitchFamily="18" charset="0"/>
              </a:rPr>
              <a:t>successful</a:t>
            </a:r>
            <a:r>
              <a:rPr lang="et-EE" sz="4000" b="1" dirty="0">
                <a:solidFill>
                  <a:schemeClr val="tx2"/>
                </a:solidFill>
                <a:ea typeface="Calibri" panose="020F0502020204030204" pitchFamily="34" charset="0"/>
                <a:cs typeface="Times New Roman" panose="02020603050405020304" pitchFamily="18" charset="0"/>
              </a:rPr>
              <a:t> </a:t>
            </a:r>
            <a:r>
              <a:rPr lang="et-EE" sz="4000" b="1" dirty="0" err="1">
                <a:solidFill>
                  <a:schemeClr val="tx2"/>
                </a:solidFill>
                <a:ea typeface="Calibri" panose="020F0502020204030204" pitchFamily="34" charset="0"/>
                <a:cs typeface="Times New Roman" panose="02020603050405020304" pitchFamily="18" charset="0"/>
              </a:rPr>
              <a:t>topics</a:t>
            </a:r>
            <a:r>
              <a:rPr lang="et-EE" sz="4000" b="1" dirty="0">
                <a:solidFill>
                  <a:schemeClr val="tx2"/>
                </a:solidFill>
                <a:ea typeface="Calibri" panose="020F0502020204030204" pitchFamily="34" charset="0"/>
                <a:cs typeface="Times New Roman" panose="02020603050405020304" pitchFamily="18" charset="0"/>
              </a:rPr>
              <a:t> </a:t>
            </a:r>
            <a:r>
              <a:rPr lang="et-EE" sz="4000" dirty="0">
                <a:solidFill>
                  <a:schemeClr val="tx2"/>
                </a:solidFill>
                <a:ea typeface="Calibri" panose="020F0502020204030204" pitchFamily="34" charset="0"/>
                <a:cs typeface="Times New Roman" panose="02020603050405020304" pitchFamily="18" charset="0"/>
              </a:rPr>
              <a:t>– 2 </a:t>
            </a:r>
            <a:r>
              <a:rPr lang="et-EE" sz="4000" dirty="0" err="1">
                <a:solidFill>
                  <a:schemeClr val="tx2"/>
                </a:solidFill>
                <a:ea typeface="Calibri" panose="020F0502020204030204" pitchFamily="34" charset="0"/>
                <a:cs typeface="Times New Roman" panose="02020603050405020304" pitchFamily="18" charset="0"/>
              </a:rPr>
              <a:t>or</a:t>
            </a:r>
            <a:r>
              <a:rPr lang="et-EE" sz="4000" dirty="0">
                <a:solidFill>
                  <a:schemeClr val="tx2"/>
                </a:solidFill>
                <a:ea typeface="Calibri" panose="020F0502020204030204" pitchFamily="34" charset="0"/>
                <a:cs typeface="Times New Roman" panose="02020603050405020304" pitchFamily="18" charset="0"/>
              </a:rPr>
              <a:t> 3 </a:t>
            </a:r>
            <a:r>
              <a:rPr lang="et-EE" sz="4000" dirty="0" err="1">
                <a:solidFill>
                  <a:schemeClr val="tx2"/>
                </a:solidFill>
                <a:ea typeface="Calibri" panose="020F0502020204030204" pitchFamily="34" charset="0"/>
                <a:cs typeface="Times New Roman" panose="02020603050405020304" pitchFamily="18" charset="0"/>
              </a:rPr>
              <a:t>successful</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proposals</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with</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one</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or</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more</a:t>
            </a:r>
            <a:r>
              <a:rPr lang="et-EE" sz="4000" dirty="0">
                <a:solidFill>
                  <a:schemeClr val="tx2"/>
                </a:solidFill>
                <a:ea typeface="Calibri" panose="020F0502020204030204" pitchFamily="34" charset="0"/>
                <a:cs typeface="Times New Roman" panose="02020603050405020304" pitchFamily="18" charset="0"/>
              </a:rPr>
              <a:t> Baltic </a:t>
            </a:r>
            <a:r>
              <a:rPr lang="et-EE" sz="4000" dirty="0" err="1">
                <a:solidFill>
                  <a:schemeClr val="tx2"/>
                </a:solidFill>
                <a:ea typeface="Calibri" panose="020F0502020204030204" pitchFamily="34" charset="0"/>
                <a:cs typeface="Times New Roman" panose="02020603050405020304" pitchFamily="18" charset="0"/>
              </a:rPr>
              <a:t>participants</a:t>
            </a:r>
            <a:r>
              <a:rPr lang="et-EE" sz="4000" dirty="0">
                <a:solidFill>
                  <a:schemeClr val="tx2"/>
                </a:solidFill>
                <a:ea typeface="Calibri" panose="020F0502020204030204" pitchFamily="34" charset="0"/>
                <a:cs typeface="Times New Roman" panose="02020603050405020304" pitchFamily="18" charset="0"/>
              </a:rPr>
              <a:t> (</a:t>
            </a:r>
            <a:r>
              <a:rPr lang="et-EE" sz="4000" dirty="0" err="1">
                <a:solidFill>
                  <a:schemeClr val="tx2"/>
                </a:solidFill>
                <a:ea typeface="Calibri" panose="020F0502020204030204" pitchFamily="34" charset="0"/>
                <a:cs typeface="Times New Roman" panose="02020603050405020304" pitchFamily="18" charset="0"/>
              </a:rPr>
              <a:t>status</a:t>
            </a:r>
            <a:r>
              <a:rPr lang="et-EE" sz="4000" dirty="0">
                <a:solidFill>
                  <a:schemeClr val="tx2"/>
                </a:solidFill>
                <a:ea typeface="Calibri" panose="020F0502020204030204" pitchFamily="34" charset="0"/>
                <a:cs typeface="Times New Roman" panose="02020603050405020304" pitchFamily="18" charset="0"/>
              </a:rPr>
              <a:t> 28.11.23!)</a:t>
            </a:r>
          </a:p>
          <a:p>
            <a:pPr lvl="1" indent="0">
              <a:lnSpc>
                <a:spcPct val="120000"/>
              </a:lnSpc>
              <a:spcBef>
                <a:spcPts val="1300"/>
              </a:spcBef>
              <a:buNone/>
            </a:pPr>
            <a:r>
              <a:rPr lang="et-EE" sz="3800" b="1" dirty="0">
                <a:solidFill>
                  <a:srgbClr val="0070C0"/>
                </a:solidFill>
                <a:effectLst/>
                <a:latin typeface="Calibri" panose="020F0502020204030204" pitchFamily="34" charset="0"/>
                <a:ea typeface="Times New Roman" panose="02020603050405020304" pitchFamily="18" charset="0"/>
              </a:rPr>
              <a:t>The </a:t>
            </a:r>
            <a:r>
              <a:rPr lang="et-EE" sz="3800" b="1" dirty="0" err="1">
                <a:solidFill>
                  <a:srgbClr val="0070C0"/>
                </a:solidFill>
                <a:effectLst/>
                <a:latin typeface="Calibri" panose="020F0502020204030204" pitchFamily="34" charset="0"/>
                <a:ea typeface="Times New Roman" panose="02020603050405020304" pitchFamily="18" charset="0"/>
              </a:rPr>
              <a:t>climate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imperative</a:t>
            </a:r>
            <a:r>
              <a:rPr lang="et-EE" sz="3800" b="1" dirty="0">
                <a:solidFill>
                  <a:srgbClr val="0070C0"/>
                </a:solidFill>
                <a:effectLst/>
                <a:latin typeface="Calibri" panose="020F0502020204030204" pitchFamily="34" charset="0"/>
                <a:ea typeface="Times New Roman" panose="02020603050405020304" pitchFamily="18" charset="0"/>
              </a:rPr>
              <a:t> and </a:t>
            </a:r>
            <a:r>
              <a:rPr lang="et-EE" sz="3800" b="1" dirty="0" err="1">
                <a:solidFill>
                  <a:srgbClr val="0070C0"/>
                </a:solidFill>
                <a:effectLst/>
                <a:latin typeface="Calibri" panose="020F0502020204030204" pitchFamily="34" charset="0"/>
                <a:ea typeface="Times New Roman" panose="02020603050405020304" pitchFamily="18" charset="0"/>
              </a:rPr>
              <a:t>its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impact</a:t>
            </a:r>
            <a:r>
              <a:rPr lang="et-EE" sz="3800" b="1" dirty="0">
                <a:solidFill>
                  <a:srgbClr val="0070C0"/>
                </a:solidFill>
                <a:effectLst/>
                <a:latin typeface="Calibri" panose="020F0502020204030204" pitchFamily="34" charset="0"/>
                <a:ea typeface="Times New Roman" panose="02020603050405020304" pitchFamily="18" charset="0"/>
              </a:rPr>
              <a:t> on </a:t>
            </a:r>
            <a:r>
              <a:rPr lang="et-EE" sz="3800" b="1" dirty="0" err="1">
                <a:solidFill>
                  <a:srgbClr val="0070C0"/>
                </a:solidFill>
                <a:effectLst/>
                <a:latin typeface="Calibri" panose="020F0502020204030204" pitchFamily="34" charset="0"/>
                <a:ea typeface="Times New Roman" panose="02020603050405020304" pitchFamily="18" charset="0"/>
              </a:rPr>
              <a:t>democratic</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governance</a:t>
            </a:r>
            <a:r>
              <a:rPr lang="et-EE" sz="3800" dirty="0">
                <a:solidFill>
                  <a:srgbClr val="0070C0"/>
                </a:solidFill>
                <a:effectLst/>
                <a:latin typeface="Calibri" panose="020F0502020204030204" pitchFamily="34" charset="0"/>
                <a:ea typeface="Times New Roman" panose="02020603050405020304" pitchFamily="18" charset="0"/>
              </a:rPr>
              <a:t> (4 &gt; 3)</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a:solidFill>
                  <a:srgbClr val="E34501"/>
                </a:solidFill>
                <a:effectLst/>
                <a:latin typeface="Calibri" panose="020F0502020204030204" pitchFamily="34" charset="0"/>
                <a:ea typeface="Times New Roman" panose="02020603050405020304" pitchFamily="18" charset="0"/>
              </a:rPr>
              <a:t>Education </a:t>
            </a:r>
            <a:r>
              <a:rPr lang="et-EE" sz="3800" b="1" dirty="0" err="1">
                <a:solidFill>
                  <a:srgbClr val="E34501"/>
                </a:solidFill>
                <a:effectLst/>
                <a:latin typeface="Calibri" panose="020F0502020204030204" pitchFamily="34" charset="0"/>
                <a:ea typeface="Times New Roman" panose="02020603050405020304" pitchFamily="18" charset="0"/>
              </a:rPr>
              <a:t>for</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b="1" dirty="0" err="1">
                <a:solidFill>
                  <a:srgbClr val="E34501"/>
                </a:solidFill>
                <a:effectLst/>
                <a:latin typeface="Calibri" panose="020F0502020204030204" pitchFamily="34" charset="0"/>
                <a:ea typeface="Times New Roman" panose="02020603050405020304" pitchFamily="18" charset="0"/>
              </a:rPr>
              <a:t>democracy</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dirty="0">
                <a:solidFill>
                  <a:srgbClr val="E34501"/>
                </a:solidFill>
                <a:effectLst/>
                <a:latin typeface="Calibri" panose="020F0502020204030204" pitchFamily="34" charset="0"/>
                <a:ea typeface="Times New Roman" panose="02020603050405020304" pitchFamily="18" charset="0"/>
              </a:rPr>
              <a:t>(17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8F00"/>
                </a:solidFill>
                <a:effectLst/>
                <a:latin typeface="Calibri" panose="020F0502020204030204" pitchFamily="34" charset="0"/>
                <a:ea typeface="Times New Roman" panose="02020603050405020304" pitchFamily="18" charset="0"/>
              </a:rPr>
              <a:t>Cultural</a:t>
            </a:r>
            <a:r>
              <a:rPr lang="et-EE" sz="3800" b="1" dirty="0">
                <a:solidFill>
                  <a:srgbClr val="008F00"/>
                </a:solidFill>
                <a:effectLst/>
                <a:latin typeface="Calibri" panose="020F0502020204030204" pitchFamily="34" charset="0"/>
                <a:ea typeface="Times New Roman" panose="02020603050405020304" pitchFamily="18" charset="0"/>
              </a:rPr>
              <a:t> and </a:t>
            </a:r>
            <a:r>
              <a:rPr lang="et-EE" sz="3800" b="1" dirty="0" err="1">
                <a:solidFill>
                  <a:srgbClr val="008F00"/>
                </a:solidFill>
                <a:effectLst/>
                <a:latin typeface="Calibri" panose="020F0502020204030204" pitchFamily="34" charset="0"/>
                <a:ea typeface="Times New Roman" panose="02020603050405020304" pitchFamily="18" charset="0"/>
              </a:rPr>
              <a:t>creative</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industries</a:t>
            </a:r>
            <a:r>
              <a:rPr lang="et-EE" sz="3800" b="1" dirty="0">
                <a:solidFill>
                  <a:srgbClr val="008F00"/>
                </a:solidFill>
                <a:effectLst/>
                <a:latin typeface="Calibri" panose="020F0502020204030204" pitchFamily="34" charset="0"/>
                <a:ea typeface="Times New Roman" panose="02020603050405020304" pitchFamily="18" charset="0"/>
              </a:rPr>
              <a:t> as a </a:t>
            </a:r>
            <a:r>
              <a:rPr lang="et-EE" sz="3800" b="1" dirty="0" err="1">
                <a:solidFill>
                  <a:srgbClr val="008F00"/>
                </a:solidFill>
                <a:effectLst/>
                <a:latin typeface="Calibri" panose="020F0502020204030204" pitchFamily="34" charset="0"/>
                <a:ea typeface="Times New Roman" panose="02020603050405020304" pitchFamily="18" charset="0"/>
              </a:rPr>
              <a:t>driver</a:t>
            </a:r>
            <a:r>
              <a:rPr lang="et-EE" sz="3800" b="1" dirty="0">
                <a:solidFill>
                  <a:srgbClr val="008F00"/>
                </a:solidFill>
                <a:effectLst/>
                <a:latin typeface="Calibri" panose="020F0502020204030204" pitchFamily="34" charset="0"/>
                <a:ea typeface="Times New Roman" panose="02020603050405020304" pitchFamily="18" charset="0"/>
              </a:rPr>
              <a:t> of </a:t>
            </a:r>
            <a:r>
              <a:rPr lang="et-EE" sz="3800" b="1" dirty="0" err="1">
                <a:solidFill>
                  <a:srgbClr val="008F00"/>
                </a:solidFill>
                <a:effectLst/>
                <a:latin typeface="Calibri" panose="020F0502020204030204" pitchFamily="34" charset="0"/>
                <a:ea typeface="Times New Roman" panose="02020603050405020304" pitchFamily="18" charset="0"/>
              </a:rPr>
              <a:t>innovation</a:t>
            </a:r>
            <a:r>
              <a:rPr lang="et-EE" sz="3800" b="1" dirty="0">
                <a:solidFill>
                  <a:srgbClr val="008F00"/>
                </a:solidFill>
                <a:effectLst/>
                <a:latin typeface="Calibri" panose="020F0502020204030204" pitchFamily="34" charset="0"/>
                <a:ea typeface="Times New Roman" panose="02020603050405020304" pitchFamily="18" charset="0"/>
              </a:rPr>
              <a:t> and </a:t>
            </a:r>
            <a:r>
              <a:rPr lang="et-EE" sz="3800" b="1" dirty="0" err="1">
                <a:solidFill>
                  <a:srgbClr val="008F00"/>
                </a:solidFill>
                <a:effectLst/>
                <a:latin typeface="Calibri" panose="020F0502020204030204" pitchFamily="34" charset="0"/>
                <a:ea typeface="Times New Roman" panose="02020603050405020304" pitchFamily="18" charset="0"/>
              </a:rPr>
              <a:t>competitiveness</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dirty="0">
                <a:solidFill>
                  <a:srgbClr val="008F00"/>
                </a:solidFill>
                <a:effectLst/>
                <a:latin typeface="Calibri" panose="020F0502020204030204" pitchFamily="34" charset="0"/>
                <a:ea typeface="Times New Roman" panose="02020603050405020304" pitchFamily="18" charset="0"/>
              </a:rPr>
              <a:t>(8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8F00"/>
                </a:solidFill>
                <a:effectLst/>
                <a:latin typeface="Calibri" panose="020F0502020204030204" pitchFamily="34" charset="0"/>
                <a:ea typeface="Times New Roman" panose="02020603050405020304" pitchFamily="18" charset="0"/>
              </a:rPr>
              <a:t>Fostering</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socio-economic</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development</a:t>
            </a:r>
            <a:r>
              <a:rPr lang="et-EE" sz="3800" b="1" dirty="0">
                <a:solidFill>
                  <a:srgbClr val="008F00"/>
                </a:solidFill>
                <a:effectLst/>
                <a:latin typeface="Calibri" panose="020F0502020204030204" pitchFamily="34" charset="0"/>
                <a:ea typeface="Times New Roman" panose="02020603050405020304" pitchFamily="18" charset="0"/>
              </a:rPr>
              <a:t> and </a:t>
            </a:r>
            <a:r>
              <a:rPr lang="et-EE" sz="3800" b="1" dirty="0" err="1">
                <a:solidFill>
                  <a:srgbClr val="008F00"/>
                </a:solidFill>
                <a:effectLst/>
                <a:latin typeface="Calibri" panose="020F0502020204030204" pitchFamily="34" charset="0"/>
                <a:ea typeface="Times New Roman" panose="02020603050405020304" pitchFamily="18" charset="0"/>
              </a:rPr>
              <a:t>job</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creation</a:t>
            </a:r>
            <a:r>
              <a:rPr lang="et-EE" sz="3800" b="1" dirty="0">
                <a:solidFill>
                  <a:srgbClr val="008F00"/>
                </a:solidFill>
                <a:effectLst/>
                <a:latin typeface="Calibri" panose="020F0502020204030204" pitchFamily="34" charset="0"/>
                <a:ea typeface="Times New Roman" panose="02020603050405020304" pitchFamily="18" charset="0"/>
              </a:rPr>
              <a:t> in </a:t>
            </a:r>
            <a:r>
              <a:rPr lang="et-EE" sz="3800" b="1" dirty="0" err="1">
                <a:solidFill>
                  <a:srgbClr val="008F00"/>
                </a:solidFill>
                <a:effectLst/>
                <a:latin typeface="Calibri" panose="020F0502020204030204" pitchFamily="34" charset="0"/>
                <a:ea typeface="Times New Roman" panose="02020603050405020304" pitchFamily="18" charset="0"/>
              </a:rPr>
              <a:t>rural</a:t>
            </a:r>
            <a:r>
              <a:rPr lang="et-EE" sz="3800" b="1" dirty="0">
                <a:solidFill>
                  <a:srgbClr val="008F00"/>
                </a:solidFill>
                <a:effectLst/>
                <a:latin typeface="Calibri" panose="020F0502020204030204" pitchFamily="34" charset="0"/>
                <a:ea typeface="Times New Roman" panose="02020603050405020304" pitchFamily="18" charset="0"/>
              </a:rPr>
              <a:t> and </a:t>
            </a:r>
            <a:r>
              <a:rPr lang="et-EE" sz="3800" b="1" dirty="0" err="1">
                <a:solidFill>
                  <a:srgbClr val="008F00"/>
                </a:solidFill>
                <a:effectLst/>
                <a:latin typeface="Calibri" panose="020F0502020204030204" pitchFamily="34" charset="0"/>
                <a:ea typeface="Times New Roman" panose="02020603050405020304" pitchFamily="18" charset="0"/>
              </a:rPr>
              <a:t>remote</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areas</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through</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cultural</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tourism</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dirty="0">
                <a:solidFill>
                  <a:srgbClr val="008F00"/>
                </a:solidFill>
                <a:effectLst/>
                <a:latin typeface="Calibri" panose="020F0502020204030204" pitchFamily="34" charset="0"/>
                <a:ea typeface="Times New Roman" panose="02020603050405020304" pitchFamily="18" charset="0"/>
              </a:rPr>
              <a:t>(8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a:solidFill>
                  <a:srgbClr val="0070C0"/>
                </a:solidFill>
                <a:effectLst/>
                <a:latin typeface="Calibri" panose="020F0502020204030204" pitchFamily="34" charset="0"/>
                <a:ea typeface="Times New Roman" panose="02020603050405020304" pitchFamily="18" charset="0"/>
              </a:rPr>
              <a:t>Global </a:t>
            </a:r>
            <a:r>
              <a:rPr lang="et-EE" sz="3800" b="1" dirty="0" err="1">
                <a:solidFill>
                  <a:srgbClr val="0070C0"/>
                </a:solidFill>
                <a:effectLst/>
                <a:latin typeface="Calibri" panose="020F0502020204030204" pitchFamily="34" charset="0"/>
                <a:ea typeface="Times New Roman" panose="02020603050405020304" pitchFamily="18" charset="0"/>
              </a:rPr>
              <a:t>governance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for</a:t>
            </a:r>
            <a:r>
              <a:rPr lang="et-EE" sz="3800" b="1" dirty="0">
                <a:solidFill>
                  <a:srgbClr val="0070C0"/>
                </a:solidFill>
                <a:effectLst/>
                <a:latin typeface="Calibri" panose="020F0502020204030204" pitchFamily="34" charset="0"/>
                <a:ea typeface="Times New Roman" panose="02020603050405020304" pitchFamily="18" charset="0"/>
              </a:rPr>
              <a:t> a </a:t>
            </a:r>
            <a:r>
              <a:rPr lang="et-EE" sz="3800" b="1" dirty="0" err="1">
                <a:solidFill>
                  <a:srgbClr val="0070C0"/>
                </a:solidFill>
                <a:effectLst/>
                <a:latin typeface="Calibri" panose="020F0502020204030204" pitchFamily="34" charset="0"/>
                <a:ea typeface="Times New Roman" panose="02020603050405020304" pitchFamily="18" charset="0"/>
              </a:rPr>
              <a:t>world</a:t>
            </a:r>
            <a:r>
              <a:rPr lang="et-EE" sz="3800" b="1" dirty="0">
                <a:solidFill>
                  <a:srgbClr val="0070C0"/>
                </a:solidFill>
                <a:effectLst/>
                <a:latin typeface="Calibri" panose="020F0502020204030204" pitchFamily="34" charset="0"/>
                <a:ea typeface="Times New Roman" panose="02020603050405020304" pitchFamily="18" charset="0"/>
              </a:rPr>
              <a:t> in </a:t>
            </a:r>
            <a:r>
              <a:rPr lang="et-EE" sz="3800" b="1" dirty="0" err="1">
                <a:solidFill>
                  <a:srgbClr val="0070C0"/>
                </a:solidFill>
                <a:effectLst/>
                <a:latin typeface="Calibri" panose="020F0502020204030204" pitchFamily="34" charset="0"/>
                <a:ea typeface="Times New Roman" panose="02020603050405020304" pitchFamily="18" charset="0"/>
              </a:rPr>
              <a:t>transition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Norms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institutions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actors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dirty="0">
                <a:solidFill>
                  <a:srgbClr val="0070C0"/>
                </a:solidFill>
                <a:effectLst/>
                <a:latin typeface="Calibri" panose="020F0502020204030204" pitchFamily="34" charset="0"/>
                <a:ea typeface="Times New Roman" panose="02020603050405020304" pitchFamily="18" charset="0"/>
              </a:rPr>
              <a:t>(7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70C0"/>
                </a:solidFill>
                <a:effectLst/>
                <a:latin typeface="Calibri" panose="020F0502020204030204" pitchFamily="34" charset="0"/>
                <a:ea typeface="Times New Roman" panose="02020603050405020304" pitchFamily="18" charset="0"/>
              </a:rPr>
              <a:t>Detecting</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analysing</a:t>
            </a:r>
            <a:r>
              <a:rPr lang="et-EE" sz="3800" b="1" dirty="0">
                <a:solidFill>
                  <a:srgbClr val="0070C0"/>
                </a:solidFill>
                <a:effectLst/>
                <a:latin typeface="Calibri" panose="020F0502020204030204" pitchFamily="34" charset="0"/>
                <a:ea typeface="Times New Roman" panose="02020603050405020304" pitchFamily="18" charset="0"/>
              </a:rPr>
              <a:t> and </a:t>
            </a:r>
            <a:r>
              <a:rPr lang="et-EE" sz="3800" b="1" dirty="0" err="1">
                <a:solidFill>
                  <a:srgbClr val="0070C0"/>
                </a:solidFill>
                <a:effectLst/>
                <a:latin typeface="Calibri" panose="020F0502020204030204" pitchFamily="34" charset="0"/>
                <a:ea typeface="Times New Roman" panose="02020603050405020304" pitchFamily="18" charset="0"/>
              </a:rPr>
              <a:t>countering</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foreign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information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manipulation</a:t>
            </a:r>
            <a:r>
              <a:rPr lang="et-EE" sz="3800" b="1" dirty="0">
                <a:solidFill>
                  <a:srgbClr val="0070C0"/>
                </a:solidFill>
                <a:effectLst/>
                <a:latin typeface="Calibri" panose="020F0502020204030204" pitchFamily="34" charset="0"/>
                <a:ea typeface="Times New Roman" panose="02020603050405020304" pitchFamily="18" charset="0"/>
              </a:rPr>
              <a:t> and </a:t>
            </a:r>
            <a:r>
              <a:rPr lang="et-EE" sz="3800" b="1" dirty="0" err="1">
                <a:solidFill>
                  <a:srgbClr val="0070C0"/>
                </a:solidFill>
                <a:effectLst/>
                <a:latin typeface="Calibri" panose="020F0502020204030204" pitchFamily="34" charset="0"/>
                <a:ea typeface="Times New Roman" panose="02020603050405020304" pitchFamily="18" charset="0"/>
              </a:rPr>
              <a:t>interference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dirty="0">
                <a:solidFill>
                  <a:srgbClr val="0070C0"/>
                </a:solidFill>
                <a:effectLst/>
                <a:latin typeface="Calibri" panose="020F0502020204030204" pitchFamily="34" charset="0"/>
                <a:ea typeface="Times New Roman" panose="02020603050405020304" pitchFamily="18" charset="0"/>
              </a:rPr>
              <a:t>(6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8F00"/>
                </a:solidFill>
                <a:effectLst/>
                <a:latin typeface="Calibri" panose="020F0502020204030204" pitchFamily="34" charset="0"/>
                <a:ea typeface="Times New Roman" panose="02020603050405020304" pitchFamily="18" charset="0"/>
              </a:rPr>
              <a:t>Towards</a:t>
            </a:r>
            <a:r>
              <a:rPr lang="et-EE" sz="3800" b="1" dirty="0">
                <a:solidFill>
                  <a:srgbClr val="008F00"/>
                </a:solidFill>
                <a:effectLst/>
                <a:latin typeface="Calibri" panose="020F0502020204030204" pitchFamily="34" charset="0"/>
                <a:ea typeface="Times New Roman" panose="02020603050405020304" pitchFamily="18" charset="0"/>
              </a:rPr>
              <a:t> a </a:t>
            </a:r>
            <a:r>
              <a:rPr lang="et-EE" sz="3800" b="1" dirty="0" err="1">
                <a:solidFill>
                  <a:srgbClr val="008F00"/>
                </a:solidFill>
                <a:effectLst/>
                <a:latin typeface="Calibri" panose="020F0502020204030204" pitchFamily="34" charset="0"/>
                <a:ea typeface="Times New Roman" panose="02020603050405020304" pitchFamily="18" charset="0"/>
              </a:rPr>
              <a:t>competitive</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fair</a:t>
            </a:r>
            <a:r>
              <a:rPr lang="et-EE" sz="3800" b="1" dirty="0">
                <a:solidFill>
                  <a:srgbClr val="008F00"/>
                </a:solidFill>
                <a:effectLst/>
                <a:latin typeface="Calibri" panose="020F0502020204030204" pitchFamily="34" charset="0"/>
                <a:ea typeface="Times New Roman" panose="02020603050405020304" pitchFamily="18" charset="0"/>
              </a:rPr>
              <a:t> and </a:t>
            </a:r>
            <a:r>
              <a:rPr lang="et-EE" sz="3800" b="1" dirty="0" err="1">
                <a:solidFill>
                  <a:srgbClr val="008F00"/>
                </a:solidFill>
                <a:effectLst/>
                <a:latin typeface="Calibri" panose="020F0502020204030204" pitchFamily="34" charset="0"/>
                <a:ea typeface="Times New Roman" panose="02020603050405020304" pitchFamily="18" charset="0"/>
              </a:rPr>
              <a:t>sustainable</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European</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music</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b="1" dirty="0" err="1">
                <a:solidFill>
                  <a:srgbClr val="008F00"/>
                </a:solidFill>
                <a:effectLst/>
                <a:latin typeface="Calibri" panose="020F0502020204030204" pitchFamily="34" charset="0"/>
                <a:ea typeface="Times New Roman" panose="02020603050405020304" pitchFamily="18" charset="0"/>
              </a:rPr>
              <a:t>ecosystem</a:t>
            </a:r>
            <a:r>
              <a:rPr lang="et-EE" sz="3800" b="1" dirty="0">
                <a:solidFill>
                  <a:srgbClr val="008F00"/>
                </a:solidFill>
                <a:effectLst/>
                <a:latin typeface="Calibri" panose="020F0502020204030204" pitchFamily="34" charset="0"/>
                <a:ea typeface="Times New Roman" panose="02020603050405020304" pitchFamily="18" charset="0"/>
              </a:rPr>
              <a:t> </a:t>
            </a:r>
            <a:r>
              <a:rPr lang="et-EE" sz="3800" dirty="0">
                <a:solidFill>
                  <a:srgbClr val="008F00"/>
                </a:solidFill>
                <a:effectLst/>
                <a:latin typeface="Calibri" panose="020F0502020204030204" pitchFamily="34" charset="0"/>
                <a:ea typeface="Times New Roman" panose="02020603050405020304" pitchFamily="18" charset="0"/>
              </a:rPr>
              <a:t>(5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a:solidFill>
                  <a:srgbClr val="E34501"/>
                </a:solidFill>
                <a:effectLst/>
                <a:latin typeface="Calibri" panose="020F0502020204030204" pitchFamily="34" charset="0"/>
                <a:ea typeface="Times New Roman" panose="02020603050405020304" pitchFamily="18" charset="0"/>
              </a:rPr>
              <a:t>Media </a:t>
            </a:r>
            <a:r>
              <a:rPr lang="et-EE" sz="3800" b="1" dirty="0" err="1">
                <a:solidFill>
                  <a:srgbClr val="E34501"/>
                </a:solidFill>
                <a:effectLst/>
                <a:latin typeface="Calibri" panose="020F0502020204030204" pitchFamily="34" charset="0"/>
                <a:ea typeface="Times New Roman" panose="02020603050405020304" pitchFamily="18" charset="0"/>
              </a:rPr>
              <a:t>for</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b="1" dirty="0" err="1">
                <a:solidFill>
                  <a:srgbClr val="E34501"/>
                </a:solidFill>
                <a:effectLst/>
                <a:latin typeface="Calibri" panose="020F0502020204030204" pitchFamily="34" charset="0"/>
                <a:ea typeface="Times New Roman" panose="02020603050405020304" pitchFamily="18" charset="0"/>
              </a:rPr>
              <a:t>democracy</a:t>
            </a:r>
            <a:r>
              <a:rPr lang="et-EE" sz="3800" b="1" dirty="0">
                <a:solidFill>
                  <a:srgbClr val="E34501"/>
                </a:solidFill>
                <a:effectLst/>
                <a:latin typeface="Calibri" panose="020F0502020204030204" pitchFamily="34" charset="0"/>
                <a:ea typeface="Times New Roman" panose="02020603050405020304" pitchFamily="18" charset="0"/>
              </a:rPr>
              <a:t> – </a:t>
            </a:r>
            <a:r>
              <a:rPr lang="et-EE" sz="3800" b="1" dirty="0" err="1">
                <a:solidFill>
                  <a:srgbClr val="E34501"/>
                </a:solidFill>
                <a:effectLst/>
                <a:latin typeface="Calibri" panose="020F0502020204030204" pitchFamily="34" charset="0"/>
                <a:ea typeface="Times New Roman" panose="02020603050405020304" pitchFamily="18" charset="0"/>
              </a:rPr>
              <a:t>democratic</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b="1" dirty="0" err="1">
                <a:solidFill>
                  <a:srgbClr val="E34501"/>
                </a:solidFill>
                <a:effectLst/>
                <a:latin typeface="Calibri" panose="020F0502020204030204" pitchFamily="34" charset="0"/>
                <a:ea typeface="Times New Roman" panose="02020603050405020304" pitchFamily="18" charset="0"/>
              </a:rPr>
              <a:t>media</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dirty="0">
                <a:solidFill>
                  <a:srgbClr val="E34501"/>
                </a:solidFill>
                <a:effectLst/>
                <a:latin typeface="Calibri" panose="020F0502020204030204" pitchFamily="34" charset="0"/>
                <a:ea typeface="Times New Roman" panose="02020603050405020304" pitchFamily="18" charset="0"/>
              </a:rPr>
              <a:t>(3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70C0"/>
                </a:solidFill>
                <a:effectLst/>
                <a:latin typeface="Calibri" panose="020F0502020204030204" pitchFamily="34" charset="0"/>
                <a:ea typeface="Times New Roman" panose="02020603050405020304" pitchFamily="18" charset="0"/>
              </a:rPr>
              <a:t>Political</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perspectives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for</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the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Eastern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Neighbourhood</a:t>
            </a:r>
            <a:r>
              <a:rPr lang="et-EE" sz="3800" b="1" dirty="0">
                <a:solidFill>
                  <a:srgbClr val="0070C0"/>
                </a:solidFill>
                <a:effectLst/>
                <a:latin typeface="Calibri" panose="020F0502020204030204" pitchFamily="34" charset="0"/>
                <a:ea typeface="Times New Roman" panose="02020603050405020304" pitchFamily="18" charset="0"/>
              </a:rPr>
              <a:t> and </a:t>
            </a:r>
            <a:r>
              <a:rPr lang="et-EE" sz="3800" b="1" dirty="0" err="1">
                <a:solidFill>
                  <a:srgbClr val="0070C0"/>
                </a:solidFill>
                <a:effectLst/>
                <a:latin typeface="Calibri" panose="020F0502020204030204" pitchFamily="34" charset="0"/>
                <a:ea typeface="Times New Roman" panose="02020603050405020304" pitchFamily="18" charset="0"/>
              </a:rPr>
              <a:t>the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Western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Balkans</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dirty="0">
                <a:solidFill>
                  <a:srgbClr val="0070C0"/>
                </a:solidFill>
                <a:effectLst/>
                <a:latin typeface="Calibri" panose="020F0502020204030204" pitchFamily="34" charset="0"/>
                <a:ea typeface="Times New Roman" panose="02020603050405020304" pitchFamily="18" charset="0"/>
              </a:rPr>
              <a:t>(3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err="1">
                <a:solidFill>
                  <a:srgbClr val="0070C0"/>
                </a:solidFill>
                <a:effectLst/>
                <a:latin typeface="Calibri" panose="020F0502020204030204" pitchFamily="34" charset="0"/>
                <a:ea typeface="Times New Roman" panose="02020603050405020304" pitchFamily="18" charset="0"/>
              </a:rPr>
              <a:t>Developing</a:t>
            </a:r>
            <a:r>
              <a:rPr lang="et-EE" sz="3800" b="1" dirty="0">
                <a:solidFill>
                  <a:srgbClr val="0070C0"/>
                </a:solidFill>
                <a:effectLst/>
                <a:latin typeface="Calibri" panose="020F0502020204030204" pitchFamily="34" charset="0"/>
                <a:ea typeface="Times New Roman" panose="02020603050405020304" pitchFamily="18" charset="0"/>
              </a:rPr>
              <a:t> a </a:t>
            </a:r>
            <a:r>
              <a:rPr lang="et-EE" sz="3800" b="1" dirty="0" err="1">
                <a:solidFill>
                  <a:srgbClr val="0070C0"/>
                </a:solidFill>
                <a:effectLst/>
                <a:latin typeface="Calibri" panose="020F0502020204030204" pitchFamily="34" charset="0"/>
                <a:ea typeface="Times New Roman" panose="02020603050405020304" pitchFamily="18" charset="0"/>
              </a:rPr>
              <a:t>better</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understanding</a:t>
            </a:r>
            <a:r>
              <a:rPr lang="et-EE" sz="3800" b="1" dirty="0">
                <a:solidFill>
                  <a:srgbClr val="0070C0"/>
                </a:solidFill>
                <a:effectLst/>
                <a:latin typeface="Calibri" panose="020F0502020204030204" pitchFamily="34" charset="0"/>
                <a:ea typeface="Times New Roman" panose="02020603050405020304" pitchFamily="18" charset="0"/>
              </a:rPr>
              <a:t> of </a:t>
            </a:r>
            <a:r>
              <a:rPr lang="et-EE" sz="3800" b="1" dirty="0" err="1">
                <a:solidFill>
                  <a:srgbClr val="0070C0"/>
                </a:solidFill>
                <a:effectLst/>
                <a:latin typeface="Calibri" panose="020F0502020204030204" pitchFamily="34" charset="0"/>
                <a:ea typeface="Times New Roman" panose="02020603050405020304" pitchFamily="18" charset="0"/>
              </a:rPr>
              <a:t>information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suppression</a:t>
            </a:r>
            <a:r>
              <a:rPr lang="et-EE" sz="3800" b="1" dirty="0">
                <a:solidFill>
                  <a:srgbClr val="0070C0"/>
                </a:solidFill>
                <a:effectLst/>
                <a:latin typeface="Calibri" panose="020F0502020204030204" pitchFamily="34" charset="0"/>
                <a:ea typeface="Times New Roman" panose="02020603050405020304" pitchFamily="18" charset="0"/>
              </a:rPr>
              <a:t> by </a:t>
            </a:r>
            <a:r>
              <a:rPr lang="et-EE" sz="3800" b="1" dirty="0" err="1">
                <a:solidFill>
                  <a:srgbClr val="0070C0"/>
                </a:solidFill>
                <a:effectLst/>
                <a:latin typeface="Calibri" panose="020F0502020204030204" pitchFamily="34" charset="0"/>
                <a:ea typeface="Times New Roman" panose="02020603050405020304" pitchFamily="18" charset="0"/>
              </a:rPr>
              <a:t>state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authorities</a:t>
            </a:r>
            <a:r>
              <a:rPr lang="et-EE" sz="3800" b="1" dirty="0">
                <a:solidFill>
                  <a:srgbClr val="0070C0"/>
                </a:solidFill>
                <a:effectLst/>
                <a:latin typeface="Calibri" panose="020F0502020204030204" pitchFamily="34" charset="0"/>
                <a:ea typeface="Times New Roman" panose="02020603050405020304" pitchFamily="18" charset="0"/>
              </a:rPr>
              <a:t> as </a:t>
            </a:r>
            <a:r>
              <a:rPr lang="et-EE" sz="3800" b="1" dirty="0" err="1">
                <a:solidFill>
                  <a:srgbClr val="0070C0"/>
                </a:solidFill>
                <a:effectLst/>
                <a:latin typeface="Calibri" panose="020F0502020204030204" pitchFamily="34" charset="0"/>
                <a:ea typeface="Times New Roman" panose="02020603050405020304" pitchFamily="18" charset="0"/>
              </a:rPr>
              <a:t>an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example</a:t>
            </a:r>
            <a:r>
              <a:rPr lang="et-EE" sz="3800" b="1" dirty="0">
                <a:solidFill>
                  <a:srgbClr val="0070C0"/>
                </a:solidFill>
                <a:effectLst/>
                <a:latin typeface="Calibri" panose="020F0502020204030204" pitchFamily="34" charset="0"/>
                <a:ea typeface="Times New Roman" panose="02020603050405020304" pitchFamily="18" charset="0"/>
              </a:rPr>
              <a:t> of </a:t>
            </a:r>
            <a:r>
              <a:rPr lang="et-EE" sz="3800" b="1" dirty="0" err="1">
                <a:solidFill>
                  <a:srgbClr val="0070C0"/>
                </a:solidFill>
                <a:effectLst/>
                <a:latin typeface="Calibri" panose="020F0502020204030204" pitchFamily="34" charset="0"/>
                <a:ea typeface="Times New Roman" panose="02020603050405020304" pitchFamily="18" charset="0"/>
              </a:rPr>
              <a:t>foreign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information</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b="1" dirty="0" err="1">
                <a:solidFill>
                  <a:srgbClr val="0070C0"/>
                </a:solidFill>
                <a:effectLst/>
                <a:latin typeface="Calibri" panose="020F0502020204030204" pitchFamily="34" charset="0"/>
                <a:ea typeface="Times New Roman" panose="02020603050405020304" pitchFamily="18" charset="0"/>
              </a:rPr>
              <a:t>manipulation</a:t>
            </a:r>
            <a:r>
              <a:rPr lang="et-EE" sz="3800" b="1" dirty="0">
                <a:solidFill>
                  <a:srgbClr val="0070C0"/>
                </a:solidFill>
                <a:effectLst/>
                <a:latin typeface="Calibri" panose="020F0502020204030204" pitchFamily="34" charset="0"/>
                <a:ea typeface="Times New Roman" panose="02020603050405020304" pitchFamily="18" charset="0"/>
              </a:rPr>
              <a:t> and </a:t>
            </a:r>
            <a:r>
              <a:rPr lang="et-EE" sz="3800" b="1" dirty="0" err="1">
                <a:solidFill>
                  <a:srgbClr val="0070C0"/>
                </a:solidFill>
                <a:effectLst/>
                <a:latin typeface="Calibri" panose="020F0502020204030204" pitchFamily="34" charset="0"/>
                <a:ea typeface="Times New Roman" panose="02020603050405020304" pitchFamily="18" charset="0"/>
              </a:rPr>
              <a:t>interference</a:t>
            </a:r>
            <a:r>
              <a:rPr lang="et-EE" sz="3800" b="1" dirty="0">
                <a:solidFill>
                  <a:srgbClr val="0070C0"/>
                </a:solidFill>
                <a:effectLst/>
                <a:latin typeface="Calibri" panose="020F0502020204030204" pitchFamily="34" charset="0"/>
                <a:ea typeface="Times New Roman" panose="02020603050405020304" pitchFamily="18" charset="0"/>
              </a:rPr>
              <a:t> </a:t>
            </a:r>
            <a:r>
              <a:rPr lang="et-EE" sz="3800" dirty="0">
                <a:solidFill>
                  <a:srgbClr val="0070C0"/>
                </a:solidFill>
                <a:effectLst/>
                <a:latin typeface="Calibri" panose="020F0502020204030204" pitchFamily="34" charset="0"/>
                <a:ea typeface="Times New Roman" panose="02020603050405020304" pitchFamily="18" charset="0"/>
              </a:rPr>
              <a:t>(2 &gt; 2)</a:t>
            </a:r>
            <a:endParaRPr lang="en-AT" sz="3800" dirty="0">
              <a:effectLst/>
              <a:latin typeface="Times New Roman" panose="02020603050405020304" pitchFamily="18" charset="0"/>
              <a:ea typeface="Times New Roman" panose="02020603050405020304" pitchFamily="18" charset="0"/>
            </a:endParaRPr>
          </a:p>
          <a:p>
            <a:pPr lvl="1" indent="0">
              <a:lnSpc>
                <a:spcPct val="120000"/>
              </a:lnSpc>
              <a:spcBef>
                <a:spcPts val="1300"/>
              </a:spcBef>
              <a:buNone/>
            </a:pPr>
            <a:r>
              <a:rPr lang="et-EE" sz="3800" b="1" dirty="0">
                <a:solidFill>
                  <a:srgbClr val="E34501"/>
                </a:solidFill>
                <a:effectLst/>
                <a:latin typeface="Calibri" panose="020F0502020204030204" pitchFamily="34" charset="0"/>
                <a:ea typeface="Times New Roman" panose="02020603050405020304" pitchFamily="18" charset="0"/>
              </a:rPr>
              <a:t>Global </a:t>
            </a:r>
            <a:r>
              <a:rPr lang="et-EE" sz="3800" b="1" dirty="0" err="1">
                <a:solidFill>
                  <a:srgbClr val="E34501"/>
                </a:solidFill>
                <a:effectLst/>
                <a:latin typeface="Calibri" panose="020F0502020204030204" pitchFamily="34" charset="0"/>
                <a:ea typeface="Times New Roman" panose="02020603050405020304" pitchFamily="18" charset="0"/>
              </a:rPr>
              <a:t>Shortages</a:t>
            </a:r>
            <a:r>
              <a:rPr lang="et-EE" sz="3800" b="1" dirty="0">
                <a:solidFill>
                  <a:srgbClr val="E34501"/>
                </a:solidFill>
                <a:effectLst/>
                <a:latin typeface="Calibri" panose="020F0502020204030204" pitchFamily="34" charset="0"/>
                <a:ea typeface="Times New Roman" panose="02020603050405020304" pitchFamily="18" charset="0"/>
              </a:rPr>
              <a:t> and </a:t>
            </a:r>
            <a:r>
              <a:rPr lang="et-EE" sz="3800" b="1" dirty="0" err="1">
                <a:solidFill>
                  <a:srgbClr val="E34501"/>
                </a:solidFill>
                <a:effectLst/>
                <a:latin typeface="Calibri" panose="020F0502020204030204" pitchFamily="34" charset="0"/>
                <a:ea typeface="Times New Roman" panose="02020603050405020304" pitchFamily="18" charset="0"/>
              </a:rPr>
              <a:t>Skill</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b="1" dirty="0" err="1">
                <a:solidFill>
                  <a:srgbClr val="E34501"/>
                </a:solidFill>
                <a:effectLst/>
                <a:latin typeface="Calibri" panose="020F0502020204030204" pitchFamily="34" charset="0"/>
                <a:ea typeface="Times New Roman" panose="02020603050405020304" pitchFamily="18" charset="0"/>
              </a:rPr>
              <a:t>Partnerships</a:t>
            </a:r>
            <a:r>
              <a:rPr lang="et-EE" sz="3800" b="1" dirty="0">
                <a:solidFill>
                  <a:srgbClr val="E34501"/>
                </a:solidFill>
                <a:effectLst/>
                <a:latin typeface="Calibri" panose="020F0502020204030204" pitchFamily="34" charset="0"/>
                <a:ea typeface="Times New Roman" panose="02020603050405020304" pitchFamily="18" charset="0"/>
              </a:rPr>
              <a:t> </a:t>
            </a:r>
            <a:r>
              <a:rPr lang="et-EE" sz="3800" dirty="0">
                <a:solidFill>
                  <a:srgbClr val="E34501"/>
                </a:solidFill>
                <a:effectLst/>
                <a:latin typeface="Calibri" panose="020F0502020204030204" pitchFamily="34" charset="0"/>
                <a:ea typeface="Times New Roman" panose="02020603050405020304" pitchFamily="18" charset="0"/>
              </a:rPr>
              <a:t>(2 &gt; 2)</a:t>
            </a:r>
            <a:endParaRPr lang="et-EE" sz="3800" dirty="0">
              <a:solidFill>
                <a:schemeClr val="tx2"/>
              </a:solidFill>
              <a:ea typeface="Calibri" panose="020F0502020204030204" pitchFamily="34" charset="0"/>
              <a:cs typeface="Times New Roman" panose="02020603050405020304" pitchFamily="18" charset="0"/>
            </a:endParaRPr>
          </a:p>
          <a:p>
            <a:pPr indent="0">
              <a:lnSpc>
                <a:spcPct val="100000"/>
              </a:lnSpc>
              <a:buFont typeface="Arial" panose="020B0604020202020204" pitchFamily="34" charset="0"/>
              <a:buNone/>
            </a:pPr>
            <a:r>
              <a:rPr lang="et-EE" sz="2400" dirty="0">
                <a:solidFill>
                  <a:schemeClr val="tx2"/>
                </a:solidFill>
                <a:ea typeface="Calibri" panose="020F0502020204030204" pitchFamily="34" charset="0"/>
                <a:cs typeface="Times New Roman" panose="02020603050405020304" pitchFamily="18" charset="0"/>
              </a:rPr>
              <a:t> </a:t>
            </a:r>
            <a:endParaRPr lang="et-EE" sz="2400" dirty="0">
              <a:solidFill>
                <a:schemeClr val="tx2"/>
              </a:solidFill>
              <a:cs typeface="Times New Roman" panose="02020603050405020304" pitchFamily="18" charset="0"/>
            </a:endParaRPr>
          </a:p>
          <a:p>
            <a:pPr marL="196893" indent="0">
              <a:spcBef>
                <a:spcPts val="1200"/>
              </a:spcBef>
              <a:buFont typeface="Arial" panose="020B0604020202020204" pitchFamily="34" charset="0"/>
              <a:buNone/>
            </a:pPr>
            <a:endParaRPr lang="et-EE" sz="2933" dirty="0">
              <a:solidFill>
                <a:srgbClr val="002060"/>
              </a:solidFill>
            </a:endParaRPr>
          </a:p>
        </p:txBody>
      </p:sp>
    </p:spTree>
    <p:extLst>
      <p:ext uri="{BB962C8B-B14F-4D97-AF65-F5344CB8AC3E}">
        <p14:creationId xmlns:p14="http://schemas.microsoft.com/office/powerpoint/2010/main" val="369883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94145" y="-8576"/>
            <a:ext cx="10515600" cy="1325563"/>
          </a:xfrm>
        </p:spPr>
        <p:txBody>
          <a:bodyPr>
            <a:noAutofit/>
          </a:bodyPr>
          <a:lstStyle/>
          <a:p>
            <a:r>
              <a:rPr lang="en-US" sz="2400" b="1" dirty="0">
                <a:solidFill>
                  <a:srgbClr val="0308DB">
                    <a:lumMod val="50000"/>
                  </a:srgbClr>
                </a:solidFill>
                <a:latin typeface="Verdana" panose="020B0604030504040204" pitchFamily="34" charset="0"/>
                <a:ea typeface="Verdana" panose="020B0604030504040204" pitchFamily="34" charset="0"/>
              </a:rPr>
              <a:t>D</a:t>
            </a:r>
            <a:r>
              <a:rPr lang="lv-LV" sz="2400" b="1" dirty="0">
                <a:solidFill>
                  <a:srgbClr val="0308DB">
                    <a:lumMod val="50000"/>
                  </a:srgbClr>
                </a:solidFill>
                <a:latin typeface="Verdana" panose="020B0604030504040204" pitchFamily="34" charset="0"/>
                <a:ea typeface="Verdana" panose="020B0604030504040204" pitchFamily="34" charset="0"/>
              </a:rPr>
              <a:t>2</a:t>
            </a:r>
            <a:r>
              <a:rPr lang="en-US" sz="2400" b="1" dirty="0">
                <a:solidFill>
                  <a:srgbClr val="0308DB">
                    <a:lumMod val="50000"/>
                  </a:srgbClr>
                </a:solidFill>
                <a:latin typeface="Verdana" panose="020B0604030504040204" pitchFamily="34" charset="0"/>
                <a:ea typeface="Verdana" panose="020B0604030504040204" pitchFamily="34" charset="0"/>
              </a:rPr>
              <a:t>: </a:t>
            </a:r>
            <a:r>
              <a:rPr lang="en-GB" sz="2400" b="1" dirty="0">
                <a:solidFill>
                  <a:srgbClr val="0308DB">
                    <a:lumMod val="50000"/>
                  </a:srgbClr>
                </a:solidFill>
                <a:latin typeface="Verdana" panose="020B0604030504040204" pitchFamily="34" charset="0"/>
                <a:ea typeface="Verdana" panose="020B0604030504040204" pitchFamily="34" charset="0"/>
              </a:rPr>
              <a:t>INNOVATIVE RESEARCH ON EUROPEAN </a:t>
            </a:r>
            <a:br>
              <a:rPr lang="en-GB" sz="2400" b="1" dirty="0">
                <a:solidFill>
                  <a:srgbClr val="0308DB">
                    <a:lumMod val="50000"/>
                  </a:srgbClr>
                </a:solidFill>
                <a:latin typeface="Verdana" panose="020B0604030504040204" pitchFamily="34" charset="0"/>
                <a:ea typeface="Verdana" panose="020B0604030504040204" pitchFamily="34" charset="0"/>
              </a:rPr>
            </a:br>
            <a:r>
              <a:rPr lang="en-GB" sz="2400" b="1" dirty="0">
                <a:solidFill>
                  <a:srgbClr val="0308DB">
                    <a:lumMod val="50000"/>
                  </a:srgbClr>
                </a:solidFill>
                <a:latin typeface="Verdana" panose="020B0604030504040204" pitchFamily="34" charset="0"/>
                <a:ea typeface="Verdana" panose="020B0604030504040204" pitchFamily="34" charset="0"/>
              </a:rPr>
              <a:t>CULTURAL HERITAGE AND CULTURAL AND CREATIVE INDUSTRIES - BUILDING OUR FUTURE FROM THE PAST</a:t>
            </a:r>
            <a:endParaRPr lang="en-US" sz="24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12</a:t>
            </a:fld>
            <a:endParaRPr lang="lv-LV" dirty="0"/>
          </a:p>
        </p:txBody>
      </p:sp>
      <p:sp>
        <p:nvSpPr>
          <p:cNvPr id="12" name="Rectangle 11">
            <a:extLst>
              <a:ext uri="{FF2B5EF4-FFF2-40B4-BE49-F238E27FC236}">
                <a16:creationId xmlns:a16="http://schemas.microsoft.com/office/drawing/2014/main" id="{16DC576E-D9F4-EB40-AF05-207A8CEDBC42}"/>
              </a:ext>
            </a:extLst>
          </p:cNvPr>
          <p:cNvSpPr/>
          <p:nvPr/>
        </p:nvSpPr>
        <p:spPr>
          <a:xfrm>
            <a:off x="4531913" y="1308860"/>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latin typeface="Verdana" panose="020B0604030504040204" pitchFamily="34" charset="0"/>
                <a:ea typeface="Verdana" panose="020B0604030504040204" pitchFamily="34" charset="0"/>
              </a:rPr>
              <a:t>07</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February</a:t>
            </a:r>
            <a:r>
              <a:rPr lang="en-GB" b="1" dirty="0">
                <a:latin typeface="Verdana" panose="020B0604030504040204" pitchFamily="34" charset="0"/>
                <a:ea typeface="Verdana" panose="020B0604030504040204" pitchFamily="34" charset="0"/>
              </a:rPr>
              <a:t>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27929" y="1102693"/>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2"/>
              </a:rPr>
              <a:t>https://www.youtube.com/watch?v=aAtdx-SGFrg</a:t>
            </a:r>
            <a:r>
              <a:rPr lang="lv-LV" altLang="en-US" sz="1500" i="1" kern="0" dirty="0">
                <a:solidFill>
                  <a:srgbClr val="FF0000"/>
                </a:solidFill>
                <a:latin typeface="Times New Roman" panose="02020603050405020304" pitchFamily="18" charset="0"/>
                <a:ea typeface="MS PGothic" panose="020B0600070205080204" pitchFamily="34" charset="-128"/>
              </a:rPr>
              <a:t> </a:t>
            </a:r>
            <a:endParaRPr kumimoji="0" lang="en-GB" altLang="en-US" sz="1500" b="0"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3"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8528" y="1205656"/>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45274" y="132744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04</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October</a:t>
            </a:r>
            <a:r>
              <a:rPr lang="lv-LV" b="1" dirty="0">
                <a:latin typeface="Verdana" panose="020B0604030504040204" pitchFamily="34" charset="0"/>
                <a:ea typeface="Verdana" panose="020B0604030504040204" pitchFamily="34" charset="0"/>
              </a:rPr>
              <a:t> </a:t>
            </a:r>
            <a:r>
              <a:rPr lang="en-GB" b="1" dirty="0">
                <a:latin typeface="Verdana" panose="020B0604030504040204" pitchFamily="34" charset="0"/>
                <a:ea typeface="Verdana" panose="020B0604030504040204" pitchFamily="34" charset="0"/>
              </a:rPr>
              <a:t>2023 </a:t>
            </a:r>
          </a:p>
        </p:txBody>
      </p:sp>
      <p:graphicFrame>
        <p:nvGraphicFramePr>
          <p:cNvPr id="4" name="Table 3">
            <a:extLst>
              <a:ext uri="{FF2B5EF4-FFF2-40B4-BE49-F238E27FC236}">
                <a16:creationId xmlns:a16="http://schemas.microsoft.com/office/drawing/2014/main" id="{35B4BBAD-47B3-D299-84A4-ED01EAAE4D82}"/>
              </a:ext>
            </a:extLst>
          </p:cNvPr>
          <p:cNvGraphicFramePr>
            <a:graphicFrameLocks noGrp="1"/>
          </p:cNvGraphicFramePr>
          <p:nvPr>
            <p:extLst>
              <p:ext uri="{D42A27DB-BD31-4B8C-83A1-F6EECF244321}">
                <p14:modId xmlns:p14="http://schemas.microsoft.com/office/powerpoint/2010/main" val="3605869449"/>
              </p:ext>
            </p:extLst>
          </p:nvPr>
        </p:nvGraphicFramePr>
        <p:xfrm>
          <a:off x="418641" y="1759896"/>
          <a:ext cx="11402458" cy="4581429"/>
        </p:xfrm>
        <a:graphic>
          <a:graphicData uri="http://schemas.openxmlformats.org/drawingml/2006/table">
            <a:tbl>
              <a:tblPr>
                <a:tableStyleId>{5C22544A-7EE6-4342-B048-85BDC9FD1C3A}</a:tableStyleId>
              </a:tblPr>
              <a:tblGrid>
                <a:gridCol w="4983648">
                  <a:extLst>
                    <a:ext uri="{9D8B030D-6E8A-4147-A177-3AD203B41FA5}">
                      <a16:colId xmlns:a16="http://schemas.microsoft.com/office/drawing/2014/main" val="3597323349"/>
                    </a:ext>
                  </a:extLst>
                </a:gridCol>
                <a:gridCol w="2554907">
                  <a:extLst>
                    <a:ext uri="{9D8B030D-6E8A-4147-A177-3AD203B41FA5}">
                      <a16:colId xmlns:a16="http://schemas.microsoft.com/office/drawing/2014/main" val="2517188451"/>
                    </a:ext>
                  </a:extLst>
                </a:gridCol>
                <a:gridCol w="2554907">
                  <a:extLst>
                    <a:ext uri="{9D8B030D-6E8A-4147-A177-3AD203B41FA5}">
                      <a16:colId xmlns:a16="http://schemas.microsoft.com/office/drawing/2014/main" val="3597081152"/>
                    </a:ext>
                  </a:extLst>
                </a:gridCol>
                <a:gridCol w="1308996">
                  <a:extLst>
                    <a:ext uri="{9D8B030D-6E8A-4147-A177-3AD203B41FA5}">
                      <a16:colId xmlns:a16="http://schemas.microsoft.com/office/drawing/2014/main" val="3708176678"/>
                    </a:ext>
                  </a:extLst>
                </a:gridCol>
              </a:tblGrid>
              <a:tr h="720209">
                <a:tc rowSpan="2">
                  <a:txBody>
                    <a:bodyPr/>
                    <a:lstStyle/>
                    <a:p>
                      <a:pPr algn="ctr">
                        <a:lnSpc>
                          <a:spcPct val="107000"/>
                        </a:lnSpc>
                        <a:spcAft>
                          <a:spcPts val="800"/>
                        </a:spcAft>
                      </a:pPr>
                      <a:r>
                        <a:rPr lang="en-GB" sz="1400" kern="0">
                          <a:effectLst/>
                        </a:rPr>
                        <a:t>Topic</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Type of action,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EU contribution per project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800"/>
                        </a:spcAft>
                      </a:pPr>
                      <a:r>
                        <a:rPr lang="en-GB" sz="1400" kern="0">
                          <a:effectLst/>
                        </a:rPr>
                        <a:t>Number of projects to be funded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20768444"/>
                  </a:ext>
                </a:extLst>
              </a:tr>
              <a:tr h="368247">
                <a:tc vMerge="1">
                  <a:txBody>
                    <a:bodyPr/>
                    <a:lstStyle/>
                    <a:p>
                      <a:endParaRPr lang="en-GB"/>
                    </a:p>
                  </a:txBody>
                  <a:tcPr/>
                </a:tc>
                <a:tc>
                  <a:txBody>
                    <a:bodyPr/>
                    <a:lstStyle/>
                    <a:p>
                      <a:pPr algn="ctr">
                        <a:lnSpc>
                          <a:spcPct val="107000"/>
                        </a:lnSpc>
                        <a:spcAft>
                          <a:spcPts val="800"/>
                        </a:spcAft>
                      </a:pP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(EUR million) </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GB"/>
                    </a:p>
                  </a:txBody>
                  <a:tcPr/>
                </a:tc>
                <a:extLst>
                  <a:ext uri="{0D108BD9-81ED-4DB2-BD59-A6C34878D82A}">
                    <a16:rowId xmlns:a16="http://schemas.microsoft.com/office/drawing/2014/main" val="1800910190"/>
                  </a:ext>
                </a:extLst>
              </a:tr>
              <a:tr h="855317">
                <a:tc>
                  <a:txBody>
                    <a:bodyPr/>
                    <a:lstStyle/>
                    <a:p>
                      <a:pPr>
                        <a:lnSpc>
                          <a:spcPct val="107000"/>
                        </a:lnSpc>
                        <a:spcAft>
                          <a:spcPts val="800"/>
                        </a:spcAft>
                      </a:pPr>
                      <a:r>
                        <a:rPr lang="en-GB" sz="1100" u="sng" kern="100">
                          <a:effectLst/>
                          <a:hlinkClick r:id="rId5"/>
                        </a:rPr>
                        <a:t>HORIZON-CL2-2024-HERITAGE-01-01</a:t>
                      </a:r>
                      <a:r>
                        <a:rPr lang="en-GB" sz="1100" kern="100">
                          <a:effectLst/>
                        </a:rPr>
                        <a:t>: New European Bauhaus – Innovative solutions for greener and fairer ways of life through arts and culture, architecture and design for all</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GB" sz="1400" kern="0" dirty="0">
                          <a:effectLst/>
                        </a:rPr>
                        <a:t>IA</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3-5 mln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2487944"/>
                  </a:ext>
                </a:extLst>
              </a:tr>
              <a:tr h="594113">
                <a:tc>
                  <a:txBody>
                    <a:bodyPr/>
                    <a:lstStyle/>
                    <a:p>
                      <a:pPr>
                        <a:lnSpc>
                          <a:spcPct val="107000"/>
                        </a:lnSpc>
                        <a:spcAft>
                          <a:spcPts val="800"/>
                        </a:spcAft>
                      </a:pPr>
                      <a:r>
                        <a:rPr lang="en-GB" sz="1100" u="sng" kern="100">
                          <a:effectLst/>
                          <a:hlinkClick r:id="rId6"/>
                        </a:rPr>
                        <a:t>HORIZON-CL2-2024-HERITAGE-01-02</a:t>
                      </a:r>
                      <a:r>
                        <a:rPr lang="en-GB" sz="1100" kern="100">
                          <a:effectLst/>
                        </a:rPr>
                        <a:t>: Cultural and creative industries for a sustainable climate transition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GB" sz="1400" kern="0">
                          <a:effectLst/>
                        </a:rPr>
                        <a:t>IA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3-4 mln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927771"/>
                  </a:ext>
                </a:extLst>
              </a:tr>
              <a:tr h="855317">
                <a:tc>
                  <a:txBody>
                    <a:bodyPr/>
                    <a:lstStyle/>
                    <a:p>
                      <a:pPr>
                        <a:lnSpc>
                          <a:spcPct val="107000"/>
                        </a:lnSpc>
                        <a:spcAft>
                          <a:spcPts val="800"/>
                        </a:spcAft>
                      </a:pPr>
                      <a:r>
                        <a:rPr lang="en-GB" sz="1100" u="sng" kern="100">
                          <a:effectLst/>
                          <a:hlinkClick r:id="rId7"/>
                        </a:rPr>
                        <a:t>HORIZON-CL2-2024-HERITAGE-01-03</a:t>
                      </a:r>
                      <a:r>
                        <a:rPr lang="en-GB" sz="1100" kern="100">
                          <a:effectLst/>
                        </a:rPr>
                        <a:t>: Leverage the digital transition for competitive European cultural and creative industries</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GB" sz="1400" kern="0">
                          <a:effectLst/>
                        </a:rPr>
                        <a:t>IA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3-4 mln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9750685"/>
                  </a:ext>
                </a:extLst>
              </a:tr>
              <a:tr h="594113">
                <a:tc>
                  <a:txBody>
                    <a:bodyPr/>
                    <a:lstStyle/>
                    <a:p>
                      <a:pPr>
                        <a:lnSpc>
                          <a:spcPct val="107000"/>
                        </a:lnSpc>
                        <a:spcAft>
                          <a:spcPts val="800"/>
                        </a:spcAft>
                      </a:pPr>
                      <a:r>
                        <a:rPr lang="en-GB" sz="1100" u="sng" kern="100">
                          <a:effectLst/>
                          <a:hlinkClick r:id="rId8"/>
                        </a:rPr>
                        <a:t>HORIZON-CL2-2024-HERITAGE-01-04</a:t>
                      </a:r>
                      <a:r>
                        <a:rPr lang="en-GB" sz="1100" kern="100">
                          <a:effectLst/>
                        </a:rPr>
                        <a:t>: Europe’s cultural heritage and arts – promoting our values at home and abroad</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GB" sz="1400" kern="0">
                          <a:effectLst/>
                        </a:rPr>
                        <a:t>IA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3-4 mln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3</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6990270"/>
                  </a:ext>
                </a:extLst>
              </a:tr>
              <a:tr h="594113">
                <a:tc>
                  <a:txBody>
                    <a:bodyPr/>
                    <a:lstStyle/>
                    <a:p>
                      <a:pPr>
                        <a:lnSpc>
                          <a:spcPct val="107000"/>
                        </a:lnSpc>
                        <a:spcAft>
                          <a:spcPts val="800"/>
                        </a:spcAft>
                      </a:pPr>
                      <a:r>
                        <a:rPr lang="en-GB" sz="1100" u="sng" kern="100">
                          <a:effectLst/>
                          <a:hlinkClick r:id="rId9"/>
                        </a:rPr>
                        <a:t>HORIZON-CL2-2024-HERITAGE-01-05</a:t>
                      </a:r>
                      <a:r>
                        <a:rPr lang="en-GB" sz="1100" kern="100">
                          <a:effectLst/>
                        </a:rPr>
                        <a:t>: Strategies to strengthen the European linguistic capital in a globalised world</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GB" sz="1400" kern="0">
                          <a:effectLst/>
                        </a:rPr>
                        <a:t>RIA</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a:effectLst/>
                        </a:rPr>
                        <a:t>2-3 mln</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1400" kern="0" dirty="0">
                          <a:effectLst/>
                        </a:rPr>
                        <a:t>3</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505414"/>
                  </a:ext>
                </a:extLst>
              </a:tr>
            </a:tbl>
          </a:graphicData>
        </a:graphic>
      </p:graphicFrame>
    </p:spTree>
    <p:extLst>
      <p:ext uri="{BB962C8B-B14F-4D97-AF65-F5344CB8AC3E}">
        <p14:creationId xmlns:p14="http://schemas.microsoft.com/office/powerpoint/2010/main" val="198398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13</a:t>
            </a:fld>
            <a:endParaRPr lang="lv-LV" dirty="0"/>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2417650" cy="553998"/>
          </a:xfrm>
          <a:prstGeom prst="rect">
            <a:avLst/>
          </a:prstGeom>
          <a:noFill/>
        </p:spPr>
        <p:txBody>
          <a:bodyPr wrap="none">
            <a:spAutoFit/>
          </a:bodyPr>
          <a:lstStyle/>
          <a:p>
            <a:pPr defTabSz="938213" eaLnBrk="0" fontAlgn="base" hangingPunct="0">
              <a:spcBef>
                <a:spcPct val="0"/>
              </a:spcBef>
              <a:spcAft>
                <a:spcPct val="0"/>
              </a:spcAft>
            </a:pPr>
            <a:r>
              <a:rPr lang="lv-LV" sz="3000" b="1" dirty="0">
                <a:solidFill>
                  <a:srgbClr val="0308DB">
                    <a:lumMod val="50000"/>
                  </a:srgbClr>
                </a:solidFill>
                <a:latin typeface="Verdana" panose="020B0604030504040204" pitchFamily="34" charset="0"/>
                <a:ea typeface="Verdana" panose="020B0604030504040204" pitchFamily="34" charset="0"/>
              </a:rPr>
              <a:t>HERITAGE</a:t>
            </a:r>
            <a:endParaRPr lang="en-US" sz="3000" b="1" dirty="0">
              <a:solidFill>
                <a:srgbClr val="0308DB">
                  <a:lumMod val="50000"/>
                </a:srgbClr>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AF2FB505-57B3-6947-ABFC-BD57C781AA81}"/>
              </a:ext>
            </a:extLst>
          </p:cNvPr>
          <p:cNvSpPr/>
          <p:nvPr/>
        </p:nvSpPr>
        <p:spPr>
          <a:xfrm>
            <a:off x="887100" y="883832"/>
            <a:ext cx="5733269" cy="2308324"/>
          </a:xfrm>
          <a:prstGeom prst="rect">
            <a:avLst/>
          </a:prstGeom>
          <a:ln w="12700">
            <a:solidFill>
              <a:schemeClr val="accent1"/>
            </a:solidFill>
          </a:ln>
        </p:spPr>
        <p:txBody>
          <a:bodyPr wrap="square">
            <a:spAutoFit/>
          </a:bodyPr>
          <a:lstStyle/>
          <a:p>
            <a:pPr lvl="0" defTabSz="938213" eaLnBrk="0" fontAlgn="base" hangingPunct="0">
              <a:spcBef>
                <a:spcPct val="0"/>
              </a:spcBef>
              <a:spcAft>
                <a:spcPct val="0"/>
              </a:spcAft>
              <a:defRPr/>
            </a:pPr>
            <a:r>
              <a:rPr lang="lv-LV" b="1" kern="0" dirty="0" err="1">
                <a:solidFill>
                  <a:srgbClr val="0C5193"/>
                </a:solidFill>
                <a:latin typeface="Verdana" panose="020B0604030504040204" pitchFamily="34" charset="0"/>
                <a:ea typeface="MS PGothic" panose="020B0600070205080204" pitchFamily="34" charset="-128"/>
              </a:rPr>
              <a:t>Previous</a:t>
            </a:r>
            <a:r>
              <a:rPr lang="lv-LV" b="1" kern="0" dirty="0">
                <a:solidFill>
                  <a:srgbClr val="0C5193"/>
                </a:solidFill>
                <a:latin typeface="Verdana" panose="020B0604030504040204" pitchFamily="34" charset="0"/>
                <a:ea typeface="MS PGothic" panose="020B0600070205080204" pitchFamily="34" charset="-128"/>
              </a:rPr>
              <a:t> </a:t>
            </a:r>
            <a:r>
              <a:rPr lang="lv-LV" b="1" kern="0" dirty="0" err="1">
                <a:solidFill>
                  <a:srgbClr val="0C5193"/>
                </a:solidFill>
                <a:latin typeface="Verdana" panose="020B0604030504040204" pitchFamily="34" charset="0"/>
                <a:ea typeface="MS PGothic" panose="020B0600070205080204" pitchFamily="34" charset="-128"/>
              </a:rPr>
              <a:t>projects</a:t>
            </a:r>
            <a:r>
              <a:rPr lang="en-US" b="1" kern="0" dirty="0">
                <a:solidFill>
                  <a:srgbClr val="0C5193"/>
                </a:solidFill>
                <a:latin typeface="Verdana" panose="020B0604030504040204" pitchFamily="34" charset="0"/>
                <a:ea typeface="MS PGothic" panose="020B0600070205080204" pitchFamily="34" charset="-128"/>
              </a:rPr>
              <a:t> </a:t>
            </a:r>
            <a:endParaRPr lang="lv-LV" b="1" kern="0" dirty="0">
              <a:solidFill>
                <a:srgbClr val="0C5193"/>
              </a:solidFill>
              <a:latin typeface="Verdana" panose="020B0604030504040204" pitchFamily="34" charset="0"/>
              <a:ea typeface="MS PGothic" panose="020B0600070205080204" pitchFamily="34" charset="-128"/>
            </a:endParaRPr>
          </a:p>
          <a:p>
            <a:pPr defTabSz="938213" eaLnBrk="0" fontAlgn="base" hangingPunct="0">
              <a:spcBef>
                <a:spcPct val="0"/>
              </a:spcBef>
              <a:spcAft>
                <a:spcPct val="0"/>
              </a:spcAft>
              <a:defRPr/>
            </a:pPr>
            <a:r>
              <a:rPr lang="en-GB" b="1" i="0" u="none" strike="noStrike" dirty="0">
                <a:solidFill>
                  <a:srgbClr val="333333"/>
                </a:solidFill>
                <a:effectLst/>
                <a:latin typeface="Arial" panose="020B0604020202020204" pitchFamily="34" charset="0"/>
                <a:hlinkClick r:id="rId3"/>
              </a:rPr>
              <a:t>Resilient European Cultural Heritage As Resource for Growth and Engagement</a:t>
            </a:r>
            <a:endParaRPr lang="en-GB" b="1" i="0" u="none" strike="noStrike" dirty="0">
              <a:solidFill>
                <a:srgbClr val="333333"/>
              </a:solidFill>
              <a:effectLst/>
              <a:latin typeface="Arial" panose="020B0604020202020204" pitchFamily="34" charset="0"/>
            </a:endParaRPr>
          </a:p>
          <a:p>
            <a:pPr defTabSz="938213" eaLnBrk="0" fontAlgn="base" hangingPunct="0">
              <a:spcBef>
                <a:spcPct val="0"/>
              </a:spcBef>
              <a:spcAft>
                <a:spcPct val="0"/>
              </a:spcAft>
              <a:defRPr/>
            </a:pPr>
            <a:r>
              <a:rPr lang="en-GB" b="1" i="0" u="none" strike="noStrike" dirty="0">
                <a:solidFill>
                  <a:srgbClr val="333333"/>
                </a:solidFill>
                <a:effectLst/>
                <a:latin typeface="Arial" panose="020B0604020202020204" pitchFamily="34" charset="0"/>
                <a:hlinkClick r:id="rId4"/>
              </a:rPr>
              <a:t>Intangible Cultural Heritage, Bridging the Past, Present, and Future</a:t>
            </a:r>
            <a:endParaRPr lang="en-GB" b="1" i="0" u="none" strike="noStrike" dirty="0">
              <a:solidFill>
                <a:srgbClr val="333333"/>
              </a:solidFill>
              <a:effectLst/>
              <a:latin typeface="Arial" panose="020B0604020202020204" pitchFamily="34" charset="0"/>
            </a:endParaRPr>
          </a:p>
          <a:p>
            <a:pPr defTabSz="938213" eaLnBrk="0" fontAlgn="base" hangingPunct="0">
              <a:spcBef>
                <a:spcPct val="0"/>
              </a:spcBef>
              <a:spcAft>
                <a:spcPct val="0"/>
              </a:spcAft>
              <a:defRPr/>
            </a:pPr>
            <a:r>
              <a:rPr lang="en-GB" b="1" i="0" u="none" strike="noStrike" dirty="0">
                <a:solidFill>
                  <a:srgbClr val="333333"/>
                </a:solidFill>
                <a:effectLst/>
                <a:latin typeface="Arial" panose="020B0604020202020204" pitchFamily="34" charset="0"/>
                <a:hlinkClick r:id="rId5"/>
              </a:rPr>
              <a:t>New European Bauhaus Unlocked through Built4People-endorsed Local Actions</a:t>
            </a:r>
            <a:endParaRPr lang="en-GB" b="1" i="0" u="none" strike="noStrike" dirty="0">
              <a:solidFill>
                <a:srgbClr val="333333"/>
              </a:solidFill>
              <a:effectLst/>
              <a:latin typeface="Arial" panose="020B0604020202020204" pitchFamily="34" charset="0"/>
            </a:endParaRPr>
          </a:p>
          <a:p>
            <a:pPr lvl="0" defTabSz="938213" eaLnBrk="0" fontAlgn="base" hangingPunct="0">
              <a:spcBef>
                <a:spcPct val="0"/>
              </a:spcBef>
              <a:spcAft>
                <a:spcPct val="0"/>
              </a:spcAft>
              <a:defRPr/>
            </a:pPr>
            <a:endParaRPr lang="en-US" b="1" kern="0" dirty="0">
              <a:solidFill>
                <a:srgbClr val="0C5193"/>
              </a:solidFill>
              <a:latin typeface="Verdana" panose="020B0604030504040204" pitchFamily="34" charset="0"/>
              <a:ea typeface="MS PGothic" panose="020B0600070205080204" pitchFamily="34" charset="-128"/>
            </a:endParaRPr>
          </a:p>
        </p:txBody>
      </p:sp>
    </p:spTree>
    <p:extLst>
      <p:ext uri="{BB962C8B-B14F-4D97-AF65-F5344CB8AC3E}">
        <p14:creationId xmlns:p14="http://schemas.microsoft.com/office/powerpoint/2010/main" val="3908550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A091-A0FD-337A-0AF3-11C0ECBF3600}"/>
              </a:ext>
            </a:extLst>
          </p:cNvPr>
          <p:cNvSpPr>
            <a:spLocks noGrp="1"/>
          </p:cNvSpPr>
          <p:nvPr>
            <p:ph type="title"/>
          </p:nvPr>
        </p:nvSpPr>
        <p:spPr/>
        <p:txBody>
          <a:bodyPr/>
          <a:lstStyle/>
          <a:p>
            <a:r>
              <a:rPr lang="lv-LV" dirty="0"/>
              <a:t>Sociālas un humanitāras disciplīnas AE konkursos</a:t>
            </a:r>
            <a:endParaRPr lang="en-GB" dirty="0"/>
          </a:p>
        </p:txBody>
      </p:sp>
      <p:sp>
        <p:nvSpPr>
          <p:cNvPr id="3" name="Slide Number Placeholder 2">
            <a:extLst>
              <a:ext uri="{FF2B5EF4-FFF2-40B4-BE49-F238E27FC236}">
                <a16:creationId xmlns:a16="http://schemas.microsoft.com/office/drawing/2014/main" id="{279BE400-8A90-FF34-3CB0-9ABA51E6483D}"/>
              </a:ext>
            </a:extLst>
          </p:cNvPr>
          <p:cNvSpPr>
            <a:spLocks noGrp="1"/>
          </p:cNvSpPr>
          <p:nvPr>
            <p:ph type="sldNum" sz="quarter" idx="12"/>
          </p:nvPr>
        </p:nvSpPr>
        <p:spPr/>
        <p:txBody>
          <a:bodyPr/>
          <a:lstStyle/>
          <a:p>
            <a:fld id="{660F3F40-12FA-4968-8235-5F18DAFE2DEF}" type="slidenum">
              <a:rPr lang="lv-LV" smtClean="0"/>
              <a:t>14</a:t>
            </a:fld>
            <a:endParaRPr lang="lv-LV" dirty="0"/>
          </a:p>
        </p:txBody>
      </p:sp>
      <p:sp>
        <p:nvSpPr>
          <p:cNvPr id="5" name="TextBox 4">
            <a:extLst>
              <a:ext uri="{FF2B5EF4-FFF2-40B4-BE49-F238E27FC236}">
                <a16:creationId xmlns:a16="http://schemas.microsoft.com/office/drawing/2014/main" id="{9E7BE226-C5E8-BCE2-65DE-E4BEACA67F0F}"/>
              </a:ext>
            </a:extLst>
          </p:cNvPr>
          <p:cNvSpPr txBox="1"/>
          <p:nvPr/>
        </p:nvSpPr>
        <p:spPr>
          <a:xfrm>
            <a:off x="608682" y="1858963"/>
            <a:ext cx="6219020" cy="369332"/>
          </a:xfrm>
          <a:prstGeom prst="rect">
            <a:avLst/>
          </a:prstGeom>
          <a:noFill/>
        </p:spPr>
        <p:txBody>
          <a:bodyPr wrap="square">
            <a:spAutoFit/>
          </a:bodyPr>
          <a:lstStyle/>
          <a:p>
            <a:r>
              <a:rPr lang="en-GB" dirty="0">
                <a:hlinkClick r:id="rId2"/>
              </a:rPr>
              <a:t>Social sciences and humanities (europa.eu)</a:t>
            </a:r>
            <a:endParaRPr lang="en-GB" dirty="0"/>
          </a:p>
        </p:txBody>
      </p:sp>
      <p:sp>
        <p:nvSpPr>
          <p:cNvPr id="9" name="TextBox 8">
            <a:extLst>
              <a:ext uri="{FF2B5EF4-FFF2-40B4-BE49-F238E27FC236}">
                <a16:creationId xmlns:a16="http://schemas.microsoft.com/office/drawing/2014/main" id="{0D1DB21D-C91A-90FE-7C75-D3AF3EEB28B9}"/>
              </a:ext>
            </a:extLst>
          </p:cNvPr>
          <p:cNvSpPr txBox="1"/>
          <p:nvPr/>
        </p:nvSpPr>
        <p:spPr>
          <a:xfrm>
            <a:off x="5588307" y="1028343"/>
            <a:ext cx="6219020" cy="4524315"/>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rPr>
              <a:t>A consortium coordinator from Belgium is looking for a SSH partner for a proposal in the following call topic: </a:t>
            </a:r>
            <a:r>
              <a:rPr lang="en-GB" sz="1800" u="sng" dirty="0">
                <a:solidFill>
                  <a:srgbClr val="0563C1"/>
                </a:solidFill>
                <a:effectLst/>
                <a:latin typeface="Calibri" panose="020F0502020204030204" pitchFamily="34" charset="0"/>
                <a:ea typeface="Calibri" panose="020F0502020204030204" pitchFamily="34" charset="0"/>
                <a:hlinkClick r:id="rId3"/>
              </a:rPr>
              <a:t>Enhanced assessment, intervention and repair of civil engineering infrastructure</a:t>
            </a:r>
            <a:r>
              <a:rPr lang="en-GB" sz="1800" dirty="0">
                <a:effectLst/>
                <a:latin typeface="Calibri" panose="020F0502020204030204" pitchFamily="34" charset="0"/>
                <a:ea typeface="Calibri" panose="020F0502020204030204" pitchFamily="34" charset="0"/>
              </a:rPr>
              <a:t>. The partner is sought to perform the following task:</a:t>
            </a:r>
          </a:p>
          <a:p>
            <a:pPr marL="342900" lvl="0" indent="-342900">
              <a:buSzPts val="1000"/>
              <a:buFont typeface="Symbol" panose="05050102010706020507" pitchFamily="18" charset="2"/>
              <a:buChar char=""/>
              <a:tabLst>
                <a:tab pos="457200" algn="l"/>
              </a:tabLst>
            </a:pPr>
            <a:r>
              <a:rPr lang="en-GB" sz="1800" dirty="0">
                <a:effectLst/>
                <a:latin typeface="Calibri" panose="020F0502020204030204" pitchFamily="34" charset="0"/>
                <a:ea typeface="Times New Roman" panose="02020603050405020304" pitchFamily="18" charset="0"/>
              </a:rPr>
              <a:t>Present a strategy for skills development, associating social partners where relevant, integrating SSH aspects and including relevant tools such as MOOCs (massive open online courses).</a:t>
            </a:r>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r>
              <a:rPr lang="en-GB" sz="1800" dirty="0">
                <a:effectLst/>
                <a:latin typeface="Calibri" panose="020F0502020204030204" pitchFamily="34" charset="0"/>
                <a:ea typeface="Calibri" panose="020F0502020204030204" pitchFamily="34" charset="0"/>
              </a:rPr>
              <a:t>To respect geographical balance of the project, the partner should preferably be based in a Eastern or Southern Europe country.</a:t>
            </a:r>
          </a:p>
          <a:p>
            <a:r>
              <a:rPr lang="en-GB" sz="1800" dirty="0">
                <a:effectLst/>
                <a:latin typeface="Calibri" panose="020F0502020204030204" pitchFamily="34" charset="0"/>
                <a:ea typeface="Calibri" panose="020F0502020204030204" pitchFamily="34" charset="0"/>
              </a:rPr>
              <a:t> </a:t>
            </a:r>
          </a:p>
          <a:p>
            <a:r>
              <a:rPr lang="en-GB" sz="1800" dirty="0">
                <a:effectLst/>
                <a:latin typeface="Calibri" panose="020F0502020204030204" pitchFamily="34" charset="0"/>
                <a:ea typeface="Calibri" panose="020F0502020204030204" pitchFamily="34" charset="0"/>
              </a:rPr>
              <a:t>Many thanks in advance for your suggestions!</a:t>
            </a:r>
          </a:p>
          <a:p>
            <a:r>
              <a:rPr lang="en-GB" sz="1800" dirty="0">
                <a:effectLst/>
                <a:latin typeface="Calibri" panose="020F0502020204030204" pitchFamily="34" charset="0"/>
                <a:ea typeface="Calibri" panose="020F0502020204030204" pitchFamily="34" charset="0"/>
              </a:rPr>
              <a:t> </a:t>
            </a:r>
          </a:p>
        </p:txBody>
      </p:sp>
      <p:pic>
        <p:nvPicPr>
          <p:cNvPr id="11" name="Picture 10">
            <a:extLst>
              <a:ext uri="{FF2B5EF4-FFF2-40B4-BE49-F238E27FC236}">
                <a16:creationId xmlns:a16="http://schemas.microsoft.com/office/drawing/2014/main" id="{5D1666AA-46D0-D696-7245-A3618C3C0526}"/>
              </a:ext>
            </a:extLst>
          </p:cNvPr>
          <p:cNvPicPr>
            <a:picLocks noChangeAspect="1"/>
          </p:cNvPicPr>
          <p:nvPr/>
        </p:nvPicPr>
        <p:blipFill>
          <a:blip r:embed="rId4"/>
          <a:stretch>
            <a:fillRect/>
          </a:stretch>
        </p:blipFill>
        <p:spPr>
          <a:xfrm>
            <a:off x="608682" y="2705891"/>
            <a:ext cx="4730993" cy="1682836"/>
          </a:xfrm>
          <a:prstGeom prst="rect">
            <a:avLst/>
          </a:prstGeom>
        </p:spPr>
      </p:pic>
    </p:spTree>
    <p:extLst>
      <p:ext uri="{BB962C8B-B14F-4D97-AF65-F5344CB8AC3E}">
        <p14:creationId xmlns:p14="http://schemas.microsoft.com/office/powerpoint/2010/main" val="3322510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2F2B29-28EB-BE41-87EE-A13E9BF3E789}"/>
              </a:ext>
            </a:extLst>
          </p:cNvPr>
          <p:cNvSpPr>
            <a:spLocks noGrp="1"/>
          </p:cNvSpPr>
          <p:nvPr>
            <p:ph type="sldNum" sz="quarter" idx="12"/>
          </p:nvPr>
        </p:nvSpPr>
        <p:spPr/>
        <p:txBody>
          <a:bodyPr/>
          <a:lstStyle/>
          <a:p>
            <a:fld id="{660F3F40-12FA-4968-8235-5F18DAFE2DEF}" type="slidenum">
              <a:rPr lang="lv-LV" smtClean="0"/>
              <a:t>15</a:t>
            </a:fld>
            <a:endParaRPr lang="lv-LV" dirty="0"/>
          </a:p>
        </p:txBody>
      </p:sp>
      <p:sp>
        <p:nvSpPr>
          <p:cNvPr id="9" name="Rectangle 8">
            <a:extLst>
              <a:ext uri="{FF2B5EF4-FFF2-40B4-BE49-F238E27FC236}">
                <a16:creationId xmlns:a16="http://schemas.microsoft.com/office/drawing/2014/main" id="{2B7B10CB-3AF1-0E47-AB63-FD9F427D26EB}"/>
              </a:ext>
            </a:extLst>
          </p:cNvPr>
          <p:cNvSpPr/>
          <p:nvPr/>
        </p:nvSpPr>
        <p:spPr>
          <a:xfrm>
            <a:off x="887102" y="883832"/>
            <a:ext cx="5733268" cy="923330"/>
          </a:xfrm>
          <a:prstGeom prst="rect">
            <a:avLst/>
          </a:prstGeom>
          <a:ln w="12700">
            <a:solidFill>
              <a:srgbClr val="4472C4"/>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GB" sz="1800" b="1" i="0" u="none" strike="noStrike" kern="0" cap="none" spc="0" normalizeH="0" baseline="0" noProof="0" dirty="0" err="1">
                <a:ln>
                  <a:noFill/>
                </a:ln>
                <a:solidFill>
                  <a:srgbClr val="0C5193"/>
                </a:solidFill>
                <a:effectLst/>
                <a:uLnTx/>
                <a:uFillTx/>
                <a:latin typeface="Verdana" panose="020B0604030504040204" pitchFamily="34" charset="0"/>
                <a:ea typeface="MS PGothic" panose="020B0600070205080204" pitchFamily="34" charset="-128"/>
              </a:rPr>
              <a:t>explaine</a:t>
            </a:r>
            <a:r>
              <a:rPr kumimoji="0" lang="en-GB"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 where </a:t>
            </a:r>
            <a:r>
              <a:rPr kumimoji="0" lang="lv-LV" sz="1800" b="1" i="0" u="none" strike="noStrike" kern="0" cap="none" spc="0" normalizeH="0" baseline="0" noProof="0" dirty="0" err="1">
                <a:ln>
                  <a:noFill/>
                </a:ln>
                <a:solidFill>
                  <a:srgbClr val="0C5193"/>
                </a:solidFill>
                <a:effectLst/>
                <a:uLnTx/>
                <a:uFillTx/>
                <a:latin typeface="Verdana" panose="020B0604030504040204" pitchFamily="34" charset="0"/>
                <a:ea typeface="MS PGothic" panose="020B0600070205080204" pitchFamily="34" charset="-128"/>
              </a:rPr>
              <a:t>your</a:t>
            </a:r>
            <a:r>
              <a:rPr kumimoji="0" lang="lv-LV"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 </a:t>
            </a:r>
            <a:r>
              <a:rPr kumimoji="0" lang="lv-LV" sz="1800" b="1" i="0" u="none" strike="noStrike" kern="0" cap="none" spc="0" normalizeH="0" baseline="0" noProof="0" dirty="0" err="1">
                <a:ln>
                  <a:noFill/>
                </a:ln>
                <a:solidFill>
                  <a:srgbClr val="0C5193"/>
                </a:solidFill>
                <a:effectLst/>
                <a:uLnTx/>
                <a:uFillTx/>
                <a:latin typeface="Verdana" panose="020B0604030504040204" pitchFamily="34" charset="0"/>
                <a:ea typeface="MS PGothic" panose="020B0600070205080204" pitchFamily="34" charset="-128"/>
              </a:rPr>
              <a:t>research</a:t>
            </a:r>
            <a:r>
              <a:rPr kumimoji="0" lang="en-GB" sz="1800" b="1" i="0" u="none" strike="noStrike" kern="0" cap="none" spc="0" normalizeH="0" baseline="0" noProof="0" dirty="0">
                <a:ln>
                  <a:noFill/>
                </a:ln>
                <a:solidFill>
                  <a:srgbClr val="0C5193"/>
                </a:solidFill>
                <a:effectLst/>
                <a:uLnTx/>
                <a:uFillTx/>
                <a:latin typeface="Verdana" panose="020B0604030504040204" pitchFamily="34" charset="0"/>
                <a:ea typeface="MS PGothic" panose="020B0600070205080204" pitchFamily="34" charset="-128"/>
              </a:rPr>
              <a:t> stands with regard to fundamental research vs. practical application</a:t>
            </a:r>
            <a:endParaRPr lang="en-US" kern="0" dirty="0">
              <a:solidFill>
                <a:prstClr val="black"/>
              </a:solidFill>
              <a:latin typeface="Verdana" panose="020B0604030504040204" pitchFamily="34" charset="0"/>
              <a:ea typeface="MS PGothic" panose="020B0600070205080204" pitchFamily="34" charset="-128"/>
            </a:endParaRPr>
          </a:p>
        </p:txBody>
      </p:sp>
      <p:sp>
        <p:nvSpPr>
          <p:cNvPr id="11" name="Rectangle 10">
            <a:extLst>
              <a:ext uri="{FF2B5EF4-FFF2-40B4-BE49-F238E27FC236}">
                <a16:creationId xmlns:a16="http://schemas.microsoft.com/office/drawing/2014/main" id="{F3B4701F-F037-244D-B3E1-A9D380A6733C}"/>
              </a:ext>
            </a:extLst>
          </p:cNvPr>
          <p:cNvSpPr/>
          <p:nvPr/>
        </p:nvSpPr>
        <p:spPr>
          <a:xfrm>
            <a:off x="887101" y="186525"/>
            <a:ext cx="7677102" cy="553998"/>
          </a:xfrm>
          <a:prstGeom prst="rect">
            <a:avLst/>
          </a:prstGeom>
          <a:noFill/>
        </p:spPr>
        <p:txBody>
          <a:bodyPr wrap="none">
            <a:spAutoFit/>
          </a:bodyPr>
          <a:lstStyle/>
          <a:p>
            <a:pPr defTabSz="938213" eaLnBrk="0" fontAlgn="base" hangingPunct="0">
              <a:spcBef>
                <a:spcPct val="0"/>
              </a:spcBef>
              <a:spcAft>
                <a:spcPct val="0"/>
              </a:spcAft>
            </a:pPr>
            <a:r>
              <a:rPr lang="en-US" sz="3000" b="1" dirty="0">
                <a:solidFill>
                  <a:srgbClr val="0308DB">
                    <a:lumMod val="50000"/>
                  </a:srgbClr>
                </a:solidFill>
                <a:latin typeface="Verdana" panose="020B0604030504040204" pitchFamily="34" charset="0"/>
                <a:ea typeface="Verdana" panose="020B0604030504040204" pitchFamily="34" charset="0"/>
              </a:rPr>
              <a:t>HORIZON-CL</a:t>
            </a:r>
            <a:r>
              <a:rPr lang="lv-LV" sz="3000" b="1" dirty="0">
                <a:solidFill>
                  <a:srgbClr val="0308DB">
                    <a:lumMod val="50000"/>
                  </a:srgbClr>
                </a:solidFill>
                <a:latin typeface="Verdana" panose="020B0604030504040204" pitchFamily="34" charset="0"/>
                <a:ea typeface="Verdana" panose="020B0604030504040204" pitchFamily="34" charset="0"/>
              </a:rPr>
              <a:t>2</a:t>
            </a:r>
            <a:r>
              <a:rPr lang="en-US" sz="3000" b="1" dirty="0">
                <a:solidFill>
                  <a:srgbClr val="0308DB">
                    <a:lumMod val="50000"/>
                  </a:srgbClr>
                </a:solidFill>
                <a:latin typeface="Verdana" panose="020B0604030504040204" pitchFamily="34" charset="0"/>
                <a:ea typeface="Verdana" panose="020B0604030504040204" pitchFamily="34" charset="0"/>
              </a:rPr>
              <a:t>-202</a:t>
            </a:r>
            <a:r>
              <a:rPr lang="lv-LV" sz="3000" b="1" dirty="0">
                <a:solidFill>
                  <a:srgbClr val="0308DB">
                    <a:lumMod val="50000"/>
                  </a:srgbClr>
                </a:solidFill>
                <a:latin typeface="Verdana" panose="020B0604030504040204" pitchFamily="34" charset="0"/>
                <a:ea typeface="Verdana" panose="020B0604030504040204" pitchFamily="34" charset="0"/>
              </a:rPr>
              <a:t>4</a:t>
            </a:r>
            <a:r>
              <a:rPr lang="en-US" sz="3000" b="1" dirty="0">
                <a:solidFill>
                  <a:srgbClr val="0308DB">
                    <a:lumMod val="50000"/>
                  </a:srgbClr>
                </a:solidFill>
                <a:latin typeface="Verdana" panose="020B0604030504040204" pitchFamily="34" charset="0"/>
                <a:ea typeface="Verdana" panose="020B0604030504040204" pitchFamily="34" charset="0"/>
              </a:rPr>
              <a:t>-</a:t>
            </a:r>
            <a:r>
              <a:rPr lang="lv-LV" sz="3000" b="1" dirty="0">
                <a:solidFill>
                  <a:srgbClr val="0308DB">
                    <a:lumMod val="50000"/>
                  </a:srgbClr>
                </a:solidFill>
                <a:latin typeface="Verdana" panose="020B0604030504040204" pitchFamily="34" charset="0"/>
                <a:ea typeface="Verdana" panose="020B0604030504040204" pitchFamily="34" charset="0"/>
              </a:rPr>
              <a:t>HERITAGE</a:t>
            </a:r>
            <a:r>
              <a:rPr lang="en-US" sz="3000" b="1" dirty="0">
                <a:solidFill>
                  <a:srgbClr val="0308DB">
                    <a:lumMod val="50000"/>
                  </a:srgbClr>
                </a:solidFill>
                <a:latin typeface="Verdana" panose="020B0604030504040204" pitchFamily="34" charset="0"/>
                <a:ea typeface="Verdana" panose="020B0604030504040204" pitchFamily="34" charset="0"/>
              </a:rPr>
              <a:t>-0</a:t>
            </a:r>
            <a:r>
              <a:rPr lang="lv-LV" sz="3000" b="1" dirty="0">
                <a:solidFill>
                  <a:srgbClr val="0308DB">
                    <a:lumMod val="50000"/>
                  </a:srgbClr>
                </a:solidFill>
                <a:latin typeface="Verdana" panose="020B0604030504040204" pitchFamily="34" charset="0"/>
                <a:ea typeface="Verdana" panose="020B0604030504040204" pitchFamily="34" charset="0"/>
              </a:rPr>
              <a:t>1</a:t>
            </a:r>
            <a:endParaRPr lang="en-US" sz="3000" b="1" dirty="0">
              <a:solidFill>
                <a:srgbClr val="0308DB">
                  <a:lumMod val="50000"/>
                </a:srgbClr>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5AEBC256-1E34-2ECC-F292-3F1B4E69A6F5}"/>
              </a:ext>
            </a:extLst>
          </p:cNvPr>
          <p:cNvSpPr txBox="1"/>
          <p:nvPr/>
        </p:nvSpPr>
        <p:spPr>
          <a:xfrm>
            <a:off x="6872690" y="976165"/>
            <a:ext cx="6219020" cy="369332"/>
          </a:xfrm>
          <a:prstGeom prst="rect">
            <a:avLst/>
          </a:prstGeom>
          <a:noFill/>
        </p:spPr>
        <p:txBody>
          <a:bodyPr wrap="square">
            <a:spAutoFit/>
          </a:bodyPr>
          <a:lstStyle/>
          <a:p>
            <a:r>
              <a:rPr lang="lv-LV" sz="1800" dirty="0">
                <a:effectLst/>
                <a:latin typeface="Calibri" panose="020F0502020204030204" pitchFamily="34" charset="0"/>
                <a:ea typeface="Calibri" panose="020F0502020204030204" pitchFamily="34" charset="0"/>
              </a:rPr>
              <a:t>TRL </a:t>
            </a:r>
            <a:r>
              <a:rPr lang="lv-LV" sz="1800" dirty="0" err="1">
                <a:effectLst/>
                <a:latin typeface="Calibri" panose="020F0502020204030204" pitchFamily="34" charset="0"/>
                <a:ea typeface="Calibri" panose="020F0502020204030204" pitchFamily="34" charset="0"/>
              </a:rPr>
              <a:t>are</a:t>
            </a:r>
            <a:r>
              <a:rPr lang="lv-LV" sz="1800" dirty="0">
                <a:effectLst/>
                <a:latin typeface="Calibri" panose="020F0502020204030204" pitchFamily="34" charset="0"/>
                <a:ea typeface="Calibri" panose="020F0502020204030204" pitchFamily="34" charset="0"/>
              </a:rPr>
              <a:t> </a:t>
            </a:r>
            <a:r>
              <a:rPr lang="lv-LV" sz="1800" dirty="0" err="1">
                <a:effectLst/>
                <a:latin typeface="Calibri" panose="020F0502020204030204" pitchFamily="34" charset="0"/>
                <a:ea typeface="Calibri" panose="020F0502020204030204" pitchFamily="34" charset="0"/>
              </a:rPr>
              <a:t>not</a:t>
            </a:r>
            <a:r>
              <a:rPr lang="lv-LV" sz="1800" dirty="0">
                <a:effectLst/>
                <a:latin typeface="Calibri" panose="020F0502020204030204" pitchFamily="34" charset="0"/>
                <a:ea typeface="Calibri" panose="020F0502020204030204" pitchFamily="34" charset="0"/>
              </a:rPr>
              <a:t> </a:t>
            </a:r>
            <a:r>
              <a:rPr lang="lv-LV" sz="1800" dirty="0" err="1">
                <a:effectLst/>
                <a:latin typeface="Calibri" panose="020F0502020204030204" pitchFamily="34" charset="0"/>
                <a:ea typeface="Calibri" panose="020F0502020204030204" pitchFamily="34" charset="0"/>
              </a:rPr>
              <a:t>needed</a:t>
            </a:r>
            <a:r>
              <a:rPr lang="lv-LV" sz="1800" dirty="0">
                <a:effectLst/>
                <a:latin typeface="Calibri" panose="020F0502020204030204" pitchFamily="34" charset="0"/>
                <a:ea typeface="Calibri" panose="020F0502020204030204" pitchFamily="34" charset="0"/>
              </a:rPr>
              <a:t>! </a:t>
            </a:r>
            <a:endParaRPr lang="en-GB" dirty="0"/>
          </a:p>
        </p:txBody>
      </p:sp>
      <p:pic>
        <p:nvPicPr>
          <p:cNvPr id="16" name="Picture 15">
            <a:extLst>
              <a:ext uri="{FF2B5EF4-FFF2-40B4-BE49-F238E27FC236}">
                <a16:creationId xmlns:a16="http://schemas.microsoft.com/office/drawing/2014/main" id="{89FBEAA4-23B4-DA24-ABB3-FF034F1310AF}"/>
              </a:ext>
            </a:extLst>
          </p:cNvPr>
          <p:cNvPicPr>
            <a:picLocks noChangeAspect="1"/>
          </p:cNvPicPr>
          <p:nvPr/>
        </p:nvPicPr>
        <p:blipFill>
          <a:blip r:embed="rId3"/>
          <a:stretch>
            <a:fillRect/>
          </a:stretch>
        </p:blipFill>
        <p:spPr>
          <a:xfrm>
            <a:off x="269333" y="2042804"/>
            <a:ext cx="7709296" cy="3537132"/>
          </a:xfrm>
          <a:prstGeom prst="rect">
            <a:avLst/>
          </a:prstGeom>
        </p:spPr>
      </p:pic>
      <p:pic>
        <p:nvPicPr>
          <p:cNvPr id="18" name="Picture 17">
            <a:extLst>
              <a:ext uri="{FF2B5EF4-FFF2-40B4-BE49-F238E27FC236}">
                <a16:creationId xmlns:a16="http://schemas.microsoft.com/office/drawing/2014/main" id="{F993105B-0AB1-4908-E20E-C597B5CB14B8}"/>
              </a:ext>
            </a:extLst>
          </p:cNvPr>
          <p:cNvPicPr>
            <a:picLocks noChangeAspect="1"/>
          </p:cNvPicPr>
          <p:nvPr/>
        </p:nvPicPr>
        <p:blipFill>
          <a:blip r:embed="rId4"/>
          <a:stretch>
            <a:fillRect/>
          </a:stretch>
        </p:blipFill>
        <p:spPr>
          <a:xfrm>
            <a:off x="7978629" y="1437830"/>
            <a:ext cx="7093315" cy="3657788"/>
          </a:xfrm>
          <a:prstGeom prst="rect">
            <a:avLst/>
          </a:prstGeom>
        </p:spPr>
      </p:pic>
    </p:spTree>
    <p:extLst>
      <p:ext uri="{BB962C8B-B14F-4D97-AF65-F5344CB8AC3E}">
        <p14:creationId xmlns:p14="http://schemas.microsoft.com/office/powerpoint/2010/main" val="2670525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CEC8F-CD97-2D4B-9760-8AD1BA48D89B}"/>
              </a:ext>
            </a:extLst>
          </p:cNvPr>
          <p:cNvSpPr>
            <a:spLocks noGrp="1"/>
          </p:cNvSpPr>
          <p:nvPr>
            <p:ph type="title"/>
          </p:nvPr>
        </p:nvSpPr>
        <p:spPr>
          <a:xfrm>
            <a:off x="1025997" y="0"/>
            <a:ext cx="10515600" cy="1325563"/>
          </a:xfrm>
        </p:spPr>
        <p:txBody>
          <a:bodyPr>
            <a:normAutofit fontScale="90000"/>
          </a:bodyPr>
          <a:lstStyle/>
          <a:p>
            <a:r>
              <a:rPr lang="en-US" sz="3200" b="1" dirty="0">
                <a:solidFill>
                  <a:srgbClr val="0308DB">
                    <a:lumMod val="50000"/>
                  </a:srgbClr>
                </a:solidFill>
                <a:latin typeface="Verdana" panose="020B0604030504040204" pitchFamily="34" charset="0"/>
                <a:ea typeface="Verdana" panose="020B0604030504040204" pitchFamily="34" charset="0"/>
              </a:rPr>
              <a:t>D</a:t>
            </a:r>
            <a:r>
              <a:rPr lang="lv-LV" sz="3200" b="1" dirty="0">
                <a:solidFill>
                  <a:srgbClr val="0308DB">
                    <a:lumMod val="50000"/>
                  </a:srgbClr>
                </a:solidFill>
                <a:latin typeface="Verdana" panose="020B0604030504040204" pitchFamily="34" charset="0"/>
                <a:ea typeface="Verdana" panose="020B0604030504040204" pitchFamily="34" charset="0"/>
              </a:rPr>
              <a:t>3</a:t>
            </a:r>
            <a:r>
              <a:rPr lang="en-US" sz="3200" b="1" dirty="0">
                <a:solidFill>
                  <a:srgbClr val="0308DB">
                    <a:lumMod val="50000"/>
                  </a:srgbClr>
                </a:solidFill>
                <a:latin typeface="Verdana" panose="020B0604030504040204" pitchFamily="34" charset="0"/>
                <a:ea typeface="Verdana" panose="020B0604030504040204" pitchFamily="34" charset="0"/>
              </a:rPr>
              <a:t>: </a:t>
            </a:r>
            <a:r>
              <a:rPr lang="en-GB" sz="3200" b="1" dirty="0">
                <a:solidFill>
                  <a:srgbClr val="0308DB">
                    <a:lumMod val="50000"/>
                  </a:srgbClr>
                </a:solidFill>
                <a:latin typeface="Verdana" panose="020B0604030504040204" pitchFamily="34" charset="0"/>
                <a:ea typeface="Verdana" panose="020B0604030504040204" pitchFamily="34" charset="0"/>
              </a:rPr>
              <a:t>Innovative Research on Social and Economic Transformations</a:t>
            </a:r>
            <a:br>
              <a:rPr lang="en-US" sz="3200" b="1" dirty="0">
                <a:solidFill>
                  <a:srgbClr val="0308DB">
                    <a:lumMod val="50000"/>
                  </a:srgbClr>
                </a:solidFill>
                <a:latin typeface="Verdana" panose="020B0604030504040204" pitchFamily="34" charset="0"/>
                <a:ea typeface="Verdana" panose="020B0604030504040204" pitchFamily="34" charset="0"/>
              </a:rPr>
            </a:b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A29D8B31-CBC5-4F46-AD30-5F97E7D897EE}"/>
              </a:ext>
            </a:extLst>
          </p:cNvPr>
          <p:cNvSpPr>
            <a:spLocks noGrp="1"/>
          </p:cNvSpPr>
          <p:nvPr>
            <p:ph type="sldNum" sz="quarter" idx="12"/>
          </p:nvPr>
        </p:nvSpPr>
        <p:spPr/>
        <p:txBody>
          <a:bodyPr/>
          <a:lstStyle/>
          <a:p>
            <a:fld id="{660F3F40-12FA-4968-8235-5F18DAFE2DEF}" type="slidenum">
              <a:rPr lang="lv-LV" smtClean="0"/>
              <a:t>16</a:t>
            </a:fld>
            <a:endParaRPr lang="lv-LV" dirty="0"/>
          </a:p>
        </p:txBody>
      </p:sp>
      <p:sp>
        <p:nvSpPr>
          <p:cNvPr id="12" name="Rectangle 11">
            <a:extLst>
              <a:ext uri="{FF2B5EF4-FFF2-40B4-BE49-F238E27FC236}">
                <a16:creationId xmlns:a16="http://schemas.microsoft.com/office/drawing/2014/main" id="{16DC576E-D9F4-EB40-AF05-207A8CEDBC42}"/>
              </a:ext>
            </a:extLst>
          </p:cNvPr>
          <p:cNvSpPr/>
          <p:nvPr/>
        </p:nvSpPr>
        <p:spPr>
          <a:xfrm>
            <a:off x="4642436" y="1248973"/>
            <a:ext cx="3826615"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07</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February</a:t>
            </a:r>
            <a:r>
              <a:rPr lang="en-GB" b="1" dirty="0">
                <a:latin typeface="Verdana" panose="020B0604030504040204" pitchFamily="34" charset="0"/>
                <a:ea typeface="Verdana" panose="020B0604030504040204" pitchFamily="34" charset="0"/>
              </a:rPr>
              <a:t> 2024</a:t>
            </a:r>
          </a:p>
        </p:txBody>
      </p:sp>
      <p:sp>
        <p:nvSpPr>
          <p:cNvPr id="16" name="Rectangle 1">
            <a:extLst>
              <a:ext uri="{FF2B5EF4-FFF2-40B4-BE49-F238E27FC236}">
                <a16:creationId xmlns:a16="http://schemas.microsoft.com/office/drawing/2014/main" id="{7F4F7B06-E07C-3540-B819-3FE426F15FBC}"/>
              </a:ext>
            </a:extLst>
          </p:cNvPr>
          <p:cNvSpPr>
            <a:spLocks noChangeArrowheads="1"/>
          </p:cNvSpPr>
          <p:nvPr/>
        </p:nvSpPr>
        <p:spPr bwMode="auto">
          <a:xfrm>
            <a:off x="8867588" y="800652"/>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dirty="0">
                <a:solidFill>
                  <a:srgbClr val="FF0000"/>
                </a:solidFill>
                <a:latin typeface="Times New Roman" panose="02020603050405020304" pitchFamily="18" charset="0"/>
                <a:ea typeface="MS PGothic" panose="020B0600070205080204" pitchFamily="34" charset="-128"/>
                <a:hlinkClick r:id="rId3"/>
              </a:rPr>
              <a:t>https://youtube.com/live/OatwXRYEvQg</a:t>
            </a:r>
            <a:r>
              <a:rPr lang="lv-LV" altLang="en-US" sz="1500" i="1" kern="0" dirty="0">
                <a:solidFill>
                  <a:srgbClr val="FF0000"/>
                </a:solidFill>
                <a:latin typeface="Times New Roman" panose="02020603050405020304" pitchFamily="18" charset="0"/>
                <a:ea typeface="MS PGothic" panose="020B0600070205080204" pitchFamily="34" charset="-128"/>
              </a:rPr>
              <a:t> </a:t>
            </a:r>
            <a:endParaRPr lang="en-GB" altLang="en-US" sz="1500" i="1" kern="0" dirty="0">
              <a:solidFill>
                <a:srgbClr val="FF0000"/>
              </a:solidFill>
              <a:latin typeface="Times New Roman" panose="02020603050405020304" pitchFamily="18" charset="0"/>
              <a:ea typeface="MS PGothic" panose="020B0600070205080204" pitchFamily="34" charset="-128"/>
            </a:endParaRPr>
          </a:p>
        </p:txBody>
      </p:sp>
      <p:pic>
        <p:nvPicPr>
          <p:cNvPr id="17" name="Graphic 15" descr="Share">
            <a:extLst>
              <a:ext uri="{FF2B5EF4-FFF2-40B4-BE49-F238E27FC236}">
                <a16:creationId xmlns:a16="http://schemas.microsoft.com/office/drawing/2014/main" id="{DCBD6769-8D35-274D-B97E-9F9E5BA7A464}"/>
              </a:ext>
            </a:extLst>
          </p:cNvPr>
          <p:cNvPicPr>
            <a:picLocks noChangeAspect="1"/>
          </p:cNvPicPr>
          <p:nvPr/>
        </p:nvPicPr>
        <p:blipFill>
          <a:blip r:embed="rId4"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487" y="873265"/>
            <a:ext cx="436012" cy="436012"/>
          </a:xfrm>
          <a:prstGeom prst="rect">
            <a:avLst/>
          </a:prstGeom>
        </p:spPr>
      </p:pic>
      <p:sp>
        <p:nvSpPr>
          <p:cNvPr id="18" name="Rectangle 17">
            <a:extLst>
              <a:ext uri="{FF2B5EF4-FFF2-40B4-BE49-F238E27FC236}">
                <a16:creationId xmlns:a16="http://schemas.microsoft.com/office/drawing/2014/main" id="{DA9D03D7-2D7B-9949-8B3B-A5D5DE4C091B}"/>
              </a:ext>
            </a:extLst>
          </p:cNvPr>
          <p:cNvSpPr/>
          <p:nvPr/>
        </p:nvSpPr>
        <p:spPr>
          <a:xfrm>
            <a:off x="160777" y="1244032"/>
            <a:ext cx="6070404" cy="374273"/>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latin typeface="Verdana" panose="020B0604030504040204" pitchFamily="34" charset="0"/>
                <a:ea typeface="Verdana" panose="020B0604030504040204" pitchFamily="34" charset="0"/>
              </a:rPr>
              <a:t>04 </a:t>
            </a:r>
            <a:r>
              <a:rPr lang="lv-LV" b="1" dirty="0" err="1">
                <a:latin typeface="Verdana" panose="020B0604030504040204" pitchFamily="34" charset="0"/>
                <a:ea typeface="Verdana" panose="020B0604030504040204" pitchFamily="34" charset="0"/>
              </a:rPr>
              <a:t>October</a:t>
            </a:r>
            <a:r>
              <a:rPr lang="lv-LV" b="1" dirty="0">
                <a:latin typeface="Verdana" panose="020B0604030504040204" pitchFamily="34" charset="0"/>
                <a:ea typeface="Verdana" panose="020B0604030504040204" pitchFamily="34" charset="0"/>
              </a:rPr>
              <a:t> </a:t>
            </a:r>
            <a:r>
              <a:rPr lang="en-GB" b="1" dirty="0">
                <a:latin typeface="Verdana" panose="020B0604030504040204" pitchFamily="34" charset="0"/>
                <a:ea typeface="Verdana" panose="020B0604030504040204" pitchFamily="34" charset="0"/>
              </a:rPr>
              <a:t>2023 </a:t>
            </a:r>
          </a:p>
        </p:txBody>
      </p:sp>
      <p:graphicFrame>
        <p:nvGraphicFramePr>
          <p:cNvPr id="4" name="Table 3">
            <a:extLst>
              <a:ext uri="{FF2B5EF4-FFF2-40B4-BE49-F238E27FC236}">
                <a16:creationId xmlns:a16="http://schemas.microsoft.com/office/drawing/2014/main" id="{E54AA805-88BE-C9B7-016F-BF7040C3569A}"/>
              </a:ext>
            </a:extLst>
          </p:cNvPr>
          <p:cNvGraphicFramePr>
            <a:graphicFrameLocks noGrp="1"/>
          </p:cNvGraphicFramePr>
          <p:nvPr>
            <p:extLst>
              <p:ext uri="{D42A27DB-BD31-4B8C-83A1-F6EECF244321}">
                <p14:modId xmlns:p14="http://schemas.microsoft.com/office/powerpoint/2010/main" val="2528735489"/>
              </p:ext>
            </p:extLst>
          </p:nvPr>
        </p:nvGraphicFramePr>
        <p:xfrm>
          <a:off x="451693" y="1730358"/>
          <a:ext cx="11089903" cy="4478449"/>
        </p:xfrm>
        <a:graphic>
          <a:graphicData uri="http://schemas.openxmlformats.org/drawingml/2006/table">
            <a:tbl>
              <a:tblPr>
                <a:tableStyleId>{5C22544A-7EE6-4342-B048-85BDC9FD1C3A}</a:tableStyleId>
              </a:tblPr>
              <a:tblGrid>
                <a:gridCol w="4847040">
                  <a:extLst>
                    <a:ext uri="{9D8B030D-6E8A-4147-A177-3AD203B41FA5}">
                      <a16:colId xmlns:a16="http://schemas.microsoft.com/office/drawing/2014/main" val="810671963"/>
                    </a:ext>
                  </a:extLst>
                </a:gridCol>
                <a:gridCol w="2484874">
                  <a:extLst>
                    <a:ext uri="{9D8B030D-6E8A-4147-A177-3AD203B41FA5}">
                      <a16:colId xmlns:a16="http://schemas.microsoft.com/office/drawing/2014/main" val="1387896095"/>
                    </a:ext>
                  </a:extLst>
                </a:gridCol>
                <a:gridCol w="2484874">
                  <a:extLst>
                    <a:ext uri="{9D8B030D-6E8A-4147-A177-3AD203B41FA5}">
                      <a16:colId xmlns:a16="http://schemas.microsoft.com/office/drawing/2014/main" val="2229754420"/>
                    </a:ext>
                  </a:extLst>
                </a:gridCol>
                <a:gridCol w="1273115">
                  <a:extLst>
                    <a:ext uri="{9D8B030D-6E8A-4147-A177-3AD203B41FA5}">
                      <a16:colId xmlns:a16="http://schemas.microsoft.com/office/drawing/2014/main" val="529054618"/>
                    </a:ext>
                  </a:extLst>
                </a:gridCol>
              </a:tblGrid>
              <a:tr h="323433">
                <a:tc rowSpan="2">
                  <a:txBody>
                    <a:bodyPr/>
                    <a:lstStyle/>
                    <a:p>
                      <a:pPr algn="ctr">
                        <a:lnSpc>
                          <a:spcPct val="107000"/>
                        </a:lnSpc>
                        <a:spcAft>
                          <a:spcPts val="800"/>
                        </a:spcAft>
                      </a:pPr>
                      <a:r>
                        <a:rPr lang="en-GB" sz="1000" kern="0">
                          <a:effectLst/>
                        </a:rPr>
                        <a:t>Topic</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Type of action,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EU contribution per project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rowSpan="2">
                  <a:txBody>
                    <a:bodyPr/>
                    <a:lstStyle/>
                    <a:p>
                      <a:pPr algn="ctr">
                        <a:lnSpc>
                          <a:spcPct val="107000"/>
                        </a:lnSpc>
                        <a:spcAft>
                          <a:spcPts val="800"/>
                        </a:spcAft>
                      </a:pPr>
                      <a:r>
                        <a:rPr lang="en-GB" sz="1000" kern="0">
                          <a:effectLst/>
                        </a:rPr>
                        <a:t>Number of projects to be funded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264169450"/>
                  </a:ext>
                </a:extLst>
              </a:tr>
              <a:tr h="493994">
                <a:tc vMerge="1">
                  <a:txBody>
                    <a:bodyPr/>
                    <a:lstStyle/>
                    <a:p>
                      <a:endParaRPr lang="en-GB"/>
                    </a:p>
                  </a:txBody>
                  <a:tcPr/>
                </a:tc>
                <a:tc>
                  <a:txBody>
                    <a:bodyPr/>
                    <a:lstStyle/>
                    <a:p>
                      <a:pPr algn="ctr">
                        <a:lnSpc>
                          <a:spcPct val="107000"/>
                        </a:lnSpc>
                        <a:spcAft>
                          <a:spcPts val="800"/>
                        </a:spcAft>
                      </a:pPr>
                      <a:r>
                        <a:rPr lang="en-GB" sz="1000" kern="0">
                          <a:effectLst/>
                        </a:rPr>
                        <a:t>TRL</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(EUR million) </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vMerge="1">
                  <a:txBody>
                    <a:bodyPr/>
                    <a:lstStyle/>
                    <a:p>
                      <a:endParaRPr lang="en-GB"/>
                    </a:p>
                  </a:txBody>
                  <a:tcPr/>
                </a:tc>
                <a:extLst>
                  <a:ext uri="{0D108BD9-81ED-4DB2-BD59-A6C34878D82A}">
                    <a16:rowId xmlns:a16="http://schemas.microsoft.com/office/drawing/2014/main" val="1619330622"/>
                  </a:ext>
                </a:extLst>
              </a:tr>
              <a:tr h="391057">
                <a:tc>
                  <a:txBody>
                    <a:bodyPr/>
                    <a:lstStyle/>
                    <a:p>
                      <a:pPr>
                        <a:lnSpc>
                          <a:spcPct val="107000"/>
                        </a:lnSpc>
                        <a:spcAft>
                          <a:spcPts val="800"/>
                        </a:spcAft>
                      </a:pPr>
                      <a:r>
                        <a:rPr lang="en-GB" sz="800" u="sng" kern="100">
                          <a:effectLst/>
                          <a:hlinkClick r:id="rId6"/>
                        </a:rPr>
                        <a:t>HORIZON-CL2-2024-TRANSFORMATIONS-01-01</a:t>
                      </a:r>
                      <a:r>
                        <a:rPr lang="en-GB" sz="800" kern="100">
                          <a:effectLst/>
                        </a:rPr>
                        <a:t>: Policy recommendations from socio-economic impacts of loneliness in Europe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CSA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1</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3003895757"/>
                  </a:ext>
                </a:extLst>
              </a:tr>
              <a:tr h="391057">
                <a:tc>
                  <a:txBody>
                    <a:bodyPr/>
                    <a:lstStyle/>
                    <a:p>
                      <a:pPr>
                        <a:lnSpc>
                          <a:spcPct val="107000"/>
                        </a:lnSpc>
                        <a:spcAft>
                          <a:spcPts val="800"/>
                        </a:spcAft>
                      </a:pPr>
                      <a:r>
                        <a:rPr lang="en-GB" sz="800" u="sng" kern="100">
                          <a:effectLst/>
                          <a:hlinkClick r:id="rId7"/>
                        </a:rPr>
                        <a:t>HORIZON-CL2-2024-TRANSFORMATIONS-01-02</a:t>
                      </a:r>
                      <a:r>
                        <a:rPr lang="en-GB" sz="800" kern="100">
                          <a:effectLst/>
                        </a:rPr>
                        <a:t>: Strengthen economic fairness and resilience of active labour market policies and address high unemployment</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1001049064"/>
                  </a:ext>
                </a:extLst>
              </a:tr>
              <a:tr h="265712">
                <a:tc>
                  <a:txBody>
                    <a:bodyPr/>
                    <a:lstStyle/>
                    <a:p>
                      <a:pPr>
                        <a:lnSpc>
                          <a:spcPct val="107000"/>
                        </a:lnSpc>
                        <a:spcAft>
                          <a:spcPts val="800"/>
                        </a:spcAft>
                      </a:pPr>
                      <a:r>
                        <a:rPr lang="en-GB" sz="800" u="sng" kern="100">
                          <a:effectLst/>
                          <a:hlinkClick r:id="rId8"/>
                        </a:rPr>
                        <a:t>HORIZON-CL2-2024-TRANSFORMATIONS-01-03</a:t>
                      </a:r>
                      <a:r>
                        <a:rPr lang="en-GB" sz="800" kern="100">
                          <a:effectLst/>
                        </a:rPr>
                        <a:t>: Minimise costs and maximise benefits of job creation and job destruction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459421801"/>
                  </a:ext>
                </a:extLst>
              </a:tr>
              <a:tr h="265712">
                <a:tc>
                  <a:txBody>
                    <a:bodyPr/>
                    <a:lstStyle/>
                    <a:p>
                      <a:pPr>
                        <a:lnSpc>
                          <a:spcPct val="107000"/>
                        </a:lnSpc>
                        <a:spcAft>
                          <a:spcPts val="800"/>
                        </a:spcAft>
                      </a:pPr>
                      <a:r>
                        <a:rPr lang="en-GB" sz="800" u="sng" kern="100">
                          <a:effectLst/>
                          <a:hlinkClick r:id="rId9"/>
                        </a:rPr>
                        <a:t>HORIZON-CL2-2024-TRANSFORMATIONS-01-04</a:t>
                      </a:r>
                      <a:r>
                        <a:rPr lang="en-GB" sz="800" kern="100">
                          <a:effectLst/>
                        </a:rPr>
                        <a:t>: Social services: economic and social returns and value added</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2346784561"/>
                  </a:ext>
                </a:extLst>
              </a:tr>
              <a:tr h="265712">
                <a:tc>
                  <a:txBody>
                    <a:bodyPr/>
                    <a:lstStyle/>
                    <a:p>
                      <a:pPr>
                        <a:lnSpc>
                          <a:spcPct val="107000"/>
                        </a:lnSpc>
                        <a:spcAft>
                          <a:spcPts val="800"/>
                        </a:spcAft>
                      </a:pPr>
                      <a:r>
                        <a:rPr lang="en-GB" sz="800" u="sng" kern="100">
                          <a:effectLst/>
                          <a:hlinkClick r:id="rId10"/>
                        </a:rPr>
                        <a:t>HORIZON-CL2-2024-TRANSFORMATIONS-01-05</a:t>
                      </a:r>
                      <a:r>
                        <a:rPr lang="en-GB" sz="800" kern="100">
                          <a:effectLst/>
                        </a:rPr>
                        <a:t>: Social dialogue in the new world of work</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509993573"/>
                  </a:ext>
                </a:extLst>
              </a:tr>
              <a:tr h="391057">
                <a:tc>
                  <a:txBody>
                    <a:bodyPr/>
                    <a:lstStyle/>
                    <a:p>
                      <a:pPr>
                        <a:lnSpc>
                          <a:spcPct val="107000"/>
                        </a:lnSpc>
                        <a:spcAft>
                          <a:spcPts val="800"/>
                        </a:spcAft>
                      </a:pPr>
                      <a:r>
                        <a:rPr lang="en-GB" sz="800" u="sng" kern="100">
                          <a:effectLst/>
                          <a:hlinkClick r:id="rId11"/>
                        </a:rPr>
                        <a:t>HORIZON-CL2-2024-TRANSFORMATIONS-01-06</a:t>
                      </a:r>
                      <a:r>
                        <a:rPr lang="en-GB" sz="800" kern="100">
                          <a:effectLst/>
                        </a:rPr>
                        <a:t>: Beyond the horizon: A humanfriendly deployment of artificial intelligence and related technologies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CSA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1</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4117185977"/>
                  </a:ext>
                </a:extLst>
              </a:tr>
              <a:tr h="391057">
                <a:tc>
                  <a:txBody>
                    <a:bodyPr/>
                    <a:lstStyle/>
                    <a:p>
                      <a:pPr>
                        <a:lnSpc>
                          <a:spcPct val="107000"/>
                        </a:lnSpc>
                        <a:spcAft>
                          <a:spcPts val="800"/>
                        </a:spcAft>
                      </a:pPr>
                      <a:r>
                        <a:rPr lang="en-GB" sz="800" u="sng" kern="100">
                          <a:effectLst/>
                          <a:hlinkClick r:id="rId12"/>
                        </a:rPr>
                        <a:t>HORIZON-CL2-2024-TRANSFORMATIONS-01-07</a:t>
                      </a:r>
                      <a:r>
                        <a:rPr lang="en-GB" sz="800" kern="100">
                          <a:effectLst/>
                        </a:rPr>
                        <a:t>: Methodologies for teamworking of researchers – reinforcing transversal collaborative skills, behavioural and implementation sciences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1979410286"/>
                  </a:ext>
                </a:extLst>
              </a:tr>
              <a:tr h="258772">
                <a:tc>
                  <a:txBody>
                    <a:bodyPr/>
                    <a:lstStyle/>
                    <a:p>
                      <a:pPr>
                        <a:lnSpc>
                          <a:spcPct val="107000"/>
                        </a:lnSpc>
                        <a:spcAft>
                          <a:spcPts val="800"/>
                        </a:spcAft>
                      </a:pPr>
                      <a:r>
                        <a:rPr lang="en-GB" sz="800" u="sng" kern="100">
                          <a:effectLst/>
                          <a:hlinkClick r:id="rId13"/>
                        </a:rPr>
                        <a:t>HORIZON-CL2-2024-TRANSFORMATIONS-01-08</a:t>
                      </a:r>
                      <a:r>
                        <a:rPr lang="en-GB" sz="800" kern="100">
                          <a:effectLst/>
                        </a:rPr>
                        <a:t>: Arts and cultural awareness and expression in education and training</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2471124757"/>
                  </a:ext>
                </a:extLst>
              </a:tr>
              <a:tr h="391057">
                <a:tc>
                  <a:txBody>
                    <a:bodyPr/>
                    <a:lstStyle/>
                    <a:p>
                      <a:pPr>
                        <a:lnSpc>
                          <a:spcPct val="107000"/>
                        </a:lnSpc>
                        <a:spcAft>
                          <a:spcPts val="800"/>
                        </a:spcAft>
                      </a:pPr>
                      <a:r>
                        <a:rPr lang="en-GB" sz="800" u="sng" kern="100">
                          <a:effectLst/>
                          <a:hlinkClick r:id="rId14"/>
                        </a:rPr>
                        <a:t>HORIZON-CL2-2024-TRANSFORMATIONS-01-09</a:t>
                      </a:r>
                      <a:r>
                        <a:rPr lang="en-GB" sz="800" kern="100">
                          <a:effectLst/>
                        </a:rPr>
                        <a:t>: The role of social economy in addressing social exclusion, providing quality jobs and greater sustainability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4075585922"/>
                  </a:ext>
                </a:extLst>
              </a:tr>
              <a:tr h="258772">
                <a:tc>
                  <a:txBody>
                    <a:bodyPr/>
                    <a:lstStyle/>
                    <a:p>
                      <a:pPr>
                        <a:lnSpc>
                          <a:spcPct val="107000"/>
                        </a:lnSpc>
                        <a:spcAft>
                          <a:spcPts val="800"/>
                        </a:spcAft>
                      </a:pPr>
                      <a:r>
                        <a:rPr lang="en-GB" sz="800" u="sng" kern="100">
                          <a:effectLst/>
                          <a:hlinkClick r:id="rId15"/>
                        </a:rPr>
                        <a:t>HORIZON-CL2-2024-TRANSFORMATIONS-01-10</a:t>
                      </a:r>
                      <a:r>
                        <a:rPr lang="en-GB" sz="800" kern="100">
                          <a:effectLst/>
                        </a:rPr>
                        <a:t>: Effective education and labour market transitions of young people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1502453292"/>
                  </a:ext>
                </a:extLst>
              </a:tr>
              <a:tr h="391057">
                <a:tc>
                  <a:txBody>
                    <a:bodyPr/>
                    <a:lstStyle/>
                    <a:p>
                      <a:pPr>
                        <a:lnSpc>
                          <a:spcPct val="107000"/>
                        </a:lnSpc>
                        <a:spcAft>
                          <a:spcPts val="800"/>
                        </a:spcAft>
                      </a:pPr>
                      <a:r>
                        <a:rPr lang="en-GB" sz="800" u="sng" kern="100">
                          <a:effectLst/>
                          <a:hlinkClick r:id="rId16"/>
                        </a:rPr>
                        <a:t>HORIZON-CL2-2024-TRANSFORMATIONS-01-11</a:t>
                      </a:r>
                      <a:r>
                        <a:rPr lang="en-GB" sz="800" kern="100">
                          <a:effectLst/>
                        </a:rPr>
                        <a:t>: Assessing and strengthening the complementarity between new technologies and human skills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tc>
                  <a:txBody>
                    <a:bodyPr/>
                    <a:lstStyle/>
                    <a:p>
                      <a:pPr algn="ctr">
                        <a:lnSpc>
                          <a:spcPct val="107000"/>
                        </a:lnSpc>
                        <a:spcAft>
                          <a:spcPts val="800"/>
                        </a:spcAft>
                      </a:pPr>
                      <a:r>
                        <a:rPr lang="en-GB" sz="1000" kern="0" dirty="0">
                          <a:effectLst/>
                        </a:rPr>
                        <a:t>3</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783" marR="48783" marT="0" marB="0" anchor="ctr"/>
                </a:tc>
                <a:extLst>
                  <a:ext uri="{0D108BD9-81ED-4DB2-BD59-A6C34878D82A}">
                    <a16:rowId xmlns:a16="http://schemas.microsoft.com/office/drawing/2014/main" val="3678602386"/>
                  </a:ext>
                </a:extLst>
              </a:tr>
            </a:tbl>
          </a:graphicData>
        </a:graphic>
      </p:graphicFrame>
    </p:spTree>
    <p:extLst>
      <p:ext uri="{BB962C8B-B14F-4D97-AF65-F5344CB8AC3E}">
        <p14:creationId xmlns:p14="http://schemas.microsoft.com/office/powerpoint/2010/main" val="1076181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106C-09D3-1FC0-622B-1799F850932E}"/>
              </a:ext>
            </a:extLst>
          </p:cNvPr>
          <p:cNvSpPr>
            <a:spLocks noGrp="1"/>
          </p:cNvSpPr>
          <p:nvPr>
            <p:ph type="title"/>
          </p:nvPr>
        </p:nvSpPr>
        <p:spPr/>
        <p:txBody>
          <a:bodyPr/>
          <a:lstStyle/>
          <a:p>
            <a:r>
              <a:rPr lang="lv-LV" dirty="0" err="1"/>
              <a:t>Transformations</a:t>
            </a:r>
            <a:endParaRPr lang="en-GB" dirty="0"/>
          </a:p>
        </p:txBody>
      </p:sp>
      <p:sp>
        <p:nvSpPr>
          <p:cNvPr id="3" name="Slide Number Placeholder 2">
            <a:extLst>
              <a:ext uri="{FF2B5EF4-FFF2-40B4-BE49-F238E27FC236}">
                <a16:creationId xmlns:a16="http://schemas.microsoft.com/office/drawing/2014/main" id="{2260EFA1-CFB8-C88D-8711-8322387D100B}"/>
              </a:ext>
            </a:extLst>
          </p:cNvPr>
          <p:cNvSpPr>
            <a:spLocks noGrp="1"/>
          </p:cNvSpPr>
          <p:nvPr>
            <p:ph type="sldNum" sz="quarter" idx="12"/>
          </p:nvPr>
        </p:nvSpPr>
        <p:spPr/>
        <p:txBody>
          <a:bodyPr/>
          <a:lstStyle/>
          <a:p>
            <a:fld id="{660F3F40-12FA-4968-8235-5F18DAFE2DEF}" type="slidenum">
              <a:rPr lang="lv-LV" smtClean="0"/>
              <a:t>17</a:t>
            </a:fld>
            <a:endParaRPr lang="lv-LV" dirty="0"/>
          </a:p>
        </p:txBody>
      </p:sp>
      <p:sp>
        <p:nvSpPr>
          <p:cNvPr id="5" name="TextBox 4">
            <a:extLst>
              <a:ext uri="{FF2B5EF4-FFF2-40B4-BE49-F238E27FC236}">
                <a16:creationId xmlns:a16="http://schemas.microsoft.com/office/drawing/2014/main" id="{08ED0BCF-67BC-7266-C081-67EB4B6095C7}"/>
              </a:ext>
            </a:extLst>
          </p:cNvPr>
          <p:cNvSpPr txBox="1"/>
          <p:nvPr/>
        </p:nvSpPr>
        <p:spPr>
          <a:xfrm>
            <a:off x="838200" y="1951672"/>
            <a:ext cx="6219020" cy="2308324"/>
          </a:xfrm>
          <a:prstGeom prst="rect">
            <a:avLst/>
          </a:prstGeom>
          <a:noFill/>
        </p:spPr>
        <p:txBody>
          <a:bodyPr wrap="square">
            <a:spAutoFit/>
          </a:bodyPr>
          <a:lstStyle/>
          <a:p>
            <a:pPr algn="l" fontAlgn="base"/>
            <a:r>
              <a:rPr lang="lv-LV" b="1" i="0" u="none" strike="noStrike" dirty="0" err="1">
                <a:solidFill>
                  <a:srgbClr val="333333"/>
                </a:solidFill>
                <a:effectLst/>
                <a:latin typeface="Arial" panose="020B0604020202020204" pitchFamily="34" charset="0"/>
              </a:rPr>
              <a:t>Previous</a:t>
            </a:r>
            <a:r>
              <a:rPr lang="lv-LV" b="1" i="0" u="none" strike="noStrike" dirty="0">
                <a:solidFill>
                  <a:srgbClr val="333333"/>
                </a:solidFill>
                <a:effectLst/>
                <a:latin typeface="Arial" panose="020B0604020202020204" pitchFamily="34" charset="0"/>
              </a:rPr>
              <a:t> </a:t>
            </a:r>
            <a:r>
              <a:rPr lang="lv-LV" b="1" i="0" u="none" strike="noStrike" dirty="0" err="1">
                <a:solidFill>
                  <a:srgbClr val="333333"/>
                </a:solidFill>
                <a:effectLst/>
                <a:latin typeface="Arial" panose="020B0604020202020204" pitchFamily="34" charset="0"/>
              </a:rPr>
              <a:t>projects</a:t>
            </a:r>
            <a:r>
              <a:rPr lang="lv-LV" b="1" i="0" u="none" strike="noStrike" dirty="0">
                <a:solidFill>
                  <a:srgbClr val="333333"/>
                </a:solidFill>
                <a:effectLst/>
                <a:latin typeface="Arial" panose="020B0604020202020204" pitchFamily="34" charset="0"/>
              </a:rPr>
              <a:t>:</a:t>
            </a:r>
          </a:p>
          <a:p>
            <a:pPr algn="l" fontAlgn="base"/>
            <a:r>
              <a:rPr lang="en-GB" b="1" i="0" u="none" strike="noStrike" dirty="0">
                <a:solidFill>
                  <a:srgbClr val="333333"/>
                </a:solidFill>
                <a:effectLst/>
                <a:latin typeface="Arial" panose="020B0604020202020204" pitchFamily="34" charset="0"/>
                <a:hlinkClick r:id="rId2"/>
              </a:rPr>
              <a:t>Transforming European Work and Social Protection: A New Proactive Welfare State Fit for the Future World of Work</a:t>
            </a:r>
            <a:endParaRPr lang="lv-LV" b="1" i="0" u="none" strike="noStrike" dirty="0">
              <a:solidFill>
                <a:srgbClr val="333333"/>
              </a:solidFill>
              <a:effectLst/>
              <a:latin typeface="Arial" panose="020B0604020202020204" pitchFamily="34" charset="0"/>
            </a:endParaRPr>
          </a:p>
          <a:p>
            <a:pPr fontAlgn="base"/>
            <a:r>
              <a:rPr lang="en-GB" b="1" i="0" u="none" strike="noStrike" dirty="0" err="1">
                <a:solidFill>
                  <a:srgbClr val="333333"/>
                </a:solidFill>
                <a:effectLst/>
                <a:latin typeface="Arial" panose="020B0604020202020204" pitchFamily="34" charset="0"/>
                <a:hlinkClick r:id="rId3"/>
              </a:rPr>
              <a:t>REmote</a:t>
            </a:r>
            <a:r>
              <a:rPr lang="en-GB" b="1" i="0" u="none" strike="noStrike" dirty="0">
                <a:solidFill>
                  <a:srgbClr val="333333"/>
                </a:solidFill>
                <a:effectLst/>
                <a:latin typeface="Arial" panose="020B0604020202020204" pitchFamily="34" charset="0"/>
                <a:hlinkClick r:id="rId3"/>
              </a:rPr>
              <a:t>-working Multiple impacts in the Age of disruptions: socioeconomic transformations, territorial </a:t>
            </a:r>
            <a:r>
              <a:rPr lang="en-GB" b="1" i="0" u="none" strike="noStrike" dirty="0" err="1">
                <a:solidFill>
                  <a:srgbClr val="333333"/>
                </a:solidFill>
                <a:effectLst/>
                <a:latin typeface="Arial" panose="020B0604020202020204" pitchFamily="34" charset="0"/>
                <a:hlinkClick r:id="rId3"/>
              </a:rPr>
              <a:t>rethinKING</a:t>
            </a:r>
            <a:r>
              <a:rPr lang="en-GB" b="1" i="0" u="none" strike="noStrike" dirty="0">
                <a:solidFill>
                  <a:srgbClr val="333333"/>
                </a:solidFill>
                <a:effectLst/>
                <a:latin typeface="Arial" panose="020B0604020202020204" pitchFamily="34" charset="0"/>
                <a:hlinkClick r:id="rId3"/>
              </a:rPr>
              <a:t>, and policy actions</a:t>
            </a:r>
            <a:endParaRPr lang="en-GB" b="1" i="0" u="none" strike="noStrike" dirty="0">
              <a:solidFill>
                <a:srgbClr val="333333"/>
              </a:solidFill>
              <a:effectLst/>
              <a:latin typeface="Arial" panose="020B0604020202020204" pitchFamily="34" charset="0"/>
            </a:endParaRPr>
          </a:p>
          <a:p>
            <a:pPr algn="l" fontAlgn="base"/>
            <a:endParaRPr lang="en-GB" b="1" i="0" u="none" strike="noStrike"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2717558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18</a:t>
            </a:fld>
            <a:endParaRPr lang="lv-LV" dirty="0"/>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dirty="0">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dirty="0">
                <a:latin typeface="Verdana" panose="020B0604030504040204" pitchFamily="34" charset="0"/>
                <a:ea typeface="Verdana" panose="020B0604030504040204" pitchFamily="34" charset="0"/>
                <a:cs typeface="Times New Roman" panose="02020603050405020304" pitchFamily="18" charset="0"/>
              </a:rPr>
              <a:t> </a:t>
            </a:r>
            <a:endParaRPr lang="en-US" sz="2400" dirty="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6794-10F6-7C44-BF58-EACAFA0A2680}"/>
              </a:ext>
            </a:extLst>
          </p:cNvPr>
          <p:cNvSpPr>
            <a:spLocks noGrp="1"/>
          </p:cNvSpPr>
          <p:nvPr>
            <p:ph type="title"/>
          </p:nvPr>
        </p:nvSpPr>
        <p:spPr>
          <a:xfrm>
            <a:off x="838200" y="-8732"/>
            <a:ext cx="10515600" cy="1325563"/>
          </a:xfrm>
        </p:spPr>
        <p:txBody>
          <a:bodyPr/>
          <a:lstStyle/>
          <a:p>
            <a:r>
              <a:rPr lang="en-US" sz="3200" b="1" dirty="0">
                <a:solidFill>
                  <a:srgbClr val="0308DB">
                    <a:lumMod val="50000"/>
                  </a:srgbClr>
                </a:solidFill>
                <a:latin typeface="Verdana" panose="020B0604030504040204" pitchFamily="34" charset="0"/>
                <a:ea typeface="Verdana" panose="020B0604030504040204" pitchFamily="34" charset="0"/>
              </a:rPr>
              <a:t>Pasākumi</a:t>
            </a:r>
          </a:p>
        </p:txBody>
      </p:sp>
      <p:sp>
        <p:nvSpPr>
          <p:cNvPr id="3" name="Slide Number Placeholder 2">
            <a:extLst>
              <a:ext uri="{FF2B5EF4-FFF2-40B4-BE49-F238E27FC236}">
                <a16:creationId xmlns:a16="http://schemas.microsoft.com/office/drawing/2014/main" id="{88F16BE7-C638-DE43-8743-FA737FC17737}"/>
              </a:ext>
            </a:extLst>
          </p:cNvPr>
          <p:cNvSpPr>
            <a:spLocks noGrp="1"/>
          </p:cNvSpPr>
          <p:nvPr>
            <p:ph type="sldNum" sz="quarter" idx="12"/>
          </p:nvPr>
        </p:nvSpPr>
        <p:spPr/>
        <p:txBody>
          <a:bodyPr/>
          <a:lstStyle/>
          <a:p>
            <a:fld id="{660F3F40-12FA-4968-8235-5F18DAFE2DEF}" type="slidenum">
              <a:rPr lang="lv-LV" smtClean="0"/>
              <a:t>19</a:t>
            </a:fld>
            <a:endParaRPr lang="lv-LV" dirty="0"/>
          </a:p>
        </p:txBody>
      </p:sp>
      <p:sp>
        <p:nvSpPr>
          <p:cNvPr id="7" name="TextBox 6">
            <a:extLst>
              <a:ext uri="{FF2B5EF4-FFF2-40B4-BE49-F238E27FC236}">
                <a16:creationId xmlns:a16="http://schemas.microsoft.com/office/drawing/2014/main" id="{98FAACBE-0DA5-D846-86CA-78596F7981C4}"/>
              </a:ext>
            </a:extLst>
          </p:cNvPr>
          <p:cNvSpPr txBox="1"/>
          <p:nvPr/>
        </p:nvSpPr>
        <p:spPr>
          <a:xfrm>
            <a:off x="86483" y="4832953"/>
            <a:ext cx="5311589" cy="307777"/>
          </a:xfrm>
          <a:prstGeom prst="rect">
            <a:avLst/>
          </a:prstGeom>
          <a:noFill/>
        </p:spPr>
        <p:txBody>
          <a:bodyPr wrap="square" rtlCol="0">
            <a:spAutoFit/>
          </a:bodyPr>
          <a:lstStyle/>
          <a:p>
            <a:r>
              <a:rPr lang="en-GB" sz="1400" dirty="0">
                <a:hlinkClick r:id="rId2"/>
              </a:rPr>
              <a:t>Cluster 2: Culture, Creativity and Inclusive society (europa.eu)</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C7CB3BD-43F9-FB9D-5DDE-89D020374FAA}"/>
              </a:ext>
            </a:extLst>
          </p:cNvPr>
          <p:cNvPicPr>
            <a:picLocks noChangeAspect="1"/>
          </p:cNvPicPr>
          <p:nvPr/>
        </p:nvPicPr>
        <p:blipFill>
          <a:blip r:embed="rId3"/>
          <a:stretch>
            <a:fillRect/>
          </a:stretch>
        </p:blipFill>
        <p:spPr>
          <a:xfrm>
            <a:off x="86483" y="1108099"/>
            <a:ext cx="5200917" cy="3600635"/>
          </a:xfrm>
          <a:prstGeom prst="rect">
            <a:avLst/>
          </a:prstGeom>
        </p:spPr>
      </p:pic>
      <p:pic>
        <p:nvPicPr>
          <p:cNvPr id="9" name="Picture 8">
            <a:extLst>
              <a:ext uri="{FF2B5EF4-FFF2-40B4-BE49-F238E27FC236}">
                <a16:creationId xmlns:a16="http://schemas.microsoft.com/office/drawing/2014/main" id="{1AAE5971-CF91-16DD-CA9E-E06EF8D13703}"/>
              </a:ext>
            </a:extLst>
          </p:cNvPr>
          <p:cNvPicPr>
            <a:picLocks noChangeAspect="1"/>
          </p:cNvPicPr>
          <p:nvPr/>
        </p:nvPicPr>
        <p:blipFill>
          <a:blip r:embed="rId4"/>
          <a:stretch>
            <a:fillRect/>
          </a:stretch>
        </p:blipFill>
        <p:spPr>
          <a:xfrm>
            <a:off x="5398072" y="118029"/>
            <a:ext cx="6629648" cy="3186673"/>
          </a:xfrm>
          <a:prstGeom prst="rect">
            <a:avLst/>
          </a:prstGeom>
        </p:spPr>
      </p:pic>
      <p:sp>
        <p:nvSpPr>
          <p:cNvPr id="13" name="TextBox 12">
            <a:extLst>
              <a:ext uri="{FF2B5EF4-FFF2-40B4-BE49-F238E27FC236}">
                <a16:creationId xmlns:a16="http://schemas.microsoft.com/office/drawing/2014/main" id="{CB1329E3-C194-7C58-52BE-358E36DBDD94}"/>
              </a:ext>
            </a:extLst>
          </p:cNvPr>
          <p:cNvSpPr txBox="1"/>
          <p:nvPr/>
        </p:nvSpPr>
        <p:spPr>
          <a:xfrm>
            <a:off x="5298224" y="3426245"/>
            <a:ext cx="6219020" cy="646331"/>
          </a:xfrm>
          <a:prstGeom prst="rect">
            <a:avLst/>
          </a:prstGeom>
          <a:noFill/>
        </p:spPr>
        <p:txBody>
          <a:bodyPr wrap="square">
            <a:spAutoFit/>
          </a:bodyPr>
          <a:lstStyle/>
          <a:p>
            <a:r>
              <a:rPr lang="en-GB" dirty="0">
                <a:hlinkClick r:id="rId5"/>
              </a:rPr>
              <a:t>Horizon Europe Cluster 2 Networking Platform - Info (b2match.io)</a:t>
            </a:r>
            <a:endParaRPr lang="en-GB" dirty="0"/>
          </a:p>
        </p:txBody>
      </p:sp>
    </p:spTree>
    <p:extLst>
      <p:ext uri="{BB962C8B-B14F-4D97-AF65-F5344CB8AC3E}">
        <p14:creationId xmlns:p14="http://schemas.microsoft.com/office/powerpoint/2010/main" val="8686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a:t>
            </a:r>
            <a:r>
              <a:rPr lang="lv-LV" altLang="lv-LV" sz="3600" b="1" dirty="0">
                <a:solidFill>
                  <a:srgbClr val="0308DB">
                    <a:lumMod val="50000"/>
                  </a:srgbClr>
                </a:solidFill>
                <a:latin typeface="Verdana" panose="020B0604030504040204" pitchFamily="34" charset="0"/>
                <a:ea typeface="Verdana" panose="020B0604030504040204" pitchFamily="34" charset="0"/>
              </a:rPr>
              <a:t>2. klastera «Kultūra, jaunrade un iekļaujoša sabiedrība» </a:t>
            </a:r>
            <a:r>
              <a:rPr lang="lv-LV" altLang="lv-LV" sz="3600" dirty="0">
                <a:solidFill>
                  <a:srgbClr val="0308DB">
                    <a:lumMod val="50000"/>
                  </a:srgbClr>
                </a:solidFill>
                <a:cs typeface="+mj-cs"/>
              </a:rPr>
              <a:t>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03392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Darja Aksjonova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Vecāka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darja.aksjonova@lzp.gov.lv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39CC-2DF6-AF4E-EACB-2395FF9CD643}"/>
              </a:ext>
            </a:extLst>
          </p:cNvPr>
          <p:cNvSpPr>
            <a:spLocks noGrp="1"/>
          </p:cNvSpPr>
          <p:nvPr>
            <p:ph type="title"/>
          </p:nvPr>
        </p:nvSpPr>
        <p:spPr>
          <a:xfrm>
            <a:off x="838200" y="-252413"/>
            <a:ext cx="10515600" cy="1325563"/>
          </a:xfrm>
        </p:spPr>
        <p:txBody>
          <a:body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Atbalsts ceļošanas izdevumu segšanai  </a:t>
            </a:r>
          </a:p>
        </p:txBody>
      </p:sp>
      <p:sp>
        <p:nvSpPr>
          <p:cNvPr id="3" name="Content Placeholder 2">
            <a:extLst>
              <a:ext uri="{FF2B5EF4-FFF2-40B4-BE49-F238E27FC236}">
                <a16:creationId xmlns:a16="http://schemas.microsoft.com/office/drawing/2014/main" id="{FD35CD99-84F1-7A44-6332-F506350F079B}"/>
              </a:ext>
            </a:extLst>
          </p:cNvPr>
          <p:cNvSpPr>
            <a:spLocks noGrp="1"/>
          </p:cNvSpPr>
          <p:nvPr>
            <p:ph idx="1"/>
          </p:nvPr>
        </p:nvSpPr>
        <p:spPr>
          <a:xfrm>
            <a:off x="1127929" y="1073150"/>
            <a:ext cx="10515600" cy="4351338"/>
          </a:xfrm>
        </p:spPr>
        <p:txBody>
          <a:bodyPr/>
          <a:lstStyle/>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Apvārsnis Eiropa Nacionālais kontaktpunkts aicina pieteikties saņemt atbalstu ceļošanas izdevumu segšanai uz Apvārsnis Eiropa 2.pilāra tīklošanas pasākumiem.</a:t>
            </a:r>
          </a:p>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Atbalsts ceļošanas izdevumu segšanai pieejams visiem Zinātniskajā reģistrā reģistrētiem dalībniekiem, kuri vēlas atrast partnerus un/vai prezentēt sava projekta ideju, piedaloties klātienes tīklošanās pasākumos.</a:t>
            </a:r>
          </a:p>
          <a:p>
            <a:pPr>
              <a:lnSpc>
                <a:spcPct val="107000"/>
              </a:lnSpc>
              <a:spcAft>
                <a:spcPts val="800"/>
              </a:spcAft>
              <a:buSzPct val="150000"/>
            </a:pPr>
            <a:r>
              <a:rPr lang="lv-LV" sz="20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Papildus informācija</a:t>
            </a:r>
            <a:r>
              <a:rPr lang="lv-LV" sz="18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dirty="0">
                <a:latin typeface="Verdana" panose="020B0604030504040204" pitchFamily="34" charset="0"/>
                <a:ea typeface="Verdana" panose="020B0604030504040204" pitchFamily="34" charset="0"/>
                <a:hlinkClick r:id="rId3"/>
              </a:rPr>
              <a:t>https://www.lzp.gov.lv/lv/atbalsts-pieteicejiem</a:t>
            </a:r>
            <a:endPar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04AEEDE9-A5B9-885F-0564-0483A80A85F6}"/>
              </a:ext>
            </a:extLst>
          </p:cNvPr>
          <p:cNvSpPr>
            <a:spLocks noGrp="1"/>
          </p:cNvSpPr>
          <p:nvPr>
            <p:ph type="sldNum" sz="quarter" idx="12"/>
          </p:nvPr>
        </p:nvSpPr>
        <p:spPr/>
        <p:txBody>
          <a:bodyPr/>
          <a:lstStyle/>
          <a:p>
            <a:fld id="{660F3F40-12FA-4968-8235-5F18DAFE2DEF}" type="slidenum">
              <a:rPr lang="lv-LV" smtClean="0"/>
              <a:t>20</a:t>
            </a:fld>
            <a:endParaRPr lang="lv-LV" dirty="0"/>
          </a:p>
        </p:txBody>
      </p:sp>
      <p:pic>
        <p:nvPicPr>
          <p:cNvPr id="12" name="Picture 11">
            <a:extLst>
              <a:ext uri="{FF2B5EF4-FFF2-40B4-BE49-F238E27FC236}">
                <a16:creationId xmlns:a16="http://schemas.microsoft.com/office/drawing/2014/main" id="{18EF28CF-1290-50E7-5136-BA81C73BF57A}"/>
              </a:ext>
            </a:extLst>
          </p:cNvPr>
          <p:cNvPicPr>
            <a:picLocks noChangeAspect="1"/>
          </p:cNvPicPr>
          <p:nvPr/>
        </p:nvPicPr>
        <p:blipFill>
          <a:blip r:embed="rId4"/>
          <a:stretch>
            <a:fillRect/>
          </a:stretch>
        </p:blipFill>
        <p:spPr>
          <a:xfrm>
            <a:off x="1157308" y="4165576"/>
            <a:ext cx="7600950" cy="2038350"/>
          </a:xfrm>
          <a:prstGeom prst="rect">
            <a:avLst/>
          </a:prstGeom>
        </p:spPr>
      </p:pic>
      <p:pic>
        <p:nvPicPr>
          <p:cNvPr id="5" name="Picture 4">
            <a:extLst>
              <a:ext uri="{FF2B5EF4-FFF2-40B4-BE49-F238E27FC236}">
                <a16:creationId xmlns:a16="http://schemas.microsoft.com/office/drawing/2014/main" id="{ADBC0D6E-9601-084B-86A1-E0DA05F1E19E}"/>
              </a:ext>
            </a:extLst>
          </p:cNvPr>
          <p:cNvPicPr>
            <a:picLocks noChangeAspect="1"/>
          </p:cNvPicPr>
          <p:nvPr/>
        </p:nvPicPr>
        <p:blipFill>
          <a:blip r:embed="rId5"/>
          <a:stretch>
            <a:fillRect/>
          </a:stretch>
        </p:blipFill>
        <p:spPr>
          <a:xfrm>
            <a:off x="8922329" y="4366996"/>
            <a:ext cx="2885271" cy="1523423"/>
          </a:xfrm>
          <a:prstGeom prst="rect">
            <a:avLst/>
          </a:prstGeom>
        </p:spPr>
      </p:pic>
    </p:spTree>
    <p:extLst>
      <p:ext uri="{BB962C8B-B14F-4D97-AF65-F5344CB8AC3E}">
        <p14:creationId xmlns:p14="http://schemas.microsoft.com/office/powerpoint/2010/main" val="1459053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21</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71209" y="295167"/>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Picture 1">
            <a:extLst>
              <a:ext uri="{FF2B5EF4-FFF2-40B4-BE49-F238E27FC236}">
                <a16:creationId xmlns:a16="http://schemas.microsoft.com/office/drawing/2014/main" id="{CFA9C0E3-2B71-6049-90D6-51F7B9616F44}"/>
              </a:ext>
            </a:extLst>
          </p:cNvPr>
          <p:cNvPicPr>
            <a:picLocks noChangeAspect="1"/>
          </p:cNvPicPr>
          <p:nvPr/>
        </p:nvPicPr>
        <p:blipFill>
          <a:blip r:embed="rId3"/>
          <a:stretch>
            <a:fillRect/>
          </a:stretch>
        </p:blipFill>
        <p:spPr>
          <a:xfrm>
            <a:off x="1008404" y="710830"/>
            <a:ext cx="4937435" cy="2404316"/>
          </a:xfrm>
          <a:prstGeom prst="rect">
            <a:avLst/>
          </a:prstGeom>
        </p:spPr>
      </p:pic>
      <p:pic>
        <p:nvPicPr>
          <p:cNvPr id="10" name="Picture 9">
            <a:extLst>
              <a:ext uri="{FF2B5EF4-FFF2-40B4-BE49-F238E27FC236}">
                <a16:creationId xmlns:a16="http://schemas.microsoft.com/office/drawing/2014/main" id="{DDC5E8B1-E1F0-3F4D-9770-F523CA4F1857}"/>
              </a:ext>
            </a:extLst>
          </p:cNvPr>
          <p:cNvPicPr>
            <a:picLocks noChangeAspect="1"/>
          </p:cNvPicPr>
          <p:nvPr/>
        </p:nvPicPr>
        <p:blipFill>
          <a:blip r:embed="rId4"/>
          <a:stretch>
            <a:fillRect/>
          </a:stretch>
        </p:blipFill>
        <p:spPr>
          <a:xfrm>
            <a:off x="190882" y="3764422"/>
            <a:ext cx="5082547" cy="2745815"/>
          </a:xfrm>
          <a:prstGeom prst="rect">
            <a:avLst/>
          </a:prstGeom>
        </p:spPr>
      </p:pic>
      <p:sp>
        <p:nvSpPr>
          <p:cNvPr id="11" name="Rectangle 10">
            <a:extLst>
              <a:ext uri="{FF2B5EF4-FFF2-40B4-BE49-F238E27FC236}">
                <a16:creationId xmlns:a16="http://schemas.microsoft.com/office/drawing/2014/main" id="{9B21CF5B-A885-334C-9C90-2BA7C59D3F1C}"/>
              </a:ext>
            </a:extLst>
          </p:cNvPr>
          <p:cNvSpPr/>
          <p:nvPr/>
        </p:nvSpPr>
        <p:spPr>
          <a:xfrm>
            <a:off x="190882" y="3456645"/>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
        <p:nvSpPr>
          <p:cNvPr id="7" name="TextBox 6">
            <a:extLst>
              <a:ext uri="{FF2B5EF4-FFF2-40B4-BE49-F238E27FC236}">
                <a16:creationId xmlns:a16="http://schemas.microsoft.com/office/drawing/2014/main" id="{8EEE03CD-E34E-6843-8E14-825F8DE01923}"/>
              </a:ext>
            </a:extLst>
          </p:cNvPr>
          <p:cNvSpPr txBox="1"/>
          <p:nvPr/>
        </p:nvSpPr>
        <p:spPr>
          <a:xfrm>
            <a:off x="190882" y="264611"/>
            <a:ext cx="4431662"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6"/>
              </a:rPr>
              <a:t>https://www.lzp.gov.lv/lv/notikumu-kalendars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7170" name="Picture 2">
            <a:extLst>
              <a:ext uri="{FF2B5EF4-FFF2-40B4-BE49-F238E27FC236}">
                <a16:creationId xmlns:a16="http://schemas.microsoft.com/office/drawing/2014/main" id="{74050E1B-3C63-FC88-CB25-D1ABB57933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4747" y="3102686"/>
            <a:ext cx="5916371" cy="33331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07A20AC-4D21-1924-E05E-9A9F4C7E6A7B}"/>
              </a:ext>
            </a:extLst>
          </p:cNvPr>
          <p:cNvPicPr>
            <a:picLocks noChangeAspect="1"/>
          </p:cNvPicPr>
          <p:nvPr/>
        </p:nvPicPr>
        <p:blipFill>
          <a:blip r:embed="rId8"/>
          <a:stretch>
            <a:fillRect/>
          </a:stretch>
        </p:blipFill>
        <p:spPr>
          <a:xfrm>
            <a:off x="6584662" y="264611"/>
            <a:ext cx="5607338" cy="2622685"/>
          </a:xfrm>
          <a:prstGeom prst="rect">
            <a:avLst/>
          </a:prstGeom>
        </p:spPr>
      </p:pic>
    </p:spTree>
    <p:extLst>
      <p:ext uri="{BB962C8B-B14F-4D97-AF65-F5344CB8AC3E}">
        <p14:creationId xmlns:p14="http://schemas.microsoft.com/office/powerpoint/2010/main" val="1627831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589558" y="244742"/>
            <a:ext cx="7015498" cy="1235225"/>
          </a:xfrm>
        </p:spPr>
        <p:txBody>
          <a:bodyPr vert="horz" lIns="91440" tIns="45720" rIns="91440" bIns="45720" rtlCol="0" anchor="ctr">
            <a:normAutofit/>
          </a:bodyPr>
          <a:lstStyle/>
          <a:p>
            <a:r>
              <a:rPr lang="en-US" sz="3600" b="1" kern="1200" dirty="0" err="1">
                <a:solidFill>
                  <a:schemeClr val="tx1"/>
                </a:solidFill>
                <a:latin typeface="+mj-lt"/>
                <a:ea typeface="+mj-ea"/>
                <a:cs typeface="+mj-cs"/>
              </a:rPr>
              <a:t>Statistika</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Apvārsnis</a:t>
            </a:r>
            <a:r>
              <a:rPr lang="en-US" sz="3600" b="1" kern="1200" dirty="0">
                <a:solidFill>
                  <a:schemeClr val="tx1"/>
                </a:solidFill>
                <a:latin typeface="+mj-lt"/>
                <a:ea typeface="+mj-ea"/>
                <a:cs typeface="+mj-cs"/>
              </a:rPr>
              <a:t> Eiropa </a:t>
            </a:r>
            <a:r>
              <a:rPr lang="lv-LV" sz="3600" b="1" kern="1200" dirty="0">
                <a:solidFill>
                  <a:schemeClr val="tx1"/>
                </a:solidFill>
                <a:latin typeface="+mj-lt"/>
                <a:ea typeface="+mj-ea"/>
                <a:cs typeface="+mj-cs"/>
              </a:rPr>
              <a:t>2</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klasteris</a:t>
            </a:r>
            <a:endParaRPr lang="en-US" sz="3600" b="1" kern="1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a:xfrm>
            <a:off x="8732520" y="6356350"/>
            <a:ext cx="3199388" cy="365125"/>
          </a:xfrm>
        </p:spPr>
        <p:txBody>
          <a:bodyPr vert="horz" lIns="91440" tIns="45720" rIns="91440" bIns="45720" rtlCol="0" anchor="ctr">
            <a:normAutofit/>
          </a:bodyPr>
          <a:lstStyle/>
          <a:p>
            <a:pPr>
              <a:spcAft>
                <a:spcPts val="600"/>
              </a:spcAft>
            </a:pPr>
            <a:fld id="{660F3F40-12FA-4968-8235-5F18DAFE2DEF}" type="slidenum">
              <a:rPr lang="en-US">
                <a:solidFill>
                  <a:schemeClr val="tx1"/>
                </a:solidFill>
              </a:rPr>
              <a:pPr>
                <a:spcAft>
                  <a:spcPts val="600"/>
                </a:spcAft>
              </a:pPr>
              <a:t>22</a:t>
            </a:fld>
            <a:endParaRPr lang="en-US">
              <a:solidFill>
                <a:schemeClr val="tx1"/>
              </a:solidFill>
            </a:endParaRPr>
          </a:p>
        </p:txBody>
      </p:sp>
      <p:graphicFrame>
        <p:nvGraphicFramePr>
          <p:cNvPr id="5" name="Table 4">
            <a:extLst>
              <a:ext uri="{FF2B5EF4-FFF2-40B4-BE49-F238E27FC236}">
                <a16:creationId xmlns:a16="http://schemas.microsoft.com/office/drawing/2014/main" id="{4DB3835F-3683-D325-CE40-A1E91C00E6D6}"/>
              </a:ext>
            </a:extLst>
          </p:cNvPr>
          <p:cNvGraphicFramePr>
            <a:graphicFrameLocks noGrp="1"/>
          </p:cNvGraphicFramePr>
          <p:nvPr>
            <p:extLst>
              <p:ext uri="{D42A27DB-BD31-4B8C-83A1-F6EECF244321}">
                <p14:modId xmlns:p14="http://schemas.microsoft.com/office/powerpoint/2010/main" val="2288780764"/>
              </p:ext>
            </p:extLst>
          </p:nvPr>
        </p:nvGraphicFramePr>
        <p:xfrm>
          <a:off x="761801" y="2592322"/>
          <a:ext cx="10668004" cy="3410394"/>
        </p:xfrm>
        <a:graphic>
          <a:graphicData uri="http://schemas.openxmlformats.org/drawingml/2006/table">
            <a:tbl>
              <a:tblPr>
                <a:tableStyleId>{5C22544A-7EE6-4342-B048-85BDC9FD1C3A}</a:tableStyleId>
              </a:tblPr>
              <a:tblGrid>
                <a:gridCol w="8580582">
                  <a:extLst>
                    <a:ext uri="{9D8B030D-6E8A-4147-A177-3AD203B41FA5}">
                      <a16:colId xmlns:a16="http://schemas.microsoft.com/office/drawing/2014/main" val="3250850496"/>
                    </a:ext>
                  </a:extLst>
                </a:gridCol>
                <a:gridCol w="2087422">
                  <a:extLst>
                    <a:ext uri="{9D8B030D-6E8A-4147-A177-3AD203B41FA5}">
                      <a16:colId xmlns:a16="http://schemas.microsoft.com/office/drawing/2014/main" val="1762975593"/>
                    </a:ext>
                  </a:extLst>
                </a:gridCol>
              </a:tblGrid>
              <a:tr h="517332">
                <a:tc>
                  <a:txBody>
                    <a:bodyPr/>
                    <a:lstStyle/>
                    <a:p>
                      <a:pPr algn="l" fontAlgn="b"/>
                      <a:r>
                        <a:rPr lang="en-GB" sz="2700" u="none" strike="noStrike">
                          <a:effectLst/>
                        </a:rPr>
                        <a:t>European Center for Development of Democracy</a:t>
                      </a:r>
                      <a:endParaRPr lang="en-GB" sz="2700" b="0" i="0" u="none" strike="noStrike">
                        <a:effectLst/>
                        <a:latin typeface="Calibri" panose="020F0502020204030204" pitchFamily="34" charset="0"/>
                      </a:endParaRPr>
                    </a:p>
                  </a:txBody>
                  <a:tcPr marL="15601" marR="15601" marT="15601" marB="0" anchor="b"/>
                </a:tc>
                <a:tc>
                  <a:txBody>
                    <a:bodyPr/>
                    <a:lstStyle/>
                    <a:p>
                      <a:pPr algn="l" fontAlgn="b"/>
                      <a:r>
                        <a:rPr lang="en-GB" sz="2700" u="none" strike="noStrike">
                          <a:effectLst/>
                        </a:rPr>
                        <a:t>  302,573.00 </a:t>
                      </a:r>
                      <a:endParaRPr lang="en-GB" sz="2700" b="0" i="0" u="none" strike="noStrike">
                        <a:effectLst/>
                        <a:latin typeface="Calibri" panose="020F0502020204030204" pitchFamily="34" charset="0"/>
                      </a:endParaRPr>
                    </a:p>
                  </a:txBody>
                  <a:tcPr marL="15601" marR="15601" marT="15601" marB="0" anchor="b"/>
                </a:tc>
                <a:extLst>
                  <a:ext uri="{0D108BD9-81ED-4DB2-BD59-A6C34878D82A}">
                    <a16:rowId xmlns:a16="http://schemas.microsoft.com/office/drawing/2014/main" val="4083210733"/>
                  </a:ext>
                </a:extLst>
              </a:tr>
              <a:tr h="929199">
                <a:tc>
                  <a:txBody>
                    <a:bodyPr/>
                    <a:lstStyle/>
                    <a:p>
                      <a:pPr algn="l" fontAlgn="b"/>
                      <a:r>
                        <a:rPr lang="en-GB" sz="2700" u="none" strike="noStrike">
                          <a:effectLst/>
                        </a:rPr>
                        <a:t>Institute of Literature, Folklore and Art, University of Latvia</a:t>
                      </a:r>
                      <a:endParaRPr lang="en-GB" sz="2700" b="0" i="0" u="none" strike="noStrike">
                        <a:effectLst/>
                        <a:latin typeface="Calibri" panose="020F0502020204030204" pitchFamily="34" charset="0"/>
                      </a:endParaRPr>
                    </a:p>
                  </a:txBody>
                  <a:tcPr marL="15601" marR="15601" marT="15601" marB="0" anchor="b"/>
                </a:tc>
                <a:tc>
                  <a:txBody>
                    <a:bodyPr/>
                    <a:lstStyle/>
                    <a:p>
                      <a:pPr algn="l" fontAlgn="b"/>
                      <a:r>
                        <a:rPr lang="en-GB" sz="2700" u="none" strike="noStrike">
                          <a:effectLst/>
                        </a:rPr>
                        <a:t>  291,325.00 </a:t>
                      </a:r>
                      <a:endParaRPr lang="en-GB" sz="2700" b="0" i="0" u="none" strike="noStrike">
                        <a:effectLst/>
                        <a:latin typeface="Calibri" panose="020F0502020204030204" pitchFamily="34" charset="0"/>
                      </a:endParaRPr>
                    </a:p>
                  </a:txBody>
                  <a:tcPr marL="15601" marR="15601" marT="15601" marB="0" anchor="b"/>
                </a:tc>
                <a:extLst>
                  <a:ext uri="{0D108BD9-81ED-4DB2-BD59-A6C34878D82A}">
                    <a16:rowId xmlns:a16="http://schemas.microsoft.com/office/drawing/2014/main" val="3839529160"/>
                  </a:ext>
                </a:extLst>
              </a:tr>
              <a:tr h="929199">
                <a:tc>
                  <a:txBody>
                    <a:bodyPr/>
                    <a:lstStyle/>
                    <a:p>
                      <a:pPr algn="l" fontAlgn="b"/>
                      <a:r>
                        <a:rPr lang="es-ES" sz="2700" u="none" strike="noStrike">
                          <a:effectLst/>
                        </a:rPr>
                        <a:t>LATVIJAS LAUKU TURISMA ASOCIACIJA LAUKU CELOTAJS</a:t>
                      </a:r>
                      <a:endParaRPr lang="es-ES" sz="2700" b="0" i="0" u="none" strike="noStrike">
                        <a:effectLst/>
                        <a:latin typeface="Calibri" panose="020F0502020204030204" pitchFamily="34" charset="0"/>
                      </a:endParaRPr>
                    </a:p>
                  </a:txBody>
                  <a:tcPr marL="15601" marR="15601" marT="15601" marB="0" anchor="b"/>
                </a:tc>
                <a:tc>
                  <a:txBody>
                    <a:bodyPr/>
                    <a:lstStyle/>
                    <a:p>
                      <a:pPr algn="l" fontAlgn="b"/>
                      <a:r>
                        <a:rPr lang="en-GB" sz="2700" u="none" strike="noStrike">
                          <a:effectLst/>
                        </a:rPr>
                        <a:t>  242,200.00 </a:t>
                      </a:r>
                      <a:endParaRPr lang="en-GB" sz="2700" b="0" i="0" u="none" strike="noStrike">
                        <a:effectLst/>
                        <a:latin typeface="Calibri" panose="020F0502020204030204" pitchFamily="34" charset="0"/>
                      </a:endParaRPr>
                    </a:p>
                  </a:txBody>
                  <a:tcPr marL="15601" marR="15601" marT="15601" marB="0" anchor="b"/>
                </a:tc>
                <a:extLst>
                  <a:ext uri="{0D108BD9-81ED-4DB2-BD59-A6C34878D82A}">
                    <a16:rowId xmlns:a16="http://schemas.microsoft.com/office/drawing/2014/main" val="532796709"/>
                  </a:ext>
                </a:extLst>
              </a:tr>
              <a:tr h="517332">
                <a:tc>
                  <a:txBody>
                    <a:bodyPr/>
                    <a:lstStyle/>
                    <a:p>
                      <a:pPr algn="l" fontAlgn="b"/>
                      <a:r>
                        <a:rPr lang="en-GB" sz="2700" u="none" strike="noStrike">
                          <a:effectLst/>
                        </a:rPr>
                        <a:t>LATVIJAS PLATFORMA ATTISTIBAS SADARBIBAI</a:t>
                      </a:r>
                      <a:endParaRPr lang="en-GB" sz="2700" b="0" i="0" u="none" strike="noStrike">
                        <a:effectLst/>
                        <a:latin typeface="Calibri" panose="020F0502020204030204" pitchFamily="34" charset="0"/>
                      </a:endParaRPr>
                    </a:p>
                  </a:txBody>
                  <a:tcPr marL="15601" marR="15601" marT="15601" marB="0" anchor="b"/>
                </a:tc>
                <a:tc>
                  <a:txBody>
                    <a:bodyPr/>
                    <a:lstStyle/>
                    <a:p>
                      <a:pPr algn="l" fontAlgn="b"/>
                      <a:r>
                        <a:rPr lang="en-GB" sz="2700" u="none" strike="noStrike">
                          <a:effectLst/>
                        </a:rPr>
                        <a:t>  234,000.00 </a:t>
                      </a:r>
                      <a:endParaRPr lang="en-GB" sz="2700" b="0" i="0" u="none" strike="noStrike">
                        <a:effectLst/>
                        <a:latin typeface="Calibri" panose="020F0502020204030204" pitchFamily="34" charset="0"/>
                      </a:endParaRPr>
                    </a:p>
                  </a:txBody>
                  <a:tcPr marL="15601" marR="15601" marT="15601" marB="0" anchor="b"/>
                </a:tc>
                <a:extLst>
                  <a:ext uri="{0D108BD9-81ED-4DB2-BD59-A6C34878D82A}">
                    <a16:rowId xmlns:a16="http://schemas.microsoft.com/office/drawing/2014/main" val="2659405142"/>
                  </a:ext>
                </a:extLst>
              </a:tr>
              <a:tr h="517332">
                <a:tc>
                  <a:txBody>
                    <a:bodyPr/>
                    <a:lstStyle/>
                    <a:p>
                      <a:pPr algn="l" fontAlgn="b"/>
                      <a:r>
                        <a:rPr lang="en-GB" sz="2700" u="none" strike="noStrike">
                          <a:effectLst/>
                        </a:rPr>
                        <a:t>LATVIJAS UNIVERSITATE</a:t>
                      </a:r>
                      <a:endParaRPr lang="en-GB" sz="2700" b="0" i="0" u="none" strike="noStrike">
                        <a:effectLst/>
                        <a:latin typeface="Calibri" panose="020F0502020204030204" pitchFamily="34" charset="0"/>
                      </a:endParaRPr>
                    </a:p>
                  </a:txBody>
                  <a:tcPr marL="15601" marR="15601" marT="15601" marB="0" anchor="b"/>
                </a:tc>
                <a:tc>
                  <a:txBody>
                    <a:bodyPr/>
                    <a:lstStyle/>
                    <a:p>
                      <a:pPr algn="l" fontAlgn="b"/>
                      <a:r>
                        <a:rPr lang="en-GB" sz="2700" u="none" strike="noStrike" dirty="0">
                          <a:effectLst/>
                        </a:rPr>
                        <a:t>  213,500.00 </a:t>
                      </a:r>
                      <a:endParaRPr lang="en-GB" sz="2700" b="0" i="0" u="none" strike="noStrike" dirty="0">
                        <a:effectLst/>
                        <a:latin typeface="Calibri" panose="020F0502020204030204" pitchFamily="34" charset="0"/>
                      </a:endParaRPr>
                    </a:p>
                  </a:txBody>
                  <a:tcPr marL="15601" marR="15601" marT="15601" marB="0" anchor="b"/>
                </a:tc>
                <a:extLst>
                  <a:ext uri="{0D108BD9-81ED-4DB2-BD59-A6C34878D82A}">
                    <a16:rowId xmlns:a16="http://schemas.microsoft.com/office/drawing/2014/main" val="2911542894"/>
                  </a:ext>
                </a:extLst>
              </a:tr>
            </a:tbl>
          </a:graphicData>
        </a:graphic>
      </p:graphicFrame>
    </p:spTree>
    <p:extLst>
      <p:ext uri="{BB962C8B-B14F-4D97-AF65-F5344CB8AC3E}">
        <p14:creationId xmlns:p14="http://schemas.microsoft.com/office/powerpoint/2010/main" val="181997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1DFCCBC1-0DCD-4B76-39D6-0072AF63D0F6}"/>
              </a:ext>
            </a:extLst>
          </p:cNvPr>
          <p:cNvSpPr txBox="1"/>
          <p:nvPr/>
        </p:nvSpPr>
        <p:spPr>
          <a:xfrm>
            <a:off x="389965" y="270084"/>
            <a:ext cx="11537575" cy="795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92500"/>
          </a:bodyPr>
          <a:lstStyle/>
          <a:p>
            <a:pPr algn="ctr">
              <a:lnSpc>
                <a:spcPct val="90000"/>
              </a:lnSpc>
              <a:spcBef>
                <a:spcPct val="0"/>
              </a:spcBef>
              <a:defRPr/>
            </a:pPr>
            <a:r>
              <a:rPr lang="en-US" sz="3200" b="1" dirty="0">
                <a:solidFill>
                  <a:srgbClr val="0308DB">
                    <a:lumMod val="50000"/>
                  </a:srgbClr>
                </a:solidFill>
                <a:latin typeface="Verdana" panose="020B0604030504040204" pitchFamily="34" charset="0"/>
                <a:ea typeface="Verdana" panose="020B0604030504040204" pitchFamily="34" charset="0"/>
                <a:cs typeface="+mj-cs"/>
              </a:rPr>
              <a:t>APVĀRSNIS EIROPA NACIONĀLAIS KONTAKTPUNKTS</a:t>
            </a:r>
          </a:p>
        </p:txBody>
      </p:sp>
      <p:graphicFrame>
        <p:nvGraphicFramePr>
          <p:cNvPr id="34" name="Content Placeholder 4">
            <a:extLst>
              <a:ext uri="{FF2B5EF4-FFF2-40B4-BE49-F238E27FC236}">
                <a16:creationId xmlns:a16="http://schemas.microsoft.com/office/drawing/2014/main" id="{C7BBCF50-5CC5-5642-13AC-6D46B51B4034}"/>
              </a:ext>
            </a:extLst>
          </p:cNvPr>
          <p:cNvGraphicFramePr>
            <a:graphicFrameLocks/>
          </p:cNvGraphicFramePr>
          <p:nvPr/>
        </p:nvGraphicFramePr>
        <p:xfrm>
          <a:off x="514634" y="1233813"/>
          <a:ext cx="3538491" cy="4424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6" name="Content Placeholder 4">
            <a:extLst>
              <a:ext uri="{FF2B5EF4-FFF2-40B4-BE49-F238E27FC236}">
                <a16:creationId xmlns:a16="http://schemas.microsoft.com/office/drawing/2014/main" id="{2BDC8ED0-A353-48B6-F76E-BB8013521186}"/>
              </a:ext>
            </a:extLst>
          </p:cNvPr>
          <p:cNvGraphicFramePr>
            <a:graphicFrameLocks/>
          </p:cNvGraphicFramePr>
          <p:nvPr/>
        </p:nvGraphicFramePr>
        <p:xfrm>
          <a:off x="4164971" y="1233813"/>
          <a:ext cx="3538491" cy="44242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7" name="Content Placeholder 4">
            <a:extLst>
              <a:ext uri="{FF2B5EF4-FFF2-40B4-BE49-F238E27FC236}">
                <a16:creationId xmlns:a16="http://schemas.microsoft.com/office/drawing/2014/main" id="{F7FBFFC0-ED1E-F3D7-1247-3235FE78CA84}"/>
              </a:ext>
            </a:extLst>
          </p:cNvPr>
          <p:cNvGraphicFramePr>
            <a:graphicFrameLocks/>
          </p:cNvGraphicFramePr>
          <p:nvPr/>
        </p:nvGraphicFramePr>
        <p:xfrm>
          <a:off x="7815308" y="1233813"/>
          <a:ext cx="3538491" cy="44242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8" name="Rectangle 7">
            <a:extLst>
              <a:ext uri="{FF2B5EF4-FFF2-40B4-BE49-F238E27FC236}">
                <a16:creationId xmlns:a16="http://schemas.microsoft.com/office/drawing/2014/main" id="{52E114C3-0A63-FA43-9A19-C62ABADEB90E}"/>
              </a:ext>
            </a:extLst>
          </p:cNvPr>
          <p:cNvSpPr/>
          <p:nvPr/>
        </p:nvSpPr>
        <p:spPr>
          <a:xfrm>
            <a:off x="1356898" y="6197231"/>
            <a:ext cx="6630661" cy="369332"/>
          </a:xfrm>
          <a:prstGeom prst="rect">
            <a:avLst/>
          </a:prstGeom>
        </p:spPr>
        <p:txBody>
          <a:bodyPr wrap="none">
            <a:spAutoFit/>
          </a:bodyPr>
          <a:lstStyle/>
          <a:p>
            <a:r>
              <a:rPr lang="lv-LV" dirty="0">
                <a:latin typeface="Verdana" panose="020B0604030504040204" pitchFamily="34" charset="0"/>
                <a:ea typeface="Verdana" panose="020B0604030504040204" pitchFamily="34" charset="0"/>
                <a:cs typeface="Verdana" panose="020B0604030504040204" pitchFamily="34" charset="0"/>
                <a:hlinkClick r:id="rId18"/>
              </a:rPr>
              <a:t>https://www.lzp.gov.lv/lv/apvarsnis-eiropa-2021-2027</a:t>
            </a:r>
            <a:r>
              <a:rPr lang="lv-LV" dirty="0">
                <a:latin typeface="Verdana" panose="020B0604030504040204" pitchFamily="34" charset="0"/>
                <a:ea typeface="Verdana" panose="020B0604030504040204" pitchFamily="34" charset="0"/>
                <a:cs typeface="Verdana" panose="020B0604030504040204" pitchFamily="34" charset="0"/>
              </a:rPr>
              <a:t> </a:t>
            </a:r>
          </a:p>
        </p:txBody>
      </p:sp>
      <p:sp>
        <p:nvSpPr>
          <p:cNvPr id="3" name="TextBox 2">
            <a:extLst>
              <a:ext uri="{FF2B5EF4-FFF2-40B4-BE49-F238E27FC236}">
                <a16:creationId xmlns:a16="http://schemas.microsoft.com/office/drawing/2014/main" id="{1A415D60-0F5B-5147-BE4A-AD9484F5D087}"/>
              </a:ext>
            </a:extLst>
          </p:cNvPr>
          <p:cNvSpPr txBox="1"/>
          <p:nvPr/>
        </p:nvSpPr>
        <p:spPr>
          <a:xfrm>
            <a:off x="12059478" y="185530"/>
            <a:ext cx="184731" cy="369332"/>
          </a:xfrm>
          <a:prstGeom prst="rect">
            <a:avLst/>
          </a:prstGeom>
          <a:noFill/>
        </p:spPr>
        <p:txBody>
          <a:bodyPr wrap="none" rtlCol="0">
            <a:spAutoFit/>
          </a:bodyPr>
          <a:lstStyle/>
          <a:p>
            <a:endParaRPr lang="lv-LV" dirty="0"/>
          </a:p>
        </p:txBody>
      </p:sp>
    </p:spTree>
    <p:extLst>
      <p:ext uri="{BB962C8B-B14F-4D97-AF65-F5344CB8AC3E}">
        <p14:creationId xmlns:p14="http://schemas.microsoft.com/office/powerpoint/2010/main" val="1350020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24</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sp>
        <p:nvSpPr>
          <p:cNvPr id="5" name="TextBox 4">
            <a:extLst>
              <a:ext uri="{FF2B5EF4-FFF2-40B4-BE49-F238E27FC236}">
                <a16:creationId xmlns:a16="http://schemas.microsoft.com/office/drawing/2014/main" id="{5188C64E-088D-A54A-B7B3-DDA02AAB7270}"/>
              </a:ext>
            </a:extLst>
          </p:cNvPr>
          <p:cNvSpPr txBox="1"/>
          <p:nvPr/>
        </p:nvSpPr>
        <p:spPr>
          <a:xfrm>
            <a:off x="8168714" y="6138554"/>
            <a:ext cx="1745029"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Informācijas avots: </a:t>
            </a:r>
          </a:p>
        </p:txBody>
      </p:sp>
      <p:pic>
        <p:nvPicPr>
          <p:cNvPr id="9" name="Picture 8">
            <a:extLst>
              <a:ext uri="{FF2B5EF4-FFF2-40B4-BE49-F238E27FC236}">
                <a16:creationId xmlns:a16="http://schemas.microsoft.com/office/drawing/2014/main" id="{26086E94-8095-FD4C-B3F8-71868B0C4483}"/>
              </a:ext>
            </a:extLst>
          </p:cNvPr>
          <p:cNvPicPr>
            <a:picLocks noChangeAspect="1"/>
          </p:cNvPicPr>
          <p:nvPr/>
        </p:nvPicPr>
        <p:blipFill>
          <a:blip r:embed="rId7"/>
          <a:stretch>
            <a:fillRect/>
          </a:stretch>
        </p:blipFill>
        <p:spPr>
          <a:xfrm>
            <a:off x="9985240" y="5388825"/>
            <a:ext cx="1568541" cy="108817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2.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4</a:t>
            </a:fld>
            <a:endParaRPr lang="en-US" altLang="lv-LV" dirty="0"/>
          </a:p>
        </p:txBody>
      </p:sp>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384995"/>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2"/>
              </a:rPr>
              <a:t>https://research-innovation-community.ec.europa.eu/events/2oQugg5jdh3x8gWvkBREF0/overview</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449860"/>
            <a:ext cx="2606496" cy="2031325"/>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3"/>
              </a:rPr>
              <a:t>https://ec.europa.eu/info/funding-tenders/opportunities/docs/2021-2027/horizon/wp-call/2023-2024/wp-5-culture-creativity-and-inclusive-society_horizon-2023-2024_en.pdf</a:t>
            </a:r>
            <a:r>
              <a:rPr lang="lv-LV"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4"/>
            </a:endParaRPr>
          </a:p>
          <a:p>
            <a:r>
              <a:rPr lang="lv-LV" sz="1400" dirty="0">
                <a:latin typeface="Verdana" panose="020B0604030504040204" pitchFamily="34" charset="0"/>
                <a:ea typeface="Verdana" panose="020B0604030504040204" pitchFamily="34" charset="0"/>
                <a:hlinkClick r:id="rId4"/>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1028" name="Picture 4" descr="Horizon Europe Cluster 2: Culture">
            <a:extLst>
              <a:ext uri="{FF2B5EF4-FFF2-40B4-BE49-F238E27FC236}">
                <a16:creationId xmlns:a16="http://schemas.microsoft.com/office/drawing/2014/main" id="{E2E62ADC-5CB1-BACD-E2A4-075796B8E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1280066"/>
            <a:ext cx="4762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rizon Europe Cluster 2 info day - Horizon Europe">
            <a:extLst>
              <a:ext uri="{FF2B5EF4-FFF2-40B4-BE49-F238E27FC236}">
                <a16:creationId xmlns:a16="http://schemas.microsoft.com/office/drawing/2014/main" id="{0C82C7CE-938C-8D5D-69D0-48CF9330E9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500" y="1280066"/>
            <a:ext cx="4762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1B45297-0521-FAC9-C1D1-ECC1207FB89A}"/>
              </a:ext>
            </a:extLst>
          </p:cNvPr>
          <p:cNvPicPr>
            <a:picLocks noChangeAspect="1"/>
          </p:cNvPicPr>
          <p:nvPr/>
        </p:nvPicPr>
        <p:blipFill>
          <a:blip r:embed="rId7"/>
          <a:stretch>
            <a:fillRect/>
          </a:stretch>
        </p:blipFill>
        <p:spPr>
          <a:xfrm>
            <a:off x="142096" y="1684401"/>
            <a:ext cx="4438878" cy="4083260"/>
          </a:xfrm>
          <a:prstGeom prst="rect">
            <a:avLst/>
          </a:prstGeom>
        </p:spPr>
      </p:pic>
    </p:spTree>
    <p:extLst>
      <p:ext uri="{BB962C8B-B14F-4D97-AF65-F5344CB8AC3E}">
        <p14:creationId xmlns:p14="http://schemas.microsoft.com/office/powerpoint/2010/main" val="313194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711C95-B557-C414-9ABD-029FFA92C648}"/>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2 klastera īpatnības</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DBD2F69-1E5B-A9EC-9F63-F28AAE41BB45}"/>
              </a:ext>
            </a:extLst>
          </p:cNvPr>
          <p:cNvPicPr>
            <a:picLocks noChangeAspect="1"/>
          </p:cNvPicPr>
          <p:nvPr/>
        </p:nvPicPr>
        <p:blipFill rotWithShape="1">
          <a:blip r:embed="rId2"/>
          <a:srcRect l="11953" r="16078"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Slide Number Placeholder 2">
            <a:extLst>
              <a:ext uri="{FF2B5EF4-FFF2-40B4-BE49-F238E27FC236}">
                <a16:creationId xmlns:a16="http://schemas.microsoft.com/office/drawing/2014/main" id="{CAE8EB59-98E9-32BB-A246-58E7BF921799}"/>
              </a:ext>
            </a:extLst>
          </p:cNvPr>
          <p:cNvSpPr>
            <a:spLocks noGrp="1"/>
          </p:cNvSpPr>
          <p:nvPr>
            <p:ph type="sldNum" sz="quarter" idx="12"/>
          </p:nvPr>
        </p:nvSpPr>
        <p:spPr>
          <a:xfrm>
            <a:off x="10591800" y="6356350"/>
            <a:ext cx="762000" cy="365125"/>
          </a:xfrm>
        </p:spPr>
        <p:txBody>
          <a:bodyPr vert="horz" lIns="91440" tIns="45720" rIns="91440" bIns="45720" rtlCol="0" anchor="ctr">
            <a:normAutofit/>
          </a:bodyPr>
          <a:lstStyle/>
          <a:p>
            <a:pPr>
              <a:spcAft>
                <a:spcPts val="600"/>
              </a:spcAft>
              <a:defRPr/>
            </a:pPr>
            <a:fld id="{660F3F40-12FA-4968-8235-5F18DAFE2DEF}" type="slidenum">
              <a:rPr lang="en-US">
                <a:solidFill>
                  <a:srgbClr val="FFFFFF"/>
                </a:solidFill>
                <a:latin typeface="Calibri" panose="020F0502020204030204"/>
              </a:rPr>
              <a:pPr>
                <a:spcAft>
                  <a:spcPts val="600"/>
                </a:spcAft>
                <a:defRPr/>
              </a:pPr>
              <a:t>5</a:t>
            </a:fld>
            <a:endParaRPr lang="en-US">
              <a:solidFill>
                <a:srgbClr val="FFFFFF"/>
              </a:solidFill>
              <a:latin typeface="Calibri" panose="020F0502020204030204"/>
            </a:endParaRPr>
          </a:p>
        </p:txBody>
      </p:sp>
    </p:spTree>
    <p:extLst>
      <p:ext uri="{BB962C8B-B14F-4D97-AF65-F5344CB8AC3E}">
        <p14:creationId xmlns:p14="http://schemas.microsoft.com/office/powerpoint/2010/main" val="1378068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Innovative Research on Social and Economic Transformations</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Innovative Research on Democracy and Governance</a:t>
              </a: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DESTINATION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Innovative Research on the European Cultural Heritage and the Cultural and Creative Industries</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 name="Group 3">
            <a:extLst>
              <a:ext uri="{FF2B5EF4-FFF2-40B4-BE49-F238E27FC236}">
                <a16:creationId xmlns:a16="http://schemas.microsoft.com/office/drawing/2014/main" id="{DADA4DF6-CB3E-6766-B4E6-583D88191D8C}"/>
              </a:ext>
            </a:extLst>
          </p:cNvPr>
          <p:cNvGrpSpPr/>
          <p:nvPr/>
        </p:nvGrpSpPr>
        <p:grpSpPr>
          <a:xfrm>
            <a:off x="4675566" y="3044350"/>
            <a:ext cx="3312000" cy="3312000"/>
            <a:chOff x="4498713" y="5"/>
            <a:chExt cx="2879993" cy="2879993"/>
          </a:xfrm>
        </p:grpSpPr>
        <p:sp>
          <p:nvSpPr>
            <p:cNvPr id="5" name="Oval 4">
              <a:extLst>
                <a:ext uri="{FF2B5EF4-FFF2-40B4-BE49-F238E27FC236}">
                  <a16:creationId xmlns:a16="http://schemas.microsoft.com/office/drawing/2014/main" id="{4A58AADC-D216-42B4-D618-8F5AB2AEB240}"/>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7" name="Oval 4">
              <a:extLst>
                <a:ext uri="{FF2B5EF4-FFF2-40B4-BE49-F238E27FC236}">
                  <a16:creationId xmlns:a16="http://schemas.microsoft.com/office/drawing/2014/main" id="{78964260-8B7E-E623-085C-EFAFEBB633FB}"/>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Partnership</a:t>
              </a: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Social Transformations and Resilience</a:t>
              </a:r>
            </a:p>
            <a:p>
              <a:pPr marL="0" marR="0" lvl="0" indent="0" algn="ctr" defTabSz="844550" eaLnBrk="0" fontAlgn="base" latinLnBrk="0" hangingPunct="0">
                <a:lnSpc>
                  <a:spcPct val="90000"/>
                </a:lnSpc>
                <a:spcBef>
                  <a:spcPct val="0"/>
                </a:spcBef>
                <a:spcAft>
                  <a:spcPct val="350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 7">
            <a:extLst>
              <a:ext uri="{FF2B5EF4-FFF2-40B4-BE49-F238E27FC236}">
                <a16:creationId xmlns:a16="http://schemas.microsoft.com/office/drawing/2014/main" id="{47857DF8-8A95-730A-6930-4D8F4523614A}"/>
              </a:ext>
            </a:extLst>
          </p:cNvPr>
          <p:cNvGrpSpPr/>
          <p:nvPr/>
        </p:nvGrpSpPr>
        <p:grpSpPr>
          <a:xfrm>
            <a:off x="1660067" y="3244091"/>
            <a:ext cx="3312000" cy="3312000"/>
            <a:chOff x="7328279" y="1334290"/>
            <a:chExt cx="2879993" cy="2879993"/>
          </a:xfrm>
          <a:solidFill>
            <a:srgbClr val="0070C0"/>
          </a:solidFill>
        </p:grpSpPr>
        <p:sp>
          <p:nvSpPr>
            <p:cNvPr id="9" name="Oval 8">
              <a:extLst>
                <a:ext uri="{FF2B5EF4-FFF2-40B4-BE49-F238E27FC236}">
                  <a16:creationId xmlns:a16="http://schemas.microsoft.com/office/drawing/2014/main" id="{10CB553A-67AE-9D20-2BAA-A4FE6E297A57}"/>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10" name="Oval 4">
              <a:extLst>
                <a:ext uri="{FF2B5EF4-FFF2-40B4-BE49-F238E27FC236}">
                  <a16:creationId xmlns:a16="http://schemas.microsoft.com/office/drawing/2014/main" id="{E23305C8-0494-1C84-4ACC-34971D1BE39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Partnership</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1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Resilient Cultural Heritage </a:t>
              </a:r>
              <a:endParaRPr kumimoji="0" lang="lv-LV"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Resilient Cultural Heritage: Coastal Cultural Heritage addition</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11" name="Group 10">
            <a:extLst>
              <a:ext uri="{FF2B5EF4-FFF2-40B4-BE49-F238E27FC236}">
                <a16:creationId xmlns:a16="http://schemas.microsoft.com/office/drawing/2014/main" id="{13F18D57-8F2C-AA31-D0D6-ADA5CBE92696}"/>
              </a:ext>
            </a:extLst>
          </p:cNvPr>
          <p:cNvGrpSpPr/>
          <p:nvPr/>
        </p:nvGrpSpPr>
        <p:grpSpPr>
          <a:xfrm>
            <a:off x="7749640" y="2977046"/>
            <a:ext cx="3312000" cy="3312000"/>
            <a:chOff x="7328279" y="1334290"/>
            <a:chExt cx="2879993" cy="2879993"/>
          </a:xfrm>
          <a:solidFill>
            <a:srgbClr val="0070C0"/>
          </a:solidFill>
        </p:grpSpPr>
        <p:sp>
          <p:nvSpPr>
            <p:cNvPr id="12" name="Oval 11">
              <a:extLst>
                <a:ext uri="{FF2B5EF4-FFF2-40B4-BE49-F238E27FC236}">
                  <a16:creationId xmlns:a16="http://schemas.microsoft.com/office/drawing/2014/main" id="{275DC73D-9E7F-E959-ECCB-31EE355D4E79}"/>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13" name="Oval 4">
              <a:extLst>
                <a:ext uri="{FF2B5EF4-FFF2-40B4-BE49-F238E27FC236}">
                  <a16:creationId xmlns:a16="http://schemas.microsoft.com/office/drawing/2014/main" id="{A1D4E98E-BAB4-4A45-F238-35C1405B63D5}"/>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lang="lv-LV" sz="20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Destination</a:t>
              </a:r>
              <a:r>
                <a:rPr lang="lv-LV" sz="2000" b="1" kern="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lv-LV" sz="20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New</a:t>
              </a:r>
              <a:r>
                <a:rPr lang="lv-LV" sz="2000" b="1" kern="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lv-LV" sz="20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European</a:t>
              </a:r>
              <a:r>
                <a:rPr lang="lv-LV" sz="2000" b="1" kern="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lv-LV" sz="20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Bauhaus</a:t>
              </a:r>
              <a:endParaRPr lang="lv-LV" sz="2000" b="1" kern="0" dirty="0">
                <a:solidFill>
                  <a:prstClr val="white"/>
                </a:solidFill>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2025-2027</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29451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953999" y="-199583"/>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dirty="0"/>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7</a:t>
            </a:fld>
            <a:endParaRPr lang="lv-LV" dirty="0"/>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3614420657"/>
              </p:ext>
            </p:extLst>
          </p:nvPr>
        </p:nvGraphicFramePr>
        <p:xfrm>
          <a:off x="953999" y="954742"/>
          <a:ext cx="10798729" cy="5037329"/>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37272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Type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Activities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Financing rate</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674272">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sz="1800" b="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sz="180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Up to 100%</a:t>
                      </a:r>
                      <a:endParaRPr lang="en-US" sz="180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21482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dirty="0"/>
                        <a:t>IA (Innovation Actions) </a:t>
                      </a:r>
                      <a:endParaRPr lang="en-US" sz="1800" b="0" kern="1200" dirty="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to produce plans and arrangements or designs for new, altered or improved products, processes or services.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dirty="0"/>
                        <a:t>*</a:t>
                      </a:r>
                      <a:r>
                        <a:rPr lang="en-GB" sz="1800" b="0" dirty="0"/>
                        <a:t>Up to 70%</a:t>
                      </a:r>
                      <a:endParaRPr lang="en-US" sz="1800" b="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77550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dirty="0"/>
                        <a:t>CSA (Coordination and Support Actions) </a:t>
                      </a:r>
                      <a:endParaRPr lang="en-US" sz="1800" b="0" kern="1200" dirty="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Up to 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9810974" cy="323165"/>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 t</a:t>
            </a:r>
            <a:r>
              <a:rPr kumimoji="0" lang="en-US"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he rate is 70 percent for profit-making legal entities and 100 percent for non-profit legal entities</a:t>
            </a: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F8610-BCEB-9D43-A6F7-358E30E72228}"/>
              </a:ext>
            </a:extLst>
          </p:cNvPr>
          <p:cNvSpPr>
            <a:spLocks noGrp="1"/>
          </p:cNvSpPr>
          <p:nvPr>
            <p:ph type="sldNum" sz="quarter" idx="12"/>
          </p:nvPr>
        </p:nvSpPr>
        <p:spPr/>
        <p:txBody>
          <a:bodyPr/>
          <a:lstStyle/>
          <a:p>
            <a:fld id="{660F3F40-12FA-4968-8235-5F18DAFE2DEF}" type="slidenum">
              <a:rPr lang="lv-LV" smtClean="0"/>
              <a:t>8</a:t>
            </a:fld>
            <a:endParaRPr lang="lv-LV" dirty="0"/>
          </a:p>
        </p:txBody>
      </p:sp>
      <p:sp>
        <p:nvSpPr>
          <p:cNvPr id="16" name="Title 1">
            <a:extLst>
              <a:ext uri="{FF2B5EF4-FFF2-40B4-BE49-F238E27FC236}">
                <a16:creationId xmlns:a16="http://schemas.microsoft.com/office/drawing/2014/main" id="{DC630DFA-82FE-5144-B32F-5232CCDA56D4}"/>
              </a:ext>
            </a:extLst>
          </p:cNvPr>
          <p:cNvSpPr txBox="1">
            <a:spLocks/>
          </p:cNvSpPr>
          <p:nvPr/>
        </p:nvSpPr>
        <p:spPr>
          <a:xfrm>
            <a:off x="1154206" y="175255"/>
            <a:ext cx="8538434"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0"/>
              </a:spcAft>
              <a:buClrTx/>
              <a:buSzTx/>
              <a:tabLst/>
              <a:defRPr/>
            </a:pPr>
            <a:r>
              <a:rPr lang="lv-LV" altLang="en-US" sz="3200" b="1" dirty="0">
                <a:solidFill>
                  <a:srgbClr val="0308DB">
                    <a:lumMod val="50000"/>
                  </a:srgbClr>
                </a:solidFill>
                <a:latin typeface="Verdana" panose="020B0604030504040204" pitchFamily="34" charset="0"/>
                <a:ea typeface="Verdana" panose="020B0604030504040204" pitchFamily="34" charset="0"/>
              </a:rPr>
              <a:t>Tehnoloģiju gatavības līmenis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grpSp>
        <p:nvGrpSpPr>
          <p:cNvPr id="17" name="Group 16">
            <a:extLst>
              <a:ext uri="{FF2B5EF4-FFF2-40B4-BE49-F238E27FC236}">
                <a16:creationId xmlns:a16="http://schemas.microsoft.com/office/drawing/2014/main" id="{54EE808B-1C20-CA45-923E-EA82604A13FF}"/>
              </a:ext>
            </a:extLst>
          </p:cNvPr>
          <p:cNvGrpSpPr/>
          <p:nvPr/>
        </p:nvGrpSpPr>
        <p:grpSpPr>
          <a:xfrm>
            <a:off x="699247" y="1771776"/>
            <a:ext cx="11166438" cy="4371107"/>
            <a:chOff x="4018267" y="2049483"/>
            <a:chExt cx="4155464" cy="4371107"/>
          </a:xfrm>
          <a:solidFill>
            <a:sysClr val="window" lastClr="FFFFFF">
              <a:lumMod val="95000"/>
            </a:sysClr>
          </a:solidFill>
        </p:grpSpPr>
        <p:sp>
          <p:nvSpPr>
            <p:cNvPr id="18" name="Freeform 4">
              <a:extLst>
                <a:ext uri="{FF2B5EF4-FFF2-40B4-BE49-F238E27FC236}">
                  <a16:creationId xmlns:a16="http://schemas.microsoft.com/office/drawing/2014/main" id="{C0B3083F-CB6B-694F-9969-151AC071A2B0}"/>
                </a:ext>
              </a:extLst>
            </p:cNvPr>
            <p:cNvSpPr/>
            <p:nvPr/>
          </p:nvSpPr>
          <p:spPr>
            <a:xfrm>
              <a:off x="4018267" y="204948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tab pos="252000" algn="l"/>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1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basic principles observed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19" name="Freeform 8">
              <a:extLst>
                <a:ext uri="{FF2B5EF4-FFF2-40B4-BE49-F238E27FC236}">
                  <a16:creationId xmlns:a16="http://schemas.microsoft.com/office/drawing/2014/main" id="{318131C6-1AB4-994B-BC2E-85D95DAABCC5}"/>
                </a:ext>
              </a:extLst>
            </p:cNvPr>
            <p:cNvSpPr/>
            <p:nvPr/>
          </p:nvSpPr>
          <p:spPr>
            <a:xfrm>
              <a:off x="4018267" y="253774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2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concept formulated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0" name="Freeform 9">
              <a:extLst>
                <a:ext uri="{FF2B5EF4-FFF2-40B4-BE49-F238E27FC236}">
                  <a16:creationId xmlns:a16="http://schemas.microsoft.com/office/drawing/2014/main" id="{89B1202C-6A9F-694D-8C3E-A7EF37F0DBF7}"/>
                </a:ext>
              </a:extLst>
            </p:cNvPr>
            <p:cNvSpPr/>
            <p:nvPr/>
          </p:nvSpPr>
          <p:spPr>
            <a:xfrm>
              <a:off x="4018267" y="302600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3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experimental proof of concept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1" name="Freeform 10">
              <a:extLst>
                <a:ext uri="{FF2B5EF4-FFF2-40B4-BE49-F238E27FC236}">
                  <a16:creationId xmlns:a16="http://schemas.microsoft.com/office/drawing/2014/main" id="{98A4407C-375B-C549-9E59-E0A5DCC10DB0}"/>
                </a:ext>
              </a:extLst>
            </p:cNvPr>
            <p:cNvSpPr/>
            <p:nvPr/>
          </p:nvSpPr>
          <p:spPr>
            <a:xfrm>
              <a:off x="4018267" y="351426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4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validated in lab</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2" name="Freeform 11">
              <a:extLst>
                <a:ext uri="{FF2B5EF4-FFF2-40B4-BE49-F238E27FC236}">
                  <a16:creationId xmlns:a16="http://schemas.microsoft.com/office/drawing/2014/main" id="{07971E73-7EE0-B549-9FF7-7BF574500374}"/>
                </a:ext>
              </a:extLst>
            </p:cNvPr>
            <p:cNvSpPr/>
            <p:nvPr/>
          </p:nvSpPr>
          <p:spPr>
            <a:xfrm>
              <a:off x="4018267" y="4002531"/>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5</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validated in relevant environment (industrially relevant environment in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3" name="Freeform 12">
              <a:extLst>
                <a:ext uri="{FF2B5EF4-FFF2-40B4-BE49-F238E27FC236}">
                  <a16:creationId xmlns:a16="http://schemas.microsoft.com/office/drawing/2014/main" id="{F4525958-FBE1-4141-BAEF-2F4A4A6F53EC}"/>
                </a:ext>
              </a:extLst>
            </p:cNvPr>
            <p:cNvSpPr/>
            <p:nvPr/>
          </p:nvSpPr>
          <p:spPr>
            <a:xfrm>
              <a:off x="4018267" y="449079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6</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demonstrated in relevant environment (industrially relevant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environment in 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4" name="Freeform 13">
              <a:extLst>
                <a:ext uri="{FF2B5EF4-FFF2-40B4-BE49-F238E27FC236}">
                  <a16:creationId xmlns:a16="http://schemas.microsoft.com/office/drawing/2014/main" id="{31B93227-3846-BB47-A286-4ABA00ECD832}"/>
                </a:ext>
              </a:extLst>
            </p:cNvPr>
            <p:cNvSpPr/>
            <p:nvPr/>
          </p:nvSpPr>
          <p:spPr>
            <a:xfrm>
              <a:off x="4018267" y="497905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US" sz="1800" b="1" i="0" u="none" strike="noStrike" kern="0" cap="none" spc="0" normalizeH="0" baseline="0" noProof="0" dirty="0">
                  <a:ln>
                    <a:noFill/>
                  </a:ln>
                  <a:solidFill>
                    <a:srgbClr val="0070C0">
                      <a:lumMod val="50000"/>
                    </a:srgbClr>
                  </a:solidFill>
                  <a:effectLst/>
                  <a:uLnTx/>
                  <a:uFillTx/>
                  <a:latin typeface="Verdana"/>
                  <a:ea typeface="+mn-ea"/>
                  <a:cs typeface="+mn-cs"/>
                </a:rPr>
                <a:t>TRL 7 </a:t>
              </a:r>
              <a:r>
                <a:rPr kumimoji="0" lang="en-US" sz="1800" b="0" i="0" u="none" strike="noStrike" kern="0" cap="none" spc="0" normalizeH="0" baseline="0" noProof="0" dirty="0">
                  <a:ln>
                    <a:noFill/>
                  </a:ln>
                  <a:solidFill>
                    <a:srgbClr val="0070C0">
                      <a:lumMod val="50000"/>
                    </a:srgbClr>
                  </a:solidFill>
                  <a:effectLst/>
                  <a:uLnTx/>
                  <a:uFillTx/>
                  <a:latin typeface="Verdana"/>
                  <a:ea typeface="+mn-ea"/>
                  <a:cs typeface="+mn-cs"/>
                </a:rPr>
                <a:t>– system prototype demonstration in operational environment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5" name="Freeform 14">
              <a:extLst>
                <a:ext uri="{FF2B5EF4-FFF2-40B4-BE49-F238E27FC236}">
                  <a16:creationId xmlns:a16="http://schemas.microsoft.com/office/drawing/2014/main" id="{E46DAD3A-91D9-494D-B329-DE505734220E}"/>
                </a:ext>
              </a:extLst>
            </p:cNvPr>
            <p:cNvSpPr/>
            <p:nvPr/>
          </p:nvSpPr>
          <p:spPr>
            <a:xfrm>
              <a:off x="4018267" y="546731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8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system complete and qualified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6" name="Freeform 15">
              <a:extLst>
                <a:ext uri="{FF2B5EF4-FFF2-40B4-BE49-F238E27FC236}">
                  <a16:creationId xmlns:a16="http://schemas.microsoft.com/office/drawing/2014/main" id="{CDA66289-22DD-2B44-87BA-C8108895B1DE}"/>
                </a:ext>
              </a:extLst>
            </p:cNvPr>
            <p:cNvSpPr/>
            <p:nvPr/>
          </p:nvSpPr>
          <p:spPr>
            <a:xfrm>
              <a:off x="4018267" y="595557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b="1" i="0" u="none" strike="noStrike" kern="0" cap="none" spc="0" normalizeH="0" baseline="0" noProof="0" dirty="0">
                  <a:ln>
                    <a:noFill/>
                  </a:ln>
                  <a:solidFill>
                    <a:srgbClr val="0070C0">
                      <a:lumMod val="50000"/>
                    </a:srgbClr>
                  </a:solidFill>
                  <a:effectLst/>
                  <a:uLnTx/>
                  <a:uFillTx/>
                  <a:latin typeface="Verdana"/>
                  <a:ea typeface="+mn-ea"/>
                  <a:cs typeface="+mn-cs"/>
                </a:rPr>
                <a:t>TRL 9 </a:t>
              </a:r>
              <a:r>
                <a:rPr kumimoji="0" lang="en-GB" b="0" i="0" u="none" strike="noStrike" kern="0" cap="none" spc="0" normalizeH="0" baseline="0" noProof="0" dirty="0">
                  <a:ln>
                    <a:noFill/>
                  </a:ln>
                  <a:solidFill>
                    <a:srgbClr val="0070C0">
                      <a:lumMod val="50000"/>
                    </a:srgbClr>
                  </a:solidFill>
                  <a:effectLst/>
                  <a:uLnTx/>
                  <a:uFillTx/>
                  <a:latin typeface="Verdana"/>
                  <a:ea typeface="+mn-ea"/>
                  <a:cs typeface="+mn-cs"/>
                </a:rPr>
                <a:t>– actual system proven in operational environment (competitive manufacturing in </a:t>
              </a:r>
              <a:r>
                <a:rPr kumimoji="0" lang="lv-LV"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 or in space)</a:t>
              </a:r>
              <a:endParaRPr kumimoji="0" lang="lv-LV"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grpSp>
      <p:sp>
        <p:nvSpPr>
          <p:cNvPr id="27" name="TextBox 26">
            <a:extLst>
              <a:ext uri="{FF2B5EF4-FFF2-40B4-BE49-F238E27FC236}">
                <a16:creationId xmlns:a16="http://schemas.microsoft.com/office/drawing/2014/main" id="{222B118A-7789-F344-B6B1-00BF3AF5F670}"/>
              </a:ext>
            </a:extLst>
          </p:cNvPr>
          <p:cNvSpPr txBox="1"/>
          <p:nvPr/>
        </p:nvSpPr>
        <p:spPr>
          <a:xfrm>
            <a:off x="699247" y="1235144"/>
            <a:ext cx="10994315" cy="323165"/>
          </a:xfrm>
          <a:prstGeom prst="rect">
            <a:avLst/>
          </a:prstGeom>
          <a:noFill/>
          <a:ln w="12700">
            <a:solidFill>
              <a:srgbClr val="0070C0">
                <a:lumMod val="75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Technology Readiness Levels (TRLs) are indicators of the maturity level of particular</a:t>
            </a:r>
            <a:r>
              <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 </a:t>
            </a: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technologies. </a:t>
            </a:r>
            <a:endPar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endParaRPr>
          </a:p>
        </p:txBody>
      </p:sp>
    </p:spTree>
    <p:extLst>
      <p:ext uri="{BB962C8B-B14F-4D97-AF65-F5344CB8AC3E}">
        <p14:creationId xmlns:p14="http://schemas.microsoft.com/office/powerpoint/2010/main" val="406415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9</a:t>
            </a:fld>
            <a:endParaRPr lang="lv-LV" dirty="0"/>
          </a:p>
        </p:txBody>
      </p:sp>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en-GB" altLang="lv-LV" sz="3200" b="1" dirty="0">
                <a:solidFill>
                  <a:srgbClr val="0308DB">
                    <a:lumMod val="50000"/>
                  </a:srgbClr>
                </a:solidFill>
                <a:latin typeface="Verdana" panose="020B0604030504040204" pitchFamily="34" charset="0"/>
                <a:ea typeface="Verdana" panose="020B0604030504040204" pitchFamily="34" charset="0"/>
              </a:rPr>
              <a:t>D</a:t>
            </a:r>
            <a:r>
              <a:rPr lang="lv-LV" altLang="lv-LV" sz="3200" b="1" dirty="0">
                <a:solidFill>
                  <a:srgbClr val="0308DB">
                    <a:lumMod val="50000"/>
                  </a:srgbClr>
                </a:solidFill>
                <a:latin typeface="Verdana" panose="020B0604030504040204" pitchFamily="34" charset="0"/>
                <a:ea typeface="Verdana" panose="020B0604030504040204" pitchFamily="34" charset="0"/>
              </a:rPr>
              <a:t>1</a:t>
            </a:r>
            <a:r>
              <a:rPr lang="en-GB" altLang="lv-LV" sz="3200" b="1" dirty="0">
                <a:solidFill>
                  <a:srgbClr val="0308DB">
                    <a:lumMod val="50000"/>
                  </a:srgbClr>
                </a:solidFill>
                <a:latin typeface="Verdana" panose="020B0604030504040204" pitchFamily="34" charset="0"/>
                <a:ea typeface="Verdana" panose="020B0604030504040204" pitchFamily="34" charset="0"/>
              </a:rPr>
              <a:t>: Innovative Research on Democracy and Governance</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008259" y="1356474"/>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07</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February</a:t>
            </a:r>
            <a:r>
              <a:rPr lang="en-GB" b="1" dirty="0">
                <a:latin typeface="Verdana" panose="020B0604030504040204" pitchFamily="34" charset="0"/>
                <a:ea typeface="Verdana" panose="020B0604030504040204" pitchFamily="34" charset="0"/>
              </a:rPr>
              <a:t> 2024</a:t>
            </a:r>
          </a:p>
        </p:txBody>
      </p:sp>
      <p:sp>
        <p:nvSpPr>
          <p:cNvPr id="13" name="Rectangle 12">
            <a:extLst>
              <a:ext uri="{FF2B5EF4-FFF2-40B4-BE49-F238E27FC236}">
                <a16:creationId xmlns:a16="http://schemas.microsoft.com/office/drawing/2014/main" id="{2BE0BE80-0A04-DD4F-B1EB-9A8752529E95}"/>
              </a:ext>
            </a:extLst>
          </p:cNvPr>
          <p:cNvSpPr/>
          <p:nvPr/>
        </p:nvSpPr>
        <p:spPr>
          <a:xfrm>
            <a:off x="441065" y="1365349"/>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04</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October</a:t>
            </a:r>
            <a:r>
              <a:rPr lang="en-GB" b="1" dirty="0">
                <a:latin typeface="Verdana" panose="020B0604030504040204" pitchFamily="34" charset="0"/>
                <a:ea typeface="Verdana" panose="020B0604030504040204" pitchFamily="34" charset="0"/>
              </a:rPr>
              <a:t> 2023 </a:t>
            </a: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3"/>
              </a:rPr>
              <a:t>https://www.youtube.com/watch?v=MJOsOkmifSo</a:t>
            </a:r>
            <a:r>
              <a:rPr lang="lv-LV"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4"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10600" y="1214725"/>
            <a:ext cx="436012" cy="436012"/>
          </a:xfrm>
          <a:prstGeom prst="rect">
            <a:avLst/>
          </a:prstGeom>
        </p:spPr>
      </p:pic>
      <p:graphicFrame>
        <p:nvGraphicFramePr>
          <p:cNvPr id="4" name="Table 3">
            <a:extLst>
              <a:ext uri="{FF2B5EF4-FFF2-40B4-BE49-F238E27FC236}">
                <a16:creationId xmlns:a16="http://schemas.microsoft.com/office/drawing/2014/main" id="{BFF607CC-309C-7FD3-5B98-33A9C33B6CF9}"/>
              </a:ext>
            </a:extLst>
          </p:cNvPr>
          <p:cNvGraphicFramePr>
            <a:graphicFrameLocks noGrp="1"/>
          </p:cNvGraphicFramePr>
          <p:nvPr>
            <p:extLst>
              <p:ext uri="{D42A27DB-BD31-4B8C-83A1-F6EECF244321}">
                <p14:modId xmlns:p14="http://schemas.microsoft.com/office/powerpoint/2010/main" val="2557754291"/>
              </p:ext>
            </p:extLst>
          </p:nvPr>
        </p:nvGraphicFramePr>
        <p:xfrm>
          <a:off x="760164" y="1993930"/>
          <a:ext cx="10593635" cy="4193169"/>
        </p:xfrm>
        <a:graphic>
          <a:graphicData uri="http://schemas.openxmlformats.org/drawingml/2006/table">
            <a:tbl>
              <a:tblPr>
                <a:tableStyleId>{5C22544A-7EE6-4342-B048-85BDC9FD1C3A}</a:tableStyleId>
              </a:tblPr>
              <a:tblGrid>
                <a:gridCol w="4630137">
                  <a:extLst>
                    <a:ext uri="{9D8B030D-6E8A-4147-A177-3AD203B41FA5}">
                      <a16:colId xmlns:a16="http://schemas.microsoft.com/office/drawing/2014/main" val="665558308"/>
                    </a:ext>
                  </a:extLst>
                </a:gridCol>
                <a:gridCol w="2373677">
                  <a:extLst>
                    <a:ext uri="{9D8B030D-6E8A-4147-A177-3AD203B41FA5}">
                      <a16:colId xmlns:a16="http://schemas.microsoft.com/office/drawing/2014/main" val="163118183"/>
                    </a:ext>
                  </a:extLst>
                </a:gridCol>
                <a:gridCol w="2373677">
                  <a:extLst>
                    <a:ext uri="{9D8B030D-6E8A-4147-A177-3AD203B41FA5}">
                      <a16:colId xmlns:a16="http://schemas.microsoft.com/office/drawing/2014/main" val="2140009736"/>
                    </a:ext>
                  </a:extLst>
                </a:gridCol>
                <a:gridCol w="1216144">
                  <a:extLst>
                    <a:ext uri="{9D8B030D-6E8A-4147-A177-3AD203B41FA5}">
                      <a16:colId xmlns:a16="http://schemas.microsoft.com/office/drawing/2014/main" val="3162199757"/>
                    </a:ext>
                  </a:extLst>
                </a:gridCol>
              </a:tblGrid>
              <a:tr h="310897">
                <a:tc rowSpan="2">
                  <a:txBody>
                    <a:bodyPr/>
                    <a:lstStyle/>
                    <a:p>
                      <a:pPr algn="ctr">
                        <a:lnSpc>
                          <a:spcPct val="107000"/>
                        </a:lnSpc>
                        <a:spcAft>
                          <a:spcPts val="800"/>
                        </a:spcAft>
                      </a:pPr>
                      <a:r>
                        <a:rPr lang="en-GB" sz="1000" b="1" kern="0" baseline="0" dirty="0">
                          <a:solidFill>
                            <a:srgbClr val="0070C0"/>
                          </a:solidFill>
                          <a:effectLst/>
                        </a:rPr>
                        <a:t>Topic</a:t>
                      </a:r>
                      <a:endParaRPr lang="en-GB" sz="800" b="1" kern="1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rowSpan="2">
                  <a:txBody>
                    <a:bodyPr/>
                    <a:lstStyle/>
                    <a:p>
                      <a:pPr algn="ctr">
                        <a:lnSpc>
                          <a:spcPct val="107000"/>
                        </a:lnSpc>
                        <a:spcAft>
                          <a:spcPts val="800"/>
                        </a:spcAft>
                      </a:pPr>
                      <a:r>
                        <a:rPr lang="en-GB" sz="1000" b="1" kern="0" baseline="0" dirty="0">
                          <a:solidFill>
                            <a:srgbClr val="0070C0"/>
                          </a:solidFill>
                          <a:effectLst/>
                        </a:rPr>
                        <a:t>Type of action</a:t>
                      </a:r>
                      <a:endParaRPr lang="en-GB" sz="800" b="1" kern="1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b="1" kern="0" baseline="0" dirty="0">
                          <a:solidFill>
                            <a:srgbClr val="0070C0"/>
                          </a:solidFill>
                          <a:effectLst/>
                        </a:rPr>
                        <a:t>EU contribution per project </a:t>
                      </a:r>
                      <a:endParaRPr lang="en-GB" sz="800" b="1" kern="1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rowSpan="2">
                  <a:txBody>
                    <a:bodyPr/>
                    <a:lstStyle/>
                    <a:p>
                      <a:pPr algn="ctr">
                        <a:lnSpc>
                          <a:spcPct val="107000"/>
                        </a:lnSpc>
                        <a:spcAft>
                          <a:spcPts val="800"/>
                        </a:spcAft>
                      </a:pPr>
                      <a:r>
                        <a:rPr lang="en-GB" sz="1000" b="1" kern="0" baseline="0" dirty="0">
                          <a:solidFill>
                            <a:srgbClr val="0070C0"/>
                          </a:solidFill>
                          <a:effectLst/>
                        </a:rPr>
                        <a:t>Number of projects to be funded </a:t>
                      </a:r>
                      <a:endParaRPr lang="en-GB" sz="800" b="1" kern="1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1457277727"/>
                  </a:ext>
                </a:extLst>
              </a:tr>
              <a:tr h="478915">
                <a:tc vMerge="1">
                  <a:txBody>
                    <a:bodyPr/>
                    <a:lstStyle/>
                    <a:p>
                      <a:endParaRPr lang="en-GB"/>
                    </a:p>
                  </a:txBody>
                  <a:tcPr/>
                </a:tc>
                <a:tc vMerge="1">
                  <a:txBody>
                    <a:bodyPr/>
                    <a:lstStyle/>
                    <a:p>
                      <a:pPr algn="ctr">
                        <a:lnSpc>
                          <a:spcPct val="107000"/>
                        </a:lnSpc>
                        <a:spcAft>
                          <a:spcPts val="800"/>
                        </a:spcAft>
                      </a:pP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b="1" kern="0" baseline="0" dirty="0">
                          <a:solidFill>
                            <a:srgbClr val="0070C0"/>
                          </a:solidFill>
                          <a:effectLst/>
                        </a:rPr>
                        <a:t>(EUR million) </a:t>
                      </a:r>
                      <a:endParaRPr lang="en-GB" sz="800" b="1" kern="100" baseline="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vMerge="1">
                  <a:txBody>
                    <a:bodyPr/>
                    <a:lstStyle/>
                    <a:p>
                      <a:endParaRPr lang="en-GB"/>
                    </a:p>
                  </a:txBody>
                  <a:tcPr/>
                </a:tc>
                <a:extLst>
                  <a:ext uri="{0D108BD9-81ED-4DB2-BD59-A6C34878D82A}">
                    <a16:rowId xmlns:a16="http://schemas.microsoft.com/office/drawing/2014/main" val="4210008689"/>
                  </a:ext>
                </a:extLst>
              </a:tr>
              <a:tr h="257600">
                <a:tc>
                  <a:txBody>
                    <a:bodyPr/>
                    <a:lstStyle/>
                    <a:p>
                      <a:pPr>
                        <a:lnSpc>
                          <a:spcPct val="107000"/>
                        </a:lnSpc>
                        <a:spcAft>
                          <a:spcPts val="800"/>
                        </a:spcAft>
                      </a:pPr>
                      <a:r>
                        <a:rPr lang="en-GB" sz="800" u="sng" kern="0">
                          <a:effectLst/>
                          <a:hlinkClick r:id="rId6"/>
                        </a:rPr>
                        <a:t>HORIZON-CL2-2024-DEMOCRACY-01-01</a:t>
                      </a:r>
                      <a:r>
                        <a:rPr lang="en-GB" sz="800" kern="0">
                          <a:effectLst/>
                        </a:rPr>
                        <a:t>: Protest politics and cultures of opposition in democracy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194970405"/>
                  </a:ext>
                </a:extLst>
              </a:tr>
              <a:tr h="257600">
                <a:tc>
                  <a:txBody>
                    <a:bodyPr/>
                    <a:lstStyle/>
                    <a:p>
                      <a:pPr>
                        <a:lnSpc>
                          <a:spcPct val="107000"/>
                        </a:lnSpc>
                        <a:spcAft>
                          <a:spcPts val="800"/>
                        </a:spcAft>
                      </a:pPr>
                      <a:r>
                        <a:rPr lang="en-GB" sz="800" u="sng" kern="100">
                          <a:effectLst/>
                          <a:hlinkClick r:id="rId7"/>
                        </a:rPr>
                        <a:t>HORIZON-CL2-2024-DEMOCRACY-01-02</a:t>
                      </a:r>
                      <a:r>
                        <a:rPr lang="en-GB" sz="800" kern="100">
                          <a:effectLst/>
                        </a:rPr>
                        <a:t>: Multilevel governance in times of digital and climate transitions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3924185405"/>
                  </a:ext>
                </a:extLst>
              </a:tr>
              <a:tr h="370856">
                <a:tc>
                  <a:txBody>
                    <a:bodyPr/>
                    <a:lstStyle/>
                    <a:p>
                      <a:pPr>
                        <a:lnSpc>
                          <a:spcPct val="107000"/>
                        </a:lnSpc>
                        <a:spcAft>
                          <a:spcPts val="800"/>
                        </a:spcAft>
                      </a:pPr>
                      <a:r>
                        <a:rPr lang="en-GB" sz="800" u="sng" kern="100">
                          <a:effectLst/>
                          <a:hlinkClick r:id="rId8"/>
                        </a:rPr>
                        <a:t>HORIZON-CL2-2024-DEMOCRACY-01-03</a:t>
                      </a:r>
                      <a:r>
                        <a:rPr lang="en-GB" sz="800" kern="100">
                          <a:effectLst/>
                        </a:rPr>
                        <a:t>: What is the long-term impact of rule of law and other European values on socio-economic outcomes?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2432291022"/>
                  </a:ext>
                </a:extLst>
              </a:tr>
              <a:tr h="370856">
                <a:tc>
                  <a:txBody>
                    <a:bodyPr/>
                    <a:lstStyle/>
                    <a:p>
                      <a:pPr>
                        <a:lnSpc>
                          <a:spcPct val="107000"/>
                        </a:lnSpc>
                        <a:spcAft>
                          <a:spcPts val="800"/>
                        </a:spcAft>
                      </a:pPr>
                      <a:r>
                        <a:rPr lang="en-GB" sz="800" u="sng" kern="100">
                          <a:effectLst/>
                          <a:hlinkClick r:id="rId9"/>
                        </a:rPr>
                        <a:t>HORIZON-CL2-2024-DEMOCRACY-01-04</a:t>
                      </a:r>
                      <a:r>
                        <a:rPr lang="en-GB" sz="800" kern="100">
                          <a:effectLst/>
                        </a:rPr>
                        <a:t>: The interrelation between social, cultural and political identities, as well as the sense of belonging, and democracies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dirty="0">
                          <a:effectLst/>
                        </a:rPr>
                        <a:t>RIA</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2817886574"/>
                  </a:ext>
                </a:extLst>
              </a:tr>
              <a:tr h="257600">
                <a:tc>
                  <a:txBody>
                    <a:bodyPr/>
                    <a:lstStyle/>
                    <a:p>
                      <a:pPr>
                        <a:lnSpc>
                          <a:spcPct val="107000"/>
                        </a:lnSpc>
                        <a:spcAft>
                          <a:spcPts val="800"/>
                        </a:spcAft>
                      </a:pPr>
                      <a:r>
                        <a:rPr lang="en-GB" sz="800" u="sng" kern="100">
                          <a:effectLst/>
                          <a:hlinkClick r:id="rId10"/>
                        </a:rPr>
                        <a:t>HORIZON-CL2-2024-DEMOCRACY-01-05</a:t>
                      </a:r>
                      <a:r>
                        <a:rPr lang="en-GB" sz="800" kern="100">
                          <a:effectLst/>
                        </a:rPr>
                        <a:t>: Gender-roles in extremist movements and their impact on democracy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3895557282"/>
                  </a:ext>
                </a:extLst>
              </a:tr>
              <a:tr h="245387">
                <a:tc>
                  <a:txBody>
                    <a:bodyPr/>
                    <a:lstStyle/>
                    <a:p>
                      <a:pPr>
                        <a:lnSpc>
                          <a:spcPct val="107000"/>
                        </a:lnSpc>
                        <a:spcAft>
                          <a:spcPts val="800"/>
                        </a:spcAft>
                      </a:pPr>
                      <a:r>
                        <a:rPr lang="en-GB" sz="800" u="sng" kern="100">
                          <a:effectLst/>
                          <a:hlinkClick r:id="rId11"/>
                        </a:rPr>
                        <a:t>HORIZON-CL2-2024-DEMOCRACY-01-06</a:t>
                      </a:r>
                      <a:r>
                        <a:rPr lang="en-GB" sz="800" kern="100">
                          <a:effectLst/>
                        </a:rPr>
                        <a:t>: Computational Social Science approaches in research on democracy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2621037916"/>
                  </a:ext>
                </a:extLst>
              </a:tr>
              <a:tr h="155449">
                <a:tc>
                  <a:txBody>
                    <a:bodyPr/>
                    <a:lstStyle/>
                    <a:p>
                      <a:pPr>
                        <a:lnSpc>
                          <a:spcPct val="107000"/>
                        </a:lnSpc>
                        <a:spcAft>
                          <a:spcPts val="800"/>
                        </a:spcAft>
                      </a:pPr>
                      <a:r>
                        <a:rPr lang="en-GB" sz="800" u="sng" kern="100">
                          <a:effectLst/>
                          <a:hlinkClick r:id="rId12"/>
                        </a:rPr>
                        <a:t>HORIZON-CL2-2024-DEMOCRACY-01-07</a:t>
                      </a:r>
                      <a:r>
                        <a:rPr lang="en-GB" sz="800" kern="100">
                          <a:effectLst/>
                        </a:rPr>
                        <a:t>: Digital democracy</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3479457979"/>
                  </a:ext>
                </a:extLst>
              </a:tr>
              <a:tr h="370856">
                <a:tc>
                  <a:txBody>
                    <a:bodyPr/>
                    <a:lstStyle/>
                    <a:p>
                      <a:pPr>
                        <a:lnSpc>
                          <a:spcPct val="107000"/>
                        </a:lnSpc>
                        <a:spcAft>
                          <a:spcPts val="800"/>
                        </a:spcAft>
                      </a:pPr>
                      <a:r>
                        <a:rPr lang="en-GB" sz="800" u="sng" kern="100">
                          <a:effectLst/>
                          <a:hlinkClick r:id="rId13"/>
                        </a:rPr>
                        <a:t>HORIZON-CL2-2024-DEMOCRACY-01-08</a:t>
                      </a:r>
                      <a:r>
                        <a:rPr lang="en-GB" sz="800" kern="100">
                          <a:effectLst/>
                        </a:rPr>
                        <a:t>: Culture, the arts and cultural spaces for democratic participation and political expression, online and offline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2849744290"/>
                  </a:ext>
                </a:extLst>
              </a:tr>
              <a:tr h="245387">
                <a:tc>
                  <a:txBody>
                    <a:bodyPr/>
                    <a:lstStyle/>
                    <a:p>
                      <a:pPr>
                        <a:lnSpc>
                          <a:spcPct val="107000"/>
                        </a:lnSpc>
                        <a:spcAft>
                          <a:spcPts val="800"/>
                        </a:spcAft>
                      </a:pPr>
                      <a:r>
                        <a:rPr lang="en-GB" sz="800" u="sng" kern="100">
                          <a:effectLst/>
                          <a:hlinkClick r:id="rId14"/>
                        </a:rPr>
                        <a:t>HORIZON-CL2-2024-DEMOCRACY-01-09</a:t>
                      </a:r>
                      <a:r>
                        <a:rPr lang="en-GB" sz="800" kern="100">
                          <a:effectLst/>
                        </a:rPr>
                        <a:t>: The role and functioning of public administrations in democratic systems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3147451126"/>
                  </a:ext>
                </a:extLst>
              </a:tr>
              <a:tr h="245387">
                <a:tc>
                  <a:txBody>
                    <a:bodyPr/>
                    <a:lstStyle/>
                    <a:p>
                      <a:pPr>
                        <a:lnSpc>
                          <a:spcPct val="107000"/>
                        </a:lnSpc>
                        <a:spcAft>
                          <a:spcPts val="800"/>
                        </a:spcAft>
                      </a:pPr>
                      <a:r>
                        <a:rPr lang="en-GB" sz="800" u="sng" kern="100">
                          <a:effectLst/>
                          <a:hlinkClick r:id="rId15"/>
                        </a:rPr>
                        <a:t>HORIZON-CL2-2024-DEMOCRACY-01-10</a:t>
                      </a:r>
                      <a:r>
                        <a:rPr lang="en-GB" sz="800" kern="100">
                          <a:effectLst/>
                        </a:rPr>
                        <a:t>: Political participation in multilingual spaces</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2-3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944336806"/>
                  </a:ext>
                </a:extLst>
              </a:tr>
              <a:tr h="245387">
                <a:tc>
                  <a:txBody>
                    <a:bodyPr/>
                    <a:lstStyle/>
                    <a:p>
                      <a:pPr>
                        <a:lnSpc>
                          <a:spcPct val="107000"/>
                        </a:lnSpc>
                        <a:spcAft>
                          <a:spcPts val="800"/>
                        </a:spcAft>
                      </a:pPr>
                      <a:r>
                        <a:rPr lang="en-GB" sz="800" u="sng" kern="100">
                          <a:effectLst/>
                          <a:hlinkClick r:id="rId16"/>
                        </a:rPr>
                        <a:t>HORIZON-CL2-2024-DEMOCRACY-01-11</a:t>
                      </a:r>
                      <a:r>
                        <a:rPr lang="en-GB" sz="800" kern="100">
                          <a:effectLst/>
                        </a:rPr>
                        <a:t>: Future scenarios and young visions for European democracy 2040</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RIA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3-4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1</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2026850331"/>
                  </a:ext>
                </a:extLst>
              </a:tr>
              <a:tr h="370856">
                <a:tc>
                  <a:txBody>
                    <a:bodyPr/>
                    <a:lstStyle/>
                    <a:p>
                      <a:pPr>
                        <a:lnSpc>
                          <a:spcPct val="107000"/>
                        </a:lnSpc>
                        <a:spcAft>
                          <a:spcPts val="800"/>
                        </a:spcAft>
                      </a:pPr>
                      <a:r>
                        <a:rPr lang="en-GB" sz="800" u="sng" kern="100">
                          <a:effectLst/>
                          <a:hlinkClick r:id="rId17"/>
                        </a:rPr>
                        <a:t>HORIZON-CL2-2024-DEMOCRACY-01-12</a:t>
                      </a:r>
                      <a:r>
                        <a:rPr lang="en-GB" sz="800" kern="100">
                          <a:effectLst/>
                        </a:rPr>
                        <a:t>: Testing and implementation of research results fostering democracy and governance</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b"/>
                </a:tc>
                <a:tc>
                  <a:txBody>
                    <a:bodyPr/>
                    <a:lstStyle/>
                    <a:p>
                      <a:pPr algn="ctr">
                        <a:lnSpc>
                          <a:spcPct val="107000"/>
                        </a:lnSpc>
                        <a:spcAft>
                          <a:spcPts val="800"/>
                        </a:spcAft>
                      </a:pPr>
                      <a:r>
                        <a:rPr lang="en-GB" sz="1000" kern="0">
                          <a:effectLst/>
                        </a:rPr>
                        <a:t>CSA</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a:effectLst/>
                        </a:rPr>
                        <a:t>3-4 mln</a:t>
                      </a:r>
                      <a:endParaRPr lang="en-GB"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tc>
                  <a:txBody>
                    <a:bodyPr/>
                    <a:lstStyle/>
                    <a:p>
                      <a:pPr algn="ctr">
                        <a:lnSpc>
                          <a:spcPct val="107000"/>
                        </a:lnSpc>
                        <a:spcAft>
                          <a:spcPts val="800"/>
                        </a:spcAft>
                      </a:pPr>
                      <a:r>
                        <a:rPr lang="en-GB" sz="1000" kern="0" dirty="0">
                          <a:effectLst/>
                        </a:rPr>
                        <a:t>1</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9897" marR="49897" marT="0" marB="0" anchor="ctr"/>
                </a:tc>
                <a:extLst>
                  <a:ext uri="{0D108BD9-81ED-4DB2-BD59-A6C34878D82A}">
                    <a16:rowId xmlns:a16="http://schemas.microsoft.com/office/drawing/2014/main" val="3761319553"/>
                  </a:ext>
                </a:extLst>
              </a:tr>
            </a:tbl>
          </a:graphicData>
        </a:graphic>
      </p:graphicFrame>
    </p:spTree>
    <p:extLst>
      <p:ext uri="{BB962C8B-B14F-4D97-AF65-F5344CB8AC3E}">
        <p14:creationId xmlns:p14="http://schemas.microsoft.com/office/powerpoint/2010/main" val="3020714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9279</TotalTime>
  <Words>2046</Words>
  <Application>Microsoft Office PowerPoint</Application>
  <PresentationFormat>Widescreen</PresentationFormat>
  <Paragraphs>319</Paragraphs>
  <Slides>24</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24</vt:i4>
      </vt:variant>
    </vt:vector>
  </HeadingPairs>
  <TitlesOfParts>
    <vt:vector size="33" baseType="lpstr">
      <vt:lpstr>Arial</vt:lpstr>
      <vt:lpstr>Calibri</vt:lpstr>
      <vt:lpstr>Calibri Light</vt:lpstr>
      <vt:lpstr>Symbol</vt:lpstr>
      <vt:lpstr>Times New Roman</vt:lpstr>
      <vt:lpstr>Verdana</vt:lpstr>
      <vt:lpstr>Office Theme</vt:lpstr>
      <vt:lpstr>ESA_Presentation_DARK</vt:lpstr>
      <vt:lpstr>ESA_Presentation_CLEAR</vt:lpstr>
      <vt:lpstr>Apvārsnis Eiropa 2. klastera «Kultūra, jaunrade un iekļaujoša sabiedrība» informācijas diena</vt:lpstr>
      <vt:lpstr>Apvārsnis Eiropa 2. klastera «Kultūra, jaunrade un iekļaujoša sabiedrība» aktualitātes</vt:lpstr>
      <vt:lpstr>PowerPoint Presentation</vt:lpstr>
      <vt:lpstr>Apvārsnis Eiropa 2. klastera  darba programma</vt:lpstr>
      <vt:lpstr>2 klastera īpatnības</vt:lpstr>
      <vt:lpstr>PowerPoint Presentation</vt:lpstr>
      <vt:lpstr>Projektu tipi</vt:lpstr>
      <vt:lpstr>PowerPoint Presentation</vt:lpstr>
      <vt:lpstr>PowerPoint Presentation</vt:lpstr>
      <vt:lpstr>PowerPoint Presentation</vt:lpstr>
      <vt:lpstr>PowerPoint Presentation</vt:lpstr>
      <vt:lpstr>D2: INNOVATIVE RESEARCH ON EUROPEAN  CULTURAL HERITAGE AND CULTURAL AND CREATIVE INDUSTRIES - BUILDING OUR FUTURE FROM THE PAST</vt:lpstr>
      <vt:lpstr>PowerPoint Presentation</vt:lpstr>
      <vt:lpstr>Sociālas un humanitāras disciplīnas AE konkursos</vt:lpstr>
      <vt:lpstr>PowerPoint Presentation</vt:lpstr>
      <vt:lpstr>D3: Innovative Research on Social and Economic Transformations </vt:lpstr>
      <vt:lpstr>Transformations</vt:lpstr>
      <vt:lpstr>PowerPoint Presentation</vt:lpstr>
      <vt:lpstr>Pasākumi</vt:lpstr>
      <vt:lpstr>Atbalsts ceļošanas izdevumu segšanai  </vt:lpstr>
      <vt:lpstr>PowerPoint Presentation</vt:lpstr>
      <vt:lpstr>Statistika: Apvārsnis Eiropa 2. klasteris</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650</cp:revision>
  <cp:lastPrinted>2023-10-16T12:46:18Z</cp:lastPrinted>
  <dcterms:created xsi:type="dcterms:W3CDTF">2021-03-25T13:44:11Z</dcterms:created>
  <dcterms:modified xsi:type="dcterms:W3CDTF">2023-12-05T10:53:18Z</dcterms:modified>
</cp:coreProperties>
</file>