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64" r:id="rId3"/>
    <p:sldId id="350" r:id="rId4"/>
    <p:sldId id="319" r:id="rId5"/>
    <p:sldId id="363" r:id="rId6"/>
    <p:sldId id="349" r:id="rId7"/>
    <p:sldId id="365" r:id="rId8"/>
    <p:sldId id="355" r:id="rId9"/>
    <p:sldId id="351" r:id="rId10"/>
    <p:sldId id="296" r:id="rId11"/>
    <p:sldId id="359" r:id="rId12"/>
    <p:sldId id="352" r:id="rId13"/>
    <p:sldId id="344" r:id="rId14"/>
    <p:sldId id="360" r:id="rId15"/>
    <p:sldId id="353" r:id="rId16"/>
    <p:sldId id="345" r:id="rId17"/>
    <p:sldId id="361" r:id="rId18"/>
    <p:sldId id="354" r:id="rId19"/>
    <p:sldId id="346" r:id="rId20"/>
    <p:sldId id="362" r:id="rId21"/>
    <p:sldId id="356" r:id="rId22"/>
    <p:sldId id="348" r:id="rId23"/>
    <p:sldId id="264" r:id="rId24"/>
  </p:sldIdLst>
  <p:sldSz cx="9144000" cy="6858000" type="screen4x3"/>
  <p:notesSz cx="6797675" cy="9928225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nese Rubene" initials="A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5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5" autoAdjust="0"/>
    <p:restoredTop sz="94646" autoAdjust="0"/>
  </p:normalViewPr>
  <p:slideViewPr>
    <p:cSldViewPr snapToGrid="0" snapToObjects="1">
      <p:cViewPr varScale="1">
        <p:scale>
          <a:sx n="67" d="100"/>
          <a:sy n="67" d="100"/>
        </p:scale>
        <p:origin x="147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>
            <a:extLst>
              <a:ext uri="{FF2B5EF4-FFF2-40B4-BE49-F238E27FC236}">
                <a16:creationId xmlns:a16="http://schemas.microsoft.com/office/drawing/2014/main" id="{A513CE0A-7E96-4CF7-1185-A5510EE7FB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771A750B-B8AB-7AB1-97AB-F02EA7DA4A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09EF1C5-0697-4F7B-A8E9-AA3D97B6B148}" type="datetimeFigureOut">
              <a:rPr lang="lv-LV"/>
              <a:pPr>
                <a:defRPr/>
              </a:pPr>
              <a:t>05.12.2023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EDF0523A-CC5A-7B77-51B6-EAB3311EC4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792A6CC2-6960-E5FD-7CB9-AD34ED924F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B69F7BF-E10F-426A-9534-8590A738A0DF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5B9EED-B49F-F592-9162-324D3B4F7A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62C41-0C9B-2265-DB7E-CB4C7A6D32A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90C1116-F408-4C8A-8802-D7ED9C3EA347}" type="datetimeFigureOut">
              <a:rPr lang="lv-LV" altLang="lv-LV"/>
              <a:pPr>
                <a:defRPr/>
              </a:pPr>
              <a:t>05.12.2023</a:t>
            </a:fld>
            <a:endParaRPr lang="lv-LV" altLang="lv-LV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BDF3DFF-B4CC-4489-550F-81E3477159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A0B23DF-4F7D-4237-41DD-28F4D05C3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B529D-A6A2-8F36-0D78-40D4C00F15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2C762-6945-C47C-502C-567900327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E7DD3B-7961-407E-AF55-8ED891C9B0B9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E7DD3B-7961-407E-AF55-8ED891C9B0B9}" type="slidenum">
              <a:rPr lang="lv-LV" altLang="lv-LV" smtClean="0"/>
              <a:pPr>
                <a:defRPr/>
              </a:pPr>
              <a:t>8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470313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E7DD3B-7961-407E-AF55-8ED891C9B0B9}" type="slidenum">
              <a:rPr lang="lv-LV" altLang="lv-LV" smtClean="0"/>
              <a:pPr>
                <a:defRPr/>
              </a:pPr>
              <a:t>9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801337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E7DD3B-7961-407E-AF55-8ED891C9B0B9}" type="slidenum">
              <a:rPr lang="lv-LV" altLang="lv-LV" smtClean="0"/>
              <a:pPr>
                <a:defRPr/>
              </a:pPr>
              <a:t>12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832050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E7DD3B-7961-407E-AF55-8ED891C9B0B9}" type="slidenum">
              <a:rPr lang="lv-LV" altLang="lv-LV" smtClean="0"/>
              <a:pPr>
                <a:defRPr/>
              </a:pPr>
              <a:t>13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745013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E7DD3B-7961-407E-AF55-8ED891C9B0B9}" type="slidenum">
              <a:rPr lang="lv-LV" altLang="lv-LV" smtClean="0"/>
              <a:pPr>
                <a:defRPr/>
              </a:pPr>
              <a:t>15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235072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E7DD3B-7961-407E-AF55-8ED891C9B0B9}" type="slidenum">
              <a:rPr lang="lv-LV" altLang="lv-LV" smtClean="0"/>
              <a:pPr>
                <a:defRPr/>
              </a:pPr>
              <a:t>18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181050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E39343A-1F66-9C0B-BEAA-022BE6429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D12BD0F-0592-5767-46B9-ABD17A7959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F0C98D7-9985-934E-654F-15CCFA75DA59}"/>
              </a:ext>
            </a:extLst>
          </p:cNvPr>
          <p:cNvSpPr txBox="1">
            <a:spLocks/>
          </p:cNvSpPr>
          <p:nvPr userDrawn="1"/>
        </p:nvSpPr>
        <p:spPr>
          <a:xfrm>
            <a:off x="685800" y="4724400"/>
            <a:ext cx="77724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7724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832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7DBA597-90EE-0349-AF1C-CEB716E88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01167CE-8C36-8336-CF76-FEBF6E2843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F85EC36-84DF-45D4-976F-D514BDE984FB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5093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BC354A0-8406-AB7A-6217-5B892FAE5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657600"/>
            <a:ext cx="6096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381000"/>
            <a:ext cx="6096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D8447FF7-22F9-F25D-09FE-6B178EF1AE8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3C1D8A1-BFD5-4D53-9D47-C2920758C7F1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74605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EFB1076-2A22-A5F5-4EC0-16B9C8692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72DE4245-6364-1291-64FD-76BA5CD9AB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605306A-54C6-4242-887D-7E26F8AC6C9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76730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04B8063-2C31-D20A-8BAC-81D20DDB7C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2386940"/>
            <a:ext cx="28956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386940"/>
            <a:ext cx="29718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0" y="1852613"/>
            <a:ext cx="28956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851953"/>
            <a:ext cx="2971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1EAA0757-0862-025E-5CE7-E4EF986B88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62D13DF-E5D0-4B3F-86AE-B0B8708832CB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721463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628BF07-ADDA-246B-C84F-BA4DE4A23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1E856A55-6262-7DFD-2C0C-0B268391DB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A0DF715-5C93-49FF-A3E3-59D15156F972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37575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40A5CE5-9DC9-93A9-1CFF-D66118CDB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C7EF032E-9166-B839-A3F4-BEA9D0DFE2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70A739B-E877-44BA-960A-250ED5731343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2427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32670445-E601-C5A8-0D07-69A2FF983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2975"/>
            <a:ext cx="2751026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7" y="273054"/>
            <a:ext cx="3269672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435119"/>
            <a:ext cx="2751026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A02D9F1-4253-3F72-DB5D-884DA6D13F2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6D8CEF4-8B51-45B5-8A8A-7CF1C3C64C82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68545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F912ECE9-5DB9-DE94-BAE6-D33D43E36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62BFDF6-57F4-4A60-04C4-78568EBC1A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67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C342581-44AE-227B-07B8-E5C44C5B55F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561D3C-45A9-FD5D-B22E-FF7E73BE0F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24A06-6F01-AAFF-A57F-4E8E322F1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C4CA1-E79C-8A1F-B11A-BDFE5B1BC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F9F92-AFC1-D304-FAB5-6C71B8C17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87D9E2-3B7E-4C72-9A46-7452748D0716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</p:sldLayoutIdLst>
  <p:hf sldNum="0"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  <a:ea typeface="MS PGothic" pitchFamily="34" charset="-128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c.europa.eu/info/funding-tenders/opportunities/portal/screen/opportunities/topic-search;callCode=null;freeTextSearchKeyword=;matchWholeText=true;typeCodes=1;statusCodes=31094501,31094502,31094503;programmePeriod=2021%20-%202027;programCcm2Id=43251589;programDivisionCode=null;focusAreaCode=null;destinationGroup=null;missionGroup=null;geographicalZonesCode=null;programmeDivisionProspect=null;startDateLte=null;startDateGte=null;crossCuttingPriorityCode=null;cpvCode=null;performanceOfDelivery=null;sortQuery=sortStatus;orderBy=asc;onlyTenders=false;topicListKey=topicSearchTablePageState?frameworkProgramme=43251589" TargetMode="External"/><Relationship Id="rId4" Type="http://schemas.openxmlformats.org/officeDocument/2006/relationships/hyperlink" Target="https://www.km.gov.lv/lv/es-programma-pilsoni-vienlidziba-tiesibas-un-vertibas-cerv-2021-202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cerv@km.gov.lv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791FCDFA-71DB-968B-B4FD-D27021DA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3" y="2805546"/>
            <a:ext cx="8614063" cy="2286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lv-LV" altLang="lv-LV" sz="2900" dirty="0">
                <a:ea typeface="MS PGothic" panose="020B0600070205080204" pitchFamily="34" charset="-128"/>
              </a:rPr>
              <a:t>Eiropas Savienības programma </a:t>
            </a:r>
            <a:br>
              <a:rPr lang="lv-LV" altLang="lv-LV" sz="2900" b="0" dirty="0">
                <a:ea typeface="MS PGothic" panose="020B0600070205080204" pitchFamily="34" charset="-128"/>
              </a:rPr>
            </a:br>
            <a:r>
              <a:rPr lang="lv-LV" altLang="lv-LV" sz="2900" b="0" i="1" dirty="0">
                <a:solidFill>
                  <a:prstClr val="black"/>
                </a:solidFill>
                <a:ea typeface="MS PGothic" panose="020B0600070205080204" pitchFamily="34" charset="-128"/>
              </a:rPr>
              <a:t>«</a:t>
            </a:r>
            <a:r>
              <a:rPr lang="lv-LV" altLang="lv-LV" sz="2900" i="1" dirty="0">
                <a:ea typeface="MS PGothic" panose="020B0600070205080204" pitchFamily="34" charset="-128"/>
              </a:rPr>
              <a:t>Pilsoņi, Vienlīdzība, Tiesības un Vērtības</a:t>
            </a:r>
            <a:r>
              <a:rPr lang="lv-LV" altLang="lv-LV" sz="2900" i="1" dirty="0">
                <a:solidFill>
                  <a:prstClr val="black"/>
                </a:solidFill>
                <a:ea typeface="MS PGothic" panose="020B0600070205080204" pitchFamily="34" charset="-128"/>
              </a:rPr>
              <a:t>» 2021-2027 (CERV)</a:t>
            </a:r>
            <a:br>
              <a:rPr lang="lv-LV" altLang="lv-LV" sz="2900" i="1" dirty="0">
                <a:ea typeface="MS PGothic" panose="020B0600070205080204" pitchFamily="34" charset="-128"/>
              </a:rPr>
            </a:br>
            <a:endParaRPr lang="lv-LV" altLang="lv-LV" sz="1400" i="1" dirty="0">
              <a:highlight>
                <a:srgbClr val="FFFF00"/>
              </a:highlight>
              <a:ea typeface="MS PGothic" panose="020B0600070205080204" pitchFamily="34" charset="-128"/>
            </a:endParaRPr>
          </a:p>
        </p:txBody>
      </p:sp>
      <p:pic>
        <p:nvPicPr>
          <p:cNvPr id="13315" name="Attēls 2">
            <a:extLst>
              <a:ext uri="{FF2B5EF4-FFF2-40B4-BE49-F238E27FC236}">
                <a16:creationId xmlns:a16="http://schemas.microsoft.com/office/drawing/2014/main" id="{9B6AE197-6835-E2A7-5908-502208213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31" y="4339071"/>
            <a:ext cx="46009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E24AFDF5-2518-E320-62A8-0B62BD562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874" y="523982"/>
            <a:ext cx="5018926" cy="893655"/>
          </a:xfrm>
        </p:spPr>
        <p:txBody>
          <a:bodyPr>
            <a:normAutofit fontScale="90000"/>
          </a:bodyPr>
          <a:lstStyle/>
          <a:p>
            <a:r>
              <a:rPr lang="lv-LV" altLang="lv-LV" sz="3200" dirty="0">
                <a:latin typeface="Calibri" panose="020F0502020204030204" pitchFamily="34" charset="0"/>
                <a:ea typeface="MS PGothic" panose="020B0600070205080204" pitchFamily="34" charset="-128"/>
              </a:rPr>
              <a:t>Pirmais CERV pīlārs – Savienības vērtības</a:t>
            </a:r>
          </a:p>
        </p:txBody>
      </p:sp>
      <p:graphicFrame>
        <p:nvGraphicFramePr>
          <p:cNvPr id="4" name="Tabula 5">
            <a:extLst>
              <a:ext uri="{FF2B5EF4-FFF2-40B4-BE49-F238E27FC236}">
                <a16:creationId xmlns:a16="http://schemas.microsoft.com/office/drawing/2014/main" id="{736100E2-6E9C-8851-8E35-DC00527E66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089218"/>
              </p:ext>
            </p:extLst>
          </p:nvPr>
        </p:nvGraphicFramePr>
        <p:xfrm>
          <a:off x="236538" y="1612900"/>
          <a:ext cx="8547100" cy="4560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4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2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712">
                <a:tc rowSpan="2">
                  <a:txBody>
                    <a:bodyPr/>
                    <a:lstStyle/>
                    <a:p>
                      <a:pPr algn="ctr"/>
                      <a:endParaRPr lang="lv-LV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3" marR="91423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lv-LV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3" marR="91423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3780">
                <a:tc vMerge="1">
                  <a:txBody>
                    <a:bodyPr/>
                    <a:lstStyle/>
                    <a:p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Call for proposals for 4-year framework partnership agreements to support European networks, civil society </a:t>
                      </a:r>
                      <a:r>
                        <a:rPr lang="en-US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organisations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active at EU level and European think tanks in the areas of Union values</a:t>
                      </a:r>
                      <a:endParaRPr lang="lv-LV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lv-LV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Finansējums daudzgadu (4 gadi) partnerības līgumam lai atbalstītu Eiropas tīklus, pilsoniskās sabiedrības organizācijas, kas darbojas ES līmenī, un Eiropas ideju laboratorijas Eiropas Savienības vērtību jomās</a:t>
                      </a:r>
                    </a:p>
                  </a:txBody>
                  <a:tcPr marL="91431" marR="91431" marT="45713" marB="45713"/>
                </a:tc>
                <a:tc>
                  <a:txBody>
                    <a:bodyPr/>
                    <a:lstStyle/>
                    <a:p>
                      <a:pPr algn="l"/>
                      <a:r>
                        <a:rPr lang="lv-LV" sz="20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Aizsargāt </a:t>
                      </a:r>
                      <a:r>
                        <a:rPr lang="lv-LV" sz="20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ES vērtības,</a:t>
                      </a:r>
                      <a:r>
                        <a:rPr lang="lv-LV" sz="20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 īpaši veicināt tādu ES vērtību kā plurālisms, nediskriminācija, tolerance, taisnīgums, solidaritāte, </a:t>
                      </a:r>
                      <a:br>
                        <a:rPr lang="lv-LV" sz="20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</a:br>
                      <a:r>
                        <a:rPr lang="lv-LV" sz="20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līdztiesība iedzīvināšanu;</a:t>
                      </a:r>
                    </a:p>
                    <a:p>
                      <a:pPr algn="l"/>
                      <a:r>
                        <a:rPr lang="lv-LV" sz="20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koncentrēties uz </a:t>
                      </a:r>
                      <a:r>
                        <a:rPr lang="lv-LV" sz="20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tiesību aizsardzību</a:t>
                      </a:r>
                      <a:r>
                        <a:rPr lang="lv-LV" sz="20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; </a:t>
                      </a:r>
                      <a:br>
                        <a:rPr lang="lv-LV" sz="20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</a:br>
                      <a:r>
                        <a:rPr lang="lv-LV" sz="20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stiprināt</a:t>
                      </a:r>
                      <a:r>
                        <a:rPr lang="lv-LV" sz="20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 respektu pret likuma varu, </a:t>
                      </a:r>
                    </a:p>
                    <a:p>
                      <a:pPr algn="l"/>
                      <a:r>
                        <a:rPr lang="lv-LV" sz="20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veicināt demokrātisku dialogu, izsekojamību un labu pārvaldību</a:t>
                      </a: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;</a:t>
                      </a:r>
                      <a:endParaRPr lang="lv-LV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lv-LV" sz="20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vairot informētību par vērtībām un tiesībām, </a:t>
                      </a:r>
                      <a:r>
                        <a:rPr lang="lv-LV" sz="20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sniedzot finansiālu atbalstu</a:t>
                      </a:r>
                      <a:r>
                        <a:rPr lang="lv-LV" sz="20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 </a:t>
                      </a:r>
                      <a:r>
                        <a:rPr lang="lv-LV" sz="20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pilsoniskās sabiedrības organizācijām</a:t>
                      </a:r>
                      <a:r>
                        <a:rPr lang="lv-LV" sz="20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, kas darbojas vietējā, reģionālā un starptautiskā līmenī.</a:t>
                      </a:r>
                    </a:p>
                  </a:txBody>
                  <a:tcPr marL="91423" marR="91423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423" name="Attēls 1">
            <a:extLst>
              <a:ext uri="{FF2B5EF4-FFF2-40B4-BE49-F238E27FC236}">
                <a16:creationId xmlns:a16="http://schemas.microsoft.com/office/drawing/2014/main" id="{BD4C31A4-1DB4-22F9-F1A5-174096EDA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3" y="2075449"/>
            <a:ext cx="2786866" cy="262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12AF-0A4C-2F3D-0908-40DA7ED2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822" y="359591"/>
            <a:ext cx="6096000" cy="778367"/>
          </a:xfrm>
        </p:spPr>
        <p:txBody>
          <a:bodyPr>
            <a:normAutofit fontScale="90000"/>
          </a:bodyPr>
          <a:lstStyle/>
          <a:p>
            <a:r>
              <a:rPr lang="lv-LV" sz="3600" dirty="0">
                <a:latin typeface="Calibri" panose="020F0502020204030204" pitchFamily="34" charset="0"/>
                <a:cs typeface="Calibri" panose="020F0502020204030204" pitchFamily="34" charset="0"/>
              </a:rPr>
              <a:t>ES vērtību pīlāra uzsaukumi, </a:t>
            </a:r>
            <a:br>
              <a:rPr lang="lv-LV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3600" dirty="0">
                <a:latin typeface="Calibri" panose="020F0502020204030204" pitchFamily="34" charset="0"/>
                <a:cs typeface="Calibri" panose="020F0502020204030204" pitchFamily="34" charset="0"/>
              </a:rPr>
              <a:t>CERV, 2023/24</a:t>
            </a:r>
            <a:br>
              <a:rPr lang="lv-LV" dirty="0"/>
            </a:b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8C725-D319-E1C0-1373-8C62D9D4B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90022"/>
            <a:ext cx="7935817" cy="514128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uzsaukums jumta organizācijām </a:t>
            </a:r>
            <a:r>
              <a:rPr lang="lv-LV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Eiropas Savienības vērtības </a:t>
            </a:r>
            <a:r>
              <a:rPr lang="lv-LV" sz="2000" i="1" u="none" strike="noStrike" baseline="0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2000" i="1" u="none" strike="noStrike" baseline="0" dirty="0">
                <a:solidFill>
                  <a:srgbClr val="000000"/>
                </a:solidFill>
                <a:latin typeface="+mj-lt"/>
              </a:rPr>
              <a:t>Union Values</a:t>
            </a:r>
            <a:r>
              <a:rPr lang="lv-LV" sz="2000" i="1" u="none" strike="noStrike" baseline="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r>
              <a:rPr lang="lv-LV" i="1" dirty="0">
                <a:solidFill>
                  <a:srgbClr val="000000"/>
                </a:solidFill>
                <a:highlight>
                  <a:srgbClr val="C0C0C0"/>
                </a:highlight>
                <a:latin typeface="Calibri" panose="020F0502020204030204" pitchFamily="34" charset="0"/>
              </a:rPr>
              <a:t>Atvērts, iesniegšana līdz 7.martam (2024)</a:t>
            </a:r>
          </a:p>
          <a:p>
            <a:endParaRPr lang="lv-LV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1C1C1C"/>
                </a:solidFill>
                <a:effectLst/>
                <a:latin typeface="RobustaTLPro-Medium"/>
              </a:rPr>
              <a:t>uzsaukumu grupa </a:t>
            </a:r>
            <a:r>
              <a:rPr lang="sv-SE" b="1" i="0" dirty="0">
                <a:solidFill>
                  <a:srgbClr val="1C1C1C"/>
                </a:solidFill>
                <a:effectLst/>
                <a:latin typeface="RobustaTLPro-Medium"/>
              </a:rPr>
              <a:t>tiesiskas, demokrātiskas vides stiprināšanai un atbalstam</a:t>
            </a:r>
            <a:r>
              <a:rPr lang="lv-LV" b="1" i="0" dirty="0">
                <a:solidFill>
                  <a:srgbClr val="1C1C1C"/>
                </a:solidFill>
                <a:effectLst/>
                <a:latin typeface="RobustaTLPro-Medium"/>
              </a:rPr>
              <a:t> </a:t>
            </a:r>
            <a:r>
              <a:rPr lang="en-US" sz="2000" i="1" u="none" strike="noStrike" baseline="0" dirty="0">
                <a:solidFill>
                  <a:srgbClr val="000000"/>
                </a:solidFill>
                <a:latin typeface="+mj-lt"/>
              </a:rPr>
              <a:t>(charter, litigation, hate crime, whistle-blowers directive)</a:t>
            </a:r>
            <a:r>
              <a:rPr lang="lv-LV" i="1" dirty="0">
                <a:solidFill>
                  <a:srgbClr val="1C1C1C"/>
                </a:solidFill>
                <a:effectLst/>
                <a:latin typeface="+mj-lt"/>
              </a:rPr>
              <a:t>:</a:t>
            </a:r>
          </a:p>
          <a:p>
            <a:pPr marL="926988" lvl="1" indent="-457200">
              <a:buFont typeface="+mj-lt"/>
              <a:buAutoNum type="arabicPeriod"/>
            </a:pPr>
            <a:r>
              <a:rPr lang="lv-LV" b="0" i="0" dirty="0">
                <a:solidFill>
                  <a:srgbClr val="212529"/>
                </a:solidFill>
                <a:effectLst/>
                <a:latin typeface="RobustaTLPro-Regular"/>
              </a:rPr>
              <a:t>Kapacitātes stiprināšana un izpratnes veidošana par ES Pamattiesību hartu;</a:t>
            </a:r>
          </a:p>
          <a:p>
            <a:pPr marL="926988" lvl="1" indent="-457200">
              <a:buFont typeface="+mj-lt"/>
              <a:buAutoNum type="arabicPeriod"/>
            </a:pPr>
            <a:r>
              <a:rPr lang="lv-LV" b="0" i="0" dirty="0">
                <a:solidFill>
                  <a:srgbClr val="212529"/>
                </a:solidFill>
                <a:effectLst/>
                <a:latin typeface="RobustaTLPro-Regular"/>
              </a:rPr>
              <a:t>Tiesību un vērtību veicināšana, sniedzot iespējas pilsoniskajai telpai;</a:t>
            </a:r>
          </a:p>
          <a:p>
            <a:pPr marL="926988" lvl="1" indent="-457200">
              <a:buFont typeface="+mj-lt"/>
              <a:buAutoNum type="arabicPeriod"/>
            </a:pPr>
            <a:r>
              <a:rPr lang="lv-LV" b="0" i="0" dirty="0">
                <a:solidFill>
                  <a:srgbClr val="212529"/>
                </a:solidFill>
                <a:effectLst/>
                <a:latin typeface="RobustaTLPro-Regular"/>
              </a:rPr>
              <a:t>Stratēģiskā tiesvedība;</a:t>
            </a:r>
          </a:p>
          <a:p>
            <a:pPr marL="926988" lvl="1" indent="-457200">
              <a:buFont typeface="+mj-lt"/>
              <a:buAutoNum type="arabicPeriod"/>
            </a:pPr>
            <a:r>
              <a:rPr lang="lv-LV" b="0" i="0" dirty="0">
                <a:solidFill>
                  <a:srgbClr val="212529"/>
                </a:solidFill>
                <a:effectLst/>
                <a:latin typeface="RobustaTLPro-Regular"/>
              </a:rPr>
              <a:t>ES vērtību un tiesību aizsardzība, cīnoties pret naida runu un naida noziegumiem;</a:t>
            </a:r>
          </a:p>
          <a:p>
            <a:pPr marL="926988" lvl="1" indent="-457200">
              <a:buFont typeface="+mj-lt"/>
              <a:buAutoNum type="arabicPeriod"/>
            </a:pPr>
            <a:r>
              <a:rPr lang="lv-LV" b="0" i="0" dirty="0">
                <a:solidFill>
                  <a:srgbClr val="212529"/>
                </a:solidFill>
                <a:effectLst/>
                <a:latin typeface="RobustaTLPro-Regular"/>
              </a:rPr>
              <a:t>Labvēlīgas vides veidošana trauksmes cēlēju aizsardzībai</a:t>
            </a:r>
            <a:endParaRPr lang="lv-LV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lv-LV" sz="2000" i="1" dirty="0">
                <a:solidFill>
                  <a:srgbClr val="000000"/>
                </a:solidFill>
                <a:highlight>
                  <a:srgbClr val="C0C0C0"/>
                </a:highlight>
                <a:latin typeface="Calibri" panose="020F0502020204030204" pitchFamily="34" charset="0"/>
              </a:rPr>
              <a:t>Tiks atvērts martā/aprīlī, iesniegšana līdz septembrim (2024)</a:t>
            </a:r>
          </a:p>
          <a:p>
            <a:endParaRPr lang="lv-LV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1" u="none" strike="noStrike" baseline="0" dirty="0">
                <a:solidFill>
                  <a:srgbClr val="000000"/>
                </a:solidFill>
                <a:latin typeface="+mj-lt"/>
              </a:rPr>
              <a:t>Operating grants to framework partners</a:t>
            </a:r>
            <a:r>
              <a:rPr lang="lv-LV" sz="2000" b="0" i="1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lv-LV" sz="20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(bez uzsaukuma)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71941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9E012-017B-D075-1244-C1A0A91F5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847"/>
            <a:ext cx="9144000" cy="514315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741D7-8884-8A6B-8A7F-E2F880A86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2554" y="1759873"/>
            <a:ext cx="2272145" cy="713509"/>
          </a:xfrm>
        </p:spPr>
        <p:txBody>
          <a:bodyPr>
            <a:noAutofit/>
          </a:bodyPr>
          <a:lstStyle/>
          <a:p>
            <a:r>
              <a:rPr lang="lv-LV" altLang="lv-LV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Līdztiesība, tiesības </a:t>
            </a:r>
            <a:br>
              <a:rPr lang="lv-LV" altLang="lv-LV" sz="2000" b="1" dirty="0"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lv-LV" altLang="lv-LV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un dzimumu līdztiesība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888653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D199A06-8C65-B631-9244-3A696214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262" y="370115"/>
            <a:ext cx="5415337" cy="1189038"/>
          </a:xfrm>
        </p:spPr>
        <p:txBody>
          <a:bodyPr>
            <a:normAutofit fontScale="90000"/>
          </a:bodyPr>
          <a:lstStyle/>
          <a:p>
            <a:r>
              <a:rPr lang="lv-LV" altLang="lv-LV" sz="3200" dirty="0">
                <a:latin typeface="Calibri" panose="020F0502020204030204" pitchFamily="34" charset="0"/>
                <a:ea typeface="MS PGothic" panose="020B0600070205080204" pitchFamily="34" charset="-128"/>
              </a:rPr>
              <a:t>Otrais CERV pīlārs – līdztiesība, tiesības un dzimumu līdztiesība</a:t>
            </a:r>
          </a:p>
        </p:txBody>
      </p:sp>
      <p:graphicFrame>
        <p:nvGraphicFramePr>
          <p:cNvPr id="4" name="Tabula 5">
            <a:extLst>
              <a:ext uri="{FF2B5EF4-FFF2-40B4-BE49-F238E27FC236}">
                <a16:creationId xmlns:a16="http://schemas.microsoft.com/office/drawing/2014/main" id="{65358F23-06CB-FAEE-D04B-39990EF7E1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883018"/>
              </p:ext>
            </p:extLst>
          </p:nvPr>
        </p:nvGraphicFramePr>
        <p:xfrm>
          <a:off x="164306" y="1468884"/>
          <a:ext cx="8815387" cy="5272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0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endParaRPr lang="lv-LV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lv-LV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536">
                <a:tc vMerge="1">
                  <a:txBody>
                    <a:bodyPr/>
                    <a:lstStyle/>
                    <a:p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Call for proposals for 4-year framework partnership agreements to support European networks, civil society </a:t>
                      </a:r>
                      <a:r>
                        <a:rPr lang="en-US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organisations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active at EU level and European think tanks in the areas of Union values</a:t>
                      </a:r>
                      <a:endParaRPr lang="lv-LV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lv-LV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Finansējums daudzgadu (4 gadi) partnerības līgumam lai atbalstītu Eiropas tīklus, pilsoniskās sabiedrības organizācijas, kas darbojas ES līmenī, un Eiropas ideju laboratorijas Eiropas Savienības vērtību jomās</a:t>
                      </a:r>
                    </a:p>
                  </a:txBody>
                  <a:tcPr marL="91431" marR="91431" marT="45713" marB="45713"/>
                </a:tc>
                <a:tc>
                  <a:txBody>
                    <a:bodyPr/>
                    <a:lstStyle/>
                    <a:p>
                      <a:pPr marL="0" indent="446088" algn="l">
                        <a:buFont typeface="Arial" panose="020B0604020202020204" pitchFamily="34" charset="0"/>
                        <a:buChar char="•"/>
                      </a:pP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Vēršanās </a:t>
                      </a:r>
                      <a:r>
                        <a:rPr lang="lv-LV" sz="18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pret visa veida diskrimināciju</a:t>
                      </a: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, rasismu, ksenofobiju, antisemītismu, rasismu pret </a:t>
                      </a:r>
                      <a:r>
                        <a:rPr lang="lv-LV" sz="1800" b="0" i="0" dirty="0" err="1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romu</a:t>
                      </a: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 tautības pār-</a:t>
                      </a:r>
                      <a:r>
                        <a:rPr lang="lv-LV" sz="1800" b="0" i="0" dirty="0" err="1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stāvjiem</a:t>
                      </a: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, naidu pret musulmaņiem un citiem neiecietības veidiem, tostarp homofobiju un neiecietību, kuras pamatā ir dzimumidentitāte; </a:t>
                      </a:r>
                    </a:p>
                    <a:p>
                      <a:pPr marL="0" indent="446088" algn="l">
                        <a:buFont typeface="Arial" panose="020B0604020202020204" pitchFamily="34" charset="0"/>
                        <a:buChar char="•"/>
                      </a:pPr>
                      <a:r>
                        <a:rPr lang="lv-LV" sz="18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bērnu tiesību aizsardzība</a:t>
                      </a: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, izpratnes veidošana par bērnu tiesībām, bērnu aizsardzības sistēmas kapacitātes stiprināšana;</a:t>
                      </a:r>
                    </a:p>
                    <a:p>
                      <a:pPr marL="0" indent="446088" algn="l">
                        <a:buFont typeface="Arial" panose="020B0604020202020204" pitchFamily="34" charset="0"/>
                        <a:buChar char="•"/>
                      </a:pP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kopienu un grupu </a:t>
                      </a:r>
                      <a:r>
                        <a:rPr lang="lv-LV" sz="18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integrācijas</a:t>
                      </a: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 </a:t>
                      </a:r>
                      <a:r>
                        <a:rPr lang="lv-LV" sz="18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veicināšana</a:t>
                      </a: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;</a:t>
                      </a:r>
                    </a:p>
                    <a:p>
                      <a:pPr marL="0" indent="446088" algn="l">
                        <a:buFont typeface="Arial" panose="020B0604020202020204" pitchFamily="34" charset="0"/>
                        <a:buChar char="•"/>
                      </a:pPr>
                      <a:r>
                        <a:rPr lang="lv-LV" sz="18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personu ar īpašām vajadzībām tiesību aizsardzība</a:t>
                      </a: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, aktīva </a:t>
                      </a:r>
                      <a:r>
                        <a:rPr lang="lv-LV" sz="18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iekļaušana un pilnīga līdzdalība sabiedrībā</a:t>
                      </a: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; </a:t>
                      </a:r>
                    </a:p>
                    <a:p>
                      <a:pPr marL="0" indent="446088" algn="l">
                        <a:buFont typeface="Arial" panose="020B0604020202020204" pitchFamily="34" charset="0"/>
                        <a:buChar char="•"/>
                      </a:pP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problēmu, kas saistītas ar </a:t>
                      </a:r>
                      <a:r>
                        <a:rPr lang="lv-LV" sz="18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personas datu aizsardzību </a:t>
                      </a: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un datu aizsardzības reformu, risināšana un atbalsts ieinteresēto pušu dialogam; </a:t>
                      </a:r>
                    </a:p>
                    <a:p>
                      <a:pPr marL="0" indent="446088" algn="l">
                        <a:buFont typeface="Arial" panose="020B0604020202020204" pitchFamily="34" charset="0"/>
                        <a:buChar char="•"/>
                      </a:pP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atbalsts centieniem izmantot </a:t>
                      </a:r>
                      <a:r>
                        <a:rPr lang="lv-LV" sz="18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ES pilsoņu tiesības </a:t>
                      </a: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un īstenot </a:t>
                      </a:r>
                      <a:r>
                        <a:rPr lang="lv-LV" sz="1800" b="1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brīvas pārvietošanās tiesības</a:t>
                      </a:r>
                      <a:r>
                        <a:rPr lang="lv-LV" sz="1800" b="0" i="0" dirty="0">
                          <a:solidFill>
                            <a:srgbClr val="212529"/>
                          </a:solidFill>
                          <a:effectLst/>
                          <a:latin typeface="RobustaTLPro-Regular"/>
                        </a:rPr>
                        <a:t>, kā arī cīņa pret šo tiesību ļaunprātīgu izmantošanu.</a:t>
                      </a:r>
                      <a:endParaRPr lang="lv-LV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447" name="Attēls 2">
            <a:extLst>
              <a:ext uri="{FF2B5EF4-FFF2-40B4-BE49-F238E27FC236}">
                <a16:creationId xmlns:a16="http://schemas.microsoft.com/office/drawing/2014/main" id="{78818E64-1B28-68F1-0AEA-A08585EF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8" y="1901276"/>
            <a:ext cx="2815317" cy="197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12AF-0A4C-2F3D-0908-40DA7ED2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111" y="422471"/>
            <a:ext cx="6096000" cy="778367"/>
          </a:xfrm>
        </p:spPr>
        <p:txBody>
          <a:bodyPr>
            <a:noAutofit/>
          </a:bodyPr>
          <a:lstStyle/>
          <a:p>
            <a:r>
              <a:rPr lang="lv-LV" sz="3200" dirty="0">
                <a:latin typeface="Calibri" panose="020F0502020204030204" pitchFamily="34" charset="0"/>
                <a:cs typeface="Calibri" panose="020F0502020204030204" pitchFamily="34" charset="0"/>
              </a:rPr>
              <a:t>Līdztiesības pīlāra uzsaukumi, </a:t>
            </a:r>
            <a:br>
              <a:rPr lang="lv-LV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3200" dirty="0">
                <a:latin typeface="Calibri" panose="020F0502020204030204" pitchFamily="34" charset="0"/>
                <a:cs typeface="Calibri" panose="020F0502020204030204" pitchFamily="34" charset="0"/>
              </a:rPr>
              <a:t>CERV, 2023/24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8C725-D319-E1C0-1373-8C62D9D4B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044557"/>
            <a:ext cx="7935817" cy="428004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b="1" dirty="0">
                <a:solidFill>
                  <a:srgbClr val="1C1C1C"/>
                </a:solidFill>
                <a:latin typeface="RobustaTLPro-Medium"/>
              </a:rPr>
              <a:t>dzimumu vienlīdzības </a:t>
            </a:r>
            <a:r>
              <a:rPr lang="lv-LV" sz="2400" i="1" dirty="0">
                <a:solidFill>
                  <a:srgbClr val="1C1C1C"/>
                </a:solidFill>
                <a:latin typeface="+mj-lt"/>
              </a:rPr>
              <a:t>(</a:t>
            </a:r>
            <a:r>
              <a:rPr lang="lv-LV" sz="2400" i="1" dirty="0" err="1">
                <a:solidFill>
                  <a:srgbClr val="1C1C1C"/>
                </a:solidFill>
                <a:latin typeface="+mj-lt"/>
              </a:rPr>
              <a:t>Gender</a:t>
            </a:r>
            <a:r>
              <a:rPr lang="lv-LV" sz="2400" i="1" dirty="0">
                <a:solidFill>
                  <a:srgbClr val="1C1C1C"/>
                </a:solidFill>
                <a:latin typeface="+mj-lt"/>
              </a:rPr>
              <a:t> </a:t>
            </a:r>
            <a:r>
              <a:rPr lang="lv-LV" sz="2400" i="1" dirty="0" err="1">
                <a:solidFill>
                  <a:srgbClr val="1C1C1C"/>
                </a:solidFill>
                <a:latin typeface="+mj-lt"/>
              </a:rPr>
              <a:t>equality</a:t>
            </a:r>
            <a:r>
              <a:rPr lang="lv-LV" sz="2400" i="1" dirty="0">
                <a:solidFill>
                  <a:srgbClr val="1C1C1C"/>
                </a:solidFill>
                <a:latin typeface="+mj-lt"/>
              </a:rPr>
              <a:t>) </a:t>
            </a:r>
            <a:r>
              <a:rPr lang="lv-LV" sz="2400" dirty="0">
                <a:solidFill>
                  <a:srgbClr val="1C1C1C"/>
                </a:solidFill>
                <a:latin typeface="RobustaTLPro-Medium"/>
              </a:rPr>
              <a:t>uzsaukums</a:t>
            </a:r>
          </a:p>
          <a:p>
            <a:r>
              <a:rPr lang="lv-LV" sz="2400" i="1" dirty="0">
                <a:solidFill>
                  <a:srgbClr val="000000"/>
                </a:solidFill>
                <a:highlight>
                  <a:srgbClr val="C0C0C0"/>
                </a:highlight>
                <a:latin typeface="Calibri" panose="020F0502020204030204" pitchFamily="34" charset="0"/>
              </a:rPr>
              <a:t> Atvērts, iesniegšana līdz 29. februārim, 2024.</a:t>
            </a:r>
          </a:p>
          <a:p>
            <a:r>
              <a:rPr lang="lv-LV" sz="2400" i="1" dirty="0">
                <a:solidFill>
                  <a:srgbClr val="000000"/>
                </a:solidFill>
                <a:highlight>
                  <a:srgbClr val="C0C0C0"/>
                </a:highlight>
                <a:latin typeface="Calibri" panose="020F0502020204030204" pitchFamily="34" charset="0"/>
              </a:rPr>
              <a:t>Vebinārs 14.decembrī 10:00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datu aizsardzības</a:t>
            </a:r>
            <a:r>
              <a:rPr lang="lv-LV" sz="2400" b="0" i="0" dirty="0">
                <a:solidFill>
                  <a:srgbClr val="1C1C1C"/>
                </a:solidFill>
                <a:effectLst/>
                <a:latin typeface="RobustaTLPro-Medium"/>
              </a:rPr>
              <a:t> </a:t>
            </a:r>
            <a:r>
              <a:rPr lang="lv-LV" sz="2400" i="1" dirty="0">
                <a:solidFill>
                  <a:srgbClr val="1C1C1C"/>
                </a:solidFill>
                <a:effectLst/>
                <a:latin typeface="+mj-lt"/>
              </a:rPr>
              <a:t>(</a:t>
            </a:r>
            <a:r>
              <a:rPr lang="lv-LV" sz="2400" i="1" u="none" strike="noStrike" baseline="0" dirty="0" err="1">
                <a:solidFill>
                  <a:srgbClr val="000000"/>
                </a:solidFill>
                <a:latin typeface="+mj-lt"/>
              </a:rPr>
              <a:t>Data</a:t>
            </a:r>
            <a:r>
              <a:rPr lang="lv-LV" sz="2400" i="1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lv-LV" sz="2400" i="1" u="none" strike="noStrike" baseline="0" dirty="0" err="1">
                <a:solidFill>
                  <a:srgbClr val="000000"/>
                </a:solidFill>
                <a:latin typeface="+mj-lt"/>
              </a:rPr>
              <a:t>protection</a:t>
            </a:r>
            <a:r>
              <a:rPr lang="lv-LV" sz="2400" i="1" dirty="0">
                <a:solidFill>
                  <a:srgbClr val="1C1C1C"/>
                </a:solidFill>
                <a:effectLst/>
                <a:latin typeface="+mj-lt"/>
              </a:rPr>
              <a:t>)</a:t>
            </a:r>
            <a:r>
              <a:rPr lang="sv-SE" sz="2400" dirty="0">
                <a:solidFill>
                  <a:srgbClr val="1C1C1C"/>
                </a:solidFill>
                <a:latin typeface="+mj-lt"/>
              </a:rPr>
              <a:t> </a:t>
            </a:r>
            <a:r>
              <a:rPr lang="sv-SE" sz="2400" dirty="0">
                <a:solidFill>
                  <a:srgbClr val="1C1C1C"/>
                </a:solidFill>
                <a:latin typeface="RobustaTLPro-Medium"/>
              </a:rPr>
              <a:t>uzsaukum</a:t>
            </a:r>
            <a:r>
              <a:rPr lang="lv-LV" sz="2400" dirty="0">
                <a:solidFill>
                  <a:srgbClr val="1C1C1C"/>
                </a:solidFill>
                <a:latin typeface="RobustaTLPro-Medium"/>
              </a:rPr>
              <a:t>s</a:t>
            </a:r>
            <a:endParaRPr lang="lv-LV" sz="2400" i="1" dirty="0">
              <a:solidFill>
                <a:srgbClr val="1C1C1C"/>
              </a:solidFill>
              <a:latin typeface="RobustaTLPro-Medium"/>
            </a:endParaRPr>
          </a:p>
          <a:p>
            <a:r>
              <a:rPr lang="lv-LV" sz="2400" i="1" dirty="0">
                <a:solidFill>
                  <a:srgbClr val="000000"/>
                </a:solidFill>
                <a:highlight>
                  <a:srgbClr val="C0C0C0"/>
                </a:highlight>
                <a:latin typeface="Calibri" panose="020F0502020204030204" pitchFamily="34" charset="0"/>
              </a:rPr>
              <a:t>Atvērts, iesniegšana līdz 24. aprīlim, 2024.</a:t>
            </a:r>
            <a:endParaRPr lang="lv-LV" sz="2400" dirty="0">
              <a:solidFill>
                <a:srgbClr val="1C1C1C"/>
              </a:solidFill>
              <a:latin typeface="RobustaTLPro-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b="1" dirty="0">
                <a:solidFill>
                  <a:srgbClr val="1C1C1C"/>
                </a:solidFill>
                <a:latin typeface="RobustaTLPro-Medium"/>
              </a:rPr>
              <a:t>Romu Nacionālo kontaktpunktu</a:t>
            </a:r>
            <a:r>
              <a:rPr lang="lv-LV" sz="2400" b="1" dirty="0">
                <a:solidFill>
                  <a:srgbClr val="1C1C1C"/>
                </a:solidFill>
                <a:latin typeface="+mj-lt"/>
              </a:rPr>
              <a:t> </a:t>
            </a:r>
            <a:r>
              <a:rPr lang="lv-LV" sz="2400" i="1" dirty="0">
                <a:solidFill>
                  <a:srgbClr val="1C1C1C"/>
                </a:solidFill>
                <a:latin typeface="+mj-lt"/>
              </a:rPr>
              <a:t>(</a:t>
            </a:r>
            <a:r>
              <a:rPr lang="lv-LV" sz="2400" i="1" dirty="0" err="1">
                <a:solidFill>
                  <a:srgbClr val="1C1C1C"/>
                </a:solidFill>
                <a:latin typeface="+mj-lt"/>
              </a:rPr>
              <a:t>National</a:t>
            </a:r>
            <a:r>
              <a:rPr lang="lv-LV" sz="2400" i="1" dirty="0">
                <a:solidFill>
                  <a:srgbClr val="1C1C1C"/>
                </a:solidFill>
                <a:latin typeface="+mj-lt"/>
              </a:rPr>
              <a:t> Roma </a:t>
            </a:r>
            <a:r>
              <a:rPr lang="lv-LV" sz="2400" i="1" dirty="0" err="1">
                <a:solidFill>
                  <a:srgbClr val="1C1C1C"/>
                </a:solidFill>
                <a:latin typeface="+mj-lt"/>
              </a:rPr>
              <a:t>Contacts</a:t>
            </a:r>
            <a:r>
              <a:rPr lang="lv-LV" sz="2400" i="1" dirty="0">
                <a:solidFill>
                  <a:srgbClr val="1C1C1C"/>
                </a:solidFill>
                <a:latin typeface="+mj-lt"/>
              </a:rPr>
              <a:t> </a:t>
            </a:r>
            <a:r>
              <a:rPr lang="lv-LV" sz="2400" i="1" dirty="0" err="1">
                <a:solidFill>
                  <a:srgbClr val="1C1C1C"/>
                </a:solidFill>
                <a:latin typeface="+mj-lt"/>
              </a:rPr>
              <a:t>Points</a:t>
            </a:r>
            <a:r>
              <a:rPr lang="lv-LV" sz="2400" i="1" dirty="0">
                <a:solidFill>
                  <a:srgbClr val="1C1C1C"/>
                </a:solidFill>
                <a:latin typeface="+mj-lt"/>
              </a:rPr>
              <a:t>) </a:t>
            </a:r>
            <a:r>
              <a:rPr lang="lv-LV" sz="2400" dirty="0">
                <a:solidFill>
                  <a:srgbClr val="1C1C1C"/>
                </a:solidFill>
                <a:latin typeface="RobustaTLPro-Medium"/>
              </a:rPr>
              <a:t>uzsaukums</a:t>
            </a:r>
          </a:p>
          <a:p>
            <a:r>
              <a:rPr lang="lv-LV" sz="2400" i="1" dirty="0">
                <a:solidFill>
                  <a:srgbClr val="000000"/>
                </a:solidFill>
                <a:highlight>
                  <a:srgbClr val="C0C0C0"/>
                </a:highlight>
                <a:latin typeface="Calibri" panose="020F0502020204030204" pitchFamily="34" charset="0"/>
              </a:rPr>
              <a:t>Atvērts, iesniegšana līdz 7. martam, 2024.</a:t>
            </a:r>
            <a:endParaRPr lang="lv-LV" sz="2400" dirty="0">
              <a:solidFill>
                <a:srgbClr val="1C1C1C"/>
              </a:solidFill>
              <a:latin typeface="RobustaTLPro-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b="1" i="1" dirty="0">
                <a:solidFill>
                  <a:srgbClr val="1C1C1C"/>
                </a:solidFill>
                <a:latin typeface="RobustaTLPro-Medium"/>
              </a:rPr>
              <a:t>Līdztiesības </a:t>
            </a:r>
            <a:r>
              <a:rPr lang="lv-LV" sz="2400" i="1" dirty="0">
                <a:solidFill>
                  <a:srgbClr val="1C1C1C"/>
                </a:solidFill>
                <a:latin typeface="+mj-lt"/>
              </a:rPr>
              <a:t>(</a:t>
            </a:r>
            <a:r>
              <a:rPr lang="lv-LV" sz="2400" i="1" dirty="0" err="1">
                <a:solidFill>
                  <a:srgbClr val="1C1C1C"/>
                </a:solidFill>
                <a:latin typeface="+mj-lt"/>
              </a:rPr>
              <a:t>Equal</a:t>
            </a:r>
            <a:r>
              <a:rPr lang="lv-LV" sz="2400" i="1" dirty="0">
                <a:solidFill>
                  <a:srgbClr val="1C1C1C"/>
                </a:solidFill>
                <a:latin typeface="+mj-lt"/>
              </a:rPr>
              <a:t>) </a:t>
            </a:r>
            <a:r>
              <a:rPr lang="lv-LV" sz="2400" dirty="0">
                <a:solidFill>
                  <a:srgbClr val="1C1C1C"/>
                </a:solidFill>
                <a:latin typeface="RobustaTLPro-Medium"/>
              </a:rPr>
              <a:t>uzsaukuma 2024.gadā nebūs</a:t>
            </a:r>
            <a:endParaRPr lang="lv-LV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87D02-257C-6C09-FDB2-54B7E56880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lv-LV" dirty="0"/>
              <a:t>CERV, 2023/24</a:t>
            </a:r>
          </a:p>
        </p:txBody>
      </p:sp>
    </p:spTree>
    <p:extLst>
      <p:ext uri="{BB962C8B-B14F-4D97-AF65-F5344CB8AC3E}">
        <p14:creationId xmlns:p14="http://schemas.microsoft.com/office/powerpoint/2010/main" val="4131632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C71DA590-7E50-3A40-A75D-8FEB520AB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99" r="16553"/>
          <a:stretch/>
        </p:blipFill>
        <p:spPr>
          <a:xfrm>
            <a:off x="1" y="1947442"/>
            <a:ext cx="9144000" cy="4910558"/>
          </a:xfrm>
          <a:prstGeom prst="rect">
            <a:avLst/>
          </a:prstGeom>
          <a:ln>
            <a:noFill/>
          </a:ln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E4DDE5-2FBA-FDDC-8C55-AAA51F5E50A7}"/>
              </a:ext>
            </a:extLst>
          </p:cNvPr>
          <p:cNvSpPr/>
          <p:nvPr/>
        </p:nvSpPr>
        <p:spPr>
          <a:xfrm>
            <a:off x="0" y="1947442"/>
            <a:ext cx="3858768" cy="1298308"/>
          </a:xfrm>
          <a:custGeom>
            <a:avLst/>
            <a:gdLst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585216 w 3858768"/>
              <a:gd name="connsiteY2" fmla="*/ 100584 h 1281264"/>
              <a:gd name="connsiteX3" fmla="*/ 850392 w 3858768"/>
              <a:gd name="connsiteY3" fmla="*/ 155448 h 1281264"/>
              <a:gd name="connsiteX4" fmla="*/ 969264 w 3858768"/>
              <a:gd name="connsiteY4" fmla="*/ 192024 h 1281264"/>
              <a:gd name="connsiteX5" fmla="*/ 1042416 w 3858768"/>
              <a:gd name="connsiteY5" fmla="*/ 210312 h 1281264"/>
              <a:gd name="connsiteX6" fmla="*/ 1444752 w 3858768"/>
              <a:gd name="connsiteY6" fmla="*/ 128016 h 1281264"/>
              <a:gd name="connsiteX7" fmla="*/ 2240280 w 3858768"/>
              <a:gd name="connsiteY7" fmla="*/ 64008 h 1281264"/>
              <a:gd name="connsiteX8" fmla="*/ 2779776 w 3858768"/>
              <a:gd name="connsiteY8" fmla="*/ 91440 h 1281264"/>
              <a:gd name="connsiteX9" fmla="*/ 2935224 w 3858768"/>
              <a:gd name="connsiteY9" fmla="*/ 128016 h 1281264"/>
              <a:gd name="connsiteX10" fmla="*/ 3063240 w 3858768"/>
              <a:gd name="connsiteY10" fmla="*/ 146304 h 1281264"/>
              <a:gd name="connsiteX11" fmla="*/ 3319272 w 3858768"/>
              <a:gd name="connsiteY11" fmla="*/ 192024 h 1281264"/>
              <a:gd name="connsiteX12" fmla="*/ 3447288 w 3858768"/>
              <a:gd name="connsiteY12" fmla="*/ 164592 h 1281264"/>
              <a:gd name="connsiteX13" fmla="*/ 3520440 w 3858768"/>
              <a:gd name="connsiteY13" fmla="*/ 137160 h 1281264"/>
              <a:gd name="connsiteX14" fmla="*/ 3538728 w 3858768"/>
              <a:gd name="connsiteY14" fmla="*/ 137160 h 1281264"/>
              <a:gd name="connsiteX15" fmla="*/ 3858768 w 3858768"/>
              <a:gd name="connsiteY15" fmla="*/ 0 h 1281264"/>
              <a:gd name="connsiteX16" fmla="*/ 3374136 w 3858768"/>
              <a:gd name="connsiteY16" fmla="*/ 804672 h 1281264"/>
              <a:gd name="connsiteX17" fmla="*/ 2743200 w 3858768"/>
              <a:gd name="connsiteY17" fmla="*/ 905256 h 1281264"/>
              <a:gd name="connsiteX18" fmla="*/ 2551176 w 3858768"/>
              <a:gd name="connsiteY18" fmla="*/ 1014984 h 1281264"/>
              <a:gd name="connsiteX19" fmla="*/ 2368296 w 3858768"/>
              <a:gd name="connsiteY19" fmla="*/ 1078992 h 1281264"/>
              <a:gd name="connsiteX20" fmla="*/ 2011680 w 3858768"/>
              <a:gd name="connsiteY20" fmla="*/ 1216152 h 1281264"/>
              <a:gd name="connsiteX21" fmla="*/ 1810512 w 3858768"/>
              <a:gd name="connsiteY21" fmla="*/ 1234440 h 1281264"/>
              <a:gd name="connsiteX22" fmla="*/ 1325880 w 3858768"/>
              <a:gd name="connsiteY22" fmla="*/ 1261872 h 1281264"/>
              <a:gd name="connsiteX23" fmla="*/ 457200 w 3858768"/>
              <a:gd name="connsiteY23" fmla="*/ 1252728 h 1281264"/>
              <a:gd name="connsiteX24" fmla="*/ 429768 w 3858768"/>
              <a:gd name="connsiteY24" fmla="*/ 1261872 h 1281264"/>
              <a:gd name="connsiteX25" fmla="*/ 356616 w 3858768"/>
              <a:gd name="connsiteY25" fmla="*/ 1271016 h 1281264"/>
              <a:gd name="connsiteX26" fmla="*/ 292608 w 3858768"/>
              <a:gd name="connsiteY26" fmla="*/ 1280160 h 1281264"/>
              <a:gd name="connsiteX27" fmla="*/ 9144 w 3858768"/>
              <a:gd name="connsiteY27" fmla="*/ 1280160 h 1281264"/>
              <a:gd name="connsiteX28" fmla="*/ 0 w 3858768"/>
              <a:gd name="connsiteY28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850392 w 3858768"/>
              <a:gd name="connsiteY2" fmla="*/ 155448 h 1281264"/>
              <a:gd name="connsiteX3" fmla="*/ 969264 w 3858768"/>
              <a:gd name="connsiteY3" fmla="*/ 192024 h 1281264"/>
              <a:gd name="connsiteX4" fmla="*/ 1042416 w 3858768"/>
              <a:gd name="connsiteY4" fmla="*/ 210312 h 1281264"/>
              <a:gd name="connsiteX5" fmla="*/ 1444752 w 3858768"/>
              <a:gd name="connsiteY5" fmla="*/ 128016 h 1281264"/>
              <a:gd name="connsiteX6" fmla="*/ 2240280 w 3858768"/>
              <a:gd name="connsiteY6" fmla="*/ 64008 h 1281264"/>
              <a:gd name="connsiteX7" fmla="*/ 2779776 w 3858768"/>
              <a:gd name="connsiteY7" fmla="*/ 91440 h 1281264"/>
              <a:gd name="connsiteX8" fmla="*/ 2935224 w 3858768"/>
              <a:gd name="connsiteY8" fmla="*/ 128016 h 1281264"/>
              <a:gd name="connsiteX9" fmla="*/ 3063240 w 3858768"/>
              <a:gd name="connsiteY9" fmla="*/ 146304 h 1281264"/>
              <a:gd name="connsiteX10" fmla="*/ 3319272 w 3858768"/>
              <a:gd name="connsiteY10" fmla="*/ 192024 h 1281264"/>
              <a:gd name="connsiteX11" fmla="*/ 3447288 w 3858768"/>
              <a:gd name="connsiteY11" fmla="*/ 164592 h 1281264"/>
              <a:gd name="connsiteX12" fmla="*/ 3520440 w 3858768"/>
              <a:gd name="connsiteY12" fmla="*/ 137160 h 1281264"/>
              <a:gd name="connsiteX13" fmla="*/ 3538728 w 3858768"/>
              <a:gd name="connsiteY13" fmla="*/ 137160 h 1281264"/>
              <a:gd name="connsiteX14" fmla="*/ 3858768 w 3858768"/>
              <a:gd name="connsiteY14" fmla="*/ 0 h 1281264"/>
              <a:gd name="connsiteX15" fmla="*/ 3374136 w 3858768"/>
              <a:gd name="connsiteY15" fmla="*/ 804672 h 1281264"/>
              <a:gd name="connsiteX16" fmla="*/ 2743200 w 3858768"/>
              <a:gd name="connsiteY16" fmla="*/ 905256 h 1281264"/>
              <a:gd name="connsiteX17" fmla="*/ 2551176 w 3858768"/>
              <a:gd name="connsiteY17" fmla="*/ 1014984 h 1281264"/>
              <a:gd name="connsiteX18" fmla="*/ 2368296 w 3858768"/>
              <a:gd name="connsiteY18" fmla="*/ 1078992 h 1281264"/>
              <a:gd name="connsiteX19" fmla="*/ 2011680 w 3858768"/>
              <a:gd name="connsiteY19" fmla="*/ 1216152 h 1281264"/>
              <a:gd name="connsiteX20" fmla="*/ 1810512 w 3858768"/>
              <a:gd name="connsiteY20" fmla="*/ 1234440 h 1281264"/>
              <a:gd name="connsiteX21" fmla="*/ 1325880 w 3858768"/>
              <a:gd name="connsiteY21" fmla="*/ 1261872 h 1281264"/>
              <a:gd name="connsiteX22" fmla="*/ 457200 w 3858768"/>
              <a:gd name="connsiteY22" fmla="*/ 1252728 h 1281264"/>
              <a:gd name="connsiteX23" fmla="*/ 429768 w 3858768"/>
              <a:gd name="connsiteY23" fmla="*/ 1261872 h 1281264"/>
              <a:gd name="connsiteX24" fmla="*/ 356616 w 3858768"/>
              <a:gd name="connsiteY24" fmla="*/ 1271016 h 1281264"/>
              <a:gd name="connsiteX25" fmla="*/ 292608 w 3858768"/>
              <a:gd name="connsiteY25" fmla="*/ 1280160 h 1281264"/>
              <a:gd name="connsiteX26" fmla="*/ 9144 w 3858768"/>
              <a:gd name="connsiteY26" fmla="*/ 1280160 h 1281264"/>
              <a:gd name="connsiteX27" fmla="*/ 0 w 3858768"/>
              <a:gd name="connsiteY27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850392 w 3858768"/>
              <a:gd name="connsiteY2" fmla="*/ 155448 h 1281264"/>
              <a:gd name="connsiteX3" fmla="*/ 969264 w 3858768"/>
              <a:gd name="connsiteY3" fmla="*/ 192024 h 1281264"/>
              <a:gd name="connsiteX4" fmla="*/ 1444752 w 3858768"/>
              <a:gd name="connsiteY4" fmla="*/ 128016 h 1281264"/>
              <a:gd name="connsiteX5" fmla="*/ 2240280 w 3858768"/>
              <a:gd name="connsiteY5" fmla="*/ 64008 h 1281264"/>
              <a:gd name="connsiteX6" fmla="*/ 2779776 w 3858768"/>
              <a:gd name="connsiteY6" fmla="*/ 91440 h 1281264"/>
              <a:gd name="connsiteX7" fmla="*/ 2935224 w 3858768"/>
              <a:gd name="connsiteY7" fmla="*/ 128016 h 1281264"/>
              <a:gd name="connsiteX8" fmla="*/ 3063240 w 3858768"/>
              <a:gd name="connsiteY8" fmla="*/ 146304 h 1281264"/>
              <a:gd name="connsiteX9" fmla="*/ 3319272 w 3858768"/>
              <a:gd name="connsiteY9" fmla="*/ 192024 h 1281264"/>
              <a:gd name="connsiteX10" fmla="*/ 3447288 w 3858768"/>
              <a:gd name="connsiteY10" fmla="*/ 164592 h 1281264"/>
              <a:gd name="connsiteX11" fmla="*/ 3520440 w 3858768"/>
              <a:gd name="connsiteY11" fmla="*/ 137160 h 1281264"/>
              <a:gd name="connsiteX12" fmla="*/ 3538728 w 3858768"/>
              <a:gd name="connsiteY12" fmla="*/ 137160 h 1281264"/>
              <a:gd name="connsiteX13" fmla="*/ 3858768 w 3858768"/>
              <a:gd name="connsiteY13" fmla="*/ 0 h 1281264"/>
              <a:gd name="connsiteX14" fmla="*/ 3374136 w 3858768"/>
              <a:gd name="connsiteY14" fmla="*/ 804672 h 1281264"/>
              <a:gd name="connsiteX15" fmla="*/ 2743200 w 3858768"/>
              <a:gd name="connsiteY15" fmla="*/ 905256 h 1281264"/>
              <a:gd name="connsiteX16" fmla="*/ 2551176 w 3858768"/>
              <a:gd name="connsiteY16" fmla="*/ 1014984 h 1281264"/>
              <a:gd name="connsiteX17" fmla="*/ 2368296 w 3858768"/>
              <a:gd name="connsiteY17" fmla="*/ 1078992 h 1281264"/>
              <a:gd name="connsiteX18" fmla="*/ 2011680 w 3858768"/>
              <a:gd name="connsiteY18" fmla="*/ 1216152 h 1281264"/>
              <a:gd name="connsiteX19" fmla="*/ 1810512 w 3858768"/>
              <a:gd name="connsiteY19" fmla="*/ 1234440 h 1281264"/>
              <a:gd name="connsiteX20" fmla="*/ 1325880 w 3858768"/>
              <a:gd name="connsiteY20" fmla="*/ 1261872 h 1281264"/>
              <a:gd name="connsiteX21" fmla="*/ 457200 w 3858768"/>
              <a:gd name="connsiteY21" fmla="*/ 1252728 h 1281264"/>
              <a:gd name="connsiteX22" fmla="*/ 429768 w 3858768"/>
              <a:gd name="connsiteY22" fmla="*/ 1261872 h 1281264"/>
              <a:gd name="connsiteX23" fmla="*/ 356616 w 3858768"/>
              <a:gd name="connsiteY23" fmla="*/ 1271016 h 1281264"/>
              <a:gd name="connsiteX24" fmla="*/ 292608 w 3858768"/>
              <a:gd name="connsiteY24" fmla="*/ 1280160 h 1281264"/>
              <a:gd name="connsiteX25" fmla="*/ 9144 w 3858768"/>
              <a:gd name="connsiteY25" fmla="*/ 1280160 h 1281264"/>
              <a:gd name="connsiteX26" fmla="*/ 0 w 3858768"/>
              <a:gd name="connsiteY26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850392 w 3858768"/>
              <a:gd name="connsiteY2" fmla="*/ 155448 h 1281264"/>
              <a:gd name="connsiteX3" fmla="*/ 1444752 w 3858768"/>
              <a:gd name="connsiteY3" fmla="*/ 128016 h 1281264"/>
              <a:gd name="connsiteX4" fmla="*/ 2240280 w 3858768"/>
              <a:gd name="connsiteY4" fmla="*/ 64008 h 1281264"/>
              <a:gd name="connsiteX5" fmla="*/ 2779776 w 3858768"/>
              <a:gd name="connsiteY5" fmla="*/ 91440 h 1281264"/>
              <a:gd name="connsiteX6" fmla="*/ 2935224 w 3858768"/>
              <a:gd name="connsiteY6" fmla="*/ 128016 h 1281264"/>
              <a:gd name="connsiteX7" fmla="*/ 3063240 w 3858768"/>
              <a:gd name="connsiteY7" fmla="*/ 146304 h 1281264"/>
              <a:gd name="connsiteX8" fmla="*/ 3319272 w 3858768"/>
              <a:gd name="connsiteY8" fmla="*/ 192024 h 1281264"/>
              <a:gd name="connsiteX9" fmla="*/ 3447288 w 3858768"/>
              <a:gd name="connsiteY9" fmla="*/ 164592 h 1281264"/>
              <a:gd name="connsiteX10" fmla="*/ 3520440 w 3858768"/>
              <a:gd name="connsiteY10" fmla="*/ 137160 h 1281264"/>
              <a:gd name="connsiteX11" fmla="*/ 3538728 w 3858768"/>
              <a:gd name="connsiteY11" fmla="*/ 137160 h 1281264"/>
              <a:gd name="connsiteX12" fmla="*/ 3858768 w 3858768"/>
              <a:gd name="connsiteY12" fmla="*/ 0 h 1281264"/>
              <a:gd name="connsiteX13" fmla="*/ 3374136 w 3858768"/>
              <a:gd name="connsiteY13" fmla="*/ 804672 h 1281264"/>
              <a:gd name="connsiteX14" fmla="*/ 2743200 w 3858768"/>
              <a:gd name="connsiteY14" fmla="*/ 905256 h 1281264"/>
              <a:gd name="connsiteX15" fmla="*/ 2551176 w 3858768"/>
              <a:gd name="connsiteY15" fmla="*/ 1014984 h 1281264"/>
              <a:gd name="connsiteX16" fmla="*/ 2368296 w 3858768"/>
              <a:gd name="connsiteY16" fmla="*/ 1078992 h 1281264"/>
              <a:gd name="connsiteX17" fmla="*/ 2011680 w 3858768"/>
              <a:gd name="connsiteY17" fmla="*/ 1216152 h 1281264"/>
              <a:gd name="connsiteX18" fmla="*/ 1810512 w 3858768"/>
              <a:gd name="connsiteY18" fmla="*/ 1234440 h 1281264"/>
              <a:gd name="connsiteX19" fmla="*/ 1325880 w 3858768"/>
              <a:gd name="connsiteY19" fmla="*/ 1261872 h 1281264"/>
              <a:gd name="connsiteX20" fmla="*/ 457200 w 3858768"/>
              <a:gd name="connsiteY20" fmla="*/ 1252728 h 1281264"/>
              <a:gd name="connsiteX21" fmla="*/ 429768 w 3858768"/>
              <a:gd name="connsiteY21" fmla="*/ 1261872 h 1281264"/>
              <a:gd name="connsiteX22" fmla="*/ 356616 w 3858768"/>
              <a:gd name="connsiteY22" fmla="*/ 1271016 h 1281264"/>
              <a:gd name="connsiteX23" fmla="*/ 292608 w 3858768"/>
              <a:gd name="connsiteY23" fmla="*/ 1280160 h 1281264"/>
              <a:gd name="connsiteX24" fmla="*/ 9144 w 3858768"/>
              <a:gd name="connsiteY24" fmla="*/ 1280160 h 1281264"/>
              <a:gd name="connsiteX25" fmla="*/ 0 w 3858768"/>
              <a:gd name="connsiteY25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1444752 w 3858768"/>
              <a:gd name="connsiteY2" fmla="*/ 128016 h 1281264"/>
              <a:gd name="connsiteX3" fmla="*/ 2240280 w 3858768"/>
              <a:gd name="connsiteY3" fmla="*/ 64008 h 1281264"/>
              <a:gd name="connsiteX4" fmla="*/ 2779776 w 3858768"/>
              <a:gd name="connsiteY4" fmla="*/ 91440 h 1281264"/>
              <a:gd name="connsiteX5" fmla="*/ 2935224 w 3858768"/>
              <a:gd name="connsiteY5" fmla="*/ 128016 h 1281264"/>
              <a:gd name="connsiteX6" fmla="*/ 3063240 w 3858768"/>
              <a:gd name="connsiteY6" fmla="*/ 146304 h 1281264"/>
              <a:gd name="connsiteX7" fmla="*/ 3319272 w 3858768"/>
              <a:gd name="connsiteY7" fmla="*/ 192024 h 1281264"/>
              <a:gd name="connsiteX8" fmla="*/ 3447288 w 3858768"/>
              <a:gd name="connsiteY8" fmla="*/ 164592 h 1281264"/>
              <a:gd name="connsiteX9" fmla="*/ 3520440 w 3858768"/>
              <a:gd name="connsiteY9" fmla="*/ 137160 h 1281264"/>
              <a:gd name="connsiteX10" fmla="*/ 3538728 w 3858768"/>
              <a:gd name="connsiteY10" fmla="*/ 137160 h 1281264"/>
              <a:gd name="connsiteX11" fmla="*/ 3858768 w 3858768"/>
              <a:gd name="connsiteY11" fmla="*/ 0 h 1281264"/>
              <a:gd name="connsiteX12" fmla="*/ 3374136 w 3858768"/>
              <a:gd name="connsiteY12" fmla="*/ 804672 h 1281264"/>
              <a:gd name="connsiteX13" fmla="*/ 2743200 w 3858768"/>
              <a:gd name="connsiteY13" fmla="*/ 905256 h 1281264"/>
              <a:gd name="connsiteX14" fmla="*/ 2551176 w 3858768"/>
              <a:gd name="connsiteY14" fmla="*/ 1014984 h 1281264"/>
              <a:gd name="connsiteX15" fmla="*/ 2368296 w 3858768"/>
              <a:gd name="connsiteY15" fmla="*/ 1078992 h 1281264"/>
              <a:gd name="connsiteX16" fmla="*/ 2011680 w 3858768"/>
              <a:gd name="connsiteY16" fmla="*/ 1216152 h 1281264"/>
              <a:gd name="connsiteX17" fmla="*/ 1810512 w 3858768"/>
              <a:gd name="connsiteY17" fmla="*/ 1234440 h 1281264"/>
              <a:gd name="connsiteX18" fmla="*/ 1325880 w 3858768"/>
              <a:gd name="connsiteY18" fmla="*/ 1261872 h 1281264"/>
              <a:gd name="connsiteX19" fmla="*/ 457200 w 3858768"/>
              <a:gd name="connsiteY19" fmla="*/ 1252728 h 1281264"/>
              <a:gd name="connsiteX20" fmla="*/ 429768 w 3858768"/>
              <a:gd name="connsiteY20" fmla="*/ 1261872 h 1281264"/>
              <a:gd name="connsiteX21" fmla="*/ 356616 w 3858768"/>
              <a:gd name="connsiteY21" fmla="*/ 1271016 h 1281264"/>
              <a:gd name="connsiteX22" fmla="*/ 292608 w 3858768"/>
              <a:gd name="connsiteY22" fmla="*/ 1280160 h 1281264"/>
              <a:gd name="connsiteX23" fmla="*/ 9144 w 3858768"/>
              <a:gd name="connsiteY23" fmla="*/ 1280160 h 1281264"/>
              <a:gd name="connsiteX24" fmla="*/ 0 w 3858768"/>
              <a:gd name="connsiteY24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2240280 w 3858768"/>
              <a:gd name="connsiteY2" fmla="*/ 64008 h 1281264"/>
              <a:gd name="connsiteX3" fmla="*/ 2779776 w 3858768"/>
              <a:gd name="connsiteY3" fmla="*/ 91440 h 1281264"/>
              <a:gd name="connsiteX4" fmla="*/ 2935224 w 3858768"/>
              <a:gd name="connsiteY4" fmla="*/ 128016 h 1281264"/>
              <a:gd name="connsiteX5" fmla="*/ 3063240 w 3858768"/>
              <a:gd name="connsiteY5" fmla="*/ 146304 h 1281264"/>
              <a:gd name="connsiteX6" fmla="*/ 3319272 w 3858768"/>
              <a:gd name="connsiteY6" fmla="*/ 192024 h 1281264"/>
              <a:gd name="connsiteX7" fmla="*/ 3447288 w 3858768"/>
              <a:gd name="connsiteY7" fmla="*/ 164592 h 1281264"/>
              <a:gd name="connsiteX8" fmla="*/ 3520440 w 3858768"/>
              <a:gd name="connsiteY8" fmla="*/ 137160 h 1281264"/>
              <a:gd name="connsiteX9" fmla="*/ 3538728 w 3858768"/>
              <a:gd name="connsiteY9" fmla="*/ 137160 h 1281264"/>
              <a:gd name="connsiteX10" fmla="*/ 3858768 w 3858768"/>
              <a:gd name="connsiteY10" fmla="*/ 0 h 1281264"/>
              <a:gd name="connsiteX11" fmla="*/ 3374136 w 3858768"/>
              <a:gd name="connsiteY11" fmla="*/ 804672 h 1281264"/>
              <a:gd name="connsiteX12" fmla="*/ 2743200 w 3858768"/>
              <a:gd name="connsiteY12" fmla="*/ 905256 h 1281264"/>
              <a:gd name="connsiteX13" fmla="*/ 2551176 w 3858768"/>
              <a:gd name="connsiteY13" fmla="*/ 1014984 h 1281264"/>
              <a:gd name="connsiteX14" fmla="*/ 2368296 w 3858768"/>
              <a:gd name="connsiteY14" fmla="*/ 1078992 h 1281264"/>
              <a:gd name="connsiteX15" fmla="*/ 2011680 w 3858768"/>
              <a:gd name="connsiteY15" fmla="*/ 1216152 h 1281264"/>
              <a:gd name="connsiteX16" fmla="*/ 1810512 w 3858768"/>
              <a:gd name="connsiteY16" fmla="*/ 1234440 h 1281264"/>
              <a:gd name="connsiteX17" fmla="*/ 1325880 w 3858768"/>
              <a:gd name="connsiteY17" fmla="*/ 1261872 h 1281264"/>
              <a:gd name="connsiteX18" fmla="*/ 457200 w 3858768"/>
              <a:gd name="connsiteY18" fmla="*/ 1252728 h 1281264"/>
              <a:gd name="connsiteX19" fmla="*/ 429768 w 3858768"/>
              <a:gd name="connsiteY19" fmla="*/ 1261872 h 1281264"/>
              <a:gd name="connsiteX20" fmla="*/ 356616 w 3858768"/>
              <a:gd name="connsiteY20" fmla="*/ 1271016 h 1281264"/>
              <a:gd name="connsiteX21" fmla="*/ 292608 w 3858768"/>
              <a:gd name="connsiteY21" fmla="*/ 1280160 h 1281264"/>
              <a:gd name="connsiteX22" fmla="*/ 9144 w 3858768"/>
              <a:gd name="connsiteY22" fmla="*/ 1280160 h 1281264"/>
              <a:gd name="connsiteX23" fmla="*/ 0 w 3858768"/>
              <a:gd name="connsiteY23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2779776 w 3858768"/>
              <a:gd name="connsiteY2" fmla="*/ 91440 h 1281264"/>
              <a:gd name="connsiteX3" fmla="*/ 2935224 w 3858768"/>
              <a:gd name="connsiteY3" fmla="*/ 128016 h 1281264"/>
              <a:gd name="connsiteX4" fmla="*/ 3063240 w 3858768"/>
              <a:gd name="connsiteY4" fmla="*/ 146304 h 1281264"/>
              <a:gd name="connsiteX5" fmla="*/ 3319272 w 3858768"/>
              <a:gd name="connsiteY5" fmla="*/ 192024 h 1281264"/>
              <a:gd name="connsiteX6" fmla="*/ 3447288 w 3858768"/>
              <a:gd name="connsiteY6" fmla="*/ 164592 h 1281264"/>
              <a:gd name="connsiteX7" fmla="*/ 3520440 w 3858768"/>
              <a:gd name="connsiteY7" fmla="*/ 137160 h 1281264"/>
              <a:gd name="connsiteX8" fmla="*/ 3538728 w 3858768"/>
              <a:gd name="connsiteY8" fmla="*/ 137160 h 1281264"/>
              <a:gd name="connsiteX9" fmla="*/ 3858768 w 3858768"/>
              <a:gd name="connsiteY9" fmla="*/ 0 h 1281264"/>
              <a:gd name="connsiteX10" fmla="*/ 3374136 w 3858768"/>
              <a:gd name="connsiteY10" fmla="*/ 804672 h 1281264"/>
              <a:gd name="connsiteX11" fmla="*/ 2743200 w 3858768"/>
              <a:gd name="connsiteY11" fmla="*/ 905256 h 1281264"/>
              <a:gd name="connsiteX12" fmla="*/ 2551176 w 3858768"/>
              <a:gd name="connsiteY12" fmla="*/ 1014984 h 1281264"/>
              <a:gd name="connsiteX13" fmla="*/ 2368296 w 3858768"/>
              <a:gd name="connsiteY13" fmla="*/ 1078992 h 1281264"/>
              <a:gd name="connsiteX14" fmla="*/ 2011680 w 3858768"/>
              <a:gd name="connsiteY14" fmla="*/ 1216152 h 1281264"/>
              <a:gd name="connsiteX15" fmla="*/ 1810512 w 3858768"/>
              <a:gd name="connsiteY15" fmla="*/ 1234440 h 1281264"/>
              <a:gd name="connsiteX16" fmla="*/ 1325880 w 3858768"/>
              <a:gd name="connsiteY16" fmla="*/ 1261872 h 1281264"/>
              <a:gd name="connsiteX17" fmla="*/ 457200 w 3858768"/>
              <a:gd name="connsiteY17" fmla="*/ 1252728 h 1281264"/>
              <a:gd name="connsiteX18" fmla="*/ 429768 w 3858768"/>
              <a:gd name="connsiteY18" fmla="*/ 1261872 h 1281264"/>
              <a:gd name="connsiteX19" fmla="*/ 356616 w 3858768"/>
              <a:gd name="connsiteY19" fmla="*/ 1271016 h 1281264"/>
              <a:gd name="connsiteX20" fmla="*/ 292608 w 3858768"/>
              <a:gd name="connsiteY20" fmla="*/ 1280160 h 1281264"/>
              <a:gd name="connsiteX21" fmla="*/ 9144 w 3858768"/>
              <a:gd name="connsiteY21" fmla="*/ 1280160 h 1281264"/>
              <a:gd name="connsiteX22" fmla="*/ 0 w 3858768"/>
              <a:gd name="connsiteY22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2935224 w 3858768"/>
              <a:gd name="connsiteY2" fmla="*/ 128016 h 1281264"/>
              <a:gd name="connsiteX3" fmla="*/ 3063240 w 3858768"/>
              <a:gd name="connsiteY3" fmla="*/ 146304 h 1281264"/>
              <a:gd name="connsiteX4" fmla="*/ 3319272 w 3858768"/>
              <a:gd name="connsiteY4" fmla="*/ 192024 h 1281264"/>
              <a:gd name="connsiteX5" fmla="*/ 3447288 w 3858768"/>
              <a:gd name="connsiteY5" fmla="*/ 164592 h 1281264"/>
              <a:gd name="connsiteX6" fmla="*/ 3520440 w 3858768"/>
              <a:gd name="connsiteY6" fmla="*/ 137160 h 1281264"/>
              <a:gd name="connsiteX7" fmla="*/ 3538728 w 3858768"/>
              <a:gd name="connsiteY7" fmla="*/ 137160 h 1281264"/>
              <a:gd name="connsiteX8" fmla="*/ 3858768 w 3858768"/>
              <a:gd name="connsiteY8" fmla="*/ 0 h 1281264"/>
              <a:gd name="connsiteX9" fmla="*/ 3374136 w 3858768"/>
              <a:gd name="connsiteY9" fmla="*/ 804672 h 1281264"/>
              <a:gd name="connsiteX10" fmla="*/ 2743200 w 3858768"/>
              <a:gd name="connsiteY10" fmla="*/ 905256 h 1281264"/>
              <a:gd name="connsiteX11" fmla="*/ 2551176 w 3858768"/>
              <a:gd name="connsiteY11" fmla="*/ 1014984 h 1281264"/>
              <a:gd name="connsiteX12" fmla="*/ 2368296 w 3858768"/>
              <a:gd name="connsiteY12" fmla="*/ 1078992 h 1281264"/>
              <a:gd name="connsiteX13" fmla="*/ 2011680 w 3858768"/>
              <a:gd name="connsiteY13" fmla="*/ 1216152 h 1281264"/>
              <a:gd name="connsiteX14" fmla="*/ 1810512 w 3858768"/>
              <a:gd name="connsiteY14" fmla="*/ 1234440 h 1281264"/>
              <a:gd name="connsiteX15" fmla="*/ 1325880 w 3858768"/>
              <a:gd name="connsiteY15" fmla="*/ 1261872 h 1281264"/>
              <a:gd name="connsiteX16" fmla="*/ 457200 w 3858768"/>
              <a:gd name="connsiteY16" fmla="*/ 1252728 h 1281264"/>
              <a:gd name="connsiteX17" fmla="*/ 429768 w 3858768"/>
              <a:gd name="connsiteY17" fmla="*/ 1261872 h 1281264"/>
              <a:gd name="connsiteX18" fmla="*/ 356616 w 3858768"/>
              <a:gd name="connsiteY18" fmla="*/ 1271016 h 1281264"/>
              <a:gd name="connsiteX19" fmla="*/ 292608 w 3858768"/>
              <a:gd name="connsiteY19" fmla="*/ 1280160 h 1281264"/>
              <a:gd name="connsiteX20" fmla="*/ 9144 w 3858768"/>
              <a:gd name="connsiteY20" fmla="*/ 1280160 h 1281264"/>
              <a:gd name="connsiteX21" fmla="*/ 0 w 3858768"/>
              <a:gd name="connsiteY21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2935224 w 3858768"/>
              <a:gd name="connsiteY2" fmla="*/ 128016 h 1281264"/>
              <a:gd name="connsiteX3" fmla="*/ 3063240 w 3858768"/>
              <a:gd name="connsiteY3" fmla="*/ 146304 h 1281264"/>
              <a:gd name="connsiteX4" fmla="*/ 3447288 w 3858768"/>
              <a:gd name="connsiteY4" fmla="*/ 164592 h 1281264"/>
              <a:gd name="connsiteX5" fmla="*/ 3520440 w 3858768"/>
              <a:gd name="connsiteY5" fmla="*/ 137160 h 1281264"/>
              <a:gd name="connsiteX6" fmla="*/ 3538728 w 3858768"/>
              <a:gd name="connsiteY6" fmla="*/ 137160 h 1281264"/>
              <a:gd name="connsiteX7" fmla="*/ 3858768 w 3858768"/>
              <a:gd name="connsiteY7" fmla="*/ 0 h 1281264"/>
              <a:gd name="connsiteX8" fmla="*/ 3374136 w 3858768"/>
              <a:gd name="connsiteY8" fmla="*/ 804672 h 1281264"/>
              <a:gd name="connsiteX9" fmla="*/ 2743200 w 3858768"/>
              <a:gd name="connsiteY9" fmla="*/ 905256 h 1281264"/>
              <a:gd name="connsiteX10" fmla="*/ 2551176 w 3858768"/>
              <a:gd name="connsiteY10" fmla="*/ 1014984 h 1281264"/>
              <a:gd name="connsiteX11" fmla="*/ 2368296 w 3858768"/>
              <a:gd name="connsiteY11" fmla="*/ 1078992 h 1281264"/>
              <a:gd name="connsiteX12" fmla="*/ 2011680 w 3858768"/>
              <a:gd name="connsiteY12" fmla="*/ 1216152 h 1281264"/>
              <a:gd name="connsiteX13" fmla="*/ 1810512 w 3858768"/>
              <a:gd name="connsiteY13" fmla="*/ 1234440 h 1281264"/>
              <a:gd name="connsiteX14" fmla="*/ 1325880 w 3858768"/>
              <a:gd name="connsiteY14" fmla="*/ 1261872 h 1281264"/>
              <a:gd name="connsiteX15" fmla="*/ 457200 w 3858768"/>
              <a:gd name="connsiteY15" fmla="*/ 1252728 h 1281264"/>
              <a:gd name="connsiteX16" fmla="*/ 429768 w 3858768"/>
              <a:gd name="connsiteY16" fmla="*/ 1261872 h 1281264"/>
              <a:gd name="connsiteX17" fmla="*/ 356616 w 3858768"/>
              <a:gd name="connsiteY17" fmla="*/ 1271016 h 1281264"/>
              <a:gd name="connsiteX18" fmla="*/ 292608 w 3858768"/>
              <a:gd name="connsiteY18" fmla="*/ 1280160 h 1281264"/>
              <a:gd name="connsiteX19" fmla="*/ 9144 w 3858768"/>
              <a:gd name="connsiteY19" fmla="*/ 1280160 h 1281264"/>
              <a:gd name="connsiteX20" fmla="*/ 0 w 3858768"/>
              <a:gd name="connsiteY20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2935224 w 3858768"/>
              <a:gd name="connsiteY2" fmla="*/ 128016 h 1281264"/>
              <a:gd name="connsiteX3" fmla="*/ 3447288 w 3858768"/>
              <a:gd name="connsiteY3" fmla="*/ 164592 h 1281264"/>
              <a:gd name="connsiteX4" fmla="*/ 3520440 w 3858768"/>
              <a:gd name="connsiteY4" fmla="*/ 137160 h 1281264"/>
              <a:gd name="connsiteX5" fmla="*/ 3538728 w 3858768"/>
              <a:gd name="connsiteY5" fmla="*/ 137160 h 1281264"/>
              <a:gd name="connsiteX6" fmla="*/ 3858768 w 3858768"/>
              <a:gd name="connsiteY6" fmla="*/ 0 h 1281264"/>
              <a:gd name="connsiteX7" fmla="*/ 3374136 w 3858768"/>
              <a:gd name="connsiteY7" fmla="*/ 804672 h 1281264"/>
              <a:gd name="connsiteX8" fmla="*/ 2743200 w 3858768"/>
              <a:gd name="connsiteY8" fmla="*/ 905256 h 1281264"/>
              <a:gd name="connsiteX9" fmla="*/ 2551176 w 3858768"/>
              <a:gd name="connsiteY9" fmla="*/ 1014984 h 1281264"/>
              <a:gd name="connsiteX10" fmla="*/ 2368296 w 3858768"/>
              <a:gd name="connsiteY10" fmla="*/ 1078992 h 1281264"/>
              <a:gd name="connsiteX11" fmla="*/ 2011680 w 3858768"/>
              <a:gd name="connsiteY11" fmla="*/ 1216152 h 1281264"/>
              <a:gd name="connsiteX12" fmla="*/ 1810512 w 3858768"/>
              <a:gd name="connsiteY12" fmla="*/ 1234440 h 1281264"/>
              <a:gd name="connsiteX13" fmla="*/ 1325880 w 3858768"/>
              <a:gd name="connsiteY13" fmla="*/ 1261872 h 1281264"/>
              <a:gd name="connsiteX14" fmla="*/ 457200 w 3858768"/>
              <a:gd name="connsiteY14" fmla="*/ 1252728 h 1281264"/>
              <a:gd name="connsiteX15" fmla="*/ 429768 w 3858768"/>
              <a:gd name="connsiteY15" fmla="*/ 1261872 h 1281264"/>
              <a:gd name="connsiteX16" fmla="*/ 356616 w 3858768"/>
              <a:gd name="connsiteY16" fmla="*/ 1271016 h 1281264"/>
              <a:gd name="connsiteX17" fmla="*/ 292608 w 3858768"/>
              <a:gd name="connsiteY17" fmla="*/ 1280160 h 1281264"/>
              <a:gd name="connsiteX18" fmla="*/ 9144 w 3858768"/>
              <a:gd name="connsiteY18" fmla="*/ 1280160 h 1281264"/>
              <a:gd name="connsiteX19" fmla="*/ 0 w 3858768"/>
              <a:gd name="connsiteY19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3447288 w 3858768"/>
              <a:gd name="connsiteY2" fmla="*/ 164592 h 1281264"/>
              <a:gd name="connsiteX3" fmla="*/ 3520440 w 3858768"/>
              <a:gd name="connsiteY3" fmla="*/ 137160 h 1281264"/>
              <a:gd name="connsiteX4" fmla="*/ 3538728 w 3858768"/>
              <a:gd name="connsiteY4" fmla="*/ 137160 h 1281264"/>
              <a:gd name="connsiteX5" fmla="*/ 3858768 w 3858768"/>
              <a:gd name="connsiteY5" fmla="*/ 0 h 1281264"/>
              <a:gd name="connsiteX6" fmla="*/ 3374136 w 3858768"/>
              <a:gd name="connsiteY6" fmla="*/ 804672 h 1281264"/>
              <a:gd name="connsiteX7" fmla="*/ 2743200 w 3858768"/>
              <a:gd name="connsiteY7" fmla="*/ 905256 h 1281264"/>
              <a:gd name="connsiteX8" fmla="*/ 2551176 w 3858768"/>
              <a:gd name="connsiteY8" fmla="*/ 1014984 h 1281264"/>
              <a:gd name="connsiteX9" fmla="*/ 2368296 w 3858768"/>
              <a:gd name="connsiteY9" fmla="*/ 1078992 h 1281264"/>
              <a:gd name="connsiteX10" fmla="*/ 2011680 w 3858768"/>
              <a:gd name="connsiteY10" fmla="*/ 1216152 h 1281264"/>
              <a:gd name="connsiteX11" fmla="*/ 1810512 w 3858768"/>
              <a:gd name="connsiteY11" fmla="*/ 1234440 h 1281264"/>
              <a:gd name="connsiteX12" fmla="*/ 1325880 w 3858768"/>
              <a:gd name="connsiteY12" fmla="*/ 1261872 h 1281264"/>
              <a:gd name="connsiteX13" fmla="*/ 457200 w 3858768"/>
              <a:gd name="connsiteY13" fmla="*/ 1252728 h 1281264"/>
              <a:gd name="connsiteX14" fmla="*/ 429768 w 3858768"/>
              <a:gd name="connsiteY14" fmla="*/ 1261872 h 1281264"/>
              <a:gd name="connsiteX15" fmla="*/ 356616 w 3858768"/>
              <a:gd name="connsiteY15" fmla="*/ 1271016 h 1281264"/>
              <a:gd name="connsiteX16" fmla="*/ 292608 w 3858768"/>
              <a:gd name="connsiteY16" fmla="*/ 1280160 h 1281264"/>
              <a:gd name="connsiteX17" fmla="*/ 9144 w 3858768"/>
              <a:gd name="connsiteY17" fmla="*/ 1280160 h 1281264"/>
              <a:gd name="connsiteX18" fmla="*/ 0 w 3858768"/>
              <a:gd name="connsiteY18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3447288 w 3858768"/>
              <a:gd name="connsiteY2" fmla="*/ 164592 h 1281264"/>
              <a:gd name="connsiteX3" fmla="*/ 3520440 w 3858768"/>
              <a:gd name="connsiteY3" fmla="*/ 137160 h 1281264"/>
              <a:gd name="connsiteX4" fmla="*/ 3538728 w 3858768"/>
              <a:gd name="connsiteY4" fmla="*/ 137160 h 1281264"/>
              <a:gd name="connsiteX5" fmla="*/ 3858768 w 3858768"/>
              <a:gd name="connsiteY5" fmla="*/ 0 h 1281264"/>
              <a:gd name="connsiteX6" fmla="*/ 3374136 w 3858768"/>
              <a:gd name="connsiteY6" fmla="*/ 804672 h 1281264"/>
              <a:gd name="connsiteX7" fmla="*/ 2743200 w 3858768"/>
              <a:gd name="connsiteY7" fmla="*/ 905256 h 1281264"/>
              <a:gd name="connsiteX8" fmla="*/ 2551176 w 3858768"/>
              <a:gd name="connsiteY8" fmla="*/ 1014984 h 1281264"/>
              <a:gd name="connsiteX9" fmla="*/ 2368296 w 3858768"/>
              <a:gd name="connsiteY9" fmla="*/ 1078992 h 1281264"/>
              <a:gd name="connsiteX10" fmla="*/ 2011680 w 3858768"/>
              <a:gd name="connsiteY10" fmla="*/ 1216152 h 1281264"/>
              <a:gd name="connsiteX11" fmla="*/ 1810512 w 3858768"/>
              <a:gd name="connsiteY11" fmla="*/ 1234440 h 1281264"/>
              <a:gd name="connsiteX12" fmla="*/ 1325880 w 3858768"/>
              <a:gd name="connsiteY12" fmla="*/ 1261872 h 1281264"/>
              <a:gd name="connsiteX13" fmla="*/ 457200 w 3858768"/>
              <a:gd name="connsiteY13" fmla="*/ 1252728 h 1281264"/>
              <a:gd name="connsiteX14" fmla="*/ 429768 w 3858768"/>
              <a:gd name="connsiteY14" fmla="*/ 1261872 h 1281264"/>
              <a:gd name="connsiteX15" fmla="*/ 356616 w 3858768"/>
              <a:gd name="connsiteY15" fmla="*/ 1271016 h 1281264"/>
              <a:gd name="connsiteX16" fmla="*/ 292608 w 3858768"/>
              <a:gd name="connsiteY16" fmla="*/ 1280160 h 1281264"/>
              <a:gd name="connsiteX17" fmla="*/ 9144 w 3858768"/>
              <a:gd name="connsiteY17" fmla="*/ 1280160 h 1281264"/>
              <a:gd name="connsiteX18" fmla="*/ 0 w 3858768"/>
              <a:gd name="connsiteY18" fmla="*/ 9144 h 1281264"/>
              <a:gd name="connsiteX0" fmla="*/ 0 w 3860200"/>
              <a:gd name="connsiteY0" fmla="*/ 40234 h 1312354"/>
              <a:gd name="connsiteX1" fmla="*/ 0 w 3860200"/>
              <a:gd name="connsiteY1" fmla="*/ 40234 h 1312354"/>
              <a:gd name="connsiteX2" fmla="*/ 3447288 w 3860200"/>
              <a:gd name="connsiteY2" fmla="*/ 195682 h 1312354"/>
              <a:gd name="connsiteX3" fmla="*/ 3520440 w 3860200"/>
              <a:gd name="connsiteY3" fmla="*/ 168250 h 1312354"/>
              <a:gd name="connsiteX4" fmla="*/ 3858768 w 3860200"/>
              <a:gd name="connsiteY4" fmla="*/ 31090 h 1312354"/>
              <a:gd name="connsiteX5" fmla="*/ 3374136 w 3860200"/>
              <a:gd name="connsiteY5" fmla="*/ 835762 h 1312354"/>
              <a:gd name="connsiteX6" fmla="*/ 2743200 w 3860200"/>
              <a:gd name="connsiteY6" fmla="*/ 936346 h 1312354"/>
              <a:gd name="connsiteX7" fmla="*/ 2551176 w 3860200"/>
              <a:gd name="connsiteY7" fmla="*/ 1046074 h 1312354"/>
              <a:gd name="connsiteX8" fmla="*/ 2368296 w 3860200"/>
              <a:gd name="connsiteY8" fmla="*/ 1110082 h 1312354"/>
              <a:gd name="connsiteX9" fmla="*/ 2011680 w 3860200"/>
              <a:gd name="connsiteY9" fmla="*/ 1247242 h 1312354"/>
              <a:gd name="connsiteX10" fmla="*/ 1810512 w 3860200"/>
              <a:gd name="connsiteY10" fmla="*/ 1265530 h 1312354"/>
              <a:gd name="connsiteX11" fmla="*/ 1325880 w 3860200"/>
              <a:gd name="connsiteY11" fmla="*/ 1292962 h 1312354"/>
              <a:gd name="connsiteX12" fmla="*/ 457200 w 3860200"/>
              <a:gd name="connsiteY12" fmla="*/ 1283818 h 1312354"/>
              <a:gd name="connsiteX13" fmla="*/ 429768 w 3860200"/>
              <a:gd name="connsiteY13" fmla="*/ 1292962 h 1312354"/>
              <a:gd name="connsiteX14" fmla="*/ 356616 w 3860200"/>
              <a:gd name="connsiteY14" fmla="*/ 1302106 h 1312354"/>
              <a:gd name="connsiteX15" fmla="*/ 292608 w 3860200"/>
              <a:gd name="connsiteY15" fmla="*/ 1311250 h 1312354"/>
              <a:gd name="connsiteX16" fmla="*/ 9144 w 3860200"/>
              <a:gd name="connsiteY16" fmla="*/ 1311250 h 1312354"/>
              <a:gd name="connsiteX17" fmla="*/ 0 w 3860200"/>
              <a:gd name="connsiteY17" fmla="*/ 40234 h 1312354"/>
              <a:gd name="connsiteX0" fmla="*/ 0 w 3904569"/>
              <a:gd name="connsiteY0" fmla="*/ 34102 h 1306222"/>
              <a:gd name="connsiteX1" fmla="*/ 0 w 3904569"/>
              <a:gd name="connsiteY1" fmla="*/ 34102 h 1306222"/>
              <a:gd name="connsiteX2" fmla="*/ 3447288 w 3904569"/>
              <a:gd name="connsiteY2" fmla="*/ 189550 h 1306222"/>
              <a:gd name="connsiteX3" fmla="*/ 3858768 w 3904569"/>
              <a:gd name="connsiteY3" fmla="*/ 24958 h 1306222"/>
              <a:gd name="connsiteX4" fmla="*/ 3374136 w 3904569"/>
              <a:gd name="connsiteY4" fmla="*/ 829630 h 1306222"/>
              <a:gd name="connsiteX5" fmla="*/ 2743200 w 3904569"/>
              <a:gd name="connsiteY5" fmla="*/ 930214 h 1306222"/>
              <a:gd name="connsiteX6" fmla="*/ 2551176 w 3904569"/>
              <a:gd name="connsiteY6" fmla="*/ 1039942 h 1306222"/>
              <a:gd name="connsiteX7" fmla="*/ 2368296 w 3904569"/>
              <a:gd name="connsiteY7" fmla="*/ 1103950 h 1306222"/>
              <a:gd name="connsiteX8" fmla="*/ 2011680 w 3904569"/>
              <a:gd name="connsiteY8" fmla="*/ 1241110 h 1306222"/>
              <a:gd name="connsiteX9" fmla="*/ 1810512 w 3904569"/>
              <a:gd name="connsiteY9" fmla="*/ 1259398 h 1306222"/>
              <a:gd name="connsiteX10" fmla="*/ 1325880 w 3904569"/>
              <a:gd name="connsiteY10" fmla="*/ 1286830 h 1306222"/>
              <a:gd name="connsiteX11" fmla="*/ 457200 w 3904569"/>
              <a:gd name="connsiteY11" fmla="*/ 1277686 h 1306222"/>
              <a:gd name="connsiteX12" fmla="*/ 429768 w 3904569"/>
              <a:gd name="connsiteY12" fmla="*/ 1286830 h 1306222"/>
              <a:gd name="connsiteX13" fmla="*/ 356616 w 3904569"/>
              <a:gd name="connsiteY13" fmla="*/ 1295974 h 1306222"/>
              <a:gd name="connsiteX14" fmla="*/ 292608 w 3904569"/>
              <a:gd name="connsiteY14" fmla="*/ 1305118 h 1306222"/>
              <a:gd name="connsiteX15" fmla="*/ 9144 w 3904569"/>
              <a:gd name="connsiteY15" fmla="*/ 1305118 h 1306222"/>
              <a:gd name="connsiteX16" fmla="*/ 0 w 3904569"/>
              <a:gd name="connsiteY16" fmla="*/ 34102 h 1306222"/>
              <a:gd name="connsiteX0" fmla="*/ 0 w 3858768"/>
              <a:gd name="connsiteY0" fmla="*/ 66109 h 1338229"/>
              <a:gd name="connsiteX1" fmla="*/ 0 w 3858768"/>
              <a:gd name="connsiteY1" fmla="*/ 66109 h 1338229"/>
              <a:gd name="connsiteX2" fmla="*/ 3858768 w 3858768"/>
              <a:gd name="connsiteY2" fmla="*/ 56965 h 1338229"/>
              <a:gd name="connsiteX3" fmla="*/ 3374136 w 3858768"/>
              <a:gd name="connsiteY3" fmla="*/ 861637 h 1338229"/>
              <a:gd name="connsiteX4" fmla="*/ 2743200 w 3858768"/>
              <a:gd name="connsiteY4" fmla="*/ 962221 h 1338229"/>
              <a:gd name="connsiteX5" fmla="*/ 2551176 w 3858768"/>
              <a:gd name="connsiteY5" fmla="*/ 1071949 h 1338229"/>
              <a:gd name="connsiteX6" fmla="*/ 2368296 w 3858768"/>
              <a:gd name="connsiteY6" fmla="*/ 1135957 h 1338229"/>
              <a:gd name="connsiteX7" fmla="*/ 2011680 w 3858768"/>
              <a:gd name="connsiteY7" fmla="*/ 1273117 h 1338229"/>
              <a:gd name="connsiteX8" fmla="*/ 1810512 w 3858768"/>
              <a:gd name="connsiteY8" fmla="*/ 1291405 h 1338229"/>
              <a:gd name="connsiteX9" fmla="*/ 1325880 w 3858768"/>
              <a:gd name="connsiteY9" fmla="*/ 1318837 h 1338229"/>
              <a:gd name="connsiteX10" fmla="*/ 457200 w 3858768"/>
              <a:gd name="connsiteY10" fmla="*/ 1309693 h 1338229"/>
              <a:gd name="connsiteX11" fmla="*/ 429768 w 3858768"/>
              <a:gd name="connsiteY11" fmla="*/ 1318837 h 1338229"/>
              <a:gd name="connsiteX12" fmla="*/ 356616 w 3858768"/>
              <a:gd name="connsiteY12" fmla="*/ 1327981 h 1338229"/>
              <a:gd name="connsiteX13" fmla="*/ 292608 w 3858768"/>
              <a:gd name="connsiteY13" fmla="*/ 1337125 h 1338229"/>
              <a:gd name="connsiteX14" fmla="*/ 9144 w 3858768"/>
              <a:gd name="connsiteY14" fmla="*/ 1337125 h 1338229"/>
              <a:gd name="connsiteX15" fmla="*/ 0 w 3858768"/>
              <a:gd name="connsiteY15" fmla="*/ 66109 h 1338229"/>
              <a:gd name="connsiteX0" fmla="*/ 0 w 3858768"/>
              <a:gd name="connsiteY0" fmla="*/ 66109 h 1338229"/>
              <a:gd name="connsiteX1" fmla="*/ 0 w 3858768"/>
              <a:gd name="connsiteY1" fmla="*/ 66109 h 1338229"/>
              <a:gd name="connsiteX2" fmla="*/ 3858768 w 3858768"/>
              <a:gd name="connsiteY2" fmla="*/ 56965 h 1338229"/>
              <a:gd name="connsiteX3" fmla="*/ 3374136 w 3858768"/>
              <a:gd name="connsiteY3" fmla="*/ 861637 h 1338229"/>
              <a:gd name="connsiteX4" fmla="*/ 2551176 w 3858768"/>
              <a:gd name="connsiteY4" fmla="*/ 1071949 h 1338229"/>
              <a:gd name="connsiteX5" fmla="*/ 2368296 w 3858768"/>
              <a:gd name="connsiteY5" fmla="*/ 1135957 h 1338229"/>
              <a:gd name="connsiteX6" fmla="*/ 2011680 w 3858768"/>
              <a:gd name="connsiteY6" fmla="*/ 1273117 h 1338229"/>
              <a:gd name="connsiteX7" fmla="*/ 1810512 w 3858768"/>
              <a:gd name="connsiteY7" fmla="*/ 1291405 h 1338229"/>
              <a:gd name="connsiteX8" fmla="*/ 1325880 w 3858768"/>
              <a:gd name="connsiteY8" fmla="*/ 1318837 h 1338229"/>
              <a:gd name="connsiteX9" fmla="*/ 457200 w 3858768"/>
              <a:gd name="connsiteY9" fmla="*/ 1309693 h 1338229"/>
              <a:gd name="connsiteX10" fmla="*/ 429768 w 3858768"/>
              <a:gd name="connsiteY10" fmla="*/ 1318837 h 1338229"/>
              <a:gd name="connsiteX11" fmla="*/ 356616 w 3858768"/>
              <a:gd name="connsiteY11" fmla="*/ 1327981 h 1338229"/>
              <a:gd name="connsiteX12" fmla="*/ 292608 w 3858768"/>
              <a:gd name="connsiteY12" fmla="*/ 1337125 h 1338229"/>
              <a:gd name="connsiteX13" fmla="*/ 9144 w 3858768"/>
              <a:gd name="connsiteY13" fmla="*/ 1337125 h 1338229"/>
              <a:gd name="connsiteX14" fmla="*/ 0 w 3858768"/>
              <a:gd name="connsiteY14" fmla="*/ 66109 h 1338229"/>
              <a:gd name="connsiteX0" fmla="*/ 0 w 3858768"/>
              <a:gd name="connsiteY0" fmla="*/ 66109 h 1338229"/>
              <a:gd name="connsiteX1" fmla="*/ 0 w 3858768"/>
              <a:gd name="connsiteY1" fmla="*/ 66109 h 1338229"/>
              <a:gd name="connsiteX2" fmla="*/ 3858768 w 3858768"/>
              <a:gd name="connsiteY2" fmla="*/ 56965 h 1338229"/>
              <a:gd name="connsiteX3" fmla="*/ 3374136 w 3858768"/>
              <a:gd name="connsiteY3" fmla="*/ 861637 h 1338229"/>
              <a:gd name="connsiteX4" fmla="*/ 2368296 w 3858768"/>
              <a:gd name="connsiteY4" fmla="*/ 1135957 h 1338229"/>
              <a:gd name="connsiteX5" fmla="*/ 2011680 w 3858768"/>
              <a:gd name="connsiteY5" fmla="*/ 1273117 h 1338229"/>
              <a:gd name="connsiteX6" fmla="*/ 1810512 w 3858768"/>
              <a:gd name="connsiteY6" fmla="*/ 1291405 h 1338229"/>
              <a:gd name="connsiteX7" fmla="*/ 1325880 w 3858768"/>
              <a:gd name="connsiteY7" fmla="*/ 1318837 h 1338229"/>
              <a:gd name="connsiteX8" fmla="*/ 457200 w 3858768"/>
              <a:gd name="connsiteY8" fmla="*/ 1309693 h 1338229"/>
              <a:gd name="connsiteX9" fmla="*/ 429768 w 3858768"/>
              <a:gd name="connsiteY9" fmla="*/ 1318837 h 1338229"/>
              <a:gd name="connsiteX10" fmla="*/ 356616 w 3858768"/>
              <a:gd name="connsiteY10" fmla="*/ 1327981 h 1338229"/>
              <a:gd name="connsiteX11" fmla="*/ 292608 w 3858768"/>
              <a:gd name="connsiteY11" fmla="*/ 1337125 h 1338229"/>
              <a:gd name="connsiteX12" fmla="*/ 9144 w 3858768"/>
              <a:gd name="connsiteY12" fmla="*/ 1337125 h 1338229"/>
              <a:gd name="connsiteX13" fmla="*/ 0 w 3858768"/>
              <a:gd name="connsiteY13" fmla="*/ 66109 h 1338229"/>
              <a:gd name="connsiteX0" fmla="*/ 0 w 3858768"/>
              <a:gd name="connsiteY0" fmla="*/ 66109 h 1338229"/>
              <a:gd name="connsiteX1" fmla="*/ 0 w 3858768"/>
              <a:gd name="connsiteY1" fmla="*/ 66109 h 1338229"/>
              <a:gd name="connsiteX2" fmla="*/ 3858768 w 3858768"/>
              <a:gd name="connsiteY2" fmla="*/ 56965 h 1338229"/>
              <a:gd name="connsiteX3" fmla="*/ 3374136 w 3858768"/>
              <a:gd name="connsiteY3" fmla="*/ 861637 h 1338229"/>
              <a:gd name="connsiteX4" fmla="*/ 2368296 w 3858768"/>
              <a:gd name="connsiteY4" fmla="*/ 1135957 h 1338229"/>
              <a:gd name="connsiteX5" fmla="*/ 1810512 w 3858768"/>
              <a:gd name="connsiteY5" fmla="*/ 1291405 h 1338229"/>
              <a:gd name="connsiteX6" fmla="*/ 1325880 w 3858768"/>
              <a:gd name="connsiteY6" fmla="*/ 1318837 h 1338229"/>
              <a:gd name="connsiteX7" fmla="*/ 457200 w 3858768"/>
              <a:gd name="connsiteY7" fmla="*/ 1309693 h 1338229"/>
              <a:gd name="connsiteX8" fmla="*/ 429768 w 3858768"/>
              <a:gd name="connsiteY8" fmla="*/ 1318837 h 1338229"/>
              <a:gd name="connsiteX9" fmla="*/ 356616 w 3858768"/>
              <a:gd name="connsiteY9" fmla="*/ 1327981 h 1338229"/>
              <a:gd name="connsiteX10" fmla="*/ 292608 w 3858768"/>
              <a:gd name="connsiteY10" fmla="*/ 1337125 h 1338229"/>
              <a:gd name="connsiteX11" fmla="*/ 9144 w 3858768"/>
              <a:gd name="connsiteY11" fmla="*/ 1337125 h 1338229"/>
              <a:gd name="connsiteX12" fmla="*/ 0 w 3858768"/>
              <a:gd name="connsiteY12" fmla="*/ 66109 h 1338229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3858768 w 3858768"/>
              <a:gd name="connsiteY2" fmla="*/ 0 h 1281264"/>
              <a:gd name="connsiteX3" fmla="*/ 3374136 w 3858768"/>
              <a:gd name="connsiteY3" fmla="*/ 804672 h 1281264"/>
              <a:gd name="connsiteX4" fmla="*/ 2368296 w 3858768"/>
              <a:gd name="connsiteY4" fmla="*/ 1078992 h 1281264"/>
              <a:gd name="connsiteX5" fmla="*/ 1810512 w 3858768"/>
              <a:gd name="connsiteY5" fmla="*/ 1234440 h 1281264"/>
              <a:gd name="connsiteX6" fmla="*/ 1325880 w 3858768"/>
              <a:gd name="connsiteY6" fmla="*/ 1261872 h 1281264"/>
              <a:gd name="connsiteX7" fmla="*/ 457200 w 3858768"/>
              <a:gd name="connsiteY7" fmla="*/ 1252728 h 1281264"/>
              <a:gd name="connsiteX8" fmla="*/ 429768 w 3858768"/>
              <a:gd name="connsiteY8" fmla="*/ 1261872 h 1281264"/>
              <a:gd name="connsiteX9" fmla="*/ 356616 w 3858768"/>
              <a:gd name="connsiteY9" fmla="*/ 1271016 h 1281264"/>
              <a:gd name="connsiteX10" fmla="*/ 292608 w 3858768"/>
              <a:gd name="connsiteY10" fmla="*/ 1280160 h 1281264"/>
              <a:gd name="connsiteX11" fmla="*/ 9144 w 3858768"/>
              <a:gd name="connsiteY11" fmla="*/ 1280160 h 1281264"/>
              <a:gd name="connsiteX12" fmla="*/ 0 w 3858768"/>
              <a:gd name="connsiteY12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3858768 w 3858768"/>
              <a:gd name="connsiteY2" fmla="*/ 0 h 1281264"/>
              <a:gd name="connsiteX3" fmla="*/ 3374136 w 3858768"/>
              <a:gd name="connsiteY3" fmla="*/ 804672 h 1281264"/>
              <a:gd name="connsiteX4" fmla="*/ 2368296 w 3858768"/>
              <a:gd name="connsiteY4" fmla="*/ 1078992 h 1281264"/>
              <a:gd name="connsiteX5" fmla="*/ 1810512 w 3858768"/>
              <a:gd name="connsiteY5" fmla="*/ 1234440 h 1281264"/>
              <a:gd name="connsiteX6" fmla="*/ 1325880 w 3858768"/>
              <a:gd name="connsiteY6" fmla="*/ 1261872 h 1281264"/>
              <a:gd name="connsiteX7" fmla="*/ 457200 w 3858768"/>
              <a:gd name="connsiteY7" fmla="*/ 1252728 h 1281264"/>
              <a:gd name="connsiteX8" fmla="*/ 429768 w 3858768"/>
              <a:gd name="connsiteY8" fmla="*/ 1261872 h 1281264"/>
              <a:gd name="connsiteX9" fmla="*/ 356616 w 3858768"/>
              <a:gd name="connsiteY9" fmla="*/ 1271016 h 1281264"/>
              <a:gd name="connsiteX10" fmla="*/ 292608 w 3858768"/>
              <a:gd name="connsiteY10" fmla="*/ 1280160 h 1281264"/>
              <a:gd name="connsiteX11" fmla="*/ 9144 w 3858768"/>
              <a:gd name="connsiteY11" fmla="*/ 1280160 h 1281264"/>
              <a:gd name="connsiteX12" fmla="*/ 0 w 3858768"/>
              <a:gd name="connsiteY12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3858768 w 3858768"/>
              <a:gd name="connsiteY2" fmla="*/ 0 h 1281264"/>
              <a:gd name="connsiteX3" fmla="*/ 3374136 w 3858768"/>
              <a:gd name="connsiteY3" fmla="*/ 804672 h 1281264"/>
              <a:gd name="connsiteX4" fmla="*/ 2368296 w 3858768"/>
              <a:gd name="connsiteY4" fmla="*/ 1078992 h 1281264"/>
              <a:gd name="connsiteX5" fmla="*/ 1810512 w 3858768"/>
              <a:gd name="connsiteY5" fmla="*/ 1234440 h 1281264"/>
              <a:gd name="connsiteX6" fmla="*/ 1325880 w 3858768"/>
              <a:gd name="connsiteY6" fmla="*/ 1261872 h 1281264"/>
              <a:gd name="connsiteX7" fmla="*/ 457200 w 3858768"/>
              <a:gd name="connsiteY7" fmla="*/ 1252728 h 1281264"/>
              <a:gd name="connsiteX8" fmla="*/ 429768 w 3858768"/>
              <a:gd name="connsiteY8" fmla="*/ 1261872 h 1281264"/>
              <a:gd name="connsiteX9" fmla="*/ 356616 w 3858768"/>
              <a:gd name="connsiteY9" fmla="*/ 1271016 h 1281264"/>
              <a:gd name="connsiteX10" fmla="*/ 292608 w 3858768"/>
              <a:gd name="connsiteY10" fmla="*/ 1280160 h 1281264"/>
              <a:gd name="connsiteX11" fmla="*/ 9144 w 3858768"/>
              <a:gd name="connsiteY11" fmla="*/ 1280160 h 1281264"/>
              <a:gd name="connsiteX12" fmla="*/ 0 w 3858768"/>
              <a:gd name="connsiteY12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3858768 w 3858768"/>
              <a:gd name="connsiteY2" fmla="*/ 0 h 1281264"/>
              <a:gd name="connsiteX3" fmla="*/ 3374136 w 3858768"/>
              <a:gd name="connsiteY3" fmla="*/ 804672 h 1281264"/>
              <a:gd name="connsiteX4" fmla="*/ 1810512 w 3858768"/>
              <a:gd name="connsiteY4" fmla="*/ 1234440 h 1281264"/>
              <a:gd name="connsiteX5" fmla="*/ 1325880 w 3858768"/>
              <a:gd name="connsiteY5" fmla="*/ 1261872 h 1281264"/>
              <a:gd name="connsiteX6" fmla="*/ 457200 w 3858768"/>
              <a:gd name="connsiteY6" fmla="*/ 1252728 h 1281264"/>
              <a:gd name="connsiteX7" fmla="*/ 429768 w 3858768"/>
              <a:gd name="connsiteY7" fmla="*/ 1261872 h 1281264"/>
              <a:gd name="connsiteX8" fmla="*/ 356616 w 3858768"/>
              <a:gd name="connsiteY8" fmla="*/ 1271016 h 1281264"/>
              <a:gd name="connsiteX9" fmla="*/ 292608 w 3858768"/>
              <a:gd name="connsiteY9" fmla="*/ 1280160 h 1281264"/>
              <a:gd name="connsiteX10" fmla="*/ 9144 w 3858768"/>
              <a:gd name="connsiteY10" fmla="*/ 1280160 h 1281264"/>
              <a:gd name="connsiteX11" fmla="*/ 0 w 3858768"/>
              <a:gd name="connsiteY11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3858768 w 3858768"/>
              <a:gd name="connsiteY2" fmla="*/ 0 h 1281264"/>
              <a:gd name="connsiteX3" fmla="*/ 3374136 w 3858768"/>
              <a:gd name="connsiteY3" fmla="*/ 804672 h 1281264"/>
              <a:gd name="connsiteX4" fmla="*/ 1810512 w 3858768"/>
              <a:gd name="connsiteY4" fmla="*/ 1234440 h 1281264"/>
              <a:gd name="connsiteX5" fmla="*/ 1325880 w 3858768"/>
              <a:gd name="connsiteY5" fmla="*/ 1261872 h 1281264"/>
              <a:gd name="connsiteX6" fmla="*/ 457200 w 3858768"/>
              <a:gd name="connsiteY6" fmla="*/ 1252728 h 1281264"/>
              <a:gd name="connsiteX7" fmla="*/ 429768 w 3858768"/>
              <a:gd name="connsiteY7" fmla="*/ 1261872 h 1281264"/>
              <a:gd name="connsiteX8" fmla="*/ 356616 w 3858768"/>
              <a:gd name="connsiteY8" fmla="*/ 1271016 h 1281264"/>
              <a:gd name="connsiteX9" fmla="*/ 292608 w 3858768"/>
              <a:gd name="connsiteY9" fmla="*/ 1280160 h 1281264"/>
              <a:gd name="connsiteX10" fmla="*/ 9144 w 3858768"/>
              <a:gd name="connsiteY10" fmla="*/ 1280160 h 1281264"/>
              <a:gd name="connsiteX11" fmla="*/ 0 w 3858768"/>
              <a:gd name="connsiteY11" fmla="*/ 9144 h 1281264"/>
              <a:gd name="connsiteX0" fmla="*/ 0 w 3858768"/>
              <a:gd name="connsiteY0" fmla="*/ 9144 h 1281264"/>
              <a:gd name="connsiteX1" fmla="*/ 0 w 3858768"/>
              <a:gd name="connsiteY1" fmla="*/ 9144 h 1281264"/>
              <a:gd name="connsiteX2" fmla="*/ 3858768 w 3858768"/>
              <a:gd name="connsiteY2" fmla="*/ 0 h 1281264"/>
              <a:gd name="connsiteX3" fmla="*/ 3374136 w 3858768"/>
              <a:gd name="connsiteY3" fmla="*/ 804672 h 1281264"/>
              <a:gd name="connsiteX4" fmla="*/ 1325880 w 3858768"/>
              <a:gd name="connsiteY4" fmla="*/ 1261872 h 1281264"/>
              <a:gd name="connsiteX5" fmla="*/ 457200 w 3858768"/>
              <a:gd name="connsiteY5" fmla="*/ 1252728 h 1281264"/>
              <a:gd name="connsiteX6" fmla="*/ 429768 w 3858768"/>
              <a:gd name="connsiteY6" fmla="*/ 1261872 h 1281264"/>
              <a:gd name="connsiteX7" fmla="*/ 356616 w 3858768"/>
              <a:gd name="connsiteY7" fmla="*/ 1271016 h 1281264"/>
              <a:gd name="connsiteX8" fmla="*/ 292608 w 3858768"/>
              <a:gd name="connsiteY8" fmla="*/ 1280160 h 1281264"/>
              <a:gd name="connsiteX9" fmla="*/ 9144 w 3858768"/>
              <a:gd name="connsiteY9" fmla="*/ 1280160 h 1281264"/>
              <a:gd name="connsiteX10" fmla="*/ 0 w 3858768"/>
              <a:gd name="connsiteY10" fmla="*/ 9144 h 1281264"/>
              <a:gd name="connsiteX0" fmla="*/ 0 w 3858768"/>
              <a:gd name="connsiteY0" fmla="*/ 9144 h 1288710"/>
              <a:gd name="connsiteX1" fmla="*/ 0 w 3858768"/>
              <a:gd name="connsiteY1" fmla="*/ 9144 h 1288710"/>
              <a:gd name="connsiteX2" fmla="*/ 3858768 w 3858768"/>
              <a:gd name="connsiteY2" fmla="*/ 0 h 1288710"/>
              <a:gd name="connsiteX3" fmla="*/ 3374136 w 3858768"/>
              <a:gd name="connsiteY3" fmla="*/ 804672 h 1288710"/>
              <a:gd name="connsiteX4" fmla="*/ 457200 w 3858768"/>
              <a:gd name="connsiteY4" fmla="*/ 1252728 h 1288710"/>
              <a:gd name="connsiteX5" fmla="*/ 429768 w 3858768"/>
              <a:gd name="connsiteY5" fmla="*/ 1261872 h 1288710"/>
              <a:gd name="connsiteX6" fmla="*/ 356616 w 3858768"/>
              <a:gd name="connsiteY6" fmla="*/ 1271016 h 1288710"/>
              <a:gd name="connsiteX7" fmla="*/ 292608 w 3858768"/>
              <a:gd name="connsiteY7" fmla="*/ 1280160 h 1288710"/>
              <a:gd name="connsiteX8" fmla="*/ 9144 w 3858768"/>
              <a:gd name="connsiteY8" fmla="*/ 1280160 h 1288710"/>
              <a:gd name="connsiteX9" fmla="*/ 0 w 3858768"/>
              <a:gd name="connsiteY9" fmla="*/ 9144 h 1288710"/>
              <a:gd name="connsiteX0" fmla="*/ 0 w 3858768"/>
              <a:gd name="connsiteY0" fmla="*/ 9144 h 1371971"/>
              <a:gd name="connsiteX1" fmla="*/ 0 w 3858768"/>
              <a:gd name="connsiteY1" fmla="*/ 9144 h 1371971"/>
              <a:gd name="connsiteX2" fmla="*/ 3858768 w 3858768"/>
              <a:gd name="connsiteY2" fmla="*/ 0 h 1371971"/>
              <a:gd name="connsiteX3" fmla="*/ 3374136 w 3858768"/>
              <a:gd name="connsiteY3" fmla="*/ 804672 h 1371971"/>
              <a:gd name="connsiteX4" fmla="*/ 457200 w 3858768"/>
              <a:gd name="connsiteY4" fmla="*/ 1252728 h 1371971"/>
              <a:gd name="connsiteX5" fmla="*/ 429768 w 3858768"/>
              <a:gd name="connsiteY5" fmla="*/ 1261872 h 1371971"/>
              <a:gd name="connsiteX6" fmla="*/ 356616 w 3858768"/>
              <a:gd name="connsiteY6" fmla="*/ 1271016 h 1371971"/>
              <a:gd name="connsiteX7" fmla="*/ 9144 w 3858768"/>
              <a:gd name="connsiteY7" fmla="*/ 1280160 h 1371971"/>
              <a:gd name="connsiteX8" fmla="*/ 0 w 3858768"/>
              <a:gd name="connsiteY8" fmla="*/ 9144 h 1371971"/>
              <a:gd name="connsiteX0" fmla="*/ 0 w 3858768"/>
              <a:gd name="connsiteY0" fmla="*/ 9144 h 1369379"/>
              <a:gd name="connsiteX1" fmla="*/ 0 w 3858768"/>
              <a:gd name="connsiteY1" fmla="*/ 9144 h 1369379"/>
              <a:gd name="connsiteX2" fmla="*/ 3858768 w 3858768"/>
              <a:gd name="connsiteY2" fmla="*/ 0 h 1369379"/>
              <a:gd name="connsiteX3" fmla="*/ 3374136 w 3858768"/>
              <a:gd name="connsiteY3" fmla="*/ 804672 h 1369379"/>
              <a:gd name="connsiteX4" fmla="*/ 457200 w 3858768"/>
              <a:gd name="connsiteY4" fmla="*/ 1252728 h 1369379"/>
              <a:gd name="connsiteX5" fmla="*/ 429768 w 3858768"/>
              <a:gd name="connsiteY5" fmla="*/ 1261872 h 1369379"/>
              <a:gd name="connsiteX6" fmla="*/ 9144 w 3858768"/>
              <a:gd name="connsiteY6" fmla="*/ 1280160 h 1369379"/>
              <a:gd name="connsiteX7" fmla="*/ 0 w 3858768"/>
              <a:gd name="connsiteY7" fmla="*/ 9144 h 1369379"/>
              <a:gd name="connsiteX0" fmla="*/ 0 w 3858768"/>
              <a:gd name="connsiteY0" fmla="*/ 9144 h 1383493"/>
              <a:gd name="connsiteX1" fmla="*/ 0 w 3858768"/>
              <a:gd name="connsiteY1" fmla="*/ 9144 h 1383493"/>
              <a:gd name="connsiteX2" fmla="*/ 3858768 w 3858768"/>
              <a:gd name="connsiteY2" fmla="*/ 0 h 1383493"/>
              <a:gd name="connsiteX3" fmla="*/ 3374136 w 3858768"/>
              <a:gd name="connsiteY3" fmla="*/ 804672 h 1383493"/>
              <a:gd name="connsiteX4" fmla="*/ 457200 w 3858768"/>
              <a:gd name="connsiteY4" fmla="*/ 1252728 h 1383493"/>
              <a:gd name="connsiteX5" fmla="*/ 9144 w 3858768"/>
              <a:gd name="connsiteY5" fmla="*/ 1280160 h 1383493"/>
              <a:gd name="connsiteX6" fmla="*/ 0 w 3858768"/>
              <a:gd name="connsiteY6" fmla="*/ 9144 h 1383493"/>
              <a:gd name="connsiteX0" fmla="*/ 0 w 3858768"/>
              <a:gd name="connsiteY0" fmla="*/ 9144 h 1306788"/>
              <a:gd name="connsiteX1" fmla="*/ 0 w 3858768"/>
              <a:gd name="connsiteY1" fmla="*/ 9144 h 1306788"/>
              <a:gd name="connsiteX2" fmla="*/ 3858768 w 3858768"/>
              <a:gd name="connsiteY2" fmla="*/ 0 h 1306788"/>
              <a:gd name="connsiteX3" fmla="*/ 3374136 w 3858768"/>
              <a:gd name="connsiteY3" fmla="*/ 804672 h 1306788"/>
              <a:gd name="connsiteX4" fmla="*/ 9144 w 3858768"/>
              <a:gd name="connsiteY4" fmla="*/ 1280160 h 1306788"/>
              <a:gd name="connsiteX5" fmla="*/ 0 w 3858768"/>
              <a:gd name="connsiteY5" fmla="*/ 9144 h 1306788"/>
              <a:gd name="connsiteX0" fmla="*/ 0 w 3858768"/>
              <a:gd name="connsiteY0" fmla="*/ 9144 h 1283945"/>
              <a:gd name="connsiteX1" fmla="*/ 0 w 3858768"/>
              <a:gd name="connsiteY1" fmla="*/ 9144 h 1283945"/>
              <a:gd name="connsiteX2" fmla="*/ 3858768 w 3858768"/>
              <a:gd name="connsiteY2" fmla="*/ 0 h 1283945"/>
              <a:gd name="connsiteX3" fmla="*/ 3374136 w 3858768"/>
              <a:gd name="connsiteY3" fmla="*/ 804672 h 1283945"/>
              <a:gd name="connsiteX4" fmla="*/ 9144 w 3858768"/>
              <a:gd name="connsiteY4" fmla="*/ 1280160 h 1283945"/>
              <a:gd name="connsiteX5" fmla="*/ 0 w 3858768"/>
              <a:gd name="connsiteY5" fmla="*/ 9144 h 1283945"/>
              <a:gd name="connsiteX0" fmla="*/ 0 w 3858768"/>
              <a:gd name="connsiteY0" fmla="*/ 9144 h 1298308"/>
              <a:gd name="connsiteX1" fmla="*/ 0 w 3858768"/>
              <a:gd name="connsiteY1" fmla="*/ 9144 h 1298308"/>
              <a:gd name="connsiteX2" fmla="*/ 3858768 w 3858768"/>
              <a:gd name="connsiteY2" fmla="*/ 0 h 1298308"/>
              <a:gd name="connsiteX3" fmla="*/ 3374136 w 3858768"/>
              <a:gd name="connsiteY3" fmla="*/ 804672 h 1298308"/>
              <a:gd name="connsiteX4" fmla="*/ 9144 w 3858768"/>
              <a:gd name="connsiteY4" fmla="*/ 1280160 h 1298308"/>
              <a:gd name="connsiteX5" fmla="*/ 0 w 3858768"/>
              <a:gd name="connsiteY5" fmla="*/ 9144 h 1298308"/>
              <a:gd name="connsiteX0" fmla="*/ 0 w 3858768"/>
              <a:gd name="connsiteY0" fmla="*/ 9144 h 1298308"/>
              <a:gd name="connsiteX1" fmla="*/ 0 w 3858768"/>
              <a:gd name="connsiteY1" fmla="*/ 9144 h 1298308"/>
              <a:gd name="connsiteX2" fmla="*/ 3858768 w 3858768"/>
              <a:gd name="connsiteY2" fmla="*/ 0 h 1298308"/>
              <a:gd name="connsiteX3" fmla="*/ 3374136 w 3858768"/>
              <a:gd name="connsiteY3" fmla="*/ 804672 h 1298308"/>
              <a:gd name="connsiteX4" fmla="*/ 9144 w 3858768"/>
              <a:gd name="connsiteY4" fmla="*/ 1280160 h 1298308"/>
              <a:gd name="connsiteX5" fmla="*/ 0 w 3858768"/>
              <a:gd name="connsiteY5" fmla="*/ 9144 h 129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8768" h="1298308">
                <a:moveTo>
                  <a:pt x="0" y="9144"/>
                </a:moveTo>
                <a:lnTo>
                  <a:pt x="0" y="9144"/>
                </a:lnTo>
                <a:lnTo>
                  <a:pt x="3858768" y="0"/>
                </a:lnTo>
                <a:cubicBezTo>
                  <a:pt x="3642360" y="697992"/>
                  <a:pt x="3243072" y="847344"/>
                  <a:pt x="3374136" y="804672"/>
                </a:cubicBezTo>
                <a:cubicBezTo>
                  <a:pt x="2412492" y="1338072"/>
                  <a:pt x="-132588" y="1321308"/>
                  <a:pt x="9144" y="1280160"/>
                </a:cubicBezTo>
                <a:lnTo>
                  <a:pt x="0" y="9144"/>
                </a:lnTo>
                <a:close/>
              </a:path>
            </a:pathLst>
          </a:custGeom>
          <a:solidFill>
            <a:srgbClr val="FCC50D"/>
          </a:solidFill>
          <a:ln>
            <a:solidFill>
              <a:srgbClr val="FCC5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741D7-8884-8A6B-8A7F-E2F880A86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538" y="2168638"/>
            <a:ext cx="2661938" cy="1077112"/>
          </a:xfrm>
        </p:spPr>
        <p:txBody>
          <a:bodyPr>
            <a:noAutofit/>
          </a:bodyPr>
          <a:lstStyle/>
          <a:p>
            <a:r>
              <a:rPr lang="lv-LV" altLang="lv-LV" sz="2000" b="1" dirty="0">
                <a:latin typeface="Calibri" panose="020F0502020204030204" pitchFamily="34" charset="0"/>
                <a:ea typeface="MS PGothic" panose="020B0600070205080204" pitchFamily="34" charset="-128"/>
              </a:rPr>
              <a:t>Pilsoņu iesaistīšanās un līdzdalība </a:t>
            </a:r>
            <a:endParaRPr lang="en-GB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A9FA8-8507-3FD5-E8FC-371DA15DCB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81" r="87916" b="80224"/>
          <a:stretch/>
        </p:blipFill>
        <p:spPr>
          <a:xfrm>
            <a:off x="-219782" y="1729637"/>
            <a:ext cx="1536647" cy="129830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511E6D9-7F87-C3F6-DE23-F1FE7E832167}"/>
              </a:ext>
            </a:extLst>
          </p:cNvPr>
          <p:cNvSpPr/>
          <p:nvPr/>
        </p:nvSpPr>
        <p:spPr>
          <a:xfrm>
            <a:off x="-9144" y="5154656"/>
            <a:ext cx="9162822" cy="1761360"/>
          </a:xfrm>
          <a:custGeom>
            <a:avLst/>
            <a:gdLst>
              <a:gd name="connsiteX0" fmla="*/ 0 w 1536192"/>
              <a:gd name="connsiteY0" fmla="*/ 484632 h 768096"/>
              <a:gd name="connsiteX1" fmla="*/ 822960 w 1536192"/>
              <a:gd name="connsiteY1" fmla="*/ 512064 h 768096"/>
              <a:gd name="connsiteX2" fmla="*/ 1527048 w 1536192"/>
              <a:gd name="connsiteY2" fmla="*/ 0 h 768096"/>
              <a:gd name="connsiteX3" fmla="*/ 1536192 w 1536192"/>
              <a:gd name="connsiteY3" fmla="*/ 768096 h 768096"/>
              <a:gd name="connsiteX4" fmla="*/ 36576 w 1536192"/>
              <a:gd name="connsiteY4" fmla="*/ 768096 h 768096"/>
              <a:gd name="connsiteX5" fmla="*/ 0 w 1536192"/>
              <a:gd name="connsiteY5" fmla="*/ 484632 h 768096"/>
              <a:gd name="connsiteX0" fmla="*/ 0 w 9281160"/>
              <a:gd name="connsiteY0" fmla="*/ 484632 h 768096"/>
              <a:gd name="connsiteX1" fmla="*/ 822960 w 9281160"/>
              <a:gd name="connsiteY1" fmla="*/ 512064 h 768096"/>
              <a:gd name="connsiteX2" fmla="*/ 1527048 w 9281160"/>
              <a:gd name="connsiteY2" fmla="*/ 0 h 768096"/>
              <a:gd name="connsiteX3" fmla="*/ 9281160 w 9281160"/>
              <a:gd name="connsiteY3" fmla="*/ 768096 h 768096"/>
              <a:gd name="connsiteX4" fmla="*/ 36576 w 9281160"/>
              <a:gd name="connsiteY4" fmla="*/ 768096 h 768096"/>
              <a:gd name="connsiteX5" fmla="*/ 0 w 9281160"/>
              <a:gd name="connsiteY5" fmla="*/ 484632 h 768096"/>
              <a:gd name="connsiteX0" fmla="*/ 0 w 9281160"/>
              <a:gd name="connsiteY0" fmla="*/ 1014984 h 1298448"/>
              <a:gd name="connsiteX1" fmla="*/ 822960 w 9281160"/>
              <a:gd name="connsiteY1" fmla="*/ 1042416 h 1298448"/>
              <a:gd name="connsiteX2" fmla="*/ 9198864 w 9281160"/>
              <a:gd name="connsiteY2" fmla="*/ 0 h 1298448"/>
              <a:gd name="connsiteX3" fmla="*/ 9281160 w 9281160"/>
              <a:gd name="connsiteY3" fmla="*/ 1298448 h 1298448"/>
              <a:gd name="connsiteX4" fmla="*/ 36576 w 9281160"/>
              <a:gd name="connsiteY4" fmla="*/ 1298448 h 1298448"/>
              <a:gd name="connsiteX5" fmla="*/ 0 w 9281160"/>
              <a:gd name="connsiteY5" fmla="*/ 1014984 h 1298448"/>
              <a:gd name="connsiteX0" fmla="*/ 0 w 9198864"/>
              <a:gd name="connsiteY0" fmla="*/ 1014984 h 1325880"/>
              <a:gd name="connsiteX1" fmla="*/ 822960 w 9198864"/>
              <a:gd name="connsiteY1" fmla="*/ 1042416 h 1325880"/>
              <a:gd name="connsiteX2" fmla="*/ 9198864 w 9198864"/>
              <a:gd name="connsiteY2" fmla="*/ 0 h 1325880"/>
              <a:gd name="connsiteX3" fmla="*/ 9180576 w 9198864"/>
              <a:gd name="connsiteY3" fmla="*/ 1325880 h 1325880"/>
              <a:gd name="connsiteX4" fmla="*/ 36576 w 9198864"/>
              <a:gd name="connsiteY4" fmla="*/ 1298448 h 1325880"/>
              <a:gd name="connsiteX5" fmla="*/ 0 w 9198864"/>
              <a:gd name="connsiteY5" fmla="*/ 1014984 h 1325880"/>
              <a:gd name="connsiteX0" fmla="*/ 0 w 9198864"/>
              <a:gd name="connsiteY0" fmla="*/ 1014984 h 1325880"/>
              <a:gd name="connsiteX1" fmla="*/ 7077456 w 9198864"/>
              <a:gd name="connsiteY1" fmla="*/ 612648 h 1325880"/>
              <a:gd name="connsiteX2" fmla="*/ 9198864 w 9198864"/>
              <a:gd name="connsiteY2" fmla="*/ 0 h 1325880"/>
              <a:gd name="connsiteX3" fmla="*/ 9180576 w 9198864"/>
              <a:gd name="connsiteY3" fmla="*/ 1325880 h 1325880"/>
              <a:gd name="connsiteX4" fmla="*/ 36576 w 9198864"/>
              <a:gd name="connsiteY4" fmla="*/ 1298448 h 1325880"/>
              <a:gd name="connsiteX5" fmla="*/ 0 w 9198864"/>
              <a:gd name="connsiteY5" fmla="*/ 1014984 h 1325880"/>
              <a:gd name="connsiteX0" fmla="*/ 18288 w 9162288"/>
              <a:gd name="connsiteY0" fmla="*/ 1014984 h 1325880"/>
              <a:gd name="connsiteX1" fmla="*/ 7040880 w 9162288"/>
              <a:gd name="connsiteY1" fmla="*/ 612648 h 1325880"/>
              <a:gd name="connsiteX2" fmla="*/ 9162288 w 9162288"/>
              <a:gd name="connsiteY2" fmla="*/ 0 h 1325880"/>
              <a:gd name="connsiteX3" fmla="*/ 9144000 w 9162288"/>
              <a:gd name="connsiteY3" fmla="*/ 1325880 h 1325880"/>
              <a:gd name="connsiteX4" fmla="*/ 0 w 9162288"/>
              <a:gd name="connsiteY4" fmla="*/ 1298448 h 1325880"/>
              <a:gd name="connsiteX5" fmla="*/ 18288 w 9162288"/>
              <a:gd name="connsiteY5" fmla="*/ 1014984 h 1325880"/>
              <a:gd name="connsiteX0" fmla="*/ 9144 w 9153144"/>
              <a:gd name="connsiteY0" fmla="*/ 1014984 h 1325880"/>
              <a:gd name="connsiteX1" fmla="*/ 7031736 w 9153144"/>
              <a:gd name="connsiteY1" fmla="*/ 612648 h 1325880"/>
              <a:gd name="connsiteX2" fmla="*/ 9153144 w 9153144"/>
              <a:gd name="connsiteY2" fmla="*/ 0 h 1325880"/>
              <a:gd name="connsiteX3" fmla="*/ 9134856 w 9153144"/>
              <a:gd name="connsiteY3" fmla="*/ 1325880 h 1325880"/>
              <a:gd name="connsiteX4" fmla="*/ 0 w 9153144"/>
              <a:gd name="connsiteY4" fmla="*/ 1307592 h 1325880"/>
              <a:gd name="connsiteX5" fmla="*/ 9144 w 9153144"/>
              <a:gd name="connsiteY5" fmla="*/ 1014984 h 1325880"/>
              <a:gd name="connsiteX0" fmla="*/ 9144 w 9153144"/>
              <a:gd name="connsiteY0" fmla="*/ 1014984 h 1325880"/>
              <a:gd name="connsiteX1" fmla="*/ 7031736 w 9153144"/>
              <a:gd name="connsiteY1" fmla="*/ 612648 h 1325880"/>
              <a:gd name="connsiteX2" fmla="*/ 9153144 w 9153144"/>
              <a:gd name="connsiteY2" fmla="*/ 0 h 1325880"/>
              <a:gd name="connsiteX3" fmla="*/ 9134856 w 9153144"/>
              <a:gd name="connsiteY3" fmla="*/ 1325880 h 1325880"/>
              <a:gd name="connsiteX4" fmla="*/ 0 w 9153144"/>
              <a:gd name="connsiteY4" fmla="*/ 1307592 h 1325880"/>
              <a:gd name="connsiteX5" fmla="*/ 9144 w 9153144"/>
              <a:gd name="connsiteY5" fmla="*/ 1014984 h 1325880"/>
              <a:gd name="connsiteX0" fmla="*/ 9144 w 9153144"/>
              <a:gd name="connsiteY0" fmla="*/ 1014984 h 1325880"/>
              <a:gd name="connsiteX1" fmla="*/ 7059168 w 9153144"/>
              <a:gd name="connsiteY1" fmla="*/ 804672 h 1325880"/>
              <a:gd name="connsiteX2" fmla="*/ 9153144 w 9153144"/>
              <a:gd name="connsiteY2" fmla="*/ 0 h 1325880"/>
              <a:gd name="connsiteX3" fmla="*/ 9134856 w 9153144"/>
              <a:gd name="connsiteY3" fmla="*/ 1325880 h 1325880"/>
              <a:gd name="connsiteX4" fmla="*/ 0 w 9153144"/>
              <a:gd name="connsiteY4" fmla="*/ 1307592 h 1325880"/>
              <a:gd name="connsiteX5" fmla="*/ 9144 w 9153144"/>
              <a:gd name="connsiteY5" fmla="*/ 1014984 h 1325880"/>
              <a:gd name="connsiteX0" fmla="*/ 9144 w 9153144"/>
              <a:gd name="connsiteY0" fmla="*/ 1014984 h 1325880"/>
              <a:gd name="connsiteX1" fmla="*/ 7059168 w 9153144"/>
              <a:gd name="connsiteY1" fmla="*/ 804672 h 1325880"/>
              <a:gd name="connsiteX2" fmla="*/ 9153144 w 9153144"/>
              <a:gd name="connsiteY2" fmla="*/ 0 h 1325880"/>
              <a:gd name="connsiteX3" fmla="*/ 9134856 w 9153144"/>
              <a:gd name="connsiteY3" fmla="*/ 1325880 h 1325880"/>
              <a:gd name="connsiteX4" fmla="*/ 0 w 9153144"/>
              <a:gd name="connsiteY4" fmla="*/ 1307592 h 1325880"/>
              <a:gd name="connsiteX5" fmla="*/ 9144 w 9153144"/>
              <a:gd name="connsiteY5" fmla="*/ 1014984 h 1325880"/>
              <a:gd name="connsiteX0" fmla="*/ 0 w 9180576"/>
              <a:gd name="connsiteY0" fmla="*/ 1216152 h 1325880"/>
              <a:gd name="connsiteX1" fmla="*/ 7086600 w 9180576"/>
              <a:gd name="connsiteY1" fmla="*/ 804672 h 1325880"/>
              <a:gd name="connsiteX2" fmla="*/ 9180576 w 9180576"/>
              <a:gd name="connsiteY2" fmla="*/ 0 h 1325880"/>
              <a:gd name="connsiteX3" fmla="*/ 9162288 w 9180576"/>
              <a:gd name="connsiteY3" fmla="*/ 1325880 h 1325880"/>
              <a:gd name="connsiteX4" fmla="*/ 27432 w 9180576"/>
              <a:gd name="connsiteY4" fmla="*/ 1307592 h 1325880"/>
              <a:gd name="connsiteX5" fmla="*/ 0 w 9180576"/>
              <a:gd name="connsiteY5" fmla="*/ 1216152 h 1325880"/>
              <a:gd name="connsiteX0" fmla="*/ 0 w 9198864"/>
              <a:gd name="connsiteY0" fmla="*/ 1618488 h 1728216"/>
              <a:gd name="connsiteX1" fmla="*/ 7086600 w 9198864"/>
              <a:gd name="connsiteY1" fmla="*/ 1207008 h 1728216"/>
              <a:gd name="connsiteX2" fmla="*/ 9198864 w 9198864"/>
              <a:gd name="connsiteY2" fmla="*/ 0 h 1728216"/>
              <a:gd name="connsiteX3" fmla="*/ 9162288 w 9198864"/>
              <a:gd name="connsiteY3" fmla="*/ 1728216 h 1728216"/>
              <a:gd name="connsiteX4" fmla="*/ 27432 w 9198864"/>
              <a:gd name="connsiteY4" fmla="*/ 1709928 h 1728216"/>
              <a:gd name="connsiteX5" fmla="*/ 0 w 9198864"/>
              <a:gd name="connsiteY5" fmla="*/ 1618488 h 1728216"/>
              <a:gd name="connsiteX0" fmla="*/ 0 w 9203167"/>
              <a:gd name="connsiteY0" fmla="*/ 1618634 h 1728362"/>
              <a:gd name="connsiteX1" fmla="*/ 7086600 w 9203167"/>
              <a:gd name="connsiteY1" fmla="*/ 1207154 h 1728362"/>
              <a:gd name="connsiteX2" fmla="*/ 9198864 w 9203167"/>
              <a:gd name="connsiteY2" fmla="*/ 146 h 1728362"/>
              <a:gd name="connsiteX3" fmla="*/ 9162288 w 9203167"/>
              <a:gd name="connsiteY3" fmla="*/ 1728362 h 1728362"/>
              <a:gd name="connsiteX4" fmla="*/ 27432 w 9203167"/>
              <a:gd name="connsiteY4" fmla="*/ 1710074 h 1728362"/>
              <a:gd name="connsiteX5" fmla="*/ 0 w 9203167"/>
              <a:gd name="connsiteY5" fmla="*/ 1618634 h 1728362"/>
              <a:gd name="connsiteX0" fmla="*/ 0 w 9209175"/>
              <a:gd name="connsiteY0" fmla="*/ 1622408 h 1732136"/>
              <a:gd name="connsiteX1" fmla="*/ 7086600 w 9209175"/>
              <a:gd name="connsiteY1" fmla="*/ 1210928 h 1732136"/>
              <a:gd name="connsiteX2" fmla="*/ 9198864 w 9209175"/>
              <a:gd name="connsiteY2" fmla="*/ 3920 h 1732136"/>
              <a:gd name="connsiteX3" fmla="*/ 9162288 w 9209175"/>
              <a:gd name="connsiteY3" fmla="*/ 1732136 h 1732136"/>
              <a:gd name="connsiteX4" fmla="*/ 27432 w 9209175"/>
              <a:gd name="connsiteY4" fmla="*/ 1713848 h 1732136"/>
              <a:gd name="connsiteX5" fmla="*/ 0 w 9209175"/>
              <a:gd name="connsiteY5" fmla="*/ 1622408 h 1732136"/>
              <a:gd name="connsiteX0" fmla="*/ 0 w 9216859"/>
              <a:gd name="connsiteY0" fmla="*/ 1622328 h 1759488"/>
              <a:gd name="connsiteX1" fmla="*/ 7086600 w 9216859"/>
              <a:gd name="connsiteY1" fmla="*/ 1210848 h 1759488"/>
              <a:gd name="connsiteX2" fmla="*/ 9198864 w 9216859"/>
              <a:gd name="connsiteY2" fmla="*/ 3840 h 1759488"/>
              <a:gd name="connsiteX3" fmla="*/ 9198864 w 9216859"/>
              <a:gd name="connsiteY3" fmla="*/ 1759488 h 1759488"/>
              <a:gd name="connsiteX4" fmla="*/ 27432 w 9216859"/>
              <a:gd name="connsiteY4" fmla="*/ 1713768 h 1759488"/>
              <a:gd name="connsiteX5" fmla="*/ 0 w 9216859"/>
              <a:gd name="connsiteY5" fmla="*/ 1622328 h 1759488"/>
              <a:gd name="connsiteX0" fmla="*/ 0 w 9208542"/>
              <a:gd name="connsiteY0" fmla="*/ 1621049 h 1761360"/>
              <a:gd name="connsiteX1" fmla="*/ 7086600 w 9208542"/>
              <a:gd name="connsiteY1" fmla="*/ 1209569 h 1761360"/>
              <a:gd name="connsiteX2" fmla="*/ 9198864 w 9208542"/>
              <a:gd name="connsiteY2" fmla="*/ 2561 h 1761360"/>
              <a:gd name="connsiteX3" fmla="*/ 9198864 w 9208542"/>
              <a:gd name="connsiteY3" fmla="*/ 1758209 h 1761360"/>
              <a:gd name="connsiteX4" fmla="*/ 27432 w 9208542"/>
              <a:gd name="connsiteY4" fmla="*/ 1712489 h 1761360"/>
              <a:gd name="connsiteX5" fmla="*/ 0 w 9208542"/>
              <a:gd name="connsiteY5" fmla="*/ 1621049 h 1761360"/>
              <a:gd name="connsiteX0" fmla="*/ 0 w 9208542"/>
              <a:gd name="connsiteY0" fmla="*/ 1621049 h 1761360"/>
              <a:gd name="connsiteX1" fmla="*/ 7086600 w 9208542"/>
              <a:gd name="connsiteY1" fmla="*/ 1209569 h 1761360"/>
              <a:gd name="connsiteX2" fmla="*/ 9198864 w 9208542"/>
              <a:gd name="connsiteY2" fmla="*/ 2561 h 1761360"/>
              <a:gd name="connsiteX3" fmla="*/ 9198864 w 9208542"/>
              <a:gd name="connsiteY3" fmla="*/ 1758209 h 1761360"/>
              <a:gd name="connsiteX4" fmla="*/ 27432 w 9208542"/>
              <a:gd name="connsiteY4" fmla="*/ 1712489 h 1761360"/>
              <a:gd name="connsiteX5" fmla="*/ 0 w 9208542"/>
              <a:gd name="connsiteY5" fmla="*/ 1621049 h 1761360"/>
              <a:gd name="connsiteX0" fmla="*/ 0 w 9208542"/>
              <a:gd name="connsiteY0" fmla="*/ 1621049 h 1761360"/>
              <a:gd name="connsiteX1" fmla="*/ 7086600 w 9208542"/>
              <a:gd name="connsiteY1" fmla="*/ 1209569 h 1761360"/>
              <a:gd name="connsiteX2" fmla="*/ 9198864 w 9208542"/>
              <a:gd name="connsiteY2" fmla="*/ 2561 h 1761360"/>
              <a:gd name="connsiteX3" fmla="*/ 9198864 w 9208542"/>
              <a:gd name="connsiteY3" fmla="*/ 1758209 h 1761360"/>
              <a:gd name="connsiteX4" fmla="*/ 27432 w 9208542"/>
              <a:gd name="connsiteY4" fmla="*/ 1712489 h 1761360"/>
              <a:gd name="connsiteX5" fmla="*/ 0 w 9208542"/>
              <a:gd name="connsiteY5" fmla="*/ 1621049 h 1761360"/>
              <a:gd name="connsiteX0" fmla="*/ 0 w 9208542"/>
              <a:gd name="connsiteY0" fmla="*/ 1621049 h 1761360"/>
              <a:gd name="connsiteX1" fmla="*/ 7397496 w 9208542"/>
              <a:gd name="connsiteY1" fmla="*/ 990113 h 1761360"/>
              <a:gd name="connsiteX2" fmla="*/ 9198864 w 9208542"/>
              <a:gd name="connsiteY2" fmla="*/ 2561 h 1761360"/>
              <a:gd name="connsiteX3" fmla="*/ 9198864 w 9208542"/>
              <a:gd name="connsiteY3" fmla="*/ 1758209 h 1761360"/>
              <a:gd name="connsiteX4" fmla="*/ 27432 w 9208542"/>
              <a:gd name="connsiteY4" fmla="*/ 1712489 h 1761360"/>
              <a:gd name="connsiteX5" fmla="*/ 0 w 9208542"/>
              <a:gd name="connsiteY5" fmla="*/ 1621049 h 1761360"/>
              <a:gd name="connsiteX0" fmla="*/ 0 w 9208542"/>
              <a:gd name="connsiteY0" fmla="*/ 1621049 h 1761360"/>
              <a:gd name="connsiteX1" fmla="*/ 7397496 w 9208542"/>
              <a:gd name="connsiteY1" fmla="*/ 990113 h 1761360"/>
              <a:gd name="connsiteX2" fmla="*/ 9198864 w 9208542"/>
              <a:gd name="connsiteY2" fmla="*/ 2561 h 1761360"/>
              <a:gd name="connsiteX3" fmla="*/ 9198864 w 9208542"/>
              <a:gd name="connsiteY3" fmla="*/ 1758209 h 1761360"/>
              <a:gd name="connsiteX4" fmla="*/ 27432 w 9208542"/>
              <a:gd name="connsiteY4" fmla="*/ 1712489 h 1761360"/>
              <a:gd name="connsiteX5" fmla="*/ 0 w 9208542"/>
              <a:gd name="connsiteY5" fmla="*/ 1621049 h 1761360"/>
              <a:gd name="connsiteX0" fmla="*/ 18288 w 9181110"/>
              <a:gd name="connsiteY0" fmla="*/ 1621049 h 1761360"/>
              <a:gd name="connsiteX1" fmla="*/ 7370064 w 9181110"/>
              <a:gd name="connsiteY1" fmla="*/ 990113 h 1761360"/>
              <a:gd name="connsiteX2" fmla="*/ 9171432 w 9181110"/>
              <a:gd name="connsiteY2" fmla="*/ 2561 h 1761360"/>
              <a:gd name="connsiteX3" fmla="*/ 9171432 w 9181110"/>
              <a:gd name="connsiteY3" fmla="*/ 1758209 h 1761360"/>
              <a:gd name="connsiteX4" fmla="*/ 0 w 9181110"/>
              <a:gd name="connsiteY4" fmla="*/ 1712489 h 1761360"/>
              <a:gd name="connsiteX5" fmla="*/ 18288 w 9181110"/>
              <a:gd name="connsiteY5" fmla="*/ 1621049 h 1761360"/>
              <a:gd name="connsiteX0" fmla="*/ 0 w 9162822"/>
              <a:gd name="connsiteY0" fmla="*/ 1621049 h 1761360"/>
              <a:gd name="connsiteX1" fmla="*/ 7351776 w 9162822"/>
              <a:gd name="connsiteY1" fmla="*/ 990113 h 1761360"/>
              <a:gd name="connsiteX2" fmla="*/ 9153144 w 9162822"/>
              <a:gd name="connsiteY2" fmla="*/ 2561 h 1761360"/>
              <a:gd name="connsiteX3" fmla="*/ 9153144 w 9162822"/>
              <a:gd name="connsiteY3" fmla="*/ 1758209 h 1761360"/>
              <a:gd name="connsiteX4" fmla="*/ 0 w 9162822"/>
              <a:gd name="connsiteY4" fmla="*/ 1721633 h 1761360"/>
              <a:gd name="connsiteX5" fmla="*/ 0 w 9162822"/>
              <a:gd name="connsiteY5" fmla="*/ 1621049 h 176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822" h="1761360">
                <a:moveTo>
                  <a:pt x="0" y="1621049"/>
                </a:moveTo>
                <a:cubicBezTo>
                  <a:pt x="2350008" y="1550945"/>
                  <a:pt x="6236208" y="1435121"/>
                  <a:pt x="7351776" y="990113"/>
                </a:cubicBezTo>
                <a:cubicBezTo>
                  <a:pt x="8470392" y="685313"/>
                  <a:pt x="9241536" y="-12679"/>
                  <a:pt x="9153144" y="2561"/>
                </a:cubicBezTo>
                <a:cubicBezTo>
                  <a:pt x="9186672" y="-79735"/>
                  <a:pt x="9119616" y="1849649"/>
                  <a:pt x="9153144" y="1758209"/>
                </a:cubicBezTo>
                <a:cubicBezTo>
                  <a:pt x="9122664" y="1742969"/>
                  <a:pt x="3057144" y="1736873"/>
                  <a:pt x="0" y="1721633"/>
                </a:cubicBezTo>
                <a:lnTo>
                  <a:pt x="0" y="16210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49639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77FCDF5F-D6EF-4886-FE8C-63BA52656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349321"/>
            <a:ext cx="6096000" cy="1068317"/>
          </a:xfrm>
        </p:spPr>
        <p:txBody>
          <a:bodyPr>
            <a:noAutofit/>
          </a:bodyPr>
          <a:lstStyle/>
          <a:p>
            <a:r>
              <a:rPr lang="lv-LV" altLang="lv-LV" sz="3200" dirty="0">
                <a:latin typeface="Calibri" panose="020F0502020204030204" pitchFamily="34" charset="0"/>
                <a:ea typeface="MS PGothic" panose="020B0600070205080204" pitchFamily="34" charset="-128"/>
              </a:rPr>
              <a:t>Trešais CERV pīlārs – </a:t>
            </a:r>
            <a:br>
              <a:rPr lang="lv-LV" altLang="lv-LV" sz="3200" dirty="0"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lv-LV" altLang="lv-LV" sz="3200" dirty="0">
                <a:latin typeface="Calibri" panose="020F0502020204030204" pitchFamily="34" charset="0"/>
                <a:ea typeface="MS PGothic" panose="020B0600070205080204" pitchFamily="34" charset="-128"/>
              </a:rPr>
              <a:t>pilsoņu iesaistīšanās un līdzdalība</a:t>
            </a:r>
          </a:p>
        </p:txBody>
      </p:sp>
      <p:graphicFrame>
        <p:nvGraphicFramePr>
          <p:cNvPr id="4" name="Tabula 5">
            <a:extLst>
              <a:ext uri="{FF2B5EF4-FFF2-40B4-BE49-F238E27FC236}">
                <a16:creationId xmlns:a16="http://schemas.microsoft.com/office/drawing/2014/main" id="{00D9AD8A-25B3-F541-88C9-AB878D5FA5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832610"/>
              </p:ext>
            </p:extLst>
          </p:nvPr>
        </p:nvGraphicFramePr>
        <p:xfrm>
          <a:off x="164306" y="1404483"/>
          <a:ext cx="8815387" cy="5344660"/>
        </p:xfrm>
        <a:graphic>
          <a:graphicData uri="http://schemas.openxmlformats.org/drawingml/2006/table">
            <a:tbl>
              <a:tblPr/>
              <a:tblGrid>
                <a:gridCol w="2393837">
                  <a:extLst>
                    <a:ext uri="{9D8B030D-6E8A-4147-A177-3AD203B41FA5}">
                      <a16:colId xmlns:a16="http://schemas.microsoft.com/office/drawing/2014/main" val="3918850752"/>
                    </a:ext>
                  </a:extLst>
                </a:gridCol>
                <a:gridCol w="6421550">
                  <a:extLst>
                    <a:ext uri="{9D8B030D-6E8A-4147-A177-3AD203B41FA5}">
                      <a16:colId xmlns:a16="http://schemas.microsoft.com/office/drawing/2014/main" val="1661495304"/>
                    </a:ext>
                  </a:extLst>
                </a:gridCol>
              </a:tblGrid>
              <a:tr h="41111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335213" indent="-49213" defTabSz="9382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792413" indent="-49213" defTabSz="9382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249613" indent="-49213" defTabSz="9382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706813" indent="-49213" defTabSz="9382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38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v-LV" altLang="en-US" sz="1800" b="1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91435" marR="91435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335213" indent="-49213" defTabSz="9382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792413" indent="-49213" defTabSz="9382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249613" indent="-49213" defTabSz="9382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706813" indent="-49213" defTabSz="9382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38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v-LV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91435" marR="91435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126394"/>
                  </a:ext>
                </a:extLst>
              </a:tr>
              <a:tr h="49335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335213" indent="-49213" defTabSz="9382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792413" indent="-49213" defTabSz="9382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249613" indent="-49213" defTabSz="9382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706813" indent="-49213" defTabSz="9382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38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0" algn="l"/>
                        </a:tabLst>
                      </a:pPr>
                      <a:r>
                        <a:rPr kumimoji="0" lang="lv-LV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Veicināt </a:t>
                      </a:r>
                      <a:r>
                        <a:rPr kumimoji="0" lang="lv-LV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pilsoņu</a:t>
                      </a:r>
                      <a:r>
                        <a:rPr kumimoji="0" lang="lv-LV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lv-LV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iesaistīšanos un līdzdalību</a:t>
                      </a:r>
                      <a:r>
                        <a:rPr kumimoji="0" lang="lv-LV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 &amp; </a:t>
                      </a:r>
                      <a:r>
                        <a:rPr kumimoji="0" lang="lv-LV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zināšanu un pieredzes apmaiņu</a:t>
                      </a:r>
                      <a:r>
                        <a:rPr kumimoji="0" lang="lv-LV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: </a:t>
                      </a:r>
                    </a:p>
                    <a:p>
                      <a:pPr marL="0" marR="0" lvl="0" indent="533400" algn="l" defTabSz="938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0" algn="l"/>
                        </a:tabLst>
                      </a:pPr>
                      <a:r>
                        <a:rPr kumimoji="0" lang="lv-LV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atcerēties, pētīt un izglītot par notikumiem nesenā Eiropas vēsturē</a:t>
                      </a:r>
                      <a:r>
                        <a:rPr kumimoji="0" lang="lv-LV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, t.sk., autoritāro un totalitāro režīmu cēloņiem un sekām; palielināt ES pilsoņu izpratni par mūsu kopīgo vēsturi, kultūru, kultūras mantojumu un vērtībām, ES izveidošanos, mērķiem un daudzveidību; </a:t>
                      </a:r>
                    </a:p>
                    <a:p>
                      <a:pPr marL="0" marR="0" lvl="0" indent="533400" algn="l" defTabSz="938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0" algn="l"/>
                        </a:tabLst>
                      </a:pPr>
                      <a:r>
                        <a:rPr kumimoji="0" lang="lv-LV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veicināt ES pilsoņu un pārstāvības </a:t>
                      </a:r>
                      <a:r>
                        <a:rPr kumimoji="0" lang="lv-LV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apvienību līdzdalību </a:t>
                      </a:r>
                      <a:r>
                        <a:rPr kumimoji="0" lang="lv-LV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un ieguldījumu ES demokrātiskā pilsoniskajā dzīvē, </a:t>
                      </a:r>
                      <a:r>
                        <a:rPr kumimoji="0" lang="lv-LV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darot zināmus un publiski apmainoties ar viedokļiem</a:t>
                      </a:r>
                      <a:r>
                        <a:rPr kumimoji="0" lang="lv-LV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; </a:t>
                      </a:r>
                    </a:p>
                    <a:p>
                      <a:pPr marL="0" marR="0" lvl="0" indent="533400" algn="l" defTabSz="938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0" algn="l"/>
                        </a:tabLst>
                      </a:pPr>
                      <a:r>
                        <a:rPr kumimoji="0" lang="lv-LV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veicināt apmaiņu starp dažādu valstu pilsoņiem, jo ​​īpaši ar </a:t>
                      </a:r>
                      <a:r>
                        <a:rPr kumimoji="0" lang="lv-LV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pilsētu sadraudzības un pilsētu tīklu starpniecību</a:t>
                      </a:r>
                      <a:r>
                        <a:rPr kumimoji="0" lang="lv-LV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, lai sniegtu viens otram praktisku pieredzi par ES kopējā mantojuma bagātību un daudzveidību, un tādējādi veidotu pamatu kopīgai nākotnei.</a:t>
                      </a:r>
                    </a:p>
                  </a:txBody>
                  <a:tcPr marL="91435" marR="91435" marT="45714" marB="45714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080284"/>
                  </a:ext>
                </a:extLst>
              </a:tr>
            </a:tbl>
          </a:graphicData>
        </a:graphic>
      </p:graphicFrame>
      <p:pic>
        <p:nvPicPr>
          <p:cNvPr id="19471" name="Attēls 1">
            <a:extLst>
              <a:ext uri="{FF2B5EF4-FFF2-40B4-BE49-F238E27FC236}">
                <a16:creationId xmlns:a16="http://schemas.microsoft.com/office/drawing/2014/main" id="{C86AB44B-56A1-F609-C89A-F3580DB6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3" y="1992086"/>
            <a:ext cx="2023093" cy="285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12AF-0A4C-2F3D-0908-40DA7ED2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095" y="420381"/>
            <a:ext cx="6096000" cy="778367"/>
          </a:xfrm>
        </p:spPr>
        <p:txBody>
          <a:bodyPr>
            <a:noAutofit/>
          </a:bodyPr>
          <a:lstStyle/>
          <a:p>
            <a:r>
              <a:rPr lang="lv-LV" sz="3200" dirty="0">
                <a:latin typeface="Calibri" panose="020F0502020204030204" pitchFamily="34" charset="0"/>
                <a:cs typeface="Calibri" panose="020F0502020204030204" pitchFamily="34" charset="0"/>
              </a:rPr>
              <a:t>Līdzdalības pīlāra uzsaukumi, </a:t>
            </a:r>
            <a:br>
              <a:rPr lang="lv-LV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3200" dirty="0">
                <a:latin typeface="Calibri" panose="020F0502020204030204" pitchFamily="34" charset="0"/>
                <a:cs typeface="Calibri" panose="020F0502020204030204" pitchFamily="34" charset="0"/>
              </a:rPr>
              <a:t>CERV, 2023/24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8C725-D319-E1C0-1373-8C62D9D4B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742" y="1887972"/>
            <a:ext cx="8659258" cy="473457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b="1" i="0" dirty="0">
                <a:solidFill>
                  <a:srgbClr val="212529"/>
                </a:solidFill>
                <a:effectLst/>
                <a:latin typeface="RobustaTLPro-Medium"/>
              </a:rPr>
              <a:t>Bērnu tiesības un līdzdalība 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(Rights </a:t>
            </a:r>
            <a:r>
              <a:rPr lang="lv-LV" sz="2400" i="1" dirty="0" err="1">
                <a:solidFill>
                  <a:srgbClr val="212529"/>
                </a:solidFill>
                <a:effectLst/>
                <a:latin typeface="+mj-lt"/>
              </a:rPr>
              <a:t>of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 </a:t>
            </a:r>
            <a:r>
              <a:rPr lang="lv-LV" sz="2400" i="1" dirty="0" err="1">
                <a:solidFill>
                  <a:srgbClr val="212529"/>
                </a:solidFill>
                <a:effectLst/>
                <a:latin typeface="+mj-lt"/>
              </a:rPr>
              <a:t>Child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 </a:t>
            </a:r>
            <a:r>
              <a:rPr lang="lv-LV" sz="2400" i="1" dirty="0" err="1">
                <a:solidFill>
                  <a:srgbClr val="212529"/>
                </a:solidFill>
                <a:effectLst/>
                <a:latin typeface="+mj-lt"/>
              </a:rPr>
              <a:t>and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 </a:t>
            </a:r>
            <a:r>
              <a:rPr lang="lv-LV" sz="2400" i="1" dirty="0" err="1">
                <a:solidFill>
                  <a:srgbClr val="212529"/>
                </a:solidFill>
                <a:effectLst/>
                <a:latin typeface="+mj-lt"/>
              </a:rPr>
              <a:t>Child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 </a:t>
            </a:r>
            <a:r>
              <a:rPr lang="lv-LV" sz="2400" i="1" dirty="0" err="1">
                <a:solidFill>
                  <a:srgbClr val="212529"/>
                </a:solidFill>
                <a:effectLst/>
                <a:latin typeface="+mj-lt"/>
              </a:rPr>
              <a:t>partitipation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) </a:t>
            </a:r>
            <a:endParaRPr lang="lv-LV" sz="2400" i="0" dirty="0">
              <a:solidFill>
                <a:srgbClr val="212529"/>
              </a:solidFill>
              <a:effectLst/>
              <a:latin typeface="+mj-lt"/>
            </a:endParaRPr>
          </a:p>
          <a:p>
            <a:r>
              <a:rPr lang="lv-LV" sz="2400" i="1" dirty="0">
                <a:solidFill>
                  <a:srgbClr val="000000"/>
                </a:solidFill>
                <a:highlight>
                  <a:srgbClr val="C0C0C0"/>
                </a:highlight>
                <a:latin typeface="Calibri" panose="020F0502020204030204" pitchFamily="34" charset="0"/>
              </a:rPr>
              <a:t>Atvērts, iesniegšana līdz 26. martam, 2024</a:t>
            </a:r>
            <a:endParaRPr lang="lv-LV" sz="2400" i="0" dirty="0">
              <a:solidFill>
                <a:srgbClr val="212529"/>
              </a:solidFill>
              <a:effectLst/>
              <a:latin typeface="RobustaTLPro-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b="1" i="0" dirty="0">
                <a:solidFill>
                  <a:srgbClr val="212529"/>
                </a:solidFill>
                <a:effectLst/>
                <a:latin typeface="RobustaTLPro-Medium"/>
              </a:rPr>
              <a:t>pilsētu tīklošanās 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(</a:t>
            </a:r>
            <a:r>
              <a:rPr lang="lv-LV" sz="2400" i="1" dirty="0" err="1">
                <a:solidFill>
                  <a:srgbClr val="212529"/>
                </a:solidFill>
                <a:effectLst/>
                <a:latin typeface="+mj-lt"/>
              </a:rPr>
              <a:t>Networks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 </a:t>
            </a:r>
            <a:r>
              <a:rPr lang="lv-LV" sz="2400" i="1" dirty="0" err="1">
                <a:solidFill>
                  <a:srgbClr val="212529"/>
                </a:solidFill>
                <a:effectLst/>
                <a:latin typeface="+mj-lt"/>
              </a:rPr>
              <a:t>of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 </a:t>
            </a:r>
            <a:r>
              <a:rPr lang="lv-LV" sz="2400" i="1" dirty="0" err="1">
                <a:solidFill>
                  <a:srgbClr val="212529"/>
                </a:solidFill>
                <a:effectLst/>
                <a:latin typeface="+mj-lt"/>
              </a:rPr>
              <a:t>Towns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)</a:t>
            </a:r>
            <a:r>
              <a:rPr lang="lv-LV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lv-LV" sz="2400" dirty="0">
                <a:solidFill>
                  <a:srgbClr val="212529"/>
                </a:solidFill>
                <a:latin typeface="RobustaTLPro-Regular"/>
              </a:rPr>
              <a:t>uzsaukums</a:t>
            </a:r>
          </a:p>
          <a:p>
            <a:r>
              <a:rPr lang="lv-LV" sz="2400" i="1" dirty="0">
                <a:solidFill>
                  <a:srgbClr val="000000"/>
                </a:solidFill>
                <a:highlight>
                  <a:srgbClr val="C0C0C0"/>
                </a:highlight>
                <a:latin typeface="Calibri" panose="020F0502020204030204" pitchFamily="34" charset="0"/>
              </a:rPr>
              <a:t>Atvērts, iesniegšana līdz 18. aprīlim, 2024</a:t>
            </a:r>
            <a:endParaRPr lang="lv-LV" sz="2400" i="0" dirty="0">
              <a:solidFill>
                <a:srgbClr val="212529"/>
              </a:solidFill>
              <a:effectLst/>
              <a:latin typeface="RobustaTLPro-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b="1" i="0" dirty="0">
                <a:solidFill>
                  <a:srgbClr val="212529"/>
                </a:solidFill>
                <a:effectLst/>
                <a:latin typeface="RobustaTLPro-Medium"/>
              </a:rPr>
              <a:t>pilsētu sadraudzības 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(</a:t>
            </a:r>
            <a:r>
              <a:rPr lang="lv-LV" sz="2400" i="1" dirty="0" err="1">
                <a:solidFill>
                  <a:srgbClr val="212529"/>
                </a:solidFill>
                <a:effectLst/>
                <a:latin typeface="+mj-lt"/>
              </a:rPr>
              <a:t>Town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 Twinning) </a:t>
            </a:r>
            <a:r>
              <a:rPr lang="lv-LV" sz="2400" i="0" dirty="0">
                <a:solidFill>
                  <a:srgbClr val="212529"/>
                </a:solidFill>
                <a:effectLst/>
                <a:latin typeface="RobustaTLPro-Regular"/>
              </a:rPr>
              <a:t>uzsaukums</a:t>
            </a:r>
          </a:p>
          <a:p>
            <a:r>
              <a:rPr lang="lv-LV" sz="2400" i="1" dirty="0">
                <a:solidFill>
                  <a:srgbClr val="000000"/>
                </a:solidFill>
                <a:highlight>
                  <a:srgbClr val="C0C0C0"/>
                </a:highlight>
                <a:latin typeface="Calibri" panose="020F0502020204030204" pitchFamily="34" charset="0"/>
              </a:rPr>
              <a:t>Tiks atvērts janvārī, iesniegšana līdz septembrim (2024)</a:t>
            </a:r>
            <a:endParaRPr lang="lv-LV" sz="2400" dirty="0">
              <a:solidFill>
                <a:srgbClr val="212529"/>
              </a:solidFill>
              <a:latin typeface="RobustaTLPro-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b="1" i="0" dirty="0">
                <a:solidFill>
                  <a:srgbClr val="212529"/>
                </a:solidFill>
                <a:effectLst/>
                <a:latin typeface="RobustaTLPro-Regular"/>
              </a:rPr>
              <a:t>Eiropas vēstures atcere un piemiņa 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(</a:t>
            </a:r>
            <a:r>
              <a:rPr lang="lv-LV" sz="2400" i="1" dirty="0" err="1">
                <a:solidFill>
                  <a:srgbClr val="212529"/>
                </a:solidFill>
                <a:effectLst/>
                <a:latin typeface="+mj-lt"/>
              </a:rPr>
              <a:t>Remembrance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)</a:t>
            </a:r>
            <a:r>
              <a:rPr lang="lv-LV" sz="2400" i="0" dirty="0">
                <a:solidFill>
                  <a:srgbClr val="212529"/>
                </a:solidFill>
                <a:effectLst/>
                <a:latin typeface="+mj-lt"/>
              </a:rPr>
              <a:t> </a:t>
            </a:r>
          </a:p>
          <a:p>
            <a:r>
              <a:rPr lang="lv-LV" sz="2400" i="1" dirty="0">
                <a:solidFill>
                  <a:srgbClr val="000000"/>
                </a:solidFill>
                <a:highlight>
                  <a:srgbClr val="C0C0C0"/>
                </a:highlight>
                <a:latin typeface="Calibri" panose="020F0502020204030204" pitchFamily="34" charset="0"/>
              </a:rPr>
              <a:t>Tiks atvērts janvārī, iesniegšana līdz jūnijam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000000"/>
                </a:solidFill>
                <a:latin typeface="Calibri" panose="020F0502020204030204" pitchFamily="34" charset="0"/>
              </a:rPr>
              <a:t>uzsaukuma </a:t>
            </a:r>
            <a:r>
              <a:rPr lang="lv-LV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Pilsoņu iesaistīšanās un līdzdalības veicināšanai</a:t>
            </a:r>
            <a:r>
              <a:rPr lang="lv-LV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lv-LV" sz="2400" i="1" dirty="0">
                <a:solidFill>
                  <a:srgbClr val="000000"/>
                </a:solidFill>
                <a:latin typeface="+mj-lt"/>
              </a:rPr>
              <a:t>(</a:t>
            </a:r>
            <a:r>
              <a:rPr lang="lv-LV" sz="2400" i="1" dirty="0" err="1">
                <a:solidFill>
                  <a:srgbClr val="000000"/>
                </a:solidFill>
                <a:latin typeface="+mj-lt"/>
              </a:rPr>
              <a:t>Citizens</a:t>
            </a:r>
            <a:r>
              <a:rPr lang="lv-LV" sz="24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lv-LV" sz="2400" i="1" dirty="0" err="1">
                <a:solidFill>
                  <a:srgbClr val="000000"/>
                </a:solidFill>
                <a:latin typeface="+mj-lt"/>
              </a:rPr>
              <a:t>engagement</a:t>
            </a:r>
            <a:r>
              <a:rPr lang="lv-LV" sz="2400" i="1" dirty="0">
                <a:solidFill>
                  <a:srgbClr val="000000"/>
                </a:solidFill>
                <a:latin typeface="+mj-lt"/>
              </a:rPr>
              <a:t>) </a:t>
            </a:r>
            <a:r>
              <a:rPr lang="lv-LV" sz="2400" dirty="0">
                <a:solidFill>
                  <a:srgbClr val="000000"/>
                </a:solidFill>
                <a:latin typeface="Calibri" panose="020F0502020204030204" pitchFamily="34" charset="0"/>
              </a:rPr>
              <a:t>2024.gadā nebūs</a:t>
            </a:r>
          </a:p>
        </p:txBody>
      </p:sp>
    </p:spTree>
    <p:extLst>
      <p:ext uri="{BB962C8B-B14F-4D97-AF65-F5344CB8AC3E}">
        <p14:creationId xmlns:p14="http://schemas.microsoft.com/office/powerpoint/2010/main" val="1082832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1BC94A-37C0-EEFC-863D-A2892B707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2074"/>
            <a:ext cx="9144000" cy="514592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741D7-8884-8A6B-8A7F-E2F880A86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54052" y="2036673"/>
            <a:ext cx="1824576" cy="512729"/>
          </a:xfrm>
        </p:spPr>
        <p:txBody>
          <a:bodyPr>
            <a:noAutofit/>
          </a:bodyPr>
          <a:lstStyle/>
          <a:p>
            <a:r>
              <a:rPr lang="lv-LV" altLang="lv-LV" sz="2400" b="1" dirty="0">
                <a:latin typeface="Calibri" panose="020F0502020204030204" pitchFamily="34" charset="0"/>
                <a:ea typeface="MS PGothic" panose="020B0600070205080204" pitchFamily="34" charset="-128"/>
              </a:rPr>
              <a:t>Dafne</a:t>
            </a:r>
            <a:endParaRPr lang="en-GB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AA250-A79F-7C03-189E-3C8D2E6A4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2074"/>
            <a:ext cx="9144000" cy="5145926"/>
          </a:xfrm>
          <a:prstGeom prst="rect">
            <a:avLst/>
          </a:prstGeom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F8B8F32B-750F-36E5-F256-0D6B97145642}"/>
              </a:ext>
            </a:extLst>
          </p:cNvPr>
          <p:cNvSpPr/>
          <p:nvPr/>
        </p:nvSpPr>
        <p:spPr>
          <a:xfrm>
            <a:off x="672162" y="1947442"/>
            <a:ext cx="594804" cy="601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101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0584E441-8C1D-4B8D-16C9-A36B3132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25" y="587828"/>
            <a:ext cx="6549775" cy="674914"/>
          </a:xfrm>
        </p:spPr>
        <p:txBody>
          <a:bodyPr>
            <a:normAutofit fontScale="90000"/>
          </a:bodyPr>
          <a:lstStyle/>
          <a:p>
            <a:r>
              <a:rPr lang="lv-LV" altLang="lv-LV" sz="3200" dirty="0">
                <a:latin typeface="Calibri" panose="020F0502020204030204" pitchFamily="34" charset="0"/>
                <a:ea typeface="MS PGothic" panose="020B0600070205080204" pitchFamily="34" charset="-128"/>
              </a:rPr>
              <a:t>Ceturtais CERV pīlārs – Dafne, cīņa pret dzimumvardarbību un varmācību ģimenē</a:t>
            </a:r>
          </a:p>
        </p:txBody>
      </p:sp>
      <p:graphicFrame>
        <p:nvGraphicFramePr>
          <p:cNvPr id="4" name="Tabula 5">
            <a:extLst>
              <a:ext uri="{FF2B5EF4-FFF2-40B4-BE49-F238E27FC236}">
                <a16:creationId xmlns:a16="http://schemas.microsoft.com/office/drawing/2014/main" id="{4A1831A4-FA7B-4A66-265E-153ACBD377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767992"/>
              </p:ext>
            </p:extLst>
          </p:nvPr>
        </p:nvGraphicFramePr>
        <p:xfrm>
          <a:off x="236538" y="1761670"/>
          <a:ext cx="8815387" cy="4856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7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529">
                <a:tc rowSpan="2">
                  <a:txBody>
                    <a:bodyPr/>
                    <a:lstStyle/>
                    <a:p>
                      <a:pPr algn="ctr"/>
                      <a:endParaRPr lang="lv-LV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lv-LV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0719">
                <a:tc vMerge="1">
                  <a:txBody>
                    <a:bodyPr/>
                    <a:lstStyle/>
                    <a:p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Call for proposals for 4-year framework partnership agreements to support European networks, civil society </a:t>
                      </a:r>
                      <a:r>
                        <a:rPr lang="en-US" sz="1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organisations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active at EU level and European think tanks in the areas of Union values</a:t>
                      </a:r>
                      <a:endParaRPr lang="lv-LV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lv-LV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Finansējums daudzgadu (4 gadi) partnerības līgumam lai atbalstītu Eiropas tīklus, pilsoniskās sabiedrības organizācijas, kas darbojas ES līmenī, un Eiropas ideju laboratorijas Eiropas Savienības vērtību jomās</a:t>
                      </a:r>
                    </a:p>
                  </a:txBody>
                  <a:tcPr marL="91431" marR="91431" marT="45713" marB="45713"/>
                </a:tc>
                <a:tc>
                  <a:txBody>
                    <a:bodyPr/>
                    <a:lstStyle/>
                    <a:p>
                      <a:pPr marL="14288" indent="519113" algn="l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Novērst un apkarot ar dzimumu saistītu </a:t>
                      </a:r>
                      <a:r>
                        <a:rPr lang="lv-LV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vardarbību, pamatā pret sievietēm un meitenēm un varmācību ģimenē</a:t>
                      </a:r>
                      <a:r>
                        <a:rPr lang="lv-LV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iedzīvinot standartus, kas noteikti Stambulas konvencijā;</a:t>
                      </a:r>
                    </a:p>
                    <a:p>
                      <a:pPr marL="14288" indent="519113" algn="l">
                        <a:buFont typeface="Arial" panose="020B0604020202020204" pitchFamily="34" charset="0"/>
                        <a:buChar char="•"/>
                      </a:pPr>
                      <a:r>
                        <a:rPr lang="lv-LV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novērst un apkarot visa veida </a:t>
                      </a:r>
                      <a:r>
                        <a:rPr lang="lv-LV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vardarbību pret bērniem un jauniešiem un vardarbību pret riska grupām</a:t>
                      </a:r>
                      <a:r>
                        <a:rPr lang="lv-LV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piemēram, personām ar invaliditāti un LGBTQI personām; </a:t>
                      </a:r>
                    </a:p>
                    <a:p>
                      <a:pPr marL="14288" indent="519113" algn="l">
                        <a:buFont typeface="Arial" panose="020B0604020202020204" pitchFamily="34" charset="0"/>
                        <a:buChar char="•"/>
                      </a:pPr>
                      <a:r>
                        <a:rPr lang="lv-LV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atbalstīt un aizsargāt </a:t>
                      </a:r>
                      <a:r>
                        <a:rPr lang="lv-LV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tiešos un netiešos </a:t>
                      </a:r>
                      <a:r>
                        <a:rPr lang="lv-LV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vardarbības upurus</a:t>
                      </a:r>
                      <a:r>
                        <a:rPr lang="lv-LV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piem., varmācībā ģimenē cietušos vai varmācībai intīmās attiecībās pakļautos, tostarp bērnus, kas kļuvuši par bāreņiem pēc noziedzīgiem nodarījumiem ģimenē; atbalstīt un nodrošināt vienāda līmeņa aizsardzību dzimumvardarbības upuriem ES.</a:t>
                      </a:r>
                    </a:p>
                  </a:txBody>
                  <a:tcPr marL="91435" marR="91435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495" name="Attēls 2">
            <a:extLst>
              <a:ext uri="{FF2B5EF4-FFF2-40B4-BE49-F238E27FC236}">
                <a16:creationId xmlns:a16="http://schemas.microsoft.com/office/drawing/2014/main" id="{C48FD4EE-93B1-2E31-622E-46D1227A2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162761"/>
            <a:ext cx="2664526" cy="171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5">
            <a:extLst>
              <a:ext uri="{FF2B5EF4-FFF2-40B4-BE49-F238E27FC236}">
                <a16:creationId xmlns:a16="http://schemas.microsoft.com/office/drawing/2014/main" id="{B0F345A0-F6AD-7666-E7DE-6F8C65B109DA}"/>
              </a:ext>
            </a:extLst>
          </p:cNvPr>
          <p:cNvSpPr txBox="1">
            <a:spLocks/>
          </p:cNvSpPr>
          <p:nvPr/>
        </p:nvSpPr>
        <p:spPr>
          <a:xfrm>
            <a:off x="2270589" y="595606"/>
            <a:ext cx="6188050" cy="77748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3200" b="1" dirty="0">
                <a:latin typeface="Calibri" panose="020F0502020204030204" pitchFamily="34" charset="0"/>
                <a:cs typeface="Calibri" panose="020F0502020204030204" pitchFamily="34" charset="0"/>
              </a:rPr>
              <a:t>CERV programmas mērķi</a:t>
            </a:r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E03214D1-E3A3-7C0A-6F6C-574126F6A168}"/>
              </a:ext>
            </a:extLst>
          </p:cNvPr>
          <p:cNvGrpSpPr/>
          <p:nvPr/>
        </p:nvGrpSpPr>
        <p:grpSpPr>
          <a:xfrm>
            <a:off x="410966" y="1648903"/>
            <a:ext cx="6282003" cy="4448387"/>
            <a:chOff x="3787140" y="1190244"/>
            <a:chExt cx="4883150" cy="508444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1B49130C-0950-BC99-CF98-E548734CB89F}"/>
                </a:ext>
              </a:extLst>
            </p:cNvPr>
            <p:cNvSpPr/>
            <p:nvPr/>
          </p:nvSpPr>
          <p:spPr>
            <a:xfrm>
              <a:off x="3790188" y="1193292"/>
              <a:ext cx="4876800" cy="5078095"/>
            </a:xfrm>
            <a:custGeom>
              <a:avLst/>
              <a:gdLst/>
              <a:ahLst/>
              <a:cxnLst/>
              <a:rect l="l" t="t" r="r" b="b"/>
              <a:pathLst>
                <a:path w="4876800" h="5078095">
                  <a:moveTo>
                    <a:pt x="3195192" y="0"/>
                  </a:moveTo>
                  <a:lnTo>
                    <a:pt x="3195192" y="352171"/>
                  </a:lnTo>
                  <a:lnTo>
                    <a:pt x="0" y="352171"/>
                  </a:lnTo>
                  <a:lnTo>
                    <a:pt x="0" y="4725758"/>
                  </a:lnTo>
                  <a:lnTo>
                    <a:pt x="3195192" y="4725758"/>
                  </a:lnTo>
                  <a:lnTo>
                    <a:pt x="3195192" y="5077968"/>
                  </a:lnTo>
                  <a:lnTo>
                    <a:pt x="4876800" y="2538984"/>
                  </a:lnTo>
                  <a:lnTo>
                    <a:pt x="3195192" y="0"/>
                  </a:lnTo>
                  <a:close/>
                </a:path>
              </a:pathLst>
            </a:custGeom>
            <a:solidFill>
              <a:srgbClr val="D2E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574E6F21-E7CF-25F1-80DF-652B2DB0F4DD}"/>
                </a:ext>
              </a:extLst>
            </p:cNvPr>
            <p:cNvSpPr/>
            <p:nvPr/>
          </p:nvSpPr>
          <p:spPr>
            <a:xfrm>
              <a:off x="3790188" y="1193292"/>
              <a:ext cx="4876800" cy="5078095"/>
            </a:xfrm>
            <a:custGeom>
              <a:avLst/>
              <a:gdLst/>
              <a:ahLst/>
              <a:cxnLst/>
              <a:rect l="l" t="t" r="r" b="b"/>
              <a:pathLst>
                <a:path w="4876800" h="5078095">
                  <a:moveTo>
                    <a:pt x="0" y="352171"/>
                  </a:moveTo>
                  <a:lnTo>
                    <a:pt x="3195192" y="352171"/>
                  </a:lnTo>
                  <a:lnTo>
                    <a:pt x="3195192" y="0"/>
                  </a:lnTo>
                  <a:lnTo>
                    <a:pt x="4876800" y="2538984"/>
                  </a:lnTo>
                  <a:lnTo>
                    <a:pt x="3195192" y="5077968"/>
                  </a:lnTo>
                  <a:lnTo>
                    <a:pt x="3195192" y="4725758"/>
                  </a:lnTo>
                  <a:lnTo>
                    <a:pt x="0" y="4725758"/>
                  </a:lnTo>
                  <a:lnTo>
                    <a:pt x="0" y="352171"/>
                  </a:lnTo>
                  <a:close/>
                </a:path>
              </a:pathLst>
            </a:custGeom>
            <a:ln w="6096">
              <a:solidFill>
                <a:srgbClr val="1230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6">
            <a:extLst>
              <a:ext uri="{FF2B5EF4-FFF2-40B4-BE49-F238E27FC236}">
                <a16:creationId xmlns:a16="http://schemas.microsoft.com/office/drawing/2014/main" id="{A7E2FC9D-DB1B-0D3D-C517-C9B9B6F0A7A9}"/>
              </a:ext>
            </a:extLst>
          </p:cNvPr>
          <p:cNvSpPr txBox="1"/>
          <p:nvPr/>
        </p:nvSpPr>
        <p:spPr>
          <a:xfrm>
            <a:off x="555221" y="2609818"/>
            <a:ext cx="4777067" cy="25263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lv-LV" sz="2000" spc="-80" dirty="0">
                <a:solidFill>
                  <a:srgbClr val="0E5393"/>
                </a:solidFill>
                <a:latin typeface="Calibri"/>
                <a:cs typeface="Calibri"/>
              </a:rPr>
              <a:t>Sargāt un popularizēt  </a:t>
            </a:r>
            <a:r>
              <a:rPr lang="lv-LV" sz="2000" b="1" spc="-80" dirty="0">
                <a:solidFill>
                  <a:srgbClr val="0E5393"/>
                </a:solidFill>
                <a:latin typeface="Calibri"/>
                <a:cs typeface="Calibri"/>
              </a:rPr>
              <a:t>ES</a:t>
            </a:r>
            <a:r>
              <a:rPr lang="lv-LV" sz="2000" spc="-8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lang="lv-LV" sz="2000" b="1" spc="-20" dirty="0">
                <a:solidFill>
                  <a:srgbClr val="0E5393"/>
                </a:solidFill>
                <a:latin typeface="Calibri"/>
                <a:cs typeface="Calibri"/>
              </a:rPr>
              <a:t>Tiesību hartas </a:t>
            </a:r>
            <a:r>
              <a:rPr lang="lv-LV" sz="2000" spc="-20" dirty="0">
                <a:solidFill>
                  <a:srgbClr val="0E5393"/>
                </a:solidFill>
                <a:latin typeface="Calibri"/>
                <a:cs typeface="Calibri"/>
              </a:rPr>
              <a:t>mērķus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lv-LV" sz="1000" spc="-20" dirty="0">
              <a:solidFill>
                <a:srgbClr val="0E5393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lv-LV" sz="2000" spc="-20" dirty="0">
                <a:solidFill>
                  <a:srgbClr val="0E5393"/>
                </a:solidFill>
                <a:latin typeface="Calibri"/>
                <a:cs typeface="Calibri"/>
              </a:rPr>
              <a:t>Atbalstīt </a:t>
            </a:r>
            <a:r>
              <a:rPr lang="lv-LV" sz="2000" b="1" spc="-20" dirty="0">
                <a:solidFill>
                  <a:srgbClr val="0E5393"/>
                </a:solidFill>
                <a:latin typeface="Calibri"/>
                <a:cs typeface="Calibri"/>
              </a:rPr>
              <a:t>pilsoniskās sabiedrības organizācijas </a:t>
            </a:r>
            <a:r>
              <a:rPr lang="lv-LV" sz="2000" spc="-20" dirty="0">
                <a:solidFill>
                  <a:srgbClr val="0E5393"/>
                </a:solidFill>
                <a:latin typeface="Calibri"/>
                <a:cs typeface="Calibri"/>
              </a:rPr>
              <a:t>(PSO) un citus sabiedrotos lokālā, reģionālā un starpvalstu līmenī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lv-LV" sz="1000" spc="-20" dirty="0">
              <a:solidFill>
                <a:srgbClr val="0E5393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lv-LV" sz="2000" spc="-20" dirty="0">
                <a:solidFill>
                  <a:srgbClr val="0E5393"/>
                </a:solidFill>
                <a:latin typeface="Calibri"/>
                <a:cs typeface="Calibri"/>
              </a:rPr>
              <a:t>Iedrošināt </a:t>
            </a:r>
            <a:r>
              <a:rPr lang="lv-LV" sz="2000" b="1" spc="-20" dirty="0">
                <a:solidFill>
                  <a:srgbClr val="0E5393"/>
                </a:solidFill>
                <a:latin typeface="Calibri"/>
                <a:cs typeface="Calibri"/>
              </a:rPr>
              <a:t>pilsonisku, demokrātisku līdzdalību</a:t>
            </a:r>
            <a:r>
              <a:rPr lang="lv-LV" sz="2000" spc="-20" dirty="0">
                <a:solidFill>
                  <a:srgbClr val="0E5393"/>
                </a:solidFill>
                <a:latin typeface="Calibri"/>
                <a:cs typeface="Calibri"/>
              </a:rPr>
              <a:t>, uzturot un veidojot atvērtu, demokrātisku, vienlīdzīgu, iekļaujošu un tiesisku sabiedrību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9" name="object 14">
            <a:extLst>
              <a:ext uri="{FF2B5EF4-FFF2-40B4-BE49-F238E27FC236}">
                <a16:creationId xmlns:a16="http://schemas.microsoft.com/office/drawing/2014/main" id="{2A3D9F1F-467A-BFBA-C18F-BCC1D3FB1ED7}"/>
              </a:ext>
            </a:extLst>
          </p:cNvPr>
          <p:cNvGrpSpPr/>
          <p:nvPr/>
        </p:nvGrpSpPr>
        <p:grpSpPr>
          <a:xfrm>
            <a:off x="6101732" y="1982795"/>
            <a:ext cx="2489200" cy="782320"/>
            <a:chOff x="9181972" y="1930780"/>
            <a:chExt cx="2489200" cy="782320"/>
          </a:xfrm>
        </p:grpSpPr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0172AD35-50DE-213F-9778-CAF26F14D030}"/>
                </a:ext>
              </a:extLst>
            </p:cNvPr>
            <p:cNvSpPr/>
            <p:nvPr/>
          </p:nvSpPr>
          <p:spPr>
            <a:xfrm>
              <a:off x="9185148" y="1933968"/>
              <a:ext cx="2482850" cy="775970"/>
            </a:xfrm>
            <a:custGeom>
              <a:avLst/>
              <a:gdLst/>
              <a:ahLst/>
              <a:cxnLst/>
              <a:rect l="l" t="t" r="r" b="b"/>
              <a:pathLst>
                <a:path w="2482850" h="775969">
                  <a:moveTo>
                    <a:pt x="2482596" y="0"/>
                  </a:moveTo>
                  <a:lnTo>
                    <a:pt x="0" y="0"/>
                  </a:lnTo>
                  <a:lnTo>
                    <a:pt x="0" y="702551"/>
                  </a:lnTo>
                  <a:lnTo>
                    <a:pt x="0" y="775703"/>
                  </a:lnTo>
                  <a:lnTo>
                    <a:pt x="2482596" y="775703"/>
                  </a:lnTo>
                  <a:lnTo>
                    <a:pt x="2482596" y="702551"/>
                  </a:lnTo>
                  <a:lnTo>
                    <a:pt x="2482596" y="0"/>
                  </a:lnTo>
                  <a:close/>
                </a:path>
              </a:pathLst>
            </a:custGeom>
            <a:solidFill>
              <a:srgbClr val="1C7B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5889683B-E8E5-42A9-9432-0169C644AC41}"/>
                </a:ext>
              </a:extLst>
            </p:cNvPr>
            <p:cNvSpPr/>
            <p:nvPr/>
          </p:nvSpPr>
          <p:spPr>
            <a:xfrm>
              <a:off x="9185147" y="1933955"/>
              <a:ext cx="2482850" cy="775970"/>
            </a:xfrm>
            <a:custGeom>
              <a:avLst/>
              <a:gdLst/>
              <a:ahLst/>
              <a:cxnLst/>
              <a:rect l="l" t="t" r="r" b="b"/>
              <a:pathLst>
                <a:path w="2482850" h="775969">
                  <a:moveTo>
                    <a:pt x="0" y="775715"/>
                  </a:moveTo>
                  <a:lnTo>
                    <a:pt x="2482596" y="775715"/>
                  </a:lnTo>
                  <a:lnTo>
                    <a:pt x="2482596" y="0"/>
                  </a:lnTo>
                  <a:lnTo>
                    <a:pt x="0" y="0"/>
                  </a:lnTo>
                  <a:lnTo>
                    <a:pt x="0" y="775715"/>
                  </a:lnTo>
                  <a:close/>
                </a:path>
              </a:pathLst>
            </a:custGeom>
            <a:ln w="6096">
              <a:solidFill>
                <a:srgbClr val="1E85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21">
            <a:extLst>
              <a:ext uri="{FF2B5EF4-FFF2-40B4-BE49-F238E27FC236}">
                <a16:creationId xmlns:a16="http://schemas.microsoft.com/office/drawing/2014/main" id="{E8FCFCC6-7C61-C86A-BBF6-6895C1E8C24C}"/>
              </a:ext>
            </a:extLst>
          </p:cNvPr>
          <p:cNvGrpSpPr/>
          <p:nvPr/>
        </p:nvGrpSpPr>
        <p:grpSpPr>
          <a:xfrm>
            <a:off x="6101732" y="2959679"/>
            <a:ext cx="2489200" cy="783590"/>
            <a:chOff x="9181972" y="2907664"/>
            <a:chExt cx="2489200" cy="783590"/>
          </a:xfrm>
        </p:grpSpPr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320AF3B2-9919-AE13-7E0F-FE0CF550A126}"/>
                </a:ext>
              </a:extLst>
            </p:cNvPr>
            <p:cNvSpPr/>
            <p:nvPr/>
          </p:nvSpPr>
          <p:spPr>
            <a:xfrm>
              <a:off x="9185148" y="2910839"/>
              <a:ext cx="2482850" cy="777240"/>
            </a:xfrm>
            <a:custGeom>
              <a:avLst/>
              <a:gdLst/>
              <a:ahLst/>
              <a:cxnLst/>
              <a:rect l="l" t="t" r="r" b="b"/>
              <a:pathLst>
                <a:path w="2482850" h="777239">
                  <a:moveTo>
                    <a:pt x="2482596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0" y="777240"/>
                  </a:lnTo>
                  <a:lnTo>
                    <a:pt x="2482596" y="777240"/>
                  </a:lnTo>
                  <a:lnTo>
                    <a:pt x="2482596" y="704088"/>
                  </a:lnTo>
                  <a:lnTo>
                    <a:pt x="2482596" y="0"/>
                  </a:lnTo>
                  <a:close/>
                </a:path>
              </a:pathLst>
            </a:custGeom>
            <a:solidFill>
              <a:srgbClr val="1C7B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35B1D4EB-D558-8D39-296F-551335464E5A}"/>
                </a:ext>
              </a:extLst>
            </p:cNvPr>
            <p:cNvSpPr/>
            <p:nvPr/>
          </p:nvSpPr>
          <p:spPr>
            <a:xfrm>
              <a:off x="9185147" y="2910839"/>
              <a:ext cx="2482850" cy="777240"/>
            </a:xfrm>
            <a:custGeom>
              <a:avLst/>
              <a:gdLst/>
              <a:ahLst/>
              <a:cxnLst/>
              <a:rect l="l" t="t" r="r" b="b"/>
              <a:pathLst>
                <a:path w="2482850" h="777239">
                  <a:moveTo>
                    <a:pt x="0" y="777240"/>
                  </a:moveTo>
                  <a:lnTo>
                    <a:pt x="2482596" y="777240"/>
                  </a:lnTo>
                  <a:lnTo>
                    <a:pt x="2482596" y="0"/>
                  </a:lnTo>
                  <a:lnTo>
                    <a:pt x="0" y="0"/>
                  </a:lnTo>
                  <a:lnTo>
                    <a:pt x="0" y="777240"/>
                  </a:lnTo>
                  <a:close/>
                </a:path>
              </a:pathLst>
            </a:custGeom>
            <a:ln w="6096">
              <a:solidFill>
                <a:srgbClr val="1E85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28">
            <a:extLst>
              <a:ext uri="{FF2B5EF4-FFF2-40B4-BE49-F238E27FC236}">
                <a16:creationId xmlns:a16="http://schemas.microsoft.com/office/drawing/2014/main" id="{38829143-2E4F-CF62-7B81-D6EA4D4D6FBF}"/>
              </a:ext>
            </a:extLst>
          </p:cNvPr>
          <p:cNvSpPr/>
          <p:nvPr/>
        </p:nvSpPr>
        <p:spPr>
          <a:xfrm>
            <a:off x="6105929" y="3951296"/>
            <a:ext cx="2482850" cy="777240"/>
          </a:xfrm>
          <a:custGeom>
            <a:avLst/>
            <a:gdLst/>
            <a:ahLst/>
            <a:cxnLst/>
            <a:rect l="l" t="t" r="r" b="b"/>
            <a:pathLst>
              <a:path w="2482850" h="777239">
                <a:moveTo>
                  <a:pt x="2482596" y="0"/>
                </a:moveTo>
                <a:lnTo>
                  <a:pt x="0" y="0"/>
                </a:lnTo>
                <a:lnTo>
                  <a:pt x="0" y="704088"/>
                </a:lnTo>
                <a:lnTo>
                  <a:pt x="0" y="777240"/>
                </a:lnTo>
                <a:lnTo>
                  <a:pt x="2482596" y="777240"/>
                </a:lnTo>
                <a:lnTo>
                  <a:pt x="2482596" y="704088"/>
                </a:lnTo>
                <a:lnTo>
                  <a:pt x="2482596" y="0"/>
                </a:lnTo>
                <a:close/>
              </a:path>
            </a:pathLst>
          </a:custGeom>
          <a:solidFill>
            <a:srgbClr val="1C7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4">
            <a:extLst>
              <a:ext uri="{FF2B5EF4-FFF2-40B4-BE49-F238E27FC236}">
                <a16:creationId xmlns:a16="http://schemas.microsoft.com/office/drawing/2014/main" id="{8C9E4D6F-6CF6-4799-233D-D078536E8C1F}"/>
              </a:ext>
            </a:extLst>
          </p:cNvPr>
          <p:cNvSpPr/>
          <p:nvPr/>
        </p:nvSpPr>
        <p:spPr>
          <a:xfrm>
            <a:off x="6133029" y="4940199"/>
            <a:ext cx="2482850" cy="775970"/>
          </a:xfrm>
          <a:custGeom>
            <a:avLst/>
            <a:gdLst/>
            <a:ahLst/>
            <a:cxnLst/>
            <a:rect l="l" t="t" r="r" b="b"/>
            <a:pathLst>
              <a:path w="2482850" h="775970">
                <a:moveTo>
                  <a:pt x="2482596" y="0"/>
                </a:moveTo>
                <a:lnTo>
                  <a:pt x="0" y="0"/>
                </a:lnTo>
                <a:lnTo>
                  <a:pt x="0" y="702564"/>
                </a:lnTo>
                <a:lnTo>
                  <a:pt x="0" y="775716"/>
                </a:lnTo>
                <a:lnTo>
                  <a:pt x="2482596" y="775716"/>
                </a:lnTo>
                <a:lnTo>
                  <a:pt x="2482596" y="702564"/>
                </a:lnTo>
                <a:lnTo>
                  <a:pt x="2482596" y="0"/>
                </a:lnTo>
                <a:close/>
              </a:path>
            </a:pathLst>
          </a:custGeom>
          <a:solidFill>
            <a:srgbClr val="1C7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0">
            <a:extLst>
              <a:ext uri="{FF2B5EF4-FFF2-40B4-BE49-F238E27FC236}">
                <a16:creationId xmlns:a16="http://schemas.microsoft.com/office/drawing/2014/main" id="{7A165F58-9F33-6A79-E592-A589713D5CCB}"/>
              </a:ext>
            </a:extLst>
          </p:cNvPr>
          <p:cNvSpPr txBox="1"/>
          <p:nvPr/>
        </p:nvSpPr>
        <p:spPr>
          <a:xfrm>
            <a:off x="6288433" y="4001485"/>
            <a:ext cx="2170206" cy="540661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065" marR="5080" indent="1270">
              <a:lnSpc>
                <a:spcPct val="91400"/>
              </a:lnSpc>
              <a:spcBef>
                <a:spcPts val="285"/>
              </a:spcBef>
            </a:pPr>
            <a:r>
              <a:rPr lang="lv-LV" sz="1800" b="1" spc="-10" dirty="0">
                <a:solidFill>
                  <a:srgbClr val="FFFFFF"/>
                </a:solidFill>
                <a:latin typeface="Calibri"/>
                <a:cs typeface="Calibri"/>
              </a:rPr>
              <a:t>Pilsoniskā iesaiste un līdzdalība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8" name="object 36">
            <a:extLst>
              <a:ext uri="{FF2B5EF4-FFF2-40B4-BE49-F238E27FC236}">
                <a16:creationId xmlns:a16="http://schemas.microsoft.com/office/drawing/2014/main" id="{DA55F200-3B71-EEC5-C68F-C97054C10AA4}"/>
              </a:ext>
            </a:extLst>
          </p:cNvPr>
          <p:cNvSpPr txBox="1"/>
          <p:nvPr/>
        </p:nvSpPr>
        <p:spPr>
          <a:xfrm>
            <a:off x="6288432" y="5004985"/>
            <a:ext cx="21486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v-LV" sz="1800" b="1" dirty="0">
                <a:solidFill>
                  <a:srgbClr val="FFFFFF"/>
                </a:solidFill>
                <a:latin typeface="Calibri"/>
                <a:cs typeface="Calibri"/>
              </a:rPr>
              <a:t>Dafne (vardarbības novēršana)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3FFA4A88-E798-63EB-F881-7B0CF5D68E90}"/>
              </a:ext>
            </a:extLst>
          </p:cNvPr>
          <p:cNvSpPr txBox="1"/>
          <p:nvPr/>
        </p:nvSpPr>
        <p:spPr>
          <a:xfrm>
            <a:off x="6304437" y="2219067"/>
            <a:ext cx="215420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lv-LV" sz="1800" b="1" dirty="0">
                <a:solidFill>
                  <a:srgbClr val="FFFFFF"/>
                </a:solidFill>
                <a:latin typeface="Calibri"/>
                <a:cs typeface="Calibri"/>
              </a:rPr>
              <a:t>ES tiesības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0" name="object 24">
            <a:extLst>
              <a:ext uri="{FF2B5EF4-FFF2-40B4-BE49-F238E27FC236}">
                <a16:creationId xmlns:a16="http://schemas.microsoft.com/office/drawing/2014/main" id="{97C426CA-4038-75B2-89D5-F0B46C381A6A}"/>
              </a:ext>
            </a:extLst>
          </p:cNvPr>
          <p:cNvSpPr txBox="1"/>
          <p:nvPr/>
        </p:nvSpPr>
        <p:spPr>
          <a:xfrm>
            <a:off x="6282844" y="3064879"/>
            <a:ext cx="2148615" cy="540661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91400"/>
              </a:lnSpc>
              <a:spcBef>
                <a:spcPts val="285"/>
              </a:spcBef>
            </a:pPr>
            <a:r>
              <a:rPr lang="lv-LV" sz="1800" b="1" spc="-5" dirty="0">
                <a:solidFill>
                  <a:srgbClr val="FFFFFF"/>
                </a:solidFill>
                <a:latin typeface="Calibri"/>
                <a:cs typeface="Calibri"/>
              </a:rPr>
              <a:t>Vienlīdzība, tiesības, dzimumu līdztiesība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677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12AF-0A4C-2F3D-0908-40DA7ED2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918" y="393839"/>
            <a:ext cx="6096000" cy="778367"/>
          </a:xfrm>
        </p:spPr>
        <p:txBody>
          <a:bodyPr>
            <a:noAutofit/>
          </a:bodyPr>
          <a:lstStyle/>
          <a:p>
            <a:r>
              <a:rPr lang="lv-LV" sz="3200" dirty="0">
                <a:latin typeface="Calibri" panose="020F0502020204030204" pitchFamily="34" charset="0"/>
                <a:cs typeface="Calibri" panose="020F0502020204030204" pitchFamily="34" charset="0"/>
              </a:rPr>
              <a:t>Pīlāra Dafne uzsaukumi, </a:t>
            </a:r>
            <a:br>
              <a:rPr lang="lv-LV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3200" dirty="0">
                <a:latin typeface="Calibri" panose="020F0502020204030204" pitchFamily="34" charset="0"/>
                <a:cs typeface="Calibri" panose="020F0502020204030204" pitchFamily="34" charset="0"/>
              </a:rPr>
              <a:t>CERV, 2023/24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8C725-D319-E1C0-1373-8C62D9D4B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9075" y="1590022"/>
            <a:ext cx="6695326" cy="4734578"/>
          </a:xfrm>
        </p:spPr>
        <p:txBody>
          <a:bodyPr>
            <a:normAutofit/>
          </a:bodyPr>
          <a:lstStyle/>
          <a:p>
            <a:endParaRPr lang="lv-LV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Dafne </a:t>
            </a:r>
            <a:r>
              <a:rPr lang="lv-LV" sz="2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uzsaukums, </a:t>
            </a:r>
            <a:r>
              <a:rPr lang="lv-LV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lai</a:t>
            </a:r>
            <a:r>
              <a:rPr lang="lv-LV" sz="2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lv-LV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novērstu un apkarotu dzimumvardarbību un vardarbību pret bērniem </a:t>
            </a:r>
            <a:r>
              <a:rPr lang="lv-LV" sz="2400" i="1" u="none" strike="noStrike" baseline="0" dirty="0">
                <a:solidFill>
                  <a:srgbClr val="000000"/>
                </a:solidFill>
                <a:latin typeface="+mj-lt"/>
              </a:rPr>
              <a:t>(DAPHNE, </a:t>
            </a:r>
            <a:r>
              <a:rPr lang="en-US" sz="2400" i="1" dirty="0">
                <a:solidFill>
                  <a:srgbClr val="212529"/>
                </a:solidFill>
                <a:effectLst/>
                <a:latin typeface="+mj-lt"/>
              </a:rPr>
              <a:t>to prevent and combat gender-based violence and violence against children</a:t>
            </a:r>
            <a:r>
              <a:rPr lang="lv-LV" sz="2400" i="1" dirty="0">
                <a:solidFill>
                  <a:srgbClr val="212529"/>
                </a:solidFill>
                <a:effectLst/>
                <a:latin typeface="+mj-lt"/>
              </a:rPr>
              <a:t>)</a:t>
            </a:r>
            <a:endParaRPr lang="lv-LV" sz="2400" i="1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lv-LV" sz="2400" i="1" dirty="0">
                <a:solidFill>
                  <a:srgbClr val="000000"/>
                </a:solidFill>
                <a:highlight>
                  <a:srgbClr val="C0C0C0"/>
                </a:highlight>
                <a:latin typeface="Calibri" panose="020F0502020204030204" pitchFamily="34" charset="0"/>
              </a:rPr>
              <a:t>Atvērts, iesniegšana līdz 26. martam, 2024.</a:t>
            </a:r>
          </a:p>
          <a:p>
            <a:r>
              <a:rPr lang="lv-LV" sz="2400" i="1" dirty="0">
                <a:solidFill>
                  <a:srgbClr val="000000"/>
                </a:solidFill>
                <a:highlight>
                  <a:srgbClr val="C0C0C0"/>
                </a:highlight>
                <a:latin typeface="Calibri" panose="020F0502020204030204" pitchFamily="34" charset="0"/>
              </a:rPr>
              <a:t>Vebinārs 7.decembrī 10:00</a:t>
            </a:r>
          </a:p>
          <a:p>
            <a:endParaRPr lang="lv-LV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Dafne </a:t>
            </a:r>
            <a:r>
              <a:rPr lang="lv-LV" sz="2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starpniek- jeb jumta organizāciju uzsaukuma 2024. gadā nebūs</a:t>
            </a:r>
            <a:endParaRPr lang="en-US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9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7B6B0EF-E3AB-4A96-9F1B-E9F74111F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092" y="247436"/>
            <a:ext cx="6096000" cy="1036642"/>
          </a:xfrm>
        </p:spPr>
        <p:txBody>
          <a:bodyPr>
            <a:noAutofit/>
          </a:bodyPr>
          <a:lstStyle/>
          <a:p>
            <a:r>
              <a:rPr lang="lv-LV" sz="3200" dirty="0">
                <a:latin typeface="Calibri" panose="020F0502020204030204" pitchFamily="34" charset="0"/>
                <a:cs typeface="Calibri" panose="020F0502020204030204" pitchFamily="34" charset="0"/>
              </a:rPr>
              <a:t>Aktivitāte. </a:t>
            </a:r>
            <a:br>
              <a:rPr lang="lv-LV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3200" dirty="0">
                <a:latin typeface="Calibri" panose="020F0502020204030204" pitchFamily="34" charset="0"/>
                <a:cs typeface="Calibri" panose="020F0502020204030204" pitchFamily="34" charset="0"/>
              </a:rPr>
              <a:t>Latvijā populārākie uzsaukumi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0A24F12-B633-47E8-ABBF-527B41521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52" y="1752600"/>
            <a:ext cx="7894948" cy="47244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zsaukumā </a:t>
            </a: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pilsoņu iesaistīšanās un līdzdalības veicināšanai. </a:t>
            </a:r>
            <a:b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2022.g. atbalstīts </a:t>
            </a:r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pieteikums, kur Latvijas NVO ir projekta pieteicējs un 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pieteikumi, kur Latvijas organizācija ir partneris. </a:t>
            </a:r>
            <a:b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2023.g. iesūtīti 450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pieteikumi (+168 %). No Latvijas </a:t>
            </a: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pieteikumi (Latvijas organizācija ir projekta pieteicējs), un </a:t>
            </a: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pieteikumos Latvijas organizācija ir partneris projektā.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Eiropas vēstures atceres un piemiņas 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uzsaukums. 2021.g. atbalstīti 2, 2022.g. 4 pieteikumi ar Latvijas organizāciju līdzdalību. </a:t>
            </a:r>
            <a:b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2023.g. iesūtīti 279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pieteikumi; no </a:t>
            </a:r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Latvijas saņemti </a:t>
            </a: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pieteikumi, kur Latvijas organizācija ir projekta pieteicējs (viens atbalstīts), </a:t>
            </a: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partneris projektā.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Uzsaukumā </a:t>
            </a: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tiesiskas, demokrātiskas vides stiprināšanai un atbalstam 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saņemti </a:t>
            </a: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pieteikumi (salīdzinot ar 70 pieteikumiem 2022.g.). No Latvijas saņemti </a:t>
            </a: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pieteikumi, kur Latvijas organizācija ir projekta pieteicējs, </a:t>
            </a:r>
            <a:r>
              <a:rPr lang="lv-LV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lv-LV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partneris projektā.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Pilsētu sadraudzības un tīklošanās </a:t>
            </a:r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uzsaukumi. </a:t>
            </a:r>
            <a:b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Tīklošanās uzsaukumos 2021.g. atbalstīti 11, 2022.g. – 9, 2023.g. – 7 pieteikumi, kuros Latvijas pašvaldības piedalījušās kā partneri.</a:t>
            </a:r>
            <a:endParaRPr lang="lv-LV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64145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Virsraksts 1">
            <a:extLst>
              <a:ext uri="{FF2B5EF4-FFF2-40B4-BE49-F238E27FC236}">
                <a16:creationId xmlns:a16="http://schemas.microsoft.com/office/drawing/2014/main" id="{A41B56EC-3F2B-F7FD-6FD4-CBBCF05F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79401"/>
            <a:ext cx="6096000" cy="122766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lv-LV" altLang="lv-LV" sz="3200" dirty="0">
                <a:latin typeface="Calibri" panose="020F0502020204030204" pitchFamily="34" charset="0"/>
                <a:ea typeface="MS PGothic" panose="020B0600070205080204" pitchFamily="34" charset="-128"/>
              </a:rPr>
              <a:t>Kultūras ministrijas </a:t>
            </a:r>
            <a:br>
              <a:rPr lang="lv-LV" altLang="lv-LV" sz="3200" dirty="0"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lv-LV" altLang="lv-LV" sz="3200" dirty="0">
                <a:latin typeface="Calibri" panose="020F0502020204030204" pitchFamily="34" charset="0"/>
                <a:ea typeface="MS PGothic" panose="020B0600070205080204" pitchFamily="34" charset="-128"/>
              </a:rPr>
              <a:t>Kultūras kontaktpunkta nodaļa</a:t>
            </a:r>
            <a:endParaRPr lang="lv-LV" altLang="lv-LV" sz="3200" dirty="0">
              <a:ea typeface="MS PGothic" panose="020B0600070205080204" pitchFamily="34" charset="-128"/>
            </a:endParaRPr>
          </a:p>
        </p:txBody>
      </p:sp>
      <p:pic>
        <p:nvPicPr>
          <p:cNvPr id="24579" name="Satura vietturis 3">
            <a:extLst>
              <a:ext uri="{FF2B5EF4-FFF2-40B4-BE49-F238E27FC236}">
                <a16:creationId xmlns:a16="http://schemas.microsoft.com/office/drawing/2014/main" id="{F5C6BB0B-4FC8-F39B-3DD7-D5D1D03B66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2535" y="1576948"/>
            <a:ext cx="3249840" cy="2586037"/>
          </a:xfrm>
        </p:spPr>
      </p:pic>
      <p:pic>
        <p:nvPicPr>
          <p:cNvPr id="24580" name="Attēls 5">
            <a:extLst>
              <a:ext uri="{FF2B5EF4-FFF2-40B4-BE49-F238E27FC236}">
                <a16:creationId xmlns:a16="http://schemas.microsoft.com/office/drawing/2014/main" id="{8E92A589-52F3-C1D4-E7B3-C4737CC83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7"/>
          <a:stretch/>
        </p:blipFill>
        <p:spPr bwMode="auto">
          <a:xfrm>
            <a:off x="301625" y="1612901"/>
            <a:ext cx="5133975" cy="349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9">
            <a:extLst>
              <a:ext uri="{FF2B5EF4-FFF2-40B4-BE49-F238E27FC236}">
                <a16:creationId xmlns:a16="http://schemas.microsoft.com/office/drawing/2014/main" id="{35151642-94CB-320C-8FF7-5E9E31A09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301" y="4162985"/>
            <a:ext cx="31443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lv-LV" altLang="lv-LV" sz="1600" dirty="0">
                <a:hlinkClick r:id="rId4"/>
              </a:rPr>
              <a:t>https://www.km.gov.lv/lv/es-programma-pilsoni-vienlidziba-tiesibas-un-vertibas-cerv-2021-2027</a:t>
            </a:r>
            <a:r>
              <a:rPr lang="lv-LV" altLang="lv-LV" sz="16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1D220-C4F2-0C75-0F0D-F7788422312E}"/>
              </a:ext>
            </a:extLst>
          </p:cNvPr>
          <p:cNvSpPr txBox="1"/>
          <p:nvPr/>
        </p:nvSpPr>
        <p:spPr>
          <a:xfrm>
            <a:off x="1654139" y="5589787"/>
            <a:ext cx="65855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0" i="0" dirty="0">
                <a:solidFill>
                  <a:srgbClr val="212529"/>
                </a:solidFill>
                <a:effectLst/>
                <a:latin typeface="RobustaTLPro-Regular"/>
              </a:rPr>
              <a:t>Aktuālajiem uzsaukumiem sekot un iepriekšējo uzsaukumu dokumentus </a:t>
            </a:r>
            <a:br>
              <a:rPr lang="lv-LV" b="0" i="0" dirty="0">
                <a:solidFill>
                  <a:srgbClr val="212529"/>
                </a:solidFill>
                <a:effectLst/>
                <a:latin typeface="RobustaTLPro-Regular"/>
              </a:rPr>
            </a:br>
            <a:r>
              <a:rPr lang="lv-LV" b="0" i="0" dirty="0">
                <a:solidFill>
                  <a:srgbClr val="212529"/>
                </a:solidFill>
                <a:effectLst/>
                <a:latin typeface="RobustaTLPro-Regular"/>
              </a:rPr>
              <a:t>apskatīt var </a:t>
            </a:r>
            <a:r>
              <a:rPr lang="lv-LV" b="0" i="0" u="sng" dirty="0">
                <a:effectLst/>
                <a:latin typeface="RobustaTLPro-Regular"/>
                <a:hlinkClick r:id="rId5"/>
              </a:rPr>
              <a:t>Eiropas Komisijas mājaslapā.</a:t>
            </a:r>
            <a:r>
              <a:rPr lang="lv-LV" b="0" i="0" dirty="0">
                <a:effectLst/>
                <a:latin typeface="RobustaTLPro-Regular"/>
              </a:rPr>
              <a:t> Te arī uzsaukumu dokumenti.</a:t>
            </a:r>
            <a:endParaRPr lang="lv-LV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1">
            <a:extLst>
              <a:ext uri="{FF2B5EF4-FFF2-40B4-BE49-F238E27FC236}">
                <a16:creationId xmlns:a16="http://schemas.microsoft.com/office/drawing/2014/main" id="{DE326C7D-F039-7226-4FD6-7C4908EF6E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2488" y="4941434"/>
            <a:ext cx="7772400" cy="1504950"/>
          </a:xfrm>
        </p:spPr>
        <p:txBody>
          <a:bodyPr/>
          <a:lstStyle/>
          <a:p>
            <a:pPr algn="r">
              <a:lnSpc>
                <a:spcPct val="80000"/>
              </a:lnSpc>
            </a:pPr>
            <a:endParaRPr lang="lv-LV" altLang="lv-LV" sz="1700" dirty="0">
              <a:latin typeface="Calibri" panose="020F0502020204030204" pitchFamily="34" charset="0"/>
              <a:cs typeface="Andalus" pitchFamily="18" charset="0"/>
            </a:endParaRPr>
          </a:p>
          <a:p>
            <a:pPr algn="r">
              <a:lnSpc>
                <a:spcPct val="80000"/>
              </a:lnSpc>
            </a:pPr>
            <a:r>
              <a:rPr lang="lv-LV" altLang="lv-LV" sz="1700" dirty="0">
                <a:latin typeface="Calibri" panose="020F0502020204030204" pitchFamily="34" charset="0"/>
                <a:cs typeface="Andalus" pitchFamily="18" charset="0"/>
              </a:rPr>
              <a:t>ES fondu departaments</a:t>
            </a:r>
          </a:p>
          <a:p>
            <a:pPr algn="r">
              <a:lnSpc>
                <a:spcPct val="80000"/>
              </a:lnSpc>
            </a:pPr>
            <a:r>
              <a:rPr lang="lv-LV" altLang="lv-LV" sz="1700" dirty="0">
                <a:latin typeface="Calibri" panose="020F0502020204030204" pitchFamily="34" charset="0"/>
                <a:cs typeface="Andalus" pitchFamily="18" charset="0"/>
              </a:rPr>
              <a:t> ES kultūras kontaktpunkta nodaļa</a:t>
            </a:r>
          </a:p>
          <a:p>
            <a:pPr algn="r">
              <a:lnSpc>
                <a:spcPct val="80000"/>
              </a:lnSpc>
            </a:pPr>
            <a:r>
              <a:rPr lang="lv-LV" altLang="lv-LV" sz="1700" dirty="0">
                <a:latin typeface="Calibri" panose="020F0502020204030204" pitchFamily="34" charset="0"/>
                <a:cs typeface="Andalus" pitchFamily="18" charset="0"/>
              </a:rPr>
              <a:t>E-pasts: </a:t>
            </a:r>
            <a:r>
              <a:rPr lang="lv-LV" altLang="lv-LV" sz="1700" dirty="0" err="1">
                <a:latin typeface="Calibri" panose="020F0502020204030204" pitchFamily="34" charset="0"/>
                <a:cs typeface="Andalus" pitchFamily="18" charset="0"/>
                <a:hlinkClick r:id="rId2"/>
              </a:rPr>
              <a:t>cerv@km.gov.lv</a:t>
            </a:r>
            <a:r>
              <a:rPr lang="lv-LV" altLang="lv-LV" sz="1700" dirty="0">
                <a:latin typeface="Calibri" panose="020F0502020204030204" pitchFamily="34" charset="0"/>
                <a:cs typeface="Andalus" pitchFamily="18" charset="0"/>
              </a:rPr>
              <a:t> </a:t>
            </a:r>
          </a:p>
          <a:p>
            <a:pPr algn="r">
              <a:lnSpc>
                <a:spcPct val="80000"/>
              </a:lnSpc>
            </a:pPr>
            <a:r>
              <a:rPr lang="lv-LV" altLang="lv-LV" sz="1700" dirty="0">
                <a:latin typeface="Calibri" panose="020F0502020204030204" pitchFamily="34" charset="0"/>
                <a:cs typeface="Andalus" pitchFamily="18" charset="0"/>
              </a:rPr>
              <a:t> Tālr. (+371) 25784725, (+371) 25784719</a:t>
            </a:r>
          </a:p>
        </p:txBody>
      </p:sp>
      <p:pic>
        <p:nvPicPr>
          <p:cNvPr id="25603" name="Attēls 1">
            <a:extLst>
              <a:ext uri="{FF2B5EF4-FFF2-40B4-BE49-F238E27FC236}">
                <a16:creationId xmlns:a16="http://schemas.microsoft.com/office/drawing/2014/main" id="{F72854F3-4F7E-A20D-5E10-509D9B17D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31" y="3113995"/>
            <a:ext cx="30305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806835-A610-EEC0-C2B8-720308E9D2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" y="4445000"/>
            <a:ext cx="1587500" cy="393700"/>
          </a:xfrm>
        </p:spPr>
        <p:txBody>
          <a:bodyPr>
            <a:noAutofit/>
          </a:bodyPr>
          <a:lstStyle/>
          <a:p>
            <a:pPr algn="ctr"/>
            <a:r>
              <a:rPr lang="lv-LV" sz="1600" dirty="0"/>
              <a:t>Jauna</a:t>
            </a:r>
            <a:endParaRPr lang="en-GB" sz="1600" dirty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6BDE695E-F1A1-BED8-DBFE-E6ABF60BD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"/>
          <a:stretch/>
        </p:blipFill>
        <p:spPr>
          <a:xfrm>
            <a:off x="114300" y="1317359"/>
            <a:ext cx="9029700" cy="2978681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A9D28C0-1245-8A56-0924-CB251CEDE838}"/>
              </a:ext>
            </a:extLst>
          </p:cNvPr>
          <p:cNvSpPr txBox="1">
            <a:spLocks/>
          </p:cNvSpPr>
          <p:nvPr/>
        </p:nvSpPr>
        <p:spPr bwMode="auto">
          <a:xfrm>
            <a:off x="2120900" y="4445000"/>
            <a:ext cx="2197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600" dirty="0"/>
              <a:t>Iepriekš p</a:t>
            </a:r>
            <a:r>
              <a:rPr lang="en-GB" sz="1600" dirty="0" err="1"/>
              <a:t>rogramma</a:t>
            </a:r>
            <a:r>
              <a:rPr lang="en-GB" sz="1600" dirty="0"/>
              <a:t> </a:t>
            </a:r>
            <a:r>
              <a:rPr lang="en-GB" sz="1600" b="1" i="1" dirty="0" err="1"/>
              <a:t>Tiesības</a:t>
            </a:r>
            <a:r>
              <a:rPr lang="en-GB" sz="1600" b="1" i="1" dirty="0"/>
              <a:t>, </a:t>
            </a:r>
            <a:r>
              <a:rPr lang="en-GB" sz="1600" b="1" i="1" dirty="0" err="1"/>
              <a:t>vienlīdzība</a:t>
            </a:r>
            <a:r>
              <a:rPr lang="en-GB" sz="1600" b="1" i="1" dirty="0"/>
              <a:t> un </a:t>
            </a:r>
            <a:r>
              <a:rPr lang="en-GB" sz="1600" b="1" i="1" dirty="0" err="1"/>
              <a:t>pilsonība</a:t>
            </a:r>
            <a:br>
              <a:rPr lang="lv-LV" sz="1600" dirty="0"/>
            </a:br>
            <a:r>
              <a:rPr lang="en-GB" sz="1600" dirty="0"/>
              <a:t>(Rights, Equality and Citizenship)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5D446A9-8171-490C-C8FC-CBCB5CDAD033}"/>
              </a:ext>
            </a:extLst>
          </p:cNvPr>
          <p:cNvSpPr txBox="1">
            <a:spLocks/>
          </p:cNvSpPr>
          <p:nvPr/>
        </p:nvSpPr>
        <p:spPr bwMode="auto">
          <a:xfrm>
            <a:off x="6946900" y="4445000"/>
            <a:ext cx="2197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600" dirty="0"/>
              <a:t>Iepriekš p</a:t>
            </a:r>
            <a:r>
              <a:rPr lang="en-GB" sz="1600" dirty="0" err="1"/>
              <a:t>rogramma</a:t>
            </a:r>
            <a:r>
              <a:rPr lang="en-GB" sz="1600" dirty="0"/>
              <a:t> </a:t>
            </a:r>
            <a:r>
              <a:rPr lang="en-GB" sz="1600" b="1" i="1" dirty="0" err="1"/>
              <a:t>Tiesības</a:t>
            </a:r>
            <a:r>
              <a:rPr lang="en-GB" sz="1600" b="1" i="1" dirty="0"/>
              <a:t>, </a:t>
            </a:r>
            <a:r>
              <a:rPr lang="en-GB" sz="1600" b="1" i="1" dirty="0" err="1"/>
              <a:t>vienlīdzība</a:t>
            </a:r>
            <a:r>
              <a:rPr lang="en-GB" sz="1600" b="1" i="1" dirty="0"/>
              <a:t> un </a:t>
            </a:r>
            <a:r>
              <a:rPr lang="en-GB" sz="1600" b="1" i="1" dirty="0" err="1"/>
              <a:t>pilsonība</a:t>
            </a:r>
            <a:br>
              <a:rPr lang="lv-LV" sz="1600" dirty="0"/>
            </a:br>
            <a:r>
              <a:rPr lang="en-GB" sz="1600" dirty="0"/>
              <a:t>(Rights, Equality and Citizenship)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F52CB79-0AE3-A64F-619F-1BE4158B2838}"/>
              </a:ext>
            </a:extLst>
          </p:cNvPr>
          <p:cNvSpPr txBox="1">
            <a:spLocks/>
          </p:cNvSpPr>
          <p:nvPr/>
        </p:nvSpPr>
        <p:spPr bwMode="auto">
          <a:xfrm>
            <a:off x="4533900" y="4429391"/>
            <a:ext cx="2197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600" dirty="0"/>
              <a:t>Iepriekš p</a:t>
            </a:r>
            <a:r>
              <a:rPr lang="en-GB" sz="1600" dirty="0" err="1"/>
              <a:t>rogramma</a:t>
            </a:r>
            <a:r>
              <a:rPr lang="en-GB" sz="1600" dirty="0"/>
              <a:t> </a:t>
            </a:r>
            <a:br>
              <a:rPr lang="lv-LV" sz="1600" dirty="0"/>
            </a:br>
            <a:r>
              <a:rPr lang="lv-LV" sz="1600" b="1" i="1" dirty="0"/>
              <a:t>Eiropa pilsoņiem</a:t>
            </a:r>
            <a:br>
              <a:rPr lang="lv-LV" sz="1600" dirty="0"/>
            </a:br>
            <a:r>
              <a:rPr lang="en-GB" sz="1600" dirty="0"/>
              <a:t>(Europe for Citizens)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9168B9F-C546-1AFD-4BC5-01A62CC02322}"/>
              </a:ext>
            </a:extLst>
          </p:cNvPr>
          <p:cNvSpPr txBox="1">
            <a:spLocks/>
          </p:cNvSpPr>
          <p:nvPr/>
        </p:nvSpPr>
        <p:spPr>
          <a:xfrm>
            <a:off x="2445250" y="414072"/>
            <a:ext cx="5763714" cy="83661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altLang="lv-LV" sz="3200" b="1" dirty="0">
                <a:latin typeface="Calibri" panose="020F0502020204030204" pitchFamily="34" charset="0"/>
              </a:rPr>
              <a:t>Programmas virzieni</a:t>
            </a:r>
          </a:p>
        </p:txBody>
      </p:sp>
    </p:spTree>
    <p:extLst>
      <p:ext uri="{BB962C8B-B14F-4D97-AF65-F5344CB8AC3E}">
        <p14:creationId xmlns:p14="http://schemas.microsoft.com/office/powerpoint/2010/main" val="429260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E01068D-815B-5B72-7031-B632C1B8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566056"/>
            <a:ext cx="6096000" cy="851581"/>
          </a:xfrm>
        </p:spPr>
        <p:txBody>
          <a:bodyPr>
            <a:normAutofit/>
          </a:bodyPr>
          <a:lstStyle/>
          <a:p>
            <a:r>
              <a:rPr lang="lv-LV" altLang="lv-LV" sz="3200" dirty="0">
                <a:latin typeface="Calibri" panose="020F0502020204030204" pitchFamily="34" charset="0"/>
                <a:ea typeface="MS PGothic" panose="020B0600070205080204" pitchFamily="34" charset="-128"/>
              </a:rPr>
              <a:t>Dalībnieki</a:t>
            </a:r>
          </a:p>
        </p:txBody>
      </p:sp>
      <p:graphicFrame>
        <p:nvGraphicFramePr>
          <p:cNvPr id="7" name="Tabula 6">
            <a:extLst>
              <a:ext uri="{FF2B5EF4-FFF2-40B4-BE49-F238E27FC236}">
                <a16:creationId xmlns:a16="http://schemas.microsoft.com/office/drawing/2014/main" id="{D1B36EE9-6FF2-8E2E-6B03-CAFA729C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064724"/>
              </p:ext>
            </p:extLst>
          </p:nvPr>
        </p:nvGraphicFramePr>
        <p:xfrm>
          <a:off x="383268" y="2050598"/>
          <a:ext cx="8377464" cy="4476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9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01">
                <a:tc gridSpan="2">
                  <a:txBody>
                    <a:bodyPr/>
                    <a:lstStyle/>
                    <a:p>
                      <a:r>
                        <a:rPr lang="lv-LV" sz="20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ES programma “Pilsoņi, Tiesības, Vienlīdzība un Vērtības” (2021-2027)</a:t>
                      </a:r>
                    </a:p>
                  </a:txBody>
                  <a:tcPr marL="91431" marR="91431" marT="45728" marB="45728"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endParaRPr lang="lv-LV" sz="800" dirty="0">
                        <a:latin typeface="Calibri" pitchFamily="34" charset="0"/>
                      </a:endParaRPr>
                    </a:p>
                  </a:txBody>
                  <a:tcPr marL="91431" marR="91431" marT="45728" marB="45728">
                    <a:lnT w="381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lv-LV" sz="2400" dirty="0">
                        <a:latin typeface="Calibri" pitchFamily="34" charset="0"/>
                      </a:endParaRPr>
                    </a:p>
                  </a:txBody>
                  <a:tcPr marL="91431" marR="91431" marT="45728" marB="45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3584">
                <a:tc>
                  <a:txBody>
                    <a:bodyPr/>
                    <a:lstStyle/>
                    <a:p>
                      <a:r>
                        <a:rPr lang="lv-LV" sz="2400" dirty="0">
                          <a:latin typeface="Calibri" pitchFamily="34" charset="0"/>
                        </a:rPr>
                        <a:t>Programmas dalībvalstis</a:t>
                      </a:r>
                    </a:p>
                  </a:txBody>
                  <a:tcPr marL="91431" marR="91431" marT="45728" marB="45728"/>
                </a:tc>
                <a:tc>
                  <a:txBody>
                    <a:bodyPr/>
                    <a:lstStyle/>
                    <a:p>
                      <a:r>
                        <a:rPr lang="lv-LV" sz="2400" b="1" dirty="0">
                          <a:latin typeface="Calibri" pitchFamily="34" charset="0"/>
                        </a:rPr>
                        <a:t>ES valstis </a:t>
                      </a:r>
                      <a:r>
                        <a:rPr lang="lv-LV" sz="2400" dirty="0">
                          <a:latin typeface="Calibri" pitchFamily="34" charset="0"/>
                        </a:rPr>
                        <a:t>+ valstis, kas noslēgušas līgumu ar EK par dalību programmā (šobrīd līgumu slēgšana ir darba procesā)</a:t>
                      </a:r>
                    </a:p>
                  </a:txBody>
                  <a:tcPr marL="91431" marR="91431" marT="45728" marB="457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997">
                <a:tc>
                  <a:txBody>
                    <a:bodyPr/>
                    <a:lstStyle/>
                    <a:p>
                      <a:r>
                        <a:rPr lang="lv-LV" sz="2400" b="0" dirty="0">
                          <a:latin typeface="Calibri" pitchFamily="34" charset="0"/>
                        </a:rPr>
                        <a:t>Tiešie dotācijas saņēmēji</a:t>
                      </a:r>
                    </a:p>
                  </a:txBody>
                  <a:tcPr marL="91431" marR="91431" marT="45728" marB="45728"/>
                </a:tc>
                <a:tc>
                  <a:txBody>
                    <a:bodyPr/>
                    <a:lstStyle/>
                    <a:p>
                      <a:r>
                        <a:rPr lang="lv-LV" sz="2400" dirty="0">
                          <a:latin typeface="Calibri" pitchFamily="34" charset="0"/>
                        </a:rPr>
                        <a:t>pamatā NVO, bet arī pašvaldības u.c. bezpeļņas iestādes un organizācijas; pētniecības un izglītības iestādes u.tml.</a:t>
                      </a:r>
                    </a:p>
                  </a:txBody>
                  <a:tcPr marL="91431" marR="91431" marT="45728" marB="457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1">
            <a:extLst>
              <a:ext uri="{FF2B5EF4-FFF2-40B4-BE49-F238E27FC236}">
                <a16:creationId xmlns:a16="http://schemas.microsoft.com/office/drawing/2014/main" id="{5CDB51B8-C153-C1C4-D8B8-A1C2759F0606}"/>
              </a:ext>
            </a:extLst>
          </p:cNvPr>
          <p:cNvSpPr txBox="1">
            <a:spLocks/>
          </p:cNvSpPr>
          <p:nvPr/>
        </p:nvSpPr>
        <p:spPr>
          <a:xfrm>
            <a:off x="2167846" y="544793"/>
            <a:ext cx="6518953" cy="906052"/>
          </a:xfrm>
          <a:prstGeom prst="rect">
            <a:avLst/>
          </a:prstGeom>
        </p:spPr>
        <p:txBody>
          <a:bodyPr/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lv-LV" sz="3200" b="1" dirty="0">
                <a:latin typeface="Calibri" panose="020F0502020204030204" pitchFamily="34" charset="0"/>
                <a:cs typeface="Calibri" panose="020F0502020204030204" pitchFamily="34" charset="0"/>
              </a:rPr>
              <a:t>CERV projektu pamatprincipi</a:t>
            </a:r>
          </a:p>
        </p:txBody>
      </p:sp>
      <p:grpSp>
        <p:nvGrpSpPr>
          <p:cNvPr id="5" name="Grupa 37">
            <a:extLst>
              <a:ext uri="{FF2B5EF4-FFF2-40B4-BE49-F238E27FC236}">
                <a16:creationId xmlns:a16="http://schemas.microsoft.com/office/drawing/2014/main" id="{C2765A8C-AB2D-9176-F965-5473CE802F3B}"/>
              </a:ext>
            </a:extLst>
          </p:cNvPr>
          <p:cNvGrpSpPr/>
          <p:nvPr/>
        </p:nvGrpSpPr>
        <p:grpSpPr>
          <a:xfrm>
            <a:off x="127000" y="2204883"/>
            <a:ext cx="8890000" cy="4026294"/>
            <a:chOff x="0" y="1063232"/>
            <a:chExt cx="10965772" cy="5105400"/>
          </a:xfrm>
        </p:grpSpPr>
        <p:grpSp>
          <p:nvGrpSpPr>
            <p:cNvPr id="6" name="object 3">
              <a:extLst>
                <a:ext uri="{FF2B5EF4-FFF2-40B4-BE49-F238E27FC236}">
                  <a16:creationId xmlns:a16="http://schemas.microsoft.com/office/drawing/2014/main" id="{DF63D4DF-2A46-BC59-FB6F-685CFB3F1BDA}"/>
                </a:ext>
              </a:extLst>
            </p:cNvPr>
            <p:cNvGrpSpPr/>
            <p:nvPr/>
          </p:nvGrpSpPr>
          <p:grpSpPr>
            <a:xfrm>
              <a:off x="12431" y="1063232"/>
              <a:ext cx="10953341" cy="5105400"/>
              <a:chOff x="752030" y="2314130"/>
              <a:chExt cx="8879205" cy="4299585"/>
            </a:xfrm>
          </p:grpSpPr>
          <p:sp>
            <p:nvSpPr>
              <p:cNvPr id="16" name="object 4">
                <a:extLst>
                  <a:ext uri="{FF2B5EF4-FFF2-40B4-BE49-F238E27FC236}">
                    <a16:creationId xmlns:a16="http://schemas.microsoft.com/office/drawing/2014/main" id="{16DEF24D-39B0-CA79-60FF-506407FE7F52}"/>
                  </a:ext>
                </a:extLst>
              </p:cNvPr>
              <p:cNvSpPr/>
              <p:nvPr/>
            </p:nvSpPr>
            <p:spPr>
              <a:xfrm>
                <a:off x="761999" y="2319527"/>
                <a:ext cx="900430" cy="4288790"/>
              </a:xfrm>
              <a:custGeom>
                <a:avLst/>
                <a:gdLst/>
                <a:ahLst/>
                <a:cxnLst/>
                <a:rect l="l" t="t" r="r" b="b"/>
                <a:pathLst>
                  <a:path w="900430" h="4288790">
                    <a:moveTo>
                      <a:pt x="12192" y="0"/>
                    </a:moveTo>
                    <a:lnTo>
                      <a:pt x="46021" y="34360"/>
                    </a:lnTo>
                    <a:lnTo>
                      <a:pt x="79194" y="69122"/>
                    </a:lnTo>
                    <a:lnTo>
                      <a:pt x="111710" y="104276"/>
                    </a:lnTo>
                    <a:lnTo>
                      <a:pt x="143569" y="139815"/>
                    </a:lnTo>
                    <a:lnTo>
                      <a:pt x="174771" y="175731"/>
                    </a:lnTo>
                    <a:lnTo>
                      <a:pt x="205316" y="212016"/>
                    </a:lnTo>
                    <a:lnTo>
                      <a:pt x="235205" y="248662"/>
                    </a:lnTo>
                    <a:lnTo>
                      <a:pt x="264436" y="285661"/>
                    </a:lnTo>
                    <a:lnTo>
                      <a:pt x="293011" y="323006"/>
                    </a:lnTo>
                    <a:lnTo>
                      <a:pt x="320928" y="360689"/>
                    </a:lnTo>
                    <a:lnTo>
                      <a:pt x="348189" y="398701"/>
                    </a:lnTo>
                    <a:lnTo>
                      <a:pt x="374793" y="437035"/>
                    </a:lnTo>
                    <a:lnTo>
                      <a:pt x="400740" y="475684"/>
                    </a:lnTo>
                    <a:lnTo>
                      <a:pt x="426030" y="514639"/>
                    </a:lnTo>
                    <a:lnTo>
                      <a:pt x="450663" y="553892"/>
                    </a:lnTo>
                    <a:lnTo>
                      <a:pt x="474640" y="593436"/>
                    </a:lnTo>
                    <a:lnTo>
                      <a:pt x="497959" y="633262"/>
                    </a:lnTo>
                    <a:lnTo>
                      <a:pt x="520622" y="673363"/>
                    </a:lnTo>
                    <a:lnTo>
                      <a:pt x="542628" y="713731"/>
                    </a:lnTo>
                    <a:lnTo>
                      <a:pt x="563976" y="754359"/>
                    </a:lnTo>
                    <a:lnTo>
                      <a:pt x="584668" y="795237"/>
                    </a:lnTo>
                    <a:lnTo>
                      <a:pt x="604703" y="836359"/>
                    </a:lnTo>
                    <a:lnTo>
                      <a:pt x="624082" y="877717"/>
                    </a:lnTo>
                    <a:lnTo>
                      <a:pt x="642803" y="919302"/>
                    </a:lnTo>
                    <a:lnTo>
                      <a:pt x="660867" y="961108"/>
                    </a:lnTo>
                    <a:lnTo>
                      <a:pt x="678275" y="1003125"/>
                    </a:lnTo>
                    <a:lnTo>
                      <a:pt x="695025" y="1045346"/>
                    </a:lnTo>
                    <a:lnTo>
                      <a:pt x="711119" y="1087764"/>
                    </a:lnTo>
                    <a:lnTo>
                      <a:pt x="726556" y="1130370"/>
                    </a:lnTo>
                    <a:lnTo>
                      <a:pt x="741336" y="1173157"/>
                    </a:lnTo>
                    <a:lnTo>
                      <a:pt x="755459" y="1216117"/>
                    </a:lnTo>
                    <a:lnTo>
                      <a:pt x="768925" y="1259241"/>
                    </a:lnTo>
                    <a:lnTo>
                      <a:pt x="781734" y="1302523"/>
                    </a:lnTo>
                    <a:lnTo>
                      <a:pt x="793887" y="1345953"/>
                    </a:lnTo>
                    <a:lnTo>
                      <a:pt x="805382" y="1389525"/>
                    </a:lnTo>
                    <a:lnTo>
                      <a:pt x="816221" y="1433231"/>
                    </a:lnTo>
                    <a:lnTo>
                      <a:pt x="826403" y="1477062"/>
                    </a:lnTo>
                    <a:lnTo>
                      <a:pt x="835928" y="1521011"/>
                    </a:lnTo>
                    <a:lnTo>
                      <a:pt x="844796" y="1565070"/>
                    </a:lnTo>
                    <a:lnTo>
                      <a:pt x="853007" y="1609231"/>
                    </a:lnTo>
                    <a:lnTo>
                      <a:pt x="860561" y="1653486"/>
                    </a:lnTo>
                    <a:lnTo>
                      <a:pt x="867458" y="1697828"/>
                    </a:lnTo>
                    <a:lnTo>
                      <a:pt x="873699" y="1742248"/>
                    </a:lnTo>
                    <a:lnTo>
                      <a:pt x="879282" y="1786739"/>
                    </a:lnTo>
                    <a:lnTo>
                      <a:pt x="884209" y="1831293"/>
                    </a:lnTo>
                    <a:lnTo>
                      <a:pt x="888479" y="1875901"/>
                    </a:lnTo>
                    <a:lnTo>
                      <a:pt x="892091" y="1920557"/>
                    </a:lnTo>
                    <a:lnTo>
                      <a:pt x="895047" y="1965252"/>
                    </a:lnTo>
                    <a:lnTo>
                      <a:pt x="897347" y="2009978"/>
                    </a:lnTo>
                    <a:lnTo>
                      <a:pt x="898989" y="2054728"/>
                    </a:lnTo>
                    <a:lnTo>
                      <a:pt x="899974" y="2099494"/>
                    </a:lnTo>
                    <a:lnTo>
                      <a:pt x="900303" y="2144268"/>
                    </a:lnTo>
                    <a:lnTo>
                      <a:pt x="899974" y="2189041"/>
                    </a:lnTo>
                    <a:lnTo>
                      <a:pt x="898989" y="2233807"/>
                    </a:lnTo>
                    <a:lnTo>
                      <a:pt x="897347" y="2278557"/>
                    </a:lnTo>
                    <a:lnTo>
                      <a:pt x="895047" y="2323283"/>
                    </a:lnTo>
                    <a:lnTo>
                      <a:pt x="892091" y="2367978"/>
                    </a:lnTo>
                    <a:lnTo>
                      <a:pt x="888479" y="2412634"/>
                    </a:lnTo>
                    <a:lnTo>
                      <a:pt x="884209" y="2457242"/>
                    </a:lnTo>
                    <a:lnTo>
                      <a:pt x="879282" y="2501796"/>
                    </a:lnTo>
                    <a:lnTo>
                      <a:pt x="873699" y="2546287"/>
                    </a:lnTo>
                    <a:lnTo>
                      <a:pt x="867458" y="2590707"/>
                    </a:lnTo>
                    <a:lnTo>
                      <a:pt x="860561" y="2635049"/>
                    </a:lnTo>
                    <a:lnTo>
                      <a:pt x="853007" y="2679304"/>
                    </a:lnTo>
                    <a:lnTo>
                      <a:pt x="844796" y="2723465"/>
                    </a:lnTo>
                    <a:lnTo>
                      <a:pt x="835928" y="2767524"/>
                    </a:lnTo>
                    <a:lnTo>
                      <a:pt x="826403" y="2811473"/>
                    </a:lnTo>
                    <a:lnTo>
                      <a:pt x="816221" y="2855304"/>
                    </a:lnTo>
                    <a:lnTo>
                      <a:pt x="805382" y="2899010"/>
                    </a:lnTo>
                    <a:lnTo>
                      <a:pt x="793887" y="2942582"/>
                    </a:lnTo>
                    <a:lnTo>
                      <a:pt x="781734" y="2986012"/>
                    </a:lnTo>
                    <a:lnTo>
                      <a:pt x="768925" y="3029294"/>
                    </a:lnTo>
                    <a:lnTo>
                      <a:pt x="755459" y="3072418"/>
                    </a:lnTo>
                    <a:lnTo>
                      <a:pt x="741336" y="3115378"/>
                    </a:lnTo>
                    <a:lnTo>
                      <a:pt x="726556" y="3158165"/>
                    </a:lnTo>
                    <a:lnTo>
                      <a:pt x="711119" y="3200771"/>
                    </a:lnTo>
                    <a:lnTo>
                      <a:pt x="695025" y="3243189"/>
                    </a:lnTo>
                    <a:lnTo>
                      <a:pt x="678275" y="3285410"/>
                    </a:lnTo>
                    <a:lnTo>
                      <a:pt x="660867" y="3327427"/>
                    </a:lnTo>
                    <a:lnTo>
                      <a:pt x="642803" y="3369233"/>
                    </a:lnTo>
                    <a:lnTo>
                      <a:pt x="624082" y="3410818"/>
                    </a:lnTo>
                    <a:lnTo>
                      <a:pt x="604703" y="3452176"/>
                    </a:lnTo>
                    <a:lnTo>
                      <a:pt x="584668" y="3493298"/>
                    </a:lnTo>
                    <a:lnTo>
                      <a:pt x="563976" y="3534176"/>
                    </a:lnTo>
                    <a:lnTo>
                      <a:pt x="542628" y="3574804"/>
                    </a:lnTo>
                    <a:lnTo>
                      <a:pt x="520622" y="3615172"/>
                    </a:lnTo>
                    <a:lnTo>
                      <a:pt x="497959" y="3655273"/>
                    </a:lnTo>
                    <a:lnTo>
                      <a:pt x="474640" y="3695099"/>
                    </a:lnTo>
                    <a:lnTo>
                      <a:pt x="450663" y="3734643"/>
                    </a:lnTo>
                    <a:lnTo>
                      <a:pt x="426030" y="3773896"/>
                    </a:lnTo>
                    <a:lnTo>
                      <a:pt x="400740" y="3812851"/>
                    </a:lnTo>
                    <a:lnTo>
                      <a:pt x="374793" y="3851500"/>
                    </a:lnTo>
                    <a:lnTo>
                      <a:pt x="348189" y="3889834"/>
                    </a:lnTo>
                    <a:lnTo>
                      <a:pt x="320928" y="3927846"/>
                    </a:lnTo>
                    <a:lnTo>
                      <a:pt x="293011" y="3965529"/>
                    </a:lnTo>
                    <a:lnTo>
                      <a:pt x="264436" y="4002874"/>
                    </a:lnTo>
                    <a:lnTo>
                      <a:pt x="235205" y="4039873"/>
                    </a:lnTo>
                    <a:lnTo>
                      <a:pt x="205316" y="4076519"/>
                    </a:lnTo>
                    <a:lnTo>
                      <a:pt x="174771" y="4112804"/>
                    </a:lnTo>
                    <a:lnTo>
                      <a:pt x="143569" y="4148720"/>
                    </a:lnTo>
                    <a:lnTo>
                      <a:pt x="111710" y="4184259"/>
                    </a:lnTo>
                    <a:lnTo>
                      <a:pt x="79194" y="4219413"/>
                    </a:lnTo>
                    <a:lnTo>
                      <a:pt x="46021" y="4254174"/>
                    </a:lnTo>
                    <a:lnTo>
                      <a:pt x="12192" y="4288535"/>
                    </a:lnTo>
                    <a:lnTo>
                      <a:pt x="0" y="4274819"/>
                    </a:lnTo>
                    <a:lnTo>
                      <a:pt x="33935" y="4240346"/>
                    </a:lnTo>
                    <a:lnTo>
                      <a:pt x="67204" y="4205465"/>
                    </a:lnTo>
                    <a:lnTo>
                      <a:pt x="99809" y="4170187"/>
                    </a:lnTo>
                    <a:lnTo>
                      <a:pt x="131748" y="4134517"/>
                    </a:lnTo>
                    <a:lnTo>
                      <a:pt x="163021" y="4098466"/>
                    </a:lnTo>
                    <a:lnTo>
                      <a:pt x="193629" y="4062040"/>
                    </a:lnTo>
                    <a:lnTo>
                      <a:pt x="223572" y="4025248"/>
                    </a:lnTo>
                    <a:lnTo>
                      <a:pt x="252849" y="3988097"/>
                    </a:lnTo>
                    <a:lnTo>
                      <a:pt x="281461" y="3950597"/>
                    </a:lnTo>
                    <a:lnTo>
                      <a:pt x="309408" y="3912754"/>
                    </a:lnTo>
                    <a:lnTo>
                      <a:pt x="336689" y="3874577"/>
                    </a:lnTo>
                    <a:lnTo>
                      <a:pt x="363305" y="3836075"/>
                    </a:lnTo>
                    <a:lnTo>
                      <a:pt x="389255" y="3797254"/>
                    </a:lnTo>
                    <a:lnTo>
                      <a:pt x="414540" y="3758123"/>
                    </a:lnTo>
                    <a:lnTo>
                      <a:pt x="439160" y="3718690"/>
                    </a:lnTo>
                    <a:lnTo>
                      <a:pt x="463114" y="3678964"/>
                    </a:lnTo>
                    <a:lnTo>
                      <a:pt x="486403" y="3638952"/>
                    </a:lnTo>
                    <a:lnTo>
                      <a:pt x="509026" y="3598662"/>
                    </a:lnTo>
                    <a:lnTo>
                      <a:pt x="530984" y="3558102"/>
                    </a:lnTo>
                    <a:lnTo>
                      <a:pt x="552277" y="3517281"/>
                    </a:lnTo>
                    <a:lnTo>
                      <a:pt x="572904" y="3476206"/>
                    </a:lnTo>
                    <a:lnTo>
                      <a:pt x="592866" y="3434886"/>
                    </a:lnTo>
                    <a:lnTo>
                      <a:pt x="612162" y="3393328"/>
                    </a:lnTo>
                    <a:lnTo>
                      <a:pt x="630793" y="3351541"/>
                    </a:lnTo>
                    <a:lnTo>
                      <a:pt x="648759" y="3309532"/>
                    </a:lnTo>
                    <a:lnTo>
                      <a:pt x="666059" y="3267310"/>
                    </a:lnTo>
                    <a:lnTo>
                      <a:pt x="682694" y="3224883"/>
                    </a:lnTo>
                    <a:lnTo>
                      <a:pt x="698663" y="3182259"/>
                    </a:lnTo>
                    <a:lnTo>
                      <a:pt x="713968" y="3139445"/>
                    </a:lnTo>
                    <a:lnTo>
                      <a:pt x="728606" y="3096450"/>
                    </a:lnTo>
                    <a:lnTo>
                      <a:pt x="742580" y="3053282"/>
                    </a:lnTo>
                    <a:lnTo>
                      <a:pt x="755887" y="3009950"/>
                    </a:lnTo>
                    <a:lnTo>
                      <a:pt x="768530" y="2966460"/>
                    </a:lnTo>
                    <a:lnTo>
                      <a:pt x="780507" y="2922821"/>
                    </a:lnTo>
                    <a:lnTo>
                      <a:pt x="791819" y="2879041"/>
                    </a:lnTo>
                    <a:lnTo>
                      <a:pt x="802465" y="2835129"/>
                    </a:lnTo>
                    <a:lnTo>
                      <a:pt x="812446" y="2791092"/>
                    </a:lnTo>
                    <a:lnTo>
                      <a:pt x="821761" y="2746938"/>
                    </a:lnTo>
                    <a:lnTo>
                      <a:pt x="830412" y="2702675"/>
                    </a:lnTo>
                    <a:lnTo>
                      <a:pt x="838396" y="2658312"/>
                    </a:lnTo>
                    <a:lnTo>
                      <a:pt x="845716" y="2613856"/>
                    </a:lnTo>
                    <a:lnTo>
                      <a:pt x="852370" y="2569316"/>
                    </a:lnTo>
                    <a:lnTo>
                      <a:pt x="858358" y="2524699"/>
                    </a:lnTo>
                    <a:lnTo>
                      <a:pt x="863681" y="2480013"/>
                    </a:lnTo>
                    <a:lnTo>
                      <a:pt x="868339" y="2435268"/>
                    </a:lnTo>
                    <a:lnTo>
                      <a:pt x="872331" y="2390470"/>
                    </a:lnTo>
                    <a:lnTo>
                      <a:pt x="875658" y="2345628"/>
                    </a:lnTo>
                    <a:lnTo>
                      <a:pt x="878320" y="2300749"/>
                    </a:lnTo>
                    <a:lnTo>
                      <a:pt x="880316" y="2255843"/>
                    </a:lnTo>
                    <a:lnTo>
                      <a:pt x="881647" y="2210916"/>
                    </a:lnTo>
                    <a:lnTo>
                      <a:pt x="882312" y="2165977"/>
                    </a:lnTo>
                    <a:lnTo>
                      <a:pt x="882312" y="2121034"/>
                    </a:lnTo>
                    <a:lnTo>
                      <a:pt x="881647" y="2076095"/>
                    </a:lnTo>
                    <a:lnTo>
                      <a:pt x="880316" y="2031168"/>
                    </a:lnTo>
                    <a:lnTo>
                      <a:pt x="878320" y="1986262"/>
                    </a:lnTo>
                    <a:lnTo>
                      <a:pt x="875658" y="1941383"/>
                    </a:lnTo>
                    <a:lnTo>
                      <a:pt x="872331" y="1896541"/>
                    </a:lnTo>
                    <a:lnTo>
                      <a:pt x="868339" y="1851743"/>
                    </a:lnTo>
                    <a:lnTo>
                      <a:pt x="863681" y="1806997"/>
                    </a:lnTo>
                    <a:lnTo>
                      <a:pt x="858358" y="1762312"/>
                    </a:lnTo>
                    <a:lnTo>
                      <a:pt x="852370" y="1717695"/>
                    </a:lnTo>
                    <a:lnTo>
                      <a:pt x="845716" y="1673155"/>
                    </a:lnTo>
                    <a:lnTo>
                      <a:pt x="838396" y="1628699"/>
                    </a:lnTo>
                    <a:lnTo>
                      <a:pt x="830412" y="1584336"/>
                    </a:lnTo>
                    <a:lnTo>
                      <a:pt x="821761" y="1540073"/>
                    </a:lnTo>
                    <a:lnTo>
                      <a:pt x="812446" y="1495919"/>
                    </a:lnTo>
                    <a:lnTo>
                      <a:pt x="802465" y="1451882"/>
                    </a:lnTo>
                    <a:lnTo>
                      <a:pt x="791819" y="1407970"/>
                    </a:lnTo>
                    <a:lnTo>
                      <a:pt x="780507" y="1364190"/>
                    </a:lnTo>
                    <a:lnTo>
                      <a:pt x="768530" y="1320551"/>
                    </a:lnTo>
                    <a:lnTo>
                      <a:pt x="755887" y="1277061"/>
                    </a:lnTo>
                    <a:lnTo>
                      <a:pt x="742580" y="1233729"/>
                    </a:lnTo>
                    <a:lnTo>
                      <a:pt x="728606" y="1190561"/>
                    </a:lnTo>
                    <a:lnTo>
                      <a:pt x="713968" y="1147566"/>
                    </a:lnTo>
                    <a:lnTo>
                      <a:pt x="698663" y="1104752"/>
                    </a:lnTo>
                    <a:lnTo>
                      <a:pt x="682694" y="1062128"/>
                    </a:lnTo>
                    <a:lnTo>
                      <a:pt x="666059" y="1019701"/>
                    </a:lnTo>
                    <a:lnTo>
                      <a:pt x="648759" y="977479"/>
                    </a:lnTo>
                    <a:lnTo>
                      <a:pt x="630793" y="935470"/>
                    </a:lnTo>
                    <a:lnTo>
                      <a:pt x="612162" y="893683"/>
                    </a:lnTo>
                    <a:lnTo>
                      <a:pt x="592866" y="852125"/>
                    </a:lnTo>
                    <a:lnTo>
                      <a:pt x="572904" y="810805"/>
                    </a:lnTo>
                    <a:lnTo>
                      <a:pt x="552277" y="769730"/>
                    </a:lnTo>
                    <a:lnTo>
                      <a:pt x="530984" y="728909"/>
                    </a:lnTo>
                    <a:lnTo>
                      <a:pt x="509026" y="688349"/>
                    </a:lnTo>
                    <a:lnTo>
                      <a:pt x="486403" y="648059"/>
                    </a:lnTo>
                    <a:lnTo>
                      <a:pt x="463114" y="608047"/>
                    </a:lnTo>
                    <a:lnTo>
                      <a:pt x="439160" y="568321"/>
                    </a:lnTo>
                    <a:lnTo>
                      <a:pt x="414540" y="528888"/>
                    </a:lnTo>
                    <a:lnTo>
                      <a:pt x="389255" y="489757"/>
                    </a:lnTo>
                    <a:lnTo>
                      <a:pt x="363305" y="450936"/>
                    </a:lnTo>
                    <a:lnTo>
                      <a:pt x="336689" y="412434"/>
                    </a:lnTo>
                    <a:lnTo>
                      <a:pt x="309408" y="374257"/>
                    </a:lnTo>
                    <a:lnTo>
                      <a:pt x="281461" y="336414"/>
                    </a:lnTo>
                    <a:lnTo>
                      <a:pt x="252849" y="298914"/>
                    </a:lnTo>
                    <a:lnTo>
                      <a:pt x="223572" y="261763"/>
                    </a:lnTo>
                    <a:lnTo>
                      <a:pt x="193629" y="224971"/>
                    </a:lnTo>
                    <a:lnTo>
                      <a:pt x="163021" y="188545"/>
                    </a:lnTo>
                    <a:lnTo>
                      <a:pt x="131748" y="152493"/>
                    </a:lnTo>
                    <a:lnTo>
                      <a:pt x="99809" y="116824"/>
                    </a:lnTo>
                    <a:lnTo>
                      <a:pt x="67204" y="81546"/>
                    </a:lnTo>
                    <a:lnTo>
                      <a:pt x="33935" y="46665"/>
                    </a:lnTo>
                    <a:lnTo>
                      <a:pt x="0" y="12192"/>
                    </a:lnTo>
                    <a:lnTo>
                      <a:pt x="12192" y="0"/>
                    </a:lnTo>
                    <a:close/>
                  </a:path>
                </a:pathLst>
              </a:custGeom>
              <a:ln w="10668">
                <a:solidFill>
                  <a:srgbClr val="16696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5">
                <a:extLst>
                  <a:ext uri="{FF2B5EF4-FFF2-40B4-BE49-F238E27FC236}">
                    <a16:creationId xmlns:a16="http://schemas.microsoft.com/office/drawing/2014/main" id="{74062E57-9D1F-5BAB-08EC-C2A53163AEE0}"/>
                  </a:ext>
                </a:extLst>
              </p:cNvPr>
              <p:cNvSpPr/>
              <p:nvPr/>
            </p:nvSpPr>
            <p:spPr>
              <a:xfrm>
                <a:off x="1053083" y="2447543"/>
                <a:ext cx="8572500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8572500" h="474344">
                    <a:moveTo>
                      <a:pt x="8572500" y="473964"/>
                    </a:moveTo>
                    <a:lnTo>
                      <a:pt x="0" y="473964"/>
                    </a:lnTo>
                    <a:lnTo>
                      <a:pt x="0" y="0"/>
                    </a:lnTo>
                    <a:lnTo>
                      <a:pt x="8572500" y="0"/>
                    </a:lnTo>
                    <a:lnTo>
                      <a:pt x="8572500" y="473964"/>
                    </a:lnTo>
                    <a:close/>
                  </a:path>
                </a:pathLst>
              </a:custGeom>
              <a:solidFill>
                <a:srgbClr val="1D858A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8" name="object 6">
                <a:extLst>
                  <a:ext uri="{FF2B5EF4-FFF2-40B4-BE49-F238E27FC236}">
                    <a16:creationId xmlns:a16="http://schemas.microsoft.com/office/drawing/2014/main" id="{8918EF51-545A-FE5B-8CA4-4CF46AB34192}"/>
                  </a:ext>
                </a:extLst>
              </p:cNvPr>
              <p:cNvSpPr/>
              <p:nvPr/>
            </p:nvSpPr>
            <p:spPr>
              <a:xfrm>
                <a:off x="1053083" y="2447543"/>
                <a:ext cx="8572500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8572500" h="474344">
                    <a:moveTo>
                      <a:pt x="0" y="0"/>
                    </a:moveTo>
                    <a:lnTo>
                      <a:pt x="8572500" y="0"/>
                    </a:lnTo>
                    <a:lnTo>
                      <a:pt x="8572500" y="473964"/>
                    </a:lnTo>
                    <a:lnTo>
                      <a:pt x="0" y="473964"/>
                    </a:lnTo>
                    <a:lnTo>
                      <a:pt x="0" y="0"/>
                    </a:lnTo>
                    <a:close/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7">
                <a:extLst>
                  <a:ext uri="{FF2B5EF4-FFF2-40B4-BE49-F238E27FC236}">
                    <a16:creationId xmlns:a16="http://schemas.microsoft.com/office/drawing/2014/main" id="{A337C47F-95EB-D6B6-CD64-EADA06060345}"/>
                  </a:ext>
                </a:extLst>
              </p:cNvPr>
              <p:cNvSpPr/>
              <p:nvPr/>
            </p:nvSpPr>
            <p:spPr>
              <a:xfrm>
                <a:off x="757427" y="2388108"/>
                <a:ext cx="593090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593090" h="593089">
                    <a:moveTo>
                      <a:pt x="295656" y="592836"/>
                    </a:moveTo>
                    <a:lnTo>
                      <a:pt x="247752" y="588960"/>
                    </a:lnTo>
                    <a:lnTo>
                      <a:pt x="202289" y="577742"/>
                    </a:lnTo>
                    <a:lnTo>
                      <a:pt x="159881" y="559794"/>
                    </a:lnTo>
                    <a:lnTo>
                      <a:pt x="121139" y="535728"/>
                    </a:lnTo>
                    <a:lnTo>
                      <a:pt x="86677" y="506158"/>
                    </a:lnTo>
                    <a:lnTo>
                      <a:pt x="57107" y="471696"/>
                    </a:lnTo>
                    <a:lnTo>
                      <a:pt x="33041" y="432954"/>
                    </a:lnTo>
                    <a:lnTo>
                      <a:pt x="15093" y="390546"/>
                    </a:lnTo>
                    <a:lnTo>
                      <a:pt x="3875" y="345083"/>
                    </a:lnTo>
                    <a:lnTo>
                      <a:pt x="0" y="297180"/>
                    </a:lnTo>
                    <a:lnTo>
                      <a:pt x="3875" y="248863"/>
                    </a:lnTo>
                    <a:lnTo>
                      <a:pt x="15093" y="203069"/>
                    </a:lnTo>
                    <a:lnTo>
                      <a:pt x="33041" y="160404"/>
                    </a:lnTo>
                    <a:lnTo>
                      <a:pt x="57107" y="121468"/>
                    </a:lnTo>
                    <a:lnTo>
                      <a:pt x="86677" y="86868"/>
                    </a:lnTo>
                    <a:lnTo>
                      <a:pt x="121139" y="57204"/>
                    </a:lnTo>
                    <a:lnTo>
                      <a:pt x="159881" y="33082"/>
                    </a:lnTo>
                    <a:lnTo>
                      <a:pt x="202289" y="15105"/>
                    </a:lnTo>
                    <a:lnTo>
                      <a:pt x="247752" y="3877"/>
                    </a:lnTo>
                    <a:lnTo>
                      <a:pt x="295656" y="0"/>
                    </a:lnTo>
                    <a:lnTo>
                      <a:pt x="343972" y="3877"/>
                    </a:lnTo>
                    <a:lnTo>
                      <a:pt x="389766" y="15105"/>
                    </a:lnTo>
                    <a:lnTo>
                      <a:pt x="432431" y="33082"/>
                    </a:lnTo>
                    <a:lnTo>
                      <a:pt x="471367" y="57204"/>
                    </a:lnTo>
                    <a:lnTo>
                      <a:pt x="505968" y="86868"/>
                    </a:lnTo>
                    <a:lnTo>
                      <a:pt x="535631" y="121468"/>
                    </a:lnTo>
                    <a:lnTo>
                      <a:pt x="559753" y="160404"/>
                    </a:lnTo>
                    <a:lnTo>
                      <a:pt x="577730" y="203069"/>
                    </a:lnTo>
                    <a:lnTo>
                      <a:pt x="588958" y="248863"/>
                    </a:lnTo>
                    <a:lnTo>
                      <a:pt x="592836" y="297180"/>
                    </a:lnTo>
                    <a:lnTo>
                      <a:pt x="588958" y="345083"/>
                    </a:lnTo>
                    <a:lnTo>
                      <a:pt x="577730" y="390546"/>
                    </a:lnTo>
                    <a:lnTo>
                      <a:pt x="559753" y="432954"/>
                    </a:lnTo>
                    <a:lnTo>
                      <a:pt x="535631" y="471696"/>
                    </a:lnTo>
                    <a:lnTo>
                      <a:pt x="505968" y="506158"/>
                    </a:lnTo>
                    <a:lnTo>
                      <a:pt x="471367" y="535728"/>
                    </a:lnTo>
                    <a:lnTo>
                      <a:pt x="432431" y="559794"/>
                    </a:lnTo>
                    <a:lnTo>
                      <a:pt x="389766" y="577742"/>
                    </a:lnTo>
                    <a:lnTo>
                      <a:pt x="343972" y="588960"/>
                    </a:lnTo>
                    <a:lnTo>
                      <a:pt x="295656" y="5928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8">
                <a:extLst>
                  <a:ext uri="{FF2B5EF4-FFF2-40B4-BE49-F238E27FC236}">
                    <a16:creationId xmlns:a16="http://schemas.microsoft.com/office/drawing/2014/main" id="{32FD9390-A68E-142F-49D4-539EB0C9D546}"/>
                  </a:ext>
                </a:extLst>
              </p:cNvPr>
              <p:cNvSpPr/>
              <p:nvPr/>
            </p:nvSpPr>
            <p:spPr>
              <a:xfrm>
                <a:off x="757427" y="2388108"/>
                <a:ext cx="593090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593090" h="593089">
                    <a:moveTo>
                      <a:pt x="0" y="297180"/>
                    </a:moveTo>
                    <a:lnTo>
                      <a:pt x="3875" y="248863"/>
                    </a:lnTo>
                    <a:lnTo>
                      <a:pt x="15093" y="203069"/>
                    </a:lnTo>
                    <a:lnTo>
                      <a:pt x="33041" y="160404"/>
                    </a:lnTo>
                    <a:lnTo>
                      <a:pt x="57107" y="121468"/>
                    </a:lnTo>
                    <a:lnTo>
                      <a:pt x="86677" y="86868"/>
                    </a:lnTo>
                    <a:lnTo>
                      <a:pt x="121139" y="57204"/>
                    </a:lnTo>
                    <a:lnTo>
                      <a:pt x="159881" y="33082"/>
                    </a:lnTo>
                    <a:lnTo>
                      <a:pt x="202289" y="15105"/>
                    </a:lnTo>
                    <a:lnTo>
                      <a:pt x="247752" y="3877"/>
                    </a:lnTo>
                    <a:lnTo>
                      <a:pt x="295656" y="0"/>
                    </a:lnTo>
                    <a:lnTo>
                      <a:pt x="343972" y="3877"/>
                    </a:lnTo>
                    <a:lnTo>
                      <a:pt x="389766" y="15105"/>
                    </a:lnTo>
                    <a:lnTo>
                      <a:pt x="432431" y="33082"/>
                    </a:lnTo>
                    <a:lnTo>
                      <a:pt x="471367" y="57204"/>
                    </a:lnTo>
                    <a:lnTo>
                      <a:pt x="505968" y="86868"/>
                    </a:lnTo>
                    <a:lnTo>
                      <a:pt x="535631" y="121468"/>
                    </a:lnTo>
                    <a:lnTo>
                      <a:pt x="559753" y="160404"/>
                    </a:lnTo>
                    <a:lnTo>
                      <a:pt x="577730" y="203069"/>
                    </a:lnTo>
                    <a:lnTo>
                      <a:pt x="588958" y="248863"/>
                    </a:lnTo>
                    <a:lnTo>
                      <a:pt x="592836" y="297180"/>
                    </a:lnTo>
                    <a:lnTo>
                      <a:pt x="588958" y="345083"/>
                    </a:lnTo>
                    <a:lnTo>
                      <a:pt x="577730" y="390546"/>
                    </a:lnTo>
                    <a:lnTo>
                      <a:pt x="559753" y="432954"/>
                    </a:lnTo>
                    <a:lnTo>
                      <a:pt x="535631" y="471696"/>
                    </a:lnTo>
                    <a:lnTo>
                      <a:pt x="505968" y="506158"/>
                    </a:lnTo>
                    <a:lnTo>
                      <a:pt x="471367" y="535728"/>
                    </a:lnTo>
                    <a:lnTo>
                      <a:pt x="432431" y="559794"/>
                    </a:lnTo>
                    <a:lnTo>
                      <a:pt x="389766" y="577742"/>
                    </a:lnTo>
                    <a:lnTo>
                      <a:pt x="343972" y="588960"/>
                    </a:lnTo>
                    <a:lnTo>
                      <a:pt x="295656" y="592836"/>
                    </a:lnTo>
                    <a:lnTo>
                      <a:pt x="247752" y="588960"/>
                    </a:lnTo>
                    <a:lnTo>
                      <a:pt x="202289" y="577742"/>
                    </a:lnTo>
                    <a:lnTo>
                      <a:pt x="159881" y="559794"/>
                    </a:lnTo>
                    <a:lnTo>
                      <a:pt x="121139" y="535728"/>
                    </a:lnTo>
                    <a:lnTo>
                      <a:pt x="86677" y="506158"/>
                    </a:lnTo>
                    <a:lnTo>
                      <a:pt x="57107" y="471696"/>
                    </a:lnTo>
                    <a:lnTo>
                      <a:pt x="33041" y="432954"/>
                    </a:lnTo>
                    <a:lnTo>
                      <a:pt x="15093" y="390546"/>
                    </a:lnTo>
                    <a:lnTo>
                      <a:pt x="3875" y="345083"/>
                    </a:lnTo>
                    <a:lnTo>
                      <a:pt x="0" y="297180"/>
                    </a:lnTo>
                  </a:path>
                </a:pathLst>
              </a:custGeom>
              <a:ln w="10668">
                <a:solidFill>
                  <a:srgbClr val="1D858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8C2C5ABB-8ACA-A75C-CA5D-070534929452}"/>
                  </a:ext>
                </a:extLst>
              </p:cNvPr>
              <p:cNvSpPr/>
              <p:nvPr/>
            </p:nvSpPr>
            <p:spPr>
              <a:xfrm>
                <a:off x="1443228" y="3159251"/>
                <a:ext cx="8182609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8182609" h="474345">
                    <a:moveTo>
                      <a:pt x="8182355" y="473964"/>
                    </a:moveTo>
                    <a:lnTo>
                      <a:pt x="0" y="473964"/>
                    </a:lnTo>
                    <a:lnTo>
                      <a:pt x="0" y="0"/>
                    </a:lnTo>
                    <a:lnTo>
                      <a:pt x="8182355" y="0"/>
                    </a:lnTo>
                    <a:lnTo>
                      <a:pt x="8182355" y="473964"/>
                    </a:lnTo>
                    <a:close/>
                  </a:path>
                </a:pathLst>
              </a:custGeom>
              <a:solidFill>
                <a:srgbClr val="1D858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0">
                <a:extLst>
                  <a:ext uri="{FF2B5EF4-FFF2-40B4-BE49-F238E27FC236}">
                    <a16:creationId xmlns:a16="http://schemas.microsoft.com/office/drawing/2014/main" id="{39028035-684B-2440-E3E3-BCD364E3B9C9}"/>
                  </a:ext>
                </a:extLst>
              </p:cNvPr>
              <p:cNvSpPr/>
              <p:nvPr/>
            </p:nvSpPr>
            <p:spPr>
              <a:xfrm>
                <a:off x="1443228" y="3159251"/>
                <a:ext cx="8182609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8182609" h="474345">
                    <a:moveTo>
                      <a:pt x="0" y="0"/>
                    </a:moveTo>
                    <a:lnTo>
                      <a:pt x="8182355" y="0"/>
                    </a:lnTo>
                    <a:lnTo>
                      <a:pt x="8182355" y="473964"/>
                    </a:lnTo>
                    <a:lnTo>
                      <a:pt x="0" y="473964"/>
                    </a:lnTo>
                    <a:lnTo>
                      <a:pt x="0" y="0"/>
                    </a:lnTo>
                    <a:close/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11">
                <a:extLst>
                  <a:ext uri="{FF2B5EF4-FFF2-40B4-BE49-F238E27FC236}">
                    <a16:creationId xmlns:a16="http://schemas.microsoft.com/office/drawing/2014/main" id="{DC227526-64A3-66C7-21B2-C6EC85968E3B}"/>
                  </a:ext>
                </a:extLst>
              </p:cNvPr>
              <p:cNvSpPr/>
              <p:nvPr/>
            </p:nvSpPr>
            <p:spPr>
              <a:xfrm>
                <a:off x="1147572" y="3099816"/>
                <a:ext cx="593090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593089" h="593089">
                    <a:moveTo>
                      <a:pt x="295656" y="592836"/>
                    </a:moveTo>
                    <a:lnTo>
                      <a:pt x="247752" y="588958"/>
                    </a:lnTo>
                    <a:lnTo>
                      <a:pt x="202289" y="577730"/>
                    </a:lnTo>
                    <a:lnTo>
                      <a:pt x="159881" y="559753"/>
                    </a:lnTo>
                    <a:lnTo>
                      <a:pt x="121139" y="535631"/>
                    </a:lnTo>
                    <a:lnTo>
                      <a:pt x="86677" y="505968"/>
                    </a:lnTo>
                    <a:lnTo>
                      <a:pt x="57107" y="471367"/>
                    </a:lnTo>
                    <a:lnTo>
                      <a:pt x="33041" y="432431"/>
                    </a:lnTo>
                    <a:lnTo>
                      <a:pt x="15093" y="389766"/>
                    </a:lnTo>
                    <a:lnTo>
                      <a:pt x="3875" y="343972"/>
                    </a:lnTo>
                    <a:lnTo>
                      <a:pt x="0" y="295656"/>
                    </a:lnTo>
                    <a:lnTo>
                      <a:pt x="3875" y="247752"/>
                    </a:lnTo>
                    <a:lnTo>
                      <a:pt x="15093" y="202289"/>
                    </a:lnTo>
                    <a:lnTo>
                      <a:pt x="33041" y="159881"/>
                    </a:lnTo>
                    <a:lnTo>
                      <a:pt x="57107" y="121139"/>
                    </a:lnTo>
                    <a:lnTo>
                      <a:pt x="86677" y="86677"/>
                    </a:lnTo>
                    <a:lnTo>
                      <a:pt x="121139" y="57107"/>
                    </a:lnTo>
                    <a:lnTo>
                      <a:pt x="159881" y="33041"/>
                    </a:lnTo>
                    <a:lnTo>
                      <a:pt x="202289" y="15093"/>
                    </a:lnTo>
                    <a:lnTo>
                      <a:pt x="247752" y="3875"/>
                    </a:lnTo>
                    <a:lnTo>
                      <a:pt x="295656" y="0"/>
                    </a:lnTo>
                    <a:lnTo>
                      <a:pt x="343972" y="3875"/>
                    </a:lnTo>
                    <a:lnTo>
                      <a:pt x="389766" y="15093"/>
                    </a:lnTo>
                    <a:lnTo>
                      <a:pt x="432431" y="33041"/>
                    </a:lnTo>
                    <a:lnTo>
                      <a:pt x="471367" y="57107"/>
                    </a:lnTo>
                    <a:lnTo>
                      <a:pt x="505968" y="86677"/>
                    </a:lnTo>
                    <a:lnTo>
                      <a:pt x="535631" y="121139"/>
                    </a:lnTo>
                    <a:lnTo>
                      <a:pt x="559753" y="159881"/>
                    </a:lnTo>
                    <a:lnTo>
                      <a:pt x="577730" y="202289"/>
                    </a:lnTo>
                    <a:lnTo>
                      <a:pt x="588958" y="247752"/>
                    </a:lnTo>
                    <a:lnTo>
                      <a:pt x="592836" y="295656"/>
                    </a:lnTo>
                    <a:lnTo>
                      <a:pt x="588958" y="343972"/>
                    </a:lnTo>
                    <a:lnTo>
                      <a:pt x="577730" y="389766"/>
                    </a:lnTo>
                    <a:lnTo>
                      <a:pt x="559753" y="432431"/>
                    </a:lnTo>
                    <a:lnTo>
                      <a:pt x="535631" y="471367"/>
                    </a:lnTo>
                    <a:lnTo>
                      <a:pt x="505968" y="505968"/>
                    </a:lnTo>
                    <a:lnTo>
                      <a:pt x="471367" y="535631"/>
                    </a:lnTo>
                    <a:lnTo>
                      <a:pt x="432431" y="559753"/>
                    </a:lnTo>
                    <a:lnTo>
                      <a:pt x="389766" y="577730"/>
                    </a:lnTo>
                    <a:lnTo>
                      <a:pt x="343972" y="588958"/>
                    </a:lnTo>
                    <a:lnTo>
                      <a:pt x="295656" y="5928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12">
                <a:extLst>
                  <a:ext uri="{FF2B5EF4-FFF2-40B4-BE49-F238E27FC236}">
                    <a16:creationId xmlns:a16="http://schemas.microsoft.com/office/drawing/2014/main" id="{5B373D01-9AF1-B0CE-7969-EE8517FA0567}"/>
                  </a:ext>
                </a:extLst>
              </p:cNvPr>
              <p:cNvSpPr/>
              <p:nvPr/>
            </p:nvSpPr>
            <p:spPr>
              <a:xfrm>
                <a:off x="1147572" y="3099816"/>
                <a:ext cx="593090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593089" h="593089">
                    <a:moveTo>
                      <a:pt x="0" y="295656"/>
                    </a:moveTo>
                    <a:lnTo>
                      <a:pt x="3875" y="247752"/>
                    </a:lnTo>
                    <a:lnTo>
                      <a:pt x="15093" y="202289"/>
                    </a:lnTo>
                    <a:lnTo>
                      <a:pt x="33041" y="159881"/>
                    </a:lnTo>
                    <a:lnTo>
                      <a:pt x="57107" y="121139"/>
                    </a:lnTo>
                    <a:lnTo>
                      <a:pt x="86677" y="86677"/>
                    </a:lnTo>
                    <a:lnTo>
                      <a:pt x="121139" y="57107"/>
                    </a:lnTo>
                    <a:lnTo>
                      <a:pt x="159881" y="33041"/>
                    </a:lnTo>
                    <a:lnTo>
                      <a:pt x="202289" y="15093"/>
                    </a:lnTo>
                    <a:lnTo>
                      <a:pt x="247752" y="3875"/>
                    </a:lnTo>
                    <a:lnTo>
                      <a:pt x="295656" y="0"/>
                    </a:lnTo>
                    <a:lnTo>
                      <a:pt x="343972" y="3875"/>
                    </a:lnTo>
                    <a:lnTo>
                      <a:pt x="389766" y="15093"/>
                    </a:lnTo>
                    <a:lnTo>
                      <a:pt x="432431" y="33041"/>
                    </a:lnTo>
                    <a:lnTo>
                      <a:pt x="471367" y="57107"/>
                    </a:lnTo>
                    <a:lnTo>
                      <a:pt x="505968" y="86677"/>
                    </a:lnTo>
                    <a:lnTo>
                      <a:pt x="535631" y="121139"/>
                    </a:lnTo>
                    <a:lnTo>
                      <a:pt x="559753" y="159881"/>
                    </a:lnTo>
                    <a:lnTo>
                      <a:pt x="577730" y="202289"/>
                    </a:lnTo>
                    <a:lnTo>
                      <a:pt x="588958" y="247752"/>
                    </a:lnTo>
                    <a:lnTo>
                      <a:pt x="592836" y="295656"/>
                    </a:lnTo>
                    <a:lnTo>
                      <a:pt x="588958" y="343972"/>
                    </a:lnTo>
                    <a:lnTo>
                      <a:pt x="577730" y="389766"/>
                    </a:lnTo>
                    <a:lnTo>
                      <a:pt x="559753" y="432431"/>
                    </a:lnTo>
                    <a:lnTo>
                      <a:pt x="535631" y="471367"/>
                    </a:lnTo>
                    <a:lnTo>
                      <a:pt x="505968" y="505968"/>
                    </a:lnTo>
                    <a:lnTo>
                      <a:pt x="471367" y="535631"/>
                    </a:lnTo>
                    <a:lnTo>
                      <a:pt x="432431" y="559753"/>
                    </a:lnTo>
                    <a:lnTo>
                      <a:pt x="389766" y="577730"/>
                    </a:lnTo>
                    <a:lnTo>
                      <a:pt x="343972" y="588958"/>
                    </a:lnTo>
                    <a:lnTo>
                      <a:pt x="295656" y="592836"/>
                    </a:lnTo>
                    <a:lnTo>
                      <a:pt x="247752" y="588958"/>
                    </a:lnTo>
                    <a:lnTo>
                      <a:pt x="202289" y="577730"/>
                    </a:lnTo>
                    <a:lnTo>
                      <a:pt x="159881" y="559753"/>
                    </a:lnTo>
                    <a:lnTo>
                      <a:pt x="121139" y="535631"/>
                    </a:lnTo>
                    <a:lnTo>
                      <a:pt x="86677" y="505968"/>
                    </a:lnTo>
                    <a:lnTo>
                      <a:pt x="57107" y="471367"/>
                    </a:lnTo>
                    <a:lnTo>
                      <a:pt x="33041" y="432431"/>
                    </a:lnTo>
                    <a:lnTo>
                      <a:pt x="15093" y="389766"/>
                    </a:lnTo>
                    <a:lnTo>
                      <a:pt x="3875" y="343972"/>
                    </a:lnTo>
                    <a:lnTo>
                      <a:pt x="0" y="295656"/>
                    </a:lnTo>
                  </a:path>
                </a:pathLst>
              </a:custGeom>
              <a:ln w="10668">
                <a:solidFill>
                  <a:srgbClr val="1D858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13">
                <a:extLst>
                  <a:ext uri="{FF2B5EF4-FFF2-40B4-BE49-F238E27FC236}">
                    <a16:creationId xmlns:a16="http://schemas.microsoft.com/office/drawing/2014/main" id="{148636A6-64C2-AA3E-AB65-3FBB7DEA9771}"/>
                  </a:ext>
                </a:extLst>
              </p:cNvPr>
              <p:cNvSpPr/>
              <p:nvPr/>
            </p:nvSpPr>
            <p:spPr>
              <a:xfrm>
                <a:off x="1621536" y="3870959"/>
                <a:ext cx="8004175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8004175" h="474345">
                    <a:moveTo>
                      <a:pt x="8004047" y="473964"/>
                    </a:moveTo>
                    <a:lnTo>
                      <a:pt x="0" y="473964"/>
                    </a:lnTo>
                    <a:lnTo>
                      <a:pt x="0" y="0"/>
                    </a:lnTo>
                    <a:lnTo>
                      <a:pt x="8004047" y="0"/>
                    </a:lnTo>
                    <a:lnTo>
                      <a:pt x="8004047" y="473964"/>
                    </a:lnTo>
                    <a:close/>
                  </a:path>
                </a:pathLst>
              </a:custGeom>
              <a:solidFill>
                <a:srgbClr val="1D858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14">
                <a:extLst>
                  <a:ext uri="{FF2B5EF4-FFF2-40B4-BE49-F238E27FC236}">
                    <a16:creationId xmlns:a16="http://schemas.microsoft.com/office/drawing/2014/main" id="{DE851B5A-C011-4CB1-703E-CA6A2473BEE3}"/>
                  </a:ext>
                </a:extLst>
              </p:cNvPr>
              <p:cNvSpPr/>
              <p:nvPr/>
            </p:nvSpPr>
            <p:spPr>
              <a:xfrm>
                <a:off x="1621536" y="3870959"/>
                <a:ext cx="8004175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8004175" h="474345">
                    <a:moveTo>
                      <a:pt x="0" y="0"/>
                    </a:moveTo>
                    <a:lnTo>
                      <a:pt x="8004047" y="0"/>
                    </a:lnTo>
                    <a:lnTo>
                      <a:pt x="8004047" y="473964"/>
                    </a:lnTo>
                    <a:lnTo>
                      <a:pt x="0" y="473964"/>
                    </a:lnTo>
                    <a:lnTo>
                      <a:pt x="0" y="0"/>
                    </a:lnTo>
                    <a:close/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15">
                <a:extLst>
                  <a:ext uri="{FF2B5EF4-FFF2-40B4-BE49-F238E27FC236}">
                    <a16:creationId xmlns:a16="http://schemas.microsoft.com/office/drawing/2014/main" id="{E045238D-13B6-2EBF-E115-C1A5330DCDC0}"/>
                  </a:ext>
                </a:extLst>
              </p:cNvPr>
              <p:cNvSpPr/>
              <p:nvPr/>
            </p:nvSpPr>
            <p:spPr>
              <a:xfrm>
                <a:off x="1325879" y="3811524"/>
                <a:ext cx="593090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593089" h="593089">
                    <a:moveTo>
                      <a:pt x="295656" y="592836"/>
                    </a:moveTo>
                    <a:lnTo>
                      <a:pt x="247752" y="588958"/>
                    </a:lnTo>
                    <a:lnTo>
                      <a:pt x="202289" y="577730"/>
                    </a:lnTo>
                    <a:lnTo>
                      <a:pt x="159881" y="559753"/>
                    </a:lnTo>
                    <a:lnTo>
                      <a:pt x="121139" y="535631"/>
                    </a:lnTo>
                    <a:lnTo>
                      <a:pt x="86677" y="505968"/>
                    </a:lnTo>
                    <a:lnTo>
                      <a:pt x="57107" y="471367"/>
                    </a:lnTo>
                    <a:lnTo>
                      <a:pt x="33041" y="432431"/>
                    </a:lnTo>
                    <a:lnTo>
                      <a:pt x="15093" y="389766"/>
                    </a:lnTo>
                    <a:lnTo>
                      <a:pt x="3875" y="343972"/>
                    </a:lnTo>
                    <a:lnTo>
                      <a:pt x="0" y="295656"/>
                    </a:lnTo>
                    <a:lnTo>
                      <a:pt x="3875" y="247752"/>
                    </a:lnTo>
                    <a:lnTo>
                      <a:pt x="15093" y="202289"/>
                    </a:lnTo>
                    <a:lnTo>
                      <a:pt x="33041" y="159881"/>
                    </a:lnTo>
                    <a:lnTo>
                      <a:pt x="57107" y="121139"/>
                    </a:lnTo>
                    <a:lnTo>
                      <a:pt x="86677" y="86677"/>
                    </a:lnTo>
                    <a:lnTo>
                      <a:pt x="121139" y="57107"/>
                    </a:lnTo>
                    <a:lnTo>
                      <a:pt x="159881" y="33041"/>
                    </a:lnTo>
                    <a:lnTo>
                      <a:pt x="202289" y="15093"/>
                    </a:lnTo>
                    <a:lnTo>
                      <a:pt x="247752" y="3875"/>
                    </a:lnTo>
                    <a:lnTo>
                      <a:pt x="295656" y="0"/>
                    </a:lnTo>
                    <a:lnTo>
                      <a:pt x="343972" y="3875"/>
                    </a:lnTo>
                    <a:lnTo>
                      <a:pt x="389766" y="15093"/>
                    </a:lnTo>
                    <a:lnTo>
                      <a:pt x="432431" y="33041"/>
                    </a:lnTo>
                    <a:lnTo>
                      <a:pt x="471367" y="57107"/>
                    </a:lnTo>
                    <a:lnTo>
                      <a:pt x="505968" y="86677"/>
                    </a:lnTo>
                    <a:lnTo>
                      <a:pt x="535631" y="121139"/>
                    </a:lnTo>
                    <a:lnTo>
                      <a:pt x="559753" y="159881"/>
                    </a:lnTo>
                    <a:lnTo>
                      <a:pt x="577730" y="202289"/>
                    </a:lnTo>
                    <a:lnTo>
                      <a:pt x="588958" y="247752"/>
                    </a:lnTo>
                    <a:lnTo>
                      <a:pt x="592836" y="295656"/>
                    </a:lnTo>
                    <a:lnTo>
                      <a:pt x="588958" y="343972"/>
                    </a:lnTo>
                    <a:lnTo>
                      <a:pt x="577730" y="389766"/>
                    </a:lnTo>
                    <a:lnTo>
                      <a:pt x="559753" y="432431"/>
                    </a:lnTo>
                    <a:lnTo>
                      <a:pt x="535631" y="471367"/>
                    </a:lnTo>
                    <a:lnTo>
                      <a:pt x="505968" y="505968"/>
                    </a:lnTo>
                    <a:lnTo>
                      <a:pt x="471367" y="535631"/>
                    </a:lnTo>
                    <a:lnTo>
                      <a:pt x="432431" y="559753"/>
                    </a:lnTo>
                    <a:lnTo>
                      <a:pt x="389766" y="577730"/>
                    </a:lnTo>
                    <a:lnTo>
                      <a:pt x="343972" y="588958"/>
                    </a:lnTo>
                    <a:lnTo>
                      <a:pt x="295656" y="5928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16">
                <a:extLst>
                  <a:ext uri="{FF2B5EF4-FFF2-40B4-BE49-F238E27FC236}">
                    <a16:creationId xmlns:a16="http://schemas.microsoft.com/office/drawing/2014/main" id="{76B1D078-B76B-26D3-7A78-D2E0A1E97122}"/>
                  </a:ext>
                </a:extLst>
              </p:cNvPr>
              <p:cNvSpPr/>
              <p:nvPr/>
            </p:nvSpPr>
            <p:spPr>
              <a:xfrm>
                <a:off x="1325879" y="3811524"/>
                <a:ext cx="593090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593089" h="593089">
                    <a:moveTo>
                      <a:pt x="0" y="295656"/>
                    </a:moveTo>
                    <a:lnTo>
                      <a:pt x="3875" y="247752"/>
                    </a:lnTo>
                    <a:lnTo>
                      <a:pt x="15093" y="202289"/>
                    </a:lnTo>
                    <a:lnTo>
                      <a:pt x="33041" y="159881"/>
                    </a:lnTo>
                    <a:lnTo>
                      <a:pt x="57107" y="121139"/>
                    </a:lnTo>
                    <a:lnTo>
                      <a:pt x="86677" y="86677"/>
                    </a:lnTo>
                    <a:lnTo>
                      <a:pt x="121139" y="57107"/>
                    </a:lnTo>
                    <a:lnTo>
                      <a:pt x="159881" y="33041"/>
                    </a:lnTo>
                    <a:lnTo>
                      <a:pt x="202289" y="15093"/>
                    </a:lnTo>
                    <a:lnTo>
                      <a:pt x="247752" y="3875"/>
                    </a:lnTo>
                    <a:lnTo>
                      <a:pt x="295656" y="0"/>
                    </a:lnTo>
                    <a:lnTo>
                      <a:pt x="343972" y="3875"/>
                    </a:lnTo>
                    <a:lnTo>
                      <a:pt x="389766" y="15093"/>
                    </a:lnTo>
                    <a:lnTo>
                      <a:pt x="432431" y="33041"/>
                    </a:lnTo>
                    <a:lnTo>
                      <a:pt x="471367" y="57107"/>
                    </a:lnTo>
                    <a:lnTo>
                      <a:pt x="505968" y="86677"/>
                    </a:lnTo>
                    <a:lnTo>
                      <a:pt x="535631" y="121139"/>
                    </a:lnTo>
                    <a:lnTo>
                      <a:pt x="559753" y="159881"/>
                    </a:lnTo>
                    <a:lnTo>
                      <a:pt x="577730" y="202289"/>
                    </a:lnTo>
                    <a:lnTo>
                      <a:pt x="588958" y="247752"/>
                    </a:lnTo>
                    <a:lnTo>
                      <a:pt x="592836" y="295656"/>
                    </a:lnTo>
                    <a:lnTo>
                      <a:pt x="588958" y="343972"/>
                    </a:lnTo>
                    <a:lnTo>
                      <a:pt x="577730" y="389766"/>
                    </a:lnTo>
                    <a:lnTo>
                      <a:pt x="559753" y="432431"/>
                    </a:lnTo>
                    <a:lnTo>
                      <a:pt x="535631" y="471367"/>
                    </a:lnTo>
                    <a:lnTo>
                      <a:pt x="505968" y="505968"/>
                    </a:lnTo>
                    <a:lnTo>
                      <a:pt x="471367" y="535631"/>
                    </a:lnTo>
                    <a:lnTo>
                      <a:pt x="432431" y="559753"/>
                    </a:lnTo>
                    <a:lnTo>
                      <a:pt x="389766" y="577730"/>
                    </a:lnTo>
                    <a:lnTo>
                      <a:pt x="343972" y="588958"/>
                    </a:lnTo>
                    <a:lnTo>
                      <a:pt x="295656" y="592836"/>
                    </a:lnTo>
                    <a:lnTo>
                      <a:pt x="247752" y="588958"/>
                    </a:lnTo>
                    <a:lnTo>
                      <a:pt x="202289" y="577730"/>
                    </a:lnTo>
                    <a:lnTo>
                      <a:pt x="159881" y="559753"/>
                    </a:lnTo>
                    <a:lnTo>
                      <a:pt x="121139" y="535631"/>
                    </a:lnTo>
                    <a:lnTo>
                      <a:pt x="86677" y="505968"/>
                    </a:lnTo>
                    <a:lnTo>
                      <a:pt x="57107" y="471367"/>
                    </a:lnTo>
                    <a:lnTo>
                      <a:pt x="33041" y="432431"/>
                    </a:lnTo>
                    <a:lnTo>
                      <a:pt x="15093" y="389766"/>
                    </a:lnTo>
                    <a:lnTo>
                      <a:pt x="3875" y="343972"/>
                    </a:lnTo>
                    <a:lnTo>
                      <a:pt x="0" y="295656"/>
                    </a:lnTo>
                  </a:path>
                </a:pathLst>
              </a:custGeom>
              <a:ln w="10668">
                <a:solidFill>
                  <a:srgbClr val="1D858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17">
                <a:extLst>
                  <a:ext uri="{FF2B5EF4-FFF2-40B4-BE49-F238E27FC236}">
                    <a16:creationId xmlns:a16="http://schemas.microsoft.com/office/drawing/2014/main" id="{06A01CD4-FD6B-EFC0-4E42-6AA7225FA541}"/>
                  </a:ext>
                </a:extLst>
              </p:cNvPr>
              <p:cNvSpPr/>
              <p:nvPr/>
            </p:nvSpPr>
            <p:spPr>
              <a:xfrm>
                <a:off x="1621536" y="4581143"/>
                <a:ext cx="8004175" cy="475615"/>
              </a:xfrm>
              <a:custGeom>
                <a:avLst/>
                <a:gdLst/>
                <a:ahLst/>
                <a:cxnLst/>
                <a:rect l="l" t="t" r="r" b="b"/>
                <a:pathLst>
                  <a:path w="8004175" h="475614">
                    <a:moveTo>
                      <a:pt x="8004047" y="475488"/>
                    </a:moveTo>
                    <a:lnTo>
                      <a:pt x="0" y="475488"/>
                    </a:lnTo>
                    <a:lnTo>
                      <a:pt x="0" y="0"/>
                    </a:lnTo>
                    <a:lnTo>
                      <a:pt x="8004047" y="0"/>
                    </a:lnTo>
                    <a:lnTo>
                      <a:pt x="8004047" y="475488"/>
                    </a:lnTo>
                    <a:close/>
                  </a:path>
                </a:pathLst>
              </a:custGeom>
              <a:solidFill>
                <a:srgbClr val="1D858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18">
                <a:extLst>
                  <a:ext uri="{FF2B5EF4-FFF2-40B4-BE49-F238E27FC236}">
                    <a16:creationId xmlns:a16="http://schemas.microsoft.com/office/drawing/2014/main" id="{5666BB00-BB0A-4C97-64DA-BE4E1372D68A}"/>
                  </a:ext>
                </a:extLst>
              </p:cNvPr>
              <p:cNvSpPr/>
              <p:nvPr/>
            </p:nvSpPr>
            <p:spPr>
              <a:xfrm>
                <a:off x="1621536" y="4581143"/>
                <a:ext cx="8004175" cy="475615"/>
              </a:xfrm>
              <a:custGeom>
                <a:avLst/>
                <a:gdLst/>
                <a:ahLst/>
                <a:cxnLst/>
                <a:rect l="l" t="t" r="r" b="b"/>
                <a:pathLst>
                  <a:path w="8004175" h="475614">
                    <a:moveTo>
                      <a:pt x="0" y="0"/>
                    </a:moveTo>
                    <a:lnTo>
                      <a:pt x="8004047" y="0"/>
                    </a:lnTo>
                    <a:lnTo>
                      <a:pt x="8004047" y="475488"/>
                    </a:lnTo>
                    <a:lnTo>
                      <a:pt x="0" y="475488"/>
                    </a:lnTo>
                    <a:lnTo>
                      <a:pt x="0" y="0"/>
                    </a:lnTo>
                    <a:close/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19">
                <a:extLst>
                  <a:ext uri="{FF2B5EF4-FFF2-40B4-BE49-F238E27FC236}">
                    <a16:creationId xmlns:a16="http://schemas.microsoft.com/office/drawing/2014/main" id="{4A1BC441-C9C4-E7DF-F99C-A4D87C2DBC64}"/>
                  </a:ext>
                </a:extLst>
              </p:cNvPr>
              <p:cNvSpPr/>
              <p:nvPr/>
            </p:nvSpPr>
            <p:spPr>
              <a:xfrm>
                <a:off x="1325879" y="4521708"/>
                <a:ext cx="593090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593089" h="593089">
                    <a:moveTo>
                      <a:pt x="295656" y="592836"/>
                    </a:moveTo>
                    <a:lnTo>
                      <a:pt x="247752" y="588960"/>
                    </a:lnTo>
                    <a:lnTo>
                      <a:pt x="202289" y="577742"/>
                    </a:lnTo>
                    <a:lnTo>
                      <a:pt x="159881" y="559794"/>
                    </a:lnTo>
                    <a:lnTo>
                      <a:pt x="121139" y="535728"/>
                    </a:lnTo>
                    <a:lnTo>
                      <a:pt x="86677" y="506158"/>
                    </a:lnTo>
                    <a:lnTo>
                      <a:pt x="57107" y="471696"/>
                    </a:lnTo>
                    <a:lnTo>
                      <a:pt x="33041" y="432954"/>
                    </a:lnTo>
                    <a:lnTo>
                      <a:pt x="15093" y="390546"/>
                    </a:lnTo>
                    <a:lnTo>
                      <a:pt x="3875" y="345083"/>
                    </a:lnTo>
                    <a:lnTo>
                      <a:pt x="0" y="297180"/>
                    </a:lnTo>
                    <a:lnTo>
                      <a:pt x="3875" y="248863"/>
                    </a:lnTo>
                    <a:lnTo>
                      <a:pt x="15093" y="203069"/>
                    </a:lnTo>
                    <a:lnTo>
                      <a:pt x="33041" y="160404"/>
                    </a:lnTo>
                    <a:lnTo>
                      <a:pt x="57107" y="121468"/>
                    </a:lnTo>
                    <a:lnTo>
                      <a:pt x="86677" y="86868"/>
                    </a:lnTo>
                    <a:lnTo>
                      <a:pt x="121139" y="57204"/>
                    </a:lnTo>
                    <a:lnTo>
                      <a:pt x="159881" y="33082"/>
                    </a:lnTo>
                    <a:lnTo>
                      <a:pt x="202289" y="15105"/>
                    </a:lnTo>
                    <a:lnTo>
                      <a:pt x="247752" y="3877"/>
                    </a:lnTo>
                    <a:lnTo>
                      <a:pt x="295656" y="0"/>
                    </a:lnTo>
                    <a:lnTo>
                      <a:pt x="343972" y="3877"/>
                    </a:lnTo>
                    <a:lnTo>
                      <a:pt x="389766" y="15105"/>
                    </a:lnTo>
                    <a:lnTo>
                      <a:pt x="432431" y="33082"/>
                    </a:lnTo>
                    <a:lnTo>
                      <a:pt x="471367" y="57204"/>
                    </a:lnTo>
                    <a:lnTo>
                      <a:pt x="505968" y="86868"/>
                    </a:lnTo>
                    <a:lnTo>
                      <a:pt x="535631" y="121468"/>
                    </a:lnTo>
                    <a:lnTo>
                      <a:pt x="559753" y="160404"/>
                    </a:lnTo>
                    <a:lnTo>
                      <a:pt x="577730" y="203069"/>
                    </a:lnTo>
                    <a:lnTo>
                      <a:pt x="588958" y="248863"/>
                    </a:lnTo>
                    <a:lnTo>
                      <a:pt x="592836" y="297180"/>
                    </a:lnTo>
                    <a:lnTo>
                      <a:pt x="588958" y="345083"/>
                    </a:lnTo>
                    <a:lnTo>
                      <a:pt x="577730" y="390546"/>
                    </a:lnTo>
                    <a:lnTo>
                      <a:pt x="559753" y="432954"/>
                    </a:lnTo>
                    <a:lnTo>
                      <a:pt x="535631" y="471696"/>
                    </a:lnTo>
                    <a:lnTo>
                      <a:pt x="505968" y="506158"/>
                    </a:lnTo>
                    <a:lnTo>
                      <a:pt x="471367" y="535728"/>
                    </a:lnTo>
                    <a:lnTo>
                      <a:pt x="432431" y="559794"/>
                    </a:lnTo>
                    <a:lnTo>
                      <a:pt x="389766" y="577742"/>
                    </a:lnTo>
                    <a:lnTo>
                      <a:pt x="343972" y="588960"/>
                    </a:lnTo>
                    <a:lnTo>
                      <a:pt x="295656" y="5928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20">
                <a:extLst>
                  <a:ext uri="{FF2B5EF4-FFF2-40B4-BE49-F238E27FC236}">
                    <a16:creationId xmlns:a16="http://schemas.microsoft.com/office/drawing/2014/main" id="{9C4B4FE5-0B92-A35F-C235-88AF859FC6C2}"/>
                  </a:ext>
                </a:extLst>
              </p:cNvPr>
              <p:cNvSpPr/>
              <p:nvPr/>
            </p:nvSpPr>
            <p:spPr>
              <a:xfrm>
                <a:off x="1325879" y="4521708"/>
                <a:ext cx="593090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593089" h="593089">
                    <a:moveTo>
                      <a:pt x="0" y="297180"/>
                    </a:moveTo>
                    <a:lnTo>
                      <a:pt x="3875" y="248863"/>
                    </a:lnTo>
                    <a:lnTo>
                      <a:pt x="15093" y="203069"/>
                    </a:lnTo>
                    <a:lnTo>
                      <a:pt x="33041" y="160404"/>
                    </a:lnTo>
                    <a:lnTo>
                      <a:pt x="57107" y="121468"/>
                    </a:lnTo>
                    <a:lnTo>
                      <a:pt x="86677" y="86868"/>
                    </a:lnTo>
                    <a:lnTo>
                      <a:pt x="121139" y="57204"/>
                    </a:lnTo>
                    <a:lnTo>
                      <a:pt x="159881" y="33082"/>
                    </a:lnTo>
                    <a:lnTo>
                      <a:pt x="202289" y="15105"/>
                    </a:lnTo>
                    <a:lnTo>
                      <a:pt x="247752" y="3877"/>
                    </a:lnTo>
                    <a:lnTo>
                      <a:pt x="295656" y="0"/>
                    </a:lnTo>
                    <a:lnTo>
                      <a:pt x="343972" y="3877"/>
                    </a:lnTo>
                    <a:lnTo>
                      <a:pt x="389766" y="15105"/>
                    </a:lnTo>
                    <a:lnTo>
                      <a:pt x="432431" y="33082"/>
                    </a:lnTo>
                    <a:lnTo>
                      <a:pt x="471367" y="57204"/>
                    </a:lnTo>
                    <a:lnTo>
                      <a:pt x="505968" y="86868"/>
                    </a:lnTo>
                    <a:lnTo>
                      <a:pt x="535631" y="121468"/>
                    </a:lnTo>
                    <a:lnTo>
                      <a:pt x="559753" y="160404"/>
                    </a:lnTo>
                    <a:lnTo>
                      <a:pt x="577730" y="203069"/>
                    </a:lnTo>
                    <a:lnTo>
                      <a:pt x="588958" y="248863"/>
                    </a:lnTo>
                    <a:lnTo>
                      <a:pt x="592836" y="297180"/>
                    </a:lnTo>
                    <a:lnTo>
                      <a:pt x="588958" y="345083"/>
                    </a:lnTo>
                    <a:lnTo>
                      <a:pt x="577730" y="390546"/>
                    </a:lnTo>
                    <a:lnTo>
                      <a:pt x="559753" y="432954"/>
                    </a:lnTo>
                    <a:lnTo>
                      <a:pt x="535631" y="471696"/>
                    </a:lnTo>
                    <a:lnTo>
                      <a:pt x="505968" y="506158"/>
                    </a:lnTo>
                    <a:lnTo>
                      <a:pt x="471367" y="535728"/>
                    </a:lnTo>
                    <a:lnTo>
                      <a:pt x="432431" y="559794"/>
                    </a:lnTo>
                    <a:lnTo>
                      <a:pt x="389766" y="577742"/>
                    </a:lnTo>
                    <a:lnTo>
                      <a:pt x="343972" y="588960"/>
                    </a:lnTo>
                    <a:lnTo>
                      <a:pt x="295656" y="592836"/>
                    </a:lnTo>
                    <a:lnTo>
                      <a:pt x="247752" y="588960"/>
                    </a:lnTo>
                    <a:lnTo>
                      <a:pt x="202289" y="577742"/>
                    </a:lnTo>
                    <a:lnTo>
                      <a:pt x="159881" y="559794"/>
                    </a:lnTo>
                    <a:lnTo>
                      <a:pt x="121139" y="535728"/>
                    </a:lnTo>
                    <a:lnTo>
                      <a:pt x="86677" y="506158"/>
                    </a:lnTo>
                    <a:lnTo>
                      <a:pt x="57107" y="471696"/>
                    </a:lnTo>
                    <a:lnTo>
                      <a:pt x="33041" y="432954"/>
                    </a:lnTo>
                    <a:lnTo>
                      <a:pt x="15093" y="390546"/>
                    </a:lnTo>
                    <a:lnTo>
                      <a:pt x="3875" y="345083"/>
                    </a:lnTo>
                    <a:lnTo>
                      <a:pt x="0" y="297180"/>
                    </a:lnTo>
                  </a:path>
                </a:pathLst>
              </a:custGeom>
              <a:ln w="10668">
                <a:solidFill>
                  <a:srgbClr val="1D858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21">
                <a:extLst>
                  <a:ext uri="{FF2B5EF4-FFF2-40B4-BE49-F238E27FC236}">
                    <a16:creationId xmlns:a16="http://schemas.microsoft.com/office/drawing/2014/main" id="{EAF7FC2A-033B-B44F-FB27-4BB0DC8C8B1B}"/>
                  </a:ext>
                </a:extLst>
              </p:cNvPr>
              <p:cNvSpPr/>
              <p:nvPr/>
            </p:nvSpPr>
            <p:spPr>
              <a:xfrm>
                <a:off x="1443228" y="5292851"/>
                <a:ext cx="8182609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8182609" h="474345">
                    <a:moveTo>
                      <a:pt x="8182355" y="473964"/>
                    </a:moveTo>
                    <a:lnTo>
                      <a:pt x="0" y="473964"/>
                    </a:lnTo>
                    <a:lnTo>
                      <a:pt x="0" y="0"/>
                    </a:lnTo>
                    <a:lnTo>
                      <a:pt x="8182355" y="0"/>
                    </a:lnTo>
                    <a:lnTo>
                      <a:pt x="8182355" y="473964"/>
                    </a:lnTo>
                    <a:close/>
                  </a:path>
                </a:pathLst>
              </a:custGeom>
              <a:solidFill>
                <a:srgbClr val="1D858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22">
                <a:extLst>
                  <a:ext uri="{FF2B5EF4-FFF2-40B4-BE49-F238E27FC236}">
                    <a16:creationId xmlns:a16="http://schemas.microsoft.com/office/drawing/2014/main" id="{588E3B4C-537A-47FE-3343-1BA82638FF7E}"/>
                  </a:ext>
                </a:extLst>
              </p:cNvPr>
              <p:cNvSpPr/>
              <p:nvPr/>
            </p:nvSpPr>
            <p:spPr>
              <a:xfrm>
                <a:off x="1443228" y="5292851"/>
                <a:ext cx="8182609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8182609" h="474345">
                    <a:moveTo>
                      <a:pt x="0" y="0"/>
                    </a:moveTo>
                    <a:lnTo>
                      <a:pt x="8182355" y="0"/>
                    </a:lnTo>
                    <a:lnTo>
                      <a:pt x="8182355" y="473964"/>
                    </a:lnTo>
                    <a:lnTo>
                      <a:pt x="0" y="473964"/>
                    </a:lnTo>
                    <a:lnTo>
                      <a:pt x="0" y="0"/>
                    </a:lnTo>
                    <a:close/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23">
                <a:extLst>
                  <a:ext uri="{FF2B5EF4-FFF2-40B4-BE49-F238E27FC236}">
                    <a16:creationId xmlns:a16="http://schemas.microsoft.com/office/drawing/2014/main" id="{FC693618-B80C-6331-1700-8B7BBC313792}"/>
                  </a:ext>
                </a:extLst>
              </p:cNvPr>
              <p:cNvSpPr/>
              <p:nvPr/>
            </p:nvSpPr>
            <p:spPr>
              <a:xfrm>
                <a:off x="1147572" y="5233416"/>
                <a:ext cx="593090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593089" h="593089">
                    <a:moveTo>
                      <a:pt x="295656" y="592836"/>
                    </a:moveTo>
                    <a:lnTo>
                      <a:pt x="247752" y="588960"/>
                    </a:lnTo>
                    <a:lnTo>
                      <a:pt x="202289" y="577742"/>
                    </a:lnTo>
                    <a:lnTo>
                      <a:pt x="159881" y="559794"/>
                    </a:lnTo>
                    <a:lnTo>
                      <a:pt x="121139" y="535728"/>
                    </a:lnTo>
                    <a:lnTo>
                      <a:pt x="86677" y="506158"/>
                    </a:lnTo>
                    <a:lnTo>
                      <a:pt x="57107" y="471696"/>
                    </a:lnTo>
                    <a:lnTo>
                      <a:pt x="33041" y="432954"/>
                    </a:lnTo>
                    <a:lnTo>
                      <a:pt x="15093" y="390546"/>
                    </a:lnTo>
                    <a:lnTo>
                      <a:pt x="3875" y="345083"/>
                    </a:lnTo>
                    <a:lnTo>
                      <a:pt x="0" y="297180"/>
                    </a:lnTo>
                    <a:lnTo>
                      <a:pt x="3875" y="248863"/>
                    </a:lnTo>
                    <a:lnTo>
                      <a:pt x="15093" y="203069"/>
                    </a:lnTo>
                    <a:lnTo>
                      <a:pt x="33041" y="160404"/>
                    </a:lnTo>
                    <a:lnTo>
                      <a:pt x="57107" y="121468"/>
                    </a:lnTo>
                    <a:lnTo>
                      <a:pt x="86677" y="86868"/>
                    </a:lnTo>
                    <a:lnTo>
                      <a:pt x="121139" y="57204"/>
                    </a:lnTo>
                    <a:lnTo>
                      <a:pt x="159881" y="33082"/>
                    </a:lnTo>
                    <a:lnTo>
                      <a:pt x="202289" y="15105"/>
                    </a:lnTo>
                    <a:lnTo>
                      <a:pt x="247752" y="3877"/>
                    </a:lnTo>
                    <a:lnTo>
                      <a:pt x="295656" y="0"/>
                    </a:lnTo>
                    <a:lnTo>
                      <a:pt x="343972" y="3877"/>
                    </a:lnTo>
                    <a:lnTo>
                      <a:pt x="389766" y="15105"/>
                    </a:lnTo>
                    <a:lnTo>
                      <a:pt x="432431" y="33082"/>
                    </a:lnTo>
                    <a:lnTo>
                      <a:pt x="471367" y="57204"/>
                    </a:lnTo>
                    <a:lnTo>
                      <a:pt x="505968" y="86868"/>
                    </a:lnTo>
                    <a:lnTo>
                      <a:pt x="535631" y="121468"/>
                    </a:lnTo>
                    <a:lnTo>
                      <a:pt x="559753" y="160404"/>
                    </a:lnTo>
                    <a:lnTo>
                      <a:pt x="577730" y="203069"/>
                    </a:lnTo>
                    <a:lnTo>
                      <a:pt x="588958" y="248863"/>
                    </a:lnTo>
                    <a:lnTo>
                      <a:pt x="592836" y="297180"/>
                    </a:lnTo>
                    <a:lnTo>
                      <a:pt x="588958" y="345083"/>
                    </a:lnTo>
                    <a:lnTo>
                      <a:pt x="577730" y="390546"/>
                    </a:lnTo>
                    <a:lnTo>
                      <a:pt x="559753" y="432954"/>
                    </a:lnTo>
                    <a:lnTo>
                      <a:pt x="535631" y="471696"/>
                    </a:lnTo>
                    <a:lnTo>
                      <a:pt x="505968" y="506158"/>
                    </a:lnTo>
                    <a:lnTo>
                      <a:pt x="471367" y="535728"/>
                    </a:lnTo>
                    <a:lnTo>
                      <a:pt x="432431" y="559794"/>
                    </a:lnTo>
                    <a:lnTo>
                      <a:pt x="389766" y="577742"/>
                    </a:lnTo>
                    <a:lnTo>
                      <a:pt x="343972" y="588960"/>
                    </a:lnTo>
                    <a:lnTo>
                      <a:pt x="295656" y="5928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24">
                <a:extLst>
                  <a:ext uri="{FF2B5EF4-FFF2-40B4-BE49-F238E27FC236}">
                    <a16:creationId xmlns:a16="http://schemas.microsoft.com/office/drawing/2014/main" id="{2C12ABD3-8CEB-09BB-779E-EAB5C6E31D96}"/>
                  </a:ext>
                </a:extLst>
              </p:cNvPr>
              <p:cNvSpPr/>
              <p:nvPr/>
            </p:nvSpPr>
            <p:spPr>
              <a:xfrm>
                <a:off x="1147572" y="5233416"/>
                <a:ext cx="593090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593089" h="593089">
                    <a:moveTo>
                      <a:pt x="0" y="297180"/>
                    </a:moveTo>
                    <a:lnTo>
                      <a:pt x="3875" y="248863"/>
                    </a:lnTo>
                    <a:lnTo>
                      <a:pt x="15093" y="203069"/>
                    </a:lnTo>
                    <a:lnTo>
                      <a:pt x="33041" y="160404"/>
                    </a:lnTo>
                    <a:lnTo>
                      <a:pt x="57107" y="121468"/>
                    </a:lnTo>
                    <a:lnTo>
                      <a:pt x="86677" y="86868"/>
                    </a:lnTo>
                    <a:lnTo>
                      <a:pt x="121139" y="57204"/>
                    </a:lnTo>
                    <a:lnTo>
                      <a:pt x="159881" y="33082"/>
                    </a:lnTo>
                    <a:lnTo>
                      <a:pt x="202289" y="15105"/>
                    </a:lnTo>
                    <a:lnTo>
                      <a:pt x="247752" y="3877"/>
                    </a:lnTo>
                    <a:lnTo>
                      <a:pt x="295656" y="0"/>
                    </a:lnTo>
                    <a:lnTo>
                      <a:pt x="343972" y="3877"/>
                    </a:lnTo>
                    <a:lnTo>
                      <a:pt x="389766" y="15105"/>
                    </a:lnTo>
                    <a:lnTo>
                      <a:pt x="432431" y="33082"/>
                    </a:lnTo>
                    <a:lnTo>
                      <a:pt x="471367" y="57204"/>
                    </a:lnTo>
                    <a:lnTo>
                      <a:pt x="505968" y="86868"/>
                    </a:lnTo>
                    <a:lnTo>
                      <a:pt x="535631" y="121468"/>
                    </a:lnTo>
                    <a:lnTo>
                      <a:pt x="559753" y="160404"/>
                    </a:lnTo>
                    <a:lnTo>
                      <a:pt x="577730" y="203069"/>
                    </a:lnTo>
                    <a:lnTo>
                      <a:pt x="588958" y="248863"/>
                    </a:lnTo>
                    <a:lnTo>
                      <a:pt x="592836" y="297180"/>
                    </a:lnTo>
                    <a:lnTo>
                      <a:pt x="588958" y="345083"/>
                    </a:lnTo>
                    <a:lnTo>
                      <a:pt x="577730" y="390546"/>
                    </a:lnTo>
                    <a:lnTo>
                      <a:pt x="559753" y="432954"/>
                    </a:lnTo>
                    <a:lnTo>
                      <a:pt x="535631" y="471696"/>
                    </a:lnTo>
                    <a:lnTo>
                      <a:pt x="505968" y="506158"/>
                    </a:lnTo>
                    <a:lnTo>
                      <a:pt x="471367" y="535728"/>
                    </a:lnTo>
                    <a:lnTo>
                      <a:pt x="432431" y="559794"/>
                    </a:lnTo>
                    <a:lnTo>
                      <a:pt x="389766" y="577742"/>
                    </a:lnTo>
                    <a:lnTo>
                      <a:pt x="343972" y="588960"/>
                    </a:lnTo>
                    <a:lnTo>
                      <a:pt x="295656" y="592836"/>
                    </a:lnTo>
                    <a:lnTo>
                      <a:pt x="247752" y="588960"/>
                    </a:lnTo>
                    <a:lnTo>
                      <a:pt x="202289" y="577742"/>
                    </a:lnTo>
                    <a:lnTo>
                      <a:pt x="159881" y="559794"/>
                    </a:lnTo>
                    <a:lnTo>
                      <a:pt x="121139" y="535728"/>
                    </a:lnTo>
                    <a:lnTo>
                      <a:pt x="86677" y="506158"/>
                    </a:lnTo>
                    <a:lnTo>
                      <a:pt x="57107" y="471696"/>
                    </a:lnTo>
                    <a:lnTo>
                      <a:pt x="33041" y="432954"/>
                    </a:lnTo>
                    <a:lnTo>
                      <a:pt x="15093" y="390546"/>
                    </a:lnTo>
                    <a:lnTo>
                      <a:pt x="3875" y="345083"/>
                    </a:lnTo>
                    <a:lnTo>
                      <a:pt x="0" y="297180"/>
                    </a:lnTo>
                  </a:path>
                </a:pathLst>
              </a:custGeom>
              <a:ln w="10668">
                <a:solidFill>
                  <a:srgbClr val="1D858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25">
                <a:extLst>
                  <a:ext uri="{FF2B5EF4-FFF2-40B4-BE49-F238E27FC236}">
                    <a16:creationId xmlns:a16="http://schemas.microsoft.com/office/drawing/2014/main" id="{3A6E6E9C-577B-59A1-D692-ECA0F0FA593C}"/>
                  </a:ext>
                </a:extLst>
              </p:cNvPr>
              <p:cNvSpPr/>
              <p:nvPr/>
            </p:nvSpPr>
            <p:spPr>
              <a:xfrm>
                <a:off x="1053083" y="6004560"/>
                <a:ext cx="8572500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8572500" h="474345">
                    <a:moveTo>
                      <a:pt x="8572500" y="473963"/>
                    </a:moveTo>
                    <a:lnTo>
                      <a:pt x="0" y="473963"/>
                    </a:lnTo>
                    <a:lnTo>
                      <a:pt x="0" y="0"/>
                    </a:lnTo>
                    <a:lnTo>
                      <a:pt x="8572500" y="0"/>
                    </a:lnTo>
                    <a:lnTo>
                      <a:pt x="8572500" y="473963"/>
                    </a:lnTo>
                    <a:close/>
                  </a:path>
                </a:pathLst>
              </a:custGeom>
              <a:solidFill>
                <a:srgbClr val="1D858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26">
                <a:extLst>
                  <a:ext uri="{FF2B5EF4-FFF2-40B4-BE49-F238E27FC236}">
                    <a16:creationId xmlns:a16="http://schemas.microsoft.com/office/drawing/2014/main" id="{785D1337-5784-7C35-F6D3-6B44C32879C1}"/>
                  </a:ext>
                </a:extLst>
              </p:cNvPr>
              <p:cNvSpPr/>
              <p:nvPr/>
            </p:nvSpPr>
            <p:spPr>
              <a:xfrm>
                <a:off x="1053083" y="6004560"/>
                <a:ext cx="8572500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8572500" h="474345">
                    <a:moveTo>
                      <a:pt x="0" y="0"/>
                    </a:moveTo>
                    <a:lnTo>
                      <a:pt x="8572500" y="0"/>
                    </a:lnTo>
                    <a:lnTo>
                      <a:pt x="8572500" y="473963"/>
                    </a:lnTo>
                    <a:lnTo>
                      <a:pt x="0" y="473963"/>
                    </a:lnTo>
                    <a:lnTo>
                      <a:pt x="0" y="0"/>
                    </a:lnTo>
                    <a:close/>
                  </a:path>
                </a:pathLst>
              </a:custGeom>
              <a:ln w="1066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7" name="object 28">
              <a:extLst>
                <a:ext uri="{FF2B5EF4-FFF2-40B4-BE49-F238E27FC236}">
                  <a16:creationId xmlns:a16="http://schemas.microsoft.com/office/drawing/2014/main" id="{A0ADC450-8DCF-E7A3-3B98-6D51A3494BE6}"/>
                </a:ext>
              </a:extLst>
            </p:cNvPr>
            <p:cNvGrpSpPr/>
            <p:nvPr/>
          </p:nvGrpSpPr>
          <p:grpSpPr>
            <a:xfrm>
              <a:off x="0" y="5374810"/>
              <a:ext cx="767616" cy="704245"/>
              <a:chOff x="752093" y="5939789"/>
              <a:chExt cx="603885" cy="603885"/>
            </a:xfrm>
          </p:grpSpPr>
          <p:sp>
            <p:nvSpPr>
              <p:cNvPr id="14" name="object 29">
                <a:extLst>
                  <a:ext uri="{FF2B5EF4-FFF2-40B4-BE49-F238E27FC236}">
                    <a16:creationId xmlns:a16="http://schemas.microsoft.com/office/drawing/2014/main" id="{B62893B8-B78E-81AD-E157-FC0E73B6F5A8}"/>
                  </a:ext>
                </a:extLst>
              </p:cNvPr>
              <p:cNvSpPr/>
              <p:nvPr/>
            </p:nvSpPr>
            <p:spPr>
              <a:xfrm>
                <a:off x="757427" y="5945123"/>
                <a:ext cx="593090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593090" h="593090">
                    <a:moveTo>
                      <a:pt x="295656" y="592836"/>
                    </a:moveTo>
                    <a:lnTo>
                      <a:pt x="247752" y="588960"/>
                    </a:lnTo>
                    <a:lnTo>
                      <a:pt x="202289" y="577742"/>
                    </a:lnTo>
                    <a:lnTo>
                      <a:pt x="159881" y="559794"/>
                    </a:lnTo>
                    <a:lnTo>
                      <a:pt x="121139" y="535728"/>
                    </a:lnTo>
                    <a:lnTo>
                      <a:pt x="86677" y="506158"/>
                    </a:lnTo>
                    <a:lnTo>
                      <a:pt x="57107" y="471696"/>
                    </a:lnTo>
                    <a:lnTo>
                      <a:pt x="33041" y="432954"/>
                    </a:lnTo>
                    <a:lnTo>
                      <a:pt x="15093" y="390546"/>
                    </a:lnTo>
                    <a:lnTo>
                      <a:pt x="3875" y="345083"/>
                    </a:lnTo>
                    <a:lnTo>
                      <a:pt x="0" y="297180"/>
                    </a:lnTo>
                    <a:lnTo>
                      <a:pt x="3875" y="248863"/>
                    </a:lnTo>
                    <a:lnTo>
                      <a:pt x="15093" y="203069"/>
                    </a:lnTo>
                    <a:lnTo>
                      <a:pt x="33041" y="160404"/>
                    </a:lnTo>
                    <a:lnTo>
                      <a:pt x="57107" y="121468"/>
                    </a:lnTo>
                    <a:lnTo>
                      <a:pt x="86677" y="86868"/>
                    </a:lnTo>
                    <a:lnTo>
                      <a:pt x="121139" y="57204"/>
                    </a:lnTo>
                    <a:lnTo>
                      <a:pt x="159881" y="33082"/>
                    </a:lnTo>
                    <a:lnTo>
                      <a:pt x="202289" y="15105"/>
                    </a:lnTo>
                    <a:lnTo>
                      <a:pt x="247752" y="3877"/>
                    </a:lnTo>
                    <a:lnTo>
                      <a:pt x="295656" y="0"/>
                    </a:lnTo>
                    <a:lnTo>
                      <a:pt x="343972" y="3877"/>
                    </a:lnTo>
                    <a:lnTo>
                      <a:pt x="389766" y="15105"/>
                    </a:lnTo>
                    <a:lnTo>
                      <a:pt x="432431" y="33082"/>
                    </a:lnTo>
                    <a:lnTo>
                      <a:pt x="471367" y="57204"/>
                    </a:lnTo>
                    <a:lnTo>
                      <a:pt x="505968" y="86868"/>
                    </a:lnTo>
                    <a:lnTo>
                      <a:pt x="535631" y="121468"/>
                    </a:lnTo>
                    <a:lnTo>
                      <a:pt x="559753" y="160404"/>
                    </a:lnTo>
                    <a:lnTo>
                      <a:pt x="577730" y="203069"/>
                    </a:lnTo>
                    <a:lnTo>
                      <a:pt x="588958" y="248863"/>
                    </a:lnTo>
                    <a:lnTo>
                      <a:pt x="592836" y="297180"/>
                    </a:lnTo>
                    <a:lnTo>
                      <a:pt x="588958" y="345083"/>
                    </a:lnTo>
                    <a:lnTo>
                      <a:pt x="577730" y="390546"/>
                    </a:lnTo>
                    <a:lnTo>
                      <a:pt x="559753" y="432954"/>
                    </a:lnTo>
                    <a:lnTo>
                      <a:pt x="535631" y="471696"/>
                    </a:lnTo>
                    <a:lnTo>
                      <a:pt x="505968" y="506158"/>
                    </a:lnTo>
                    <a:lnTo>
                      <a:pt x="471367" y="535728"/>
                    </a:lnTo>
                    <a:lnTo>
                      <a:pt x="432431" y="559794"/>
                    </a:lnTo>
                    <a:lnTo>
                      <a:pt x="389766" y="577742"/>
                    </a:lnTo>
                    <a:lnTo>
                      <a:pt x="343972" y="588960"/>
                    </a:lnTo>
                    <a:lnTo>
                      <a:pt x="295656" y="5928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30">
                <a:extLst>
                  <a:ext uri="{FF2B5EF4-FFF2-40B4-BE49-F238E27FC236}">
                    <a16:creationId xmlns:a16="http://schemas.microsoft.com/office/drawing/2014/main" id="{23099C67-8EBC-1B78-8D47-027BCE825286}"/>
                  </a:ext>
                </a:extLst>
              </p:cNvPr>
              <p:cNvSpPr/>
              <p:nvPr/>
            </p:nvSpPr>
            <p:spPr>
              <a:xfrm>
                <a:off x="757427" y="5945123"/>
                <a:ext cx="593090" cy="593090"/>
              </a:xfrm>
              <a:custGeom>
                <a:avLst/>
                <a:gdLst/>
                <a:ahLst/>
                <a:cxnLst/>
                <a:rect l="l" t="t" r="r" b="b"/>
                <a:pathLst>
                  <a:path w="593090" h="593090">
                    <a:moveTo>
                      <a:pt x="0" y="297180"/>
                    </a:moveTo>
                    <a:lnTo>
                      <a:pt x="3875" y="248863"/>
                    </a:lnTo>
                    <a:lnTo>
                      <a:pt x="15093" y="203069"/>
                    </a:lnTo>
                    <a:lnTo>
                      <a:pt x="33041" y="160404"/>
                    </a:lnTo>
                    <a:lnTo>
                      <a:pt x="57107" y="121468"/>
                    </a:lnTo>
                    <a:lnTo>
                      <a:pt x="86677" y="86868"/>
                    </a:lnTo>
                    <a:lnTo>
                      <a:pt x="121139" y="57204"/>
                    </a:lnTo>
                    <a:lnTo>
                      <a:pt x="159881" y="33082"/>
                    </a:lnTo>
                    <a:lnTo>
                      <a:pt x="202289" y="15105"/>
                    </a:lnTo>
                    <a:lnTo>
                      <a:pt x="247752" y="3877"/>
                    </a:lnTo>
                    <a:lnTo>
                      <a:pt x="295656" y="0"/>
                    </a:lnTo>
                    <a:lnTo>
                      <a:pt x="343972" y="3877"/>
                    </a:lnTo>
                    <a:lnTo>
                      <a:pt x="389766" y="15105"/>
                    </a:lnTo>
                    <a:lnTo>
                      <a:pt x="432431" y="33082"/>
                    </a:lnTo>
                    <a:lnTo>
                      <a:pt x="471367" y="57204"/>
                    </a:lnTo>
                    <a:lnTo>
                      <a:pt x="505968" y="86868"/>
                    </a:lnTo>
                    <a:lnTo>
                      <a:pt x="535631" y="121468"/>
                    </a:lnTo>
                    <a:lnTo>
                      <a:pt x="559753" y="160404"/>
                    </a:lnTo>
                    <a:lnTo>
                      <a:pt x="577730" y="203069"/>
                    </a:lnTo>
                    <a:lnTo>
                      <a:pt x="588958" y="248863"/>
                    </a:lnTo>
                    <a:lnTo>
                      <a:pt x="592836" y="297180"/>
                    </a:lnTo>
                    <a:lnTo>
                      <a:pt x="588958" y="345083"/>
                    </a:lnTo>
                    <a:lnTo>
                      <a:pt x="577730" y="390546"/>
                    </a:lnTo>
                    <a:lnTo>
                      <a:pt x="559753" y="432954"/>
                    </a:lnTo>
                    <a:lnTo>
                      <a:pt x="535631" y="471696"/>
                    </a:lnTo>
                    <a:lnTo>
                      <a:pt x="505968" y="506158"/>
                    </a:lnTo>
                    <a:lnTo>
                      <a:pt x="471367" y="535728"/>
                    </a:lnTo>
                    <a:lnTo>
                      <a:pt x="432431" y="559794"/>
                    </a:lnTo>
                    <a:lnTo>
                      <a:pt x="389766" y="577742"/>
                    </a:lnTo>
                    <a:lnTo>
                      <a:pt x="343972" y="588960"/>
                    </a:lnTo>
                    <a:lnTo>
                      <a:pt x="295656" y="592836"/>
                    </a:lnTo>
                    <a:lnTo>
                      <a:pt x="247752" y="588960"/>
                    </a:lnTo>
                    <a:lnTo>
                      <a:pt x="202289" y="577742"/>
                    </a:lnTo>
                    <a:lnTo>
                      <a:pt x="159881" y="559794"/>
                    </a:lnTo>
                    <a:lnTo>
                      <a:pt x="121139" y="535728"/>
                    </a:lnTo>
                    <a:lnTo>
                      <a:pt x="86677" y="506158"/>
                    </a:lnTo>
                    <a:lnTo>
                      <a:pt x="57107" y="471696"/>
                    </a:lnTo>
                    <a:lnTo>
                      <a:pt x="33041" y="432954"/>
                    </a:lnTo>
                    <a:lnTo>
                      <a:pt x="15093" y="390546"/>
                    </a:lnTo>
                    <a:lnTo>
                      <a:pt x="3875" y="345083"/>
                    </a:lnTo>
                    <a:lnTo>
                      <a:pt x="0" y="297180"/>
                    </a:lnTo>
                  </a:path>
                </a:pathLst>
              </a:custGeom>
              <a:ln w="10668">
                <a:solidFill>
                  <a:srgbClr val="1D858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11CFE8-68FA-0023-67EC-E5357745FCE4}"/>
                </a:ext>
              </a:extLst>
            </p:cNvPr>
            <p:cNvSpPr txBox="1"/>
            <p:nvPr/>
          </p:nvSpPr>
          <p:spPr>
            <a:xfrm>
              <a:off x="825505" y="1271208"/>
              <a:ext cx="9935702" cy="479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Dažāda tipa </a:t>
              </a:r>
              <a:r>
                <a:rPr lang="lv-LV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organizāciju sinerģija </a:t>
              </a:r>
              <a:r>
                <a:rPr lang="lv-LV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(NVO, valsts, </a:t>
              </a:r>
              <a:r>
                <a:rPr lang="lv-LV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pašv</a:t>
              </a:r>
              <a:r>
                <a:rPr lang="lv-LV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., </a:t>
              </a:r>
              <a:r>
                <a:rPr lang="lv-LV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pētn</a:t>
              </a:r>
              <a:r>
                <a:rPr lang="lv-LV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., </a:t>
              </a:r>
              <a:r>
                <a:rPr lang="lv-LV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izgl</a:t>
              </a:r>
              <a:r>
                <a:rPr lang="lv-LV" sz="2000" dirty="0">
                  <a:solidFill>
                    <a:schemeClr val="bg1"/>
                  </a:solidFill>
                </a:rPr>
                <a:t>., ..</a:t>
              </a:r>
              <a:r>
                <a:rPr lang="lv-LV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80E2B2-3A90-619E-090C-D8F0B626D3DB}"/>
                </a:ext>
              </a:extLst>
            </p:cNvPr>
            <p:cNvSpPr txBox="1"/>
            <p:nvPr/>
          </p:nvSpPr>
          <p:spPr>
            <a:xfrm>
              <a:off x="1364574" y="2127184"/>
              <a:ext cx="5398298" cy="50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Dažādu</a:t>
              </a:r>
              <a:r>
                <a:rPr lang="lv-LV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lv-LV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paaudžu iesaiste</a:t>
              </a:r>
              <a:endParaRPr lang="lv-LV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932F14-26B3-917A-77FF-8891277B3992}"/>
                </a:ext>
              </a:extLst>
            </p:cNvPr>
            <p:cNvSpPr txBox="1"/>
            <p:nvPr/>
          </p:nvSpPr>
          <p:spPr>
            <a:xfrm>
              <a:off x="1500217" y="2967329"/>
              <a:ext cx="9083108" cy="479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Dažāda</a:t>
              </a:r>
              <a:r>
                <a:rPr lang="lv-LV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lv-LV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veida</a:t>
              </a:r>
              <a:r>
                <a:rPr lang="lv-LV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aktivitātes, tomēr ar uzsvaru uz cilvēku līdzdalību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66CFE2-72A7-6ED2-E491-F42E0BF18BC8}"/>
                </a:ext>
              </a:extLst>
            </p:cNvPr>
            <p:cNvSpPr txBox="1"/>
            <p:nvPr/>
          </p:nvSpPr>
          <p:spPr>
            <a:xfrm>
              <a:off x="1599029" y="3860707"/>
              <a:ext cx="9034663" cy="442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lv-LV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Inovatīvi risinājumi, </a:t>
              </a:r>
              <a:r>
                <a:rPr lang="lv-LV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replicējamība</a:t>
              </a:r>
              <a:r>
                <a:rPr lang="lv-LV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dalīšanās ar rezultātiem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77FCE5-7405-0CAF-1750-D3117A2029AF}"/>
                </a:ext>
              </a:extLst>
            </p:cNvPr>
            <p:cNvSpPr txBox="1"/>
            <p:nvPr/>
          </p:nvSpPr>
          <p:spPr>
            <a:xfrm>
              <a:off x="1232003" y="4684925"/>
              <a:ext cx="8789865" cy="41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lv-LV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Dažādu </a:t>
              </a:r>
              <a:r>
                <a:rPr lang="lv-LV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grupu,</a:t>
              </a:r>
              <a:r>
                <a:rPr lang="lv-LV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īpaši diskriminēto, </a:t>
              </a:r>
              <a:r>
                <a:rPr lang="lv-LV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</a:t>
              </a:r>
              <a:r>
                <a:rPr lang="lv-LV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abu dzimumu iesaiste</a:t>
              </a:r>
              <a:endParaRPr lang="lv-LV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8C3581-ED51-73E1-A886-80A30FA35E68}"/>
                </a:ext>
              </a:extLst>
            </p:cNvPr>
            <p:cNvSpPr txBox="1"/>
            <p:nvPr/>
          </p:nvSpPr>
          <p:spPr>
            <a:xfrm>
              <a:off x="808603" y="5530578"/>
              <a:ext cx="9423270" cy="41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lv-LV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Projektiem ir </a:t>
              </a:r>
              <a:r>
                <a:rPr lang="lv-LV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Eiropas dimensija</a:t>
              </a:r>
              <a:r>
                <a:rPr lang="lv-LV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un tos īsteno </a:t>
              </a:r>
              <a:r>
                <a:rPr lang="lv-LV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starpvalstu līmenī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6789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C444AD9-4BDA-D4CB-0EC8-72EB1B50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89" y="458796"/>
            <a:ext cx="6096000" cy="1036638"/>
          </a:xfrm>
        </p:spPr>
        <p:txBody>
          <a:bodyPr>
            <a:noAutofit/>
          </a:bodyPr>
          <a:lstStyle/>
          <a:p>
            <a:r>
              <a:rPr lang="lv-LV" altLang="en-US" sz="32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CERV projektos atbalstāmās darbības</a:t>
            </a:r>
            <a:br>
              <a:rPr lang="lv-LV" altLang="en-US" sz="32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endParaRPr lang="lv-LV" altLang="en-US" sz="3200" dirty="0"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1507" name="Satura vietturis 2">
            <a:extLst>
              <a:ext uri="{FF2B5EF4-FFF2-40B4-BE49-F238E27FC236}">
                <a16:creationId xmlns:a16="http://schemas.microsoft.com/office/drawing/2014/main" id="{7D2E5544-39A0-F68E-D536-A4DD46A28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56" y="1721643"/>
            <a:ext cx="8186241" cy="3414713"/>
          </a:xfrm>
        </p:spPr>
        <p:txBody>
          <a:bodyPr>
            <a:normAutofit/>
          </a:bodyPr>
          <a:lstStyle/>
          <a:p>
            <a:pPr indent="446088">
              <a:spcBef>
                <a:spcPts val="600"/>
              </a:spcBef>
            </a:pPr>
            <a:r>
              <a:rPr lang="lv-LV" altLang="en-US" sz="24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• Apmācību un kapacitātes stiprināšanas pasākumi, diskusijas, apmācības, semināri, ekspertu sanāksmes, konferences;</a:t>
            </a:r>
          </a:p>
          <a:p>
            <a:pPr indent="446088">
              <a:spcBef>
                <a:spcPts val="600"/>
              </a:spcBef>
            </a:pPr>
            <a:r>
              <a:rPr lang="lv-LV" altLang="en-US" sz="24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• Pētniecība, analīze, aptaujas un novērtējumi;</a:t>
            </a:r>
          </a:p>
          <a:p>
            <a:pPr indent="446088">
              <a:spcBef>
                <a:spcPts val="600"/>
              </a:spcBef>
            </a:pPr>
            <a:r>
              <a:rPr lang="lv-LV" altLang="en-US" sz="24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• Izpratnes veicināšanas un informācijas izplatīšanas pasākumi, mediju kampaņas;</a:t>
            </a:r>
          </a:p>
          <a:p>
            <a:pPr indent="446088">
              <a:spcBef>
                <a:spcPts val="600"/>
              </a:spcBef>
            </a:pPr>
            <a:r>
              <a:rPr lang="lv-LV" altLang="en-US" sz="24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• Atbalsts tīklu veidošanai un stiprināšanai, atbalsts pilsoniskās sabiedrības iespējošanai</a:t>
            </a:r>
          </a:p>
        </p:txBody>
      </p:sp>
      <p:pic>
        <p:nvPicPr>
          <p:cNvPr id="21508" name="Attēls 6">
            <a:extLst>
              <a:ext uri="{FF2B5EF4-FFF2-40B4-BE49-F238E27FC236}">
                <a16:creationId xmlns:a16="http://schemas.microsoft.com/office/drawing/2014/main" id="{97A6D1B1-AFDD-28CD-054F-41FA126C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383" y="4747579"/>
            <a:ext cx="3447618" cy="125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C444AD9-4BDA-D4CB-0EC8-72EB1B50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89" y="458796"/>
            <a:ext cx="6096000" cy="1036638"/>
          </a:xfrm>
        </p:spPr>
        <p:txBody>
          <a:bodyPr>
            <a:noAutofit/>
          </a:bodyPr>
          <a:lstStyle/>
          <a:p>
            <a:r>
              <a:rPr lang="lv-LV" altLang="en-US" sz="32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LUMP-SUM</a:t>
            </a:r>
            <a:br>
              <a:rPr lang="lv-LV" altLang="en-US" sz="32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endParaRPr lang="lv-LV" altLang="en-US" sz="3200" dirty="0"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1507" name="Satura vietturis 2">
            <a:extLst>
              <a:ext uri="{FF2B5EF4-FFF2-40B4-BE49-F238E27FC236}">
                <a16:creationId xmlns:a16="http://schemas.microsoft.com/office/drawing/2014/main" id="{7D2E5544-39A0-F68E-D536-A4DD46A28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8189" y="1721643"/>
            <a:ext cx="6748408" cy="3414713"/>
          </a:xfrm>
        </p:spPr>
        <p:txBody>
          <a:bodyPr>
            <a:normAutofit/>
          </a:bodyPr>
          <a:lstStyle/>
          <a:p>
            <a:pPr indent="446088">
              <a:spcBef>
                <a:spcPts val="600"/>
              </a:spcBef>
            </a:pPr>
            <a:r>
              <a:rPr lang="lv-LV" altLang="en-US" sz="24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Finansējums tiek piešķirts pēc vienotās likmes aprēķina </a:t>
            </a:r>
            <a:r>
              <a:rPr lang="lv-LV" altLang="en-US" sz="2400" i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</a:t>
            </a:r>
            <a:r>
              <a:rPr lang="lv-LV" altLang="en-US" sz="2400" i="1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Lump-sum),</a:t>
            </a:r>
            <a:r>
              <a:rPr lang="lv-LV" altLang="en-US" sz="2400" i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lv-LV" altLang="en-US" sz="24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kuru projektā piešķiramā summa tieši atkarīga no: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altLang="en-US" sz="24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dalībvalstu skaita;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altLang="en-US" sz="24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dalībnieku skaita;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altLang="en-US" sz="24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pasākumu un aktivitāšu skaita.</a:t>
            </a:r>
          </a:p>
        </p:txBody>
      </p:sp>
      <p:pic>
        <p:nvPicPr>
          <p:cNvPr id="21508" name="Attēls 6">
            <a:extLst>
              <a:ext uri="{FF2B5EF4-FFF2-40B4-BE49-F238E27FC236}">
                <a16:creationId xmlns:a16="http://schemas.microsoft.com/office/drawing/2014/main" id="{97A6D1B1-AFDD-28CD-054F-41FA126C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383" y="4747579"/>
            <a:ext cx="3447618" cy="125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515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35CCF8-5CF0-560E-BB05-6CC011254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24" y="174171"/>
            <a:ext cx="7996276" cy="6509657"/>
          </a:xfrm>
          <a:prstGeom prst="rect">
            <a:avLst/>
          </a:prstGeom>
        </p:spPr>
      </p:pic>
      <p:sp>
        <p:nvSpPr>
          <p:cNvPr id="16" name="object 15">
            <a:extLst>
              <a:ext uri="{FF2B5EF4-FFF2-40B4-BE49-F238E27FC236}">
                <a16:creationId xmlns:a16="http://schemas.microsoft.com/office/drawing/2014/main" id="{A9F00C96-D49C-517B-1725-013C31A51F2E}"/>
              </a:ext>
            </a:extLst>
          </p:cNvPr>
          <p:cNvSpPr txBox="1"/>
          <p:nvPr/>
        </p:nvSpPr>
        <p:spPr>
          <a:xfrm>
            <a:off x="3310963" y="2416907"/>
            <a:ext cx="2731624" cy="1087477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0"/>
              </a:spcBef>
            </a:pPr>
            <a:r>
              <a:rPr lang="lv-LV" sz="1950" spc="-95" dirty="0">
                <a:solidFill>
                  <a:srgbClr val="003499"/>
                </a:solidFill>
                <a:latin typeface="Arial"/>
                <a:cs typeface="Arial"/>
              </a:rPr>
              <a:t>b</a:t>
            </a:r>
            <a:r>
              <a:rPr sz="1950" spc="-95" dirty="0" err="1">
                <a:solidFill>
                  <a:srgbClr val="003499"/>
                </a:solidFill>
                <a:latin typeface="Arial"/>
                <a:cs typeface="Arial"/>
              </a:rPr>
              <a:t>ud</a:t>
            </a:r>
            <a:r>
              <a:rPr lang="lv-LV" sz="1950" spc="-95" dirty="0" err="1">
                <a:solidFill>
                  <a:srgbClr val="003499"/>
                </a:solidFill>
                <a:latin typeface="Arial"/>
                <a:cs typeface="Arial"/>
              </a:rPr>
              <a:t>žets</a:t>
            </a:r>
            <a:r>
              <a:rPr lang="lv-LV" sz="1950" spc="-95" dirty="0">
                <a:solidFill>
                  <a:srgbClr val="003499"/>
                </a:solidFill>
                <a:latin typeface="Arial"/>
                <a:cs typeface="Arial"/>
              </a:rPr>
              <a:t> 2021-2027</a:t>
            </a:r>
            <a:endParaRPr sz="1950" dirty="0">
              <a:latin typeface="Arial"/>
              <a:cs typeface="Arial"/>
            </a:endParaRPr>
          </a:p>
          <a:p>
            <a:pPr marL="154305" algn="ctr">
              <a:lnSpc>
                <a:spcPct val="100000"/>
              </a:lnSpc>
              <a:spcBef>
                <a:spcPts val="1480"/>
              </a:spcBef>
            </a:pPr>
            <a:r>
              <a:rPr sz="2950" b="1" spc="-365" dirty="0">
                <a:solidFill>
                  <a:srgbClr val="003499"/>
                </a:solidFill>
                <a:latin typeface="Verdana"/>
                <a:cs typeface="Verdana"/>
              </a:rPr>
              <a:t>1</a:t>
            </a:r>
            <a:r>
              <a:rPr lang="lv-LV" sz="2950" b="1" spc="-365" dirty="0">
                <a:solidFill>
                  <a:srgbClr val="003499"/>
                </a:solidFill>
                <a:latin typeface="Verdana"/>
                <a:cs typeface="Verdana"/>
              </a:rPr>
              <a:t>,</a:t>
            </a:r>
            <a:r>
              <a:rPr sz="2950" b="1" spc="-365" dirty="0">
                <a:solidFill>
                  <a:srgbClr val="003499"/>
                </a:solidFill>
                <a:latin typeface="Verdana"/>
                <a:cs typeface="Verdana"/>
              </a:rPr>
              <a:t>44</a:t>
            </a:r>
            <a:r>
              <a:rPr lang="lv-LV" sz="2950" b="1" spc="-365" dirty="0">
                <a:solidFill>
                  <a:srgbClr val="003499"/>
                </a:solidFill>
                <a:latin typeface="Verdana"/>
                <a:cs typeface="Verdana"/>
              </a:rPr>
              <a:t> mljrd. </a:t>
            </a:r>
            <a:r>
              <a:rPr sz="2950" b="1" spc="-390" dirty="0">
                <a:solidFill>
                  <a:srgbClr val="003499"/>
                </a:solidFill>
                <a:latin typeface="Verdana"/>
                <a:cs typeface="Verdana"/>
              </a:rPr>
              <a:t>€</a:t>
            </a:r>
            <a:endParaRPr sz="295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77416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177E8-8589-75E5-9874-75462FB12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8354"/>
            <a:ext cx="9144000" cy="514315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741D7-8884-8A6B-8A7F-E2F880A86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5219" y="2072089"/>
            <a:ext cx="1981200" cy="304800"/>
          </a:xfrm>
        </p:spPr>
        <p:txBody>
          <a:bodyPr>
            <a:noAutofit/>
          </a:bodyPr>
          <a:lstStyle/>
          <a:p>
            <a:r>
              <a:rPr lang="lv-LV" sz="1800" b="1" dirty="0"/>
              <a:t>Savienības vērtības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400956198"/>
      </p:ext>
    </p:extLst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dizains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89_Prezentacija_templateLV</Template>
  <TotalTime>9203</TotalTime>
  <Words>1411</Words>
  <Application>Microsoft Office PowerPoint</Application>
  <PresentationFormat>On-screen Show (4:3)</PresentationFormat>
  <Paragraphs>125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RobustaTLPro-Medium</vt:lpstr>
      <vt:lpstr>RobustaTLPro-Regular</vt:lpstr>
      <vt:lpstr>Times New Roman</vt:lpstr>
      <vt:lpstr>Verdana</vt:lpstr>
      <vt:lpstr>89_Prezentacija_templateLV</vt:lpstr>
      <vt:lpstr>Eiropas Savienības programma  «Pilsoņi, Vienlīdzība, Tiesības un Vērtības» 2021-2027 (CERV) </vt:lpstr>
      <vt:lpstr>PowerPoint Presentation</vt:lpstr>
      <vt:lpstr>PowerPoint Presentation</vt:lpstr>
      <vt:lpstr>Dalībnieki</vt:lpstr>
      <vt:lpstr>PowerPoint Presentation</vt:lpstr>
      <vt:lpstr>CERV projektos atbalstāmās darbības </vt:lpstr>
      <vt:lpstr>LUMP-SUM </vt:lpstr>
      <vt:lpstr>PowerPoint Presentation</vt:lpstr>
      <vt:lpstr>PowerPoint Presentation</vt:lpstr>
      <vt:lpstr>Pirmais CERV pīlārs – Savienības vērtības</vt:lpstr>
      <vt:lpstr>ES vērtību pīlāra uzsaukumi,  CERV, 2023/24 </vt:lpstr>
      <vt:lpstr>PowerPoint Presentation</vt:lpstr>
      <vt:lpstr>Otrais CERV pīlārs – līdztiesība, tiesības un dzimumu līdztiesība</vt:lpstr>
      <vt:lpstr>Līdztiesības pīlāra uzsaukumi,  CERV, 2023/24</vt:lpstr>
      <vt:lpstr>PowerPoint Presentation</vt:lpstr>
      <vt:lpstr>Trešais CERV pīlārs –  pilsoņu iesaistīšanās un līdzdalība</vt:lpstr>
      <vt:lpstr>Līdzdalības pīlāra uzsaukumi,  CERV, 2023/24</vt:lpstr>
      <vt:lpstr>PowerPoint Presentation</vt:lpstr>
      <vt:lpstr>Ceturtais CERV pīlārs – Dafne, cīņa pret dzimumvardarbību un varmācību ģimenē</vt:lpstr>
      <vt:lpstr>Pīlāra Dafne uzsaukumi,  CERV, 2023/24</vt:lpstr>
      <vt:lpstr>Aktivitāte.  Latvijā populārākie uzsaukumi</vt:lpstr>
      <vt:lpstr>Kultūras ministrijas  Kultūras kontaktpunkta nodaļa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Dagnija</dc:creator>
  <cp:lastModifiedBy>Zane Meļķe</cp:lastModifiedBy>
  <cp:revision>495</cp:revision>
  <dcterms:created xsi:type="dcterms:W3CDTF">2014-11-20T14:46:47Z</dcterms:created>
  <dcterms:modified xsi:type="dcterms:W3CDTF">2023-12-05T07:42:09Z</dcterms:modified>
</cp:coreProperties>
</file>