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4"/>
  </p:notesMasterIdLst>
  <p:sldIdLst>
    <p:sldId id="257" r:id="rId5"/>
    <p:sldId id="262" r:id="rId6"/>
    <p:sldId id="266" r:id="rId7"/>
    <p:sldId id="260" r:id="rId8"/>
    <p:sldId id="261" r:id="rId9"/>
    <p:sldId id="267" r:id="rId10"/>
    <p:sldId id="268" r:id="rId11"/>
    <p:sldId id="264" r:id="rId12"/>
    <p:sldId id="263" r:id="rId13"/>
  </p:sldIdLst>
  <p:sldSz cx="12192000" cy="6858000"/>
  <p:notesSz cx="6858000" cy="9144000"/>
  <p:embeddedFontLst>
    <p:embeddedFont>
      <p:font typeface="Aktiv Grotesk Corp" panose="020B0504020202020204" pitchFamily="34" charset="0"/>
      <p:regular r:id="rId15"/>
      <p:bold r:id="rId16"/>
      <p:italic r:id="rId17"/>
    </p:embeddedFont>
    <p:embeddedFont>
      <p:font typeface="Montserrat" pitchFamily="2" charset="77"/>
      <p:regular r:id="rId18"/>
      <p:bold r:id="rId19"/>
      <p:italic r:id="rId20"/>
      <p:boldItalic r:id="rId21"/>
    </p:embeddedFont>
    <p:embeddedFont>
      <p:font typeface="Montserrat SemiBold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DE070E2-88B2-4891-9E8A-138901CEEF7C}">
          <p14:sldIdLst>
            <p14:sldId id="257"/>
            <p14:sldId id="262"/>
            <p14:sldId id="266"/>
            <p14:sldId id="260"/>
            <p14:sldId id="261"/>
            <p14:sldId id="267"/>
            <p14:sldId id="268"/>
            <p14:sldId id="264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90" d="100"/>
          <a:sy n="90" d="100"/>
        </p:scale>
        <p:origin x="208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A526E-63D1-48DC-BF6C-86E6FDC2A5AE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93434-35CB-48F0-B7D4-F7F6924239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20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cid:E7A122EF-D204-457C-A0DD-796EFCD58B72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auto">
          <a:xfrm flipV="1">
            <a:off x="351454" y="-12180889"/>
            <a:ext cx="31418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49" name="951D32E0-1B29-4C23-9B56-751F1AB096A1" descr="cid:E7A122EF-D204-457C-A0DD-796EFCD58B72"/>
          <p:cNvPicPr>
            <a:picLocks noChangeAspect="1" noChangeArrowheads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4"/>
            <a:ext cx="12192000" cy="685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09801" y="3802742"/>
            <a:ext cx="8614718" cy="854079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09800" y="4671340"/>
            <a:ext cx="8614719" cy="633826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09800" y="599122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CE281F-BFC2-439B-9F0A-396A841907C6}" type="datetime1">
              <a:rPr lang="en-GB" smtClean="0"/>
              <a:t>15/12/2023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09800" y="5305167"/>
            <a:ext cx="4074886" cy="686057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algn="l"/>
            <a:r>
              <a:rPr lang="de-DE"/>
              <a:t>Presenter + Occasion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8957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F2BD0-6A91-488E-A298-1FE9FC878D6A}" type="datetime1">
              <a:rPr lang="en-GB" smtClean="0"/>
              <a:t>15/12/2023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Presenter + Occasion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0463-7BA1-4287-919E-4BF382B844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487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7D5C-F067-4E2A-80F8-132483F2ACD0}" type="datetime1">
              <a:rPr lang="en-GB" smtClean="0"/>
              <a:t>15/12/2023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Presenter + Occasion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0463-7BA1-4287-919E-4BF382B844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289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712515" cy="12315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087762" y="0"/>
            <a:ext cx="6104238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1746422"/>
            <a:ext cx="4712515" cy="43413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9DDC4-50A9-4AB8-AABE-6078FC22E5F1}" type="datetime1">
              <a:rPr lang="en-GB" smtClean="0"/>
              <a:t>15/12/2023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72962" y="6356350"/>
            <a:ext cx="4114800" cy="365125"/>
          </a:xfrm>
        </p:spPr>
        <p:txBody>
          <a:bodyPr/>
          <a:lstStyle/>
          <a:p>
            <a:pPr algn="l"/>
            <a:r>
              <a:rPr lang="fr-FR" dirty="0" err="1"/>
              <a:t>Presenter</a:t>
            </a:r>
            <a:r>
              <a:rPr lang="fr-FR" dirty="0"/>
              <a:t> + Occasion</a:t>
            </a:r>
          </a:p>
        </p:txBody>
      </p:sp>
    </p:spTree>
    <p:extLst>
      <p:ext uri="{BB962C8B-B14F-4D97-AF65-F5344CB8AC3E}">
        <p14:creationId xmlns:p14="http://schemas.microsoft.com/office/powerpoint/2010/main" val="3997376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973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5994400" y="4513943"/>
            <a:ext cx="4020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  <a:latin typeface="+mj-lt"/>
              </a:rPr>
              <a:t>@</a:t>
            </a:r>
            <a:r>
              <a:rPr lang="de-DE" dirty="0" err="1">
                <a:solidFill>
                  <a:schemeClr val="tx2"/>
                </a:solidFill>
                <a:latin typeface="+mj-lt"/>
              </a:rPr>
              <a:t>FULFILLeu</a:t>
            </a:r>
            <a:endParaRPr lang="de-DE" baseline="0" dirty="0">
              <a:solidFill>
                <a:schemeClr val="tx2"/>
              </a:solidFill>
              <a:latin typeface="+mj-lt"/>
            </a:endParaRPr>
          </a:p>
          <a:p>
            <a:r>
              <a:rPr lang="de-DE" baseline="0" dirty="0">
                <a:solidFill>
                  <a:schemeClr val="tx2"/>
                </a:solidFill>
                <a:latin typeface="+mj-lt"/>
              </a:rPr>
              <a:t>www.fulfill-sufficiency.eu</a:t>
            </a:r>
            <a:endParaRPr lang="fr-FR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94400" y="5404022"/>
            <a:ext cx="3660346" cy="72492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03662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de diapositiv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43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>
                <a:latin typeface="+mn-lt"/>
                <a:ea typeface="+mn-ea"/>
                <a:cs typeface="+mn-cs"/>
                <a:sym typeface="Montserrat Medium"/>
              </a:defRPr>
            </a:lvl1pPr>
          </a:lstStyle>
          <a:p>
            <a:r>
              <a:t>Sous-titre de diapositive</a:t>
            </a:r>
          </a:p>
        </p:txBody>
      </p:sp>
      <p:sp>
        <p:nvSpPr>
          <p:cNvPr id="44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68377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D313809C-07BF-44EC-827D-931D2641F411" descr="81ECEC54-B617-4A49-B586-DC7FF1466C4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re 1"/>
          <p:cNvSpPr>
            <a:spLocks noGrp="1"/>
          </p:cNvSpPr>
          <p:nvPr>
            <p:ph type="ctrTitle"/>
          </p:nvPr>
        </p:nvSpPr>
        <p:spPr>
          <a:xfrm>
            <a:off x="2209801" y="3802742"/>
            <a:ext cx="8614718" cy="854079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/>
          </p:nvPr>
        </p:nvSpPr>
        <p:spPr>
          <a:xfrm>
            <a:off x="2209800" y="4671340"/>
            <a:ext cx="8614719" cy="633826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09800" y="599122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CE281F-BFC2-439B-9F0A-396A841907C6}" type="datetime1">
              <a:rPr lang="en-GB" smtClean="0"/>
              <a:t>15/12/2023</a:t>
            </a:fld>
            <a:endParaRPr lang="fr-FR" dirty="0"/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09800" y="5305167"/>
            <a:ext cx="4074886" cy="686057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algn="l"/>
            <a:r>
              <a:rPr lang="de-DE" dirty="0" err="1"/>
              <a:t>Presenter</a:t>
            </a:r>
            <a:r>
              <a:rPr lang="de-DE" dirty="0"/>
              <a:t> + Occasion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023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7CE2-D16E-4012-A36C-EDB4D0956B34}" type="datetime1">
              <a:rPr lang="en-GB" smtClean="0"/>
              <a:t>15/12/2023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Presenter + Occasion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0463-7BA1-4287-919E-4BF382B84409}" type="slidenum">
              <a:rPr lang="fr-FR" smtClean="0"/>
              <a:t>‹#›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1"/>
            <a:ext cx="12192000" cy="685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8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4" y="2172"/>
            <a:ext cx="12195864" cy="685582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1656" y="365125"/>
            <a:ext cx="9162143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91656" y="1825625"/>
            <a:ext cx="9162144" cy="4351338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C4FD77-40C7-4AE0-8672-B0F3C6C27EFE}" type="datetime1">
              <a:rPr lang="en-GB" smtClean="0"/>
              <a:t>15/12/2023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Presenter</a:t>
            </a:r>
            <a:r>
              <a:rPr lang="de-DE" dirty="0"/>
              <a:t> + Occasion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D90463-7BA1-4287-919E-4BF382B84409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453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04570" y="365125"/>
            <a:ext cx="9249229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04570" y="1825625"/>
            <a:ext cx="9249230" cy="4351338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F050-D5C9-4B44-8B16-EB2504091031}" type="datetime1">
              <a:rPr lang="en-GB" smtClean="0"/>
              <a:t>15/12/2023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Presenter + Occasion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0463-7BA1-4287-919E-4BF382B844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2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4" y="0"/>
            <a:ext cx="121997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19086" y="365125"/>
            <a:ext cx="9234714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19086" y="1825625"/>
            <a:ext cx="9234714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628692-BA22-4EDC-AECD-986B465E0C49}" type="datetime1">
              <a:rPr lang="en-GB" smtClean="0"/>
              <a:t>15/12/2023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Presenter + Occasion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D90463-7BA1-4287-919E-4BF382B84409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24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1028" y="365125"/>
            <a:ext cx="9292771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61028" y="1825625"/>
            <a:ext cx="929277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F3B735-B3F5-4795-A352-188520A9AE49}" type="datetime1">
              <a:rPr lang="en-GB" smtClean="0"/>
              <a:t>15/12/2023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Presenter + Occasion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D90463-7BA1-4287-919E-4BF382B84409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581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AB20-36D0-48ED-90A5-FB487C540875}" type="datetime1">
              <a:rPr lang="en-GB" smtClean="0"/>
              <a:t>15/12/2023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Presenter + Occasion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0463-7BA1-4287-919E-4BF382B844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66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AE63-34F1-4450-950C-275B221778E4}" type="datetime1">
              <a:rPr lang="en-GB" smtClean="0"/>
              <a:t>15/12/2023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Presenter + Occasion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0463-7BA1-4287-919E-4BF382B844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20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1160B-8E50-4E00-A3BE-5172976F0FDB}" type="datetime1">
              <a:rPr lang="en-GB" smtClean="0"/>
              <a:t>15/12/2023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Presenter + Occasion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90463-7BA1-4287-919E-4BF382B844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41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7" r:id="rId3"/>
    <p:sldLayoutId id="2147483662" r:id="rId4"/>
    <p:sldLayoutId id="2147483675" r:id="rId5"/>
    <p:sldLayoutId id="2147483673" r:id="rId6"/>
    <p:sldLayoutId id="2147483674" r:id="rId7"/>
    <p:sldLayoutId id="2147483664" r:id="rId8"/>
    <p:sldLayoutId id="2147483665" r:id="rId9"/>
    <p:sldLayoutId id="2147483666" r:id="rId10"/>
    <p:sldLayoutId id="2147483668" r:id="rId11"/>
    <p:sldLayoutId id="2147483669" r:id="rId12"/>
    <p:sldLayoutId id="2147483676" r:id="rId13"/>
    <p:sldLayoutId id="2147483677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rdis.europa.eu/project/id/101003656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cc.ch/report/ar6/wg3/downloads/report/IPCC_AR6_WGIII_TechnicalSummary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« </a:t>
            </a:r>
            <a:r>
              <a:rPr lang="fr-FR" dirty="0" err="1"/>
              <a:t>Zaļās</a:t>
            </a:r>
            <a:r>
              <a:rPr lang="fr-FR" dirty="0"/>
              <a:t> </a:t>
            </a:r>
            <a:r>
              <a:rPr lang="fr-FR" dirty="0" err="1"/>
              <a:t>brīvības</a:t>
            </a:r>
            <a:r>
              <a:rPr lang="fr-FR" dirty="0"/>
              <a:t> » </a:t>
            </a:r>
            <a:r>
              <a:rPr lang="fr-FR" dirty="0" err="1"/>
              <a:t>pieredze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err="1"/>
              <a:t>Projekts</a:t>
            </a:r>
            <a:r>
              <a:rPr lang="fr-FR" dirty="0"/>
              <a:t> FUFILL: </a:t>
            </a:r>
            <a:r>
              <a:rPr lang="fr-FR" dirty="0" err="1"/>
              <a:t>Fundamentāla</a:t>
            </a:r>
            <a:r>
              <a:rPr lang="fr-FR" dirty="0"/>
              <a:t> </a:t>
            </a:r>
            <a:r>
              <a:rPr lang="fr-FR" dirty="0" err="1"/>
              <a:t>dekarbonizācija</a:t>
            </a:r>
            <a:r>
              <a:rPr lang="fr-FR" dirty="0"/>
              <a:t> </a:t>
            </a:r>
            <a:r>
              <a:rPr lang="fr-FR" dirty="0" err="1"/>
              <a:t>ar</a:t>
            </a:r>
            <a:r>
              <a:rPr lang="fr-FR" dirty="0"/>
              <a:t> </a:t>
            </a:r>
            <a:r>
              <a:rPr lang="fr-FR" dirty="0" err="1"/>
              <a:t>pietiekamību</a:t>
            </a:r>
            <a:r>
              <a:rPr lang="fr-FR" dirty="0"/>
              <a:t> </a:t>
            </a:r>
            <a:r>
              <a:rPr lang="fr-FR" dirty="0" err="1"/>
              <a:t>dzīvesveida</a:t>
            </a:r>
            <a:r>
              <a:rPr lang="fr-FR" dirty="0"/>
              <a:t> </a:t>
            </a:r>
            <a:r>
              <a:rPr lang="fr-FR" dirty="0" err="1"/>
              <a:t>pārmaiņās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CE13-DF48-420C-A6E4-AEB0DFA6D3B5}" type="datetime1">
              <a:rPr lang="en-GB" smtClean="0"/>
              <a:pPr/>
              <a:t>15/12/2023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/>
              <a:t>Krista </a:t>
            </a:r>
            <a:r>
              <a:rPr lang="de-DE" dirty="0" err="1"/>
              <a:t>Pētersone</a:t>
            </a:r>
            <a:endParaRPr lang="fr-FR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407794" y="6129924"/>
            <a:ext cx="3915866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received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Union’s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Horizon 2020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innovation programme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grant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agreement No 101003656</a:t>
            </a: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fr-FR" altLang="fr-FR" sz="10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2" descr="https://lh6.googleusercontent.com/vkih3dpBm8Z97-7Bv3CrHIjXSWMLVziMoc3eQ96hCE00CoL5t9VjOby21fafm-hVVOQIPYegAdJZVqZBiSZY-cS-mwTcR6TLVbATOpYbewP7ToQhJcEOENtj3bBAsV3uG3L4gqbq615IFvw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461" y="6265180"/>
            <a:ext cx="671651" cy="44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344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C4F4D-40E7-4485-93A7-201692D86433}" type="datetime1">
              <a:rPr lang="en-GB" smtClean="0"/>
              <a:t>15/12/2023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8A83B0-5646-FA56-E6F9-3AAD5FA48A4B}"/>
              </a:ext>
            </a:extLst>
          </p:cNvPr>
          <p:cNvSpPr txBox="1"/>
          <p:nvPr/>
        </p:nvSpPr>
        <p:spPr>
          <a:xfrm>
            <a:off x="284356" y="1400175"/>
            <a:ext cx="2062976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>
                <a:hlinkClick r:id="rId2"/>
              </a:rPr>
              <a:t>https://cordis.europa.eu/project/id/101003656</a:t>
            </a:r>
            <a:endParaRPr lang="en-GB" sz="1400" b="1" dirty="0"/>
          </a:p>
          <a:p>
            <a:endParaRPr lang="en-GB" sz="1400" b="1" dirty="0"/>
          </a:p>
          <a:p>
            <a:r>
              <a:rPr lang="en-GB" sz="1400" b="1" dirty="0"/>
              <a:t>01/10/2021 – 30/09/2024</a:t>
            </a:r>
          </a:p>
          <a:p>
            <a:endParaRPr lang="en-GB" sz="1400" b="1" dirty="0"/>
          </a:p>
          <a:p>
            <a:r>
              <a:rPr lang="en-GB" sz="1400" b="1" dirty="0" err="1"/>
              <a:t>Budžets</a:t>
            </a:r>
            <a:r>
              <a:rPr lang="en-GB" sz="1400" b="1" dirty="0"/>
              <a:t> - 3,2 MEUR</a:t>
            </a:r>
            <a:endParaRPr lang="en-LV" sz="1400" b="1" dirty="0"/>
          </a:p>
        </p:txBody>
      </p:sp>
    </p:spTree>
    <p:extLst>
      <p:ext uri="{BB962C8B-B14F-4D97-AF65-F5344CB8AC3E}">
        <p14:creationId xmlns:p14="http://schemas.microsoft.com/office/powerpoint/2010/main" val="486108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What is sufficiency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is sufficiency?</a:t>
            </a:r>
          </a:p>
        </p:txBody>
      </p:sp>
      <p:sp>
        <p:nvSpPr>
          <p:cNvPr id="238" name="Numéro de diapositive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 dirty="0"/>
          </a:p>
        </p:txBody>
      </p:sp>
      <p:sp>
        <p:nvSpPr>
          <p:cNvPr id="228" name="The sufficiency principle reconsiders how we satisfy our needs. It favours options that are intrinsically low in emissions and resource use.…"/>
          <p:cNvSpPr txBox="1"/>
          <p:nvPr/>
        </p:nvSpPr>
        <p:spPr>
          <a:xfrm>
            <a:off x="2565243" y="1613958"/>
            <a:ext cx="9023508" cy="128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spAutoFit/>
          </a:bodyPr>
          <a:lstStyle/>
          <a:p>
            <a:pPr>
              <a:lnSpc>
                <a:spcPct val="90000"/>
              </a:lnSpc>
              <a:spcBef>
                <a:spcPts val="2250"/>
              </a:spcBef>
              <a:defRPr sz="3500">
                <a:solidFill>
                  <a:srgbClr val="000000"/>
                </a:solidFill>
                <a:latin typeface="Aktiv Grotesk Light"/>
                <a:ea typeface="Aktiv Grotesk Light"/>
                <a:cs typeface="Aktiv Grotesk Light"/>
                <a:sym typeface="Aktiv Grotesk Light"/>
              </a:defRPr>
            </a:pPr>
            <a:r>
              <a:rPr sz="2400" dirty="0"/>
              <a:t>The sufficiency principle reconsiders </a:t>
            </a:r>
            <a:r>
              <a:rPr sz="2400" b="1" dirty="0"/>
              <a:t>how we satisfy our needs</a:t>
            </a:r>
            <a:r>
              <a:rPr sz="2400" dirty="0"/>
              <a:t>. It </a:t>
            </a:r>
            <a:r>
              <a:rPr sz="2400" dirty="0" err="1"/>
              <a:t>favours</a:t>
            </a:r>
            <a:r>
              <a:rPr sz="2400" dirty="0"/>
              <a:t> options that are intrinsically low in emissions and resource use.</a:t>
            </a:r>
          </a:p>
          <a:p>
            <a:pPr>
              <a:lnSpc>
                <a:spcPct val="90000"/>
              </a:lnSpc>
              <a:spcBef>
                <a:spcPts val="2250"/>
              </a:spcBef>
              <a:defRPr sz="3500">
                <a:solidFill>
                  <a:srgbClr val="000000"/>
                </a:solidFill>
                <a:latin typeface="Aktiv Grotesk Light"/>
                <a:ea typeface="Aktiv Grotesk Light"/>
                <a:cs typeface="Aktiv Grotesk Light"/>
                <a:sym typeface="Aktiv Grotesk Light"/>
              </a:defRPr>
            </a:pPr>
            <a:r>
              <a:rPr sz="2000" b="1" dirty="0"/>
              <a:t>Sufficiency means for example:</a:t>
            </a:r>
          </a:p>
        </p:txBody>
      </p:sp>
      <p:pic>
        <p:nvPicPr>
          <p:cNvPr id="22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138" y="3148038"/>
            <a:ext cx="3961181" cy="2559025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witching from car and flights to bike and public transport"/>
          <p:cNvSpPr txBox="1"/>
          <p:nvPr/>
        </p:nvSpPr>
        <p:spPr>
          <a:xfrm>
            <a:off x="2836464" y="3141932"/>
            <a:ext cx="1792895" cy="570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spAutoFit/>
          </a:bodyPr>
          <a:lstStyle>
            <a:lvl1pPr>
              <a:lnSpc>
                <a:spcPct val="90000"/>
              </a:lnSpc>
              <a:spcBef>
                <a:spcPts val="4500"/>
              </a:spcBef>
              <a:defRPr sz="2500">
                <a:solidFill>
                  <a:srgbClr val="000000"/>
                </a:solidFill>
                <a:latin typeface="Aktiv Grotesk Light"/>
                <a:ea typeface="Aktiv Grotesk Light"/>
                <a:cs typeface="Aktiv Grotesk Light"/>
                <a:sym typeface="Aktiv Grotesk Light"/>
              </a:defRPr>
            </a:lvl1pPr>
          </a:lstStyle>
          <a:p>
            <a:r>
              <a:rPr sz="1250" dirty="0">
                <a:latin typeface="+mn-lt"/>
              </a:rPr>
              <a:t>switching from car and flights to bike and public transport</a:t>
            </a:r>
          </a:p>
        </p:txBody>
      </p:sp>
      <p:sp>
        <p:nvSpPr>
          <p:cNvPr id="231" name="repairing and sharing goods"/>
          <p:cNvSpPr txBox="1"/>
          <p:nvPr/>
        </p:nvSpPr>
        <p:spPr>
          <a:xfrm>
            <a:off x="4259512" y="5867532"/>
            <a:ext cx="1244308" cy="39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spAutoFit/>
          </a:bodyPr>
          <a:lstStyle>
            <a:lvl1pPr>
              <a:lnSpc>
                <a:spcPct val="90000"/>
              </a:lnSpc>
              <a:spcBef>
                <a:spcPts val="4500"/>
              </a:spcBef>
              <a:defRPr sz="2500">
                <a:solidFill>
                  <a:srgbClr val="000000"/>
                </a:solidFill>
                <a:latin typeface="Aktiv Grotesk Light"/>
                <a:ea typeface="Aktiv Grotesk Light"/>
                <a:cs typeface="Aktiv Grotesk Light"/>
                <a:sym typeface="Aktiv Grotesk Light"/>
              </a:defRPr>
            </a:lvl1pPr>
          </a:lstStyle>
          <a:p>
            <a:r>
              <a:rPr sz="1250" dirty="0">
                <a:latin typeface="+mn-lt"/>
              </a:rPr>
              <a:t>repairing and sharing goods</a:t>
            </a:r>
          </a:p>
        </p:txBody>
      </p:sp>
      <p:sp>
        <p:nvSpPr>
          <p:cNvPr id="232" name="plant-based diets"/>
          <p:cNvSpPr txBox="1"/>
          <p:nvPr/>
        </p:nvSpPr>
        <p:spPr>
          <a:xfrm>
            <a:off x="7917549" y="5800700"/>
            <a:ext cx="1437988" cy="224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spAutoFit/>
          </a:bodyPr>
          <a:lstStyle>
            <a:lvl1pPr>
              <a:lnSpc>
                <a:spcPct val="90000"/>
              </a:lnSpc>
              <a:spcBef>
                <a:spcPts val="4500"/>
              </a:spcBef>
              <a:defRPr sz="2500">
                <a:solidFill>
                  <a:srgbClr val="000000"/>
                </a:solidFill>
                <a:latin typeface="Aktiv Grotesk Light"/>
                <a:ea typeface="Aktiv Grotesk Light"/>
                <a:cs typeface="Aktiv Grotesk Light"/>
                <a:sym typeface="Aktiv Grotesk Light"/>
              </a:defRPr>
            </a:lvl1pPr>
          </a:lstStyle>
          <a:p>
            <a:r>
              <a:rPr sz="1250" dirty="0">
                <a:latin typeface="+mn-lt"/>
              </a:rPr>
              <a:t>plant-based diets</a:t>
            </a:r>
          </a:p>
        </p:txBody>
      </p:sp>
      <p:sp>
        <p:nvSpPr>
          <p:cNvPr id="233" name="reconsidering our consumption demands"/>
          <p:cNvSpPr txBox="1"/>
          <p:nvPr/>
        </p:nvSpPr>
        <p:spPr>
          <a:xfrm>
            <a:off x="7188222" y="3021038"/>
            <a:ext cx="1792895" cy="39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spAutoFit/>
          </a:bodyPr>
          <a:lstStyle>
            <a:lvl1pPr>
              <a:lnSpc>
                <a:spcPct val="90000"/>
              </a:lnSpc>
              <a:spcBef>
                <a:spcPts val="4500"/>
              </a:spcBef>
              <a:defRPr sz="2500">
                <a:solidFill>
                  <a:srgbClr val="000000"/>
                </a:solidFill>
                <a:latin typeface="Aktiv Grotesk Light"/>
                <a:ea typeface="Aktiv Grotesk Light"/>
                <a:cs typeface="Aktiv Grotesk Light"/>
                <a:sym typeface="Aktiv Grotesk Light"/>
              </a:defRPr>
            </a:lvl1pPr>
          </a:lstStyle>
          <a:p>
            <a:r>
              <a:rPr sz="1250" dirty="0">
                <a:latin typeface="+mn-lt"/>
              </a:rPr>
              <a:t>reconsidering our consumption demands</a:t>
            </a:r>
          </a:p>
        </p:txBody>
      </p:sp>
      <p:pic>
        <p:nvPicPr>
          <p:cNvPr id="23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926" y="3493453"/>
            <a:ext cx="607525" cy="478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5772" y="5668197"/>
            <a:ext cx="543587" cy="316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9324" y="5730317"/>
            <a:ext cx="608330" cy="3947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9167" y="3649273"/>
            <a:ext cx="485075" cy="40322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23F1FE8-FF72-AD7E-981E-59BF467FC44F}"/>
              </a:ext>
            </a:extLst>
          </p:cNvPr>
          <p:cNvSpPr/>
          <p:nvPr/>
        </p:nvSpPr>
        <p:spPr>
          <a:xfrm>
            <a:off x="157164" y="3952530"/>
            <a:ext cx="2923885" cy="276894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V" dirty="0"/>
              <a:t>Fulfill pieteikuma teorētiskais  kodols: “pietiekamība”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021EC6E-E27C-39AC-69C0-29C448CAC02D}"/>
              </a:ext>
            </a:extLst>
          </p:cNvPr>
          <p:cNvSpPr/>
          <p:nvPr/>
        </p:nvSpPr>
        <p:spPr>
          <a:xfrm>
            <a:off x="9209553" y="2866139"/>
            <a:ext cx="2923885" cy="276894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V" dirty="0"/>
              <a:t>Zaļās brīvības dalība konsorcijā – sadarbības tīkli, vietējā ekspertīze</a:t>
            </a:r>
          </a:p>
        </p:txBody>
      </p:sp>
    </p:spTree>
    <p:extLst>
      <p:ext uri="{BB962C8B-B14F-4D97-AF65-F5344CB8AC3E}">
        <p14:creationId xmlns:p14="http://schemas.microsoft.com/office/powerpoint/2010/main" val="336091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Pietiekamība</a:t>
            </a:r>
            <a:r>
              <a:rPr lang="fr-FR" dirty="0"/>
              <a:t> &amp; IPCC </a:t>
            </a:r>
            <a:r>
              <a:rPr lang="fr-FR" dirty="0" err="1"/>
              <a:t>ziņojums</a:t>
            </a:r>
            <a:r>
              <a:rPr lang="fr-FR" dirty="0"/>
              <a:t> par </a:t>
            </a:r>
            <a:r>
              <a:rPr lang="fr-FR" dirty="0" err="1"/>
              <a:t>klimata</a:t>
            </a:r>
            <a:r>
              <a:rPr lang="fr-FR" dirty="0"/>
              <a:t> </a:t>
            </a:r>
            <a:r>
              <a:rPr lang="fr-FR" dirty="0" err="1"/>
              <a:t>pārmaiņām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effectLst/>
              </a:rPr>
              <a:t>creating the </a:t>
            </a:r>
            <a:r>
              <a:rPr lang="en-GB" sz="2000" u="sng" dirty="0">
                <a:effectLst/>
              </a:rPr>
              <a:t>social, infrastructural, and regulatory conditions </a:t>
            </a:r>
            <a:r>
              <a:rPr lang="en-GB" sz="2000" dirty="0">
                <a:effectLst/>
              </a:rPr>
              <a:t>for changing individual and collective lifestyles in a way that </a:t>
            </a:r>
            <a:r>
              <a:rPr lang="en-GB" sz="2000" u="sng" dirty="0">
                <a:effectLst/>
              </a:rPr>
              <a:t>reduces energy demand and greenhouse gas emissions</a:t>
            </a:r>
            <a:r>
              <a:rPr lang="en-GB" sz="2000" dirty="0">
                <a:effectLst/>
              </a:rPr>
              <a:t> to an extent that they remain within </a:t>
            </a:r>
            <a:r>
              <a:rPr lang="en-GB" sz="2000" u="sng" dirty="0">
                <a:effectLst/>
              </a:rPr>
              <a:t>planetary boundaries</a:t>
            </a:r>
            <a:r>
              <a:rPr lang="en-GB" sz="2000" dirty="0">
                <a:effectLst/>
              </a:rPr>
              <a:t>, and simultaneously contributes to </a:t>
            </a:r>
            <a:r>
              <a:rPr lang="en-GB" sz="2000" u="sng" dirty="0">
                <a:effectLst/>
              </a:rPr>
              <a:t>societal well-being </a:t>
            </a:r>
            <a:endParaRPr lang="en-GB" sz="3200" u="sng" dirty="0">
              <a:effectLst/>
            </a:endParaRP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F050-D5C9-4B44-8B16-EB2504091031}" type="datetime1">
              <a:rPr lang="en-GB" smtClean="0"/>
              <a:t>15/12/2023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Krista </a:t>
            </a:r>
            <a:r>
              <a:rPr lang="fr-FR" dirty="0" err="1"/>
              <a:t>Pētersone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0463-7BA1-4287-919E-4BF382B84409}" type="slidenum">
              <a:rPr lang="fr-FR" smtClean="0"/>
              <a:t>4</a:t>
            </a:fld>
            <a:endParaRPr lang="fr-FR"/>
          </a:p>
        </p:txBody>
      </p:sp>
      <p:pic>
        <p:nvPicPr>
          <p:cNvPr id="3" name="Picture 2" descr="A purple and white rectangle with words&#10;&#10;Description automatically generated">
            <a:extLst>
              <a:ext uri="{FF2B5EF4-FFF2-40B4-BE49-F238E27FC236}">
                <a16:creationId xmlns:a16="http://schemas.microsoft.com/office/drawing/2014/main" id="{2FE0563F-76F9-626B-E91B-1A267A4D6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463" y="4386263"/>
            <a:ext cx="7772400" cy="16812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BABE7C9-A1EA-D276-4D68-F23C9BD86F4A}"/>
              </a:ext>
            </a:extLst>
          </p:cNvPr>
          <p:cNvSpPr/>
          <p:nvPr/>
        </p:nvSpPr>
        <p:spPr>
          <a:xfrm>
            <a:off x="2671763" y="3182875"/>
            <a:ext cx="7615237" cy="9605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V" dirty="0"/>
              <a:t>Pieteikamība – enerģētiskās pārejas 3. pīlārs (papildus energoefektivitātei un atjaunīgajiem).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AB3CCC-E786-6E79-41EC-EFE69E427054}"/>
              </a:ext>
            </a:extLst>
          </p:cNvPr>
          <p:cNvSpPr txBox="1"/>
          <p:nvPr/>
        </p:nvSpPr>
        <p:spPr>
          <a:xfrm>
            <a:off x="4721905" y="6023074"/>
            <a:ext cx="3221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https://clever-energy-</a:t>
            </a:r>
            <a:r>
              <a:rPr lang="en-GB" sz="1400" dirty="0" err="1">
                <a:solidFill>
                  <a:schemeClr val="bg1"/>
                </a:solidFill>
              </a:rPr>
              <a:t>scenario.eu</a:t>
            </a:r>
            <a:endParaRPr lang="en-LV" sz="14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A60FA9-C903-CDC0-ED22-26DC7EE2752E}"/>
              </a:ext>
            </a:extLst>
          </p:cNvPr>
          <p:cNvSpPr txBox="1"/>
          <p:nvPr/>
        </p:nvSpPr>
        <p:spPr>
          <a:xfrm>
            <a:off x="9848510" y="3107300"/>
            <a:ext cx="2190863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hlinkClick r:id="rId3"/>
              </a:rPr>
              <a:t>https://www.ipcc.ch/report/ar6/wg3/downloads/report/IPCC_AR6_WGIII_TechnicalSummary.pdf</a:t>
            </a:r>
            <a:r>
              <a:rPr lang="en-GB" sz="1400" dirty="0">
                <a:solidFill>
                  <a:schemeClr val="bg1"/>
                </a:solidFill>
              </a:rPr>
              <a:t>  </a:t>
            </a:r>
            <a:r>
              <a:rPr lang="en-GB" sz="1400" dirty="0">
                <a:solidFill>
                  <a:schemeClr val="accent1"/>
                </a:solidFill>
              </a:rPr>
              <a:t>p. 101</a:t>
            </a:r>
            <a:endParaRPr lang="en-LV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3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Projekta</a:t>
            </a:r>
            <a:r>
              <a:rPr lang="fr-FR" dirty="0"/>
              <a:t> </a:t>
            </a:r>
            <a:r>
              <a:rPr lang="fr-FR" dirty="0" err="1"/>
              <a:t>uzbūve</a:t>
            </a:r>
            <a:endParaRPr lang="fr-FR" dirty="0"/>
          </a:p>
        </p:txBody>
      </p:sp>
      <p:pic>
        <p:nvPicPr>
          <p:cNvPr id="3" name="Content Placeholder 2" descr="A screenshot of a diagram&#10;&#10;Description automatically generated">
            <a:extLst>
              <a:ext uri="{FF2B5EF4-FFF2-40B4-BE49-F238E27FC236}">
                <a16:creationId xmlns:a16="http://schemas.microsoft.com/office/drawing/2014/main" id="{1D1F47B8-E5E1-D4A8-BF7C-134EA53C9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718" y="1825625"/>
            <a:ext cx="8952938" cy="4351338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8692-BA22-4EDC-AECD-986B465E0C49}" type="datetime1">
              <a:rPr lang="en-GB" smtClean="0"/>
              <a:t>15/12/2023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Krista </a:t>
            </a:r>
            <a:r>
              <a:rPr lang="fr-FR" dirty="0" err="1"/>
              <a:t>Pētersone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0463-7BA1-4287-919E-4BF382B84409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AF43538-D36A-3C20-8776-FB75640DFA0D}"/>
              </a:ext>
            </a:extLst>
          </p:cNvPr>
          <p:cNvSpPr/>
          <p:nvPr/>
        </p:nvSpPr>
        <p:spPr>
          <a:xfrm>
            <a:off x="66675" y="2343546"/>
            <a:ext cx="2417483" cy="21709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K</a:t>
            </a:r>
            <a:r>
              <a:rPr lang="en-LV" dirty="0"/>
              <a:t>vanitatīvas &amp; kvalitatīvas sociālo zinātņu metodes.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2ACEE9-C586-1C66-7C73-737FE0D92F28}"/>
              </a:ext>
            </a:extLst>
          </p:cNvPr>
          <p:cNvSpPr/>
          <p:nvPr/>
        </p:nvSpPr>
        <p:spPr>
          <a:xfrm>
            <a:off x="7713489" y="365125"/>
            <a:ext cx="1901999" cy="17482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K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3931376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What is sufficiency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lv-LV" dirty="0"/>
              <a:t>Rezultāti (izlase)</a:t>
            </a:r>
          </a:p>
        </p:txBody>
      </p:sp>
      <p:sp>
        <p:nvSpPr>
          <p:cNvPr id="238" name="Numéro de diapositive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2" name="The sufficiency principle reconsiders how we satisfy our needs. It favours options that are intrinsically low in emissions and resource use.…">
            <a:extLst>
              <a:ext uri="{FF2B5EF4-FFF2-40B4-BE49-F238E27FC236}">
                <a16:creationId xmlns:a16="http://schemas.microsoft.com/office/drawing/2014/main" id="{1D57ADDC-C931-A6E8-AE9F-A4371FB06728}"/>
              </a:ext>
            </a:extLst>
          </p:cNvPr>
          <p:cNvSpPr txBox="1"/>
          <p:nvPr/>
        </p:nvSpPr>
        <p:spPr>
          <a:xfrm>
            <a:off x="2565243" y="1613958"/>
            <a:ext cx="9023508" cy="78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spAutoFit/>
          </a:bodyPr>
          <a:lstStyle/>
          <a:p>
            <a:pPr fontAlgn="base"/>
            <a:endParaRPr lang="en-GB" dirty="0">
              <a:solidFill>
                <a:srgbClr val="000000"/>
              </a:solidFill>
              <a:latin typeface="Montserrat" pitchFamily="2" charset="77"/>
            </a:endParaRPr>
          </a:p>
          <a:p>
            <a:pPr fontAlgn="base"/>
            <a:endParaRPr lang="en-GB" dirty="0">
              <a:solidFill>
                <a:srgbClr val="000000"/>
              </a:solidFill>
              <a:latin typeface="Montserrat" pitchFamily="2" charset="77"/>
            </a:endParaRPr>
          </a:p>
          <a:p>
            <a:pPr algn="l" fontAlgn="base"/>
            <a:endParaRPr lang="en-GB" sz="1200" b="1" i="0" u="none" strike="noStrike" dirty="0">
              <a:effectLst/>
              <a:latin typeface="var( --e-global-typography-primary-font-family )"/>
            </a:endParaRPr>
          </a:p>
        </p:txBody>
      </p:sp>
      <p:pic>
        <p:nvPicPr>
          <p:cNvPr id="4" name="Picture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A0B3487A-9A32-024F-C5FA-C43652AE0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13958"/>
            <a:ext cx="5154614" cy="2611901"/>
          </a:xfrm>
          <a:prstGeom prst="rect">
            <a:avLst/>
          </a:prstGeom>
        </p:spPr>
      </p:pic>
      <p:pic>
        <p:nvPicPr>
          <p:cNvPr id="6" name="Picture 5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1D16357E-7A34-D968-C819-2414FC3AC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5" y="4292600"/>
            <a:ext cx="5857875" cy="2428875"/>
          </a:xfrm>
          <a:prstGeom prst="rect">
            <a:avLst/>
          </a:prstGeom>
        </p:spPr>
      </p:pic>
      <p:pic>
        <p:nvPicPr>
          <p:cNvPr id="10" name="Picture 9" descr="A blue screen with white text&#10;&#10;Description automatically generated">
            <a:extLst>
              <a:ext uri="{FF2B5EF4-FFF2-40B4-BE49-F238E27FC236}">
                <a16:creationId xmlns:a16="http://schemas.microsoft.com/office/drawing/2014/main" id="{3C64B097-AB46-D345-8E0C-5A5D956FD4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67" y="2231531"/>
            <a:ext cx="5360984" cy="19451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354140-FD41-0768-225A-06EC75444DCA}"/>
              </a:ext>
            </a:extLst>
          </p:cNvPr>
          <p:cNvSpPr txBox="1"/>
          <p:nvPr/>
        </p:nvSpPr>
        <p:spPr>
          <a:xfrm>
            <a:off x="6199187" y="1690688"/>
            <a:ext cx="4529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LV" dirty="0"/>
              <a:t>https://fulfill-sufficiency.eu/our-research/</a:t>
            </a:r>
          </a:p>
        </p:txBody>
      </p:sp>
    </p:spTree>
    <p:extLst>
      <p:ext uri="{BB962C8B-B14F-4D97-AF65-F5344CB8AC3E}">
        <p14:creationId xmlns:p14="http://schemas.microsoft.com/office/powerpoint/2010/main" val="1220100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Numéro de diapositive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ECCCC2A4-E5FD-DF62-C81C-F545C6642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252" y="191956"/>
            <a:ext cx="8640875" cy="486193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9E481D8-32B5-7872-BD38-8C63DB9DD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936692"/>
              </p:ext>
            </p:extLst>
          </p:nvPr>
        </p:nvGraphicFramePr>
        <p:xfrm>
          <a:off x="314093" y="4245305"/>
          <a:ext cx="5986346" cy="2239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9605">
                  <a:extLst>
                    <a:ext uri="{9D8B030D-6E8A-4147-A177-3AD203B41FA5}">
                      <a16:colId xmlns:a16="http://schemas.microsoft.com/office/drawing/2014/main" val="2077199744"/>
                    </a:ext>
                  </a:extLst>
                </a:gridCol>
                <a:gridCol w="1304693">
                  <a:extLst>
                    <a:ext uri="{9D8B030D-6E8A-4147-A177-3AD203B41FA5}">
                      <a16:colId xmlns:a16="http://schemas.microsoft.com/office/drawing/2014/main" val="2011855049"/>
                    </a:ext>
                  </a:extLst>
                </a:gridCol>
                <a:gridCol w="1282390">
                  <a:extLst>
                    <a:ext uri="{9D8B030D-6E8A-4147-A177-3AD203B41FA5}">
                      <a16:colId xmlns:a16="http://schemas.microsoft.com/office/drawing/2014/main" val="3919181453"/>
                    </a:ext>
                  </a:extLst>
                </a:gridCol>
                <a:gridCol w="1449658">
                  <a:extLst>
                    <a:ext uri="{9D8B030D-6E8A-4147-A177-3AD203B41FA5}">
                      <a16:colId xmlns:a16="http://schemas.microsoft.com/office/drawing/2014/main" val="531221352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 dirty="0">
                          <a:effectLst/>
                        </a:rPr>
                        <a:t> Survey data from FULFILL</a:t>
                      </a:r>
                      <a:endParaRPr lang="en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 dirty="0">
                          <a:effectLst/>
                        </a:rPr>
                        <a:t>Mean kg CO</a:t>
                      </a:r>
                      <a:r>
                        <a:rPr lang="en-GB" sz="1100" kern="0" baseline="-25000" dirty="0">
                          <a:effectLst/>
                        </a:rPr>
                        <a:t>2e</a:t>
                      </a:r>
                      <a:endParaRPr lang="en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 dirty="0">
                          <a:effectLst/>
                        </a:rPr>
                        <a:t>Share of total (%)</a:t>
                      </a:r>
                      <a:endParaRPr lang="en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effectLst/>
                        </a:rPr>
                        <a:t>Standard deviation</a:t>
                      </a:r>
                      <a:endParaRPr lang="en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6888717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effectLst/>
                        </a:rPr>
                        <a:t>Carbon footprint clothes</a:t>
                      </a:r>
                      <a:endParaRPr lang="en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 dirty="0">
                          <a:effectLst/>
                        </a:rPr>
                        <a:t>156</a:t>
                      </a:r>
                      <a:endParaRPr lang="en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effectLst/>
                        </a:rPr>
                        <a:t>5%</a:t>
                      </a:r>
                      <a:endParaRPr lang="en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effectLst/>
                        </a:rPr>
                        <a:t>183.47</a:t>
                      </a:r>
                      <a:endParaRPr lang="en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7188148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effectLst/>
                        </a:rPr>
                        <a:t>Carbon footprint mobility</a:t>
                      </a:r>
                      <a:endParaRPr lang="en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effectLst/>
                        </a:rPr>
                        <a:t>963</a:t>
                      </a:r>
                      <a:endParaRPr lang="en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effectLst/>
                        </a:rPr>
                        <a:t>28%</a:t>
                      </a:r>
                      <a:endParaRPr lang="en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effectLst/>
                        </a:rPr>
                        <a:t>2896.93</a:t>
                      </a:r>
                      <a:endParaRPr lang="en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6988821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effectLst/>
                        </a:rPr>
                        <a:t>Carbon footprint heating</a:t>
                      </a:r>
                      <a:endParaRPr lang="en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effectLst/>
                        </a:rPr>
                        <a:t>789</a:t>
                      </a:r>
                      <a:endParaRPr lang="en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effectLst/>
                        </a:rPr>
                        <a:t>23%</a:t>
                      </a:r>
                      <a:endParaRPr lang="en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effectLst/>
                        </a:rPr>
                        <a:t>2272.37</a:t>
                      </a:r>
                      <a:endParaRPr lang="en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5932484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 dirty="0">
                          <a:effectLst/>
                        </a:rPr>
                        <a:t>Carbon footprint electricity</a:t>
                      </a:r>
                      <a:endParaRPr lang="en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effectLst/>
                        </a:rPr>
                        <a:t>122</a:t>
                      </a:r>
                      <a:endParaRPr lang="en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effectLst/>
                        </a:rPr>
                        <a:t>4%</a:t>
                      </a:r>
                      <a:endParaRPr lang="en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 dirty="0">
                          <a:effectLst/>
                        </a:rPr>
                        <a:t>123.03</a:t>
                      </a:r>
                      <a:endParaRPr lang="en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7293608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 dirty="0">
                          <a:effectLst/>
                        </a:rPr>
                        <a:t>Carbon footprint food</a:t>
                      </a:r>
                      <a:endParaRPr lang="en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effectLst/>
                        </a:rPr>
                        <a:t>1602</a:t>
                      </a:r>
                      <a:endParaRPr lang="en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 dirty="0">
                          <a:effectLst/>
                        </a:rPr>
                        <a:t>46%</a:t>
                      </a:r>
                      <a:endParaRPr lang="en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 dirty="0">
                          <a:effectLst/>
                        </a:rPr>
                        <a:t>283.33</a:t>
                      </a:r>
                      <a:endParaRPr lang="en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0273393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 dirty="0">
                          <a:effectLst/>
                        </a:rPr>
                        <a:t>Carbon footprint total</a:t>
                      </a:r>
                      <a:endParaRPr lang="en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effectLst/>
                        </a:rPr>
                        <a:t>3450</a:t>
                      </a:r>
                      <a:endParaRPr lang="en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effectLst/>
                        </a:rPr>
                        <a:t>100%</a:t>
                      </a:r>
                      <a:endParaRPr lang="en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 dirty="0">
                          <a:effectLst/>
                        </a:rPr>
                        <a:t>3686.06</a:t>
                      </a:r>
                      <a:endParaRPr lang="en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1383285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66E40B29-2E6E-6A9B-4AE4-BF0E9EC32677}"/>
              </a:ext>
            </a:extLst>
          </p:cNvPr>
          <p:cNvSpPr/>
          <p:nvPr/>
        </p:nvSpPr>
        <p:spPr>
          <a:xfrm>
            <a:off x="314093" y="475555"/>
            <a:ext cx="3514725" cy="32861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V" dirty="0"/>
              <a:t>Salīdzinājumā ar reģionālajiem par SEG emisiju rādītājiem uz 1 iedzīvotāju (attēls pa labi) individuālā oglekļa pēda iedzīvotāju aptaujās ir mazāka par 2000 kg (cita aprēķina metode)</a:t>
            </a:r>
          </a:p>
        </p:txBody>
      </p:sp>
    </p:spTree>
    <p:extLst>
      <p:ext uri="{BB962C8B-B14F-4D97-AF65-F5344CB8AC3E}">
        <p14:creationId xmlns:p14="http://schemas.microsoft.com/office/powerpoint/2010/main" val="1280469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Iniciatīvas</a:t>
            </a:r>
            <a:r>
              <a:rPr lang="fr-FR" dirty="0"/>
              <a:t> </a:t>
            </a:r>
            <a:r>
              <a:rPr lang="fr-FR" dirty="0" err="1"/>
              <a:t>praksē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1800" dirty="0" err="1"/>
              <a:t>Sufficiency</a:t>
            </a:r>
            <a:r>
              <a:rPr lang="fr-FR" sz="1800" dirty="0"/>
              <a:t> lifestyles, initiatives, practices: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err="1"/>
              <a:t>Freecycling</a:t>
            </a: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err="1"/>
              <a:t>Repair</a:t>
            </a:r>
            <a:r>
              <a:rPr lang="fr-FR" sz="1800" dirty="0"/>
              <a:t> 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err="1"/>
              <a:t>Ecohousing</a:t>
            </a:r>
            <a:r>
              <a:rPr lang="fr-FR" sz="1800" dirty="0"/>
              <a:t>, </a:t>
            </a:r>
            <a:r>
              <a:rPr lang="fr-FR" sz="1800" dirty="0" err="1"/>
              <a:t>tiny</a:t>
            </a:r>
            <a:r>
              <a:rPr lang="fr-FR" sz="1800" dirty="0"/>
              <a:t> </a:t>
            </a:r>
            <a:r>
              <a:rPr lang="fr-FR" sz="1800" dirty="0" err="1"/>
              <a:t>housing</a:t>
            </a:r>
            <a:r>
              <a:rPr lang="fr-FR" sz="1800" dirty="0"/>
              <a:t>, </a:t>
            </a:r>
            <a:r>
              <a:rPr lang="fr-FR" sz="1800" dirty="0" err="1"/>
              <a:t>co-housing</a:t>
            </a: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err="1"/>
              <a:t>Carfree</a:t>
            </a:r>
            <a:r>
              <a:rPr lang="fr-FR" sz="1800" dirty="0"/>
              <a:t> lifestyles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Alternative </a:t>
            </a:r>
            <a:r>
              <a:rPr lang="fr-FR" sz="1800" dirty="0" err="1"/>
              <a:t>food</a:t>
            </a:r>
            <a:r>
              <a:rPr lang="fr-FR" sz="1800" dirty="0"/>
              <a:t> </a:t>
            </a:r>
            <a:r>
              <a:rPr lang="fr-FR" sz="1800" dirty="0" err="1"/>
              <a:t>markets</a:t>
            </a:r>
            <a:endParaRPr lang="fr-FR" sz="1800" dirty="0"/>
          </a:p>
          <a:p>
            <a:endParaRPr lang="fr-FR" sz="1800" dirty="0"/>
          </a:p>
          <a:p>
            <a:r>
              <a:rPr lang="fr-FR" sz="1800" dirty="0"/>
              <a:t>Citizen science workshops </a:t>
            </a:r>
          </a:p>
          <a:p>
            <a:r>
              <a:rPr lang="fr-FR" sz="1800" dirty="0"/>
              <a:t>on </a:t>
            </a:r>
            <a:r>
              <a:rPr lang="fr-FR" sz="1800" dirty="0" err="1"/>
              <a:t>sufficiency</a:t>
            </a:r>
            <a:r>
              <a:rPr lang="fr-FR" sz="1800" dirty="0"/>
              <a:t> </a:t>
            </a:r>
            <a:r>
              <a:rPr lang="fr-FR" sz="1800" dirty="0" err="1"/>
              <a:t>measures</a:t>
            </a:r>
            <a:endParaRPr lang="fr-FR" sz="1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B735-B3F5-4795-A352-188520A9AE49}" type="datetime1">
              <a:rPr lang="en-GB" smtClean="0"/>
              <a:pPr/>
              <a:t>15/12/2023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Krista </a:t>
            </a:r>
            <a:r>
              <a:rPr lang="fr-FR" dirty="0" err="1"/>
              <a:t>Pētersone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3D90463-7BA1-4287-919E-4BF382B84409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17" name="AdobeStock_217126837 - leger.jpg" descr="AdobeStock_217126837 - lege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63" b="1463"/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799F3D5-6680-C7E7-A8B3-C9D8D749A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62" y="1305710"/>
            <a:ext cx="6104238" cy="457817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60D919C-E2A8-567E-47D5-AEE53C90FDF5}"/>
              </a:ext>
            </a:extLst>
          </p:cNvPr>
          <p:cNvSpPr/>
          <p:nvPr/>
        </p:nvSpPr>
        <p:spPr>
          <a:xfrm>
            <a:off x="3742553" y="4143375"/>
            <a:ext cx="2228850" cy="22129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</a:t>
            </a:r>
            <a:r>
              <a:rPr lang="en-LV" dirty="0"/>
              <a:t>a labi: LV grupa sabiedriskās zinātnes darbnīcā </a:t>
            </a:r>
          </a:p>
        </p:txBody>
      </p:sp>
    </p:spTree>
    <p:extLst>
      <p:ext uri="{BB962C8B-B14F-4D97-AF65-F5344CB8AC3E}">
        <p14:creationId xmlns:p14="http://schemas.microsoft.com/office/powerpoint/2010/main" val="817715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err="1"/>
              <a:t>krista@zalabriviba.lv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fld id="{FFF3B735-B3F5-4795-A352-188520A9AE49}" type="datetime1">
              <a:rPr lang="en-GB" smtClean="0"/>
              <a:t>15/12/2023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3D90463-7BA1-4287-919E-4BF382B84409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78534" y="6138451"/>
            <a:ext cx="3915866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received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Union’s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Horizon 2020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innovation programme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grant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agreement No 101003656</a:t>
            </a: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fr-FR" altLang="fr-FR" sz="10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2" descr="https://lh6.googleusercontent.com/vkih3dpBm8Z97-7Bv3CrHIjXSWMLVziMoc3eQ96hCE00CoL5t9VjOby21fafm-hVVOQIPYegAdJZVqZBiSZY-cS-mwTcR6TLVbATOpYbewP7ToQhJcEOENtj3bBAsV3uG3L4gqbq615IFvw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201" y="6273707"/>
            <a:ext cx="671651" cy="44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913143"/>
      </p:ext>
    </p:extLst>
  </p:cSld>
  <p:clrMapOvr>
    <a:masterClrMapping/>
  </p:clrMapOvr>
</p:sld>
</file>

<file path=ppt/theme/theme1.xml><?xml version="1.0" encoding="utf-8"?>
<a:theme xmlns:a="http://schemas.openxmlformats.org/drawingml/2006/main" name="FULFILL">
  <a:themeElements>
    <a:clrScheme name="FULFILL">
      <a:dk1>
        <a:srgbClr val="000000"/>
      </a:dk1>
      <a:lt1>
        <a:srgbClr val="FFFFFF"/>
      </a:lt1>
      <a:dk2>
        <a:srgbClr val="BDDDD9"/>
      </a:dk2>
      <a:lt2>
        <a:srgbClr val="E7D97B"/>
      </a:lt2>
      <a:accent1>
        <a:srgbClr val="363A8B"/>
      </a:accent1>
      <a:accent2>
        <a:srgbClr val="BDDDD9"/>
      </a:accent2>
      <a:accent3>
        <a:srgbClr val="86C79D"/>
      </a:accent3>
      <a:accent4>
        <a:srgbClr val="E7D97B"/>
      </a:accent4>
      <a:accent5>
        <a:srgbClr val="008A44"/>
      </a:accent5>
      <a:accent6>
        <a:srgbClr val="295B30"/>
      </a:accent6>
      <a:hlink>
        <a:srgbClr val="363A8B"/>
      </a:hlink>
      <a:folHlink>
        <a:srgbClr val="BDDDD9"/>
      </a:folHlink>
    </a:clrScheme>
    <a:fontScheme name="Personnalisé 1">
      <a:majorFont>
        <a:latin typeface="Montserrat SemiBold"/>
        <a:ea typeface="Helvetica Neue"/>
        <a:cs typeface="Helvetica Neue"/>
      </a:majorFont>
      <a:minorFont>
        <a:latin typeface="Aktiv Grotesk Corp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fulfill" id="{DE15AEFF-FA66-40CA-BB92-5BA917BDFA31}" vid="{8E954123-C73B-42A0-AEC6-AE09534F9A3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aa0c71e-1320-488d-829a-92d403a8b11c" xsi:nil="true"/>
    <lcf76f155ced4ddcb4097134ff3c332f xmlns="d2e918c0-8a65-488f-b760-3386792ace4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38886C4200B44BB170DA235D898ACC" ma:contentTypeVersion="15" ma:contentTypeDescription="Create a new document." ma:contentTypeScope="" ma:versionID="b3b9cab53baa000d3c3a69e9244bb0a2">
  <xsd:schema xmlns:xsd="http://www.w3.org/2001/XMLSchema" xmlns:xs="http://www.w3.org/2001/XMLSchema" xmlns:p="http://schemas.microsoft.com/office/2006/metadata/properties" xmlns:ns2="d2e918c0-8a65-488f-b760-3386792ace47" xmlns:ns3="5aa0c71e-1320-488d-829a-92d403a8b11c" targetNamespace="http://schemas.microsoft.com/office/2006/metadata/properties" ma:root="true" ma:fieldsID="f867450c26955407e15643690b4a26ed" ns2:_="" ns3:_="">
    <xsd:import namespace="d2e918c0-8a65-488f-b760-3386792ace47"/>
    <xsd:import namespace="5aa0c71e-1320-488d-829a-92d403a8b1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e918c0-8a65-488f-b760-3386792ace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eb20c4f-c5c2-492b-9954-d638c64bfe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0c71e-1320-488d-829a-92d403a8b11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6919baf-eff2-478b-ae61-8d863dbb6eb9}" ma:internalName="TaxCatchAll" ma:showField="CatchAllData" ma:web="5aa0c71e-1320-488d-829a-92d403a8b1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261D82-A058-423E-9386-85E349083C30}">
  <ds:schemaRefs>
    <ds:schemaRef ds:uri="http://schemas.microsoft.com/office/2006/metadata/properties"/>
    <ds:schemaRef ds:uri="http://schemas.microsoft.com/office/infopath/2007/PartnerControls"/>
    <ds:schemaRef ds:uri="5aa0c71e-1320-488d-829a-92d403a8b11c"/>
    <ds:schemaRef ds:uri="d2e918c0-8a65-488f-b760-3386792ace47"/>
  </ds:schemaRefs>
</ds:datastoreItem>
</file>

<file path=customXml/itemProps2.xml><?xml version="1.0" encoding="utf-8"?>
<ds:datastoreItem xmlns:ds="http://schemas.openxmlformats.org/officeDocument/2006/customXml" ds:itemID="{B61BA3F8-55D9-4E7B-8B9F-71FB71A475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7DED34-3096-4B90-8C3B-36555CF734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e918c0-8a65-488f-b760-3386792ace47"/>
    <ds:schemaRef ds:uri="5aa0c71e-1320-488d-829a-92d403a8b1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template-fulfill (1) (3)</Template>
  <TotalTime>337</TotalTime>
  <Words>416</Words>
  <Application>Microsoft Macintosh PowerPoint</Application>
  <PresentationFormat>Widescreen</PresentationFormat>
  <Paragraphs>89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Montserrat</vt:lpstr>
      <vt:lpstr>Aktiv Grotesk Corp</vt:lpstr>
      <vt:lpstr>Calibri</vt:lpstr>
      <vt:lpstr>Montserrat SemiBold</vt:lpstr>
      <vt:lpstr>Arial</vt:lpstr>
      <vt:lpstr>var( --e-global-typography-primary-font-family )</vt:lpstr>
      <vt:lpstr>FULFILL</vt:lpstr>
      <vt:lpstr>« Zaļās brīvības » pieredze</vt:lpstr>
      <vt:lpstr>PowerPoint Presentation</vt:lpstr>
      <vt:lpstr>What is sufficiency?</vt:lpstr>
      <vt:lpstr>Pietiekamība &amp; IPCC ziņojums par klimata pārmaiņām</vt:lpstr>
      <vt:lpstr>Projekta uzbūve</vt:lpstr>
      <vt:lpstr>Rezultāti (izlase)</vt:lpstr>
      <vt:lpstr>PowerPoint Presentation</vt:lpstr>
      <vt:lpstr>Iniciatīvas praksē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Alicia BARBAS</dc:creator>
  <cp:lastModifiedBy>Krista Pētersone</cp:lastModifiedBy>
  <cp:revision>14</cp:revision>
  <dcterms:created xsi:type="dcterms:W3CDTF">2023-06-30T15:06:47Z</dcterms:created>
  <dcterms:modified xsi:type="dcterms:W3CDTF">2023-12-15T13:25:32Z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0x0101006138886C4200B44BB170DA235D898ACC</vt:lpwstr>
  </property>
</Properties>
</file>