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653" r:id="rId2"/>
    <p:sldId id="667" r:id="rId3"/>
    <p:sldId id="2147472260" r:id="rId4"/>
    <p:sldId id="2147472263" r:id="rId5"/>
    <p:sldId id="2147472261" r:id="rId6"/>
    <p:sldId id="2147472262" r:id="rId7"/>
    <p:sldId id="654" r:id="rId8"/>
    <p:sldId id="656" r:id="rId9"/>
    <p:sldId id="657" r:id="rId10"/>
    <p:sldId id="265" r:id="rId11"/>
    <p:sldId id="271" r:id="rId12"/>
    <p:sldId id="272" r:id="rId13"/>
    <p:sldId id="273" r:id="rId14"/>
    <p:sldId id="274" r:id="rId15"/>
    <p:sldId id="275" r:id="rId16"/>
    <p:sldId id="276" r:id="rId17"/>
    <p:sldId id="697" r:id="rId18"/>
    <p:sldId id="2147472264" r:id="rId19"/>
    <p:sldId id="655" r:id="rId20"/>
    <p:sldId id="404" r:id="rId21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E7A7"/>
    <a:srgbClr val="FFFF7F"/>
    <a:srgbClr val="800080"/>
    <a:srgbClr val="9999FF"/>
    <a:srgbClr val="FF66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D6682C-6B60-444F-802A-1F497F8FB4FD}" v="17" dt="2024-01-08T13:32:20.254"/>
    <p1510:client id="{13173D22-2132-6B42-19D0-B32B2837EE98}" v="43" dt="2024-01-08T14:00:16.061"/>
    <p1510:client id="{3875C48E-8E4F-420E-81A0-61D3D33C5D24}" v="13" dt="2023-02-22T14:43:12.363"/>
    <p1510:client id="{8972FC13-9705-41BF-821A-01BCAC067448}" v="11" dt="2023-02-23T06:11:55.649"/>
    <p1510:client id="{93E0267A-D7EE-D0D5-A600-036EAB3D32F8}" v="560" dt="2024-01-08T14:09:55.051"/>
    <p1510:client id="{AFAB6E57-D71B-4436-81CE-E36A00F5CD7B}" v="8" dt="2023-02-23T01:56:36.238"/>
    <p1510:client id="{CBD5F8DC-DDDE-3B8D-9239-24B4BA80F7A1}" v="792" dt="2024-01-09T08:34:42.3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A34333-71D3-49BB-ACE0-1F0A04EFADB8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3100696F-BF36-423A-9EEA-9A6FE1C1507F}">
      <dgm:prSet phldrT="[Text]" custT="1"/>
      <dgm:spPr>
        <a:solidFill>
          <a:srgbClr val="3018A8"/>
        </a:solidFill>
      </dgm:spPr>
      <dgm:t>
        <a:bodyPr/>
        <a:lstStyle/>
        <a:p>
          <a:r>
            <a:rPr lang="lv-LV" sz="1800" b="1"/>
            <a:t>Jānis Ancāns</a:t>
          </a:r>
        </a:p>
        <a:p>
          <a:r>
            <a:rPr lang="lv-LV" sz="1400"/>
            <a:t>CL1</a:t>
          </a:r>
        </a:p>
      </dgm:t>
    </dgm:pt>
    <dgm:pt modelId="{0B3D87F4-93D6-4F4D-A384-D8DC8918BB26}" type="parTrans" cxnId="{F269C0D0-06CA-428F-8A28-439CEDE07D9F}">
      <dgm:prSet/>
      <dgm:spPr/>
      <dgm:t>
        <a:bodyPr/>
        <a:lstStyle/>
        <a:p>
          <a:endParaRPr lang="lv-LV"/>
        </a:p>
      </dgm:t>
    </dgm:pt>
    <dgm:pt modelId="{B340EB9D-B678-4E8B-89B3-6D299DF53AA2}" type="sibTrans" cxnId="{F269C0D0-06CA-428F-8A28-439CEDE07D9F}">
      <dgm:prSet/>
      <dgm:spPr/>
      <dgm:t>
        <a:bodyPr/>
        <a:lstStyle/>
        <a:p>
          <a:endParaRPr lang="lv-LV"/>
        </a:p>
      </dgm:t>
    </dgm:pt>
    <dgm:pt modelId="{B64F9260-E259-4A0B-90D7-171C96DDACAA}">
      <dgm:prSet phldrT="[Text]" custT="1"/>
      <dgm:spPr>
        <a:solidFill>
          <a:srgbClr val="3018A8"/>
        </a:solidFill>
      </dgm:spPr>
      <dgm:t>
        <a:bodyPr/>
        <a:lstStyle/>
        <a:p>
          <a:r>
            <a:rPr lang="lv-LV" sz="1800" b="1"/>
            <a:t>Marija Plotniece</a:t>
          </a:r>
        </a:p>
        <a:p>
          <a:r>
            <a:rPr lang="lv-LV" sz="1400">
              <a:solidFill>
                <a:schemeClr val="bg1"/>
              </a:solidFill>
            </a:rPr>
            <a:t>EIC, EIT, EIE, RI</a:t>
          </a:r>
        </a:p>
      </dgm:t>
    </dgm:pt>
    <dgm:pt modelId="{D3D750A6-BC1C-482D-8F93-8C28A256E6C2}" type="parTrans" cxnId="{62EB3897-EFF6-4DAD-9D8A-1D7CED749843}">
      <dgm:prSet/>
      <dgm:spPr/>
      <dgm:t>
        <a:bodyPr/>
        <a:lstStyle/>
        <a:p>
          <a:endParaRPr lang="lv-LV"/>
        </a:p>
      </dgm:t>
    </dgm:pt>
    <dgm:pt modelId="{04C2D309-A308-4229-809F-A54389981038}" type="sibTrans" cxnId="{62EB3897-EFF6-4DAD-9D8A-1D7CED749843}">
      <dgm:prSet/>
      <dgm:spPr/>
      <dgm:t>
        <a:bodyPr/>
        <a:lstStyle/>
        <a:p>
          <a:endParaRPr lang="lv-LV"/>
        </a:p>
      </dgm:t>
    </dgm:pt>
    <dgm:pt modelId="{27BBF8DD-D755-4DBA-814C-7B3C1FCF39A8}">
      <dgm:prSet phldrT="[Text]" custT="1"/>
      <dgm:spPr>
        <a:solidFill>
          <a:srgbClr val="3018A8"/>
        </a:solidFill>
      </dgm:spPr>
      <dgm:t>
        <a:bodyPr/>
        <a:lstStyle/>
        <a:p>
          <a:r>
            <a:rPr lang="lv-LV" sz="1800" b="1"/>
            <a:t>Inga Šīrante</a:t>
          </a:r>
          <a:endParaRPr lang="en-US" sz="1800" b="1"/>
        </a:p>
        <a:p>
          <a:r>
            <a:rPr lang="en-US" sz="1400">
              <a:solidFill>
                <a:schemeClr val="bg1"/>
              </a:solidFill>
            </a:rPr>
            <a:t>L</a:t>
          </a:r>
          <a:r>
            <a:rPr lang="lv-LV" sz="1400">
              <a:solidFill>
                <a:schemeClr val="bg1"/>
              </a:solidFill>
            </a:rPr>
            <a:t>egal and Financial issues</a:t>
          </a:r>
          <a:endParaRPr lang="lv-LV" sz="1800">
            <a:solidFill>
              <a:schemeClr val="bg1"/>
            </a:solidFill>
          </a:endParaRPr>
        </a:p>
      </dgm:t>
    </dgm:pt>
    <dgm:pt modelId="{DB7502C0-61C4-44C7-9E1B-0EBE6B53FDCB}" type="parTrans" cxnId="{2D136F26-8C70-48DC-B52D-DAA045996F3E}">
      <dgm:prSet/>
      <dgm:spPr/>
      <dgm:t>
        <a:bodyPr/>
        <a:lstStyle/>
        <a:p>
          <a:endParaRPr lang="lv-LV"/>
        </a:p>
      </dgm:t>
    </dgm:pt>
    <dgm:pt modelId="{57D1B343-B72A-4EB8-B348-D12F598BC6B1}" type="sibTrans" cxnId="{2D136F26-8C70-48DC-B52D-DAA045996F3E}">
      <dgm:prSet/>
      <dgm:spPr/>
      <dgm:t>
        <a:bodyPr/>
        <a:lstStyle/>
        <a:p>
          <a:endParaRPr lang="lv-LV"/>
        </a:p>
      </dgm:t>
    </dgm:pt>
    <dgm:pt modelId="{B360BE89-E09F-4D23-8CB3-9C5127F27E48}" type="pres">
      <dgm:prSet presAssocID="{D8A34333-71D3-49BB-ACE0-1F0A04EFADB8}" presName="linearFlow" presStyleCnt="0">
        <dgm:presLayoutVars>
          <dgm:dir/>
          <dgm:resizeHandles val="exact"/>
        </dgm:presLayoutVars>
      </dgm:prSet>
      <dgm:spPr/>
    </dgm:pt>
    <dgm:pt modelId="{E840A754-15E2-45EE-82CE-C69CDC84A0B1}" type="pres">
      <dgm:prSet presAssocID="{3100696F-BF36-423A-9EEA-9A6FE1C1507F}" presName="composite" presStyleCnt="0"/>
      <dgm:spPr/>
    </dgm:pt>
    <dgm:pt modelId="{8C29486E-1643-47C2-BF8D-622C831D41D8}" type="pres">
      <dgm:prSet presAssocID="{3100696F-BF36-423A-9EEA-9A6FE1C1507F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BC201BC-7761-40A7-81A9-CBBA2CF0BAEF}" type="pres">
      <dgm:prSet presAssocID="{3100696F-BF36-423A-9EEA-9A6FE1C1507F}" presName="txShp" presStyleLbl="node1" presStyleIdx="0" presStyleCnt="3">
        <dgm:presLayoutVars>
          <dgm:bulletEnabled val="1"/>
        </dgm:presLayoutVars>
      </dgm:prSet>
      <dgm:spPr/>
    </dgm:pt>
    <dgm:pt modelId="{A5192C68-A9C5-4D77-828F-DA7D98476C8D}" type="pres">
      <dgm:prSet presAssocID="{B340EB9D-B678-4E8B-89B3-6D299DF53AA2}" presName="spacing" presStyleCnt="0"/>
      <dgm:spPr/>
    </dgm:pt>
    <dgm:pt modelId="{ADF5B543-191A-41EE-A1D2-A98BAC142887}" type="pres">
      <dgm:prSet presAssocID="{B64F9260-E259-4A0B-90D7-171C96DDACAA}" presName="composite" presStyleCnt="0"/>
      <dgm:spPr/>
    </dgm:pt>
    <dgm:pt modelId="{382B2B52-D486-4018-8AD0-8E012ECB9C37}" type="pres">
      <dgm:prSet presAssocID="{B64F9260-E259-4A0B-90D7-171C96DDACAA}" presName="imgShp" presStyleLbl="fgImgPlace1" presStyleIdx="1" presStyleCnt="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356" t="-2929" r="-7644" b="2929"/>
          </a:stretch>
        </a:blipFill>
      </dgm:spPr>
    </dgm:pt>
    <dgm:pt modelId="{F23BEFCC-1F4E-4D32-AC4C-DED9E0D31759}" type="pres">
      <dgm:prSet presAssocID="{B64F9260-E259-4A0B-90D7-171C96DDACAA}" presName="txShp" presStyleLbl="node1" presStyleIdx="1" presStyleCnt="3">
        <dgm:presLayoutVars>
          <dgm:bulletEnabled val="1"/>
        </dgm:presLayoutVars>
      </dgm:prSet>
      <dgm:spPr/>
    </dgm:pt>
    <dgm:pt modelId="{B2EA349D-7D00-4AC0-966D-59B178CDC4E8}" type="pres">
      <dgm:prSet presAssocID="{04C2D309-A308-4229-809F-A54389981038}" presName="spacing" presStyleCnt="0"/>
      <dgm:spPr/>
    </dgm:pt>
    <dgm:pt modelId="{0958241B-7804-4641-B233-C7018E341026}" type="pres">
      <dgm:prSet presAssocID="{27BBF8DD-D755-4DBA-814C-7B3C1FCF39A8}" presName="composite" presStyleCnt="0"/>
      <dgm:spPr/>
    </dgm:pt>
    <dgm:pt modelId="{D997D906-23A0-4B11-A5D9-F0E2EA6FF46D}" type="pres">
      <dgm:prSet presAssocID="{27BBF8DD-D755-4DBA-814C-7B3C1FCF39A8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A923606D-5D8C-4B45-8BB2-FDAA3CA4CE07}" type="pres">
      <dgm:prSet presAssocID="{27BBF8DD-D755-4DBA-814C-7B3C1FCF39A8}" presName="txShp" presStyleLbl="node1" presStyleIdx="2" presStyleCnt="3">
        <dgm:presLayoutVars>
          <dgm:bulletEnabled val="1"/>
        </dgm:presLayoutVars>
      </dgm:prSet>
      <dgm:spPr/>
    </dgm:pt>
  </dgm:ptLst>
  <dgm:cxnLst>
    <dgm:cxn modelId="{2D136F26-8C70-48DC-B52D-DAA045996F3E}" srcId="{D8A34333-71D3-49BB-ACE0-1F0A04EFADB8}" destId="{27BBF8DD-D755-4DBA-814C-7B3C1FCF39A8}" srcOrd="2" destOrd="0" parTransId="{DB7502C0-61C4-44C7-9E1B-0EBE6B53FDCB}" sibTransId="{57D1B343-B72A-4EB8-B348-D12F598BC6B1}"/>
    <dgm:cxn modelId="{6EE3DB2E-EFD5-428A-BEE4-B635EE8CDF72}" type="presOf" srcId="{3100696F-BF36-423A-9EEA-9A6FE1C1507F}" destId="{1BC201BC-7761-40A7-81A9-CBBA2CF0BAEF}" srcOrd="0" destOrd="0" presId="urn:microsoft.com/office/officeart/2005/8/layout/vList3"/>
    <dgm:cxn modelId="{E8399336-39CD-4F0E-A43F-FE98C6131563}" type="presOf" srcId="{27BBF8DD-D755-4DBA-814C-7B3C1FCF39A8}" destId="{A923606D-5D8C-4B45-8BB2-FDAA3CA4CE07}" srcOrd="0" destOrd="0" presId="urn:microsoft.com/office/officeart/2005/8/layout/vList3"/>
    <dgm:cxn modelId="{11EB637F-D31F-4559-B63C-E7342CBC48B0}" type="presOf" srcId="{D8A34333-71D3-49BB-ACE0-1F0A04EFADB8}" destId="{B360BE89-E09F-4D23-8CB3-9C5127F27E48}" srcOrd="0" destOrd="0" presId="urn:microsoft.com/office/officeart/2005/8/layout/vList3"/>
    <dgm:cxn modelId="{62EB3897-EFF6-4DAD-9D8A-1D7CED749843}" srcId="{D8A34333-71D3-49BB-ACE0-1F0A04EFADB8}" destId="{B64F9260-E259-4A0B-90D7-171C96DDACAA}" srcOrd="1" destOrd="0" parTransId="{D3D750A6-BC1C-482D-8F93-8C28A256E6C2}" sibTransId="{04C2D309-A308-4229-809F-A54389981038}"/>
    <dgm:cxn modelId="{A56A3098-528D-44E3-8ADD-947EC2471B2A}" type="presOf" srcId="{B64F9260-E259-4A0B-90D7-171C96DDACAA}" destId="{F23BEFCC-1F4E-4D32-AC4C-DED9E0D31759}" srcOrd="0" destOrd="0" presId="urn:microsoft.com/office/officeart/2005/8/layout/vList3"/>
    <dgm:cxn modelId="{F269C0D0-06CA-428F-8A28-439CEDE07D9F}" srcId="{D8A34333-71D3-49BB-ACE0-1F0A04EFADB8}" destId="{3100696F-BF36-423A-9EEA-9A6FE1C1507F}" srcOrd="0" destOrd="0" parTransId="{0B3D87F4-93D6-4F4D-A384-D8DC8918BB26}" sibTransId="{B340EB9D-B678-4E8B-89B3-6D299DF53AA2}"/>
    <dgm:cxn modelId="{4BB3C034-AEE1-4927-ACA9-74961FD0C89E}" type="presParOf" srcId="{B360BE89-E09F-4D23-8CB3-9C5127F27E48}" destId="{E840A754-15E2-45EE-82CE-C69CDC84A0B1}" srcOrd="0" destOrd="0" presId="urn:microsoft.com/office/officeart/2005/8/layout/vList3"/>
    <dgm:cxn modelId="{4DCB85AE-ED1D-4370-AAF6-8E81E457E30B}" type="presParOf" srcId="{E840A754-15E2-45EE-82CE-C69CDC84A0B1}" destId="{8C29486E-1643-47C2-BF8D-622C831D41D8}" srcOrd="0" destOrd="0" presId="urn:microsoft.com/office/officeart/2005/8/layout/vList3"/>
    <dgm:cxn modelId="{148C65CB-52A9-46C6-A8AE-76900B2A7A48}" type="presParOf" srcId="{E840A754-15E2-45EE-82CE-C69CDC84A0B1}" destId="{1BC201BC-7761-40A7-81A9-CBBA2CF0BAEF}" srcOrd="1" destOrd="0" presId="urn:microsoft.com/office/officeart/2005/8/layout/vList3"/>
    <dgm:cxn modelId="{5CC0C20A-C1F8-4829-BEF6-CE48353EDFB1}" type="presParOf" srcId="{B360BE89-E09F-4D23-8CB3-9C5127F27E48}" destId="{A5192C68-A9C5-4D77-828F-DA7D98476C8D}" srcOrd="1" destOrd="0" presId="urn:microsoft.com/office/officeart/2005/8/layout/vList3"/>
    <dgm:cxn modelId="{C6F7E314-6606-4116-B2B4-1D710ED5DAE5}" type="presParOf" srcId="{B360BE89-E09F-4D23-8CB3-9C5127F27E48}" destId="{ADF5B543-191A-41EE-A1D2-A98BAC142887}" srcOrd="2" destOrd="0" presId="urn:microsoft.com/office/officeart/2005/8/layout/vList3"/>
    <dgm:cxn modelId="{F85994EA-F63F-4F9A-A446-1BBB28217FAD}" type="presParOf" srcId="{ADF5B543-191A-41EE-A1D2-A98BAC142887}" destId="{382B2B52-D486-4018-8AD0-8E012ECB9C37}" srcOrd="0" destOrd="0" presId="urn:microsoft.com/office/officeart/2005/8/layout/vList3"/>
    <dgm:cxn modelId="{CC6799A8-35EA-493E-A1DC-6FBED39897A9}" type="presParOf" srcId="{ADF5B543-191A-41EE-A1D2-A98BAC142887}" destId="{F23BEFCC-1F4E-4D32-AC4C-DED9E0D31759}" srcOrd="1" destOrd="0" presId="urn:microsoft.com/office/officeart/2005/8/layout/vList3"/>
    <dgm:cxn modelId="{7699356A-BB75-4300-B8D7-F0C76AD16B60}" type="presParOf" srcId="{B360BE89-E09F-4D23-8CB3-9C5127F27E48}" destId="{B2EA349D-7D00-4AC0-966D-59B178CDC4E8}" srcOrd="3" destOrd="0" presId="urn:microsoft.com/office/officeart/2005/8/layout/vList3"/>
    <dgm:cxn modelId="{F657AF84-9AE0-479C-A8C2-76C4C8097B0C}" type="presParOf" srcId="{B360BE89-E09F-4D23-8CB3-9C5127F27E48}" destId="{0958241B-7804-4641-B233-C7018E341026}" srcOrd="4" destOrd="0" presId="urn:microsoft.com/office/officeart/2005/8/layout/vList3"/>
    <dgm:cxn modelId="{D7A64238-75DE-4174-906E-1DD23B4243C7}" type="presParOf" srcId="{0958241B-7804-4641-B233-C7018E341026}" destId="{D997D906-23A0-4B11-A5D9-F0E2EA6FF46D}" srcOrd="0" destOrd="0" presId="urn:microsoft.com/office/officeart/2005/8/layout/vList3"/>
    <dgm:cxn modelId="{5CD087E0-779D-4172-B431-B11B366DB292}" type="presParOf" srcId="{0958241B-7804-4641-B233-C7018E341026}" destId="{A923606D-5D8C-4B45-8BB2-FDAA3CA4CE0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A34333-71D3-49BB-ACE0-1F0A04EFADB8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3100696F-BF36-423A-9EEA-9A6FE1C1507F}">
      <dgm:prSet phldrT="[Text]" custT="1"/>
      <dgm:spPr>
        <a:solidFill>
          <a:srgbClr val="3018A8"/>
        </a:solidFill>
      </dgm:spPr>
      <dgm:t>
        <a:bodyPr/>
        <a:lstStyle/>
        <a:p>
          <a:r>
            <a:rPr lang="lv-LV" sz="1800" b="1"/>
            <a:t>Sarmīte Mickeviča</a:t>
          </a:r>
        </a:p>
        <a:p>
          <a:r>
            <a:rPr lang="lv-LV" sz="1400"/>
            <a:t>Widening, CL3, CL4</a:t>
          </a:r>
        </a:p>
      </dgm:t>
    </dgm:pt>
    <dgm:pt modelId="{0B3D87F4-93D6-4F4D-A384-D8DC8918BB26}" type="parTrans" cxnId="{F269C0D0-06CA-428F-8A28-439CEDE07D9F}">
      <dgm:prSet/>
      <dgm:spPr/>
      <dgm:t>
        <a:bodyPr/>
        <a:lstStyle/>
        <a:p>
          <a:endParaRPr lang="lv-LV"/>
        </a:p>
      </dgm:t>
    </dgm:pt>
    <dgm:pt modelId="{B340EB9D-B678-4E8B-89B3-6D299DF53AA2}" type="sibTrans" cxnId="{F269C0D0-06CA-428F-8A28-439CEDE07D9F}">
      <dgm:prSet/>
      <dgm:spPr/>
      <dgm:t>
        <a:bodyPr/>
        <a:lstStyle/>
        <a:p>
          <a:endParaRPr lang="lv-LV"/>
        </a:p>
      </dgm:t>
    </dgm:pt>
    <dgm:pt modelId="{B64F9260-E259-4A0B-90D7-171C96DDACAA}">
      <dgm:prSet phldrT="[Text]" custT="1"/>
      <dgm:spPr>
        <a:solidFill>
          <a:srgbClr val="3018A8"/>
        </a:solidFill>
      </dgm:spPr>
      <dgm:t>
        <a:bodyPr/>
        <a:lstStyle/>
        <a:p>
          <a:r>
            <a:rPr lang="lv-LV" sz="1800" b="1"/>
            <a:t>Aiga Salmiņa</a:t>
          </a:r>
        </a:p>
        <a:p>
          <a:r>
            <a:rPr lang="lv-LV" sz="1400"/>
            <a:t>CL5, CL6, JRC</a:t>
          </a:r>
        </a:p>
      </dgm:t>
    </dgm:pt>
    <dgm:pt modelId="{D3D750A6-BC1C-482D-8F93-8C28A256E6C2}" type="parTrans" cxnId="{62EB3897-EFF6-4DAD-9D8A-1D7CED749843}">
      <dgm:prSet/>
      <dgm:spPr/>
      <dgm:t>
        <a:bodyPr/>
        <a:lstStyle/>
        <a:p>
          <a:endParaRPr lang="lv-LV"/>
        </a:p>
      </dgm:t>
    </dgm:pt>
    <dgm:pt modelId="{04C2D309-A308-4229-809F-A54389981038}" type="sibTrans" cxnId="{62EB3897-EFF6-4DAD-9D8A-1D7CED749843}">
      <dgm:prSet/>
      <dgm:spPr/>
      <dgm:t>
        <a:bodyPr/>
        <a:lstStyle/>
        <a:p>
          <a:endParaRPr lang="lv-LV"/>
        </a:p>
      </dgm:t>
    </dgm:pt>
    <dgm:pt modelId="{27BBF8DD-D755-4DBA-814C-7B3C1FCF39A8}">
      <dgm:prSet phldrT="[Text]" custT="1"/>
      <dgm:spPr>
        <a:solidFill>
          <a:srgbClr val="3018A8"/>
        </a:solidFill>
      </dgm:spPr>
      <dgm:t>
        <a:bodyPr/>
        <a:lstStyle/>
        <a:p>
          <a:r>
            <a:rPr lang="lv-LV" sz="1800" b="1"/>
            <a:t>Liene Ekša</a:t>
          </a:r>
        </a:p>
        <a:p>
          <a:r>
            <a:rPr lang="lv-LV" sz="1400"/>
            <a:t>MSCA, ERC, ERA</a:t>
          </a:r>
        </a:p>
      </dgm:t>
    </dgm:pt>
    <dgm:pt modelId="{DB7502C0-61C4-44C7-9E1B-0EBE6B53FDCB}" type="parTrans" cxnId="{2D136F26-8C70-48DC-B52D-DAA045996F3E}">
      <dgm:prSet/>
      <dgm:spPr/>
      <dgm:t>
        <a:bodyPr/>
        <a:lstStyle/>
        <a:p>
          <a:endParaRPr lang="lv-LV"/>
        </a:p>
      </dgm:t>
    </dgm:pt>
    <dgm:pt modelId="{57D1B343-B72A-4EB8-B348-D12F598BC6B1}" type="sibTrans" cxnId="{2D136F26-8C70-48DC-B52D-DAA045996F3E}">
      <dgm:prSet/>
      <dgm:spPr/>
      <dgm:t>
        <a:bodyPr/>
        <a:lstStyle/>
        <a:p>
          <a:endParaRPr lang="lv-LV"/>
        </a:p>
      </dgm:t>
    </dgm:pt>
    <dgm:pt modelId="{B360BE89-E09F-4D23-8CB3-9C5127F27E48}" type="pres">
      <dgm:prSet presAssocID="{D8A34333-71D3-49BB-ACE0-1F0A04EFADB8}" presName="linearFlow" presStyleCnt="0">
        <dgm:presLayoutVars>
          <dgm:dir/>
          <dgm:resizeHandles val="exact"/>
        </dgm:presLayoutVars>
      </dgm:prSet>
      <dgm:spPr/>
    </dgm:pt>
    <dgm:pt modelId="{E840A754-15E2-45EE-82CE-C69CDC84A0B1}" type="pres">
      <dgm:prSet presAssocID="{3100696F-BF36-423A-9EEA-9A6FE1C1507F}" presName="composite" presStyleCnt="0"/>
      <dgm:spPr/>
    </dgm:pt>
    <dgm:pt modelId="{8C29486E-1643-47C2-BF8D-622C831D41D8}" type="pres">
      <dgm:prSet presAssocID="{3100696F-BF36-423A-9EEA-9A6FE1C1507F}" presName="imgShp" presStyleLbl="fgImgPlace1" presStyleIdx="0" presStyleCnt="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571" r="-7429"/>
          </a:stretch>
        </a:blipFill>
      </dgm:spPr>
    </dgm:pt>
    <dgm:pt modelId="{1BC201BC-7761-40A7-81A9-CBBA2CF0BAEF}" type="pres">
      <dgm:prSet presAssocID="{3100696F-BF36-423A-9EEA-9A6FE1C1507F}" presName="txShp" presStyleLbl="node1" presStyleIdx="0" presStyleCnt="3">
        <dgm:presLayoutVars>
          <dgm:bulletEnabled val="1"/>
        </dgm:presLayoutVars>
      </dgm:prSet>
      <dgm:spPr/>
    </dgm:pt>
    <dgm:pt modelId="{A5192C68-A9C5-4D77-828F-DA7D98476C8D}" type="pres">
      <dgm:prSet presAssocID="{B340EB9D-B678-4E8B-89B3-6D299DF53AA2}" presName="spacing" presStyleCnt="0"/>
      <dgm:spPr/>
    </dgm:pt>
    <dgm:pt modelId="{ADF5B543-191A-41EE-A1D2-A98BAC142887}" type="pres">
      <dgm:prSet presAssocID="{B64F9260-E259-4A0B-90D7-171C96DDACAA}" presName="composite" presStyleCnt="0"/>
      <dgm:spPr/>
    </dgm:pt>
    <dgm:pt modelId="{382B2B52-D486-4018-8AD0-8E012ECB9C37}" type="pres">
      <dgm:prSet presAssocID="{B64F9260-E259-4A0B-90D7-171C96DDACAA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23BEFCC-1F4E-4D32-AC4C-DED9E0D31759}" type="pres">
      <dgm:prSet presAssocID="{B64F9260-E259-4A0B-90D7-171C96DDACAA}" presName="txShp" presStyleLbl="node1" presStyleIdx="1" presStyleCnt="3">
        <dgm:presLayoutVars>
          <dgm:bulletEnabled val="1"/>
        </dgm:presLayoutVars>
      </dgm:prSet>
      <dgm:spPr/>
    </dgm:pt>
    <dgm:pt modelId="{B2EA349D-7D00-4AC0-966D-59B178CDC4E8}" type="pres">
      <dgm:prSet presAssocID="{04C2D309-A308-4229-809F-A54389981038}" presName="spacing" presStyleCnt="0"/>
      <dgm:spPr/>
    </dgm:pt>
    <dgm:pt modelId="{0958241B-7804-4641-B233-C7018E341026}" type="pres">
      <dgm:prSet presAssocID="{27BBF8DD-D755-4DBA-814C-7B3C1FCF39A8}" presName="composite" presStyleCnt="0"/>
      <dgm:spPr/>
    </dgm:pt>
    <dgm:pt modelId="{D997D906-23A0-4B11-A5D9-F0E2EA6FF46D}" type="pres">
      <dgm:prSet presAssocID="{27BBF8DD-D755-4DBA-814C-7B3C1FCF39A8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A923606D-5D8C-4B45-8BB2-FDAA3CA4CE07}" type="pres">
      <dgm:prSet presAssocID="{27BBF8DD-D755-4DBA-814C-7B3C1FCF39A8}" presName="txShp" presStyleLbl="node1" presStyleIdx="2" presStyleCnt="3">
        <dgm:presLayoutVars>
          <dgm:bulletEnabled val="1"/>
        </dgm:presLayoutVars>
      </dgm:prSet>
      <dgm:spPr/>
    </dgm:pt>
  </dgm:ptLst>
  <dgm:cxnLst>
    <dgm:cxn modelId="{2D136F26-8C70-48DC-B52D-DAA045996F3E}" srcId="{D8A34333-71D3-49BB-ACE0-1F0A04EFADB8}" destId="{27BBF8DD-D755-4DBA-814C-7B3C1FCF39A8}" srcOrd="2" destOrd="0" parTransId="{DB7502C0-61C4-44C7-9E1B-0EBE6B53FDCB}" sibTransId="{57D1B343-B72A-4EB8-B348-D12F598BC6B1}"/>
    <dgm:cxn modelId="{6EE3DB2E-EFD5-428A-BEE4-B635EE8CDF72}" type="presOf" srcId="{3100696F-BF36-423A-9EEA-9A6FE1C1507F}" destId="{1BC201BC-7761-40A7-81A9-CBBA2CF0BAEF}" srcOrd="0" destOrd="0" presId="urn:microsoft.com/office/officeart/2005/8/layout/vList3"/>
    <dgm:cxn modelId="{E8399336-39CD-4F0E-A43F-FE98C6131563}" type="presOf" srcId="{27BBF8DD-D755-4DBA-814C-7B3C1FCF39A8}" destId="{A923606D-5D8C-4B45-8BB2-FDAA3CA4CE07}" srcOrd="0" destOrd="0" presId="urn:microsoft.com/office/officeart/2005/8/layout/vList3"/>
    <dgm:cxn modelId="{11EB637F-D31F-4559-B63C-E7342CBC48B0}" type="presOf" srcId="{D8A34333-71D3-49BB-ACE0-1F0A04EFADB8}" destId="{B360BE89-E09F-4D23-8CB3-9C5127F27E48}" srcOrd="0" destOrd="0" presId="urn:microsoft.com/office/officeart/2005/8/layout/vList3"/>
    <dgm:cxn modelId="{62EB3897-EFF6-4DAD-9D8A-1D7CED749843}" srcId="{D8A34333-71D3-49BB-ACE0-1F0A04EFADB8}" destId="{B64F9260-E259-4A0B-90D7-171C96DDACAA}" srcOrd="1" destOrd="0" parTransId="{D3D750A6-BC1C-482D-8F93-8C28A256E6C2}" sibTransId="{04C2D309-A308-4229-809F-A54389981038}"/>
    <dgm:cxn modelId="{A56A3098-528D-44E3-8ADD-947EC2471B2A}" type="presOf" srcId="{B64F9260-E259-4A0B-90D7-171C96DDACAA}" destId="{F23BEFCC-1F4E-4D32-AC4C-DED9E0D31759}" srcOrd="0" destOrd="0" presId="urn:microsoft.com/office/officeart/2005/8/layout/vList3"/>
    <dgm:cxn modelId="{F269C0D0-06CA-428F-8A28-439CEDE07D9F}" srcId="{D8A34333-71D3-49BB-ACE0-1F0A04EFADB8}" destId="{3100696F-BF36-423A-9EEA-9A6FE1C1507F}" srcOrd="0" destOrd="0" parTransId="{0B3D87F4-93D6-4F4D-A384-D8DC8918BB26}" sibTransId="{B340EB9D-B678-4E8B-89B3-6D299DF53AA2}"/>
    <dgm:cxn modelId="{4BB3C034-AEE1-4927-ACA9-74961FD0C89E}" type="presParOf" srcId="{B360BE89-E09F-4D23-8CB3-9C5127F27E48}" destId="{E840A754-15E2-45EE-82CE-C69CDC84A0B1}" srcOrd="0" destOrd="0" presId="urn:microsoft.com/office/officeart/2005/8/layout/vList3"/>
    <dgm:cxn modelId="{4DCB85AE-ED1D-4370-AAF6-8E81E457E30B}" type="presParOf" srcId="{E840A754-15E2-45EE-82CE-C69CDC84A0B1}" destId="{8C29486E-1643-47C2-BF8D-622C831D41D8}" srcOrd="0" destOrd="0" presId="urn:microsoft.com/office/officeart/2005/8/layout/vList3"/>
    <dgm:cxn modelId="{148C65CB-52A9-46C6-A8AE-76900B2A7A48}" type="presParOf" srcId="{E840A754-15E2-45EE-82CE-C69CDC84A0B1}" destId="{1BC201BC-7761-40A7-81A9-CBBA2CF0BAEF}" srcOrd="1" destOrd="0" presId="urn:microsoft.com/office/officeart/2005/8/layout/vList3"/>
    <dgm:cxn modelId="{5CC0C20A-C1F8-4829-BEF6-CE48353EDFB1}" type="presParOf" srcId="{B360BE89-E09F-4D23-8CB3-9C5127F27E48}" destId="{A5192C68-A9C5-4D77-828F-DA7D98476C8D}" srcOrd="1" destOrd="0" presId="urn:microsoft.com/office/officeart/2005/8/layout/vList3"/>
    <dgm:cxn modelId="{C6F7E314-6606-4116-B2B4-1D710ED5DAE5}" type="presParOf" srcId="{B360BE89-E09F-4D23-8CB3-9C5127F27E48}" destId="{ADF5B543-191A-41EE-A1D2-A98BAC142887}" srcOrd="2" destOrd="0" presId="urn:microsoft.com/office/officeart/2005/8/layout/vList3"/>
    <dgm:cxn modelId="{F85994EA-F63F-4F9A-A446-1BBB28217FAD}" type="presParOf" srcId="{ADF5B543-191A-41EE-A1D2-A98BAC142887}" destId="{382B2B52-D486-4018-8AD0-8E012ECB9C37}" srcOrd="0" destOrd="0" presId="urn:microsoft.com/office/officeart/2005/8/layout/vList3"/>
    <dgm:cxn modelId="{CC6799A8-35EA-493E-A1DC-6FBED39897A9}" type="presParOf" srcId="{ADF5B543-191A-41EE-A1D2-A98BAC142887}" destId="{F23BEFCC-1F4E-4D32-AC4C-DED9E0D31759}" srcOrd="1" destOrd="0" presId="urn:microsoft.com/office/officeart/2005/8/layout/vList3"/>
    <dgm:cxn modelId="{7699356A-BB75-4300-B8D7-F0C76AD16B60}" type="presParOf" srcId="{B360BE89-E09F-4D23-8CB3-9C5127F27E48}" destId="{B2EA349D-7D00-4AC0-966D-59B178CDC4E8}" srcOrd="3" destOrd="0" presId="urn:microsoft.com/office/officeart/2005/8/layout/vList3"/>
    <dgm:cxn modelId="{F657AF84-9AE0-479C-A8C2-76C4C8097B0C}" type="presParOf" srcId="{B360BE89-E09F-4D23-8CB3-9C5127F27E48}" destId="{0958241B-7804-4641-B233-C7018E341026}" srcOrd="4" destOrd="0" presId="urn:microsoft.com/office/officeart/2005/8/layout/vList3"/>
    <dgm:cxn modelId="{D7A64238-75DE-4174-906E-1DD23B4243C7}" type="presParOf" srcId="{0958241B-7804-4641-B233-C7018E341026}" destId="{D997D906-23A0-4B11-A5D9-F0E2EA6FF46D}" srcOrd="0" destOrd="0" presId="urn:microsoft.com/office/officeart/2005/8/layout/vList3"/>
    <dgm:cxn modelId="{5CD087E0-779D-4172-B431-B11B366DB292}" type="presParOf" srcId="{0958241B-7804-4641-B233-C7018E341026}" destId="{A923606D-5D8C-4B45-8BB2-FDAA3CA4CE0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A34333-71D3-49BB-ACE0-1F0A04EFADB8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3100696F-BF36-423A-9EEA-9A6FE1C1507F}">
      <dgm:prSet phldrT="[Text]" custT="1"/>
      <dgm:spPr>
        <a:solidFill>
          <a:srgbClr val="3018A8"/>
        </a:solidFill>
      </dgm:spPr>
      <dgm:t>
        <a:bodyPr/>
        <a:lstStyle/>
        <a:p>
          <a:r>
            <a:rPr lang="lv-LV" sz="1800" b="1"/>
            <a:t>Jūlija Asmuss</a:t>
          </a:r>
        </a:p>
        <a:p>
          <a:r>
            <a:rPr lang="lv-LV" sz="1400"/>
            <a:t>Coordinator, </a:t>
          </a:r>
        </a:p>
        <a:p>
          <a:r>
            <a:rPr lang="lv-LV" sz="1400"/>
            <a:t>CL3, CL4</a:t>
          </a:r>
        </a:p>
      </dgm:t>
    </dgm:pt>
    <dgm:pt modelId="{0B3D87F4-93D6-4F4D-A384-D8DC8918BB26}" type="parTrans" cxnId="{F269C0D0-06CA-428F-8A28-439CEDE07D9F}">
      <dgm:prSet/>
      <dgm:spPr/>
      <dgm:t>
        <a:bodyPr/>
        <a:lstStyle/>
        <a:p>
          <a:endParaRPr lang="lv-LV"/>
        </a:p>
      </dgm:t>
    </dgm:pt>
    <dgm:pt modelId="{B340EB9D-B678-4E8B-89B3-6D299DF53AA2}" type="sibTrans" cxnId="{F269C0D0-06CA-428F-8A28-439CEDE07D9F}">
      <dgm:prSet/>
      <dgm:spPr/>
      <dgm:t>
        <a:bodyPr/>
        <a:lstStyle/>
        <a:p>
          <a:endParaRPr lang="lv-LV"/>
        </a:p>
      </dgm:t>
    </dgm:pt>
    <dgm:pt modelId="{B64F9260-E259-4A0B-90D7-171C96DDACAA}">
      <dgm:prSet phldrT="[Text]" custT="1"/>
      <dgm:spPr>
        <a:solidFill>
          <a:srgbClr val="3018A8"/>
        </a:solidFill>
      </dgm:spPr>
      <dgm:t>
        <a:bodyPr/>
        <a:lstStyle/>
        <a:p>
          <a:r>
            <a:rPr lang="lv-LV" sz="1800" b="1"/>
            <a:t>Darja Aksjonova</a:t>
          </a:r>
        </a:p>
        <a:p>
          <a:r>
            <a:rPr lang="lv-LV" sz="1400"/>
            <a:t>CL2, EURAXESS, Widening</a:t>
          </a:r>
        </a:p>
      </dgm:t>
    </dgm:pt>
    <dgm:pt modelId="{D3D750A6-BC1C-482D-8F93-8C28A256E6C2}" type="parTrans" cxnId="{62EB3897-EFF6-4DAD-9D8A-1D7CED749843}">
      <dgm:prSet/>
      <dgm:spPr/>
      <dgm:t>
        <a:bodyPr/>
        <a:lstStyle/>
        <a:p>
          <a:endParaRPr lang="lv-LV"/>
        </a:p>
      </dgm:t>
    </dgm:pt>
    <dgm:pt modelId="{04C2D309-A308-4229-809F-A54389981038}" type="sibTrans" cxnId="{62EB3897-EFF6-4DAD-9D8A-1D7CED749843}">
      <dgm:prSet/>
      <dgm:spPr/>
      <dgm:t>
        <a:bodyPr/>
        <a:lstStyle/>
        <a:p>
          <a:endParaRPr lang="lv-LV"/>
        </a:p>
      </dgm:t>
    </dgm:pt>
    <dgm:pt modelId="{27BBF8DD-D755-4DBA-814C-7B3C1FCF39A8}">
      <dgm:prSet phldrT="[Text]" custT="1"/>
      <dgm:spPr>
        <a:solidFill>
          <a:srgbClr val="3018A8"/>
        </a:solidFill>
      </dgm:spPr>
      <dgm:t>
        <a:bodyPr/>
        <a:lstStyle/>
        <a:p>
          <a:r>
            <a:rPr lang="lv-LV" sz="1800" b="1"/>
            <a:t>Lāsma Brenča</a:t>
          </a:r>
        </a:p>
        <a:p>
          <a:r>
            <a:rPr lang="lv-LV" sz="1400"/>
            <a:t>CL5, CL6</a:t>
          </a:r>
        </a:p>
      </dgm:t>
    </dgm:pt>
    <dgm:pt modelId="{DB7502C0-61C4-44C7-9E1B-0EBE6B53FDCB}" type="parTrans" cxnId="{2D136F26-8C70-48DC-B52D-DAA045996F3E}">
      <dgm:prSet/>
      <dgm:spPr/>
      <dgm:t>
        <a:bodyPr/>
        <a:lstStyle/>
        <a:p>
          <a:endParaRPr lang="lv-LV"/>
        </a:p>
      </dgm:t>
    </dgm:pt>
    <dgm:pt modelId="{57D1B343-B72A-4EB8-B348-D12F598BC6B1}" type="sibTrans" cxnId="{2D136F26-8C70-48DC-B52D-DAA045996F3E}">
      <dgm:prSet/>
      <dgm:spPr/>
      <dgm:t>
        <a:bodyPr/>
        <a:lstStyle/>
        <a:p>
          <a:endParaRPr lang="lv-LV"/>
        </a:p>
      </dgm:t>
    </dgm:pt>
    <dgm:pt modelId="{B360BE89-E09F-4D23-8CB3-9C5127F27E48}" type="pres">
      <dgm:prSet presAssocID="{D8A34333-71D3-49BB-ACE0-1F0A04EFADB8}" presName="linearFlow" presStyleCnt="0">
        <dgm:presLayoutVars>
          <dgm:dir/>
          <dgm:resizeHandles val="exact"/>
        </dgm:presLayoutVars>
      </dgm:prSet>
      <dgm:spPr/>
    </dgm:pt>
    <dgm:pt modelId="{E840A754-15E2-45EE-82CE-C69CDC84A0B1}" type="pres">
      <dgm:prSet presAssocID="{3100696F-BF36-423A-9EEA-9A6FE1C1507F}" presName="composite" presStyleCnt="0"/>
      <dgm:spPr/>
    </dgm:pt>
    <dgm:pt modelId="{8C29486E-1643-47C2-BF8D-622C831D41D8}" type="pres">
      <dgm:prSet presAssocID="{3100696F-BF36-423A-9EEA-9A6FE1C1507F}" presName="imgShp" presStyleLbl="fgImgPlace1" presStyleIdx="0" presStyleCnt="3" custLinFactNeighborX="2450" custLinFactNeighborY="2450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274" t="-6947" r="-2274" b="-43053"/>
          </a:stretch>
        </a:blipFill>
      </dgm:spPr>
    </dgm:pt>
    <dgm:pt modelId="{1BC201BC-7761-40A7-81A9-CBBA2CF0BAEF}" type="pres">
      <dgm:prSet presAssocID="{3100696F-BF36-423A-9EEA-9A6FE1C1507F}" presName="txShp" presStyleLbl="node1" presStyleIdx="0" presStyleCnt="3">
        <dgm:presLayoutVars>
          <dgm:bulletEnabled val="1"/>
        </dgm:presLayoutVars>
      </dgm:prSet>
      <dgm:spPr/>
    </dgm:pt>
    <dgm:pt modelId="{A5192C68-A9C5-4D77-828F-DA7D98476C8D}" type="pres">
      <dgm:prSet presAssocID="{B340EB9D-B678-4E8B-89B3-6D299DF53AA2}" presName="spacing" presStyleCnt="0"/>
      <dgm:spPr/>
    </dgm:pt>
    <dgm:pt modelId="{ADF5B543-191A-41EE-A1D2-A98BAC142887}" type="pres">
      <dgm:prSet presAssocID="{B64F9260-E259-4A0B-90D7-171C96DDACAA}" presName="composite" presStyleCnt="0"/>
      <dgm:spPr/>
    </dgm:pt>
    <dgm:pt modelId="{382B2B52-D486-4018-8AD0-8E012ECB9C37}" type="pres">
      <dgm:prSet presAssocID="{B64F9260-E259-4A0B-90D7-171C96DDACAA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23BEFCC-1F4E-4D32-AC4C-DED9E0D31759}" type="pres">
      <dgm:prSet presAssocID="{B64F9260-E259-4A0B-90D7-171C96DDACAA}" presName="txShp" presStyleLbl="node1" presStyleIdx="1" presStyleCnt="3">
        <dgm:presLayoutVars>
          <dgm:bulletEnabled val="1"/>
        </dgm:presLayoutVars>
      </dgm:prSet>
      <dgm:spPr/>
    </dgm:pt>
    <dgm:pt modelId="{B2EA349D-7D00-4AC0-966D-59B178CDC4E8}" type="pres">
      <dgm:prSet presAssocID="{04C2D309-A308-4229-809F-A54389981038}" presName="spacing" presStyleCnt="0"/>
      <dgm:spPr/>
    </dgm:pt>
    <dgm:pt modelId="{0958241B-7804-4641-B233-C7018E341026}" type="pres">
      <dgm:prSet presAssocID="{27BBF8DD-D755-4DBA-814C-7B3C1FCF39A8}" presName="composite" presStyleCnt="0"/>
      <dgm:spPr/>
    </dgm:pt>
    <dgm:pt modelId="{D997D906-23A0-4B11-A5D9-F0E2EA6FF46D}" type="pres">
      <dgm:prSet presAssocID="{27BBF8DD-D755-4DBA-814C-7B3C1FCF39A8}" presName="imgShp" presStyleLbl="fgImgPlace1" presStyleIdx="2" presStyleCnt="3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296" t="-5026" r="-2296" b="-44974"/>
          </a:stretch>
        </a:blipFill>
      </dgm:spPr>
    </dgm:pt>
    <dgm:pt modelId="{A923606D-5D8C-4B45-8BB2-FDAA3CA4CE07}" type="pres">
      <dgm:prSet presAssocID="{27BBF8DD-D755-4DBA-814C-7B3C1FCF39A8}" presName="txShp" presStyleLbl="node1" presStyleIdx="2" presStyleCnt="3">
        <dgm:presLayoutVars>
          <dgm:bulletEnabled val="1"/>
        </dgm:presLayoutVars>
      </dgm:prSet>
      <dgm:spPr/>
    </dgm:pt>
  </dgm:ptLst>
  <dgm:cxnLst>
    <dgm:cxn modelId="{2D136F26-8C70-48DC-B52D-DAA045996F3E}" srcId="{D8A34333-71D3-49BB-ACE0-1F0A04EFADB8}" destId="{27BBF8DD-D755-4DBA-814C-7B3C1FCF39A8}" srcOrd="2" destOrd="0" parTransId="{DB7502C0-61C4-44C7-9E1B-0EBE6B53FDCB}" sibTransId="{57D1B343-B72A-4EB8-B348-D12F598BC6B1}"/>
    <dgm:cxn modelId="{6EE3DB2E-EFD5-428A-BEE4-B635EE8CDF72}" type="presOf" srcId="{3100696F-BF36-423A-9EEA-9A6FE1C1507F}" destId="{1BC201BC-7761-40A7-81A9-CBBA2CF0BAEF}" srcOrd="0" destOrd="0" presId="urn:microsoft.com/office/officeart/2005/8/layout/vList3"/>
    <dgm:cxn modelId="{E8399336-39CD-4F0E-A43F-FE98C6131563}" type="presOf" srcId="{27BBF8DD-D755-4DBA-814C-7B3C1FCF39A8}" destId="{A923606D-5D8C-4B45-8BB2-FDAA3CA4CE07}" srcOrd="0" destOrd="0" presId="urn:microsoft.com/office/officeart/2005/8/layout/vList3"/>
    <dgm:cxn modelId="{11EB637F-D31F-4559-B63C-E7342CBC48B0}" type="presOf" srcId="{D8A34333-71D3-49BB-ACE0-1F0A04EFADB8}" destId="{B360BE89-E09F-4D23-8CB3-9C5127F27E48}" srcOrd="0" destOrd="0" presId="urn:microsoft.com/office/officeart/2005/8/layout/vList3"/>
    <dgm:cxn modelId="{62EB3897-EFF6-4DAD-9D8A-1D7CED749843}" srcId="{D8A34333-71D3-49BB-ACE0-1F0A04EFADB8}" destId="{B64F9260-E259-4A0B-90D7-171C96DDACAA}" srcOrd="1" destOrd="0" parTransId="{D3D750A6-BC1C-482D-8F93-8C28A256E6C2}" sibTransId="{04C2D309-A308-4229-809F-A54389981038}"/>
    <dgm:cxn modelId="{A56A3098-528D-44E3-8ADD-947EC2471B2A}" type="presOf" srcId="{B64F9260-E259-4A0B-90D7-171C96DDACAA}" destId="{F23BEFCC-1F4E-4D32-AC4C-DED9E0D31759}" srcOrd="0" destOrd="0" presId="urn:microsoft.com/office/officeart/2005/8/layout/vList3"/>
    <dgm:cxn modelId="{F269C0D0-06CA-428F-8A28-439CEDE07D9F}" srcId="{D8A34333-71D3-49BB-ACE0-1F0A04EFADB8}" destId="{3100696F-BF36-423A-9EEA-9A6FE1C1507F}" srcOrd="0" destOrd="0" parTransId="{0B3D87F4-93D6-4F4D-A384-D8DC8918BB26}" sibTransId="{B340EB9D-B678-4E8B-89B3-6D299DF53AA2}"/>
    <dgm:cxn modelId="{4BB3C034-AEE1-4927-ACA9-74961FD0C89E}" type="presParOf" srcId="{B360BE89-E09F-4D23-8CB3-9C5127F27E48}" destId="{E840A754-15E2-45EE-82CE-C69CDC84A0B1}" srcOrd="0" destOrd="0" presId="urn:microsoft.com/office/officeart/2005/8/layout/vList3"/>
    <dgm:cxn modelId="{4DCB85AE-ED1D-4370-AAF6-8E81E457E30B}" type="presParOf" srcId="{E840A754-15E2-45EE-82CE-C69CDC84A0B1}" destId="{8C29486E-1643-47C2-BF8D-622C831D41D8}" srcOrd="0" destOrd="0" presId="urn:microsoft.com/office/officeart/2005/8/layout/vList3"/>
    <dgm:cxn modelId="{148C65CB-52A9-46C6-A8AE-76900B2A7A48}" type="presParOf" srcId="{E840A754-15E2-45EE-82CE-C69CDC84A0B1}" destId="{1BC201BC-7761-40A7-81A9-CBBA2CF0BAEF}" srcOrd="1" destOrd="0" presId="urn:microsoft.com/office/officeart/2005/8/layout/vList3"/>
    <dgm:cxn modelId="{5CC0C20A-C1F8-4829-BEF6-CE48353EDFB1}" type="presParOf" srcId="{B360BE89-E09F-4D23-8CB3-9C5127F27E48}" destId="{A5192C68-A9C5-4D77-828F-DA7D98476C8D}" srcOrd="1" destOrd="0" presId="urn:microsoft.com/office/officeart/2005/8/layout/vList3"/>
    <dgm:cxn modelId="{C6F7E314-6606-4116-B2B4-1D710ED5DAE5}" type="presParOf" srcId="{B360BE89-E09F-4D23-8CB3-9C5127F27E48}" destId="{ADF5B543-191A-41EE-A1D2-A98BAC142887}" srcOrd="2" destOrd="0" presId="urn:microsoft.com/office/officeart/2005/8/layout/vList3"/>
    <dgm:cxn modelId="{F85994EA-F63F-4F9A-A446-1BBB28217FAD}" type="presParOf" srcId="{ADF5B543-191A-41EE-A1D2-A98BAC142887}" destId="{382B2B52-D486-4018-8AD0-8E012ECB9C37}" srcOrd="0" destOrd="0" presId="urn:microsoft.com/office/officeart/2005/8/layout/vList3"/>
    <dgm:cxn modelId="{CC6799A8-35EA-493E-A1DC-6FBED39897A9}" type="presParOf" srcId="{ADF5B543-191A-41EE-A1D2-A98BAC142887}" destId="{F23BEFCC-1F4E-4D32-AC4C-DED9E0D31759}" srcOrd="1" destOrd="0" presId="urn:microsoft.com/office/officeart/2005/8/layout/vList3"/>
    <dgm:cxn modelId="{7699356A-BB75-4300-B8D7-F0C76AD16B60}" type="presParOf" srcId="{B360BE89-E09F-4D23-8CB3-9C5127F27E48}" destId="{B2EA349D-7D00-4AC0-966D-59B178CDC4E8}" srcOrd="3" destOrd="0" presId="urn:microsoft.com/office/officeart/2005/8/layout/vList3"/>
    <dgm:cxn modelId="{F657AF84-9AE0-479C-A8C2-76C4C8097B0C}" type="presParOf" srcId="{B360BE89-E09F-4D23-8CB3-9C5127F27E48}" destId="{0958241B-7804-4641-B233-C7018E341026}" srcOrd="4" destOrd="0" presId="urn:microsoft.com/office/officeart/2005/8/layout/vList3"/>
    <dgm:cxn modelId="{D7A64238-75DE-4174-906E-1DD23B4243C7}" type="presParOf" srcId="{0958241B-7804-4641-B233-C7018E341026}" destId="{D997D906-23A0-4B11-A5D9-F0E2EA6FF46D}" srcOrd="0" destOrd="0" presId="urn:microsoft.com/office/officeart/2005/8/layout/vList3"/>
    <dgm:cxn modelId="{5CD087E0-779D-4172-B431-B11B366DB292}" type="presParOf" srcId="{0958241B-7804-4641-B233-C7018E341026}" destId="{A923606D-5D8C-4B45-8BB2-FDAA3CA4CE0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201BC-7761-40A7-81A9-CBBA2CF0BAEF}">
      <dsp:nvSpPr>
        <dsp:cNvPr id="0" name=""/>
        <dsp:cNvSpPr/>
      </dsp:nvSpPr>
      <dsp:spPr>
        <a:xfrm rot="10800000">
          <a:off x="889045" y="80186"/>
          <a:ext cx="2353096" cy="1185394"/>
        </a:xfrm>
        <a:prstGeom prst="homePlate">
          <a:avLst/>
        </a:prstGeom>
        <a:solidFill>
          <a:srgbClr val="3018A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72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/>
            <a:t>Jānis Ancāns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/>
            <a:t>CL1</a:t>
          </a:r>
        </a:p>
      </dsp:txBody>
      <dsp:txXfrm rot="10800000">
        <a:off x="1185393" y="80186"/>
        <a:ext cx="2056748" cy="1185394"/>
      </dsp:txXfrm>
    </dsp:sp>
    <dsp:sp modelId="{8C29486E-1643-47C2-BF8D-622C831D41D8}">
      <dsp:nvSpPr>
        <dsp:cNvPr id="0" name=""/>
        <dsp:cNvSpPr/>
      </dsp:nvSpPr>
      <dsp:spPr>
        <a:xfrm>
          <a:off x="296348" y="80186"/>
          <a:ext cx="1185394" cy="118539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3BEFCC-1F4E-4D32-AC4C-DED9E0D31759}">
      <dsp:nvSpPr>
        <dsp:cNvPr id="0" name=""/>
        <dsp:cNvSpPr/>
      </dsp:nvSpPr>
      <dsp:spPr>
        <a:xfrm rot="10800000">
          <a:off x="889045" y="1619430"/>
          <a:ext cx="2353096" cy="1185394"/>
        </a:xfrm>
        <a:prstGeom prst="homePlate">
          <a:avLst/>
        </a:prstGeom>
        <a:solidFill>
          <a:srgbClr val="3018A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72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/>
            <a:t>Marija Plotniece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>
              <a:solidFill>
                <a:schemeClr val="bg1"/>
              </a:solidFill>
            </a:rPr>
            <a:t>EIC, EIT, EIE, RI</a:t>
          </a:r>
        </a:p>
      </dsp:txBody>
      <dsp:txXfrm rot="10800000">
        <a:off x="1185393" y="1619430"/>
        <a:ext cx="2056748" cy="1185394"/>
      </dsp:txXfrm>
    </dsp:sp>
    <dsp:sp modelId="{382B2B52-D486-4018-8AD0-8E012ECB9C37}">
      <dsp:nvSpPr>
        <dsp:cNvPr id="0" name=""/>
        <dsp:cNvSpPr/>
      </dsp:nvSpPr>
      <dsp:spPr>
        <a:xfrm>
          <a:off x="296348" y="1619430"/>
          <a:ext cx="1185394" cy="1185394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356" t="-2929" r="-7644" b="2929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23606D-5D8C-4B45-8BB2-FDAA3CA4CE07}">
      <dsp:nvSpPr>
        <dsp:cNvPr id="0" name=""/>
        <dsp:cNvSpPr/>
      </dsp:nvSpPr>
      <dsp:spPr>
        <a:xfrm rot="10800000">
          <a:off x="889045" y="3158673"/>
          <a:ext cx="2353096" cy="1185394"/>
        </a:xfrm>
        <a:prstGeom prst="homePlate">
          <a:avLst/>
        </a:prstGeom>
        <a:solidFill>
          <a:srgbClr val="3018A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72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/>
            <a:t>Inga Šīrante</a:t>
          </a:r>
          <a:endParaRPr lang="en-US" sz="1800" b="1" kern="120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bg1"/>
              </a:solidFill>
            </a:rPr>
            <a:t>L</a:t>
          </a:r>
          <a:r>
            <a:rPr lang="lv-LV" sz="1400" kern="1200">
              <a:solidFill>
                <a:schemeClr val="bg1"/>
              </a:solidFill>
            </a:rPr>
            <a:t>egal and Financial issues</a:t>
          </a:r>
          <a:endParaRPr lang="lv-LV" sz="1800" kern="1200">
            <a:solidFill>
              <a:schemeClr val="bg1"/>
            </a:solidFill>
          </a:endParaRPr>
        </a:p>
      </dsp:txBody>
      <dsp:txXfrm rot="10800000">
        <a:off x="1185393" y="3158673"/>
        <a:ext cx="2056748" cy="1185394"/>
      </dsp:txXfrm>
    </dsp:sp>
    <dsp:sp modelId="{D997D906-23A0-4B11-A5D9-F0E2EA6FF46D}">
      <dsp:nvSpPr>
        <dsp:cNvPr id="0" name=""/>
        <dsp:cNvSpPr/>
      </dsp:nvSpPr>
      <dsp:spPr>
        <a:xfrm>
          <a:off x="296348" y="3158673"/>
          <a:ext cx="1185394" cy="118539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201BC-7761-40A7-81A9-CBBA2CF0BAEF}">
      <dsp:nvSpPr>
        <dsp:cNvPr id="0" name=""/>
        <dsp:cNvSpPr/>
      </dsp:nvSpPr>
      <dsp:spPr>
        <a:xfrm rot="10800000">
          <a:off x="889045" y="80186"/>
          <a:ext cx="2353096" cy="1185394"/>
        </a:xfrm>
        <a:prstGeom prst="homePlate">
          <a:avLst/>
        </a:prstGeom>
        <a:solidFill>
          <a:srgbClr val="3018A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72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/>
            <a:t>Sarmīte Mickeviča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/>
            <a:t>Widening, CL3, CL4</a:t>
          </a:r>
        </a:p>
      </dsp:txBody>
      <dsp:txXfrm rot="10800000">
        <a:off x="1185393" y="80186"/>
        <a:ext cx="2056748" cy="1185394"/>
      </dsp:txXfrm>
    </dsp:sp>
    <dsp:sp modelId="{8C29486E-1643-47C2-BF8D-622C831D41D8}">
      <dsp:nvSpPr>
        <dsp:cNvPr id="0" name=""/>
        <dsp:cNvSpPr/>
      </dsp:nvSpPr>
      <dsp:spPr>
        <a:xfrm>
          <a:off x="296348" y="80186"/>
          <a:ext cx="1185394" cy="1185394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571" r="-7429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3BEFCC-1F4E-4D32-AC4C-DED9E0D31759}">
      <dsp:nvSpPr>
        <dsp:cNvPr id="0" name=""/>
        <dsp:cNvSpPr/>
      </dsp:nvSpPr>
      <dsp:spPr>
        <a:xfrm rot="10800000">
          <a:off x="889045" y="1619430"/>
          <a:ext cx="2353096" cy="1185394"/>
        </a:xfrm>
        <a:prstGeom prst="homePlate">
          <a:avLst/>
        </a:prstGeom>
        <a:solidFill>
          <a:srgbClr val="3018A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72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/>
            <a:t>Aiga Salmiņa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/>
            <a:t>CL5, CL6, JRC</a:t>
          </a:r>
        </a:p>
      </dsp:txBody>
      <dsp:txXfrm rot="10800000">
        <a:off x="1185393" y="1619430"/>
        <a:ext cx="2056748" cy="1185394"/>
      </dsp:txXfrm>
    </dsp:sp>
    <dsp:sp modelId="{382B2B52-D486-4018-8AD0-8E012ECB9C37}">
      <dsp:nvSpPr>
        <dsp:cNvPr id="0" name=""/>
        <dsp:cNvSpPr/>
      </dsp:nvSpPr>
      <dsp:spPr>
        <a:xfrm>
          <a:off x="296348" y="1619430"/>
          <a:ext cx="1185394" cy="118539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23606D-5D8C-4B45-8BB2-FDAA3CA4CE07}">
      <dsp:nvSpPr>
        <dsp:cNvPr id="0" name=""/>
        <dsp:cNvSpPr/>
      </dsp:nvSpPr>
      <dsp:spPr>
        <a:xfrm rot="10800000">
          <a:off x="889045" y="3158673"/>
          <a:ext cx="2353096" cy="1185394"/>
        </a:xfrm>
        <a:prstGeom prst="homePlate">
          <a:avLst/>
        </a:prstGeom>
        <a:solidFill>
          <a:srgbClr val="3018A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72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/>
            <a:t>Liene Ekša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/>
            <a:t>MSCA, ERC, ERA</a:t>
          </a:r>
        </a:p>
      </dsp:txBody>
      <dsp:txXfrm rot="10800000">
        <a:off x="1185393" y="3158673"/>
        <a:ext cx="2056748" cy="1185394"/>
      </dsp:txXfrm>
    </dsp:sp>
    <dsp:sp modelId="{D997D906-23A0-4B11-A5D9-F0E2EA6FF46D}">
      <dsp:nvSpPr>
        <dsp:cNvPr id="0" name=""/>
        <dsp:cNvSpPr/>
      </dsp:nvSpPr>
      <dsp:spPr>
        <a:xfrm>
          <a:off x="296348" y="3158673"/>
          <a:ext cx="1185394" cy="118539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201BC-7761-40A7-81A9-CBBA2CF0BAEF}">
      <dsp:nvSpPr>
        <dsp:cNvPr id="0" name=""/>
        <dsp:cNvSpPr/>
      </dsp:nvSpPr>
      <dsp:spPr>
        <a:xfrm rot="10800000">
          <a:off x="889045" y="80186"/>
          <a:ext cx="2353096" cy="1185394"/>
        </a:xfrm>
        <a:prstGeom prst="homePlate">
          <a:avLst/>
        </a:prstGeom>
        <a:solidFill>
          <a:srgbClr val="3018A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72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/>
            <a:t>Jūlija Asmuss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/>
            <a:t>Coordinator,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/>
            <a:t>CL3, CL4</a:t>
          </a:r>
        </a:p>
      </dsp:txBody>
      <dsp:txXfrm rot="10800000">
        <a:off x="1185393" y="80186"/>
        <a:ext cx="2056748" cy="1185394"/>
      </dsp:txXfrm>
    </dsp:sp>
    <dsp:sp modelId="{8C29486E-1643-47C2-BF8D-622C831D41D8}">
      <dsp:nvSpPr>
        <dsp:cNvPr id="0" name=""/>
        <dsp:cNvSpPr/>
      </dsp:nvSpPr>
      <dsp:spPr>
        <a:xfrm>
          <a:off x="325390" y="109228"/>
          <a:ext cx="1185394" cy="1185394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274" t="-6947" r="-2274" b="-43053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3BEFCC-1F4E-4D32-AC4C-DED9E0D31759}">
      <dsp:nvSpPr>
        <dsp:cNvPr id="0" name=""/>
        <dsp:cNvSpPr/>
      </dsp:nvSpPr>
      <dsp:spPr>
        <a:xfrm rot="10800000">
          <a:off x="889045" y="1619430"/>
          <a:ext cx="2353096" cy="1185394"/>
        </a:xfrm>
        <a:prstGeom prst="homePlate">
          <a:avLst/>
        </a:prstGeom>
        <a:solidFill>
          <a:srgbClr val="3018A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72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/>
            <a:t>Darja Aksjonova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/>
            <a:t>CL2, EURAXESS, Widening</a:t>
          </a:r>
        </a:p>
      </dsp:txBody>
      <dsp:txXfrm rot="10800000">
        <a:off x="1185393" y="1619430"/>
        <a:ext cx="2056748" cy="1185394"/>
      </dsp:txXfrm>
    </dsp:sp>
    <dsp:sp modelId="{382B2B52-D486-4018-8AD0-8E012ECB9C37}">
      <dsp:nvSpPr>
        <dsp:cNvPr id="0" name=""/>
        <dsp:cNvSpPr/>
      </dsp:nvSpPr>
      <dsp:spPr>
        <a:xfrm>
          <a:off x="296348" y="1619430"/>
          <a:ext cx="1185394" cy="118539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23606D-5D8C-4B45-8BB2-FDAA3CA4CE07}">
      <dsp:nvSpPr>
        <dsp:cNvPr id="0" name=""/>
        <dsp:cNvSpPr/>
      </dsp:nvSpPr>
      <dsp:spPr>
        <a:xfrm rot="10800000">
          <a:off x="889045" y="3158673"/>
          <a:ext cx="2353096" cy="1185394"/>
        </a:xfrm>
        <a:prstGeom prst="homePlate">
          <a:avLst/>
        </a:prstGeom>
        <a:solidFill>
          <a:srgbClr val="3018A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72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/>
            <a:t>Lāsma Brenča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/>
            <a:t>CL5, CL6</a:t>
          </a:r>
        </a:p>
      </dsp:txBody>
      <dsp:txXfrm rot="10800000">
        <a:off x="1185393" y="3158673"/>
        <a:ext cx="2056748" cy="1185394"/>
      </dsp:txXfrm>
    </dsp:sp>
    <dsp:sp modelId="{D997D906-23A0-4B11-A5D9-F0E2EA6FF46D}">
      <dsp:nvSpPr>
        <dsp:cNvPr id="0" name=""/>
        <dsp:cNvSpPr/>
      </dsp:nvSpPr>
      <dsp:spPr>
        <a:xfrm>
          <a:off x="296348" y="3158673"/>
          <a:ext cx="1185394" cy="1185394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296" t="-5026" r="-2296" b="-44974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>
            <a:extLst>
              <a:ext uri="{FF2B5EF4-FFF2-40B4-BE49-F238E27FC236}">
                <a16:creationId xmlns:a16="http://schemas.microsoft.com/office/drawing/2014/main" id="{B2823B9B-5BB5-4F57-86CB-04A4F4BA72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B0B00563-2D7C-40DE-8933-5A4B282961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5AED3-040C-4A80-936A-8AE5228151E1}" type="datetimeFigureOut">
              <a:rPr lang="lv-LV" smtClean="0"/>
              <a:t>09.01.2024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BA7819CC-6116-4007-BA4F-4152FFCDF6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D8DF4598-C6BA-49ED-8914-427EFD652F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B0F09-69AA-4D0A-9857-F1BEB576DF8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98177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21990-72FD-4F2C-8BD7-8975FC12F00B}" type="datetimeFigureOut">
              <a:rPr lang="lv-LV" smtClean="0"/>
              <a:t>09.01.2024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E3A39-F0E6-4DBB-A897-EDEB3961B8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28341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/>
              <a:t>Lasma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E3A39-F0E6-4DBB-A897-EDEB3961B8B5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60118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/>
              <a:t>Aiga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E3A39-F0E6-4DBB-A897-EDEB3961B8B5}" type="slidenum">
              <a:rPr lang="lv-LV" smtClean="0"/>
              <a:t>20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75447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/>
              <a:t>Lasma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E3A39-F0E6-4DBB-A897-EDEB3961B8B5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90844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sz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17-18. aprīlim tika organizēts klātienes </a:t>
            </a:r>
            <a:r>
              <a:rPr lang="lv-LV" sz="12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kontaktbirža</a:t>
            </a:r>
            <a:r>
              <a:rPr lang="lv-LV" sz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Briselē uz EK konkursiem "Tīrs ūdens un okeāns« misijas tēmās. </a:t>
            </a:r>
            <a:r>
              <a:rPr lang="lv-LV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lv-LV" sz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Aicinājums piedalīties tika nodots Latvijas pētniekiem un uzņēmējiem - iesācējiem, vidējiem vai pavisam lieliem kā </a:t>
            </a:r>
            <a:r>
              <a:rPr lang="lv-LV" sz="12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aŗī</a:t>
            </a:r>
            <a:r>
              <a:rPr lang="lv-LV" sz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Ostām un citām testu vietām, kas attīsta inovācijas ūdens monitoringā, jūras aļģu vai akvakultūru tēmās vai citās ar Baltijas jūras glābšanu un ūdens baseina risinājumiem saistītās tēmās!</a:t>
            </a:r>
            <a:endParaRPr lang="lv-LV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lv-LV"/>
              <a:t>Pasākuma rezultātā </a:t>
            </a:r>
            <a:r>
              <a:rPr lang="lv-LV" sz="12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RTU veido konsorciju. CFI iet partneros NL veidotā konsorcijā.</a:t>
            </a:r>
            <a:endParaRPr lang="lv-LV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04947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12211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5016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/>
              <a:t>Vieta starp 100 šīs misijas pilsētām radīs nepieciešamo atbalstu, lai Rīga un Liepāja varētu daudz straujāk stiprināt visas Latvijas </a:t>
            </a:r>
            <a:r>
              <a:rPr lang="lv-LV" err="1"/>
              <a:t>energoneatkarību</a:t>
            </a:r>
            <a:r>
              <a:rPr lang="lv-LV"/>
              <a:t>, drošību un ļaut iedzīvotājiem zemākas enerģijas izmaksas un citus ieguvumus izbaudīt ātrāk nevis vēlāk. </a:t>
            </a:r>
          </a:p>
        </p:txBody>
      </p:sp>
    </p:spTree>
    <p:extLst>
      <p:ext uri="{BB962C8B-B14F-4D97-AF65-F5344CB8AC3E}">
        <p14:creationId xmlns:p14="http://schemas.microsoft.com/office/powerpoint/2010/main" val="3646433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E3A39-F0E6-4DBB-A897-EDEB3961B8B5}" type="slidenum">
              <a:rPr lang="lv-LV" smtClean="0"/>
              <a:t>17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89599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BB209-503E-D84A-8F0A-31FE3DF1A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7B745C-9A0F-BA1D-1826-C674632E04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703BE8-1FB4-A824-88BE-C204805572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85D5F-3863-09B1-31A7-D8E88B7E3D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E3A39-F0E6-4DBB-A897-EDEB3961B8B5}" type="slidenum">
              <a:rPr lang="lv-LV" smtClean="0"/>
              <a:t>18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38962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/>
              <a:t>Lasma</a:t>
            </a:r>
          </a:p>
        </p:txBody>
      </p:sp>
    </p:spTree>
    <p:extLst>
      <p:ext uri="{BB962C8B-B14F-4D97-AF65-F5344CB8AC3E}">
        <p14:creationId xmlns:p14="http://schemas.microsoft.com/office/powerpoint/2010/main" val="2978022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9B18E-20FF-4E19-B143-EB763A43C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0AD9F4-15EA-4A04-A0F3-FB0C54ECA3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86782-B49D-481B-A15B-2F3E07400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89575-379C-4A61-B2D6-FB133736F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9A390-ADEC-4F0B-9D01-9975C889E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3F40-12FA-4968-8235-5F18DAFE2DEF}" type="slidenum">
              <a:rPr lang="lv-LV" smtClean="0"/>
              <a:t>‹#›</a:t>
            </a:fld>
            <a:endParaRPr lang="lv-LV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E94189-80FC-4F48-B1CB-12BD0D889D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11938"/>
            <a:ext cx="12192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Sākums | Latvijas Zinātnes padome">
            <a:extLst>
              <a:ext uri="{FF2B5EF4-FFF2-40B4-BE49-F238E27FC236}">
                <a16:creationId xmlns:a16="http://schemas.microsoft.com/office/drawing/2014/main" id="{CD05FA84-6DDF-4E54-BB3D-6F820A03AE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101" y="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7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51654-83F3-461A-B246-B7B4C1E45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8D2883-830D-4E6F-9D87-510C2FED2E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90AD9-2B88-44A9-8733-DC27A4DD1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CE9EB-76F8-42D0-8A1D-4666FCE11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DDDFA-E70A-402D-B501-A6A73B11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3F40-12FA-4968-8235-5F18DAFE2DEF}" type="slidenum">
              <a:rPr lang="lv-LV" smtClean="0"/>
              <a:t>‹#›</a:t>
            </a:fld>
            <a:endParaRPr lang="lv-LV"/>
          </a:p>
        </p:txBody>
      </p:sp>
      <p:pic>
        <p:nvPicPr>
          <p:cNvPr id="8" name="Picture 2" descr="Sākums | Latvijas Zinātnes padome">
            <a:extLst>
              <a:ext uri="{FF2B5EF4-FFF2-40B4-BE49-F238E27FC236}">
                <a16:creationId xmlns:a16="http://schemas.microsoft.com/office/drawing/2014/main" id="{44B297D2-39E8-41A4-9155-6865329A5B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101" y="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53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98B521-2DDC-4E06-9FEE-DB49F87B48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03A677-5CC0-4A89-94F7-880E76E5A4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8728C-CCD1-4AA2-AA96-FA9F2F152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D5B90-2350-4E63-976D-59B319F53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5E050-3379-442B-92A2-D87B820ED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3F40-12FA-4968-8235-5F18DAFE2DEF}" type="slidenum">
              <a:rPr lang="lv-LV" smtClean="0"/>
              <a:t>‹#›</a:t>
            </a:fld>
            <a:endParaRPr lang="lv-LV"/>
          </a:p>
        </p:txBody>
      </p:sp>
      <p:pic>
        <p:nvPicPr>
          <p:cNvPr id="8" name="Picture 2" descr="Sākums | Latvijas Zinātnes padome">
            <a:extLst>
              <a:ext uri="{FF2B5EF4-FFF2-40B4-BE49-F238E27FC236}">
                <a16:creationId xmlns:a16="http://schemas.microsoft.com/office/drawing/2014/main" id="{40D1D190-6552-41BF-A08A-8EA33C1125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101" y="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976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11938"/>
            <a:ext cx="12192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26" name="Picture 2" descr="Sākums | Latvijas Zinātnes padome">
            <a:extLst>
              <a:ext uri="{FF2B5EF4-FFF2-40B4-BE49-F238E27FC236}">
                <a16:creationId xmlns:a16="http://schemas.microsoft.com/office/drawing/2014/main" id="{C35AAD40-F317-4C36-85E5-DD8860D27F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841" y="793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23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271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21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C2BEF-414D-4033-A9D2-DCD8F8CC0A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7421" y="1920034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rgbClr val="00B050"/>
                </a:solidFill>
                <a:latin typeface="Montserrat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1532F9-32AC-4ABE-98BD-58EC49A259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7421" y="4319902"/>
            <a:ext cx="9144000" cy="606178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2185B6"/>
                </a:solidFill>
                <a:latin typeface="Montserra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5FB7EA0-22FF-4A77-B7B4-9554E8AE9B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46"/>
            <a:ext cx="2828544" cy="29164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0F347B6-31E8-4CD6-A103-DE25F41A8D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97178" y="119476"/>
            <a:ext cx="4458086" cy="1143099"/>
          </a:xfrm>
          <a:prstGeom prst="rect">
            <a:avLst/>
          </a:prstGeom>
        </p:spPr>
      </p:pic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D32E738F-E004-4146-A431-23032A3F9F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Event Title, Date, Place</a:t>
            </a:r>
          </a:p>
        </p:txBody>
      </p:sp>
    </p:spTree>
    <p:extLst>
      <p:ext uri="{BB962C8B-B14F-4D97-AF65-F5344CB8AC3E}">
        <p14:creationId xmlns:p14="http://schemas.microsoft.com/office/powerpoint/2010/main" val="52058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EB9FA-273A-4A9F-9656-7EB3945E8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1117F-D07C-4F19-93EB-522433A80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3783C-3E09-4EDD-9CDD-AA0054AC0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1C67E-4D5E-4346-86CA-0AFC65D49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9ED28-745F-4C27-80CC-EFB875E6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3F40-12FA-4968-8235-5F18DAFE2DEF}" type="slidenum">
              <a:rPr lang="lv-LV" smtClean="0"/>
              <a:t>‹#›</a:t>
            </a:fld>
            <a:endParaRPr lang="lv-LV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C2EDF4-9C1B-450E-9E15-A29E7A9F3D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11938"/>
            <a:ext cx="12192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Sākums | Latvijas Zinātnes padome">
            <a:extLst>
              <a:ext uri="{FF2B5EF4-FFF2-40B4-BE49-F238E27FC236}">
                <a16:creationId xmlns:a16="http://schemas.microsoft.com/office/drawing/2014/main" id="{FD0EE456-916E-40DB-B9BA-65F2AABB54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101" y="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18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9B4F1-D983-4F07-8750-CB735B980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B302B-1619-419C-B51B-B71B874F5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94B1D-49A8-4B62-A908-DDDEA6320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A1E2A-78CF-4456-B19A-863429164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FD112-9748-4924-90C5-DA4F37D8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3F40-12FA-4968-8235-5F18DAFE2DEF}" type="slidenum">
              <a:rPr lang="lv-LV" smtClean="0"/>
              <a:t>‹#›</a:t>
            </a:fld>
            <a:endParaRPr lang="lv-LV"/>
          </a:p>
        </p:txBody>
      </p:sp>
      <p:pic>
        <p:nvPicPr>
          <p:cNvPr id="8" name="Picture 2" descr="Sākums | Latvijas Zinātnes padome">
            <a:extLst>
              <a:ext uri="{FF2B5EF4-FFF2-40B4-BE49-F238E27FC236}">
                <a16:creationId xmlns:a16="http://schemas.microsoft.com/office/drawing/2014/main" id="{B938A504-D2E6-4FB8-98BE-21BB1BD8A0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101" y="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86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AF269-5AA1-471D-BAB7-0ED429A90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60221-4DD4-4D8B-9CF3-0CB2C1BBE0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EEF147-2E4A-440E-A29D-F0235AA89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36BDB2-E0F6-4DAC-8581-C3463E1FD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20A10-011F-4D93-94E0-45BEAB95A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F0154-4681-4D79-9FD7-38ADC8460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3F40-12FA-4968-8235-5F18DAFE2DEF}" type="slidenum">
              <a:rPr lang="lv-LV" smtClean="0"/>
              <a:t>‹#›</a:t>
            </a:fld>
            <a:endParaRPr lang="lv-LV"/>
          </a:p>
        </p:txBody>
      </p:sp>
      <p:pic>
        <p:nvPicPr>
          <p:cNvPr id="9" name="Picture 2" descr="Sākums | Latvijas Zinātnes padome">
            <a:extLst>
              <a:ext uri="{FF2B5EF4-FFF2-40B4-BE49-F238E27FC236}">
                <a16:creationId xmlns:a16="http://schemas.microsoft.com/office/drawing/2014/main" id="{E237EFE2-2F83-4A1E-B452-D7DDCBFD6C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101" y="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842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A64C7-1483-497E-9E7B-8EB9615B5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59B65-528C-408A-B64E-A85546058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FB11F-64E6-4A9D-8931-8BD4D5B4E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C622A4-1F81-4AA9-B1DE-DE1409B4AB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749487-BB10-4D10-B844-464099B4B0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986023-33AE-44F9-A932-894F4BEEA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CB40D9-92C3-40D0-9907-58D43BC6B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2F623C-6933-4442-BE88-271369D6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3F40-12FA-4968-8235-5F18DAFE2DEF}" type="slidenum">
              <a:rPr lang="lv-LV" smtClean="0"/>
              <a:t>‹#›</a:t>
            </a:fld>
            <a:endParaRPr lang="lv-LV"/>
          </a:p>
        </p:txBody>
      </p:sp>
      <p:pic>
        <p:nvPicPr>
          <p:cNvPr id="11" name="Picture 2" descr="Sākums | Latvijas Zinātnes padome">
            <a:extLst>
              <a:ext uri="{FF2B5EF4-FFF2-40B4-BE49-F238E27FC236}">
                <a16:creationId xmlns:a16="http://schemas.microsoft.com/office/drawing/2014/main" id="{DC7407A9-A2E9-45BF-8A09-B06170D08E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101" y="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58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C4972-890C-459F-B5AB-D02FF343D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68642E-9B47-4B21-B904-4377B5F41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7CE064-8D41-449A-AB06-932036CE3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24C261-7980-450F-9458-CDA3262EB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3F40-12FA-4968-8235-5F18DAFE2DEF}" type="slidenum">
              <a:rPr lang="lv-LV" smtClean="0"/>
              <a:t>‹#›</a:t>
            </a:fld>
            <a:endParaRPr lang="lv-LV"/>
          </a:p>
        </p:txBody>
      </p:sp>
      <p:pic>
        <p:nvPicPr>
          <p:cNvPr id="7" name="Picture 2" descr="Sākums | Latvijas Zinātnes padome">
            <a:extLst>
              <a:ext uri="{FF2B5EF4-FFF2-40B4-BE49-F238E27FC236}">
                <a16:creationId xmlns:a16="http://schemas.microsoft.com/office/drawing/2014/main" id="{6C37ED99-99F1-4791-8672-8CFEDA5B92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101" y="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57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096B71-DA12-4E50-A16F-FE31C71C9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61CB30-DB34-4E9D-9AFF-A3F47C8B6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30168-B434-4630-AE1D-775E14AED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3F40-12FA-4968-8235-5F18DAFE2DEF}" type="slidenum">
              <a:rPr lang="lv-LV" smtClean="0"/>
              <a:t>‹#›</a:t>
            </a:fld>
            <a:endParaRPr lang="lv-LV"/>
          </a:p>
        </p:txBody>
      </p:sp>
      <p:pic>
        <p:nvPicPr>
          <p:cNvPr id="6" name="Picture 2" descr="Sākums | Latvijas Zinātnes padome">
            <a:extLst>
              <a:ext uri="{FF2B5EF4-FFF2-40B4-BE49-F238E27FC236}">
                <a16:creationId xmlns:a16="http://schemas.microsoft.com/office/drawing/2014/main" id="{BEED6841-362B-4930-BD5B-08F9F1C710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101" y="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755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1B920-6A60-4A66-86B9-59EED392B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C772A-3323-4864-9549-73BE3B5D3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F233B4-F9C6-40C2-AF4E-D26E35B12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AA56F5-7924-4937-BC09-1BE429DAF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7CDE28-CFAB-416A-A402-742B742A0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A4236-2891-4A1B-8BA2-98684CB85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3F40-12FA-4968-8235-5F18DAFE2DEF}" type="slidenum">
              <a:rPr lang="lv-LV" smtClean="0"/>
              <a:t>‹#›</a:t>
            </a:fld>
            <a:endParaRPr lang="lv-LV"/>
          </a:p>
        </p:txBody>
      </p:sp>
      <p:pic>
        <p:nvPicPr>
          <p:cNvPr id="9" name="Picture 2" descr="Sākums | Latvijas Zinātnes padome">
            <a:extLst>
              <a:ext uri="{FF2B5EF4-FFF2-40B4-BE49-F238E27FC236}">
                <a16:creationId xmlns:a16="http://schemas.microsoft.com/office/drawing/2014/main" id="{39984AC2-91AE-4E5F-A40D-D5062C1064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101" y="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864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008B3-A6E7-464B-9464-E8E4EA7FE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9DA82F-D4B9-435A-963B-36AE5D792F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4A43F-3B94-42BA-970B-384F3FACE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4BE6CB-8680-4C6A-BD53-38D0F61C8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2AD7D-F564-4491-A512-38CCBAD2E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B60BF6-6731-42A4-8477-66B85EBE0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3F40-12FA-4968-8235-5F18DAFE2DEF}" type="slidenum">
              <a:rPr lang="lv-LV" smtClean="0"/>
              <a:t>‹#›</a:t>
            </a:fld>
            <a:endParaRPr lang="lv-LV"/>
          </a:p>
        </p:txBody>
      </p:sp>
      <p:pic>
        <p:nvPicPr>
          <p:cNvPr id="9" name="Picture 2" descr="Sākums | Latvijas Zinātnes padome">
            <a:extLst>
              <a:ext uri="{FF2B5EF4-FFF2-40B4-BE49-F238E27FC236}">
                <a16:creationId xmlns:a16="http://schemas.microsoft.com/office/drawing/2014/main" id="{F1CDEEE0-A0CF-4402-93B7-86C9F3EC2C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101" y="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102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69B381-183E-4E86-854B-62D2A313B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CC780-5310-4662-80FF-B4F904964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B30EC-2F49-4D47-9128-397AA63F17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20956-802A-482C-8DE8-51D6E8B77A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36FC4-E873-4133-AB09-B4DE547806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F3F40-12FA-4968-8235-5F18DAFE2DEF}" type="slidenum">
              <a:rPr lang="lv-LV" smtClean="0"/>
              <a:t>‹#›</a:t>
            </a:fld>
            <a:endParaRPr lang="lv-LV"/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C36F20F8-7D3E-4312-A23B-2756A7D1E323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6611938"/>
            <a:ext cx="12192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938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  <p:sldLayoutId id="214748366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zp.gov.lv/lv/atbalsts-pieteicejie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humancentric-ai.b2match.io/home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rpan-projekt.si/en/2024-february/" TargetMode="External"/><Relationship Id="rId5" Type="http://schemas.openxmlformats.org/officeDocument/2006/relationships/hyperlink" Target="https://horizont.zenit.de/en/events/successful-r-i-in-europe-2024/" TargetMode="External"/><Relationship Id="rId4" Type="http://schemas.openxmlformats.org/officeDocument/2006/relationships/hyperlink" Target="https://www.ideal-ist.eu/event/research-reality-digital-solutions-european-challenges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hyperlink" Target="https://www.lzp.gov.lv/lv/apvarsnis-eiropa-2021-2027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9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hyperlink" Target="mailto:aiga.salmina@lzp.gov.lv" TargetMode="External"/><Relationship Id="rId4" Type="http://schemas.openxmlformats.org/officeDocument/2006/relationships/hyperlink" Target="mailto:lasma.brenca@lzp.gov.lv" TargetMode="External"/><Relationship Id="rId9" Type="http://schemas.openxmlformats.org/officeDocument/2006/relationships/hyperlink" Target="https://lzp.gov.lv/starptautiskas-sadarbibas-programmas/apvarsnis-eiropa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lnkd.in/dZSVVygb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D5D2D08-3BEA-A0D8-EF85-1676EE49A92F}"/>
              </a:ext>
            </a:extLst>
          </p:cNvPr>
          <p:cNvSpPr/>
          <p:nvPr/>
        </p:nvSpPr>
        <p:spPr bwMode="auto">
          <a:xfrm rot="3681879">
            <a:off x="2206954" y="-6629721"/>
            <a:ext cx="2630819" cy="1218378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39000">
                <a:srgbClr val="02058F"/>
              </a:gs>
              <a:gs pos="62000">
                <a:schemeClr val="accent1">
                  <a:alpha val="40725"/>
                </a:schemeClr>
              </a:gs>
              <a:gs pos="100000">
                <a:schemeClr val="bg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ArchDown">
              <a:avLst>
                <a:gd name="adj" fmla="val 16680161"/>
              </a:avLst>
            </a:prstTxWarp>
          </a:bodyPr>
          <a:lstStyle/>
          <a:p>
            <a:pPr algn="ctr"/>
            <a:endParaRPr lang="en-LV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00186C-C830-994B-2739-9801984D3884}"/>
              </a:ext>
            </a:extLst>
          </p:cNvPr>
          <p:cNvSpPr/>
          <p:nvPr/>
        </p:nvSpPr>
        <p:spPr bwMode="auto">
          <a:xfrm rot="3554323">
            <a:off x="7976903" y="1102001"/>
            <a:ext cx="2630819" cy="1218378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39000">
                <a:srgbClr val="02058F"/>
              </a:gs>
              <a:gs pos="79000">
                <a:schemeClr val="accent4">
                  <a:alpha val="61647"/>
                </a:schemeClr>
              </a:gs>
              <a:gs pos="100000">
                <a:schemeClr val="bg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ArchDown">
              <a:avLst>
                <a:gd name="adj" fmla="val 16680161"/>
              </a:avLst>
            </a:prstTxWarp>
          </a:bodyPr>
          <a:lstStyle/>
          <a:p>
            <a:pPr algn="ctr"/>
            <a:endParaRPr lang="en-LV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3A2E41-A78C-AD83-1531-69FEC8F5D5DB}"/>
              </a:ext>
            </a:extLst>
          </p:cNvPr>
          <p:cNvSpPr/>
          <p:nvPr/>
        </p:nvSpPr>
        <p:spPr bwMode="auto">
          <a:xfrm rot="3554323">
            <a:off x="8114535" y="-1059031"/>
            <a:ext cx="2630819" cy="1218378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46000">
                <a:schemeClr val="accent2"/>
              </a:gs>
              <a:gs pos="100000">
                <a:schemeClr val="bg2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ArchDown">
              <a:avLst>
                <a:gd name="adj" fmla="val 16680161"/>
              </a:avLst>
            </a:prstTxWarp>
          </a:bodyPr>
          <a:lstStyle/>
          <a:p>
            <a:pPr algn="ctr"/>
            <a:endParaRPr lang="en-LV"/>
          </a:p>
        </p:txBody>
      </p:sp>
      <p:sp>
        <p:nvSpPr>
          <p:cNvPr id="9" name="TextBox 8"/>
          <p:cNvSpPr txBox="1"/>
          <p:nvPr/>
        </p:nvSpPr>
        <p:spPr>
          <a:xfrm>
            <a:off x="471777" y="4338116"/>
            <a:ext cx="500062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i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Lāsma Brenča</a:t>
            </a:r>
          </a:p>
          <a:p>
            <a:r>
              <a:rPr lang="lv-LV" sz="2400" b="1" i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Aiga Salmiņa</a:t>
            </a:r>
            <a:endParaRPr lang="fi-FI" sz="2400" b="1" i="1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lv-LV" sz="16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Latvijas Zinātnes padome</a:t>
            </a:r>
            <a:endParaRPr lang="en-AU" sz="1600" i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lv-LV" sz="16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Nacionālais kontaktpunkts</a:t>
            </a:r>
            <a:endParaRPr lang="en-AU" sz="1600" i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lv-LV" sz="1000" i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lv-LV" sz="10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lasma.brenca</a:t>
            </a:r>
            <a:r>
              <a:rPr lang="en-AU" sz="10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@lzp.gov.lv</a:t>
            </a:r>
            <a:br>
              <a:rPr lang="lv-LV" sz="10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v-LV" sz="10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aiga.salmina@lzp.gov.lv</a:t>
            </a:r>
            <a:r>
              <a:rPr lang="en-AU" sz="10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21294" y="2670959"/>
            <a:ext cx="6386354" cy="13237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lv-LV" sz="36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Apvārsnis Eiropa Misiju informācijas diena </a:t>
            </a:r>
            <a:endParaRPr lang="en-US" sz="360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4A068A0-C34D-F56B-38B7-0A5D956616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23" t="27035" r="22332" b="10816"/>
          <a:stretch/>
        </p:blipFill>
        <p:spPr>
          <a:xfrm>
            <a:off x="10841057" y="360070"/>
            <a:ext cx="974548" cy="11063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B77B46-33CC-DB11-C1A2-EE84BF2233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1" r="-1780" b="20279"/>
          <a:stretch/>
        </p:blipFill>
        <p:spPr>
          <a:xfrm>
            <a:off x="9470345" y="4090850"/>
            <a:ext cx="5552539" cy="2795789"/>
          </a:xfrm>
          <a:prstGeom prst="rect">
            <a:avLst/>
          </a:prstGeom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FB5899-D066-1661-A4C7-0C694FD4525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139" y="79837"/>
            <a:ext cx="2506522" cy="1666837"/>
          </a:xfrm>
          <a:prstGeom prst="rect">
            <a:avLst/>
          </a:prstGeom>
        </p:spPr>
      </p:pic>
      <p:pic>
        <p:nvPicPr>
          <p:cNvPr id="3" name="Picture 2" descr="Blue and orange text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6420A908-19E1-9D33-EC40-8932F611EB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9696" y="0"/>
            <a:ext cx="1754932" cy="175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66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1648" y="1920034"/>
            <a:ext cx="10049773" cy="2401977"/>
          </a:xfrm>
        </p:spPr>
        <p:txBody>
          <a:bodyPr>
            <a:normAutofit/>
          </a:bodyPr>
          <a:lstStyle/>
          <a:p>
            <a:r>
              <a:rPr lang="en-US">
                <a:latin typeface="Montserrat"/>
              </a:rPr>
              <a:t>Projekts kas </a:t>
            </a:r>
            <a:r>
              <a:rPr lang="en-US" err="1">
                <a:latin typeface="Montserrat"/>
              </a:rPr>
              <a:t>veltīts</a:t>
            </a:r>
            <a:r>
              <a:rPr lang="en-US">
                <a:latin typeface="Montserrat"/>
              </a:rPr>
              <a:t> </a:t>
            </a:r>
            <a:r>
              <a:rPr lang="en-US" err="1">
                <a:latin typeface="Montserrat"/>
              </a:rPr>
              <a:t>Misijam</a:t>
            </a:r>
            <a:endParaRPr lang="en-US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475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Projekta</a:t>
            </a:r>
            <a:r>
              <a:rPr lang="de-DE"/>
              <a:t> </a:t>
            </a:r>
            <a:r>
              <a:rPr lang="de-DE" err="1"/>
              <a:t>mērķi</a:t>
            </a:r>
            <a:endParaRPr lang="de-DE" err="1">
              <a:cs typeface="Calibri Ligh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 err="1"/>
              <a:t>Transnacionāla</a:t>
            </a:r>
            <a:r>
              <a:rPr lang="en-GB" dirty="0"/>
              <a:t> NKP </a:t>
            </a:r>
            <a:r>
              <a:rPr lang="en-GB" dirty="0" err="1"/>
              <a:t>tīkla</a:t>
            </a:r>
            <a:r>
              <a:rPr lang="en-GB" dirty="0"/>
              <a:t> </a:t>
            </a:r>
            <a:r>
              <a:rPr lang="en-GB" dirty="0" err="1"/>
              <a:t>izveide</a:t>
            </a:r>
            <a:r>
              <a:rPr lang="en-GB" dirty="0"/>
              <a:t> par ES </a:t>
            </a:r>
            <a:r>
              <a:rPr lang="en-GB" dirty="0" err="1"/>
              <a:t>misijam</a:t>
            </a:r>
            <a:endParaRPr lang="en-GB" dirty="0">
              <a:cs typeface="Calibri"/>
            </a:endParaRPr>
          </a:p>
          <a:p>
            <a:r>
              <a:rPr lang="en-GB" dirty="0"/>
              <a:t>NKP </a:t>
            </a:r>
            <a:r>
              <a:rPr lang="en-GB" dirty="0" err="1"/>
              <a:t>darbinieku</a:t>
            </a:r>
            <a:r>
              <a:rPr lang="en-GB" dirty="0"/>
              <a:t> </a:t>
            </a:r>
            <a:r>
              <a:rPr lang="en-GB" dirty="0" err="1"/>
              <a:t>informētības</a:t>
            </a:r>
            <a:r>
              <a:rPr lang="en-GB" dirty="0"/>
              <a:t> un </a:t>
            </a:r>
            <a:r>
              <a:rPr lang="en-GB" dirty="0" err="1"/>
              <a:t>profesionalitātes</a:t>
            </a:r>
            <a:r>
              <a:rPr lang="en-GB" dirty="0"/>
              <a:t> </a:t>
            </a:r>
            <a:r>
              <a:rPr lang="en-GB" dirty="0" err="1"/>
              <a:t>celšana</a:t>
            </a:r>
            <a:r>
              <a:rPr lang="en-GB" dirty="0"/>
              <a:t> par </a:t>
            </a:r>
            <a:r>
              <a:rPr lang="en-GB" dirty="0" err="1"/>
              <a:t>esošajām</a:t>
            </a:r>
            <a:r>
              <a:rPr lang="en-GB" dirty="0"/>
              <a:t> 5 </a:t>
            </a:r>
            <a:r>
              <a:rPr lang="en-GB" dirty="0" err="1"/>
              <a:t>misijam</a:t>
            </a:r>
            <a:endParaRPr lang="en-GB" dirty="0" err="1">
              <a:cs typeface="Calibri"/>
            </a:endParaRPr>
          </a:p>
          <a:p>
            <a:r>
              <a:rPr lang="en-GB" dirty="0">
                <a:cs typeface="Calibri"/>
              </a:rPr>
              <a:t>NKP </a:t>
            </a:r>
            <a:r>
              <a:rPr lang="en-GB" dirty="0" err="1">
                <a:cs typeface="Calibri"/>
              </a:rPr>
              <a:t>pakalpojumu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standartizācija</a:t>
            </a:r>
            <a:endParaRPr lang="en-GB" dirty="0">
              <a:cs typeface="Calibri"/>
            </a:endParaRPr>
          </a:p>
          <a:p>
            <a:r>
              <a:rPr lang="en-GB" dirty="0" err="1"/>
              <a:t>Uzlabot</a:t>
            </a:r>
            <a:r>
              <a:rPr lang="en-GB" dirty="0"/>
              <a:t> </a:t>
            </a:r>
            <a:r>
              <a:rPr lang="en-GB" dirty="0" err="1"/>
              <a:t>atbalsts</a:t>
            </a:r>
            <a:r>
              <a:rPr lang="en-GB" dirty="0"/>
              <a:t> kuru NKP </a:t>
            </a:r>
            <a:r>
              <a:rPr lang="en-GB" dirty="0" err="1"/>
              <a:t>sniedz</a:t>
            </a:r>
            <a:r>
              <a:rPr lang="en-GB" dirty="0"/>
              <a:t> </a:t>
            </a:r>
            <a:r>
              <a:rPr lang="en-GB" dirty="0" err="1"/>
              <a:t>potenciāliem</a:t>
            </a:r>
            <a:r>
              <a:rPr lang="en-GB" dirty="0"/>
              <a:t> </a:t>
            </a:r>
            <a:r>
              <a:rPr lang="en-GB" dirty="0" err="1"/>
              <a:t>dalībniekiem</a:t>
            </a:r>
            <a:r>
              <a:rPr lang="en-GB" dirty="0"/>
              <a:t> par </a:t>
            </a:r>
            <a:r>
              <a:rPr lang="en-GB" dirty="0" err="1"/>
              <a:t>dalību</a:t>
            </a:r>
            <a:r>
              <a:rPr lang="en-GB" dirty="0"/>
              <a:t> </a:t>
            </a:r>
            <a:r>
              <a:rPr lang="en-GB" dirty="0" err="1"/>
              <a:t>misijas</a:t>
            </a:r>
            <a:r>
              <a:rPr lang="en-GB" dirty="0"/>
              <a:t> un </a:t>
            </a:r>
            <a:r>
              <a:rPr lang="en-GB" dirty="0" err="1"/>
              <a:t>darba</a:t>
            </a:r>
            <a:r>
              <a:rPr lang="en-GB" dirty="0"/>
              <a:t> </a:t>
            </a:r>
            <a:r>
              <a:rPr lang="en-GB" dirty="0" err="1"/>
              <a:t>programmu</a:t>
            </a:r>
            <a:endParaRPr lang="en-GB" dirty="0" err="1">
              <a:cs typeface="Calibri"/>
            </a:endParaRPr>
          </a:p>
          <a:p>
            <a:r>
              <a:rPr lang="en-GB" dirty="0" err="1"/>
              <a:t>Sadarbība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temātiskima</a:t>
            </a:r>
            <a:r>
              <a:rPr lang="en-GB" dirty="0"/>
              <a:t> </a:t>
            </a:r>
            <a:r>
              <a:rPr lang="en-GB" dirty="0" err="1"/>
              <a:t>klasteriem</a:t>
            </a:r>
            <a:r>
              <a:rPr lang="en-GB" dirty="0"/>
              <a:t> </a:t>
            </a:r>
            <a:r>
              <a:rPr lang="en-GB" dirty="0" err="1"/>
              <a:t>Apvārsnis</a:t>
            </a:r>
            <a:r>
              <a:rPr lang="en-GB" dirty="0"/>
              <a:t> </a:t>
            </a:r>
            <a:r>
              <a:rPr lang="en-GB" dirty="0" err="1"/>
              <a:t>Eiropa</a:t>
            </a:r>
            <a:r>
              <a:rPr lang="en-GB" dirty="0"/>
              <a:t> un NKP </a:t>
            </a:r>
            <a:r>
              <a:rPr lang="en-GB" dirty="0" err="1"/>
              <a:t>portāliem</a:t>
            </a:r>
            <a:r>
              <a:rPr lang="en-GB" dirty="0"/>
              <a:t> </a:t>
            </a:r>
            <a:endParaRPr lang="en-GB">
              <a:cs typeface="Calibri"/>
            </a:endParaRPr>
          </a:p>
          <a:p>
            <a:r>
              <a:rPr lang="en-GB" dirty="0" err="1"/>
              <a:t>Sinerģijas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temātiskiem</a:t>
            </a:r>
            <a:r>
              <a:rPr lang="en-GB" dirty="0"/>
              <a:t> </a:t>
            </a:r>
            <a:r>
              <a:rPr lang="en-GB" dirty="0" err="1"/>
              <a:t>klasteriem</a:t>
            </a:r>
            <a:r>
              <a:rPr lang="en-GB" dirty="0"/>
              <a:t> un </a:t>
            </a:r>
            <a:r>
              <a:rPr lang="en-GB" dirty="0" err="1"/>
              <a:t>atbildīgiem</a:t>
            </a:r>
            <a:r>
              <a:rPr lang="en-GB" dirty="0"/>
              <a:t> NKP </a:t>
            </a:r>
            <a:r>
              <a:rPr lang="en-GB" dirty="0" err="1"/>
              <a:t>darbiniekiem</a:t>
            </a:r>
            <a:r>
              <a:rPr lang="en-GB" dirty="0"/>
              <a:t>, </a:t>
            </a:r>
            <a:r>
              <a:rPr lang="en-GB" dirty="0" err="1"/>
              <a:t>Eiropas</a:t>
            </a:r>
            <a:r>
              <a:rPr lang="en-GB" dirty="0"/>
              <a:t> </a:t>
            </a:r>
            <a:r>
              <a:rPr lang="en-GB" dirty="0" err="1"/>
              <a:t>Komisiju</a:t>
            </a:r>
            <a:r>
              <a:rPr lang="en-GB" dirty="0"/>
              <a:t> un </a:t>
            </a:r>
            <a:r>
              <a:rPr lang="en-GB" dirty="0" err="1"/>
              <a:t>Misiju</a:t>
            </a:r>
            <a:r>
              <a:rPr lang="en-GB" dirty="0"/>
              <a:t> </a:t>
            </a:r>
            <a:r>
              <a:rPr lang="en-GB" dirty="0" err="1"/>
              <a:t>Habiem</a:t>
            </a:r>
            <a:r>
              <a:rPr lang="en-GB" dirty="0"/>
              <a:t>, </a:t>
            </a:r>
            <a:r>
              <a:rPr lang="en-GB" dirty="0" err="1"/>
              <a:t>utt</a:t>
            </a:r>
            <a:r>
              <a:rPr lang="en-GB" dirty="0"/>
              <a:t>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Event Title, Date, Place</a:t>
            </a:r>
          </a:p>
        </p:txBody>
      </p:sp>
    </p:spTree>
    <p:extLst>
      <p:ext uri="{BB962C8B-B14F-4D97-AF65-F5344CB8AC3E}">
        <p14:creationId xmlns:p14="http://schemas.microsoft.com/office/powerpoint/2010/main" val="4237396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Informācija</a:t>
            </a:r>
            <a:r>
              <a:rPr lang="de-DE"/>
              <a:t> par </a:t>
            </a:r>
            <a:r>
              <a:rPr lang="de-DE" err="1"/>
              <a:t>projektu</a:t>
            </a:r>
            <a:endParaRPr lang="en-US" err="1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de-DE" dirty="0" err="1"/>
              <a:t>Nosaukums</a:t>
            </a:r>
            <a:r>
              <a:rPr lang="de-DE" dirty="0"/>
              <a:t>: HORIZON-MISS-2022-NCP-01-01: </a:t>
            </a:r>
            <a:r>
              <a:rPr lang="de-DE" dirty="0" err="1"/>
              <a:t>Creating</a:t>
            </a:r>
            <a:r>
              <a:rPr lang="de-DE" dirty="0"/>
              <a:t> a transnational network </a:t>
            </a:r>
            <a:r>
              <a:rPr lang="de-DE" dirty="0" err="1"/>
              <a:t>of</a:t>
            </a:r>
            <a:r>
              <a:rPr lang="de-DE" dirty="0"/>
              <a:t> National Contact Points (NCPs) </a:t>
            </a:r>
            <a:r>
              <a:rPr lang="de-DE" dirty="0" err="1"/>
              <a:t>for</a:t>
            </a:r>
            <a:r>
              <a:rPr lang="de-DE" dirty="0"/>
              <a:t> EU </a:t>
            </a:r>
            <a:r>
              <a:rPr lang="de-DE" dirty="0" err="1"/>
              <a:t>Missions</a:t>
            </a:r>
            <a:endParaRPr lang="de-DE" dirty="0"/>
          </a:p>
          <a:p>
            <a:r>
              <a:rPr lang="de-DE" dirty="0" err="1"/>
              <a:t>Projekta</a:t>
            </a:r>
            <a:r>
              <a:rPr lang="de-DE" dirty="0"/>
              <a:t> </a:t>
            </a:r>
            <a:r>
              <a:rPr lang="de-DE" dirty="0" err="1"/>
              <a:t>tips</a:t>
            </a:r>
            <a:r>
              <a:rPr lang="de-DE" dirty="0"/>
              <a:t>: CSA</a:t>
            </a:r>
            <a:endParaRPr lang="de-DE" dirty="0">
              <a:cs typeface="Calibri" panose="020F0502020204030204"/>
            </a:endParaRPr>
          </a:p>
          <a:p>
            <a:r>
              <a:rPr lang="de-DE" dirty="0" err="1"/>
              <a:t>Projekta</a:t>
            </a:r>
            <a:r>
              <a:rPr lang="de-DE" dirty="0"/>
              <a:t> </a:t>
            </a:r>
            <a:r>
              <a:rPr lang="de-DE" dirty="0" err="1"/>
              <a:t>sākums</a:t>
            </a:r>
            <a:r>
              <a:rPr lang="de-DE" dirty="0"/>
              <a:t>: 1</a:t>
            </a:r>
            <a:r>
              <a:rPr lang="de-DE" baseline="30000" dirty="0"/>
              <a:t>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September 2023</a:t>
            </a:r>
          </a:p>
          <a:p>
            <a:r>
              <a:rPr lang="de-DE"/>
              <a:t>Ilgums: 54 mēneši (4,5 gadi)</a:t>
            </a:r>
            <a:endParaRPr lang="de-DE">
              <a:cs typeface="Calibri"/>
            </a:endParaRPr>
          </a:p>
          <a:p>
            <a:r>
              <a:rPr lang="de-DE" dirty="0"/>
              <a:t>GA </a:t>
            </a:r>
            <a:r>
              <a:rPr lang="de-DE" dirty="0" err="1"/>
              <a:t>no</a:t>
            </a:r>
            <a:r>
              <a:rPr lang="de-DE" dirty="0"/>
              <a:t>. 101121092</a:t>
            </a:r>
          </a:p>
          <a:p>
            <a:r>
              <a:rPr lang="de-DE" dirty="0"/>
              <a:t>ES </a:t>
            </a:r>
            <a:r>
              <a:rPr lang="de-DE" dirty="0" err="1"/>
              <a:t>līdzfinansējums</a:t>
            </a:r>
            <a:r>
              <a:rPr lang="de-DE" dirty="0"/>
              <a:t>: 1.814.338 EUR</a:t>
            </a:r>
            <a:endParaRPr lang="de-DE" dirty="0">
              <a:cs typeface="Calibri"/>
            </a:endParaRPr>
          </a:p>
          <a:p>
            <a:r>
              <a:rPr lang="de-DE" dirty="0"/>
              <a:t>Koordinators: FZJ (DE)</a:t>
            </a:r>
          </a:p>
          <a:p>
            <a:r>
              <a:rPr lang="de-DE" err="1"/>
              <a:t>Partneru</a:t>
            </a:r>
            <a:r>
              <a:rPr lang="de-DE" dirty="0"/>
              <a:t> </a:t>
            </a:r>
            <a:r>
              <a:rPr lang="de-DE"/>
              <a:t>skaits: kopā 19</a:t>
            </a:r>
            <a:endParaRPr lang="de-DE">
              <a:cs typeface="Calibri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Event Title, Date, Place</a:t>
            </a:r>
          </a:p>
        </p:txBody>
      </p:sp>
    </p:spTree>
    <p:extLst>
      <p:ext uri="{BB962C8B-B14F-4D97-AF65-F5344CB8AC3E}">
        <p14:creationId xmlns:p14="http://schemas.microsoft.com/office/powerpoint/2010/main" val="3944758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Partner countries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79381"/>
            <a:ext cx="5500607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de-DE" u="sng" dirty="0"/>
              <a:t>4 </a:t>
            </a:r>
            <a:r>
              <a:rPr lang="de-DE" u="sng" dirty="0" err="1"/>
              <a:t>asociētas</a:t>
            </a:r>
            <a:r>
              <a:rPr lang="de-DE" u="sng" dirty="0"/>
              <a:t> </a:t>
            </a:r>
            <a:r>
              <a:rPr lang="de-DE" u="sng" dirty="0" err="1"/>
              <a:t>valstis</a:t>
            </a:r>
          </a:p>
          <a:p>
            <a:r>
              <a:rPr lang="de-DE" dirty="0"/>
              <a:t>AM, GE, IS, TR</a:t>
            </a:r>
            <a:endParaRPr lang="de-DE" dirty="0">
              <a:cs typeface="Calibri"/>
            </a:endParaRPr>
          </a:p>
          <a:p>
            <a:pPr marL="0" indent="0">
              <a:buNone/>
            </a:pPr>
            <a:r>
              <a:rPr lang="de-DE" u="sng" dirty="0"/>
              <a:t>8 EU-13 </a:t>
            </a:r>
            <a:r>
              <a:rPr lang="de-DE" u="sng" dirty="0" err="1"/>
              <a:t>valstis</a:t>
            </a:r>
          </a:p>
          <a:p>
            <a:r>
              <a:rPr lang="de-DE" dirty="0"/>
              <a:t>CY, EE, HU, LV, LT, PL, RO, SK</a:t>
            </a:r>
            <a:endParaRPr lang="de-DE" dirty="0">
              <a:cs typeface="Calibri"/>
            </a:endParaRPr>
          </a:p>
          <a:p>
            <a:pPr marL="0" indent="0">
              <a:buNone/>
            </a:pPr>
            <a:r>
              <a:rPr lang="de-DE" u="sng" dirty="0"/>
              <a:t>7 EU-15 </a:t>
            </a:r>
            <a:r>
              <a:rPr lang="de-DE" u="sng" dirty="0" err="1"/>
              <a:t>valstis</a:t>
            </a:r>
          </a:p>
          <a:p>
            <a:r>
              <a:rPr lang="de-DE" dirty="0"/>
              <a:t>AT, FR, DE, EL, IT, NL, PT</a:t>
            </a:r>
            <a:endParaRPr lang="de-DE" dirty="0">
              <a:cs typeface="Calibri"/>
            </a:endParaRPr>
          </a:p>
          <a:p>
            <a:endParaRPr lang="de-DE"/>
          </a:p>
          <a:p>
            <a:pPr marL="0" indent="0">
              <a:buNone/>
            </a:pPr>
            <a:r>
              <a:rPr lang="de-DE" u="sng"/>
              <a:t>Kopā 13 paplašināšanās</a:t>
            </a:r>
            <a:endParaRPr lang="de-DE" u="sng" dirty="0">
              <a:cs typeface="Calibri"/>
            </a:endParaRPr>
          </a:p>
          <a:p>
            <a:r>
              <a:rPr lang="de-DE" dirty="0"/>
              <a:t>AM, CY, EE, GE, EL, HU, LV, LT, PL, PT, RO, SK, TR</a:t>
            </a:r>
            <a:endParaRPr lang="de-DE" dirty="0">
              <a:cs typeface="Calibri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Event Title, Date, Place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10864" t="5907"/>
          <a:stretch/>
        </p:blipFill>
        <p:spPr>
          <a:xfrm>
            <a:off x="5972146" y="1543410"/>
            <a:ext cx="6156569" cy="4788701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22716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88" y="1607145"/>
            <a:ext cx="5056556" cy="1325563"/>
          </a:xfrm>
        </p:spPr>
        <p:txBody>
          <a:bodyPr/>
          <a:lstStyle/>
          <a:p>
            <a:pPr algn="ctr"/>
            <a:r>
              <a:rPr lang="de-DE" err="1"/>
              <a:t>Mērķa</a:t>
            </a:r>
            <a:r>
              <a:rPr lang="de-DE"/>
              <a:t> </a:t>
            </a:r>
            <a:r>
              <a:rPr lang="de-DE" err="1"/>
              <a:t>grupas</a:t>
            </a:r>
            <a:r>
              <a:rPr lang="de-DE"/>
              <a:t> </a:t>
            </a:r>
            <a:r>
              <a:rPr lang="de-DE" err="1"/>
              <a:t>un</a:t>
            </a:r>
            <a:r>
              <a:rPr lang="de-DE"/>
              <a:t> </a:t>
            </a:r>
            <a:r>
              <a:rPr lang="de-DE" err="1"/>
              <a:t>aktivitātes</a:t>
            </a:r>
            <a:r>
              <a:rPr lang="de-DE"/>
              <a:t> 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288" y="3084272"/>
            <a:ext cx="5056555" cy="9413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de-DE" dirty="0" err="1"/>
              <a:t>Tīkla</a:t>
            </a:r>
            <a:r>
              <a:rPr lang="de-DE" dirty="0"/>
              <a:t> </a:t>
            </a:r>
            <a:r>
              <a:rPr lang="de-DE" dirty="0" err="1"/>
              <a:t>projektā</a:t>
            </a:r>
            <a:r>
              <a:rPr lang="de-DE" dirty="0"/>
              <a:t> NCP4Missions </a:t>
            </a:r>
            <a:endParaRPr lang="de-DE" dirty="0">
              <a:cs typeface="Calibri" panose="020F0502020204030204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Event Title, Date, Place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843" y="1379612"/>
            <a:ext cx="7045036" cy="499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8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Darba</a:t>
            </a:r>
            <a:r>
              <a:rPr lang="de-DE"/>
              <a:t> </a:t>
            </a:r>
            <a:r>
              <a:rPr lang="de-DE" err="1"/>
              <a:t>paku</a:t>
            </a:r>
            <a:r>
              <a:rPr lang="de-DE"/>
              <a:t> struktūra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Event Title, Date, Place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034" y="2431616"/>
            <a:ext cx="60769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57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5968"/>
            <a:ext cx="10515600" cy="1325563"/>
          </a:xfrm>
        </p:spPr>
        <p:txBody>
          <a:bodyPr/>
          <a:lstStyle/>
          <a:p>
            <a:r>
              <a:rPr lang="de-DE" dirty="0" err="1">
                <a:cs typeface="Calibri Light"/>
              </a:rPr>
              <a:t>Uzdevumu</a:t>
            </a:r>
            <a:r>
              <a:rPr lang="de-DE" dirty="0">
                <a:cs typeface="Calibri Light"/>
              </a:rPr>
              <a:t> </a:t>
            </a:r>
            <a:r>
              <a:rPr lang="de-DE" dirty="0" err="1">
                <a:cs typeface="Calibri Light"/>
              </a:rPr>
              <a:t>struktūra</a:t>
            </a:r>
            <a:endParaRPr lang="de-DE" dirty="0" err="1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Event Title, Date, Place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307" y="1034953"/>
            <a:ext cx="8081108" cy="534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12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A39CC-2DF6-AF4E-EACB-2395FF9CD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413"/>
            <a:ext cx="10515600" cy="1325563"/>
          </a:xfrm>
        </p:spPr>
        <p:txBody>
          <a:bodyPr/>
          <a:lstStyle/>
          <a:p>
            <a:pPr algn="ctr">
              <a:defRPr/>
            </a:pPr>
            <a:r>
              <a:rPr lang="lv-LV" sz="3200" b="1">
                <a:solidFill>
                  <a:srgbClr val="0308DB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Atbalsts ceļošanas izdevumu segšanai 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5CD99-84F1-7A44-6332-F506350F0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929" y="1073150"/>
            <a:ext cx="10515600" cy="435133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SzPct val="150000"/>
            </a:pPr>
            <a:r>
              <a:rPr lang="lv-LV" sz="2000" kern="1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Apvārsnis Eiropa Nacionālais kontaktpunkts aicina pieteikties saņemt atbalstu ceļošanas izdevumu segšanai uz Apvārsnis Eiropa 2.pilāra tīklošanas pasākumiem.</a:t>
            </a:r>
          </a:p>
          <a:p>
            <a:pPr>
              <a:lnSpc>
                <a:spcPct val="107000"/>
              </a:lnSpc>
              <a:spcAft>
                <a:spcPts val="800"/>
              </a:spcAft>
              <a:buSzPct val="150000"/>
            </a:pPr>
            <a:r>
              <a:rPr lang="lv-LV" sz="2000" kern="1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Atbalsts ceļošanas izdevumu segšanai pieejams visiem Zinātniskajā reģistrā reģistrētiem dalībniekiem, kuri vēlas atrast partnerus un/vai prezentēt sava projekta ideju, piedaloties klātienes tīklošanās pasākumos.</a:t>
            </a:r>
          </a:p>
          <a:p>
            <a:pPr>
              <a:lnSpc>
                <a:spcPct val="107000"/>
              </a:lnSpc>
              <a:spcAft>
                <a:spcPts val="800"/>
              </a:spcAft>
              <a:buSzPct val="150000"/>
            </a:pPr>
            <a:r>
              <a:rPr lang="lv-LV" sz="2000" kern="1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Papildus informācija</a:t>
            </a:r>
            <a:r>
              <a:rPr lang="lv-LV" sz="1800" kern="1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lv-LV" sz="200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https://www.lzp.gov.lv/lv/atbalsts-pieteicejiem</a:t>
            </a:r>
            <a:endParaRPr lang="lv-LV" sz="2000" kern="100">
              <a:solidFill>
                <a:schemeClr val="tx1">
                  <a:lumMod val="95000"/>
                  <a:lumOff val="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EEDE9-A5B9-885F-0564-0483A80A8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3F40-12FA-4968-8235-5F18DAFE2DEF}" type="slidenum">
              <a:rPr lang="lv-LV" smtClean="0"/>
              <a:t>17</a:t>
            </a:fld>
            <a:endParaRPr lang="lv-LV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EF28CF-1290-50E7-5136-BA81C73BF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308" y="4165576"/>
            <a:ext cx="7600950" cy="2038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BC0D6E-9601-084B-86A1-E0DA05F1E1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2329" y="4366996"/>
            <a:ext cx="2885271" cy="152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53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F85AF3-3144-29D6-E15A-4532C36B4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0E30DC-2EEC-8520-0B2F-24EB9FEE5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74166"/>
            <a:ext cx="4038082" cy="1506171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lv-LV" sz="2000" b="1">
                <a:latin typeface="Verdana"/>
                <a:ea typeface="Verdana"/>
              </a:rPr>
              <a:t>Atbalsts ceļošanas izdevumu segšanai </a:t>
            </a:r>
            <a:r>
              <a:rPr lang="lv-LV" sz="1600" b="1">
                <a:latin typeface="Verdana"/>
                <a:ea typeface="Verdana"/>
              </a:rPr>
              <a:t> </a:t>
            </a:r>
            <a:endParaRPr lang="lv-LV" sz="1600"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4D25B-9C19-AFBC-7DB2-AB836610E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20"/>
            <a:ext cx="6894576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800"/>
              </a:spcAft>
              <a:buSzPct val="150000"/>
            </a:pPr>
            <a:endParaRPr lang="lv-LV" sz="1600" kern="100">
              <a:effectLst/>
              <a:latin typeface="Verdana"/>
              <a:ea typeface="Verdana"/>
              <a:cs typeface="Times New Roman" panose="02020603050405020304" pitchFamily="18" charset="0"/>
            </a:endParaRPr>
          </a:p>
          <a:p>
            <a:endParaRPr lang="lv-LV" sz="1600">
              <a:latin typeface="Verdana"/>
              <a:ea typeface="Verdan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3C1FC8-CDCE-8AD5-B245-DADD1075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60F3F40-12FA-4968-8235-5F18DAFE2DEF}" type="slidenum">
              <a:rPr lang="lv-LV" sz="1600" dirty="0" smtClean="0">
                <a:latin typeface="Verdana"/>
                <a:ea typeface="Verdana"/>
              </a:rPr>
              <a:pPr>
                <a:spcAft>
                  <a:spcPts val="600"/>
                </a:spcAft>
              </a:pPr>
              <a:t>18</a:t>
            </a:fld>
            <a:endParaRPr lang="lv-LV" sz="1600">
              <a:latin typeface="Verdana"/>
              <a:ea typeface="Verdana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90C87E0-4EAD-DB6C-F7D5-3C3CA98F3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863896"/>
              </p:ext>
            </p:extLst>
          </p:nvPr>
        </p:nvGraphicFramePr>
        <p:xfrm>
          <a:off x="244415" y="2084716"/>
          <a:ext cx="11727597" cy="4310320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3967529">
                  <a:extLst>
                    <a:ext uri="{9D8B030D-6E8A-4147-A177-3AD203B41FA5}">
                      <a16:colId xmlns:a16="http://schemas.microsoft.com/office/drawing/2014/main" val="51378394"/>
                    </a:ext>
                  </a:extLst>
                </a:gridCol>
                <a:gridCol w="1879920">
                  <a:extLst>
                    <a:ext uri="{9D8B030D-6E8A-4147-A177-3AD203B41FA5}">
                      <a16:colId xmlns:a16="http://schemas.microsoft.com/office/drawing/2014/main" val="2103796730"/>
                    </a:ext>
                  </a:extLst>
                </a:gridCol>
                <a:gridCol w="2001183">
                  <a:extLst>
                    <a:ext uri="{9D8B030D-6E8A-4147-A177-3AD203B41FA5}">
                      <a16:colId xmlns:a16="http://schemas.microsoft.com/office/drawing/2014/main" val="4144032258"/>
                    </a:ext>
                  </a:extLst>
                </a:gridCol>
                <a:gridCol w="3878965">
                  <a:extLst>
                    <a:ext uri="{9D8B030D-6E8A-4147-A177-3AD203B41FA5}">
                      <a16:colId xmlns:a16="http://schemas.microsoft.com/office/drawing/2014/main" val="2700016933"/>
                    </a:ext>
                  </a:extLst>
                </a:gridCol>
              </a:tblGrid>
              <a:tr h="1300319">
                <a:tc>
                  <a:txBody>
                    <a:bodyPr/>
                    <a:lstStyle/>
                    <a:p>
                      <a:r>
                        <a:rPr lang="en-US" sz="1600" cap="all" spc="150">
                          <a:solidFill>
                            <a:srgbClr val="FFFFFF"/>
                          </a:solidFill>
                          <a:effectLst/>
                        </a:rPr>
                        <a:t>Human Centric AI for accelerated digital transformation (CL4)</a:t>
                      </a:r>
                    </a:p>
                  </a:txBody>
                  <a:tcPr marL="87662" marR="87662" marT="87662" marB="876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cap="all" spc="150">
                          <a:solidFill>
                            <a:srgbClr val="FFFFFF"/>
                          </a:solidFill>
                          <a:effectLst/>
                        </a:rPr>
                        <a:t>18-19.01.2024</a:t>
                      </a:r>
                    </a:p>
                  </a:txBody>
                  <a:tcPr marL="87662" marR="87662" marT="87662" marB="87662" anchor="b"/>
                </a:tc>
                <a:tc>
                  <a:txBody>
                    <a:bodyPr/>
                    <a:lstStyle/>
                    <a:p>
                      <a:r>
                        <a:rPr lang="en-US" sz="2000" cap="all" spc="150">
                          <a:solidFill>
                            <a:srgbClr val="FFFFFF"/>
                          </a:solidFill>
                          <a:effectLst/>
                        </a:rPr>
                        <a:t>Brussels, Belgium</a:t>
                      </a:r>
                    </a:p>
                  </a:txBody>
                  <a:tcPr marL="87662" marR="87662" marT="87662" marB="87662" anchor="b"/>
                </a:tc>
                <a:tc>
                  <a:txBody>
                    <a:bodyPr/>
                    <a:lstStyle/>
                    <a:p>
                      <a:r>
                        <a:rPr lang="en-US" sz="1400" u="sng" cap="all" spc="150">
                          <a:solidFill>
                            <a:srgbClr val="FFFFFF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https://humancentric-AI.B2MATCH.IO/HOME</a:t>
                      </a:r>
                      <a:r>
                        <a:rPr lang="en-US" sz="1400" u="sng" cap="all" spc="15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US" sz="1400" cap="all" spc="15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7662" marR="87662" marT="87662" marB="87662" anchor="b"/>
                </a:tc>
                <a:extLst>
                  <a:ext uri="{0D108BD9-81ED-4DB2-BD59-A6C34878D82A}">
                    <a16:rowId xmlns:a16="http://schemas.microsoft.com/office/drawing/2014/main" val="1476990712"/>
                  </a:ext>
                </a:extLst>
              </a:tr>
              <a:tr h="987280"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bg1"/>
                          </a:solidFill>
                          <a:effectLst/>
                        </a:rPr>
                        <a:t>Research to Reality - Digital Solutions to European Challenges (CL4)</a:t>
                      </a:r>
                    </a:p>
                  </a:txBody>
                  <a:tcPr marL="87662" marR="87662" marT="87662" marB="876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>
                          <a:solidFill>
                            <a:srgbClr val="000000"/>
                          </a:solidFill>
                          <a:effectLst/>
                        </a:rPr>
                        <a:t>05.-06.02.2024</a:t>
                      </a:r>
                    </a:p>
                  </a:txBody>
                  <a:tcPr marL="87662" marR="87662" marT="87662" marB="87662" anchor="b"/>
                </a:tc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rgbClr val="000000"/>
                          </a:solidFill>
                          <a:effectLst/>
                        </a:rPr>
                        <a:t>Brussels, Belgium</a:t>
                      </a:r>
                    </a:p>
                  </a:txBody>
                  <a:tcPr marL="87662" marR="87662" marT="87662" marB="87662" anchor="b"/>
                </a:tc>
                <a:tc>
                  <a:txBody>
                    <a:bodyPr/>
                    <a:lstStyle/>
                    <a:p>
                      <a:r>
                        <a:rPr lang="en-US" sz="1200" u="sng" cap="none" spc="0">
                          <a:solidFill>
                            <a:srgbClr val="000000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https://www.ideal-ist.eu/event/research-reality-digital-solutions-european-challenges</a:t>
                      </a:r>
                      <a:r>
                        <a:rPr lang="en-US" sz="1200" u="sng" cap="none" spc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 cap="none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662" marR="87662" marT="87662" marB="87662"/>
                </a:tc>
                <a:extLst>
                  <a:ext uri="{0D108BD9-81ED-4DB2-BD59-A6C34878D82A}">
                    <a16:rowId xmlns:a16="http://schemas.microsoft.com/office/drawing/2014/main" val="3905320529"/>
                  </a:ext>
                </a:extLst>
              </a:tr>
              <a:tr h="1035441"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bg1"/>
                          </a:solidFill>
                          <a:effectLst/>
                        </a:rPr>
                        <a:t>Successful R&amp;I in Europe 2024 – 11th European Networking Event (CL1, CL2, CL4, CL5, CL6)</a:t>
                      </a:r>
                    </a:p>
                  </a:txBody>
                  <a:tcPr marL="87662" marR="87662" marT="87662" marB="876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>
                          <a:solidFill>
                            <a:srgbClr val="000000"/>
                          </a:solidFill>
                          <a:effectLst/>
                        </a:rPr>
                        <a:t>15.-16.02.2024</a:t>
                      </a:r>
                    </a:p>
                  </a:txBody>
                  <a:tcPr marL="87662" marR="87662" marT="87662" marB="87662" anchor="b"/>
                </a:tc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rgbClr val="000000"/>
                          </a:solidFill>
                          <a:effectLst/>
                        </a:rPr>
                        <a:t>Düsseldorf, Germany</a:t>
                      </a:r>
                    </a:p>
                  </a:txBody>
                  <a:tcPr marL="87662" marR="87662" marT="87662" marB="87662" anchor="b"/>
                </a:tc>
                <a:tc>
                  <a:txBody>
                    <a:bodyPr/>
                    <a:lstStyle/>
                    <a:p>
                      <a:r>
                        <a:rPr lang="en-US" sz="1200" u="sng" cap="none" spc="0">
                          <a:solidFill>
                            <a:srgbClr val="000000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https://horizont.zenit.de/en/events/successful-r-i-in-europe-2024/</a:t>
                      </a:r>
                      <a:r>
                        <a:rPr lang="en-US" sz="1200" u="sng" cap="none" spc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 cap="none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662" marR="87662" marT="87662" marB="87662"/>
                </a:tc>
                <a:extLst>
                  <a:ext uri="{0D108BD9-81ED-4DB2-BD59-A6C34878D82A}">
                    <a16:rowId xmlns:a16="http://schemas.microsoft.com/office/drawing/2014/main" val="1003292817"/>
                  </a:ext>
                </a:extLst>
              </a:tr>
              <a:tr h="987280"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bg1"/>
                          </a:solidFill>
                          <a:effectLst/>
                        </a:rPr>
                        <a:t>Green technologies, energy and </a:t>
                      </a:r>
                      <a:r>
                        <a:rPr lang="en-US" sz="1800" cap="none" spc="0" err="1">
                          <a:solidFill>
                            <a:schemeClr val="bg1"/>
                          </a:solidFill>
                          <a:effectLst/>
                        </a:rPr>
                        <a:t>digitalisation</a:t>
                      </a:r>
                      <a:r>
                        <a:rPr lang="en-US" sz="1800" cap="none" spc="0">
                          <a:solidFill>
                            <a:schemeClr val="bg1"/>
                          </a:solidFill>
                          <a:effectLst/>
                        </a:rPr>
                        <a:t> for a sustainable future</a:t>
                      </a:r>
                    </a:p>
                  </a:txBody>
                  <a:tcPr marL="87662" marR="87662" marT="87662" marB="876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>
                          <a:solidFill>
                            <a:srgbClr val="000000"/>
                          </a:solidFill>
                          <a:effectLst/>
                        </a:rPr>
                        <a:t>15.02.2024</a:t>
                      </a:r>
                    </a:p>
                  </a:txBody>
                  <a:tcPr marL="87662" marR="87662" marT="87662" marB="87662" anchor="b"/>
                </a:tc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rgbClr val="000000"/>
                          </a:solidFill>
                          <a:effectLst/>
                        </a:rPr>
                        <a:t>Ljubljana, Slovenia</a:t>
                      </a:r>
                    </a:p>
                  </a:txBody>
                  <a:tcPr marL="87662" marR="87662" marT="87662" marB="87662" anchor="b"/>
                </a:tc>
                <a:tc>
                  <a:txBody>
                    <a:bodyPr/>
                    <a:lstStyle/>
                    <a:p>
                      <a:r>
                        <a:rPr lang="en-US" sz="1200" u="sng" cap="none" spc="0">
                          <a:solidFill>
                            <a:srgbClr val="000000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https://krpan-projekt.si/en/2024-february/</a:t>
                      </a:r>
                      <a:r>
                        <a:rPr lang="en-US" sz="1200" u="sng" cap="none" spc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 cap="none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662" marR="87662" marT="87662" marB="87662" anchor="b"/>
                </a:tc>
                <a:extLst>
                  <a:ext uri="{0D108BD9-81ED-4DB2-BD59-A6C34878D82A}">
                    <a16:rowId xmlns:a16="http://schemas.microsoft.com/office/drawing/2014/main" val="2715714471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5D877F5E-2D80-B995-B951-B5D66B18FA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2329" y="441977"/>
            <a:ext cx="2885271" cy="152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7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1DFCCBC1-0DCD-4B76-39D6-0072AF63D0F6}"/>
              </a:ext>
            </a:extLst>
          </p:cNvPr>
          <p:cNvSpPr txBox="1"/>
          <p:nvPr/>
        </p:nvSpPr>
        <p:spPr>
          <a:xfrm>
            <a:off x="2424930" y="288941"/>
            <a:ext cx="6235986" cy="795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lv-LV" sz="3200" b="1">
                <a:solidFill>
                  <a:srgbClr val="0308DB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NKP komanda</a:t>
            </a:r>
            <a:endParaRPr lang="en-US" sz="3200" b="1">
              <a:solidFill>
                <a:srgbClr val="0308DB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graphicFrame>
        <p:nvGraphicFramePr>
          <p:cNvPr id="34" name="Content Placeholder 4">
            <a:extLst>
              <a:ext uri="{FF2B5EF4-FFF2-40B4-BE49-F238E27FC236}">
                <a16:creationId xmlns:a16="http://schemas.microsoft.com/office/drawing/2014/main" id="{C7BBCF50-5CC5-5642-13AC-6D46B51B4034}"/>
              </a:ext>
            </a:extLst>
          </p:cNvPr>
          <p:cNvGraphicFramePr>
            <a:graphicFrameLocks/>
          </p:cNvGraphicFramePr>
          <p:nvPr/>
        </p:nvGraphicFramePr>
        <p:xfrm>
          <a:off x="514634" y="1233813"/>
          <a:ext cx="3538491" cy="4424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6" name="Content Placeholder 4">
            <a:extLst>
              <a:ext uri="{FF2B5EF4-FFF2-40B4-BE49-F238E27FC236}">
                <a16:creationId xmlns:a16="http://schemas.microsoft.com/office/drawing/2014/main" id="{2BDC8ED0-A353-48B6-F76E-BB8013521186}"/>
              </a:ext>
            </a:extLst>
          </p:cNvPr>
          <p:cNvGraphicFramePr>
            <a:graphicFrameLocks/>
          </p:cNvGraphicFramePr>
          <p:nvPr/>
        </p:nvGraphicFramePr>
        <p:xfrm>
          <a:off x="4164971" y="1233813"/>
          <a:ext cx="3538491" cy="4424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7" name="Content Placeholder 4">
            <a:extLst>
              <a:ext uri="{FF2B5EF4-FFF2-40B4-BE49-F238E27FC236}">
                <a16:creationId xmlns:a16="http://schemas.microsoft.com/office/drawing/2014/main" id="{F7FBFFC0-ED1E-F3D7-1247-3235FE78CA84}"/>
              </a:ext>
            </a:extLst>
          </p:cNvPr>
          <p:cNvGraphicFramePr>
            <a:graphicFrameLocks/>
          </p:cNvGraphicFramePr>
          <p:nvPr/>
        </p:nvGraphicFramePr>
        <p:xfrm>
          <a:off x="7815308" y="1233813"/>
          <a:ext cx="3538491" cy="4424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2E114C3-0A63-FA43-9A19-C62ABADEB90E}"/>
              </a:ext>
            </a:extLst>
          </p:cNvPr>
          <p:cNvSpPr/>
          <p:nvPr/>
        </p:nvSpPr>
        <p:spPr>
          <a:xfrm>
            <a:off x="966933" y="6224125"/>
            <a:ext cx="6630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8"/>
              </a:rPr>
              <a:t>https://www.lzp.gov.lv/lv/apvarsnis-eiropa-2021-2027</a:t>
            </a:r>
            <a:r>
              <a:rPr lang="lv-LV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415D60-0F5B-5147-BE4A-AD9484F5D087}"/>
              </a:ext>
            </a:extLst>
          </p:cNvPr>
          <p:cNvSpPr txBox="1"/>
          <p:nvPr/>
        </p:nvSpPr>
        <p:spPr>
          <a:xfrm>
            <a:off x="12059478" y="1855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02124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4D173A-2CA1-C2F3-E40C-1814E090E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3F40-12FA-4968-8235-5F18DAFE2DEF}" type="slidenum">
              <a:rPr lang="lv-LV" smtClean="0"/>
              <a:t>2</a:t>
            </a:fld>
            <a:endParaRPr lang="lv-LV"/>
          </a:p>
        </p:txBody>
      </p:sp>
      <p:pic>
        <p:nvPicPr>
          <p:cNvPr id="3" name="Attēls 18">
            <a:extLst>
              <a:ext uri="{FF2B5EF4-FFF2-40B4-BE49-F238E27FC236}">
                <a16:creationId xmlns:a16="http://schemas.microsoft.com/office/drawing/2014/main" id="{BD27AE4E-4F7D-6426-AB8C-1319D878D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673" y="258499"/>
            <a:ext cx="1201705" cy="6955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8E2548-5187-44C3-5AA4-7F071EC9D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163" y="935182"/>
            <a:ext cx="10857015" cy="49876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DBE286-29B7-4401-DCB1-F8A2472B1AA9}"/>
              </a:ext>
            </a:extLst>
          </p:cNvPr>
          <p:cNvSpPr txBox="1"/>
          <p:nvPr/>
        </p:nvSpPr>
        <p:spPr>
          <a:xfrm>
            <a:off x="2776237" y="258499"/>
            <a:ext cx="6179127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lv-LV" sz="2000" b="1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  <a:cs typeface="+mj-cs"/>
              </a:rPr>
              <a:t>Apvārsnis Eiropa struktūra</a:t>
            </a:r>
            <a:endParaRPr lang="en-US" sz="2000" b="1">
              <a:solidFill>
                <a:schemeClr val="accent1">
                  <a:lumMod val="50000"/>
                </a:schemeClr>
              </a:solidFill>
              <a:latin typeface="Verdana"/>
              <a:ea typeface="Verdan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91881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E2FE53D-6D48-40E4-BBCB-95277D613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76671"/>
            <a:ext cx="10363200" cy="960442"/>
          </a:xfrm>
        </p:spPr>
        <p:txBody>
          <a:bodyPr/>
          <a:lstStyle/>
          <a:p>
            <a:r>
              <a:rPr lang="lv-LV">
                <a:latin typeface="+mj-lt"/>
                <a:cs typeface="Times New Roman" panose="02020603050405020304" pitchFamily="18" charset="0"/>
              </a:rPr>
              <a:t>Paldies!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9C59C-FC4D-4132-94D3-1966F139E02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85600" y="6324600"/>
            <a:ext cx="406400" cy="304800"/>
          </a:xfrm>
        </p:spPr>
        <p:txBody>
          <a:bodyPr/>
          <a:lstStyle/>
          <a:p>
            <a:pPr>
              <a:defRPr/>
            </a:pPr>
            <a:fld id="{559B3BF5-5EA0-4E17-AB4B-664290D5DB15}" type="slidenum">
              <a:rPr lang="en-US" altLang="lv-LV" smtClean="0"/>
              <a:pPr>
                <a:defRPr/>
              </a:pPr>
              <a:t>20</a:t>
            </a:fld>
            <a:endParaRPr lang="en-US" altLang="lv-LV"/>
          </a:p>
        </p:txBody>
      </p:sp>
      <p:pic>
        <p:nvPicPr>
          <p:cNvPr id="8" name="Attēls 7">
            <a:extLst>
              <a:ext uri="{FF2B5EF4-FFF2-40B4-BE49-F238E27FC236}">
                <a16:creationId xmlns:a16="http://schemas.microsoft.com/office/drawing/2014/main" id="{77EC98D4-A5BD-4B4A-8347-CD006E290B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483" y="5433415"/>
            <a:ext cx="1803117" cy="10435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D6C18C-6D6A-46A4-8064-78CB7E2E2EAE}"/>
              </a:ext>
            </a:extLst>
          </p:cNvPr>
          <p:cNvSpPr txBox="1"/>
          <p:nvPr/>
        </p:nvSpPr>
        <p:spPr>
          <a:xfrm>
            <a:off x="3048000" y="3275840"/>
            <a:ext cx="60960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400" b="1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Lāsma Brenča un Aiga Salmiņa</a:t>
            </a:r>
          </a:p>
          <a:p>
            <a:pPr algn="ctr"/>
            <a:r>
              <a:rPr lang="lv-LV" sz="1400">
                <a:solidFill>
                  <a:srgbClr val="01020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Latvijas</a:t>
            </a:r>
            <a:r>
              <a:rPr lang="lv-LV" sz="1400" spc="-50">
                <a:solidFill>
                  <a:srgbClr val="01020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lv-LV" sz="1400">
                <a:solidFill>
                  <a:srgbClr val="01020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Zinātnes</a:t>
            </a:r>
            <a:r>
              <a:rPr lang="lv-LV" sz="1400" spc="-45">
                <a:solidFill>
                  <a:srgbClr val="01020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lv-LV" sz="1400">
                <a:solidFill>
                  <a:srgbClr val="01020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padomes</a:t>
            </a:r>
            <a:endParaRPr lang="lv-LV" sz="140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v-LV" sz="1400">
                <a:solidFill>
                  <a:srgbClr val="01020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Starptautiskās sadarbības programmu projektu departamenta </a:t>
            </a:r>
            <a:endParaRPr lang="lv-LV" sz="140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v-LV" sz="1400">
                <a:solidFill>
                  <a:srgbClr val="01020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Apvārsnis Eiropa Nacionālā kontaktpunkta vecākā ekspertes</a:t>
            </a:r>
          </a:p>
          <a:p>
            <a:pPr algn="ctr"/>
            <a:r>
              <a:rPr lang="lv-LV" sz="1400">
                <a:solidFill>
                  <a:srgbClr val="01020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E-pasts: </a:t>
            </a:r>
            <a:r>
              <a:rPr lang="lv-LV" sz="1400">
                <a:solidFill>
                  <a:srgbClr val="01020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lasma.brenca@lzp.gov.lv</a:t>
            </a:r>
            <a:endParaRPr lang="lv-LV" sz="1400">
              <a:solidFill>
                <a:srgbClr val="010202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v-LV" sz="1400">
                <a:solidFill>
                  <a:srgbClr val="010202"/>
                </a:solidFill>
                <a:latin typeface="+mj-lt"/>
                <a:cs typeface="Times New Roman" panose="02020603050405020304" pitchFamily="18" charset="0"/>
                <a:hlinkClick r:id="rId5"/>
              </a:rPr>
              <a:t>aiga.salmina@lzp.gov.lv</a:t>
            </a:r>
            <a:endParaRPr lang="lv-LV" sz="1400">
              <a:solidFill>
                <a:srgbClr val="010202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endParaRPr lang="lv-LV" sz="1400">
              <a:solidFill>
                <a:srgbClr val="010202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508D17-A6BE-41D5-ADD7-1A1437092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63" y="5556775"/>
            <a:ext cx="478249" cy="47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witter - Free social media icons">
            <a:extLst>
              <a:ext uri="{FF2B5EF4-FFF2-40B4-BE49-F238E27FC236}">
                <a16:creationId xmlns:a16="http://schemas.microsoft.com/office/drawing/2014/main" id="{443953CF-04AE-40E3-B922-1D554B56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63" y="5053941"/>
            <a:ext cx="457863" cy="45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ākums | Latvijas Zinātnes padome">
            <a:extLst>
              <a:ext uri="{FF2B5EF4-FFF2-40B4-BE49-F238E27FC236}">
                <a16:creationId xmlns:a16="http://schemas.microsoft.com/office/drawing/2014/main" id="{346A0C66-6AEF-4183-9546-1DD3423FD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3"/>
          <a:stretch/>
        </p:blipFill>
        <p:spPr bwMode="auto">
          <a:xfrm>
            <a:off x="141841" y="6046946"/>
            <a:ext cx="712694" cy="55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CF85FB-57E1-41B5-9F15-AA95747AD4CA}"/>
              </a:ext>
            </a:extLst>
          </p:cNvPr>
          <p:cNvSpPr txBox="1"/>
          <p:nvPr/>
        </p:nvSpPr>
        <p:spPr>
          <a:xfrm>
            <a:off x="914400" y="5128983"/>
            <a:ext cx="1565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>
                <a:latin typeface="+mj-lt"/>
              </a:rPr>
              <a:t>@apvarsnis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0B4185-8D44-461C-862F-2114D1FA5BB0}"/>
              </a:ext>
            </a:extLst>
          </p:cNvPr>
          <p:cNvSpPr txBox="1"/>
          <p:nvPr/>
        </p:nvSpPr>
        <p:spPr>
          <a:xfrm>
            <a:off x="914400" y="6015444"/>
            <a:ext cx="4053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>
                <a:latin typeface="+mj-lt"/>
                <a:hlinkClick r:id="rId9"/>
              </a:rPr>
              <a:t>https://lzp.gov.lv/starptautiskas-sadarbibas-programmas/apvarsnis-eiropa/</a:t>
            </a:r>
            <a:r>
              <a:rPr lang="lv-LV" sz="1400">
                <a:latin typeface="+mj-lt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BECD4B-1581-4C3B-B0E7-CA4F354451BA}"/>
              </a:ext>
            </a:extLst>
          </p:cNvPr>
          <p:cNvSpPr txBox="1"/>
          <p:nvPr/>
        </p:nvSpPr>
        <p:spPr>
          <a:xfrm>
            <a:off x="914400" y="5511804"/>
            <a:ext cx="4053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i="0">
                <a:solidFill>
                  <a:srgbClr val="050505"/>
                </a:solidFill>
                <a:effectLst/>
                <a:latin typeface="+mj-lt"/>
              </a:rPr>
              <a:t>@</a:t>
            </a:r>
            <a:r>
              <a:rPr lang="de-DE" sz="1400" i="0" err="1">
                <a:solidFill>
                  <a:srgbClr val="050505"/>
                </a:solidFill>
                <a:effectLst/>
                <a:latin typeface="+mj-lt"/>
              </a:rPr>
              <a:t>Apvārsnis</a:t>
            </a:r>
            <a:r>
              <a:rPr lang="de-DE" sz="1400" i="0">
                <a:solidFill>
                  <a:srgbClr val="050505"/>
                </a:solidFill>
                <a:effectLst/>
                <a:latin typeface="+mj-lt"/>
              </a:rPr>
              <a:t> EU </a:t>
            </a:r>
            <a:r>
              <a:rPr lang="de-DE" sz="1400" i="0" err="1">
                <a:solidFill>
                  <a:srgbClr val="050505"/>
                </a:solidFill>
                <a:effectLst/>
                <a:latin typeface="+mj-lt"/>
              </a:rPr>
              <a:t>Latvijas</a:t>
            </a:r>
            <a:r>
              <a:rPr lang="de-DE" sz="1400" i="0">
                <a:solidFill>
                  <a:srgbClr val="050505"/>
                </a:solidFill>
                <a:effectLst/>
                <a:latin typeface="+mj-lt"/>
              </a:rPr>
              <a:t> </a:t>
            </a:r>
            <a:r>
              <a:rPr lang="de-DE" sz="1400" i="0" err="1">
                <a:solidFill>
                  <a:srgbClr val="050505"/>
                </a:solidFill>
                <a:effectLst/>
                <a:latin typeface="+mj-lt"/>
              </a:rPr>
              <a:t>Nacionālais</a:t>
            </a:r>
            <a:r>
              <a:rPr lang="de-DE" sz="1400" i="0">
                <a:solidFill>
                  <a:srgbClr val="050505"/>
                </a:solidFill>
                <a:effectLst/>
                <a:latin typeface="+mj-lt"/>
              </a:rPr>
              <a:t> </a:t>
            </a:r>
            <a:r>
              <a:rPr lang="de-DE" sz="1400" i="0" err="1">
                <a:solidFill>
                  <a:srgbClr val="050505"/>
                </a:solidFill>
                <a:effectLst/>
                <a:latin typeface="+mj-lt"/>
              </a:rPr>
              <a:t>kontaktpunkts</a:t>
            </a:r>
            <a:r>
              <a:rPr lang="de-DE" sz="1400" i="0">
                <a:solidFill>
                  <a:srgbClr val="050505"/>
                </a:solidFill>
                <a:effectLst/>
                <a:latin typeface="+mj-lt"/>
              </a:rPr>
              <a:t> - HE NCP LV</a:t>
            </a:r>
          </a:p>
        </p:txBody>
      </p:sp>
    </p:spTree>
    <p:extLst>
      <p:ext uri="{BB962C8B-B14F-4D97-AF65-F5344CB8AC3E}">
        <p14:creationId xmlns:p14="http://schemas.microsoft.com/office/powerpoint/2010/main" val="1541616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1E9C68-4FFF-4BFE-F19A-F454F8E08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3F40-12FA-4968-8235-5F18DAFE2DEF}" type="slidenum">
              <a:rPr lang="lv-LV" smtClean="0"/>
              <a:t>3</a:t>
            </a:fld>
            <a:endParaRPr lang="lv-LV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2DEAAE-62E6-6AAE-EF6F-D3E7B072C587}"/>
              </a:ext>
            </a:extLst>
          </p:cNvPr>
          <p:cNvSpPr txBox="1"/>
          <p:nvPr/>
        </p:nvSpPr>
        <p:spPr>
          <a:xfrm>
            <a:off x="3836497" y="557127"/>
            <a:ext cx="623263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v-LV" sz="2000" b="1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  <a:cs typeface="+mj-cs"/>
              </a:rPr>
              <a:t>Apvārsnis Eiropa Misijas</a:t>
            </a:r>
            <a:endParaRPr lang="en-US" sz="2000" b="1">
              <a:solidFill>
                <a:schemeClr val="accent1">
                  <a:lumMod val="50000"/>
                </a:schemeClr>
              </a:solidFill>
              <a:latin typeface="Verdana"/>
              <a:ea typeface="Verdana"/>
              <a:cs typeface="+mj-cs"/>
            </a:endParaRPr>
          </a:p>
        </p:txBody>
      </p:sp>
      <p:pic>
        <p:nvPicPr>
          <p:cNvPr id="5" name="Picture 4" descr="A diagram of a mission&#10;&#10;Description automatically generated">
            <a:extLst>
              <a:ext uri="{FF2B5EF4-FFF2-40B4-BE49-F238E27FC236}">
                <a16:creationId xmlns:a16="http://schemas.microsoft.com/office/drawing/2014/main" id="{67C1217B-F70D-4215-69F0-9AFF67F95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206" y="1257282"/>
            <a:ext cx="5918166" cy="43455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F72B0D-31DD-B1ED-A2E4-78CE2699787D}"/>
              </a:ext>
            </a:extLst>
          </p:cNvPr>
          <p:cNvSpPr txBox="1"/>
          <p:nvPr/>
        </p:nvSpPr>
        <p:spPr>
          <a:xfrm>
            <a:off x="173277" y="1613770"/>
            <a:ext cx="5822514" cy="36009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lv-LV" sz="1600" b="1">
                <a:solidFill>
                  <a:schemeClr val="accent6"/>
                </a:solidFill>
              </a:rPr>
              <a:t>ES misijas </a:t>
            </a:r>
            <a:r>
              <a:rPr lang="lv-LV" sz="1600"/>
              <a:t>ir pētniecības un inovācijas programmas “Apvārsnis Eiropa” jaunums 2021.–2027. gadam; </a:t>
            </a:r>
            <a:endParaRPr lang="lv-LV" sz="1600">
              <a:cs typeface="Calibri" panose="020F0502020204030204"/>
            </a:endParaRPr>
          </a:p>
          <a:p>
            <a:endParaRPr lang="en-US"/>
          </a:p>
          <a:p>
            <a:r>
              <a:rPr lang="lv-LV" sz="1600"/>
              <a:t>Jauns veids, kā rast konkrētus risinājumus dažām no lielākajām problēmām. Misijām ir vērienīgi mērķi, piešķirot pētniecībai un inovācijai jaunu lomu, kā arī </a:t>
            </a:r>
            <a:r>
              <a:rPr lang="lv-LV" sz="1600" b="1">
                <a:solidFill>
                  <a:schemeClr val="accent6"/>
                </a:solidFill>
              </a:rPr>
              <a:t>īpaša uzmanība ir veltīta iedzīvotāju iesaistei</a:t>
            </a:r>
            <a:r>
              <a:rPr lang="lv-LV" sz="1600"/>
              <a:t>; </a:t>
            </a:r>
            <a:endParaRPr lang="lv-LV" sz="1600">
              <a:cs typeface="Calibri"/>
            </a:endParaRPr>
          </a:p>
          <a:p>
            <a:endParaRPr lang="en-US"/>
          </a:p>
          <a:p>
            <a:r>
              <a:rPr lang="lv-LV" sz="1600" u="sng"/>
              <a:t>ES šobrīd ir noteikusi 5 misijas:</a:t>
            </a:r>
            <a:endParaRPr lang="lv-LV" sz="1600" u="sng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lv-LV" sz="1600">
                <a:cs typeface="Calibri"/>
              </a:rPr>
              <a:t>Eiropas Vēža misija</a:t>
            </a:r>
          </a:p>
          <a:p>
            <a:pPr marL="285750" indent="-285750">
              <a:buFont typeface="Arial"/>
              <a:buChar char="•"/>
            </a:pPr>
            <a:r>
              <a:rPr lang="lv-LV" sz="1600">
                <a:ea typeface="+mn-lt"/>
                <a:cs typeface="+mn-lt"/>
              </a:rPr>
              <a:t>Augsnes veselības un pārtikas misija </a:t>
            </a:r>
            <a:endParaRPr lang="lv-LV"/>
          </a:p>
          <a:p>
            <a:pPr marL="285750" indent="-285750">
              <a:buFont typeface="Arial"/>
              <a:buChar char="•"/>
            </a:pPr>
            <a:r>
              <a:rPr lang="lv-LV" sz="1600" err="1">
                <a:ea typeface="+mn-lt"/>
                <a:cs typeface="+mn-lt"/>
              </a:rPr>
              <a:t>Klimatneitrālu</a:t>
            </a:r>
            <a:r>
              <a:rPr lang="lv-LV" sz="1600">
                <a:ea typeface="+mn-lt"/>
                <a:cs typeface="+mn-lt"/>
              </a:rPr>
              <a:t> un viedu pilsētu misija </a:t>
            </a:r>
          </a:p>
          <a:p>
            <a:pPr marL="285750" indent="-285750">
              <a:buFont typeface="Arial"/>
              <a:buChar char="•"/>
            </a:pPr>
            <a:r>
              <a:rPr lang="lv-LV" sz="1600">
                <a:cs typeface="Calibri"/>
              </a:rPr>
              <a:t>Okeānu misija</a:t>
            </a:r>
          </a:p>
          <a:p>
            <a:pPr marL="285750" indent="-285750">
              <a:buFont typeface="Arial"/>
              <a:buChar char="•"/>
            </a:pPr>
            <a:r>
              <a:rPr lang="lv-LV" sz="1600">
                <a:cs typeface="Calibri"/>
              </a:rPr>
              <a:t>Pielāgošanās klimata pārmaiņām</a:t>
            </a:r>
          </a:p>
        </p:txBody>
      </p:sp>
    </p:spTree>
    <p:extLst>
      <p:ext uri="{BB962C8B-B14F-4D97-AF65-F5344CB8AC3E}">
        <p14:creationId xmlns:p14="http://schemas.microsoft.com/office/powerpoint/2010/main" val="913353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79104C-7E92-71D1-ED10-DB233F48A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3F40-12FA-4968-8235-5F18DAFE2DEF}" type="slidenum">
              <a:rPr lang="lv-LV" smtClean="0"/>
              <a:t>4</a:t>
            </a:fld>
            <a:endParaRPr lang="lv-LV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5DF2F5-9300-95CC-E98A-6AFDB171DD1C}"/>
              </a:ext>
            </a:extLst>
          </p:cNvPr>
          <p:cNvSpPr txBox="1"/>
          <p:nvPr/>
        </p:nvSpPr>
        <p:spPr>
          <a:xfrm>
            <a:off x="3171894" y="478879"/>
            <a:ext cx="713983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err="1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  <a:cs typeface="+mj-cs"/>
              </a:rPr>
              <a:t>Misijas</a:t>
            </a:r>
            <a:r>
              <a:rPr lang="en-US" sz="2000" b="1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  <a:cs typeface="+mj-cs"/>
              </a:rPr>
              <a:t> </a:t>
            </a:r>
            <a:r>
              <a:rPr lang="en-US" sz="2000" b="1" err="1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  <a:cs typeface="+mj-cs"/>
              </a:rPr>
              <a:t>ir</a:t>
            </a:r>
            <a:r>
              <a:rPr lang="en-US" sz="2000" b="1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  <a:cs typeface="+mj-cs"/>
              </a:rPr>
              <a:t> </a:t>
            </a:r>
            <a:r>
              <a:rPr lang="en-US" sz="2000" b="1" err="1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  <a:cs typeface="+mj-cs"/>
              </a:rPr>
              <a:t>savstarpēji</a:t>
            </a:r>
            <a:r>
              <a:rPr lang="en-US" sz="2000" b="1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  <a:cs typeface="+mj-cs"/>
              </a:rPr>
              <a:t> </a:t>
            </a:r>
            <a:r>
              <a:rPr lang="en-US" sz="2000" b="1" err="1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  <a:cs typeface="+mj-cs"/>
              </a:rPr>
              <a:t>papildinošas</a:t>
            </a:r>
            <a:endParaRPr lang="en-US" sz="2000" b="1">
              <a:solidFill>
                <a:schemeClr val="accent1">
                  <a:lumMod val="50000"/>
                </a:schemeClr>
              </a:solidFill>
              <a:latin typeface="Verdana"/>
              <a:ea typeface="Verdan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96CA49-AE44-4C0B-ADFE-56F02740AF99}"/>
              </a:ext>
            </a:extLst>
          </p:cNvPr>
          <p:cNvSpPr txBox="1"/>
          <p:nvPr/>
        </p:nvSpPr>
        <p:spPr>
          <a:xfrm>
            <a:off x="668054" y="1659698"/>
            <a:ext cx="5584520" cy="23391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sz="1600" b="1" err="1">
                <a:solidFill>
                  <a:schemeClr val="accent6">
                    <a:lumMod val="75000"/>
                  </a:schemeClr>
                </a:solidFill>
              </a:rPr>
              <a:t>Klimatneitrālu</a:t>
            </a:r>
            <a:r>
              <a:rPr lang="en-US" sz="1600" b="1">
                <a:solidFill>
                  <a:schemeClr val="accent6">
                    <a:lumMod val="75000"/>
                  </a:schemeClr>
                </a:solidFill>
              </a:rPr>
              <a:t> un </a:t>
            </a:r>
            <a:r>
              <a:rPr lang="en-US" sz="1600" b="1" err="1">
                <a:solidFill>
                  <a:schemeClr val="accent6">
                    <a:lumMod val="75000"/>
                  </a:schemeClr>
                </a:solidFill>
              </a:rPr>
              <a:t>viedu</a:t>
            </a:r>
            <a:r>
              <a:rPr lang="en-US" sz="16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err="1">
                <a:solidFill>
                  <a:schemeClr val="accent6">
                    <a:lumMod val="75000"/>
                  </a:schemeClr>
                </a:solidFill>
              </a:rPr>
              <a:t>pilsētu</a:t>
            </a:r>
            <a:r>
              <a:rPr lang="en-US" sz="16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err="1">
                <a:solidFill>
                  <a:schemeClr val="accent6">
                    <a:lumMod val="75000"/>
                  </a:schemeClr>
                </a:solidFill>
              </a:rPr>
              <a:t>misija</a:t>
            </a:r>
            <a:r>
              <a:rPr lang="en-US" sz="16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err="1"/>
              <a:t>palīdzēs</a:t>
            </a:r>
            <a:r>
              <a:rPr lang="en-US" sz="1600"/>
              <a:t> </a:t>
            </a:r>
            <a:r>
              <a:rPr lang="en-US" sz="1600" err="1"/>
              <a:t>ierobežot</a:t>
            </a:r>
            <a:r>
              <a:rPr lang="en-US" sz="1600"/>
              <a:t> </a:t>
            </a:r>
            <a:r>
              <a:rPr lang="en-US" sz="1600" err="1"/>
              <a:t>automašīnu</a:t>
            </a:r>
            <a:r>
              <a:rPr lang="en-US" sz="1600"/>
              <a:t> </a:t>
            </a:r>
            <a:r>
              <a:rPr lang="en-US" sz="1600" err="1"/>
              <a:t>izmantošanu</a:t>
            </a:r>
            <a:r>
              <a:rPr lang="en-US" sz="1600"/>
              <a:t> </a:t>
            </a:r>
            <a:r>
              <a:rPr lang="en-US" sz="1600" err="1"/>
              <a:t>pilsētās</a:t>
            </a:r>
            <a:r>
              <a:rPr lang="en-US" sz="1600"/>
              <a:t>, </a:t>
            </a:r>
            <a:r>
              <a:rPr lang="en-US" sz="1600" err="1"/>
              <a:t>digitalizēt</a:t>
            </a:r>
            <a:r>
              <a:rPr lang="en-US" sz="1600"/>
              <a:t> </a:t>
            </a:r>
            <a:r>
              <a:rPr lang="en-US" sz="1600" err="1"/>
              <a:t>transporta</a:t>
            </a:r>
            <a:r>
              <a:rPr lang="en-US" sz="1600"/>
              <a:t> </a:t>
            </a:r>
            <a:r>
              <a:rPr lang="en-US" sz="1600" err="1"/>
              <a:t>darbību</a:t>
            </a:r>
            <a:r>
              <a:rPr lang="en-US" sz="1600"/>
              <a:t> un </a:t>
            </a:r>
            <a:r>
              <a:rPr lang="en-US" sz="1600" err="1"/>
              <a:t>attīstīt</a:t>
            </a:r>
            <a:r>
              <a:rPr lang="en-US" sz="1600"/>
              <a:t> </a:t>
            </a:r>
            <a:r>
              <a:rPr lang="en-US" sz="1600" err="1"/>
              <a:t>sabiedrisko</a:t>
            </a:r>
            <a:r>
              <a:rPr lang="en-US" sz="1600"/>
              <a:t> </a:t>
            </a:r>
            <a:r>
              <a:rPr lang="en-US" sz="1600" err="1"/>
              <a:t>transportu</a:t>
            </a:r>
            <a:r>
              <a:rPr lang="en-US" sz="1600"/>
              <a:t>, </a:t>
            </a:r>
            <a:r>
              <a:rPr lang="en-US" sz="1600" err="1"/>
              <a:t>kā</a:t>
            </a:r>
            <a:r>
              <a:rPr lang="en-US" sz="1600"/>
              <a:t> </a:t>
            </a:r>
            <a:r>
              <a:rPr lang="en-US" sz="1600" err="1"/>
              <a:t>arī</a:t>
            </a:r>
            <a:r>
              <a:rPr lang="en-US" sz="1600"/>
              <a:t> </a:t>
            </a:r>
            <a:r>
              <a:rPr lang="en-US" sz="1600" err="1"/>
              <a:t>nodrošināt</a:t>
            </a:r>
            <a:r>
              <a:rPr lang="en-US" sz="1600"/>
              <a:t> </a:t>
            </a:r>
            <a:r>
              <a:rPr lang="en-US" sz="1600" err="1"/>
              <a:t>ērtākas</a:t>
            </a:r>
            <a:r>
              <a:rPr lang="en-US" sz="1600"/>
              <a:t> </a:t>
            </a:r>
            <a:r>
              <a:rPr lang="en-US" sz="1600" err="1"/>
              <a:t>iespējas</a:t>
            </a:r>
            <a:r>
              <a:rPr lang="en-US" sz="1600"/>
              <a:t> </a:t>
            </a:r>
            <a:r>
              <a:rPr lang="en-US" sz="1600" err="1"/>
              <a:t>pārvietoties</a:t>
            </a:r>
            <a:r>
              <a:rPr lang="en-US" sz="1600"/>
              <a:t> </a:t>
            </a:r>
            <a:r>
              <a:rPr lang="en-US" sz="1600" err="1"/>
              <a:t>kājām</a:t>
            </a:r>
            <a:r>
              <a:rPr lang="en-US" sz="1600"/>
              <a:t> un </a:t>
            </a:r>
            <a:r>
              <a:rPr lang="en-US" sz="1600" err="1"/>
              <a:t>ar</a:t>
            </a:r>
            <a:r>
              <a:rPr lang="en-US" sz="1600"/>
              <a:t> </a:t>
            </a:r>
            <a:r>
              <a:rPr lang="en-US" sz="1600" err="1"/>
              <a:t>velosipēdu</a:t>
            </a:r>
            <a:r>
              <a:rPr lang="en-US" sz="1600"/>
              <a:t>, </a:t>
            </a:r>
            <a:r>
              <a:rPr lang="en-US" sz="1600" err="1"/>
              <a:t>tādējādi</a:t>
            </a:r>
            <a:r>
              <a:rPr lang="en-US" sz="1600"/>
              <a:t> </a:t>
            </a:r>
            <a:r>
              <a:rPr lang="en-US" sz="1600" err="1"/>
              <a:t>veidojot</a:t>
            </a:r>
            <a:r>
              <a:rPr lang="en-US" sz="1600"/>
              <a:t> </a:t>
            </a:r>
            <a:r>
              <a:rPr lang="en-US" sz="1600" err="1"/>
              <a:t>veselīgāku</a:t>
            </a:r>
            <a:r>
              <a:rPr lang="en-US" sz="1600"/>
              <a:t> </a:t>
            </a:r>
            <a:r>
              <a:rPr lang="en-US" sz="1600" err="1"/>
              <a:t>dzīves</a:t>
            </a:r>
            <a:r>
              <a:rPr lang="en-US" sz="1600"/>
              <a:t> </a:t>
            </a:r>
            <a:r>
              <a:rPr lang="en-US" sz="1600" err="1"/>
              <a:t>vidi</a:t>
            </a:r>
            <a:r>
              <a:rPr lang="en-US" sz="1600"/>
              <a:t> un </a:t>
            </a:r>
            <a:r>
              <a:rPr lang="en-US" sz="1600" err="1"/>
              <a:t>aktīvāku</a:t>
            </a:r>
            <a:r>
              <a:rPr lang="en-US" sz="1600"/>
              <a:t> </a:t>
            </a:r>
            <a:r>
              <a:rPr lang="en-US" sz="1600" err="1"/>
              <a:t>dzīvesveidu</a:t>
            </a:r>
            <a:endParaRPr lang="en-US" sz="1600">
              <a:cs typeface="Calibri"/>
            </a:endParaRPr>
          </a:p>
          <a:p>
            <a:pPr marL="342900" indent="-342900">
              <a:buAutoNum type="arabicPeriod"/>
            </a:pPr>
            <a:endParaRPr lang="en-US"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en-US" sz="1600" b="1" err="1">
                <a:solidFill>
                  <a:schemeClr val="accent6">
                    <a:lumMod val="75000"/>
                  </a:schemeClr>
                </a:solidFill>
              </a:rPr>
              <a:t>Okeānu</a:t>
            </a:r>
            <a:r>
              <a:rPr lang="en-US" sz="16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err="1">
                <a:solidFill>
                  <a:schemeClr val="accent6">
                    <a:lumMod val="75000"/>
                  </a:schemeClr>
                </a:solidFill>
              </a:rPr>
              <a:t>misija</a:t>
            </a:r>
            <a:r>
              <a:rPr lang="en-US" sz="16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err="1"/>
              <a:t>ar</a:t>
            </a:r>
            <a:r>
              <a:rPr lang="en-US" sz="1600"/>
              <a:t> </a:t>
            </a:r>
            <a:r>
              <a:rPr lang="en-US" sz="1600" err="1"/>
              <a:t>okeānu</a:t>
            </a:r>
            <a:r>
              <a:rPr lang="en-US" sz="1600"/>
              <a:t> un </a:t>
            </a:r>
            <a:r>
              <a:rPr lang="en-US" sz="1600" err="1"/>
              <a:t>ūdeņu</a:t>
            </a:r>
            <a:r>
              <a:rPr lang="en-US" sz="1600"/>
              <a:t> </a:t>
            </a:r>
            <a:r>
              <a:rPr lang="en-US" sz="1600" err="1"/>
              <a:t>piesārņojuma</a:t>
            </a:r>
            <a:r>
              <a:rPr lang="en-US" sz="1600"/>
              <a:t> </a:t>
            </a:r>
            <a:r>
              <a:rPr lang="en-US" sz="1600" err="1"/>
              <a:t>novēršanu</a:t>
            </a:r>
            <a:r>
              <a:rPr lang="en-US" sz="1600"/>
              <a:t>, </a:t>
            </a:r>
            <a:r>
              <a:rPr lang="en-US" sz="1600" err="1"/>
              <a:t>samazināšanu</a:t>
            </a:r>
            <a:r>
              <a:rPr lang="en-US" sz="1600"/>
              <a:t>, </a:t>
            </a:r>
            <a:r>
              <a:rPr lang="en-US" sz="1600" err="1"/>
              <a:t>attīrīšanu</a:t>
            </a:r>
            <a:r>
              <a:rPr lang="en-US" sz="1600"/>
              <a:t> un </a:t>
            </a:r>
            <a:r>
              <a:rPr lang="en-US" sz="1600" err="1"/>
              <a:t>uzraudzību</a:t>
            </a:r>
            <a:r>
              <a:rPr lang="en-US" sz="1600"/>
              <a:t> </a:t>
            </a:r>
            <a:r>
              <a:rPr lang="en-US" sz="1600" err="1"/>
              <a:t>veicinās</a:t>
            </a:r>
            <a:r>
              <a:rPr lang="en-US" sz="1600"/>
              <a:t> </a:t>
            </a:r>
            <a:r>
              <a:rPr lang="en-US" sz="1600" err="1"/>
              <a:t>vēža</a:t>
            </a:r>
            <a:r>
              <a:rPr lang="en-US" sz="1600"/>
              <a:t> </a:t>
            </a:r>
            <a:r>
              <a:rPr lang="en-US" sz="1600" err="1"/>
              <a:t>profilaksi</a:t>
            </a:r>
            <a:endParaRPr lang="en-US" sz="1600" err="1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6DE0F7-5B5E-643A-791D-01BA82C64EA8}"/>
              </a:ext>
            </a:extLst>
          </p:cNvPr>
          <p:cNvSpPr txBox="1"/>
          <p:nvPr/>
        </p:nvSpPr>
        <p:spPr>
          <a:xfrm>
            <a:off x="6743178" y="1586630"/>
            <a:ext cx="5198300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3. </a:t>
            </a:r>
            <a:r>
              <a:rPr lang="en-US" sz="1600" err="1"/>
              <a:t>Veicinot</a:t>
            </a:r>
            <a:r>
              <a:rPr lang="en-US" sz="1600"/>
              <a:t> </a:t>
            </a:r>
            <a:r>
              <a:rPr lang="en-US" sz="1600" err="1"/>
              <a:t>vidi</a:t>
            </a:r>
            <a:r>
              <a:rPr lang="en-US" sz="1600"/>
              <a:t> bez </a:t>
            </a:r>
            <a:r>
              <a:rPr lang="en-US" sz="1600" err="1"/>
              <a:t>piesārņojuma</a:t>
            </a:r>
            <a:r>
              <a:rPr lang="en-US" sz="1600"/>
              <a:t>, </a:t>
            </a:r>
            <a:r>
              <a:rPr lang="en-US" sz="1600" err="1"/>
              <a:t>bioloģisko</a:t>
            </a:r>
            <a:r>
              <a:rPr lang="en-US" sz="1600"/>
              <a:t> </a:t>
            </a:r>
            <a:r>
              <a:rPr lang="en-US" sz="1600" err="1"/>
              <a:t>lauksaimniecību</a:t>
            </a:r>
            <a:r>
              <a:rPr lang="en-US" sz="1600"/>
              <a:t>, </a:t>
            </a:r>
            <a:r>
              <a:rPr lang="en-US" sz="1600" err="1"/>
              <a:t>nekaitīgu</a:t>
            </a:r>
            <a:r>
              <a:rPr lang="en-US" sz="1600"/>
              <a:t>, </a:t>
            </a:r>
            <a:r>
              <a:rPr lang="en-US" sz="1600" err="1"/>
              <a:t>nepiesārņotu</a:t>
            </a:r>
            <a:r>
              <a:rPr lang="en-US" sz="1600"/>
              <a:t> </a:t>
            </a:r>
            <a:r>
              <a:rPr lang="en-US" sz="1600" err="1"/>
              <a:t>pārtiku</a:t>
            </a:r>
            <a:r>
              <a:rPr lang="en-US" sz="1600"/>
              <a:t> un </a:t>
            </a:r>
            <a:r>
              <a:rPr lang="en-US" sz="1600" err="1"/>
              <a:t>veselīgāku</a:t>
            </a:r>
            <a:r>
              <a:rPr lang="en-US" sz="1600"/>
              <a:t> </a:t>
            </a:r>
            <a:r>
              <a:rPr lang="en-US" sz="1600" err="1"/>
              <a:t>uzturu</a:t>
            </a:r>
            <a:r>
              <a:rPr lang="en-US" sz="1600"/>
              <a:t>, </a:t>
            </a:r>
            <a:r>
              <a:rPr lang="en-US" sz="1600" b="1" err="1">
                <a:solidFill>
                  <a:schemeClr val="accent6">
                    <a:lumMod val="75000"/>
                  </a:schemeClr>
                </a:solidFill>
              </a:rPr>
              <a:t>augsnes</a:t>
            </a:r>
            <a:r>
              <a:rPr lang="en-US" sz="16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err="1">
                <a:solidFill>
                  <a:schemeClr val="accent6">
                    <a:lumMod val="75000"/>
                  </a:schemeClr>
                </a:solidFill>
              </a:rPr>
              <a:t>veselības</a:t>
            </a:r>
            <a:r>
              <a:rPr lang="en-US" sz="1600" b="1">
                <a:solidFill>
                  <a:schemeClr val="accent6">
                    <a:lumMod val="75000"/>
                  </a:schemeClr>
                </a:solidFill>
              </a:rPr>
              <a:t> un </a:t>
            </a:r>
            <a:r>
              <a:rPr lang="en-US" sz="1600" b="1" err="1">
                <a:solidFill>
                  <a:schemeClr val="accent6">
                    <a:lumMod val="75000"/>
                  </a:schemeClr>
                </a:solidFill>
              </a:rPr>
              <a:t>pārtikas</a:t>
            </a:r>
            <a:r>
              <a:rPr lang="en-US" sz="16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err="1">
                <a:solidFill>
                  <a:schemeClr val="accent6">
                    <a:lumMod val="75000"/>
                  </a:schemeClr>
                </a:solidFill>
              </a:rPr>
              <a:t>misija</a:t>
            </a:r>
            <a:r>
              <a:rPr lang="en-US" sz="16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err="1"/>
              <a:t>nodrošinās</a:t>
            </a:r>
            <a:r>
              <a:rPr lang="en-US" sz="1600"/>
              <a:t> </a:t>
            </a:r>
            <a:r>
              <a:rPr lang="en-US" sz="1600" err="1"/>
              <a:t>labāku</a:t>
            </a:r>
            <a:r>
              <a:rPr lang="en-US" sz="1600"/>
              <a:t> </a:t>
            </a:r>
            <a:r>
              <a:rPr lang="en-US" sz="1600" err="1"/>
              <a:t>ūdens</a:t>
            </a:r>
            <a:r>
              <a:rPr lang="en-US" sz="1600"/>
              <a:t> un </a:t>
            </a:r>
            <a:r>
              <a:rPr lang="en-US" sz="1600" err="1"/>
              <a:t>gaisa</a:t>
            </a:r>
            <a:r>
              <a:rPr lang="en-US" sz="1600"/>
              <a:t> </a:t>
            </a:r>
            <a:r>
              <a:rPr lang="en-US" sz="1600" err="1"/>
              <a:t>kvalitāti</a:t>
            </a:r>
            <a:r>
              <a:rPr lang="en-US" sz="1600"/>
              <a:t> un </a:t>
            </a:r>
            <a:r>
              <a:rPr lang="en-US" sz="1600" err="1"/>
              <a:t>samazinās</a:t>
            </a:r>
            <a:r>
              <a:rPr lang="en-US" sz="1600"/>
              <a:t> </a:t>
            </a:r>
            <a:r>
              <a:rPr lang="en-US" sz="1600" err="1"/>
              <a:t>pārtikas</a:t>
            </a:r>
            <a:r>
              <a:rPr lang="en-US" sz="1600"/>
              <a:t> </a:t>
            </a:r>
            <a:r>
              <a:rPr lang="en-US" sz="1600" err="1"/>
              <a:t>piesārņojumu</a:t>
            </a:r>
            <a:r>
              <a:rPr lang="en-US" sz="1600"/>
              <a:t> </a:t>
            </a:r>
            <a:r>
              <a:rPr lang="en-US" sz="1600" err="1"/>
              <a:t>ar</a:t>
            </a:r>
            <a:r>
              <a:rPr lang="en-US" sz="1600"/>
              <a:t> </a:t>
            </a:r>
            <a:r>
              <a:rPr lang="en-US" sz="1600" err="1"/>
              <a:t>ķimikālijām</a:t>
            </a:r>
            <a:r>
              <a:rPr lang="en-US" sz="1600"/>
              <a:t>, kas </a:t>
            </a:r>
            <a:r>
              <a:rPr lang="en-US" sz="1600" err="1"/>
              <a:t>ir</a:t>
            </a:r>
            <a:r>
              <a:rPr lang="en-US" sz="1600"/>
              <a:t> </a:t>
            </a:r>
            <a:r>
              <a:rPr lang="en-US" sz="1600" err="1"/>
              <a:t>ļoti</a:t>
            </a:r>
            <a:r>
              <a:rPr lang="en-US" sz="1600"/>
              <a:t> </a:t>
            </a:r>
            <a:r>
              <a:rPr lang="en-US" sz="1600" err="1"/>
              <a:t>svarīgi</a:t>
            </a:r>
            <a:r>
              <a:rPr lang="en-US" sz="1600"/>
              <a:t>, </a:t>
            </a:r>
            <a:r>
              <a:rPr lang="en-US" sz="1600" err="1"/>
              <a:t>lai</a:t>
            </a:r>
            <a:r>
              <a:rPr lang="en-US" sz="1600"/>
              <a:t> </a:t>
            </a:r>
            <a:r>
              <a:rPr lang="en-US" sz="1600" err="1"/>
              <a:t>samazinātu</a:t>
            </a:r>
            <a:r>
              <a:rPr lang="en-US" sz="1600"/>
              <a:t> </a:t>
            </a:r>
            <a:r>
              <a:rPr lang="en-US" sz="1600" err="1"/>
              <a:t>vēža</a:t>
            </a:r>
            <a:r>
              <a:rPr lang="en-US" sz="1600"/>
              <a:t> </a:t>
            </a:r>
            <a:r>
              <a:rPr lang="en-US" sz="1600" err="1"/>
              <a:t>izplatību</a:t>
            </a:r>
            <a:endParaRPr lang="en-US" sz="1600">
              <a:cs typeface="Calibri"/>
            </a:endParaRPr>
          </a:p>
          <a:p>
            <a:endParaRPr lang="en-US" sz="1600"/>
          </a:p>
          <a:p>
            <a:r>
              <a:rPr lang="en-US" sz="1600">
                <a:latin typeface="Calibri"/>
                <a:cs typeface="Calibri"/>
              </a:rPr>
              <a:t>4. Gaisa</a:t>
            </a:r>
            <a:r>
              <a:rPr lang="en-US" sz="1600"/>
              <a:t> </a:t>
            </a:r>
            <a:r>
              <a:rPr lang="en-US" sz="1600" err="1"/>
              <a:t>kvalitātes</a:t>
            </a:r>
            <a:r>
              <a:rPr lang="en-US" sz="1600"/>
              <a:t> </a:t>
            </a:r>
            <a:r>
              <a:rPr lang="en-US" sz="1600" err="1"/>
              <a:t>uzlabošana</a:t>
            </a:r>
            <a:r>
              <a:rPr lang="en-US" sz="1600"/>
              <a:t>, </a:t>
            </a:r>
            <a:r>
              <a:rPr lang="en-US" sz="1600" err="1"/>
              <a:t>cīņa</a:t>
            </a:r>
            <a:r>
              <a:rPr lang="en-US" sz="1600"/>
              <a:t> </a:t>
            </a:r>
            <a:r>
              <a:rPr lang="en-US" sz="1600" err="1"/>
              <a:t>pret</a:t>
            </a:r>
            <a:r>
              <a:rPr lang="en-US" sz="1600"/>
              <a:t> </a:t>
            </a:r>
            <a:r>
              <a:rPr lang="en-US" sz="1600" err="1"/>
              <a:t>gaisa</a:t>
            </a:r>
            <a:r>
              <a:rPr lang="en-US" sz="1600"/>
              <a:t> </a:t>
            </a:r>
            <a:r>
              <a:rPr lang="en-US" sz="1600" err="1"/>
              <a:t>piesārņojumu</a:t>
            </a:r>
            <a:r>
              <a:rPr lang="en-US" sz="1600"/>
              <a:t>, </a:t>
            </a:r>
            <a:r>
              <a:rPr lang="en-US" sz="1600" err="1"/>
              <a:t>dzīves</a:t>
            </a:r>
            <a:r>
              <a:rPr lang="en-US" sz="1600"/>
              <a:t> </a:t>
            </a:r>
            <a:r>
              <a:rPr lang="en-US" sz="1600" err="1"/>
              <a:t>kvalitātes</a:t>
            </a:r>
            <a:r>
              <a:rPr lang="en-US" sz="1600"/>
              <a:t> </a:t>
            </a:r>
            <a:r>
              <a:rPr lang="en-US" sz="1600" err="1"/>
              <a:t>uzlabošana</a:t>
            </a:r>
            <a:r>
              <a:rPr lang="en-US" sz="1600"/>
              <a:t> un </a:t>
            </a:r>
            <a:r>
              <a:rPr lang="en-US" sz="1600" err="1"/>
              <a:t>neaizsargāto</a:t>
            </a:r>
            <a:r>
              <a:rPr lang="en-US" sz="1600"/>
              <a:t> </a:t>
            </a:r>
            <a:r>
              <a:rPr lang="en-US" sz="1600" err="1"/>
              <a:t>iedzīvotāju</a:t>
            </a:r>
            <a:r>
              <a:rPr lang="en-US" sz="1600"/>
              <a:t>, </a:t>
            </a:r>
            <a:r>
              <a:rPr lang="en-US" sz="1600" err="1"/>
              <a:t>ieskaitot</a:t>
            </a:r>
            <a:r>
              <a:rPr lang="en-US" sz="1600"/>
              <a:t> </a:t>
            </a:r>
            <a:r>
              <a:rPr lang="en-US" sz="1600" err="1"/>
              <a:t>tos</a:t>
            </a:r>
            <a:r>
              <a:rPr lang="en-US" sz="1600"/>
              <a:t>, </a:t>
            </a:r>
            <a:r>
              <a:rPr lang="en-US" sz="1600" err="1"/>
              <a:t>kuriem</a:t>
            </a:r>
            <a:r>
              <a:rPr lang="en-US" sz="1600"/>
              <a:t> </a:t>
            </a:r>
            <a:r>
              <a:rPr lang="en-US" sz="1600" err="1"/>
              <a:t>ir</a:t>
            </a:r>
            <a:r>
              <a:rPr lang="en-US" sz="1600"/>
              <a:t> </a:t>
            </a:r>
            <a:r>
              <a:rPr lang="en-US" sz="1600" err="1"/>
              <a:t>lielāks</a:t>
            </a:r>
            <a:r>
              <a:rPr lang="en-US" sz="1600"/>
              <a:t> risks </a:t>
            </a:r>
            <a:r>
              <a:rPr lang="en-US" sz="1600" err="1"/>
              <a:t>saslimt</a:t>
            </a:r>
            <a:r>
              <a:rPr lang="en-US" sz="1600"/>
              <a:t> </a:t>
            </a:r>
            <a:r>
              <a:rPr lang="en-US" sz="1600" err="1"/>
              <a:t>ar</a:t>
            </a:r>
            <a:r>
              <a:rPr lang="en-US" sz="1600"/>
              <a:t> </a:t>
            </a:r>
            <a:r>
              <a:rPr lang="en-US" sz="1600" err="1"/>
              <a:t>vēzi</a:t>
            </a:r>
            <a:r>
              <a:rPr lang="en-US" sz="1600"/>
              <a:t>, </a:t>
            </a:r>
            <a:r>
              <a:rPr lang="en-US" sz="1600" err="1"/>
              <a:t>aizsardzība</a:t>
            </a:r>
            <a:r>
              <a:rPr lang="en-US" sz="1600"/>
              <a:t> </a:t>
            </a:r>
            <a:r>
              <a:rPr lang="en-US" sz="1600" err="1"/>
              <a:t>ir</a:t>
            </a:r>
            <a:r>
              <a:rPr lang="en-US" sz="1600"/>
              <a:t> </a:t>
            </a:r>
            <a:r>
              <a:rPr lang="en-US" sz="1600" err="1"/>
              <a:t>galvenie</a:t>
            </a:r>
            <a:r>
              <a:rPr lang="en-US" sz="1600"/>
              <a:t> </a:t>
            </a:r>
            <a:r>
              <a:rPr lang="en-US" sz="1600" err="1"/>
              <a:t>misijas</a:t>
            </a:r>
            <a:r>
              <a:rPr lang="en-US" sz="1600"/>
              <a:t> </a:t>
            </a:r>
            <a:r>
              <a:rPr lang="en-US" sz="1600" b="1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en-US" sz="1600" b="1" err="1">
                <a:solidFill>
                  <a:schemeClr val="accent6">
                    <a:lumMod val="75000"/>
                  </a:schemeClr>
                </a:solidFill>
              </a:rPr>
              <a:t>Pielāgošanās</a:t>
            </a:r>
            <a:r>
              <a:rPr lang="en-US" sz="16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err="1">
                <a:solidFill>
                  <a:schemeClr val="accent6">
                    <a:lumMod val="75000"/>
                  </a:schemeClr>
                </a:solidFill>
              </a:rPr>
              <a:t>klimata</a:t>
            </a:r>
            <a:r>
              <a:rPr lang="en-US" sz="16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err="1">
                <a:solidFill>
                  <a:schemeClr val="accent6">
                    <a:lumMod val="75000"/>
                  </a:schemeClr>
                </a:solidFill>
              </a:rPr>
              <a:t>pārmaiņām</a:t>
            </a:r>
            <a:r>
              <a:rPr lang="en-US" sz="1600" b="1">
                <a:solidFill>
                  <a:schemeClr val="accent6">
                    <a:lumMod val="75000"/>
                  </a:schemeClr>
                </a:solidFill>
              </a:rPr>
              <a:t>”</a:t>
            </a:r>
            <a:r>
              <a:rPr lang="en-US" sz="1600"/>
              <a:t> </a:t>
            </a:r>
            <a:r>
              <a:rPr lang="en-US" sz="1600" err="1"/>
              <a:t>mērķi</a:t>
            </a:r>
            <a:endParaRPr lang="en-US" sz="1600">
              <a:cs typeface="Calibri"/>
            </a:endParaRPr>
          </a:p>
        </p:txBody>
      </p:sp>
      <p:pic>
        <p:nvPicPr>
          <p:cNvPr id="8" name="Picture 7" descr="A purple ribbon and buildings&#10;&#10;Description automatically generated">
            <a:extLst>
              <a:ext uri="{FF2B5EF4-FFF2-40B4-BE49-F238E27FC236}">
                <a16:creationId xmlns:a16="http://schemas.microsoft.com/office/drawing/2014/main" id="{028971E3-FC8D-1571-F621-27FF8FE8F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004" y="4494013"/>
            <a:ext cx="6727522" cy="169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10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5C556E-5E59-CE71-E346-4D9A2DBD5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3F40-12FA-4968-8235-5F18DAFE2DEF}" type="slidenum">
              <a:rPr lang="lv-LV" smtClean="0"/>
              <a:t>5</a:t>
            </a:fld>
            <a:endParaRPr lang="lv-LV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76B973-9294-CF35-5266-0B4C5A351840}"/>
              </a:ext>
            </a:extLst>
          </p:cNvPr>
          <p:cNvSpPr txBox="1"/>
          <p:nvPr/>
        </p:nvSpPr>
        <p:spPr>
          <a:xfrm>
            <a:off x="2722179" y="325821"/>
            <a:ext cx="652692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  <a:cs typeface="+mj-cs"/>
              </a:rPr>
              <a:t>𝐁𝐚𝐥𝐭𝐢𝐜 𝐉𝐨𝐢𝐧𝐭 𝐰𝐞𝐛𝐢𝐧𝐚𝐫 𝐨𝐧 𝐀𝐝𝐚𝐩𝐭𝐚𝐭𝐢𝐨𝐧 𝐭𝐨 𝐂𝐥𝐢𝐦𝐚𝐭𝐞 𝐂𝐡𝐚𝐧𝐠𝐞 𝐌𝐢𝐬𝐬𝐢𝐨𝐧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49582C-D650-0055-73F0-6A964C81B7AC}"/>
              </a:ext>
            </a:extLst>
          </p:cNvPr>
          <p:cNvSpPr txBox="1"/>
          <p:nvPr/>
        </p:nvSpPr>
        <p:spPr>
          <a:xfrm>
            <a:off x="501871" y="1664164"/>
            <a:ext cx="4974020" cy="2677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b="0" i="0">
                <a:effectLst/>
                <a:latin typeface="-apple-system"/>
              </a:rPr>
              <a:t>📅 </a:t>
            </a:r>
            <a:r>
              <a:rPr lang="lv-LV" sz="1600">
                <a:latin typeface="Verdana"/>
                <a:ea typeface="Verdana"/>
              </a:rPr>
              <a:t>Datums</a:t>
            </a:r>
            <a:r>
              <a:rPr lang="en-US" sz="1600">
                <a:latin typeface="Verdana"/>
                <a:ea typeface="Verdana"/>
              </a:rPr>
              <a:t>: 17.01.2024</a:t>
            </a:r>
            <a:endParaRPr lang="lv-LV" sz="1600">
              <a:latin typeface="Verdana"/>
              <a:ea typeface="Verdana"/>
            </a:endParaRPr>
          </a:p>
          <a:p>
            <a:endParaRPr lang="lv-LV" b="0" i="0">
              <a:effectLst/>
              <a:latin typeface="-apple-system"/>
            </a:endParaRPr>
          </a:p>
          <a:p>
            <a:r>
              <a:rPr lang="en-US" b="0" i="0">
                <a:effectLst/>
                <a:latin typeface="-apple-system"/>
              </a:rPr>
              <a:t>🕒</a:t>
            </a:r>
            <a:r>
              <a:rPr lang="en-US">
                <a:latin typeface="-apple-system"/>
                <a:ea typeface="Verdana"/>
              </a:rPr>
              <a:t> </a:t>
            </a:r>
            <a:r>
              <a:rPr lang="lv-LV" sz="1600">
                <a:latin typeface="Verdana"/>
                <a:ea typeface="Verdana"/>
              </a:rPr>
              <a:t>Laiks</a:t>
            </a:r>
            <a:r>
              <a:rPr lang="en-US" sz="1600">
                <a:latin typeface="Verdana"/>
                <a:ea typeface="Verdana"/>
              </a:rPr>
              <a:t>: 13.00 – 15.00 (EET)</a:t>
            </a:r>
            <a:br>
              <a:rPr lang="en-US" sz="160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lv-LV" sz="16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lv-LV" sz="1600">
                <a:latin typeface="Verdana"/>
                <a:ea typeface="Verdana"/>
              </a:rPr>
              <a:t> </a:t>
            </a:r>
            <a:r>
              <a:rPr lang="en-US" sz="1600">
                <a:latin typeface="Verdana"/>
                <a:ea typeface="Verdana"/>
              </a:rPr>
              <a:t>📍 </a:t>
            </a:r>
            <a:r>
              <a:rPr lang="lv-LV" sz="1600">
                <a:latin typeface="Verdana"/>
                <a:ea typeface="Verdana"/>
              </a:rPr>
              <a:t>Vieta</a:t>
            </a:r>
            <a:r>
              <a:rPr lang="en-US" sz="1600">
                <a:latin typeface="Verdana"/>
                <a:ea typeface="Verdana"/>
              </a:rPr>
              <a:t>: Online (MS Teams Platform)</a:t>
            </a:r>
            <a:br>
              <a:rPr lang="en-US" sz="160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lv-LV" sz="16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600">
                <a:latin typeface="Verdana"/>
                <a:ea typeface="Verdana"/>
              </a:rPr>
              <a:t>🚀</a:t>
            </a:r>
            <a:r>
              <a:rPr lang="lv-LV" sz="1600">
                <a:latin typeface="Verdana"/>
                <a:ea typeface="Verdana"/>
              </a:rPr>
              <a:t> </a:t>
            </a:r>
            <a:r>
              <a:rPr lang="lv-LV" sz="1600" err="1">
                <a:latin typeface="Verdana"/>
                <a:ea typeface="Verdana"/>
              </a:rPr>
              <a:t>Mēķis</a:t>
            </a:r>
            <a:r>
              <a:rPr lang="lv-LV" sz="1600">
                <a:latin typeface="Verdana"/>
                <a:ea typeface="Verdana"/>
              </a:rPr>
              <a:t>: Veicināt konkurētspējīgus projektu pieteikumus no Baltijas valstīm!</a:t>
            </a:r>
          </a:p>
          <a:p>
            <a:endParaRPr lang="lv-LV" sz="1600" b="0" i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b="0" i="0">
                <a:effectLst/>
                <a:latin typeface="-apple-system"/>
              </a:rPr>
              <a:t>🎟️ Re</a:t>
            </a:r>
            <a:r>
              <a:rPr lang="lv-LV" b="0" i="0" err="1">
                <a:effectLst/>
                <a:latin typeface="-apple-system"/>
              </a:rPr>
              <a:t>ģistrēties</a:t>
            </a:r>
            <a:r>
              <a:rPr lang="lv-LV" b="0" i="0">
                <a:effectLst/>
                <a:latin typeface="-apple-system"/>
              </a:rPr>
              <a:t> šeit</a:t>
            </a:r>
            <a:r>
              <a:rPr lang="en-US" b="0" i="0">
                <a:effectLst/>
                <a:latin typeface="-apple-system"/>
              </a:rPr>
              <a:t>: </a:t>
            </a:r>
            <a:r>
              <a:rPr lang="en-US" i="0">
                <a:effectLst/>
                <a:latin typeface="-apple-system"/>
                <a:hlinkClick r:id="rId2"/>
              </a:rPr>
              <a:t>https://lnkd.in/dZSVVygb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2E49C0-BE9C-681A-6548-B2F5DB2C1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356" y="5378700"/>
            <a:ext cx="8071287" cy="10695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819549-D2FB-1EA9-10B2-2256123C7F2F}"/>
              </a:ext>
            </a:extLst>
          </p:cNvPr>
          <p:cNvSpPr txBox="1"/>
          <p:nvPr/>
        </p:nvSpPr>
        <p:spPr>
          <a:xfrm>
            <a:off x="6600496" y="1376855"/>
            <a:ext cx="5297214" cy="3612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u="sng">
                <a:latin typeface="Verdana" panose="020B0604030504040204" pitchFamily="34" charset="0"/>
                <a:ea typeface="Verdana" panose="020B0604030504040204" pitchFamily="34" charset="0"/>
              </a:rPr>
              <a:t>Darba programma</a:t>
            </a:r>
            <a:endParaRPr lang="lt-LT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1600">
                <a:latin typeface="Verdana" panose="020B0604030504040204" pitchFamily="34" charset="0"/>
                <a:ea typeface="Verdana" panose="020B0604030504040204" pitchFamily="34" charset="0"/>
              </a:rPr>
              <a:t>What is this Mission all about?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1600">
                <a:latin typeface="Verdana" panose="020B0604030504040204" pitchFamily="34" charset="0"/>
                <a:ea typeface="Verdana" panose="020B0604030504040204" pitchFamily="34" charset="0"/>
              </a:rPr>
              <a:t>Baltic participation case studies: CLIMAS project coordinator view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1600">
                <a:latin typeface="Verdana" panose="020B0604030504040204" pitchFamily="34" charset="0"/>
                <a:ea typeface="Verdana" panose="020B0604030504040204" pitchFamily="34" charset="0"/>
              </a:rPr>
              <a:t>CLIMAS Project Partner view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1600">
                <a:latin typeface="Verdana" panose="020B0604030504040204" pitchFamily="34" charset="0"/>
                <a:ea typeface="Verdana" panose="020B0604030504040204" pitchFamily="34" charset="0"/>
              </a:rPr>
              <a:t>Regions4Climate Project Partner view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1600">
                <a:latin typeface="Verdana" panose="020B0604030504040204" pitchFamily="34" charset="0"/>
                <a:ea typeface="Verdana" panose="020B0604030504040204" pitchFamily="34" charset="0"/>
              </a:rPr>
              <a:t>Tips and tricks how to write good proposal by Horizon Europe evaluator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1600">
                <a:latin typeface="Verdana" panose="020B0604030504040204" pitchFamily="34" charset="0"/>
                <a:ea typeface="Verdana" panose="020B0604030504040204" pitchFamily="34" charset="0"/>
              </a:rPr>
              <a:t>Project “NCP4Missions”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1600">
                <a:latin typeface="Verdana" panose="020B0604030504040204" pitchFamily="34" charset="0"/>
                <a:ea typeface="Verdana" panose="020B0604030504040204" pitchFamily="34" charset="0"/>
              </a:rPr>
              <a:t>Feedback session via SLIDO</a:t>
            </a:r>
            <a:endParaRPr lang="en-US" sz="1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668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D04E6F1-C813-8D62-6CAE-90BE8B8E8070}"/>
              </a:ext>
            </a:extLst>
          </p:cNvPr>
          <p:cNvSpPr txBox="1">
            <a:spLocks/>
          </p:cNvSpPr>
          <p:nvPr/>
        </p:nvSpPr>
        <p:spPr>
          <a:xfrm>
            <a:off x="1486575" y="472680"/>
            <a:ext cx="9700423" cy="13237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36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RESTORE OUR OCEAN AND</a:t>
            </a:r>
            <a:r>
              <a:rPr lang="lv-LV" sz="36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6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WATERS</a:t>
            </a:r>
          </a:p>
        </p:txBody>
      </p:sp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13382CBC-648E-B202-2387-79C637FD841A}"/>
              </a:ext>
            </a:extLst>
          </p:cNvPr>
          <p:cNvGraphicFramePr>
            <a:graphicFrameLocks noGrp="1"/>
          </p:cNvGraphicFramePr>
          <p:nvPr/>
        </p:nvGraphicFramePr>
        <p:xfrm>
          <a:off x="328320" y="1511616"/>
          <a:ext cx="11535360" cy="247228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83840">
                  <a:extLst>
                    <a:ext uri="{9D8B030D-6E8A-4147-A177-3AD203B41FA5}">
                      <a16:colId xmlns:a16="http://schemas.microsoft.com/office/drawing/2014/main" val="2987500912"/>
                    </a:ext>
                  </a:extLst>
                </a:gridCol>
                <a:gridCol w="2883840">
                  <a:extLst>
                    <a:ext uri="{9D8B030D-6E8A-4147-A177-3AD203B41FA5}">
                      <a16:colId xmlns:a16="http://schemas.microsoft.com/office/drawing/2014/main" val="2144072452"/>
                    </a:ext>
                  </a:extLst>
                </a:gridCol>
                <a:gridCol w="2883840">
                  <a:extLst>
                    <a:ext uri="{9D8B030D-6E8A-4147-A177-3AD203B41FA5}">
                      <a16:colId xmlns:a16="http://schemas.microsoft.com/office/drawing/2014/main" val="1827858846"/>
                    </a:ext>
                  </a:extLst>
                </a:gridCol>
                <a:gridCol w="2883840">
                  <a:extLst>
                    <a:ext uri="{9D8B030D-6E8A-4147-A177-3AD203B41FA5}">
                      <a16:colId xmlns:a16="http://schemas.microsoft.com/office/drawing/2014/main" val="3050948290"/>
                    </a:ext>
                  </a:extLst>
                </a:gridCol>
              </a:tblGrid>
              <a:tr h="89078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kern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LATVIJAS HIDROEKOLOGIJAS INSTITUTS</a:t>
                      </a:r>
                      <a:endParaRPr lang="lv-LV" sz="1300" b="1" kern="12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b="0" kern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HORIZON-MISS-2021-OCEAN-04</a:t>
                      </a:r>
                      <a:endParaRPr lang="lv-LV" sz="1300" b="0" kern="12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b="0" kern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BlueMissionBANOS</a:t>
                      </a:r>
                      <a:endParaRPr lang="lv-LV" sz="1300" b="0" kern="12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b="0" kern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BlueMissionBANOS – supporting the Mission Ocean Lighthouse in the Baltic and North Sea basins </a:t>
                      </a:r>
                      <a:endParaRPr lang="lv-LV" sz="1300" b="0" kern="12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5054915"/>
                  </a:ext>
                </a:extLst>
              </a:tr>
              <a:tr h="67496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kern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LATVIJAS HIDROEKOLOGIJAS INSTITUTS</a:t>
                      </a:r>
                      <a:endParaRPr lang="lv-LV" sz="1300" b="1" kern="12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b="0" kern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HORIZON-MISS-2022-OCEAN-01</a:t>
                      </a:r>
                      <a:endParaRPr lang="lv-LV" sz="1300" b="0" kern="12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b="0" kern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AlgaePro BANOS</a:t>
                      </a:r>
                      <a:endParaRPr lang="lv-LV" sz="1300" b="0" kern="12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b="0" kern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Accelerating algae product developments in Baltic and North Sea</a:t>
                      </a:r>
                      <a:endParaRPr lang="lv-LV" sz="1300" b="0" kern="12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9594694"/>
                  </a:ext>
                </a:extLst>
              </a:tr>
              <a:tr h="90653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kern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AKTIIVS</a:t>
                      </a:r>
                      <a:endParaRPr lang="lv-LV" sz="1300" b="1" kern="12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b="0" kern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HORIZON-MISS-2022-OCEAN-01</a:t>
                      </a:r>
                      <a:endParaRPr lang="lv-LV" sz="1300" b="0" kern="12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b="0" kern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PROTECT BALTIC</a:t>
                      </a:r>
                      <a:endParaRPr lang="lv-LV" sz="1300" b="0" kern="12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b="0" kern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Enabling comprehensive effective and efficient protection and restoration measures for a resilient Baltic Sea ecosystem </a:t>
                      </a:r>
                      <a:endParaRPr lang="lv-LV" sz="1300" b="0" kern="12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3129268"/>
                  </a:ext>
                </a:extLst>
              </a:tr>
            </a:tbl>
          </a:graphicData>
        </a:graphic>
      </p:graphicFrame>
      <p:pic>
        <p:nvPicPr>
          <p:cNvPr id="4098" name="Picture 2" descr="Horizon Europe Mission: Healthy oceans, seas coastal and inland waters -  Perin">
            <a:extLst>
              <a:ext uri="{FF2B5EF4-FFF2-40B4-BE49-F238E27FC236}">
                <a16:creationId xmlns:a16="http://schemas.microsoft.com/office/drawing/2014/main" id="{7FE9BB77-7FFF-9CF1-1FE7-E72C5D0C3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142" y="309389"/>
            <a:ext cx="686511" cy="68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9D895A-F5E4-4915-8342-64D2BB3696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083"/>
          <a:stretch/>
        </p:blipFill>
        <p:spPr>
          <a:xfrm>
            <a:off x="5582653" y="4287155"/>
            <a:ext cx="6096000" cy="24466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2F48B8D-3EAE-0CB2-F572-ECACC882BC95}"/>
              </a:ext>
            </a:extLst>
          </p:cNvPr>
          <p:cNvSpPr txBox="1"/>
          <p:nvPr/>
        </p:nvSpPr>
        <p:spPr>
          <a:xfrm>
            <a:off x="513347" y="4494818"/>
            <a:ext cx="52618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</a:rPr>
              <a:t>THE FIRST MATCHMAKING EVENT </a:t>
            </a:r>
          </a:p>
          <a:p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</a:rPr>
              <a:t>RESTORE OUR WATERS – BALTIC SEA REGION PERSPECTIVE</a:t>
            </a:r>
          </a:p>
        </p:txBody>
      </p:sp>
    </p:spTree>
    <p:extLst>
      <p:ext uri="{BB962C8B-B14F-4D97-AF65-F5344CB8AC3E}">
        <p14:creationId xmlns:p14="http://schemas.microsoft.com/office/powerpoint/2010/main" val="3524679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D04E6F1-C813-8D62-6CAE-90BE8B8E8070}"/>
              </a:ext>
            </a:extLst>
          </p:cNvPr>
          <p:cNvSpPr txBox="1">
            <a:spLocks/>
          </p:cNvSpPr>
          <p:nvPr/>
        </p:nvSpPr>
        <p:spPr>
          <a:xfrm>
            <a:off x="2190070" y="166538"/>
            <a:ext cx="7945357" cy="13237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36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SOIL DEAL FOR EUROPE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B2A0116-5CE5-CC96-C1B2-B1C9831F06C1}"/>
              </a:ext>
            </a:extLst>
          </p:cNvPr>
          <p:cNvGraphicFramePr>
            <a:graphicFrameLocks noGrp="1"/>
          </p:cNvGraphicFramePr>
          <p:nvPr/>
        </p:nvGraphicFramePr>
        <p:xfrm>
          <a:off x="60845" y="824265"/>
          <a:ext cx="12002817" cy="586719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50878">
                  <a:extLst>
                    <a:ext uri="{9D8B030D-6E8A-4147-A177-3AD203B41FA5}">
                      <a16:colId xmlns:a16="http://schemas.microsoft.com/office/drawing/2014/main" val="2987500912"/>
                    </a:ext>
                  </a:extLst>
                </a:gridCol>
                <a:gridCol w="2750531">
                  <a:extLst>
                    <a:ext uri="{9D8B030D-6E8A-4147-A177-3AD203B41FA5}">
                      <a16:colId xmlns:a16="http://schemas.microsoft.com/office/drawing/2014/main" val="2144072452"/>
                    </a:ext>
                  </a:extLst>
                </a:gridCol>
                <a:gridCol w="1798378">
                  <a:extLst>
                    <a:ext uri="{9D8B030D-6E8A-4147-A177-3AD203B41FA5}">
                      <a16:colId xmlns:a16="http://schemas.microsoft.com/office/drawing/2014/main" val="1827858846"/>
                    </a:ext>
                  </a:extLst>
                </a:gridCol>
                <a:gridCol w="4203030">
                  <a:extLst>
                    <a:ext uri="{9D8B030D-6E8A-4147-A177-3AD203B41FA5}">
                      <a16:colId xmlns:a16="http://schemas.microsoft.com/office/drawing/2014/main" val="3050948290"/>
                    </a:ext>
                  </a:extLst>
                </a:gridCol>
              </a:tblGrid>
              <a:tr h="62131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ZEMNIEKU SAEIMA</a:t>
                      </a:r>
                      <a:endParaRPr lang="en-US" sz="1300" b="1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1" marR="501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b="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HORIZON-MISS-2021-SOIL-02</a:t>
                      </a:r>
                      <a:endParaRPr lang="en-US" sz="1300" b="0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1" marR="501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b="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NOVASOIL</a:t>
                      </a:r>
                      <a:endParaRPr lang="en-US" sz="1300" b="0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1" marR="501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b="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Innovative business models for soil health </a:t>
                      </a:r>
                      <a:endParaRPr lang="en-US" sz="1300" b="0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1" marR="50161" marT="0" marB="0" anchor="ctr"/>
                </a:tc>
                <a:extLst>
                  <a:ext uri="{0D108BD9-81ED-4DB2-BD59-A6C34878D82A}">
                    <a16:rowId xmlns:a16="http://schemas.microsoft.com/office/drawing/2014/main" val="2435054915"/>
                  </a:ext>
                </a:extLst>
              </a:tr>
              <a:tr h="118089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LATVIJAS VALSTS MEZZINATNES INSTITUTS SILAVA</a:t>
                      </a:r>
                      <a:endParaRPr lang="en-US" sz="1300" b="1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1" marR="501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HORIZON-MISS-2021-SOIL-02</a:t>
                      </a:r>
                      <a:endParaRPr lang="en-US" sz="1300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1" marR="501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InBestSoil</a:t>
                      </a:r>
                      <a:endParaRPr lang="en-US" sz="1300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1" marR="501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Monetary valuation of soil ecosystem services and creation of initiatives to invest in soil health: setting a framework for the inclusion of soil health in business and in the policy making process </a:t>
                      </a:r>
                      <a:endParaRPr lang="en-US" sz="1300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1" marR="50161" marT="0" marB="0" anchor="ctr"/>
                </a:tc>
                <a:extLst>
                  <a:ext uri="{0D108BD9-81ED-4DB2-BD59-A6C34878D82A}">
                    <a16:rowId xmlns:a16="http://schemas.microsoft.com/office/drawing/2014/main" val="1879594694"/>
                  </a:ext>
                </a:extLst>
              </a:tr>
              <a:tr h="170318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LATVIJAS VALSTS MEZZINATNES INSTITUTA "SILAVA"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LLU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VALSTS ZINATNISKAS IZPETES MEZU APSAIMNIEKOSANAS AGENTURA "MEZA PETISANAS STACIJA"</a:t>
                      </a:r>
                      <a:endParaRPr lang="en-US" sz="1300" b="1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1" marR="501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HORIZON-MISS-2021-SOIL-02</a:t>
                      </a:r>
                      <a:endParaRPr lang="en-US" sz="1300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1" marR="501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InBestSoil</a:t>
                      </a:r>
                      <a:endParaRPr lang="en-US" sz="1300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1" marR="501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Monetary valuation of soil ecosystem services and creation of initiatives to invest in soil health: setting a framework for the inclusion of soil health in business and in the policy making process </a:t>
                      </a:r>
                      <a:endParaRPr lang="en-US" sz="1300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1" marR="50161" marT="0" marB="0" anchor="ctr"/>
                </a:tc>
                <a:extLst>
                  <a:ext uri="{0D108BD9-81ED-4DB2-BD59-A6C34878D82A}">
                    <a16:rowId xmlns:a16="http://schemas.microsoft.com/office/drawing/2014/main" val="3793129268"/>
                  </a:ext>
                </a:extLst>
              </a:tr>
              <a:tr h="118089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SIA RIGAS MEZI</a:t>
                      </a:r>
                      <a:endParaRPr lang="en-US" sz="1300" b="1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1" marR="501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HORIZON-MISS-2022-SOIL-01</a:t>
                      </a:r>
                      <a:endParaRPr lang="en-US" sz="1300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1" marR="501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BIOservicES</a:t>
                      </a:r>
                      <a:endParaRPr lang="en-US" sz="1300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1" marR="501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Linking soil biodiversity and ecosystem functions and services in different land uses: from the identification of drivers, pressures and climate change resilience to their economic valuation </a:t>
                      </a:r>
                      <a:endParaRPr lang="en-US" sz="1300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1" marR="50161" marT="0" marB="0" anchor="ctr"/>
                </a:tc>
                <a:extLst>
                  <a:ext uri="{0D108BD9-81ED-4DB2-BD59-A6C34878D82A}">
                    <a16:rowId xmlns:a16="http://schemas.microsoft.com/office/drawing/2014/main" val="747996339"/>
                  </a:ext>
                </a:extLst>
              </a:tr>
              <a:tr h="118089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LATVIJAS VALSTS MEZZINATNES INSTITUTS SILAVA</a:t>
                      </a:r>
                      <a:endParaRPr lang="en-US" sz="1300" b="1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1" marR="501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HORIZON-MISS-2022-SOIL-01</a:t>
                      </a:r>
                      <a:endParaRPr lang="en-US" sz="1300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1" marR="501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BIOservicES</a:t>
                      </a:r>
                      <a:endParaRPr lang="en-US" sz="1300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1" marR="501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Linking soil biodiversity and ecosystem functions and services in different land uses: from the identification of drivers, pressures and climate change resilience to their economic valuation </a:t>
                      </a:r>
                      <a:endParaRPr lang="en-US" sz="1300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1" marR="50161" marT="0" marB="0" anchor="ctr"/>
                </a:tc>
                <a:extLst>
                  <a:ext uri="{0D108BD9-81ED-4DB2-BD59-A6C34878D82A}">
                    <a16:rowId xmlns:a16="http://schemas.microsoft.com/office/drawing/2014/main" val="1117903057"/>
                  </a:ext>
                </a:extLst>
              </a:tr>
            </a:tbl>
          </a:graphicData>
        </a:graphic>
      </p:graphicFrame>
      <p:pic>
        <p:nvPicPr>
          <p:cNvPr id="1026" name="Picture 2" descr="Horizon Europe Mission: Soil health and food - Perin">
            <a:extLst>
              <a:ext uri="{FF2B5EF4-FFF2-40B4-BE49-F238E27FC236}">
                <a16:creationId xmlns:a16="http://schemas.microsoft.com/office/drawing/2014/main" id="{9F087FAE-3029-3B66-1FA8-3DB3E330E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751" y="42107"/>
            <a:ext cx="646892" cy="64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20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D04E6F1-C813-8D62-6CAE-90BE8B8E8070}"/>
              </a:ext>
            </a:extLst>
          </p:cNvPr>
          <p:cNvSpPr txBox="1">
            <a:spLocks/>
          </p:cNvSpPr>
          <p:nvPr/>
        </p:nvSpPr>
        <p:spPr>
          <a:xfrm>
            <a:off x="1228911" y="170901"/>
            <a:ext cx="9789011" cy="13237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36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ADAPTATION TO CLIMATE CHANGE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E3BA2722-A0E1-6E52-5D4F-7B9BD338CE16}"/>
              </a:ext>
            </a:extLst>
          </p:cNvPr>
          <p:cNvGraphicFramePr>
            <a:graphicFrameLocks noGrp="1"/>
          </p:cNvGraphicFramePr>
          <p:nvPr/>
        </p:nvGraphicFramePr>
        <p:xfrm>
          <a:off x="304376" y="761954"/>
          <a:ext cx="11583247" cy="595866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137240">
                  <a:extLst>
                    <a:ext uri="{9D8B030D-6E8A-4147-A177-3AD203B41FA5}">
                      <a16:colId xmlns:a16="http://schemas.microsoft.com/office/drawing/2014/main" val="2987500912"/>
                    </a:ext>
                  </a:extLst>
                </a:gridCol>
                <a:gridCol w="2654383">
                  <a:extLst>
                    <a:ext uri="{9D8B030D-6E8A-4147-A177-3AD203B41FA5}">
                      <a16:colId xmlns:a16="http://schemas.microsoft.com/office/drawing/2014/main" val="2144072452"/>
                    </a:ext>
                  </a:extLst>
                </a:gridCol>
                <a:gridCol w="2895812">
                  <a:extLst>
                    <a:ext uri="{9D8B030D-6E8A-4147-A177-3AD203B41FA5}">
                      <a16:colId xmlns:a16="http://schemas.microsoft.com/office/drawing/2014/main" val="1827858846"/>
                    </a:ext>
                  </a:extLst>
                </a:gridCol>
                <a:gridCol w="2895812">
                  <a:extLst>
                    <a:ext uri="{9D8B030D-6E8A-4147-A177-3AD203B41FA5}">
                      <a16:colId xmlns:a16="http://schemas.microsoft.com/office/drawing/2014/main" val="3050948290"/>
                    </a:ext>
                  </a:extLst>
                </a:gridCol>
              </a:tblGrid>
              <a:tr h="695807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ZALA BRIVIBA BIEDRIBA</a:t>
                      </a:r>
                      <a:endParaRPr lang="en-US" sz="1300" b="1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2" marR="58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b="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HORIZON-MISS-2021-CLIMA-02</a:t>
                      </a:r>
                      <a:endParaRPr lang="en-US" sz="1300" b="0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2" marR="58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b="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CLIMAS</a:t>
                      </a:r>
                      <a:endParaRPr lang="en-US" sz="1300" b="0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2" marR="58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b="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CLIMAte change citizens engagement toolbox for dealing with Societal resilience </a:t>
                      </a:r>
                      <a:endParaRPr lang="en-US" sz="1300" b="0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2" marR="58952" marT="0" marB="0" anchor="ctr"/>
                </a:tc>
                <a:extLst>
                  <a:ext uri="{0D108BD9-81ED-4DB2-BD59-A6C34878D82A}">
                    <a16:rowId xmlns:a16="http://schemas.microsoft.com/office/drawing/2014/main" val="2435054915"/>
                  </a:ext>
                </a:extLst>
              </a:tr>
              <a:tr h="695807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ZEMGALES PLANOSANAS REGIONS</a:t>
                      </a:r>
                      <a:endParaRPr lang="en-US" sz="1300" b="1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2" marR="58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HORIZON-MISS-2021-CLIMA-02</a:t>
                      </a:r>
                      <a:endParaRPr lang="en-US" sz="1300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2" marR="58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RESIST</a:t>
                      </a:r>
                      <a:endParaRPr lang="en-US" sz="1300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2" marR="58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Regions for climate change resilience through Innovation, Science and Technology </a:t>
                      </a:r>
                      <a:endParaRPr lang="en-US" sz="1300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2" marR="58952" marT="0" marB="0" anchor="ctr"/>
                </a:tc>
                <a:extLst>
                  <a:ext uri="{0D108BD9-81ED-4DB2-BD59-A6C34878D82A}">
                    <a16:rowId xmlns:a16="http://schemas.microsoft.com/office/drawing/2014/main" val="3218250237"/>
                  </a:ext>
                </a:extLst>
              </a:tr>
              <a:tr h="70337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LATVIJAS VIDES, GEOLOGIJAS UN METEOROLOGIJAS CENTRS SIA</a:t>
                      </a:r>
                      <a:endParaRPr lang="en-US" sz="1300" b="1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2" marR="58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HORIZON-MISS-2021-CLIMA-02</a:t>
                      </a:r>
                      <a:endParaRPr lang="en-US" sz="1300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2" marR="58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CLIMAAX</a:t>
                      </a:r>
                      <a:endParaRPr lang="en-US" sz="1300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2" marR="58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CLIMAte risk and vulnerability Assessment framework and toolbox </a:t>
                      </a:r>
                      <a:endParaRPr lang="en-US" sz="1300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2" marR="58952" marT="0" marB="0" anchor="ctr"/>
                </a:tc>
                <a:extLst>
                  <a:ext uri="{0D108BD9-81ED-4DB2-BD59-A6C34878D82A}">
                    <a16:rowId xmlns:a16="http://schemas.microsoft.com/office/drawing/2014/main" val="1879594694"/>
                  </a:ext>
                </a:extLst>
              </a:tr>
              <a:tr h="131082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ZEMGALES PLANOSANAS REGIONS</a:t>
                      </a:r>
                      <a:endParaRPr lang="en-US" sz="1300" b="1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2" marR="58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HORIZON-MISS-2022-CLIMA-01</a:t>
                      </a:r>
                      <a:endParaRPr lang="en-US" sz="1300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2" marR="58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NATALIE</a:t>
                      </a:r>
                      <a:endParaRPr lang="en-US" sz="1300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2" marR="58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Accelerating and mainstreaming transformative NATurebAsed solutions to enhance resiLIEence to climate change for diverse bio-geographical European region</a:t>
                      </a:r>
                      <a:endParaRPr lang="en-US" sz="1300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2" marR="58952" marT="0" marB="0" anchor="ctr"/>
                </a:tc>
                <a:extLst>
                  <a:ext uri="{0D108BD9-81ED-4DB2-BD59-A6C34878D82A}">
                    <a16:rowId xmlns:a16="http://schemas.microsoft.com/office/drawing/2014/main" val="3793129268"/>
                  </a:ext>
                </a:extLst>
              </a:tr>
              <a:tr h="119685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LATVIJAS BIOZINATNU UN TEHNOLOGIJU UNIVERSITATE</a:t>
                      </a:r>
                      <a:endParaRPr lang="en-US" sz="1300" b="1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2" marR="58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HORIZON-MISS-2022-CLIMA-01</a:t>
                      </a:r>
                      <a:endParaRPr lang="en-US" sz="1300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2" marR="58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NATALI</a:t>
                      </a:r>
                      <a:endParaRPr lang="en-US" sz="1300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2" marR="58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Accelerating and mainstreaming transformative NATurebAsed solutions to enhance resiLIEence to climate change for diverse bio-geographical European regions </a:t>
                      </a:r>
                      <a:endParaRPr lang="en-US" sz="1300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2" marR="58952" marT="0" marB="0" anchor="ctr"/>
                </a:tc>
                <a:extLst>
                  <a:ext uri="{0D108BD9-81ED-4DB2-BD59-A6C34878D82A}">
                    <a16:rowId xmlns:a16="http://schemas.microsoft.com/office/drawing/2014/main" val="747996339"/>
                  </a:ext>
                </a:extLst>
              </a:tr>
              <a:tr h="132247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BALTIJAS VIDES FORUMS</a:t>
                      </a:r>
                      <a:endParaRPr lang="en-US" sz="1300" b="1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2" marR="58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HORIZON-MISS-2022-CLIMA-01</a:t>
                      </a:r>
                      <a:endParaRPr lang="en-US" sz="1300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2" marR="58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NATALIE</a:t>
                      </a:r>
                      <a:endParaRPr lang="en-US" sz="1300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2" marR="58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Accelerating and mainstreaming transformative NATurebAsed solutions to enhance resiLIEence to climate change for diverse bio-geographical European regions </a:t>
                      </a:r>
                      <a:endParaRPr lang="en-US" sz="1300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2" marR="58952" marT="0" marB="0" anchor="ctr"/>
                </a:tc>
                <a:extLst>
                  <a:ext uri="{0D108BD9-81ED-4DB2-BD59-A6C34878D82A}">
                    <a16:rowId xmlns:a16="http://schemas.microsoft.com/office/drawing/2014/main" val="1117903057"/>
                  </a:ext>
                </a:extLst>
              </a:tr>
            </a:tbl>
          </a:graphicData>
        </a:graphic>
      </p:graphicFrame>
      <p:pic>
        <p:nvPicPr>
          <p:cNvPr id="3074" name="Picture 2" descr="Horizon Europe Mission: Adaptation to climate change including societal  transformation - Perin">
            <a:extLst>
              <a:ext uri="{FF2B5EF4-FFF2-40B4-BE49-F238E27FC236}">
                <a16:creationId xmlns:a16="http://schemas.microsoft.com/office/drawing/2014/main" id="{4F8F1F37-8A3E-5C0A-345D-FC377CA59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333" y="85128"/>
            <a:ext cx="565795" cy="56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371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D04E6F1-C813-8D62-6CAE-90BE8B8E8070}"/>
              </a:ext>
            </a:extLst>
          </p:cNvPr>
          <p:cNvSpPr txBox="1">
            <a:spLocks/>
          </p:cNvSpPr>
          <p:nvPr/>
        </p:nvSpPr>
        <p:spPr>
          <a:xfrm>
            <a:off x="865375" y="118868"/>
            <a:ext cx="10461250" cy="13237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36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CLIMATE-NEUTRAL AND SMART CITIES</a:t>
            </a:r>
          </a:p>
        </p:txBody>
      </p:sp>
      <p:pic>
        <p:nvPicPr>
          <p:cNvPr id="11" name="Picture 10" descr="A map of countries/regions with flags&#10;&#10;Description automatically generated">
            <a:extLst>
              <a:ext uri="{FF2B5EF4-FFF2-40B4-BE49-F238E27FC236}">
                <a16:creationId xmlns:a16="http://schemas.microsoft.com/office/drawing/2014/main" id="{C6B1FEDD-74E3-1E59-1454-79D2BC7BB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25" y="2428248"/>
            <a:ext cx="6723618" cy="40862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54BB789-F8A5-3568-6311-D383D936FEAC}"/>
              </a:ext>
            </a:extLst>
          </p:cNvPr>
          <p:cNvSpPr txBox="1"/>
          <p:nvPr/>
        </p:nvSpPr>
        <p:spPr>
          <a:xfrm>
            <a:off x="8324024" y="3610246"/>
            <a:ext cx="33965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RIGA</a:t>
            </a:r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AND </a:t>
            </a:r>
            <a:r>
              <a:rPr lang="en-US" sz="1400" b="1" i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LIEPĀJA</a:t>
            </a:r>
            <a:r>
              <a:rPr lang="en-US" sz="14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WILL FULFILL THE TASK OF CLIMATE-NEUTRAL SMART CITIES OF THE EUROPEAN UNION (EU) UNTIL 2030</a:t>
            </a:r>
            <a:endParaRPr lang="lv-LV" sz="140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BA00CE45-3AED-060A-DEA2-05EEA57B4129}"/>
              </a:ext>
            </a:extLst>
          </p:cNvPr>
          <p:cNvGraphicFramePr>
            <a:graphicFrameLocks noGrp="1"/>
          </p:cNvGraphicFramePr>
          <p:nvPr/>
        </p:nvGraphicFramePr>
        <p:xfrm>
          <a:off x="328320" y="898401"/>
          <a:ext cx="11535360" cy="138077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83840">
                  <a:extLst>
                    <a:ext uri="{9D8B030D-6E8A-4147-A177-3AD203B41FA5}">
                      <a16:colId xmlns:a16="http://schemas.microsoft.com/office/drawing/2014/main" val="2987500912"/>
                    </a:ext>
                  </a:extLst>
                </a:gridCol>
                <a:gridCol w="2883840">
                  <a:extLst>
                    <a:ext uri="{9D8B030D-6E8A-4147-A177-3AD203B41FA5}">
                      <a16:colId xmlns:a16="http://schemas.microsoft.com/office/drawing/2014/main" val="2144072452"/>
                    </a:ext>
                  </a:extLst>
                </a:gridCol>
                <a:gridCol w="2883840">
                  <a:extLst>
                    <a:ext uri="{9D8B030D-6E8A-4147-A177-3AD203B41FA5}">
                      <a16:colId xmlns:a16="http://schemas.microsoft.com/office/drawing/2014/main" val="1827858846"/>
                    </a:ext>
                  </a:extLst>
                </a:gridCol>
                <a:gridCol w="2883840">
                  <a:extLst>
                    <a:ext uri="{9D8B030D-6E8A-4147-A177-3AD203B41FA5}">
                      <a16:colId xmlns:a16="http://schemas.microsoft.com/office/drawing/2014/main" val="3050948290"/>
                    </a:ext>
                  </a:extLst>
                </a:gridCol>
              </a:tblGrid>
              <a:tr h="70581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SIA ATOM TECH</a:t>
                      </a:r>
                      <a:endParaRPr lang="lv-LV" sz="13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b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HORIZON-MISS-2021-CIT-02</a:t>
                      </a:r>
                      <a:endParaRPr lang="lv-LV" sz="13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b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SPINE</a:t>
                      </a:r>
                      <a:endParaRPr lang="lv-LV" sz="13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lv-LV" sz="1300" b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</a:t>
                      </a:r>
                      <a:r>
                        <a:rPr lang="en-US" sz="1300" b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mart public transport initiatives for climate-neutral cities in </a:t>
                      </a:r>
                      <a:r>
                        <a:rPr lang="lv-LV" sz="1300" b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</a:t>
                      </a:r>
                      <a:r>
                        <a:rPr lang="en-US" sz="1300" b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urope </a:t>
                      </a:r>
                      <a:endParaRPr lang="lv-LV" sz="13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5054915"/>
                  </a:ext>
                </a:extLst>
              </a:tr>
              <a:tr h="674964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JURMALAS VALSTSPILSETAS ADMINISTRACIJA</a:t>
                      </a:r>
                      <a:endParaRPr lang="lv-LV" sz="13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HORIZON-MISS-2022-CIT-01</a:t>
                      </a:r>
                      <a:endParaRPr lang="lv-LV" sz="13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AMIGOS</a:t>
                      </a:r>
                      <a:endParaRPr lang="lv-LV" sz="13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Active Mobility Innovations for Green and safe city sOlutionS </a:t>
                      </a:r>
                      <a:endParaRPr lang="lv-LV" sz="13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9594694"/>
                  </a:ext>
                </a:extLst>
              </a:tr>
            </a:tbl>
          </a:graphicData>
        </a:graphic>
      </p:graphicFrame>
      <p:pic>
        <p:nvPicPr>
          <p:cNvPr id="5122" name="Picture 2">
            <a:extLst>
              <a:ext uri="{FF2B5EF4-FFF2-40B4-BE49-F238E27FC236}">
                <a16:creationId xmlns:a16="http://schemas.microsoft.com/office/drawing/2014/main" id="{BB479149-873C-7A09-7BA5-7A1409ED5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628" y="49547"/>
            <a:ext cx="783049" cy="77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815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20</Slides>
  <Notes>10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Projekts kas veltīts Misijam</vt:lpstr>
      <vt:lpstr>Projekta mērķi</vt:lpstr>
      <vt:lpstr>Informācija par projektu</vt:lpstr>
      <vt:lpstr>Partner countries</vt:lpstr>
      <vt:lpstr>Mērķa grupas un aktivitātes </vt:lpstr>
      <vt:lpstr>Darba paku struktūra</vt:lpstr>
      <vt:lpstr>Uzdevumu struktūra</vt:lpstr>
      <vt:lpstr>Atbalsts ceļošanas izdevumu segšanai  </vt:lpstr>
      <vt:lpstr>Atbalsts ceļošanas izdevumu segšanai  </vt:lpstr>
      <vt:lpstr>PowerPoint Presentation</vt:lpstr>
      <vt:lpstr>Paldies!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Liene Ekša</dc:creator>
  <cp:revision>22</cp:revision>
  <dcterms:created xsi:type="dcterms:W3CDTF">2021-03-25T13:44:11Z</dcterms:created>
  <dcterms:modified xsi:type="dcterms:W3CDTF">2024-01-09T13:33:56Z</dcterms:modified>
</cp:coreProperties>
</file>