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21" r:id="rId3"/>
    <p:sldId id="496" r:id="rId4"/>
    <p:sldId id="802" r:id="rId5"/>
    <p:sldId id="446" r:id="rId6"/>
    <p:sldId id="445" r:id="rId7"/>
    <p:sldId id="461" r:id="rId8"/>
    <p:sldId id="495" r:id="rId9"/>
    <p:sldId id="3418" r:id="rId10"/>
    <p:sldId id="384" r:id="rId11"/>
    <p:sldId id="475" r:id="rId12"/>
    <p:sldId id="471" r:id="rId13"/>
    <p:sldId id="3429" r:id="rId14"/>
    <p:sldId id="464" r:id="rId15"/>
    <p:sldId id="465" r:id="rId16"/>
    <p:sldId id="466" r:id="rId17"/>
    <p:sldId id="467" r:id="rId18"/>
    <p:sldId id="263" r:id="rId19"/>
    <p:sldId id="487" r:id="rId20"/>
  </p:sldIdLst>
  <p:sldSz cx="12192000" cy="6858000"/>
  <p:notesSz cx="12192000" cy="6858000"/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orient="horz" pos="4065" userDrawn="1">
          <p15:clr>
            <a:srgbClr val="A4A3A4"/>
          </p15:clr>
        </p15:guide>
        <p15:guide id="5" orient="horz" pos="572" userDrawn="1">
          <p15:clr>
            <a:srgbClr val="A4A3A4"/>
          </p15:clr>
        </p15:guide>
        <p15:guide id="6" pos="166" userDrawn="1">
          <p15:clr>
            <a:srgbClr val="A4A3A4"/>
          </p15:clr>
        </p15:guide>
        <p15:guide id="7" orient="horz" pos="164" userDrawn="1">
          <p15:clr>
            <a:srgbClr val="A4A3A4"/>
          </p15:clr>
        </p15:guide>
        <p15:guide id="8" pos="710" userDrawn="1">
          <p15:clr>
            <a:srgbClr val="A4A3A4"/>
          </p15:clr>
        </p15:guide>
        <p15:guide id="9" orient="horz" pos="3657" userDrawn="1">
          <p15:clr>
            <a:srgbClr val="A4A3A4"/>
          </p15:clr>
        </p15:guide>
        <p15:guide id="10" pos="4430" userDrawn="1">
          <p15:clr>
            <a:srgbClr val="F26B43"/>
          </p15:clr>
        </p15:guide>
        <p15:guide id="11" orient="horz" pos="1616" userDrawn="1">
          <p15:clr>
            <a:srgbClr val="F26B43"/>
          </p15:clr>
        </p15:guide>
        <p15:guide id="12" pos="8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ta Lazdane" initials="ZL" lastIdx="18" clrIdx="0">
    <p:extLst>
      <p:ext uri="{19B8F6BF-5375-455C-9EA6-DF929625EA0E}">
        <p15:presenceInfo xmlns:p15="http://schemas.microsoft.com/office/powerpoint/2012/main" userId="S-1-5-21-442069622-2844762557-3240083375-5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32" autoAdjust="0"/>
  </p:normalViewPr>
  <p:slideViewPr>
    <p:cSldViewPr>
      <p:cViewPr varScale="1">
        <p:scale>
          <a:sx n="107" d="100"/>
          <a:sy n="107" d="100"/>
        </p:scale>
        <p:origin x="696" y="114"/>
      </p:cViewPr>
      <p:guideLst>
        <p:guide orient="horz" pos="1117"/>
        <p:guide pos="257"/>
        <p:guide pos="7423"/>
        <p:guide orient="horz" pos="4065"/>
        <p:guide orient="horz" pos="572"/>
        <p:guide pos="166"/>
        <p:guide orient="horz" pos="164"/>
        <p:guide pos="710"/>
        <p:guide orient="horz" pos="3657"/>
        <p:guide pos="4430"/>
        <p:guide orient="horz" pos="1616"/>
        <p:guide pos="80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BEAFA-757C-42C7-A1D1-2D1D1AA7643A}" type="datetimeFigureOut">
              <a:rPr lang="lv-LV" smtClean="0"/>
              <a:t>09.01.2024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981DF-A409-4235-9D7F-B67C2EB49A6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0964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EVADSLAID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phic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413445" y="5213137"/>
            <a:ext cx="3839326" cy="1279253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413445" y="4829725"/>
            <a:ext cx="2743200" cy="365125"/>
          </a:xfrm>
          <a:prstGeom prst="rect">
            <a:avLst/>
          </a:prstGeom>
        </p:spPr>
        <p:txBody>
          <a:bodyPr lIns="0" rIns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11/29/22</a:t>
            </a:r>
            <a:endParaRPr/>
          </a:p>
        </p:txBody>
      </p:sp>
      <p:pic>
        <p:nvPicPr>
          <p:cNvPr id="7" name="Graphic 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443308" y="339156"/>
            <a:ext cx="1814244" cy="5476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oslēgums ar kontaktinf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1"/>
          </p:nvPr>
        </p:nvSpPr>
        <p:spPr bwMode="auto">
          <a:xfrm>
            <a:off x="5055705" y="984724"/>
            <a:ext cx="6738729" cy="4859485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581640" y="1491958"/>
            <a:ext cx="3924100" cy="1145225"/>
          </a:xfrm>
        </p:spPr>
        <p:txBody>
          <a:bodyPr anchor="t">
            <a:normAutofit/>
          </a:bodyPr>
          <a:lstStyle>
            <a:lvl1pPr algn="ctr">
              <a:defRPr sz="3200" b="1"/>
            </a:lvl1pPr>
          </a:lstStyle>
          <a:p>
            <a:pPr>
              <a:defRPr/>
            </a:pPr>
            <a:r>
              <a:rPr lang="en-GB"/>
              <a:t>Ieplāno Liepāju!</a:t>
            </a:r>
            <a:endParaRPr/>
          </a:p>
        </p:txBody>
      </p:sp>
      <p:pic>
        <p:nvPicPr>
          <p:cNvPr id="6" name="Graphic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 bwMode="auto">
          <a:xfrm>
            <a:off x="581640" y="2993951"/>
            <a:ext cx="1192293" cy="1492250"/>
          </a:xfrm>
        </p:spPr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581640" y="5198131"/>
            <a:ext cx="2298455" cy="76374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ct val="100000"/>
              </a:lnSpc>
              <a:defRPr/>
            </a:pPr>
            <a:endParaRPr sz="1050" b="0" u="none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 bwMode="auto">
          <a:xfrm>
            <a:off x="581640" y="4658627"/>
            <a:ext cx="3162587" cy="387748"/>
          </a:xfrm>
        </p:spPr>
        <p:txBody>
          <a:bodyPr lIns="0" bIns="0"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Vārds Uzvārds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oslēgum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phic 1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  <p:sp>
        <p:nvSpPr>
          <p:cNvPr id="5" name="Title 1"/>
          <p:cNvSpPr txBox="1"/>
          <p:nvPr userDrawn="1"/>
        </p:nvSpPr>
        <p:spPr bwMode="auto">
          <a:xfrm>
            <a:off x="386381" y="3029210"/>
            <a:ext cx="4245664" cy="1145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/>
              <a:t>Ieplāno Liepāju!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435257" y="6141949"/>
            <a:ext cx="4196788" cy="42103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www.liepaja.lv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 bwMode="auto">
          <a:xfrm>
            <a:off x="5055705" y="984724"/>
            <a:ext cx="6738729" cy="4859485"/>
          </a:xfr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rpslaids ar virsrakstu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phic 2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Graphic 1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275072" y="267565"/>
            <a:ext cx="4283676" cy="1058678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rpslaids ar virsrakstu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phic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3253" y="32300"/>
            <a:ext cx="12205253" cy="6865455"/>
          </a:xfrm>
          <a:prstGeom prst="rect">
            <a:avLst/>
          </a:prstGeom>
        </p:spPr>
      </p:pic>
      <p:pic>
        <p:nvPicPr>
          <p:cNvPr id="5" name="Graphic 1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275072" y="267565"/>
            <a:ext cx="4283676" cy="1058678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rpslaids bez tekst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0307" y="1"/>
            <a:ext cx="12215559" cy="6871252"/>
          </a:xfrm>
          <a:prstGeom prst="rect">
            <a:avLst/>
          </a:prstGeom>
        </p:spPr>
      </p:pic>
      <p:pic>
        <p:nvPicPr>
          <p:cNvPr id="5" name="Graphic 19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s kolonnās bez fon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phic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56823" y="2686587"/>
            <a:ext cx="2291447" cy="823912"/>
          </a:xfrm>
        </p:spPr>
        <p:txBody>
          <a:bodyPr lIns="0" bIns="36000"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556823" y="3573886"/>
            <a:ext cx="2298455" cy="2722742"/>
          </a:xfrm>
        </p:spPr>
        <p:txBody>
          <a:bodyPr lIns="0" tIns="36000" rIns="0" bIns="36000">
            <a:normAutofit/>
          </a:bodyPr>
          <a:lstStyle>
            <a:lvl1pPr marL="0" indent="0">
              <a:lnSpc>
                <a:spcPct val="10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 bwMode="auto">
          <a:xfrm>
            <a:off x="4853025" y="2691967"/>
            <a:ext cx="2291447" cy="823912"/>
          </a:xfrm>
        </p:spPr>
        <p:txBody>
          <a:bodyPr lIns="0" tIns="36000" rIns="0" bIns="36000"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/>
          </p:nvPr>
        </p:nvSpPr>
        <p:spPr bwMode="auto">
          <a:xfrm>
            <a:off x="4848600" y="3573886"/>
            <a:ext cx="2298455" cy="2722742"/>
          </a:xfrm>
        </p:spPr>
        <p:txBody>
          <a:bodyPr lIns="0" tIns="36000" rIns="0" bIns="36000">
            <a:normAutofit/>
          </a:bodyPr>
          <a:lstStyle>
            <a:lvl1pPr marL="0" indent="0">
              <a:lnSpc>
                <a:spcPct val="10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 bwMode="auto">
          <a:xfrm>
            <a:off x="8100346" y="2691967"/>
            <a:ext cx="2291447" cy="823912"/>
          </a:xfrm>
        </p:spPr>
        <p:txBody>
          <a:bodyPr lIns="0" tIns="36000" rIns="0" bIns="36000"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3"/>
          </p:nvPr>
        </p:nvSpPr>
        <p:spPr bwMode="auto">
          <a:xfrm>
            <a:off x="8101087" y="3573886"/>
            <a:ext cx="2298455" cy="2722742"/>
          </a:xfrm>
        </p:spPr>
        <p:txBody>
          <a:bodyPr lIns="0" tIns="36000" rIns="0" bIns="36000">
            <a:normAutofit/>
          </a:bodyPr>
          <a:lstStyle>
            <a:lvl1pPr marL="0" indent="0">
              <a:lnSpc>
                <a:spcPct val="100000"/>
              </a:lnSpc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 bwMode="auto">
          <a:xfrm>
            <a:off x="1556823" y="1564521"/>
            <a:ext cx="4097199" cy="1058678"/>
          </a:xfrm>
        </p:spPr>
        <p:txBody>
          <a:bodyPr lIns="0" anchor="b">
            <a:normAutofit/>
          </a:bodyPr>
          <a:lstStyle>
            <a:lvl1pPr>
              <a:defRPr sz="3200" b="1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s vienkārš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129951" y="999864"/>
            <a:ext cx="4590327" cy="1488694"/>
          </a:xfrm>
        </p:spPr>
        <p:txBody>
          <a:bodyPr lIns="0" rIns="0" anchor="b">
            <a:normAutofit/>
          </a:bodyPr>
          <a:lstStyle>
            <a:lvl1pPr>
              <a:defRPr sz="3600" b="1"/>
            </a:lvl1pPr>
          </a:lstStyle>
          <a:p>
            <a:pPr>
              <a:defRPr/>
            </a:pPr>
            <a:r>
              <a:rPr lang="en-GB"/>
              <a:t>Click to edit</a:t>
            </a:r>
            <a:br>
              <a:rPr lang="en-GB"/>
            </a:br>
            <a:r>
              <a:rPr lang="en-GB"/>
              <a:t>Master title style</a:t>
            </a: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29951" y="2744334"/>
            <a:ext cx="4590327" cy="3060117"/>
          </a:xfrm>
        </p:spPr>
        <p:txBody>
          <a:bodyPr lIns="0" tIns="36000" rIns="0" bIns="3600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pic>
        <p:nvPicPr>
          <p:cNvPr id="6" name="Graphic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s vienkāršs_bullet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126324" y="999864"/>
            <a:ext cx="4590327" cy="1488694"/>
          </a:xfrm>
        </p:spPr>
        <p:txBody>
          <a:bodyPr lIns="0" rIns="36000" anchor="b">
            <a:normAutofit/>
          </a:bodyPr>
          <a:lstStyle>
            <a:lvl1pPr>
              <a:defRPr sz="3600" b="1"/>
            </a:lvl1pPr>
          </a:lstStyle>
          <a:p>
            <a:pPr>
              <a:defRPr/>
            </a:pPr>
            <a:r>
              <a:rPr lang="en-GB"/>
              <a:t>Click to edit</a:t>
            </a:r>
            <a:br>
              <a:rPr lang="en-GB"/>
            </a:br>
            <a:r>
              <a:rPr lang="en-GB"/>
              <a:t>Master title style</a:t>
            </a: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1126324" y="2744334"/>
            <a:ext cx="4590327" cy="3811588"/>
          </a:xfrm>
        </p:spPr>
        <p:txBody>
          <a:bodyPr lIns="0" tIns="36000" rIns="0" bIns="36000">
            <a:normAutofit/>
          </a:bodyPr>
          <a:lstStyle>
            <a:lvl1pPr marL="285750" indent="-285750">
              <a:lnSpc>
                <a:spcPct val="100000"/>
              </a:lnSpc>
              <a:buFont typeface="Arial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Click to edit Master text Click to edit Master text</a:t>
            </a:r>
            <a:endParaRPr/>
          </a:p>
          <a:p>
            <a:pPr lvl="0">
              <a:defRPr/>
            </a:pPr>
            <a:r>
              <a:rPr lang="en-GB"/>
              <a:t>Click to edit Master text Click to edit Master text Click to edit Master text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/>
              <a:t>Click to edit Master text Click to edit Master text Click to edit Master text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/>
              <a:t>Click to edit Master text Click to edit Master text Click to edit Master text</a:t>
            </a:r>
            <a:endParaRPr/>
          </a:p>
          <a:p>
            <a:pPr lvl="0">
              <a:defRPr/>
            </a:pPr>
            <a:endParaRPr lang="en-GB"/>
          </a:p>
          <a:p>
            <a:pPr lvl="0">
              <a:defRPr/>
            </a:pPr>
            <a:endParaRPr lang="en-GB"/>
          </a:p>
        </p:txBody>
      </p:sp>
      <p:pic>
        <p:nvPicPr>
          <p:cNvPr id="6" name="Graphic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ksts vienkāršs bullet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7010290" y="893845"/>
            <a:ext cx="4590327" cy="1515199"/>
          </a:xfrm>
        </p:spPr>
        <p:txBody>
          <a:bodyPr lIns="0" tIns="36000" rIns="0" bIns="36000" anchor="b">
            <a:normAutofit/>
          </a:bodyPr>
          <a:lstStyle>
            <a:lvl1pPr>
              <a:defRPr sz="3200" b="1"/>
            </a:lvl1pPr>
          </a:lstStyle>
          <a:p>
            <a:pPr>
              <a:defRPr/>
            </a:pPr>
            <a:r>
              <a:rPr lang="en-GB"/>
              <a:t>Click to edit</a:t>
            </a:r>
            <a:br>
              <a:rPr lang="en-GB"/>
            </a:br>
            <a:r>
              <a:rPr lang="en-GB"/>
              <a:t>Master title style</a:t>
            </a: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7010290" y="2598561"/>
            <a:ext cx="4590327" cy="3811588"/>
          </a:xfrm>
        </p:spPr>
        <p:txBody>
          <a:bodyPr lIns="0" tIns="36000" rIns="0" bIns="36000">
            <a:normAutofit/>
          </a:bodyPr>
          <a:lstStyle>
            <a:lvl1pPr marL="285750" indent="-285750">
              <a:lnSpc>
                <a:spcPct val="100000"/>
              </a:lnSpc>
              <a:buFont typeface="Arial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Click to edit Master text Click to edit Master text</a:t>
            </a:r>
            <a:endParaRPr/>
          </a:p>
          <a:p>
            <a:pPr lvl="0">
              <a:defRPr/>
            </a:pPr>
            <a:r>
              <a:rPr lang="en-GB"/>
              <a:t>Click to edit Master text Click to edit Master text Click to edit Master text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/>
              <a:t>Click to edit Master text Click to edit Master text Click to edit Master text</a:t>
            </a:r>
            <a:endParaRPr/>
          </a:p>
          <a:p>
            <a:pPr marL="285750" marR="0" lvl="0" indent="-28575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GB"/>
              <a:t>Click to edit Master text Click to edit Master text Click to edit Master text</a:t>
            </a:r>
            <a:endParaRPr/>
          </a:p>
          <a:p>
            <a:pPr lvl="0">
              <a:defRPr/>
            </a:pPr>
            <a:endParaRPr lang="en-GB"/>
          </a:p>
          <a:p>
            <a:pPr lvl="0">
              <a:defRPr/>
            </a:pPr>
            <a:endParaRPr lang="en-GB"/>
          </a:p>
        </p:txBody>
      </p:sp>
      <p:pic>
        <p:nvPicPr>
          <p:cNvPr id="6" name="Graphic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 bwMode="auto">
          <a:xfrm>
            <a:off x="806370" y="893845"/>
            <a:ext cx="4839056" cy="3240833"/>
          </a:xfr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iels foto un īss virsraks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470285" cy="1398291"/>
          </a:xfrm>
        </p:spPr>
        <p:txBody>
          <a:bodyPr lIns="0" tIns="36000" rIns="0" bIns="36000" anchor="t">
            <a:normAutofit/>
          </a:bodyPr>
          <a:lstStyle>
            <a:lvl1pPr>
              <a:defRPr sz="3200" b="1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pic>
        <p:nvPicPr>
          <p:cNvPr id="5" name="Graphic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0575124" y="326956"/>
            <a:ext cx="1355056" cy="416940"/>
          </a:xfrm>
          <a:prstGeom prst="rect">
            <a:avLst/>
          </a:prstGeom>
        </p:spPr>
      </p:pic>
      <p:sp>
        <p:nvSpPr>
          <p:cNvPr id="6" name="Picture Placeholder 7"/>
          <p:cNvSpPr>
            <a:spLocks noGrp="1"/>
          </p:cNvSpPr>
          <p:nvPr>
            <p:ph type="pic" sz="quarter" idx="11"/>
          </p:nvPr>
        </p:nvSpPr>
        <p:spPr bwMode="auto">
          <a:xfrm>
            <a:off x="411869" y="1782079"/>
            <a:ext cx="11395818" cy="4631973"/>
          </a:xfrm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1046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2506661"/>
            <a:ext cx="10515600" cy="3393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Slide Number Placeholder 3"/>
          <p:cNvSpPr txBox="1"/>
          <p:nvPr userDrawn="1"/>
        </p:nvSpPr>
        <p:spPr bwMode="auto">
          <a:xfrm>
            <a:off x="9207367" y="648842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>
              <a:defRPr sz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A23D4BB-AB66-DB43-B107-8F6FC9A782A6}" type="slidenum">
              <a:rPr>
                <a:solidFill>
                  <a:schemeClr val="bg2">
                    <a:lumMod val="75000"/>
                  </a:schemeClr>
                </a:solidFill>
              </a:rPr>
              <a:t>‹#›</a:t>
            </a:fld>
            <a:endParaRPr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Vards.uzvards@liepaja.lv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 bwMode="auto">
          <a:xfrm>
            <a:off x="413444" y="5213137"/>
            <a:ext cx="4746452" cy="880159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lv-LV" altLang="lv-LV" b="1" dirty="0">
                <a:cs typeface="Arial" panose="020B0604020202020204" pitchFamily="34" charset="0"/>
              </a:rPr>
              <a:t>Liepāja – </a:t>
            </a:r>
            <a:r>
              <a:rPr lang="lv-LV" altLang="lv-LV" b="1" dirty="0" err="1">
                <a:cs typeface="Arial" panose="020B0604020202020204" pitchFamily="34" charset="0"/>
              </a:rPr>
              <a:t>klimatneitrāla</a:t>
            </a:r>
            <a:r>
              <a:rPr lang="lv-LV" altLang="lv-LV" b="1" dirty="0">
                <a:cs typeface="Arial" panose="020B0604020202020204" pitchFamily="34" charset="0"/>
              </a:rPr>
              <a:t> un vieda pilsēta 2030.gadā</a:t>
            </a:r>
            <a:endParaRPr lang="en-GB" altLang="lv-LV" dirty="0">
              <a:cs typeface="Arial" panose="020B0604020202020204" pitchFamily="34" charset="0"/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auto">
          <a:prstGeom prst="rect">
            <a:avLst/>
          </a:prstGeom>
        </p:spPr>
        <p:txBody>
          <a:bodyPr lIns="0" rIns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lv-LV" dirty="0">
                <a:solidFill>
                  <a:srgbClr val="C00000"/>
                </a:solidFill>
              </a:rPr>
              <a:t>09.01.20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lv-LV" dirty="0">
                <a:solidFill>
                  <a:srgbClr val="C00000"/>
                </a:solidFill>
              </a:rPr>
              <a:t>4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470285" cy="1398291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dirty="0"/>
              <a:t>Bijušā metalurģijas uzņēmuma teritorijas pārveidošana</a:t>
            </a:r>
            <a:endParaRPr lang="lv-LV" altLang="lv-LV" sz="3200" dirty="0">
              <a:cs typeface="Arial" panose="020B0604020202020204" pitchFamily="34" charset="0"/>
            </a:endParaRP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82B303D1-6193-DE1C-5A13-D44AFA953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" t="19551" r="1023" b="12200"/>
          <a:stretch/>
        </p:blipFill>
        <p:spPr>
          <a:xfrm>
            <a:off x="407989" y="1772668"/>
            <a:ext cx="1137602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93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SECAP pasākumu saraksts ar indikatīvo budžetu un laika grafiku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B198D-88CB-DE34-2B58-B613AAC33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124744"/>
            <a:ext cx="8896350" cy="4886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BAFA15-AB0D-36BB-8564-F874773F3FE8}"/>
              </a:ext>
            </a:extLst>
          </p:cNvPr>
          <p:cNvSpPr txBox="1"/>
          <p:nvPr/>
        </p:nvSpPr>
        <p:spPr>
          <a:xfrm>
            <a:off x="1775520" y="6237312"/>
            <a:ext cx="6192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dirty="0"/>
              <a:t>* Siltumenerģiju centralizētajā siltumapgādes sistēmā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62001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SECAP pasākumu saraksts ar indikatīvo budžetu un laika grafiku (2)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72F16D36-40C8-CF3D-1A46-40B97E66D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36" y="2060848"/>
            <a:ext cx="9025128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8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half" idx="2"/>
          </p:nvPr>
        </p:nvSpPr>
        <p:spPr bwMode="auto">
          <a:xfrm>
            <a:off x="7032625" y="2591246"/>
            <a:ext cx="4590327" cy="4006106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Daudzdzīvokļu ēkas (esošo atjaunošana, jaunu būvniecība)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 err="1">
                <a:latin typeface="+mj-lt"/>
              </a:rPr>
              <a:t>Energokopienas</a:t>
            </a:r>
            <a:r>
              <a:rPr lang="lv-LV" sz="2000" dirty="0">
                <a:latin typeface="+mj-lt"/>
              </a:rPr>
              <a:t> + AER uzstādīšana + H2 izpēte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Velo pakalpojumi, SUMP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Zemu emisiju zonas, </a:t>
            </a:r>
            <a:r>
              <a:rPr lang="lv-LV" sz="2000" dirty="0" err="1">
                <a:latin typeface="+mj-lt"/>
              </a:rPr>
              <a:t>pilotteritorijas</a:t>
            </a:r>
            <a:endParaRPr lang="lv-LV" sz="2000" dirty="0">
              <a:latin typeface="+mj-lt"/>
            </a:endParaRP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Digitālais dvīnis, datu noliktavas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Viedās pilsētvides tehnoloģijas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Sabiedrības izglītošanas kampaņas (mobilitāte, klimats)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CO2 piesaiste un zaļā infrastruktūra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CCC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069D0A-C09F-B35A-74FD-7D23065645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32624" y="908050"/>
            <a:ext cx="4590327" cy="1515199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lv-LV" altLang="lv-LV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Aktualitātes Pilsētu misijas ietvaros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B54E11-78AE-F7EA-745A-8ACA444F66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7" r="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2094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Liepāja</a:t>
            </a:r>
            <a:r>
              <a:rPr lang="pt-BR" altLang="en-US" sz="2500" dirty="0">
                <a:cs typeface="Arial" panose="020B0604020202020204" pitchFamily="34" charset="0"/>
              </a:rPr>
              <a:t>s </a:t>
            </a:r>
            <a:r>
              <a:rPr lang="lv-LV" altLang="en-US" sz="2500" dirty="0">
                <a:cs typeface="Arial" panose="020B0604020202020204" pitchFamily="34" charset="0"/>
              </a:rPr>
              <a:t>valsts</a:t>
            </a:r>
            <a:r>
              <a:rPr lang="pt-BR" altLang="en-US" sz="2500" dirty="0">
                <a:cs typeface="Arial" panose="020B0604020202020204" pitchFamily="34" charset="0"/>
              </a:rPr>
              <a:t>pilsētas gada vidējā gaisa temperatūra no 1961. līdz 2022. gadam</a:t>
            </a:r>
            <a:endParaRPr lang="lv-LV" altLang="en-US" sz="2500" dirty="0">
              <a:cs typeface="Arial" panose="020B0604020202020204" pitchFamily="34" charset="0"/>
            </a:endParaRPr>
          </a:p>
        </p:txBody>
      </p:sp>
      <p:pic>
        <p:nvPicPr>
          <p:cNvPr id="5" name="Attēla vietturis 4">
            <a:extLst>
              <a:ext uri="{FF2B5EF4-FFF2-40B4-BE49-F238E27FC236}">
                <a16:creationId xmlns:a16="http://schemas.microsoft.com/office/drawing/2014/main" id="{7484B307-3524-6353-6F3C-0FD381C515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011" r="3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3475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Vēsturiskās gada vidējā gaisa temperatūras izmaiņas Liepājā un prognoze līdz 2100.gadam</a:t>
            </a:r>
          </a:p>
        </p:txBody>
      </p:sp>
      <p:pic>
        <p:nvPicPr>
          <p:cNvPr id="5" name="Attēla vietturis 4">
            <a:extLst>
              <a:ext uri="{FF2B5EF4-FFF2-40B4-BE49-F238E27FC236}">
                <a16:creationId xmlns:a16="http://schemas.microsoft.com/office/drawing/2014/main" id="{361BD5C4-35B2-C304-4E09-0D413E167D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1248" r="112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7774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Vidējā nokrišņu summa, Liepājas meteoroloģiskā stacija</a:t>
            </a:r>
          </a:p>
        </p:txBody>
      </p:sp>
      <p:pic>
        <p:nvPicPr>
          <p:cNvPr id="5" name="Attēla vietturis 4">
            <a:extLst>
              <a:ext uri="{FF2B5EF4-FFF2-40B4-BE49-F238E27FC236}">
                <a16:creationId xmlns:a16="http://schemas.microsoft.com/office/drawing/2014/main" id="{1F37E9A0-DE49-9321-3E26-94963C9112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687" r="12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1422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Klimata apdraudējuma riski Liepājas </a:t>
            </a:r>
            <a:r>
              <a:rPr lang="lv-LV" altLang="en-US" sz="2500" dirty="0" err="1">
                <a:cs typeface="Arial" panose="020B0604020202020204" pitchFamily="34" charset="0"/>
              </a:rPr>
              <a:t>valstspilsētā</a:t>
            </a:r>
            <a:endParaRPr lang="lv-LV" altLang="en-US" sz="2500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29840-EAA8-E1FA-7024-7C649A500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665171"/>
            <a:ext cx="78867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19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BC4AF64-5EF8-5DB4-C0CE-E486490D379F}"/>
              </a:ext>
            </a:extLst>
          </p:cNvPr>
          <p:cNvSpPr txBox="1">
            <a:spLocks/>
          </p:cNvSpPr>
          <p:nvPr/>
        </p:nvSpPr>
        <p:spPr bwMode="auto">
          <a:xfrm>
            <a:off x="335360" y="1340768"/>
            <a:ext cx="3924100" cy="1145225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lv-LV" sz="3600" dirty="0">
                <a:latin typeface="+mn-lt"/>
              </a:rPr>
              <a:t>Paldies!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Placeholder 9" descr="A bridge with lights at night&#10;&#10;Description automatically generated with low confidence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937" r="3936"/>
          <a:stretch/>
        </p:blipFill>
        <p:spPr bwMode="auto">
          <a:xfrm>
            <a:off x="5002698" y="915293"/>
            <a:ext cx="6781315" cy="4890195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lv-LV" dirty="0"/>
              <a:t>Paldies!</a:t>
            </a:r>
            <a:endParaRPr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half" idx="2"/>
          </p:nvPr>
        </p:nvSpPr>
        <p:spPr bwMode="auto"/>
        <p:txBody>
          <a:bodyPr/>
          <a:lstStyle/>
          <a:p>
            <a:pPr>
              <a:defRPr/>
            </a:pPr>
            <a:r>
              <a:rPr lang="lv-LV" dirty="0"/>
              <a:t>Tel. nr. 26123956</a:t>
            </a:r>
            <a:endParaRPr dirty="0"/>
          </a:p>
          <a:p>
            <a:pPr>
              <a:defRPr/>
            </a:pPr>
            <a:r>
              <a:rPr lang="lv-LV" u="sng" dirty="0" err="1">
                <a:hlinkClick r:id="rId3" tooltip="mailto:Vards.uzvards@liepaja.lv"/>
              </a:rPr>
              <a:t>karlis.beihmanis</a:t>
            </a:r>
            <a:r>
              <a:rPr u="sng" dirty="0">
                <a:hlinkClick r:id="rId3" tooltip="mailto:Vards.uzvards@liepaja.lv"/>
              </a:rPr>
              <a:t>@liepaja.lv</a:t>
            </a:r>
            <a:endParaRPr dirty="0"/>
          </a:p>
          <a:p>
            <a:pPr>
              <a:defRPr/>
            </a:pPr>
            <a:r>
              <a:rPr dirty="0"/>
              <a:t>www.liepaja.lv</a:t>
            </a:r>
          </a:p>
          <a:p>
            <a:pPr>
              <a:defRPr/>
            </a:pPr>
            <a:endParaRPr dirty="0"/>
          </a:p>
        </p:txBody>
      </p:sp>
      <p:sp>
        <p:nvSpPr>
          <p:cNvPr id="8" name="Text Placeholder 5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lv-LV" dirty="0"/>
              <a:t>Kārlis Beihmanis</a:t>
            </a:r>
            <a:endParaRPr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391FBCA-588A-6444-DC61-6EFAFEE856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916" r="3916"/>
          <a:stretch>
            <a:fillRect/>
          </a:stretch>
        </p:blipFill>
        <p:spPr>
          <a:xfrm>
            <a:off x="581025" y="2636838"/>
            <a:ext cx="2562225" cy="1849437"/>
          </a:xfrm>
        </p:spPr>
      </p:pic>
    </p:spTree>
    <p:extLst>
      <p:ext uri="{BB962C8B-B14F-4D97-AF65-F5344CB8AC3E}">
        <p14:creationId xmlns:p14="http://schemas.microsoft.com/office/powerpoint/2010/main" val="4101535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half" idx="2"/>
          </p:nvPr>
        </p:nvSpPr>
        <p:spPr bwMode="auto">
          <a:xfrm>
            <a:off x="7032625" y="2591246"/>
            <a:ext cx="4590327" cy="3600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100+12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NZC platforma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defRPr/>
            </a:pPr>
            <a:r>
              <a:rPr lang="lv-LV" sz="2000" dirty="0" err="1">
                <a:latin typeface="+mj-lt"/>
              </a:rPr>
              <a:t>Klimatneitrāla</a:t>
            </a:r>
            <a:r>
              <a:rPr lang="lv-LV" sz="2000" dirty="0">
                <a:latin typeface="+mj-lt"/>
              </a:rPr>
              <a:t> Eiropa 2050.gadā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defRPr/>
            </a:pPr>
            <a:endParaRPr lang="lv-LV" sz="2000" dirty="0"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069D0A-C09F-B35A-74FD-7D23065645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32624" y="908050"/>
            <a:ext cx="4590327" cy="1515199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lv-LV" altLang="lv-LV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Pilsētu misija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648D80-267D-56D0-A0F8-0F3E5BA23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8" y="0"/>
            <a:ext cx="5208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958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half" idx="2"/>
          </p:nvPr>
        </p:nvSpPr>
        <p:spPr bwMode="auto">
          <a:xfrm>
            <a:off x="7032625" y="2591246"/>
            <a:ext cx="4590327" cy="3600450"/>
          </a:xfrm>
        </p:spPr>
        <p:txBody>
          <a:bodyPr>
            <a:norm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SECAP + CCC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Galvenie mūsu misijas mērķi ir - nodrošināt drošu vidi, rūpēties par cilvēku veselību un radīt komfortablus dzīves apstākļus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altLang="en-US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ANO ilgtspējīgas attīstības mērķi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altLang="en-US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Zaļā kursa vides mērķi</a:t>
            </a:r>
          </a:p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lv-LV" alt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Horizon</a:t>
            </a:r>
            <a:r>
              <a:rPr kumimoji="0" lang="lv-LV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lv-LV" alt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Europe</a:t>
            </a:r>
            <a:r>
              <a:rPr kumimoji="0" lang="lv-LV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projekti (pilot </a:t>
            </a:r>
            <a:r>
              <a:rPr kumimoji="0" lang="lv-LV" alt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cities</a:t>
            </a:r>
            <a:r>
              <a:rPr kumimoji="0" lang="lv-LV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, </a:t>
            </a:r>
            <a:r>
              <a:rPr kumimoji="0" lang="lv-LV" alt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support</a:t>
            </a:r>
            <a:r>
              <a:rPr kumimoji="0" lang="lv-LV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 </a:t>
            </a:r>
            <a:r>
              <a:rPr kumimoji="0" lang="lv-LV" alt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Ukraine</a:t>
            </a:r>
            <a:r>
              <a:rPr kumimoji="0" lang="lv-LV" alt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)</a:t>
            </a:r>
            <a:endParaRPr kumimoji="0" lang="en-GB" altLang="en-US" sz="1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069D0A-C09F-B35A-74FD-7D23065645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32624" y="908050"/>
            <a:ext cx="4590327" cy="1515199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lv-LV" altLang="en-US" sz="3200" dirty="0">
                <a:solidFill>
                  <a:srgbClr val="000000"/>
                </a:solidFill>
                <a:cs typeface="Arial" panose="020B0604020202020204" pitchFamily="34" charset="0"/>
              </a:rPr>
              <a:t>Pilsētu misija</a:t>
            </a:r>
            <a:endParaRPr lang="lv-LV" altLang="lv-LV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B9F9B1-D6AB-91F6-65E9-E904ABF89C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0" r="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8358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half" idx="2"/>
          </p:nvPr>
        </p:nvSpPr>
        <p:spPr bwMode="auto">
          <a:xfrm>
            <a:off x="7032625" y="2596142"/>
            <a:ext cx="4590327" cy="354955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 err="1">
                <a:latin typeface="+mj-lt"/>
              </a:rPr>
              <a:t>Energopārvaldības</a:t>
            </a:r>
            <a:r>
              <a:rPr lang="lv-LV" sz="2000" dirty="0">
                <a:latin typeface="+mj-lt"/>
              </a:rPr>
              <a:t> sistēma</a:t>
            </a:r>
          </a:p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Online monitoringa sistēma</a:t>
            </a:r>
          </a:p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Māju atjaunošana</a:t>
            </a:r>
          </a:p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Pašvaldības atbalsta programmas</a:t>
            </a:r>
          </a:p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Viedie risinājumi, satiksmes organizēšana</a:t>
            </a:r>
          </a:p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Industriālo parku attīstība</a:t>
            </a:r>
          </a:p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Labas pārvaldības principi, klientu apkalpošana, e-pakalpojumi</a:t>
            </a:r>
          </a:p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Mobilā aplikācija</a:t>
            </a:r>
          </a:p>
          <a:p>
            <a:pPr>
              <a:lnSpc>
                <a:spcPct val="110000"/>
              </a:lnSpc>
              <a:buClr>
                <a:srgbClr val="C00000"/>
              </a:buClr>
              <a:defRPr/>
            </a:pPr>
            <a:r>
              <a:rPr lang="lv-LV" sz="2000" dirty="0">
                <a:latin typeface="+mj-lt"/>
              </a:rPr>
              <a:t>u.c.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069D0A-C09F-B35A-74FD-7D23065645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32624" y="908050"/>
            <a:ext cx="4590327" cy="1515199"/>
          </a:xfrm>
        </p:spPr>
        <p:txBody>
          <a:bodyPr/>
          <a:lstStyle/>
          <a:p>
            <a:pPr>
              <a:defRPr/>
            </a:pPr>
            <a:r>
              <a:rPr lang="lv-LV" dirty="0"/>
              <a:t>Liepāja kā piemērs</a:t>
            </a:r>
            <a:endParaRPr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7DD295B-BDEB-DBBE-41C4-B1F2EA3F1A7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835" r="7835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1618F-0A2D-DA54-78E7-0795B400A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70" y="4134678"/>
            <a:ext cx="4839056" cy="137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2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CO2 </a:t>
            </a:r>
            <a:r>
              <a:rPr lang="lv-LV" altLang="en-US" sz="2500" dirty="0" err="1">
                <a:cs typeface="Arial" panose="020B0604020202020204" pitchFamily="34" charset="0"/>
              </a:rPr>
              <a:t>emisjas</a:t>
            </a:r>
            <a:r>
              <a:rPr lang="lv-LV" altLang="en-US" sz="2500" dirty="0">
                <a:cs typeface="Arial" panose="020B0604020202020204" pitchFamily="34" charset="0"/>
              </a:rPr>
              <a:t> 2006., 2022. un 2030.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695C8599-30DC-366E-38A3-8F23BB1D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730" y="1550560"/>
            <a:ext cx="705458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10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CO2 emisijas 2022.gadā</a:t>
            </a:r>
          </a:p>
        </p:txBody>
      </p:sp>
      <p:pic>
        <p:nvPicPr>
          <p:cNvPr id="5" name="Attēla vietturis 4">
            <a:extLst>
              <a:ext uri="{FF2B5EF4-FFF2-40B4-BE49-F238E27FC236}">
                <a16:creationId xmlns:a16="http://schemas.microsoft.com/office/drawing/2014/main" id="{153D68F5-0B89-9C35-FB6A-AB4E1CCBBC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18" r="2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010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8082-9A3B-7C8A-5AE2-AB99AFDC39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8707" y="266880"/>
            <a:ext cx="6767413" cy="1398291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lv-LV" altLang="en-US" sz="2500" dirty="0">
                <a:cs typeface="Arial" panose="020B0604020202020204" pitchFamily="34" charset="0"/>
              </a:rPr>
              <a:t>Tehniskajā kārtībā esošu transporta līdzekļu skaits 2006.-2022. gadā</a:t>
            </a:r>
          </a:p>
        </p:txBody>
      </p:sp>
      <p:pic>
        <p:nvPicPr>
          <p:cNvPr id="5" name="Attēla vietturis 4">
            <a:extLst>
              <a:ext uri="{FF2B5EF4-FFF2-40B4-BE49-F238E27FC236}">
                <a16:creationId xmlns:a16="http://schemas.microsoft.com/office/drawing/2014/main" id="{C74F8283-1479-3E2B-FD86-D2424D5535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4568" b="4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8398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half" idx="2"/>
          </p:nvPr>
        </p:nvSpPr>
        <p:spPr bwMode="auto">
          <a:xfrm>
            <a:off x="7032625" y="2591246"/>
            <a:ext cx="4590327" cy="3600450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Klimata un </a:t>
            </a:r>
            <a:r>
              <a:rPr lang="lv-LV" sz="2000" dirty="0" err="1">
                <a:latin typeface="+mj-lt"/>
              </a:rPr>
              <a:t>viedpilsētas</a:t>
            </a:r>
            <a:r>
              <a:rPr lang="lv-LV" sz="2000" dirty="0">
                <a:latin typeface="+mj-lt"/>
              </a:rPr>
              <a:t> jautājumu risināšana bieži vien ir atkarīga no aktīvas sabiedrības līdzdalības un sapratnes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Šobrīd trūkst pasākuma nozīmīgums valdības un ministriju līmenī</a:t>
            </a:r>
          </a:p>
          <a:p>
            <a:pPr>
              <a:buClr>
                <a:schemeClr val="accent2"/>
              </a:buClr>
              <a:defRPr/>
            </a:pPr>
            <a:r>
              <a:rPr lang="lv-LV" sz="2000" dirty="0">
                <a:latin typeface="+mj-lt"/>
              </a:rPr>
              <a:t>Pašvaldības budžeta līdzekļi  galvenokārt pietiek pamatvajadzību nodrošināšanai, atstājot maz vietas inovācijām vai attīstības projektiem</a:t>
            </a:r>
            <a:endParaRPr lang="en-GB" sz="2000" dirty="0">
              <a:latin typeface="+mj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069D0A-C09F-B35A-74FD-7D23065645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032624" y="908050"/>
            <a:ext cx="4590327" cy="1515199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lv-LV" altLang="lv-LV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Esošās barjeras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896DE92-3C2A-6617-3960-2709F1CD00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57" r="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0656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324A63A-49AF-C9D6-7BFE-285B37531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Bijušā metalurģijas uzņēmuma teritorijas pārveidošana</a:t>
            </a:r>
          </a:p>
        </p:txBody>
      </p:sp>
      <p:pic>
        <p:nvPicPr>
          <p:cNvPr id="4" name="Attēls 2">
            <a:extLst>
              <a:ext uri="{FF2B5EF4-FFF2-40B4-BE49-F238E27FC236}">
                <a16:creationId xmlns:a16="http://schemas.microsoft.com/office/drawing/2014/main" id="{0A302E00-88AB-7793-302F-5B71688DA6BE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6" b="13836"/>
          <a:stretch>
            <a:fillRect/>
          </a:stretch>
        </p:blipFill>
        <p:spPr bwMode="auto">
          <a:xfrm>
            <a:off x="411163" y="1782763"/>
            <a:ext cx="11396662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851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epāja SARKANS">
      <a:dk1>
        <a:srgbClr val="000000"/>
      </a:dk1>
      <a:lt1>
        <a:srgbClr val="FFFFFF"/>
      </a:lt1>
      <a:dk2>
        <a:srgbClr val="707070"/>
      </a:dk2>
      <a:lt2>
        <a:srgbClr val="E7E6E6"/>
      </a:lt2>
      <a:accent1>
        <a:srgbClr val="DE232C"/>
      </a:accent1>
      <a:accent2>
        <a:srgbClr val="AE1524"/>
      </a:accent2>
      <a:accent3>
        <a:srgbClr val="C3555F"/>
      </a:accent3>
      <a:accent4>
        <a:srgbClr val="CC838A"/>
      </a:accent4>
      <a:accent5>
        <a:srgbClr val="DBAFB5"/>
      </a:accent5>
      <a:accent6>
        <a:srgbClr val="E2C7CC"/>
      </a:accent6>
      <a:hlink>
        <a:srgbClr val="000000"/>
      </a:hlink>
      <a:folHlink>
        <a:srgbClr val="B2B2B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34372</TotalTime>
  <Words>317</Words>
  <Application>Microsoft Office PowerPoint</Application>
  <DocSecurity>0</DocSecurity>
  <PresentationFormat>Widescreen</PresentationFormat>
  <Paragraphs>54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Pilsētu misija</vt:lpstr>
      <vt:lpstr>Pilsētu misija</vt:lpstr>
      <vt:lpstr>Liepāja kā piemērs</vt:lpstr>
      <vt:lpstr>CO2 emisjas 2006., 2022. un 2030.</vt:lpstr>
      <vt:lpstr>CO2 emisijas 2022.gadā</vt:lpstr>
      <vt:lpstr>Tehniskajā kārtībā esošu transporta līdzekļu skaits 2006.-2022. gadā</vt:lpstr>
      <vt:lpstr>Esošās barjeras</vt:lpstr>
      <vt:lpstr>Bijušā metalurģijas uzņēmuma teritorijas pārveidošana</vt:lpstr>
      <vt:lpstr>Bijušā metalurģijas uzņēmuma teritorijas pārveidošana</vt:lpstr>
      <vt:lpstr>SECAP pasākumu saraksts ar indikatīvo budžetu un laika grafiku (1)</vt:lpstr>
      <vt:lpstr>SECAP pasākumu saraksts ar indikatīvo budžetu un laika grafiku (2)</vt:lpstr>
      <vt:lpstr>Aktualitātes Pilsētu misijas ietvaros</vt:lpstr>
      <vt:lpstr>Liepājas valstspilsētas gada vidējā gaisa temperatūra no 1961. līdz 2022. gadam</vt:lpstr>
      <vt:lpstr>Vēsturiskās gada vidējā gaisa temperatūras izmaiņas Liepājā un prognoze līdz 2100.gadam</vt:lpstr>
      <vt:lpstr>Vidējā nokrišņu summa, Liepājas meteoroloģiskā stacija</vt:lpstr>
      <vt:lpstr>Klimata apdraudējuma riski Liepājas valstspilsētā</vt:lpstr>
      <vt:lpstr>PowerPoint Presentation</vt:lpstr>
      <vt:lpstr>Paldies!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Dagnija Balode</dc:creator>
  <cp:keywords/>
  <dc:description/>
  <cp:lastModifiedBy>Kārlis Beihmanis</cp:lastModifiedBy>
  <cp:revision>155</cp:revision>
  <dcterms:created xsi:type="dcterms:W3CDTF">2022-11-28T10:08:58Z</dcterms:created>
  <dcterms:modified xsi:type="dcterms:W3CDTF">2024-01-09T10:03:12Z</dcterms:modified>
  <cp:category/>
  <dc:identifier/>
  <cp:contentStatus/>
  <dc:language/>
  <cp:version/>
</cp:coreProperties>
</file>