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63" r:id="rId4"/>
    <p:sldId id="262" r:id="rId5"/>
    <p:sldId id="269" r:id="rId6"/>
    <p:sldId id="258" r:id="rId7"/>
    <p:sldId id="267" r:id="rId8"/>
    <p:sldId id="26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073"/>
    <a:srgbClr val="233173"/>
    <a:srgbClr val="5E7A36"/>
    <a:srgbClr val="005AA9"/>
    <a:srgbClr val="003771"/>
    <a:srgbClr val="007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 snapToObjects="1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2C27-F573-CF46-A534-E51FF0BFDF87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97BB-6011-B546-8313-DA31FC8C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2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āk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3D96C-2226-9340-BB27-F13440A6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1651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48FA2C5-34E0-9043-8421-DA7471856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62D914-6053-C043-87F5-64DBE7C1BA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1669" y="1782357"/>
            <a:ext cx="9545444" cy="2387600"/>
          </a:xfrm>
          <a:prstGeom prst="rect">
            <a:avLst/>
          </a:prstGeom>
        </p:spPr>
        <p:txBody>
          <a:bodyPr anchor="b"/>
          <a:lstStyle>
            <a:lvl1pPr marL="0" algn="ctr">
              <a:defRPr lang="en-US" sz="5000" b="0" i="0" u="none" strike="noStrike" baseline="0" smtClean="0">
                <a:effectLst/>
              </a:defRPr>
            </a:lvl1pPr>
          </a:lstStyle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ŠIS IR PREZENTĀCIJAS NOSAUKUMS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8589DE3-3152-C94D-97D7-ACDD12996FB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081668" y="4333176"/>
            <a:ext cx="9545445" cy="7531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0" i="0" u="none" strike="noStrike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VĀRDS UZVĀRDS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5EC2EA-67DA-7545-AA88-9C5100D74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68" y="646175"/>
            <a:ext cx="2383006" cy="8004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485AA50-95E1-B641-9245-8AB9D518AEF1}"/>
              </a:ext>
            </a:extLst>
          </p:cNvPr>
          <p:cNvSpPr/>
          <p:nvPr userDrawn="1"/>
        </p:nvSpPr>
        <p:spPr>
          <a:xfrm>
            <a:off x="11110331" y="0"/>
            <a:ext cx="1081669" cy="6858000"/>
          </a:xfrm>
          <a:prstGeom prst="rect">
            <a:avLst/>
          </a:prstGeom>
          <a:solidFill>
            <a:srgbClr val="233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AE1FBEE-9E38-B452-5087-A41BCD2623DB}"/>
              </a:ext>
            </a:extLst>
          </p:cNvPr>
          <p:cNvSpPr txBox="1">
            <a:spLocks/>
          </p:cNvSpPr>
          <p:nvPr userDrawn="1"/>
        </p:nvSpPr>
        <p:spPr>
          <a:xfrm>
            <a:off x="11110331" y="0"/>
            <a:ext cx="1081669" cy="6857999"/>
          </a:xfrm>
          <a:prstGeom prst="rect">
            <a:avLst/>
          </a:prstGeom>
        </p:spPr>
        <p:txBody>
          <a:bodyPr vert="vert27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WWW.LHEI.LV</a:t>
            </a:r>
          </a:p>
        </p:txBody>
      </p:sp>
    </p:spTree>
    <p:extLst>
      <p:ext uri="{BB962C8B-B14F-4D97-AF65-F5344CB8AC3E}">
        <p14:creationId xmlns:p14="http://schemas.microsoft.com/office/powerpoint/2010/main" val="5028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with pic_Noslēguma slaids ar bild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39B9-E5BB-BE4B-AA77-23F2A64E3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7775" y="1073345"/>
            <a:ext cx="6890543" cy="1600200"/>
          </a:xfrm>
          <a:prstGeom prst="rect">
            <a:avLst/>
          </a:prstGeo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 dirty="0" err="1"/>
              <a:t>Kontaktinformācija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2E6E6-E497-454D-847E-7F30A94A0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48720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3D96C-2226-9340-BB27-F13440A6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A2C5-34E0-9043-8421-DA74718568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4B964F-D79C-8940-9D43-E9D989AF95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57775" y="2836985"/>
            <a:ext cx="6890543" cy="319248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4614B-8CE9-E84B-B235-5FE21DAFA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99" y="5180470"/>
            <a:ext cx="2527593" cy="8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āk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3D96C-2226-9340-BB27-F13440A6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48FA2C5-34E0-9043-8421-DA74718568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857BEC-95F3-FF44-9DA9-18A602924C64}"/>
              </a:ext>
            </a:extLst>
          </p:cNvPr>
          <p:cNvCxnSpPr/>
          <p:nvPr userDrawn="1"/>
        </p:nvCxnSpPr>
        <p:spPr>
          <a:xfrm>
            <a:off x="1042988" y="0"/>
            <a:ext cx="0" cy="6858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AAF2F3-8061-344F-BC9E-81ACD22B9EDD}"/>
              </a:ext>
            </a:extLst>
          </p:cNvPr>
          <p:cNvCxnSpPr>
            <a:cxnSpLocks/>
          </p:cNvCxnSpPr>
          <p:nvPr userDrawn="1"/>
        </p:nvCxnSpPr>
        <p:spPr>
          <a:xfrm>
            <a:off x="0" y="5629276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A162D914-6053-C043-87F5-64DBE7C1BA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5155" y="1782357"/>
            <a:ext cx="5578642" cy="2387600"/>
          </a:xfrm>
          <a:prstGeom prst="rect">
            <a:avLst/>
          </a:prstGeom>
        </p:spPr>
        <p:txBody>
          <a:bodyPr anchor="b"/>
          <a:lstStyle>
            <a:lvl1pPr marL="0" algn="r">
              <a:defRPr lang="en-US" sz="5000" b="0" i="0" u="none" strike="noStrike" baseline="0" smtClean="0">
                <a:effectLst/>
              </a:defRPr>
            </a:lvl1pPr>
          </a:lstStyle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ŠIS IR PREZENTĀCIJAS NOSAUKUMS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8589DE3-3152-C94D-97D7-ACDD12996FB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5156" y="4433184"/>
            <a:ext cx="5578641" cy="75317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b="0" i="0" u="none" strike="noStrike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VĀRDS UZVĀRDS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5EC2EA-67DA-7545-AA88-9C5100D74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5" y="553634"/>
            <a:ext cx="2383006" cy="800435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EC24C4-146C-1645-202D-11877CC5EF0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42987" y="0"/>
            <a:ext cx="4203561" cy="5629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493A8-B415-5233-0B2C-93C341C085D7}"/>
              </a:ext>
            </a:extLst>
          </p:cNvPr>
          <p:cNvSpPr txBox="1"/>
          <p:nvPr userDrawn="1"/>
        </p:nvSpPr>
        <p:spPr>
          <a:xfrm>
            <a:off x="283546" y="11244"/>
            <a:ext cx="461665" cy="562926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dirty="0">
                <a:solidFill>
                  <a:srgbClr val="233173"/>
                </a:solidFill>
              </a:rPr>
              <a:t>WWW.LHEI.LV</a:t>
            </a:r>
          </a:p>
        </p:txBody>
      </p:sp>
    </p:spTree>
    <p:extLst>
      <p:ext uri="{BB962C8B-B14F-4D97-AF65-F5344CB8AC3E}">
        <p14:creationId xmlns:p14="http://schemas.microsoft.com/office/powerpoint/2010/main" val="36670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_satura slaids ar bildi_vertik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39B9-E5BB-BE4B-AA77-23F2A64E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537" y="528638"/>
            <a:ext cx="655978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2E6E6-E497-454D-847E-7F30A94A0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48720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3D96C-2226-9340-BB27-F13440A6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A2C5-34E0-9043-8421-DA74718568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857BEC-95F3-FF44-9DA9-18A602924C64}"/>
              </a:ext>
            </a:extLst>
          </p:cNvPr>
          <p:cNvCxnSpPr/>
          <p:nvPr userDrawn="1"/>
        </p:nvCxnSpPr>
        <p:spPr>
          <a:xfrm>
            <a:off x="4883613" y="0"/>
            <a:ext cx="0" cy="6858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AAF2F3-8061-344F-BC9E-81ACD22B9EDD}"/>
              </a:ext>
            </a:extLst>
          </p:cNvPr>
          <p:cNvCxnSpPr>
            <a:cxnSpLocks/>
          </p:cNvCxnSpPr>
          <p:nvPr userDrawn="1"/>
        </p:nvCxnSpPr>
        <p:spPr>
          <a:xfrm>
            <a:off x="4872038" y="2128838"/>
            <a:ext cx="731996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4B964F-D79C-8940-9D43-E9D989AF95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8537" y="2300951"/>
            <a:ext cx="6559781" cy="3728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22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_horizon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39B9-E5BB-BE4B-AA77-23F2A64E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377" y="659566"/>
            <a:ext cx="3613787" cy="259329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2E6E6-E497-454D-847E-7F30A94A0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7319962" cy="3728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3D96C-2226-9340-BB27-F13440A6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A2C5-34E0-9043-8421-DA74718568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AAF2F3-8061-344F-BC9E-81ACD22B9EDD}"/>
              </a:ext>
            </a:extLst>
          </p:cNvPr>
          <p:cNvCxnSpPr>
            <a:cxnSpLocks/>
          </p:cNvCxnSpPr>
          <p:nvPr userDrawn="1"/>
        </p:nvCxnSpPr>
        <p:spPr>
          <a:xfrm>
            <a:off x="-1" y="3728518"/>
            <a:ext cx="1227058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4B964F-D79C-8940-9D43-E9D989AF95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69790"/>
            <a:ext cx="10515600" cy="1926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77E59-EA1B-4218-385D-8596A6D2EAA0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9961" y="0"/>
            <a:ext cx="0" cy="37285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agraph_ap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2210ED-5632-254E-8E97-5D657DFD4912}"/>
              </a:ext>
            </a:extLst>
          </p:cNvPr>
          <p:cNvCxnSpPr/>
          <p:nvPr userDrawn="1"/>
        </p:nvCxnSpPr>
        <p:spPr>
          <a:xfrm>
            <a:off x="4883613" y="0"/>
            <a:ext cx="0" cy="6858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50DCD25-AE06-4041-943F-1992070D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4" y="642937"/>
            <a:ext cx="3703636" cy="8572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E33402-1AF6-204A-9D10-7331762BB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464" y="1704318"/>
            <a:ext cx="3703636" cy="20419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994E69-0A31-3C4C-AD8A-B839E5D453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291320" y="642937"/>
            <a:ext cx="6494461" cy="557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7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citā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50DCD25-AE06-4041-943F-1992070D6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062" y="2714624"/>
            <a:ext cx="10833099" cy="657225"/>
          </a:xfrm>
          <a:prstGeom prst="rect">
            <a:avLst/>
          </a:prstGeom>
        </p:spPr>
        <p:txBody>
          <a:bodyPr anchor="b"/>
          <a:lstStyle>
            <a:lvl1pPr algn="ctr">
              <a:defRPr lang="en-US" b="0" i="0" u="none" strike="noStrike" smtClean="0">
                <a:effectLst/>
              </a:defRPr>
            </a:lvl1pPr>
          </a:lstStyle>
          <a:p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Šiet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var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ievietot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citātu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šeit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var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ievietot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citātu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994E69-0A31-3C4C-AD8A-B839E5D453D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88581" y="4161779"/>
            <a:ext cx="4414837" cy="386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-</a:t>
            </a:r>
            <a:r>
              <a:rPr lang="en-US" dirty="0" err="1"/>
              <a:t>Autors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5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1D876-2EC1-C143-A7A4-D666DB8255F4}"/>
              </a:ext>
            </a:extLst>
          </p:cNvPr>
          <p:cNvSpPr/>
          <p:nvPr userDrawn="1"/>
        </p:nvSpPr>
        <p:spPr>
          <a:xfrm>
            <a:off x="685798" y="828675"/>
            <a:ext cx="5386389" cy="51577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3D36B2-780C-A546-B185-2B01868D2D5C}"/>
              </a:ext>
            </a:extLst>
          </p:cNvPr>
          <p:cNvSpPr/>
          <p:nvPr userDrawn="1"/>
        </p:nvSpPr>
        <p:spPr>
          <a:xfrm>
            <a:off x="6257925" y="828674"/>
            <a:ext cx="5353050" cy="51577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67ABAF-B7EA-9642-BC50-6A87F8F2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9" y="1843087"/>
            <a:ext cx="4009227" cy="8572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4AE5EE0-09AB-6F41-8ABD-EC1D42602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0179" y="2955528"/>
            <a:ext cx="4009227" cy="20419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B77CCFB-472D-FA41-9611-F98A68FA0A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953254" y="2955528"/>
            <a:ext cx="4009227" cy="20419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541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_datu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97B8DE-E685-B24A-974D-6B665B44C289}"/>
              </a:ext>
            </a:extLst>
          </p:cNvPr>
          <p:cNvCxnSpPr>
            <a:cxnSpLocks/>
          </p:cNvCxnSpPr>
          <p:nvPr userDrawn="1"/>
        </p:nvCxnSpPr>
        <p:spPr>
          <a:xfrm>
            <a:off x="1028700" y="2712456"/>
            <a:ext cx="111633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99BD63-CC70-624F-AED5-CA4D2332F073}"/>
              </a:ext>
            </a:extLst>
          </p:cNvPr>
          <p:cNvSpPr/>
          <p:nvPr userDrawn="1"/>
        </p:nvSpPr>
        <p:spPr>
          <a:xfrm>
            <a:off x="685798" y="613459"/>
            <a:ext cx="5055245" cy="566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9BCB04-0E51-1C43-9587-22B8A735AA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2464" y="848196"/>
            <a:ext cx="4572361" cy="512434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grafiks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CFD9D0-ADC1-8E41-8507-18D4DB7C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56" y="1715766"/>
            <a:ext cx="5512377" cy="8572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17800E6-563D-414A-8191-E403FC31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5456" y="2828207"/>
            <a:ext cx="5512377" cy="3445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512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lbum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878010-B594-684F-84DA-E9588A809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9639" y="580362"/>
            <a:ext cx="3552524" cy="2151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4BA48C-9AD9-914C-8A71-11FAF73EEB4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9638" y="3020992"/>
            <a:ext cx="3552524" cy="3287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E6C1BA1-C9EE-B042-BCA1-F02E53DEFAA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070388" y="580362"/>
            <a:ext cx="3552524" cy="3287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D7EDACD-84E3-5D49-8DC0-BC98E549613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70388" y="4156938"/>
            <a:ext cx="3552524" cy="2151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ADD0E17-41E0-E049-B35B-E4107F1CCB3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482237" y="580362"/>
            <a:ext cx="3238077" cy="5727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1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00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8" r:id="rId4"/>
    <p:sldLayoutId id="2147483649" r:id="rId5"/>
    <p:sldLayoutId id="2147483662" r:id="rId6"/>
    <p:sldLayoutId id="2147483663" r:id="rId7"/>
    <p:sldLayoutId id="2147483665" r:id="rId8"/>
    <p:sldLayoutId id="2147483664" r:id="rId9"/>
    <p:sldLayoutId id="214748366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85E2-FF80-0BF4-E66C-29CA121F3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Piedaloties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Misijas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projektos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96E-513C-7628-6CB4-232B75D7824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ANDA IKAUNIECE</a:t>
            </a:r>
          </a:p>
          <a:p>
            <a:r>
              <a:rPr lang="en-GB" b="0" i="0" dirty="0" err="1">
                <a:solidFill>
                  <a:srgbClr val="494B51"/>
                </a:solidFill>
                <a:effectLst/>
                <a:latin typeface="Montserrat" panose="00000500000000000000" pitchFamily="2" charset="0"/>
              </a:rPr>
              <a:t>Vadošā</a:t>
            </a:r>
            <a:r>
              <a:rPr lang="en-GB" b="0" i="0" dirty="0">
                <a:solidFill>
                  <a:srgbClr val="494B5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494B51"/>
                </a:solidFill>
                <a:effectLst/>
                <a:latin typeface="Montserrat" panose="00000500000000000000" pitchFamily="2" charset="0"/>
              </a:rPr>
              <a:t>pētniece</a:t>
            </a:r>
            <a:endParaRPr lang="en-LV" dirty="0"/>
          </a:p>
        </p:txBody>
      </p:sp>
      <p:pic>
        <p:nvPicPr>
          <p:cNvPr id="8" name="Picture Placeholder 7" descr="Waves crashing on a beach&#10;&#10;Description automatically generated with medium confidence">
            <a:extLst>
              <a:ext uri="{FF2B5EF4-FFF2-40B4-BE49-F238E27FC236}">
                <a16:creationId xmlns:a16="http://schemas.microsoft.com/office/drawing/2014/main" id="{20D361FD-A843-168D-4B5F-4A8A8C8E863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8997" r="28997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E39EC-B304-E8AB-3914-0C72BF5C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3556" y="6173787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rgbClr val="233073"/>
                </a:solidFill>
              </a:rPr>
              <a:t>09/01/2024</a:t>
            </a:r>
          </a:p>
        </p:txBody>
      </p:sp>
    </p:spTree>
    <p:extLst>
      <p:ext uri="{BB962C8B-B14F-4D97-AF65-F5344CB8AC3E}">
        <p14:creationId xmlns:p14="http://schemas.microsoft.com/office/powerpoint/2010/main" val="308005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72DAD-9B9F-D94F-8C14-18F00FEB349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291320" y="966786"/>
            <a:ext cx="6494461" cy="5572126"/>
          </a:xfrm>
        </p:spPr>
        <p:txBody>
          <a:bodyPr/>
          <a:lstStyle/>
          <a:p>
            <a:pPr marL="457200" indent="-457200"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</a:rPr>
              <a:t>Blue Mission BANOS - koordinēšanas un stratēģiskais projekts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457200" indent="-457200"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</a:rPr>
              <a:t>Kā labāk sasniegt Misijas mērķus Baltijas jūras un Ziemeļjūras reģiona ES valstīs?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457200" indent="-457200"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</a:rPr>
              <a:t>2022.-2025., 17 partneri no 11 valstīm, kopējais budžets ap 3 milj. EUR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457200" indent="-457200"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</a:rPr>
              <a:t>Vadošais partneris SUBMARINER Network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1C0FB-3CDE-2C4D-EFE8-E48948CC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4" y="147831"/>
            <a:ext cx="3241260" cy="2951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72A983-1DE6-92E9-CEEC-EFF1EF4F7E5F}"/>
              </a:ext>
            </a:extLst>
          </p:cNvPr>
          <p:cNvSpPr txBox="1"/>
          <p:nvPr/>
        </p:nvSpPr>
        <p:spPr>
          <a:xfrm>
            <a:off x="703381" y="3265608"/>
            <a:ext cx="32412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>
                <a:solidFill>
                  <a:srgbClr val="005AA9"/>
                </a:solidFill>
                <a:effectLst/>
                <a:latin typeface="-apple-system"/>
              </a:rPr>
              <a:t>Supporting the Mission Ocean Lighthouse in the Baltic and North Sea</a:t>
            </a:r>
          </a:p>
          <a:p>
            <a:endParaRPr lang="en-GB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BB8AC0A-C758-0DB2-A0EB-DA7E2B7328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8FA2C5-34E0-9043-8421-DA747185682B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0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>
            <a:extLst>
              <a:ext uri="{FF2B5EF4-FFF2-40B4-BE49-F238E27FC236}">
                <a16:creationId xmlns:a16="http://schemas.microsoft.com/office/drawing/2014/main" id="{B7940C50-E6AF-CB36-C34E-2065F982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58" y="445950"/>
            <a:ext cx="7940842" cy="5966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3F4F7-E897-7A58-034B-77AF46A4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75" y="445950"/>
            <a:ext cx="1197650" cy="1090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1AC82-6B0D-95EB-801E-BDD36F1CDF54}"/>
              </a:ext>
            </a:extLst>
          </p:cNvPr>
          <p:cNvSpPr txBox="1"/>
          <p:nvPr/>
        </p:nvSpPr>
        <p:spPr>
          <a:xfrm>
            <a:off x="501175" y="2215205"/>
            <a:ext cx="26499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 err="1">
                <a:solidFill>
                  <a:srgbClr val="005AA9"/>
                </a:solidFill>
                <a:effectLst/>
                <a:latin typeface="-apple-system"/>
              </a:rPr>
              <a:t>Projekta</a:t>
            </a:r>
            <a:r>
              <a:rPr lang="en-GB" sz="2800" b="1" i="0" dirty="0">
                <a:solidFill>
                  <a:srgbClr val="005AA9"/>
                </a:solidFill>
                <a:effectLst/>
                <a:latin typeface="-apple-system"/>
              </a:rPr>
              <a:t> </a:t>
            </a:r>
            <a:r>
              <a:rPr lang="en-GB" sz="2800" b="1" i="0" dirty="0" err="1">
                <a:solidFill>
                  <a:srgbClr val="005AA9"/>
                </a:solidFill>
                <a:effectLst/>
                <a:latin typeface="-apple-system"/>
              </a:rPr>
              <a:t>galvenie</a:t>
            </a:r>
            <a:r>
              <a:rPr lang="en-GB" sz="2800" b="1" i="0" dirty="0">
                <a:solidFill>
                  <a:srgbClr val="005AA9"/>
                </a:solidFill>
                <a:effectLst/>
                <a:latin typeface="-apple-system"/>
              </a:rPr>
              <a:t> </a:t>
            </a:r>
            <a:r>
              <a:rPr lang="en-GB" sz="2800" b="1" i="0" dirty="0" err="1">
                <a:solidFill>
                  <a:srgbClr val="005AA9"/>
                </a:solidFill>
                <a:effectLst/>
                <a:latin typeface="-apple-system"/>
              </a:rPr>
              <a:t>mērķi</a:t>
            </a:r>
            <a:endParaRPr lang="en-GB" sz="2800" b="1" i="0" dirty="0">
              <a:solidFill>
                <a:srgbClr val="005AA9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D4B25E-DA11-7118-DACD-A0987407DAE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8FA2C5-34E0-9043-8421-DA747185682B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72DAD-9B9F-D94F-8C14-18F00FEB349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363369" y="1049424"/>
            <a:ext cx="6494461" cy="4797164"/>
          </a:xfrm>
        </p:spPr>
        <p:txBody>
          <a:bodyPr/>
          <a:lstStyle/>
          <a:p>
            <a:pPr marL="457200" indent="-457200">
              <a:buClr>
                <a:srgbClr val="5E7A36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  <a:latin typeface="+mj-lt"/>
              </a:rPr>
              <a:t>Algae ProBANOS - izpētes un inovāciju projekts</a:t>
            </a:r>
            <a:endParaRPr lang="en-GB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>
              <a:buClr>
                <a:srgbClr val="5E7A36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  <a:latin typeface="+mj-lt"/>
              </a:rPr>
              <a:t>Aļģu ilgtspējīga izmantošana Baltijas un Ziemeļjūras valstīs</a:t>
            </a:r>
            <a:endParaRPr lang="en-GB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>
              <a:buClr>
                <a:srgbClr val="5E7A36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  <a:latin typeface="+mj-lt"/>
              </a:rPr>
              <a:t>2023.-2027.,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+mj-lt"/>
              </a:rPr>
              <a:t>25</a:t>
            </a:r>
            <a:r>
              <a:rPr lang="lv-LV" sz="2800" b="0" i="0" dirty="0">
                <a:solidFill>
                  <a:srgbClr val="000000"/>
                </a:solidFill>
                <a:effectLst/>
                <a:latin typeface="+mj-lt"/>
              </a:rPr>
              <a:t> partneri no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+mj-lt"/>
              </a:rPr>
              <a:t>11</a:t>
            </a:r>
            <a:r>
              <a:rPr lang="lv-LV" sz="2800" b="0" i="0" dirty="0">
                <a:solidFill>
                  <a:srgbClr val="000000"/>
                </a:solidFill>
                <a:effectLst/>
                <a:latin typeface="+mj-lt"/>
              </a:rPr>
              <a:t> valstīm, kopējais budžets ap 12 milj. EUR</a:t>
            </a:r>
            <a:endParaRPr lang="en-GB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>
              <a:buClr>
                <a:srgbClr val="5E7A36"/>
              </a:buClr>
              <a:buFont typeface="Arial" panose="020B0604020202020204" pitchFamily="34" charset="0"/>
              <a:buChar char="•"/>
            </a:pPr>
            <a:r>
              <a:rPr lang="lv-LV" sz="2800" b="0" i="0" dirty="0">
                <a:solidFill>
                  <a:srgbClr val="000000"/>
                </a:solidFill>
                <a:effectLst/>
                <a:latin typeface="+mj-lt"/>
              </a:rPr>
              <a:t>Vadošais partneris SUBMARINER Network</a:t>
            </a:r>
            <a:br>
              <a:rPr lang="lv-LV" sz="3200" dirty="0">
                <a:latin typeface="+mj-lt"/>
              </a:rPr>
            </a:br>
            <a:br>
              <a:rPr lang="lv-LV" sz="3200" dirty="0">
                <a:latin typeface="+mj-lt"/>
              </a:rPr>
            </a:br>
            <a:br>
              <a:rPr lang="lv-LV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CF331A0-A4AF-1D88-CB28-AE8EDA9E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4" y="616948"/>
            <a:ext cx="382061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922B23-BC34-3FF2-FC75-55FC42C8750C}"/>
              </a:ext>
            </a:extLst>
          </p:cNvPr>
          <p:cNvSpPr txBox="1"/>
          <p:nvPr/>
        </p:nvSpPr>
        <p:spPr>
          <a:xfrm>
            <a:off x="481950" y="1888911"/>
            <a:ext cx="3907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37471B"/>
                </a:solidFill>
                <a:effectLst/>
                <a:latin typeface="Calibri" panose="020F0502020204030204" pitchFamily="34" charset="0"/>
              </a:rPr>
              <a:t>Accelerating algae product development in the Baltic and North Sea</a:t>
            </a:r>
            <a:r>
              <a:rPr lang="en-US" sz="2800" b="0" i="0" dirty="0">
                <a:solidFill>
                  <a:srgbClr val="37471B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effectLst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0745E63-C51B-B9DB-68C9-54635067E53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8FA2C5-34E0-9043-8421-DA747185682B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1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D4B25E-DA11-7118-DACD-A0987407DAE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8FA2C5-34E0-9043-8421-DA747185682B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8" descr="Text">
            <a:extLst>
              <a:ext uri="{FF2B5EF4-FFF2-40B4-BE49-F238E27FC236}">
                <a16:creationId xmlns:a16="http://schemas.microsoft.com/office/drawing/2014/main" id="{8CDF4896-F064-D3C1-4112-138017914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13769" r="22768" b="15822"/>
          <a:stretch/>
        </p:blipFill>
        <p:spPr bwMode="auto">
          <a:xfrm>
            <a:off x="2353645" y="1195062"/>
            <a:ext cx="7484709" cy="52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EDD260F-F2DC-2F6D-CB36-677AC634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4" y="616948"/>
            <a:ext cx="2576551" cy="5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0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6330-F376-DE4C-B1D2-4EE98D06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Izaicinājumi</a:t>
            </a:r>
            <a:endParaRPr lang="en-US" dirty="0"/>
          </a:p>
        </p:txBody>
      </p:sp>
      <p:pic>
        <p:nvPicPr>
          <p:cNvPr id="3" name="Picture Placeholder 5" descr="Waves crashing on a beach&#10;&#10;Description automatically generated with medium confidence">
            <a:extLst>
              <a:ext uri="{FF2B5EF4-FFF2-40B4-BE49-F238E27FC236}">
                <a16:creationId xmlns:a16="http://schemas.microsoft.com/office/drawing/2014/main" id="{23D8369B-7AAD-CF66-A671-3B21C957D3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020" r="30020"/>
          <a:stretch>
            <a:fillRect/>
          </a:stretch>
        </p:blipFill>
        <p:spPr>
          <a:xfrm>
            <a:off x="0" y="0"/>
            <a:ext cx="4872038" cy="6858000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64E570-A74D-9E69-7E7D-591FB4B673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7975" y="2300288"/>
            <a:ext cx="6559550" cy="3729037"/>
          </a:xfrm>
        </p:spPr>
        <p:txBody>
          <a:bodyPr/>
          <a:lstStyle/>
          <a:p>
            <a:pPr marL="0" indent="0">
              <a:buNone/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Projekta veidošanas fāzē - fokusa definēšana un savu spēju skaidra piedāvāšana;</a:t>
            </a:r>
            <a:br>
              <a:rPr lang="lv-LV" sz="2400" dirty="0"/>
            </a:br>
            <a:r>
              <a:rPr lang="lv-LV" sz="2400" b="0" i="0" dirty="0">
                <a:solidFill>
                  <a:srgbClr val="000000"/>
                </a:solidFill>
                <a:effectLst/>
              </a:rPr>
              <a:t>Projekta darba fāzē - papildus uzdevumi un pienākumi.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br>
              <a:rPr lang="lv-LV" sz="2400" dirty="0"/>
            </a:br>
            <a:r>
              <a:rPr lang="lv-LV" sz="2000" b="0" i="1" dirty="0">
                <a:solidFill>
                  <a:srgbClr val="000000"/>
                </a:solidFill>
                <a:effectLst/>
              </a:rPr>
              <a:t>Piemērs no Blue Mission BANOS</a:t>
            </a:r>
            <a:endParaRPr lang="en-US" sz="2000" i="1" dirty="0"/>
          </a:p>
          <a:p>
            <a:pPr>
              <a:buClr>
                <a:srgbClr val="003771"/>
              </a:buClr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sākotnēji atbildība par nelielu uzdevumu un līdzdalība citos;</a:t>
            </a:r>
            <a:endParaRPr lang="en-GB" sz="2400" dirty="0">
              <a:solidFill>
                <a:srgbClr val="000000"/>
              </a:solidFill>
            </a:endParaRPr>
          </a:p>
          <a:p>
            <a:pPr>
              <a:buClr>
                <a:srgbClr val="003771"/>
              </a:buClr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pēc pusgada - cita partnera uzdevumu pārņemšana un izpilde; </a:t>
            </a:r>
            <a:endParaRPr lang="en-US" sz="2400" dirty="0"/>
          </a:p>
          <a:p>
            <a:pPr>
              <a:buClr>
                <a:srgbClr val="003771"/>
              </a:buClr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pēc nepilna gada - liela varbūtība foruma organizēšanai.</a:t>
            </a:r>
            <a:br>
              <a:rPr lang="lv-LV" dirty="0"/>
            </a:br>
            <a:br>
              <a:rPr lang="lv-LV" dirty="0"/>
            </a:b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2E8C089-C058-C0F7-B9BF-ED4B45FD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48FA2C5-34E0-9043-8421-DA747185682B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6330-F376-DE4C-B1D2-4EE98D06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Ieguvumi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3732B-870F-074C-8D1B-E58070968DD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Clr>
                <a:srgbClr val="233173"/>
              </a:buClr>
            </a:pPr>
            <a:r>
              <a:rPr lang="en-US" dirty="0" err="1"/>
              <a:t>iespēja</a:t>
            </a:r>
            <a:r>
              <a:rPr lang="en-US" dirty="0"/>
              <a:t> </a:t>
            </a:r>
            <a:r>
              <a:rPr lang="en-US" dirty="0" err="1"/>
              <a:t>īsā</a:t>
            </a:r>
            <a:r>
              <a:rPr lang="en-US" dirty="0"/>
              <a:t> </a:t>
            </a:r>
            <a:r>
              <a:rPr lang="en-US" dirty="0" err="1"/>
              <a:t>laikā</a:t>
            </a:r>
            <a:r>
              <a:rPr lang="en-US" dirty="0"/>
              <a:t> </a:t>
            </a:r>
            <a:r>
              <a:rPr lang="en-US" dirty="0" err="1"/>
              <a:t>gūt</a:t>
            </a:r>
            <a:r>
              <a:rPr lang="en-US" dirty="0"/>
              <a:t> </a:t>
            </a:r>
            <a:r>
              <a:rPr lang="en-US" dirty="0" err="1"/>
              <a:t>labu</a:t>
            </a:r>
            <a:r>
              <a:rPr lang="en-US" dirty="0"/>
              <a:t> </a:t>
            </a:r>
            <a:r>
              <a:rPr lang="en-US" dirty="0" err="1"/>
              <a:t>priekšstatu</a:t>
            </a:r>
            <a:r>
              <a:rPr lang="en-US" dirty="0"/>
              <a:t> par </a:t>
            </a:r>
            <a:r>
              <a:rPr lang="en-US" dirty="0" err="1"/>
              <a:t>nozarē</a:t>
            </a:r>
            <a:r>
              <a:rPr lang="en-US" dirty="0"/>
              <a:t> </a:t>
            </a:r>
            <a:r>
              <a:rPr lang="en-US" dirty="0" err="1"/>
              <a:t>notiekošo</a:t>
            </a:r>
            <a:r>
              <a:rPr lang="en-US" dirty="0"/>
              <a:t>;</a:t>
            </a:r>
          </a:p>
          <a:p>
            <a:pPr>
              <a:buClr>
                <a:srgbClr val="233173"/>
              </a:buClr>
            </a:pPr>
            <a:r>
              <a:rPr lang="en-US" dirty="0" err="1"/>
              <a:t>iespēja</a:t>
            </a:r>
            <a:r>
              <a:rPr lang="en-US" dirty="0"/>
              <a:t> </a:t>
            </a:r>
            <a:r>
              <a:rPr lang="en-US" dirty="0" err="1"/>
              <a:t>novērtēt</a:t>
            </a:r>
            <a:r>
              <a:rPr lang="en-US" dirty="0"/>
              <a:t>, kas </a:t>
            </a:r>
            <a:r>
              <a:rPr lang="en-US" dirty="0" err="1"/>
              <a:t>nepieciešams</a:t>
            </a:r>
            <a:r>
              <a:rPr lang="en-US" dirty="0"/>
              <a:t> </a:t>
            </a:r>
            <a:r>
              <a:rPr lang="en-US" dirty="0" err="1"/>
              <a:t>tālākai</a:t>
            </a:r>
            <a:r>
              <a:rPr lang="en-US" dirty="0"/>
              <a:t> </a:t>
            </a:r>
            <a:r>
              <a:rPr lang="en-US" dirty="0" err="1"/>
              <a:t>attīstībai</a:t>
            </a:r>
            <a:r>
              <a:rPr lang="en-US" dirty="0"/>
              <a:t>;</a:t>
            </a:r>
          </a:p>
          <a:p>
            <a:pPr>
              <a:buClr>
                <a:srgbClr val="233173"/>
              </a:buClr>
            </a:pPr>
            <a:r>
              <a:rPr lang="en-US" dirty="0" err="1"/>
              <a:t>iespēja</a:t>
            </a:r>
            <a:r>
              <a:rPr lang="en-US" dirty="0"/>
              <a:t> </a:t>
            </a:r>
            <a:r>
              <a:rPr lang="en-US" dirty="0" err="1"/>
              <a:t>veidot</a:t>
            </a:r>
            <a:r>
              <a:rPr lang="en-US" dirty="0"/>
              <a:t>/</a:t>
            </a:r>
            <a:r>
              <a:rPr lang="en-US" dirty="0" err="1"/>
              <a:t>piedalīties</a:t>
            </a:r>
            <a:r>
              <a:rPr lang="en-US" dirty="0"/>
              <a:t> </a:t>
            </a:r>
            <a:r>
              <a:rPr lang="en-US" dirty="0" err="1"/>
              <a:t>radniecīgos</a:t>
            </a:r>
            <a:r>
              <a:rPr lang="en-US" dirty="0"/>
              <a:t> </a:t>
            </a:r>
            <a:r>
              <a:rPr lang="en-US" dirty="0" err="1"/>
              <a:t>konsorcijos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D1A4B1-427B-B14D-A4FA-8B8C052394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LV"/>
          </a:p>
        </p:txBody>
      </p:sp>
      <p:pic>
        <p:nvPicPr>
          <p:cNvPr id="3" name="Picture Placeholder 5" descr="Waves crashing on a beach&#10;&#10;Description automatically generated with medium confidence">
            <a:extLst>
              <a:ext uri="{FF2B5EF4-FFF2-40B4-BE49-F238E27FC236}">
                <a16:creationId xmlns:a16="http://schemas.microsoft.com/office/drawing/2014/main" id="{11145779-6510-CEDB-976E-F1CEA782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20" r="30020"/>
          <a:stretch>
            <a:fillRect/>
          </a:stretch>
        </p:blipFill>
        <p:spPr>
          <a:xfrm>
            <a:off x="0" y="0"/>
            <a:ext cx="4872038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E8C85-5AF6-5057-219B-E9821268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48FA2C5-34E0-9043-8421-DA747185682B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0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6330-F376-DE4C-B1D2-4EE98D06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Sadarbības</a:t>
            </a:r>
            <a:r>
              <a:rPr lang="en-US" dirty="0"/>
              <a:t> </a:t>
            </a:r>
            <a:r>
              <a:rPr lang="en-US" dirty="0" err="1"/>
              <a:t>nianses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3732B-870F-074C-8D1B-E58070968DD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br>
              <a:rPr lang="lv-LV" dirty="0"/>
            </a:br>
            <a:br>
              <a:rPr lang="lv-LV" dirty="0"/>
            </a:b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D1A4B1-427B-B14D-A4FA-8B8C052394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LV"/>
          </a:p>
        </p:txBody>
      </p:sp>
      <p:pic>
        <p:nvPicPr>
          <p:cNvPr id="3" name="Picture Placeholder 5" descr="Waves crashing on a beach&#10;&#10;Description automatically generated with medium confidence">
            <a:extLst>
              <a:ext uri="{FF2B5EF4-FFF2-40B4-BE49-F238E27FC236}">
                <a16:creationId xmlns:a16="http://schemas.microsoft.com/office/drawing/2014/main" id="{F347FEEE-4AB7-60C8-8920-33DE8326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20" r="30020"/>
          <a:stretch>
            <a:fillRect/>
          </a:stretch>
        </p:blipFill>
        <p:spPr>
          <a:xfrm>
            <a:off x="0" y="0"/>
            <a:ext cx="4872038" cy="68580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7F963B-87A8-7E76-4E23-DA534CE7D5B8}"/>
              </a:ext>
            </a:extLst>
          </p:cNvPr>
          <p:cNvSpPr txBox="1">
            <a:spLocks/>
          </p:cNvSpPr>
          <p:nvPr/>
        </p:nvSpPr>
        <p:spPr>
          <a:xfrm>
            <a:off x="5540937" y="2453351"/>
            <a:ext cx="6559781" cy="3728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771"/>
              </a:buClr>
            </a:pPr>
            <a:r>
              <a:rPr lang="lv-LV" dirty="0"/>
              <a:t>personiska klātienes iepazīšanās palīdz, bet ne vienmēr;</a:t>
            </a:r>
          </a:p>
          <a:p>
            <a:pPr>
              <a:buClr>
                <a:srgbClr val="003771"/>
              </a:buClr>
            </a:pPr>
            <a:r>
              <a:rPr lang="lv-LV" dirty="0"/>
              <a:t>uzdevumu laicīga izpilde noteikti palīdz!</a:t>
            </a:r>
          </a:p>
          <a:p>
            <a:pPr>
              <a:buClr>
                <a:srgbClr val="003771"/>
              </a:buClr>
            </a:pPr>
            <a:r>
              <a:rPr lang="lv-LV" dirty="0"/>
              <a:t>un laicīga saziņa par problēmām ir obligāta!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70AC48-6F66-FF9A-402C-46764827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48FA2C5-34E0-9043-8421-DA747185682B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9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Waves crashing on a beach&#10;&#10;Description automatically generated with medium confidence">
            <a:extLst>
              <a:ext uri="{FF2B5EF4-FFF2-40B4-BE49-F238E27FC236}">
                <a16:creationId xmlns:a16="http://schemas.microsoft.com/office/drawing/2014/main" id="{98FE4671-55C8-A406-70E8-853F11BA14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020" r="30020"/>
          <a:stretch>
            <a:fillRect/>
          </a:stretch>
        </p:blipFill>
        <p:spPr>
          <a:xfrm>
            <a:off x="0" y="0"/>
            <a:ext cx="4872038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9F9EE-2532-9047-A6A1-F0F5BCA3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79" y="400850"/>
            <a:ext cx="6205928" cy="721811"/>
          </a:xfrm>
        </p:spPr>
        <p:txBody>
          <a:bodyPr anchor="t"/>
          <a:lstStyle/>
          <a:p>
            <a:r>
              <a:rPr lang="en-US" sz="4400" dirty="0" err="1"/>
              <a:t>Paldies</a:t>
            </a:r>
            <a:r>
              <a:rPr lang="en-US" sz="4400" dirty="0"/>
              <a:t> par </a:t>
            </a:r>
            <a:r>
              <a:rPr lang="en-US" sz="4400" dirty="0" err="1"/>
              <a:t>uzmanību</a:t>
            </a:r>
            <a:r>
              <a:rPr lang="en-US" dirty="0"/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5A2D6-7585-0046-8ED5-AF86778D4B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12126" y="4624176"/>
            <a:ext cx="6514633" cy="183297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effectLst/>
                <a:latin typeface="Helvetica" pitchFamily="2" charset="0"/>
              </a:rPr>
              <a:t>ANDA IKAUNIECE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latin typeface="Helvetica" pitchFamily="2" charset="0"/>
              </a:rPr>
              <a:t>Vadošā</a:t>
            </a:r>
            <a:r>
              <a:rPr lang="en-US" sz="2000" dirty="0">
                <a:solidFill>
                  <a:srgbClr val="FFFFFF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" pitchFamily="2" charset="0"/>
              </a:rPr>
              <a:t>pētniece</a:t>
            </a:r>
            <a:endParaRPr lang="en-US" sz="20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latin typeface="Helvetica" pitchFamily="2" charset="0"/>
              </a:rPr>
              <a:t>Latvijas</a:t>
            </a:r>
            <a:r>
              <a:rPr lang="en-US" sz="2000" dirty="0">
                <a:solidFill>
                  <a:srgbClr val="FFFFFF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" pitchFamily="2" charset="0"/>
              </a:rPr>
              <a:t>Hidroekoloģijas</a:t>
            </a:r>
            <a:r>
              <a:rPr lang="en-US" sz="2000" dirty="0">
                <a:solidFill>
                  <a:srgbClr val="FFFFFF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elvetica" pitchFamily="2" charset="0"/>
              </a:rPr>
              <a:t>institūts</a:t>
            </a:r>
            <a:endParaRPr lang="en-US" sz="2000" dirty="0">
              <a:solidFill>
                <a:srgbClr val="FFFFFF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effectLst/>
                <a:latin typeface="Helvetica" pitchFamily="2" charset="0"/>
              </a:rPr>
              <a:t>Voleru</a:t>
            </a:r>
            <a:r>
              <a:rPr lang="en-US" sz="200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  <a:latin typeface="Helvetica" pitchFamily="2" charset="0"/>
              </a:rPr>
              <a:t>iela</a:t>
            </a:r>
            <a:r>
              <a:rPr lang="en-US" sz="2000" dirty="0">
                <a:solidFill>
                  <a:srgbClr val="FFFFFF"/>
                </a:solidFill>
                <a:effectLst/>
                <a:latin typeface="Helvetica" pitchFamily="2" charset="0"/>
              </a:rPr>
              <a:t> 4, Riga, Latvia</a:t>
            </a:r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effectLst/>
                <a:latin typeface="Helvetica" pitchFamily="2" charset="0"/>
              </a:rPr>
              <a:t>anda.ikauniece@lhei.lv</a:t>
            </a:r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AA96A75A-6FD8-5B13-057F-27512AD78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3" y="5228611"/>
            <a:ext cx="3213473" cy="1078136"/>
          </a:xfrm>
          <a:prstGeom prst="rect">
            <a:avLst/>
          </a:prstGeom>
        </p:spPr>
      </p:pic>
      <p:pic>
        <p:nvPicPr>
          <p:cNvPr id="5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B23540-81E2-8514-87A5-C35E1C8B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8" y="1423225"/>
            <a:ext cx="4402672" cy="11721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6A93D3A-6BC1-EA74-5081-CEC5CAF5263A}"/>
              </a:ext>
            </a:extLst>
          </p:cNvPr>
          <p:cNvGrpSpPr/>
          <p:nvPr/>
        </p:nvGrpSpPr>
        <p:grpSpPr>
          <a:xfrm>
            <a:off x="5484078" y="2876650"/>
            <a:ext cx="3383027" cy="1385986"/>
            <a:chOff x="7493860" y="3238190"/>
            <a:chExt cx="3383027" cy="1385986"/>
          </a:xfrm>
        </p:grpSpPr>
        <p:pic>
          <p:nvPicPr>
            <p:cNvPr id="3" name="Grafik 1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1B69F23-D5EE-1940-5C49-A4BD61CB2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06"/>
            <a:stretch/>
          </p:blipFill>
          <p:spPr>
            <a:xfrm>
              <a:off x="7493860" y="3452036"/>
              <a:ext cx="409169" cy="11721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E9D0FF-3AF3-B1D3-43D1-C94E3970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5414" y="3238190"/>
              <a:ext cx="669724" cy="669724"/>
            </a:xfrm>
            <a:prstGeom prst="rect">
              <a:avLst/>
            </a:prstGeom>
          </p:spPr>
        </p:pic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916EECB5-933E-9FAA-1AEC-865A2B3F3E2B}"/>
                </a:ext>
              </a:extLst>
            </p:cNvPr>
            <p:cNvSpPr txBox="1"/>
            <p:nvPr/>
          </p:nvSpPr>
          <p:spPr>
            <a:xfrm>
              <a:off x="7889188" y="3779801"/>
              <a:ext cx="259237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5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DE" sz="200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lgaeprobanos</a:t>
              </a:r>
              <a:r>
                <a:rPr lang="en-DE" sz="205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.eu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916EECB5-933E-9FAA-1AEC-865A2B3F3E2B}"/>
                </a:ext>
              </a:extLst>
            </p:cNvPr>
            <p:cNvSpPr txBox="1"/>
            <p:nvPr/>
          </p:nvSpPr>
          <p:spPr>
            <a:xfrm>
              <a:off x="7903029" y="4183923"/>
              <a:ext cx="297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i="0" u="none" strike="noStrike" dirty="0" err="1">
                  <a:solidFill>
                    <a:srgbClr val="F2F3EA"/>
                  </a:solidFill>
                  <a:effectLst/>
                  <a:latin typeface="Calibri" panose="020F0502020204030204" pitchFamily="34" charset="0"/>
                </a:rPr>
                <a:t>contact@a</a:t>
              </a:r>
              <a:r>
                <a:rPr lang="en-US" sz="2000" b="1" i="0" u="none" strike="noStrike" dirty="0">
                  <a:solidFill>
                    <a:srgbClr val="F2F3EA"/>
                  </a:solidFill>
                  <a:effectLst/>
                  <a:latin typeface="Calibri" panose="020F0502020204030204" pitchFamily="34" charset="0"/>
                </a:rPr>
                <a:t>lgaeprobanos</a:t>
              </a:r>
              <a:r>
                <a:rPr lang="en-US" sz="1800" b="1" i="0" u="none" strike="noStrike" dirty="0">
                  <a:solidFill>
                    <a:srgbClr val="F2F3EA"/>
                  </a:solidFill>
                  <a:effectLst/>
                  <a:latin typeface="Calibri" panose="020F0502020204030204" pitchFamily="34" charset="0"/>
                </a:rPr>
                <a:t>.eu</a:t>
              </a:r>
              <a:endParaRPr lang="en-DE" sz="2050" b="1" dirty="0">
                <a:solidFill>
                  <a:srgbClr val="F2F3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F1042708-FF49-C8CA-16EA-61F2E3EDE5DA}"/>
                </a:ext>
              </a:extLst>
            </p:cNvPr>
            <p:cNvSpPr txBox="1"/>
            <p:nvPr/>
          </p:nvSpPr>
          <p:spPr>
            <a:xfrm>
              <a:off x="8164550" y="3405257"/>
              <a:ext cx="259237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5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@A</a:t>
              </a:r>
              <a:r>
                <a:rPr lang="en-DE" sz="205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lgae</a:t>
              </a:r>
              <a:r>
                <a:rPr lang="en-GB" sz="205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DE" sz="205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</a:t>
              </a:r>
              <a:r>
                <a:rPr lang="en-GB" sz="2050" b="1" dirty="0">
                  <a:solidFill>
                    <a:srgbClr val="F2F3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BANOS</a:t>
              </a:r>
              <a:endParaRPr lang="en-DE" sz="2050" b="1" dirty="0">
                <a:solidFill>
                  <a:srgbClr val="F2F3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31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233073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272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Calibri</vt:lpstr>
      <vt:lpstr>Helvetica</vt:lpstr>
      <vt:lpstr>Montserrat</vt:lpstr>
      <vt:lpstr>Verdana</vt:lpstr>
      <vt:lpstr>Office Theme</vt:lpstr>
      <vt:lpstr>Piedaloties Misijas projektos</vt:lpstr>
      <vt:lpstr>PowerPoint Presentation</vt:lpstr>
      <vt:lpstr>PowerPoint Presentation</vt:lpstr>
      <vt:lpstr>PowerPoint Presentation</vt:lpstr>
      <vt:lpstr>PowerPoint Presentation</vt:lpstr>
      <vt:lpstr>Izaicinājumi</vt:lpstr>
      <vt:lpstr>Ieguvumi</vt:lpstr>
      <vt:lpstr>Sadarbības nianses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Valmieras Attīstības aģentūra</dc:creator>
  <cp:lastModifiedBy>Anda Ikauniece</cp:lastModifiedBy>
  <cp:revision>19</cp:revision>
  <dcterms:created xsi:type="dcterms:W3CDTF">2022-10-19T12:54:43Z</dcterms:created>
  <dcterms:modified xsi:type="dcterms:W3CDTF">2024-01-09T08:21:47Z</dcterms:modified>
</cp:coreProperties>
</file>