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5" r:id="rId2"/>
    <p:sldId id="271" r:id="rId3"/>
    <p:sldId id="272" r:id="rId4"/>
    <p:sldId id="273" r:id="rId5"/>
    <p:sldId id="274" r:id="rId6"/>
    <p:sldId id="276" r:id="rId7"/>
    <p:sldId id="404" r:id="rId8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FF6600"/>
    <a:srgbClr val="C8E7A7"/>
    <a:srgbClr val="FFFF7F"/>
    <a:srgbClr val="80008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F39974-827A-B006-2216-2CA74621FC52}" v="232" dt="2024-01-17T09:24:18.2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6070"/>
  </p:normalViewPr>
  <p:slideViewPr>
    <p:cSldViewPr snapToGrid="0">
      <p:cViewPr varScale="1">
        <p:scale>
          <a:sx n="114" d="100"/>
          <a:sy n="114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>
            <a:extLst>
              <a:ext uri="{FF2B5EF4-FFF2-40B4-BE49-F238E27FC236}">
                <a16:creationId xmlns:a16="http://schemas.microsoft.com/office/drawing/2014/main" id="{B2823B9B-5BB5-4F57-86CB-04A4F4BA72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B0B00563-2D7C-40DE-8933-5A4B282961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5AED3-040C-4A80-936A-8AE5228151E1}" type="datetimeFigureOut">
              <a:rPr lang="lv-LV" smtClean="0"/>
              <a:t>17.01.24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BA7819CC-6116-4007-BA4F-4152FFCDF6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D8DF4598-C6BA-49ED-8914-427EFD652F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B0F09-69AA-4D0A-9857-F1BEB576DF8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98177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21990-72FD-4F2C-8BD7-8975FC12F00B}" type="datetimeFigureOut">
              <a:rPr lang="lv-LV" smtClean="0"/>
              <a:t>17.01.24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E3A39-F0E6-4DBB-A897-EDEB3961B8B5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28341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81461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11318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6351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7596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0004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7319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>
              <a:cs typeface="Calibri"/>
            </a:endParaRPr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E3A39-F0E6-4DBB-A897-EDEB3961B8B5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544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9B18E-20FF-4E19-B143-EB763A43C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0AD9F4-15EA-4A04-A0F3-FB0C54ECA3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86782-B49D-481B-A15B-2F3E07400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689575-379C-4A61-B2D6-FB133736F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9A390-ADEC-4F0B-9D01-9975C889E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E94189-80FC-4F48-B1CB-12BD0D889D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11938"/>
            <a:ext cx="1219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Sākums | Latvijas Zinātnes padome">
            <a:extLst>
              <a:ext uri="{FF2B5EF4-FFF2-40B4-BE49-F238E27FC236}">
                <a16:creationId xmlns:a16="http://schemas.microsoft.com/office/drawing/2014/main" id="{CD05FA84-6DDF-4E54-BB3D-6F820A03AEF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769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1654-83F3-461A-B246-B7B4C1E45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8D2883-830D-4E6F-9D87-510C2FED2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90AD9-2B88-44A9-8733-DC27A4DD1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CE9EB-76F8-42D0-8A1D-4666FCE11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DDDFA-E70A-402D-B501-A6A73B114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2" descr="Sākums | Latvijas Zinātnes padome">
            <a:extLst>
              <a:ext uri="{FF2B5EF4-FFF2-40B4-BE49-F238E27FC236}">
                <a16:creationId xmlns:a16="http://schemas.microsoft.com/office/drawing/2014/main" id="{44B297D2-39E8-41A4-9155-6865329A5B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953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98B521-2DDC-4E06-9FEE-DB49F87B48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03A677-5CC0-4A89-94F7-880E76E5A4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8728C-CCD1-4AA2-AA96-FA9F2F152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D5B90-2350-4E63-976D-59B319F53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75E050-3379-442B-92A2-D87B820ED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2" descr="Sākums | Latvijas Zinātnes padome">
            <a:extLst>
              <a:ext uri="{FF2B5EF4-FFF2-40B4-BE49-F238E27FC236}">
                <a16:creationId xmlns:a16="http://schemas.microsoft.com/office/drawing/2014/main" id="{40D1D190-6552-41BF-A08A-8EA33C1125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697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11938"/>
            <a:ext cx="1219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026" name="Picture 2" descr="Sākums | Latvijas Zinātnes padome">
            <a:extLst>
              <a:ext uri="{FF2B5EF4-FFF2-40B4-BE49-F238E27FC236}">
                <a16:creationId xmlns:a16="http://schemas.microsoft.com/office/drawing/2014/main" id="{C35AAD40-F317-4C36-85E5-DD8860D27F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841" y="7938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23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21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C2BEF-414D-4033-A9D2-DCD8F8CC0A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7421" y="1920034"/>
            <a:ext cx="9144000" cy="2387600"/>
          </a:xfrm>
        </p:spPr>
        <p:txBody>
          <a:bodyPr anchor="b"/>
          <a:lstStyle>
            <a:lvl1pPr algn="l">
              <a:defRPr sz="6000" b="1">
                <a:solidFill>
                  <a:srgbClr val="00B050"/>
                </a:solidFill>
                <a:latin typeface="Montserrat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1532F9-32AC-4ABE-98BD-58EC49A259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7421" y="4319902"/>
            <a:ext cx="9144000" cy="606178"/>
          </a:xfrm>
        </p:spPr>
        <p:txBody>
          <a:bodyPr>
            <a:normAutofit/>
          </a:bodyPr>
          <a:lstStyle>
            <a:lvl1pPr marL="0" indent="0" algn="l">
              <a:buNone/>
              <a:defRPr sz="2800" b="1">
                <a:solidFill>
                  <a:srgbClr val="2185B6"/>
                </a:solidFill>
                <a:latin typeface="Montserrat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5FB7EA0-22FF-4A77-B7B4-9554E8AE9B4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846"/>
            <a:ext cx="2828544" cy="291644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0F347B6-31E8-4CD6-A103-DE25F41A8D5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197178" y="119476"/>
            <a:ext cx="4458086" cy="1143099"/>
          </a:xfrm>
          <a:prstGeom prst="rect">
            <a:avLst/>
          </a:prstGeom>
        </p:spPr>
      </p:pic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D32E738F-E004-4146-A431-23032A3F9F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Event Title, Date, Place</a:t>
            </a:r>
          </a:p>
        </p:txBody>
      </p:sp>
    </p:spTree>
    <p:extLst>
      <p:ext uri="{BB962C8B-B14F-4D97-AF65-F5344CB8AC3E}">
        <p14:creationId xmlns:p14="http://schemas.microsoft.com/office/powerpoint/2010/main" val="52058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EB9FA-273A-4A9F-9656-7EB3945E8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1117F-D07C-4F19-93EB-522433A80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3783C-3E09-4EDD-9CDD-AA0054AC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1C67E-4D5E-4346-86CA-0AFC65D49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9ED28-745F-4C27-80CC-EFB875E68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6C2EDF4-9C1B-450E-9E15-A29E7A9F3D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611938"/>
            <a:ext cx="1219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Sākums | Latvijas Zinātnes padome">
            <a:extLst>
              <a:ext uri="{FF2B5EF4-FFF2-40B4-BE49-F238E27FC236}">
                <a16:creationId xmlns:a16="http://schemas.microsoft.com/office/drawing/2014/main" id="{FD0EE456-916E-40DB-B9BA-65F2AABB54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18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9B4F1-D983-4F07-8750-CB735B980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DB302B-1619-419C-B51B-B71B874F5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94B1D-49A8-4B62-A908-DDDEA6320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A1E2A-78CF-4456-B19A-863429164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FD112-9748-4924-90C5-DA4F37D8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2" descr="Sākums | Latvijas Zinātnes padome">
            <a:extLst>
              <a:ext uri="{FF2B5EF4-FFF2-40B4-BE49-F238E27FC236}">
                <a16:creationId xmlns:a16="http://schemas.microsoft.com/office/drawing/2014/main" id="{B938A504-D2E6-4FB8-98BE-21BB1BD8A06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864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AF269-5AA1-471D-BAB7-0ED429A90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360221-4DD4-4D8B-9CF3-0CB2C1BBE0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EEF147-2E4A-440E-A29D-F0235AA89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36BDB2-E0F6-4DAC-8581-C3463E1FD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820A10-011F-4D93-94E0-45BEAB95A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8F0154-4681-4D79-9FD7-38ADC8460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Picture 2" descr="Sākums | Latvijas Zinātnes padome">
            <a:extLst>
              <a:ext uri="{FF2B5EF4-FFF2-40B4-BE49-F238E27FC236}">
                <a16:creationId xmlns:a16="http://schemas.microsoft.com/office/drawing/2014/main" id="{E237EFE2-2F83-4A1E-B452-D7DDCBFD6C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1842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A64C7-1483-497E-9E7B-8EB9615B5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959B65-528C-408A-B64E-A85546058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8FB11F-64E6-4A9D-8931-8BD4D5B4E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C622A4-1F81-4AA9-B1DE-DE1409B4AB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749487-BB10-4D10-B844-464099B4B0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986023-33AE-44F9-A932-894F4BEEA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CB40D9-92C3-40D0-9907-58D43BC6B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2F623C-6933-4442-BE88-271369D68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11" name="Picture 2" descr="Sākums | Latvijas Zinātnes padome">
            <a:extLst>
              <a:ext uri="{FF2B5EF4-FFF2-40B4-BE49-F238E27FC236}">
                <a16:creationId xmlns:a16="http://schemas.microsoft.com/office/drawing/2014/main" id="{DC7407A9-A2E9-45BF-8A09-B06170D08E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6581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C4972-890C-459F-B5AB-D02FF343D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68642E-9B47-4B21-B904-4377B5F41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7CE064-8D41-449A-AB06-932036CE3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24C261-7980-450F-9458-CDA3262EB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2" descr="Sākums | Latvijas Zinātnes padome">
            <a:extLst>
              <a:ext uri="{FF2B5EF4-FFF2-40B4-BE49-F238E27FC236}">
                <a16:creationId xmlns:a16="http://schemas.microsoft.com/office/drawing/2014/main" id="{6C37ED99-99F1-4791-8672-8CFEDA5B92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257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096B71-DA12-4E50-A16F-FE31C71C9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61CB30-DB34-4E9D-9AFF-A3F47C8B6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230168-B434-4630-AE1D-775E14AED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6" name="Picture 2" descr="Sākums | Latvijas Zinātnes padome">
            <a:extLst>
              <a:ext uri="{FF2B5EF4-FFF2-40B4-BE49-F238E27FC236}">
                <a16:creationId xmlns:a16="http://schemas.microsoft.com/office/drawing/2014/main" id="{BEED6841-362B-4930-BD5B-08F9F1C710B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775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1B920-6A60-4A66-86B9-59EED392B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6C772A-3323-4864-9549-73BE3B5D3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233B4-F9C6-40C2-AF4E-D26E35B125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AA56F5-7924-4937-BC09-1BE429DAF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CDE28-CFAB-416A-A402-742B742A0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A4236-2891-4A1B-8BA2-98684CB85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Picture 2" descr="Sākums | Latvijas Zinātnes padome">
            <a:extLst>
              <a:ext uri="{FF2B5EF4-FFF2-40B4-BE49-F238E27FC236}">
                <a16:creationId xmlns:a16="http://schemas.microsoft.com/office/drawing/2014/main" id="{39984AC2-91AE-4E5F-A40D-D5062C10641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86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008B3-A6E7-464B-9464-E8E4EA7FE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9DA82F-D4B9-435A-963B-36AE5D792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4A43F-3B94-42BA-970B-384F3FACE0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BE6CB-8680-4C6A-BD53-38D0F61C8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2AD7D-F564-4491-A512-38CCBAD2E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60BF6-6731-42A4-8477-66B85EBE0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Picture 2" descr="Sākums | Latvijas Zinātnes padome">
            <a:extLst>
              <a:ext uri="{FF2B5EF4-FFF2-40B4-BE49-F238E27FC236}">
                <a16:creationId xmlns:a16="http://schemas.microsoft.com/office/drawing/2014/main" id="{F1CDEEE0-A0CF-4402-93B7-86C9F3EC2C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2101" y="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8102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69B381-183E-4E86-854B-62D2A313B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CC780-5310-4662-80FF-B4F904964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B30EC-2F49-4D47-9128-397AA63F1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20956-802A-482C-8DE8-51D6E8B77A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36FC4-E873-4133-AB09-B4DE54780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F3F40-12FA-4968-8235-5F18DAFE2DEF}" type="slidenum">
              <a:rPr lang="lv-LV" smtClean="0"/>
              <a:t>‹#›</a:t>
            </a:fld>
            <a:endParaRPr lang="lv-LV"/>
          </a:p>
        </p:txBody>
      </p:sp>
      <p:pic>
        <p:nvPicPr>
          <p:cNvPr id="14" name="Picture 7">
            <a:extLst>
              <a:ext uri="{FF2B5EF4-FFF2-40B4-BE49-F238E27FC236}">
                <a16:creationId xmlns:a16="http://schemas.microsoft.com/office/drawing/2014/main" id="{C36F20F8-7D3E-4312-A23B-2756A7D1E323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611938"/>
            <a:ext cx="12192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1938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hyperlink" Target="mailto:aiga.salmina@lzp.gov.lv" TargetMode="External"/><Relationship Id="rId4" Type="http://schemas.openxmlformats.org/officeDocument/2006/relationships/hyperlink" Target="mailto:lasma.brenca@lzp.gov.lv" TargetMode="External"/><Relationship Id="rId9" Type="http://schemas.openxmlformats.org/officeDocument/2006/relationships/hyperlink" Target="https://lzp.gov.lv/starptautiskas-sadarbibas-programmas/apvarsnis-eirop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7421" y="136121"/>
            <a:ext cx="10049773" cy="240197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9966"/>
                </a:solidFill>
                <a:latin typeface="Montserrat"/>
              </a:rPr>
              <a:t>Project- dedicated to Missions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/>
          </a:p>
          <a:p>
            <a:endParaRPr lang="en-GB"/>
          </a:p>
        </p:txBody>
      </p:sp>
      <p:pic>
        <p:nvPicPr>
          <p:cNvPr id="5" name="Picture 4" descr="A banner with text overlay&#10;&#10;Description automatically generated">
            <a:extLst>
              <a:ext uri="{FF2B5EF4-FFF2-40B4-BE49-F238E27FC236}">
                <a16:creationId xmlns:a16="http://schemas.microsoft.com/office/drawing/2014/main" id="{821F278F-699B-411C-1897-8981C88665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0101" y="2707097"/>
            <a:ext cx="7653276" cy="3831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475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10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e-DE">
                <a:solidFill>
                  <a:srgbClr val="FFFFFF"/>
                </a:solidFill>
                <a:ea typeface="+mj-lt"/>
                <a:cs typeface="+mj-lt"/>
              </a:rPr>
              <a:t>Objectives of the project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GB" dirty="0">
              <a:cs typeface="Calibri"/>
            </a:endParaRPr>
          </a:p>
          <a:p>
            <a:pPr marL="0" indent="0">
              <a:buNone/>
            </a:pPr>
            <a:r>
              <a:rPr lang="en-GB" b="1" dirty="0">
                <a:solidFill>
                  <a:srgbClr val="FF9966"/>
                </a:solidFill>
                <a:ea typeface="+mn-lt"/>
                <a:cs typeface="+mn-lt"/>
              </a:rPr>
              <a:t>The projects’ activities pursue the following objectives:</a:t>
            </a:r>
          </a:p>
          <a:p>
            <a:pPr marL="0" indent="0">
              <a:buNone/>
            </a:pPr>
            <a:br>
              <a:rPr lang="en-GB" dirty="0">
                <a:ea typeface="+mn-lt"/>
                <a:cs typeface="+mn-lt"/>
              </a:rPr>
            </a:br>
            <a:r>
              <a:rPr lang="en-GB" dirty="0">
                <a:ea typeface="+mn-lt"/>
                <a:cs typeface="+mn-lt"/>
              </a:rPr>
              <a:t>• Improving and professionalizing NCP support services for the EU Mission Calls</a:t>
            </a:r>
            <a:br>
              <a:rPr lang="en-GB" dirty="0">
                <a:ea typeface="+mn-lt"/>
                <a:cs typeface="+mn-lt"/>
              </a:rPr>
            </a:br>
            <a:r>
              <a:rPr lang="en-GB" dirty="0">
                <a:ea typeface="+mn-lt"/>
                <a:cs typeface="+mn-lt"/>
              </a:rPr>
              <a:t>• Lowering entry barriers for applicants and raising the quality of proposals</a:t>
            </a:r>
            <a:br>
              <a:rPr lang="en-GB" dirty="0">
                <a:ea typeface="+mn-lt"/>
                <a:cs typeface="+mn-lt"/>
              </a:rPr>
            </a:br>
            <a:r>
              <a:rPr lang="en-GB" dirty="0">
                <a:ea typeface="+mn-lt"/>
                <a:cs typeface="+mn-lt"/>
              </a:rPr>
              <a:t>• Enhancing the visibility of the Mission NCPs and the cooperation with other relevant stakeholders and networks</a:t>
            </a:r>
            <a:endParaRPr lang="en-GB" dirty="0">
              <a:cs typeface="Calibri"/>
            </a:endParaRPr>
          </a:p>
        </p:txBody>
      </p:sp>
      <p:pic>
        <p:nvPicPr>
          <p:cNvPr id="10" name="Picture 9" descr="A colorful logo with black background&#10;&#10;Description automatically generated">
            <a:extLst>
              <a:ext uri="{FF2B5EF4-FFF2-40B4-BE49-F238E27FC236}">
                <a16:creationId xmlns:a16="http://schemas.microsoft.com/office/drawing/2014/main" id="{DDB1C457-A5A4-5E6F-B0B9-522330BA64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0166" y="69112"/>
            <a:ext cx="1442972" cy="148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396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EFC920F-B85A-4068-BD93-41064EDE9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C559108-BBAE-426C-8564-051D2BA6D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2BC35EE-6650-42D2-AEFB-4B7CD1AFC9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952C743-9049-4DFB-878B-2AB07B6E4F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922919"/>
            <a:ext cx="11111729" cy="54612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7145" y="1238081"/>
            <a:ext cx="5134648" cy="962953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e-DE" sz="28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Information </a:t>
            </a:r>
            <a:r>
              <a:rPr lang="de-DE" sz="28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about</a:t>
            </a:r>
            <a:r>
              <a:rPr lang="de-DE" sz="28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 </a:t>
            </a:r>
            <a:r>
              <a:rPr lang="de-DE" sz="28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the</a:t>
            </a:r>
            <a:r>
              <a:rPr lang="de-DE" sz="28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 </a:t>
            </a:r>
            <a:r>
              <a:rPr lang="de-DE" sz="28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project</a:t>
            </a:r>
            <a:endParaRPr lang="en-US" sz="2800" b="1">
              <a:solidFill>
                <a:srgbClr val="FF9966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39885" y="2372170"/>
            <a:ext cx="438912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00736" y="2508105"/>
            <a:ext cx="4709345" cy="363249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z="1800" dirty="0"/>
              <a:t>Name: HORIZON-MISS-2022-NCP-01-01: </a:t>
            </a:r>
            <a:r>
              <a:rPr lang="de-DE" sz="1800" dirty="0" err="1"/>
              <a:t>Creating</a:t>
            </a:r>
            <a:r>
              <a:rPr lang="de-DE" sz="1800" dirty="0"/>
              <a:t> a transnational network </a:t>
            </a:r>
            <a:r>
              <a:rPr lang="de-DE" sz="1800" dirty="0" err="1"/>
              <a:t>of</a:t>
            </a:r>
            <a:r>
              <a:rPr lang="de-DE" sz="1800" dirty="0"/>
              <a:t> National Contact Points (NCPs) </a:t>
            </a:r>
            <a:r>
              <a:rPr lang="de-DE" sz="1800" dirty="0" err="1"/>
              <a:t>for</a:t>
            </a:r>
            <a:r>
              <a:rPr lang="de-DE" sz="1800" dirty="0"/>
              <a:t> EU </a:t>
            </a:r>
            <a:r>
              <a:rPr lang="de-DE" sz="1800" dirty="0" err="1"/>
              <a:t>Missions</a:t>
            </a:r>
            <a:endParaRPr lang="de-DE" sz="1800" dirty="0">
              <a:cs typeface="Calibri"/>
            </a:endParaRPr>
          </a:p>
          <a:p>
            <a:r>
              <a:rPr lang="de-DE" sz="1800" dirty="0">
                <a:ea typeface="+mn-lt"/>
                <a:cs typeface="+mn-lt"/>
              </a:rPr>
              <a:t>Project type</a:t>
            </a:r>
            <a:r>
              <a:rPr lang="de-DE" sz="1800" dirty="0"/>
              <a:t>: CSA</a:t>
            </a:r>
            <a:endParaRPr lang="de-DE" sz="1800" dirty="0">
              <a:cs typeface="Calibri" panose="020F0502020204030204"/>
            </a:endParaRPr>
          </a:p>
          <a:p>
            <a:r>
              <a:rPr lang="de-DE" sz="1800" dirty="0">
                <a:ea typeface="+mn-lt"/>
                <a:cs typeface="+mn-lt"/>
              </a:rPr>
              <a:t>Start date</a:t>
            </a:r>
            <a:r>
              <a:rPr lang="de-DE" sz="1800" dirty="0"/>
              <a:t>: 1</a:t>
            </a:r>
            <a:r>
              <a:rPr lang="de-DE" sz="1800" baseline="30000" dirty="0"/>
              <a:t>st</a:t>
            </a:r>
            <a:r>
              <a:rPr lang="de-DE" sz="1800" dirty="0"/>
              <a:t> </a:t>
            </a:r>
            <a:r>
              <a:rPr lang="de-DE" sz="1800" dirty="0" err="1"/>
              <a:t>of</a:t>
            </a:r>
            <a:r>
              <a:rPr lang="de-DE" sz="1800" dirty="0"/>
              <a:t> September 2023</a:t>
            </a:r>
            <a:endParaRPr lang="de-DE" sz="1800" dirty="0">
              <a:cs typeface="Calibri"/>
            </a:endParaRPr>
          </a:p>
          <a:p>
            <a:r>
              <a:rPr lang="de-DE" sz="1800" dirty="0">
                <a:ea typeface="+mn-lt"/>
                <a:cs typeface="+mn-lt"/>
              </a:rPr>
              <a:t>Project Duration</a:t>
            </a:r>
            <a:r>
              <a:rPr lang="de-DE" sz="1800" dirty="0"/>
              <a:t>: 54 </a:t>
            </a:r>
            <a:r>
              <a:rPr lang="de-DE" sz="1800" dirty="0" err="1"/>
              <a:t>months</a:t>
            </a:r>
            <a:r>
              <a:rPr lang="de-DE" sz="1800" dirty="0"/>
              <a:t> (4,5 </a:t>
            </a:r>
            <a:r>
              <a:rPr lang="de-DE" sz="1800" dirty="0" err="1"/>
              <a:t>years</a:t>
            </a:r>
            <a:r>
              <a:rPr lang="de-DE" sz="1800" dirty="0"/>
              <a:t>)</a:t>
            </a:r>
            <a:endParaRPr lang="de-DE" sz="1800" dirty="0">
              <a:cs typeface="Calibri"/>
            </a:endParaRPr>
          </a:p>
          <a:p>
            <a:r>
              <a:rPr lang="de-DE" sz="1800" dirty="0"/>
              <a:t>GA </a:t>
            </a:r>
            <a:r>
              <a:rPr lang="de-DE" sz="1800" dirty="0" err="1"/>
              <a:t>no</a:t>
            </a:r>
            <a:r>
              <a:rPr lang="de-DE" sz="1800" dirty="0"/>
              <a:t>. 101121092</a:t>
            </a:r>
            <a:endParaRPr lang="de-DE" sz="1800" dirty="0">
              <a:cs typeface="Calibri"/>
            </a:endParaRPr>
          </a:p>
          <a:p>
            <a:r>
              <a:rPr lang="de-DE" sz="1800" dirty="0">
                <a:ea typeface="+mn-lt"/>
                <a:cs typeface="+mn-lt"/>
              </a:rPr>
              <a:t>EU </a:t>
            </a:r>
            <a:r>
              <a:rPr lang="de-DE" sz="1800" dirty="0" err="1">
                <a:ea typeface="+mn-lt"/>
                <a:cs typeface="+mn-lt"/>
              </a:rPr>
              <a:t>co-financing</a:t>
            </a:r>
            <a:r>
              <a:rPr lang="de-DE" sz="1800" dirty="0"/>
              <a:t>: 1.814.338 EUR</a:t>
            </a:r>
            <a:endParaRPr lang="de-DE" sz="1800" dirty="0">
              <a:cs typeface="Calibri"/>
            </a:endParaRPr>
          </a:p>
          <a:p>
            <a:r>
              <a:rPr lang="de-DE" sz="1800" dirty="0" err="1">
                <a:ea typeface="+mn-lt"/>
                <a:cs typeface="+mn-lt"/>
              </a:rPr>
              <a:t>Coordinator</a:t>
            </a:r>
            <a:r>
              <a:rPr lang="de-DE" sz="1800" dirty="0"/>
              <a:t>: FZJ (DE)</a:t>
            </a:r>
            <a:endParaRPr lang="de-DE" sz="1800" dirty="0">
              <a:cs typeface="Calibri" panose="020F0502020204030204"/>
            </a:endParaRPr>
          </a:p>
          <a:p>
            <a:r>
              <a:rPr lang="de-DE" sz="1800" dirty="0"/>
              <a:t>Partners: 19</a:t>
            </a:r>
            <a:endParaRPr lang="de-DE" sz="1800" dirty="0">
              <a:cs typeface="Calibri"/>
            </a:endParaRPr>
          </a:p>
        </p:txBody>
      </p:sp>
      <p:pic>
        <p:nvPicPr>
          <p:cNvPr id="7" name="Picture 6" descr="A colorful logo with black background&#10;&#10;Description automatically generated">
            <a:extLst>
              <a:ext uri="{FF2B5EF4-FFF2-40B4-BE49-F238E27FC236}">
                <a16:creationId xmlns:a16="http://schemas.microsoft.com/office/drawing/2014/main" id="{75759547-F8AB-CA57-2683-1B65C07AB16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926" r="1" b="1464"/>
          <a:stretch/>
        </p:blipFill>
        <p:spPr>
          <a:xfrm>
            <a:off x="6538366" y="1383738"/>
            <a:ext cx="4929098" cy="4756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758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44526" y="436009"/>
            <a:ext cx="10515600" cy="1325563"/>
          </a:xfrm>
        </p:spPr>
        <p:txBody>
          <a:bodyPr>
            <a:normAutofit/>
          </a:bodyPr>
          <a:lstStyle/>
          <a:p>
            <a:r>
              <a:rPr lang="de-DE" sz="28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Partner countries</a:t>
            </a:r>
            <a:endParaRPr lang="de-DE" sz="2800" b="1">
              <a:solidFill>
                <a:srgbClr val="FF9966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4921" y="1764195"/>
            <a:ext cx="5500607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de-DE" u="sng" dirty="0"/>
              <a:t>4 </a:t>
            </a:r>
            <a:r>
              <a:rPr lang="de-DE" u="sng" err="1">
                <a:ea typeface="+mn-lt"/>
                <a:cs typeface="+mn-lt"/>
              </a:rPr>
              <a:t>associated</a:t>
            </a:r>
            <a:r>
              <a:rPr lang="de-DE" u="sng" dirty="0">
                <a:ea typeface="+mn-lt"/>
                <a:cs typeface="+mn-lt"/>
              </a:rPr>
              <a:t> countries</a:t>
            </a:r>
            <a:endParaRPr lang="de-DE" u="sng" dirty="0">
              <a:cs typeface="Calibri"/>
            </a:endParaRPr>
          </a:p>
          <a:p>
            <a:r>
              <a:rPr lang="de-DE" dirty="0"/>
              <a:t>AM, GE, IS, TR</a:t>
            </a:r>
            <a:endParaRPr lang="de-DE" dirty="0">
              <a:cs typeface="Calibri"/>
            </a:endParaRPr>
          </a:p>
          <a:p>
            <a:pPr marL="0" indent="0">
              <a:buNone/>
            </a:pPr>
            <a:r>
              <a:rPr lang="de-DE" u="sng" dirty="0"/>
              <a:t>8 EU-13 </a:t>
            </a:r>
            <a:r>
              <a:rPr lang="de-DE" u="sng" dirty="0">
                <a:ea typeface="+mn-lt"/>
                <a:cs typeface="+mn-lt"/>
              </a:rPr>
              <a:t>countries</a:t>
            </a:r>
            <a:endParaRPr lang="de-DE" u="sng" dirty="0">
              <a:cs typeface="Calibri"/>
            </a:endParaRPr>
          </a:p>
          <a:p>
            <a:r>
              <a:rPr lang="de-DE" dirty="0"/>
              <a:t>CY, EE, HU, LV, LT, PL, RO, SK</a:t>
            </a:r>
            <a:endParaRPr lang="de-DE" dirty="0">
              <a:cs typeface="Calibri"/>
            </a:endParaRPr>
          </a:p>
          <a:p>
            <a:pPr marL="0" indent="0">
              <a:buNone/>
            </a:pPr>
            <a:r>
              <a:rPr lang="de-DE" u="sng" dirty="0"/>
              <a:t>7 EU-15 </a:t>
            </a:r>
            <a:r>
              <a:rPr lang="de-DE" u="sng" dirty="0">
                <a:ea typeface="+mn-lt"/>
                <a:cs typeface="+mn-lt"/>
              </a:rPr>
              <a:t>countries</a:t>
            </a:r>
            <a:endParaRPr lang="de-DE" u="sng" dirty="0">
              <a:cs typeface="Calibri"/>
            </a:endParaRPr>
          </a:p>
          <a:p>
            <a:r>
              <a:rPr lang="de-DE" dirty="0"/>
              <a:t>AT, FR, DE, EL, IT, NL, PT</a:t>
            </a:r>
            <a:endParaRPr lang="de-DE" dirty="0">
              <a:cs typeface="Calibri"/>
            </a:endParaRPr>
          </a:p>
          <a:p>
            <a:endParaRPr lang="de-DE"/>
          </a:p>
          <a:p>
            <a:pPr marL="0" indent="0">
              <a:buNone/>
            </a:pPr>
            <a:endParaRPr lang="de-DE" u="sng" dirty="0">
              <a:cs typeface="Calibri"/>
            </a:endParaRPr>
          </a:p>
          <a:p>
            <a:r>
              <a:rPr lang="de-DE" dirty="0"/>
              <a:t>AM, CY, EE, GE, EL, HU, LV, LT, PL, PT, RO, SK, TR</a:t>
            </a:r>
            <a:endParaRPr lang="de-DE" dirty="0">
              <a:cs typeface="Calibri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Event Title, Date, Place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 rotWithShape="1">
          <a:blip r:embed="rId3"/>
          <a:srcRect l="10864" t="5907"/>
          <a:stretch/>
        </p:blipFill>
        <p:spPr>
          <a:xfrm>
            <a:off x="5972146" y="1543410"/>
            <a:ext cx="6156569" cy="4788701"/>
          </a:xfrm>
          <a:prstGeom prst="rect">
            <a:avLst/>
          </a:prstGeom>
          <a:ln w="22225">
            <a:solidFill>
              <a:schemeClr val="accent1"/>
            </a:solidFill>
          </a:ln>
        </p:spPr>
      </p:pic>
      <p:pic>
        <p:nvPicPr>
          <p:cNvPr id="7" name="Picture 6" descr="A colorful logo with black background&#10;&#10;Description automatically generated">
            <a:extLst>
              <a:ext uri="{FF2B5EF4-FFF2-40B4-BE49-F238E27FC236}">
                <a16:creationId xmlns:a16="http://schemas.microsoft.com/office/drawing/2014/main" id="{BBA9095F-5A69-D572-47B7-2684F13524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45236" y="-1772"/>
            <a:ext cx="1442972" cy="148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716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314503" y="871726"/>
            <a:ext cx="8086834" cy="1325563"/>
          </a:xfrm>
        </p:spPr>
        <p:txBody>
          <a:bodyPr/>
          <a:lstStyle/>
          <a:p>
            <a:pPr algn="ctr"/>
            <a:r>
              <a:rPr lang="de-DE" sz="24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Target </a:t>
            </a:r>
            <a:r>
              <a:rPr lang="de-DE" sz="24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groups</a:t>
            </a:r>
            <a:r>
              <a:rPr lang="de-DE" sz="24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 and </a:t>
            </a:r>
            <a:r>
              <a:rPr lang="de-DE" sz="24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activities</a:t>
            </a:r>
            <a:endParaRPr lang="en-US" sz="2400" b="1">
              <a:solidFill>
                <a:srgbClr val="FF9966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Event Title, Date, Place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47" y="1937820"/>
            <a:ext cx="5246362" cy="3696608"/>
          </a:xfrm>
          <a:prstGeom prst="rect">
            <a:avLst/>
          </a:prstGeom>
        </p:spPr>
      </p:pic>
      <p:pic>
        <p:nvPicPr>
          <p:cNvPr id="7" name="Picture 6" descr="A colorful logo with black background&#10;&#10;Description automatically generated">
            <a:extLst>
              <a:ext uri="{FF2B5EF4-FFF2-40B4-BE49-F238E27FC236}">
                <a16:creationId xmlns:a16="http://schemas.microsoft.com/office/drawing/2014/main" id="{D93D1382-FDC9-8650-148A-2AE5FD612C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45236" y="-1772"/>
            <a:ext cx="1442972" cy="1483242"/>
          </a:xfrm>
          <a:prstGeom prst="rect">
            <a:avLst/>
          </a:prstGeom>
        </p:spPr>
      </p:pic>
      <p:pic>
        <p:nvPicPr>
          <p:cNvPr id="9" name="Grafik 6" descr="A diagram of a project management process&#10;&#10;Description automatically generated">
            <a:extLst>
              <a:ext uri="{FF2B5EF4-FFF2-40B4-BE49-F238E27FC236}">
                <a16:creationId xmlns:a16="http://schemas.microsoft.com/office/drawing/2014/main" id="{316F4711-4E94-17A1-7055-340F5C2694A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1429" y="2112639"/>
            <a:ext cx="6076950" cy="3343275"/>
          </a:xfrm>
          <a:prstGeom prst="rect">
            <a:avLst/>
          </a:prstGeom>
        </p:spPr>
      </p:pic>
      <p:sp>
        <p:nvSpPr>
          <p:cNvPr id="12" name="Titel 1">
            <a:extLst>
              <a:ext uri="{FF2B5EF4-FFF2-40B4-BE49-F238E27FC236}">
                <a16:creationId xmlns:a16="http://schemas.microsoft.com/office/drawing/2014/main" id="{7A045F0C-B725-42AD-F01E-82622034A640}"/>
              </a:ext>
            </a:extLst>
          </p:cNvPr>
          <p:cNvSpPr txBox="1">
            <a:spLocks/>
          </p:cNvSpPr>
          <p:nvPr/>
        </p:nvSpPr>
        <p:spPr>
          <a:xfrm>
            <a:off x="4836432" y="873498"/>
            <a:ext cx="808683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24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Structure</a:t>
            </a:r>
            <a:r>
              <a:rPr lang="de-DE" sz="24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 </a:t>
            </a:r>
            <a:r>
              <a:rPr lang="de-DE" sz="24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of</a:t>
            </a:r>
            <a:r>
              <a:rPr lang="de-DE" sz="24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 </a:t>
            </a:r>
            <a:r>
              <a:rPr lang="de-DE" sz="24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work</a:t>
            </a:r>
            <a:r>
              <a:rPr lang="de-DE" sz="24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 </a:t>
            </a:r>
            <a:r>
              <a:rPr lang="de-DE" sz="24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packages</a:t>
            </a:r>
            <a:endParaRPr lang="en-US" sz="2400" b="1" err="1">
              <a:solidFill>
                <a:srgbClr val="FF9966"/>
              </a:solidFill>
              <a:latin typeface="+mn-lt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628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5968"/>
            <a:ext cx="10515600" cy="1325563"/>
          </a:xfrm>
        </p:spPr>
        <p:txBody>
          <a:bodyPr/>
          <a:lstStyle/>
          <a:p>
            <a:r>
              <a:rPr lang="de-DE" sz="2400" b="1" dirty="0">
                <a:solidFill>
                  <a:srgbClr val="FF9966"/>
                </a:solidFill>
                <a:latin typeface="+mn-lt"/>
                <a:ea typeface="+mn-lt"/>
                <a:cs typeface="+mn-lt"/>
              </a:rPr>
              <a:t>Task </a:t>
            </a:r>
            <a:r>
              <a:rPr lang="de-DE" sz="2400" b="1" err="1">
                <a:solidFill>
                  <a:srgbClr val="FF9966"/>
                </a:solidFill>
                <a:latin typeface="+mn-lt"/>
                <a:ea typeface="+mn-lt"/>
                <a:cs typeface="+mn-lt"/>
              </a:rPr>
              <a:t>structure</a:t>
            </a:r>
            <a:endParaRPr lang="en-US" sz="2400" b="1" err="1">
              <a:solidFill>
                <a:srgbClr val="FF9966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Event Title, Date, Place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307" y="1034953"/>
            <a:ext cx="8081108" cy="5346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912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E2FE53D-6D48-40E4-BBCB-95277D613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76671"/>
            <a:ext cx="10363200" cy="960442"/>
          </a:xfrm>
        </p:spPr>
        <p:txBody>
          <a:bodyPr/>
          <a:lstStyle/>
          <a:p>
            <a:r>
              <a:rPr lang="lv-LV" b="0" dirty="0" err="1">
                <a:latin typeface="Verdana"/>
                <a:ea typeface="Verdana"/>
                <a:cs typeface="Times New Roman"/>
              </a:rPr>
              <a:t>Thank</a:t>
            </a:r>
            <a:r>
              <a:rPr lang="lv-LV" b="0" dirty="0">
                <a:latin typeface="Verdana"/>
                <a:ea typeface="Verdana"/>
                <a:cs typeface="Times New Roman"/>
              </a:rPr>
              <a:t> </a:t>
            </a:r>
            <a:r>
              <a:rPr lang="lv-LV" b="0" dirty="0" err="1">
                <a:latin typeface="Verdana"/>
                <a:ea typeface="Verdana"/>
                <a:cs typeface="Times New Roman"/>
              </a:rPr>
              <a:t>you</a:t>
            </a:r>
            <a:r>
              <a:rPr lang="lv-LV" b="0" dirty="0">
                <a:latin typeface="Verdana"/>
                <a:ea typeface="Verdana"/>
                <a:cs typeface="Times New Roman"/>
              </a:rPr>
              <a:t> </a:t>
            </a:r>
            <a:r>
              <a:rPr lang="lv-LV" b="0" dirty="0" err="1">
                <a:latin typeface="Verdana"/>
                <a:ea typeface="Verdana"/>
                <a:cs typeface="Times New Roman"/>
              </a:rPr>
              <a:t>for</a:t>
            </a:r>
            <a:r>
              <a:rPr lang="lv-LV" b="0" dirty="0">
                <a:latin typeface="Verdana"/>
                <a:ea typeface="Verdana"/>
                <a:cs typeface="Times New Roman"/>
              </a:rPr>
              <a:t> </a:t>
            </a:r>
            <a:r>
              <a:rPr lang="lv-LV" b="0" dirty="0" err="1">
                <a:latin typeface="Verdana"/>
                <a:ea typeface="Verdana"/>
                <a:cs typeface="Times New Roman"/>
              </a:rPr>
              <a:t>your</a:t>
            </a:r>
            <a:r>
              <a:rPr lang="lv-LV" b="0" dirty="0">
                <a:latin typeface="Verdana"/>
                <a:ea typeface="Verdana"/>
                <a:cs typeface="Times New Roman"/>
              </a:rPr>
              <a:t> </a:t>
            </a:r>
            <a:r>
              <a:rPr lang="lv-LV" b="0" dirty="0" err="1">
                <a:latin typeface="Verdana"/>
                <a:ea typeface="Verdana"/>
                <a:cs typeface="Times New Roman"/>
              </a:rPr>
              <a:t>attention</a:t>
            </a:r>
            <a:r>
              <a:rPr lang="lv-LV" dirty="0">
                <a:latin typeface="+mj-lt"/>
                <a:ea typeface="Verdana"/>
                <a:cs typeface="Times New Roman"/>
              </a:rPr>
              <a:t>!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9C59C-FC4D-4132-94D3-1966F139E02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1785600" y="6324600"/>
            <a:ext cx="406400" cy="304800"/>
          </a:xfrm>
        </p:spPr>
        <p:txBody>
          <a:bodyPr/>
          <a:lstStyle/>
          <a:p>
            <a:pPr>
              <a:defRPr/>
            </a:pPr>
            <a:fld id="{559B3BF5-5EA0-4E17-AB4B-664290D5DB15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id="{77EC98D4-A5BD-4B4A-8347-CD006E290B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483" y="5433415"/>
            <a:ext cx="1803117" cy="104358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AD6C18C-6D6A-46A4-8064-78CB7E2E2EAE}"/>
              </a:ext>
            </a:extLst>
          </p:cNvPr>
          <p:cNvSpPr txBox="1"/>
          <p:nvPr/>
        </p:nvSpPr>
        <p:spPr>
          <a:xfrm>
            <a:off x="3048000" y="3275840"/>
            <a:ext cx="6096000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1400" b="1">
                <a:solidFill>
                  <a:schemeClr val="accent6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Lāsma Brenča un Aiga Salmiņa</a:t>
            </a:r>
          </a:p>
          <a:p>
            <a:pPr algn="ctr"/>
            <a:r>
              <a:rPr lang="lv-LV" sz="1400">
                <a:solidFill>
                  <a:srgbClr val="010202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Latvijas</a:t>
            </a:r>
            <a:r>
              <a:rPr lang="lv-LV" sz="1400" spc="-50">
                <a:solidFill>
                  <a:srgbClr val="010202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lv-LV" sz="1400">
                <a:solidFill>
                  <a:srgbClr val="010202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Zinātnes</a:t>
            </a:r>
            <a:r>
              <a:rPr lang="lv-LV" sz="1400" spc="-45">
                <a:solidFill>
                  <a:srgbClr val="010202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lv-LV" sz="1400">
                <a:solidFill>
                  <a:srgbClr val="010202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padomes</a:t>
            </a:r>
            <a:endParaRPr lang="lv-LV" sz="140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sz="1400">
                <a:solidFill>
                  <a:srgbClr val="010202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Starptautiskās sadarbības programmu projektu departamenta </a:t>
            </a:r>
            <a:endParaRPr lang="lv-LV" sz="140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sz="1400">
                <a:solidFill>
                  <a:srgbClr val="010202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Apvārsnis Eiropa Nacionālā kontaktpunkta vecākā ekspertes</a:t>
            </a:r>
          </a:p>
          <a:p>
            <a:pPr algn="ctr"/>
            <a:r>
              <a:rPr lang="lv-LV" sz="1400">
                <a:solidFill>
                  <a:srgbClr val="01020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E-pasts: </a:t>
            </a:r>
            <a:r>
              <a:rPr lang="lv-LV" sz="1400">
                <a:solidFill>
                  <a:srgbClr val="01020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lasma.brenca@lzp.gov.lv</a:t>
            </a:r>
            <a:endParaRPr lang="lv-LV" sz="1400">
              <a:solidFill>
                <a:srgbClr val="010202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sz="1400">
                <a:solidFill>
                  <a:srgbClr val="010202"/>
                </a:solidFill>
                <a:latin typeface="+mj-lt"/>
                <a:cs typeface="Times New Roman" panose="02020603050405020304" pitchFamily="18" charset="0"/>
                <a:hlinkClick r:id="rId5"/>
              </a:rPr>
              <a:t>aiga.salmina@lzp.gov.lv</a:t>
            </a:r>
            <a:endParaRPr lang="lv-LV" sz="1400">
              <a:solidFill>
                <a:srgbClr val="010202"/>
              </a:solidFill>
              <a:latin typeface="+mj-lt"/>
              <a:cs typeface="Times New Roman" panose="02020603050405020304" pitchFamily="18" charset="0"/>
            </a:endParaRPr>
          </a:p>
          <a:p>
            <a:pPr algn="ctr"/>
            <a:endParaRPr lang="lv-LV" sz="1400">
              <a:solidFill>
                <a:srgbClr val="010202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E508D17-A6BE-41D5-ADD7-1A14370920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63" y="5556775"/>
            <a:ext cx="478249" cy="478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witter - Free social media icons">
            <a:extLst>
              <a:ext uri="{FF2B5EF4-FFF2-40B4-BE49-F238E27FC236}">
                <a16:creationId xmlns:a16="http://schemas.microsoft.com/office/drawing/2014/main" id="{443953CF-04AE-40E3-B922-1D554B56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63" y="5053941"/>
            <a:ext cx="457863" cy="457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ākums | Latvijas Zinātnes padome">
            <a:extLst>
              <a:ext uri="{FF2B5EF4-FFF2-40B4-BE49-F238E27FC236}">
                <a16:creationId xmlns:a16="http://schemas.microsoft.com/office/drawing/2014/main" id="{346A0C66-6AEF-4183-9546-1DD3423FDD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083"/>
          <a:stretch/>
        </p:blipFill>
        <p:spPr bwMode="auto">
          <a:xfrm>
            <a:off x="141841" y="6046946"/>
            <a:ext cx="712694" cy="555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CCF85FB-57E1-41B5-9F15-AA95747AD4CA}"/>
              </a:ext>
            </a:extLst>
          </p:cNvPr>
          <p:cNvSpPr txBox="1"/>
          <p:nvPr/>
        </p:nvSpPr>
        <p:spPr>
          <a:xfrm>
            <a:off x="914400" y="5128983"/>
            <a:ext cx="15655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>
                <a:latin typeface="+mj-lt"/>
              </a:rPr>
              <a:t>@apvarsnis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0B4185-8D44-461C-862F-2114D1FA5BB0}"/>
              </a:ext>
            </a:extLst>
          </p:cNvPr>
          <p:cNvSpPr txBox="1"/>
          <p:nvPr/>
        </p:nvSpPr>
        <p:spPr>
          <a:xfrm>
            <a:off x="914400" y="6015444"/>
            <a:ext cx="4053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>
                <a:latin typeface="+mj-lt"/>
                <a:hlinkClick r:id="rId9"/>
              </a:rPr>
              <a:t>https://lzp.gov.lv/starptautiskas-sadarbibas-programmas/apvarsnis-eiropa/</a:t>
            </a:r>
            <a:r>
              <a:rPr lang="lv-LV" sz="1400">
                <a:latin typeface="+mj-lt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BECD4B-1581-4C3B-B0E7-CA4F354451BA}"/>
              </a:ext>
            </a:extLst>
          </p:cNvPr>
          <p:cNvSpPr txBox="1"/>
          <p:nvPr/>
        </p:nvSpPr>
        <p:spPr>
          <a:xfrm>
            <a:off x="914400" y="5511804"/>
            <a:ext cx="4053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i="0">
                <a:solidFill>
                  <a:srgbClr val="050505"/>
                </a:solidFill>
                <a:effectLst/>
                <a:latin typeface="+mj-lt"/>
              </a:rPr>
              <a:t>@</a:t>
            </a:r>
            <a:r>
              <a:rPr lang="de-DE" sz="1400" i="0" err="1">
                <a:solidFill>
                  <a:srgbClr val="050505"/>
                </a:solidFill>
                <a:effectLst/>
                <a:latin typeface="+mj-lt"/>
              </a:rPr>
              <a:t>Apvārsnis</a:t>
            </a:r>
            <a:r>
              <a:rPr lang="de-DE" sz="1400" i="0">
                <a:solidFill>
                  <a:srgbClr val="050505"/>
                </a:solidFill>
                <a:effectLst/>
                <a:latin typeface="+mj-lt"/>
              </a:rPr>
              <a:t> EU </a:t>
            </a:r>
            <a:r>
              <a:rPr lang="de-DE" sz="1400" i="0" err="1">
                <a:solidFill>
                  <a:srgbClr val="050505"/>
                </a:solidFill>
                <a:effectLst/>
                <a:latin typeface="+mj-lt"/>
              </a:rPr>
              <a:t>Latvijas</a:t>
            </a:r>
            <a:r>
              <a:rPr lang="de-DE" sz="1400" i="0">
                <a:solidFill>
                  <a:srgbClr val="050505"/>
                </a:solidFill>
                <a:effectLst/>
                <a:latin typeface="+mj-lt"/>
              </a:rPr>
              <a:t> </a:t>
            </a:r>
            <a:r>
              <a:rPr lang="de-DE" sz="1400" i="0" err="1">
                <a:solidFill>
                  <a:srgbClr val="050505"/>
                </a:solidFill>
                <a:effectLst/>
                <a:latin typeface="+mj-lt"/>
              </a:rPr>
              <a:t>Nacionālais</a:t>
            </a:r>
            <a:r>
              <a:rPr lang="de-DE" sz="1400" i="0">
                <a:solidFill>
                  <a:srgbClr val="050505"/>
                </a:solidFill>
                <a:effectLst/>
                <a:latin typeface="+mj-lt"/>
              </a:rPr>
              <a:t> </a:t>
            </a:r>
            <a:r>
              <a:rPr lang="de-DE" sz="1400" i="0" err="1">
                <a:solidFill>
                  <a:srgbClr val="050505"/>
                </a:solidFill>
                <a:effectLst/>
                <a:latin typeface="+mj-lt"/>
              </a:rPr>
              <a:t>kontaktpunkts</a:t>
            </a:r>
            <a:r>
              <a:rPr lang="de-DE" sz="1400" i="0">
                <a:solidFill>
                  <a:srgbClr val="050505"/>
                </a:solidFill>
                <a:effectLst/>
                <a:latin typeface="+mj-lt"/>
              </a:rPr>
              <a:t> - HE NCP LV</a:t>
            </a:r>
          </a:p>
        </p:txBody>
      </p:sp>
    </p:spTree>
    <p:extLst>
      <p:ext uri="{BB962C8B-B14F-4D97-AF65-F5344CB8AC3E}">
        <p14:creationId xmlns:p14="http://schemas.microsoft.com/office/powerpoint/2010/main" val="1541616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297</Words>
  <Application>Microsoft Macintosh PowerPoint</Application>
  <PresentationFormat>Widescreen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Montserrat</vt:lpstr>
      <vt:lpstr>Verdana</vt:lpstr>
      <vt:lpstr>Office Theme</vt:lpstr>
      <vt:lpstr>Project- dedicated to Missions</vt:lpstr>
      <vt:lpstr>Objectives of the project</vt:lpstr>
      <vt:lpstr>Information about the project</vt:lpstr>
      <vt:lpstr>Partner countries</vt:lpstr>
      <vt:lpstr>Target groups and activities</vt:lpstr>
      <vt:lpstr>Task structure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Liene Ekša</dc:creator>
  <cp:lastModifiedBy>Aiga Salmiņa</cp:lastModifiedBy>
  <cp:revision>247</cp:revision>
  <dcterms:created xsi:type="dcterms:W3CDTF">2021-03-25T13:44:11Z</dcterms:created>
  <dcterms:modified xsi:type="dcterms:W3CDTF">2024-01-18T15:36:55Z</dcterms:modified>
</cp:coreProperties>
</file>