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15" r:id="rId2"/>
    <p:sldId id="376" r:id="rId3"/>
    <p:sldId id="419" r:id="rId4"/>
    <p:sldId id="421" r:id="rId5"/>
    <p:sldId id="422" r:id="rId6"/>
    <p:sldId id="29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9" autoAdjust="0"/>
    <p:restoredTop sz="93690" autoAdjust="0"/>
  </p:normalViewPr>
  <p:slideViewPr>
    <p:cSldViewPr>
      <p:cViewPr varScale="1">
        <p:scale>
          <a:sx n="61" d="100"/>
          <a:sy n="61" d="100"/>
        </p:scale>
        <p:origin x="8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06AC8-BC91-460D-A878-153B0F9FC368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1912F-E54D-415B-AD66-F4F5886EF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66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34" indent="-285744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2975" indent="-228595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165" indent="-228595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355" indent="-228595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545" indent="-228595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734" indent="-228595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8924" indent="-228595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114" indent="-228595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D739CA74-5BEA-4687-8A79-A91FC7C34BC9}" type="slidenum">
              <a:rPr lang="en-US" altLang="fr-FR" sz="1200"/>
              <a:pPr/>
              <a:t>2</a:t>
            </a:fld>
            <a:endParaRPr lang="en-US" altLang="fr-FR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34" indent="-285744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2975" indent="-228595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165" indent="-228595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355" indent="-228595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545" indent="-228595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734" indent="-228595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8924" indent="-228595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114" indent="-228595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D739CA74-5BEA-4687-8A79-A91FC7C34BC9}" type="slidenum">
              <a:rPr lang="en-US" altLang="fr-FR" sz="1200"/>
              <a:pPr/>
              <a:t>3</a:t>
            </a:fld>
            <a:endParaRPr lang="en-US" altLang="fr-FR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6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34" indent="-285744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2975" indent="-228595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165" indent="-228595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355" indent="-228595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545" indent="-228595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734" indent="-228595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8924" indent="-228595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114" indent="-228595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D739CA74-5BEA-4687-8A79-A91FC7C34BC9}" type="slidenum">
              <a:rPr lang="en-US" altLang="fr-FR" sz="1200"/>
              <a:pPr/>
              <a:t>4</a:t>
            </a:fld>
            <a:endParaRPr lang="en-US" altLang="fr-FR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53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34" indent="-285744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2975" indent="-228595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165" indent="-228595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355" indent="-228595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545" indent="-228595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734" indent="-228595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8924" indent="-228595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114" indent="-228595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D739CA74-5BEA-4687-8A79-A91FC7C34BC9}" type="slidenum">
              <a:rPr lang="en-US" altLang="fr-FR" sz="1200"/>
              <a:pPr/>
              <a:t>5</a:t>
            </a:fld>
            <a:endParaRPr lang="en-US" altLang="fr-FR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845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42B2DF8-5BC9-450C-90EF-3B849A269886}" type="slidenum">
              <a:rPr lang="el-GR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l-GR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9493-A753-49D2-9E8F-9055AD33395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E3BF-B532-4670-A543-8AEDE4D7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682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9493-A753-49D2-9E8F-9055AD33395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E3BF-B532-4670-A543-8AEDE4D7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53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9493-A753-49D2-9E8F-9055AD33395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E3BF-B532-4670-A543-8AEDE4D7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30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9493-A753-49D2-9E8F-9055AD33395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E3BF-B532-4670-A543-8AEDE4D7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39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9493-A753-49D2-9E8F-9055AD33395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E3BF-B532-4670-A543-8AEDE4D7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04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9493-A753-49D2-9E8F-9055AD33395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E3BF-B532-4670-A543-8AEDE4D7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961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9493-A753-49D2-9E8F-9055AD33395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E3BF-B532-4670-A543-8AEDE4D7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59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9493-A753-49D2-9E8F-9055AD33395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E3BF-B532-4670-A543-8AEDE4D7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96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9493-A753-49D2-9E8F-9055AD33395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E3BF-B532-4670-A543-8AEDE4D7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68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9493-A753-49D2-9E8F-9055AD33395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E3BF-B532-4670-A543-8AEDE4D7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64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9493-A753-49D2-9E8F-9055AD33395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EE3BF-B532-4670-A543-8AEDE4D7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02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79493-A753-49D2-9E8F-9055AD333959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EE3BF-B532-4670-A543-8AEDE4D7F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61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info/funding-tenders/opportunities/portal/screen/opportunities/topic-details/horizon-widera-2023-access-06-01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c.europa.eu/info/funding-tenders/opportunities/portal/screen/how-to-participate/org-details/999999999/project/101081322/program/43108390/details" TargetMode="External"/><Relationship Id="rId3" Type="http://schemas.openxmlformats.org/officeDocument/2006/relationships/hyperlink" Target="https://ec.europa.eu/info/funding-tenders/opportunities/portal/screen/how-to-participate/org-details/999999999/project/101056939/program/43108390/details" TargetMode="External"/><Relationship Id="rId7" Type="http://schemas.openxmlformats.org/officeDocument/2006/relationships/hyperlink" Target="https://ec.europa.eu/info/funding-tenders/opportunities/portal/screen/how-to-participate/org-details/999999999/project/101081358/program/43108390/detail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c.europa.eu/info/funding-tenders/opportunities/portal/screen/how-to-participate/org-details/999999999/project/101069491/program/43108390/details" TargetMode="External"/><Relationship Id="rId5" Type="http://schemas.openxmlformats.org/officeDocument/2006/relationships/hyperlink" Target="https://ec.europa.eu/info/funding-tenders/opportunities/portal/screen/how-to-participate/org-details/999999999/project/101056884/program/43108390/details" TargetMode="External"/><Relationship Id="rId4" Type="http://schemas.openxmlformats.org/officeDocument/2006/relationships/hyperlink" Target="https://ec.europa.eu/info/funding-tenders/opportunities/portal/screen/how-to-participate/org-details/999999999/project/101056921/program/43108390/detail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15913" y="1687610"/>
            <a:ext cx="856932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40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good proposal?</a:t>
            </a:r>
          </a:p>
          <a:p>
            <a:pPr algn="ctr">
              <a:defRPr/>
            </a:pPr>
            <a:r>
              <a:rPr lang="en-US" sz="40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Tips and tricks</a:t>
            </a:r>
            <a:endParaRPr lang="el-GR" sz="4000" b="1" dirty="0">
              <a:solidFill>
                <a:schemeClr val="bg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0825" y="4005064"/>
            <a:ext cx="8820150" cy="816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Nikos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Mihalopoulos</a:t>
            </a:r>
            <a:endParaRPr lang="en-US" sz="3200" b="1" i="0" baseline="30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547664" y="5638800"/>
            <a:ext cx="7742238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FFFF00"/>
                </a:solidFill>
              </a:rPr>
              <a:t>Research Director</a:t>
            </a:r>
          </a:p>
          <a:p>
            <a:pPr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FFFF00"/>
                </a:solidFill>
              </a:rPr>
              <a:t>National Observatory of Athens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20000"/>
              </a:spcBef>
              <a:defRPr/>
            </a:pPr>
            <a:endParaRPr lang="en-US" sz="1800" b="1" baseline="300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20000"/>
              </a:spcBef>
              <a:defRPr/>
            </a:pPr>
            <a:endParaRPr lang="en-US" sz="1800" b="1" baseline="300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20000"/>
              </a:spcBef>
              <a:defRPr/>
            </a:pPr>
            <a:endParaRPr lang="en-US" sz="1800" b="1" baseline="300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2054" name="Picture 2" descr="C:\Users\User\Documents\Personal\Miscellaneous\LOGOs\new-noa-logo-high-definition-E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38" y="5491162"/>
            <a:ext cx="1447800" cy="120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0906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ChangeArrowheads="1"/>
          </p:cNvSpPr>
          <p:nvPr/>
        </p:nvSpPr>
        <p:spPr bwMode="auto">
          <a:xfrm>
            <a:off x="5486400" y="6508576"/>
            <a:ext cx="3581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r>
              <a:rPr lang="en-US" altLang="fr-FR" sz="1400" dirty="0">
                <a:latin typeface="Arial" charset="0"/>
              </a:rPr>
              <a:t>1</a:t>
            </a: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228600" y="2286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fr-F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STEPS</a:t>
            </a:r>
            <a:endParaRPr lang="fr-FR" altLang="fr-FR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228600" y="914400"/>
            <a:ext cx="990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fr-FR" sz="1200">
                <a:solidFill>
                  <a:schemeClr val="bg1"/>
                </a:solidFill>
                <a:latin typeface="Arial Black" pitchFamily="34" charset="0"/>
              </a:rPr>
              <a:t>OMM</a:t>
            </a:r>
          </a:p>
        </p:txBody>
      </p:sp>
      <p:sp>
        <p:nvSpPr>
          <p:cNvPr id="18439" name="Rectangle 8"/>
          <p:cNvSpPr>
            <a:spLocks noChangeArrowheads="1"/>
          </p:cNvSpPr>
          <p:nvPr/>
        </p:nvSpPr>
        <p:spPr bwMode="auto">
          <a:xfrm>
            <a:off x="228600" y="1314450"/>
            <a:ext cx="8686800" cy="7515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571500" indent="-571500" algn="l">
              <a:spcBef>
                <a:spcPct val="60000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Preparation well in advance</a:t>
            </a:r>
          </a:p>
          <a:p>
            <a:pPr marL="571500" indent="-571500" algn="l">
              <a:spcBef>
                <a:spcPct val="60000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US" alt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spcBef>
                <a:spcPct val="60000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the adequate partners (core)</a:t>
            </a:r>
          </a:p>
          <a:p>
            <a:pPr marL="571500" indent="-571500">
              <a:spcBef>
                <a:spcPct val="60000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US" alt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spcBef>
                <a:spcPct val="60000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Carefully reading of the call (version slightly different from pre call)</a:t>
            </a:r>
            <a:b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alt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120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ChangeArrowheads="1"/>
          </p:cNvSpPr>
          <p:nvPr/>
        </p:nvSpPr>
        <p:spPr bwMode="auto">
          <a:xfrm>
            <a:off x="5486400" y="6477000"/>
            <a:ext cx="3581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r>
              <a:rPr lang="en-US" altLang="fr-FR" sz="1400" dirty="0">
                <a:latin typeface="Arial" charset="0"/>
              </a:rPr>
              <a:t>2</a:t>
            </a: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228600" y="2286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fr-F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Writing</a:t>
            </a:r>
            <a:endParaRPr lang="fr-FR" altLang="fr-FR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228600" y="914400"/>
            <a:ext cx="990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fr-FR" sz="1200">
                <a:solidFill>
                  <a:schemeClr val="bg1"/>
                </a:solidFill>
                <a:latin typeface="Arial Black" pitchFamily="34" charset="0"/>
              </a:rPr>
              <a:t>OMM</a:t>
            </a:r>
          </a:p>
        </p:txBody>
      </p:sp>
      <p:sp>
        <p:nvSpPr>
          <p:cNvPr id="18439" name="Rectangle 8"/>
          <p:cNvSpPr>
            <a:spLocks noChangeArrowheads="1"/>
          </p:cNvSpPr>
          <p:nvPr/>
        </p:nvSpPr>
        <p:spPr bwMode="auto">
          <a:xfrm>
            <a:off x="228600" y="1314450"/>
            <a:ext cx="8686800" cy="674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571500" indent="-571500" algn="l">
              <a:spcBef>
                <a:spcPct val="60000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Proposal is not only science (5/15 max)</a:t>
            </a:r>
          </a:p>
          <a:p>
            <a:pPr marL="571500" indent="-571500" algn="l">
              <a:spcBef>
                <a:spcPct val="60000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US" alt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l">
              <a:spcBef>
                <a:spcPct val="60000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 and Implementation</a:t>
            </a:r>
          </a:p>
          <a:p>
            <a:pPr marL="0" indent="0" algn="l">
              <a:spcBef>
                <a:spcPct val="60000"/>
              </a:spcBef>
              <a:buClr>
                <a:schemeClr val="accent6">
                  <a:lumMod val="75000"/>
                </a:schemeClr>
              </a:buClr>
            </a:pPr>
            <a:endParaRPr lang="en-US" alt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l">
              <a:spcBef>
                <a:spcPct val="60000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Stakeholders-Policy</a:t>
            </a:r>
          </a:p>
          <a:p>
            <a:pPr marL="0" indent="0" algn="l">
              <a:spcBef>
                <a:spcPct val="60000"/>
              </a:spcBef>
              <a:buClr>
                <a:schemeClr val="accent6">
                  <a:lumMod val="75000"/>
                </a:schemeClr>
              </a:buClr>
            </a:pPr>
            <a:b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alt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55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ChangeArrowheads="1"/>
          </p:cNvSpPr>
          <p:nvPr/>
        </p:nvSpPr>
        <p:spPr bwMode="auto">
          <a:xfrm>
            <a:off x="5486400" y="6477000"/>
            <a:ext cx="3581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r>
              <a:rPr lang="en-US" altLang="fr-FR" sz="1400" dirty="0">
                <a:latin typeface="Arial" charset="0"/>
              </a:rPr>
              <a:t>3</a:t>
            </a: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228600" y="2286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fr-F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</a:t>
            </a:r>
            <a:endParaRPr lang="fr-FR" altLang="fr-FR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228600" y="914400"/>
            <a:ext cx="990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fr-FR" sz="1200">
                <a:solidFill>
                  <a:schemeClr val="bg1"/>
                </a:solidFill>
                <a:latin typeface="Arial Black" pitchFamily="34" charset="0"/>
              </a:rPr>
              <a:t>OMM</a:t>
            </a:r>
          </a:p>
        </p:txBody>
      </p:sp>
      <p:sp>
        <p:nvSpPr>
          <p:cNvPr id="18439" name="Rectangle 8"/>
          <p:cNvSpPr>
            <a:spLocks noChangeArrowheads="1"/>
          </p:cNvSpPr>
          <p:nvPr/>
        </p:nvSpPr>
        <p:spPr bwMode="auto">
          <a:xfrm>
            <a:off x="228600" y="1219200"/>
            <a:ext cx="8686800" cy="513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571500" indent="-571500" algn="l">
              <a:spcBef>
                <a:spcPct val="60000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Networking (</a:t>
            </a:r>
            <a:r>
              <a:rPr lang="en-US" altLang="fr-F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European Infrastructures)</a:t>
            </a:r>
          </a:p>
          <a:p>
            <a:pPr marL="571500" indent="-571500" algn="l">
              <a:spcBef>
                <a:spcPct val="60000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Hop on calls: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b="0" i="0" dirty="0">
                <a:solidFill>
                  <a:srgbClr val="2C363A"/>
                </a:solidFill>
                <a:effectLst/>
                <a:latin typeface="Calibri" panose="020F0502020204030204" pitchFamily="34" charset="0"/>
              </a:rPr>
              <a:t>The Hop On Facility integrates one additional participant from a Widening country to an ongoing project under Pillar 2 or the EIC Pathfinder scheme while topping up a relevant task or work package and the cost incurred by the additional participant. The call has 2 official deadlines: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b="0" i="0" dirty="0">
                <a:solidFill>
                  <a:srgbClr val="2C363A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marL="457200" marR="0" indent="-228600" algn="l">
              <a:spcBef>
                <a:spcPts val="0"/>
              </a:spcBef>
              <a:spcAft>
                <a:spcPts val="0"/>
              </a:spcAft>
            </a:pPr>
            <a:r>
              <a:rPr lang="en-US" sz="1800" b="0" i="0" dirty="0">
                <a:solidFill>
                  <a:srgbClr val="2C363A"/>
                </a:solidFill>
                <a:effectLst/>
                <a:latin typeface="Symbol" panose="05050102010706020507" pitchFamily="18" charset="2"/>
              </a:rPr>
              <a:t>·</a:t>
            </a:r>
            <a:r>
              <a:rPr lang="en-US" sz="1800" b="0" i="0" dirty="0">
                <a:solidFill>
                  <a:srgbClr val="2C363A"/>
                </a:solidFill>
                <a:effectLst/>
                <a:latin typeface="Times New Roman" panose="02020603050405020304" pitchFamily="18" charset="0"/>
              </a:rPr>
              <a:t>         </a:t>
            </a:r>
            <a:r>
              <a:rPr lang="en-US" sz="1800" i="0" dirty="0">
                <a:solidFill>
                  <a:srgbClr val="2C363A"/>
                </a:solidFill>
                <a:effectLst/>
                <a:latin typeface="Calibri" panose="020F0502020204030204" pitchFamily="34" charset="0"/>
              </a:rPr>
              <a:t>28 September 2023</a:t>
            </a:r>
          </a:p>
          <a:p>
            <a:pPr marL="457200" marR="0" indent="-228600" algn="l">
              <a:spcBef>
                <a:spcPts val="0"/>
              </a:spcBef>
              <a:spcAft>
                <a:spcPts val="0"/>
              </a:spcAft>
            </a:pPr>
            <a:r>
              <a:rPr lang="en-US" sz="1800" b="0" i="0" dirty="0">
                <a:solidFill>
                  <a:srgbClr val="2C363A"/>
                </a:solidFill>
                <a:effectLst/>
                <a:latin typeface="Symbol" panose="05050102010706020507" pitchFamily="18" charset="2"/>
              </a:rPr>
              <a:t>·</a:t>
            </a:r>
            <a:r>
              <a:rPr lang="en-US" sz="1800" b="0" i="0" dirty="0">
                <a:solidFill>
                  <a:srgbClr val="2C363A"/>
                </a:solidFill>
                <a:effectLst/>
                <a:latin typeface="Times New Roman" panose="02020603050405020304" pitchFamily="18" charset="0"/>
              </a:rPr>
              <a:t>         </a:t>
            </a:r>
            <a:r>
              <a:rPr lang="en-US" sz="1800" b="1" i="0" dirty="0">
                <a:solidFill>
                  <a:srgbClr val="2C363A"/>
                </a:solidFill>
                <a:effectLst/>
                <a:latin typeface="Calibri" panose="020F0502020204030204" pitchFamily="34" charset="0"/>
              </a:rPr>
              <a:t>26 September 2024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b="0" i="0" dirty="0">
                <a:solidFill>
                  <a:srgbClr val="2C363A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b="0" i="0" dirty="0">
                <a:solidFill>
                  <a:srgbClr val="2C363A"/>
                </a:solidFill>
                <a:effectLst/>
                <a:latin typeface="Calibri" panose="020F0502020204030204" pitchFamily="34" charset="0"/>
              </a:rPr>
              <a:t>More info about the call can be found at : </a:t>
            </a:r>
            <a:r>
              <a:rPr lang="en-US" sz="1800" b="0" i="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3"/>
              </a:rPr>
              <a:t>https://ec.europa.eu/info/funding-tenders/opportunities/portal/screen/opportunities/topic-details/horizon-widera-2023-access-06-01</a:t>
            </a:r>
            <a:r>
              <a:rPr lang="en-US" sz="1800" b="0" i="0" dirty="0">
                <a:solidFill>
                  <a:srgbClr val="2C363A"/>
                </a:solidFill>
                <a:effectLst/>
                <a:latin typeface="Calibri" panose="020F0502020204030204" pitchFamily="34" charset="0"/>
              </a:rPr>
              <a:t> . </a:t>
            </a:r>
            <a:endParaRPr lang="fr-FR" alt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52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ChangeArrowheads="1"/>
          </p:cNvSpPr>
          <p:nvPr/>
        </p:nvSpPr>
        <p:spPr bwMode="auto">
          <a:xfrm>
            <a:off x="5486400" y="6477000"/>
            <a:ext cx="3581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r>
              <a:rPr lang="en-US" altLang="fr-FR" sz="1400" dirty="0">
                <a:latin typeface="Arial" charset="0"/>
              </a:rPr>
              <a:t>4</a:t>
            </a: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228600" y="2286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fr-F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</a:t>
            </a:r>
            <a:endParaRPr lang="fr-FR" altLang="fr-FR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228600" y="914400"/>
            <a:ext cx="990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fr-FR" sz="1200">
                <a:solidFill>
                  <a:schemeClr val="bg1"/>
                </a:solidFill>
                <a:latin typeface="Arial Black" pitchFamily="34" charset="0"/>
              </a:rPr>
              <a:t>OMM</a:t>
            </a:r>
          </a:p>
        </p:txBody>
      </p:sp>
      <p:sp>
        <p:nvSpPr>
          <p:cNvPr id="18439" name="Rectangle 8"/>
          <p:cNvSpPr>
            <a:spLocks noChangeArrowheads="1"/>
          </p:cNvSpPr>
          <p:nvPr/>
        </p:nvSpPr>
        <p:spPr bwMode="auto">
          <a:xfrm>
            <a:off x="228600" y="1219200"/>
            <a:ext cx="8686800" cy="7934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b="1" i="0" dirty="0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Indicative projects for previous calls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Response of the Earth System to overshoot, Climate </a:t>
            </a:r>
            <a:r>
              <a:rPr lang="en-US" sz="1600" b="0" i="0" dirty="0" err="1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neUtrality</a:t>
            </a:r>
            <a:r>
              <a:rPr lang="en-US" sz="1600" b="0" i="0" dirty="0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negative Emissions (RESCUE)</a:t>
            </a:r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https://ec.europa.eu/info/funding-tenders/opportunities/portal/screen/how-to-participate/org-details/999999999/project/101056939/program/43108390/details</a:t>
            </a:r>
            <a:endParaRPr lang="en-US" sz="1600" b="0" i="0" dirty="0">
              <a:solidFill>
                <a:srgbClr val="2C363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GREENHOUSE GAS FLUXES AND EARTH SYSTEM FEEDBACKS (</a:t>
            </a:r>
            <a:r>
              <a:rPr lang="en-US" sz="1600" b="0" i="0" dirty="0" err="1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GreenFeedBack</a:t>
            </a:r>
            <a:r>
              <a:rPr lang="en-US" sz="1600" b="0" i="0" dirty="0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https://ec.europa.eu/info/funding-tenders/opportunities/portal/screen/how-to-participate/org-details/999999999/project/101056921/program/43108390/details</a:t>
            </a:r>
            <a:endParaRPr lang="en-US" sz="1600" b="0" i="0" dirty="0">
              <a:solidFill>
                <a:srgbClr val="2C363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Aerospace Composites digitally </a:t>
            </a:r>
            <a:r>
              <a:rPr lang="en-US" sz="1600" b="0" i="0" dirty="0" err="1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sensorised</a:t>
            </a:r>
            <a:r>
              <a:rPr lang="en-US" sz="1600" b="0" i="0" dirty="0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from manufacturing to end-of-life (INFINITE)</a:t>
            </a:r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https://ec.europa.eu/info/funding-tenders/opportunities/portal/screen/how-to-participate/org-details/999999999/project/101056884/program/43108390/details</a:t>
            </a:r>
            <a:endParaRPr lang="en-US" sz="1600" b="0" i="0" dirty="0">
              <a:solidFill>
                <a:srgbClr val="2C363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Carbon Neutral Milk (CANMILK)</a:t>
            </a:r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https://ec.europa.eu/info/funding-tenders/opportunities/portal/screen/how-to-participate/org-details/999999999/project/101069491/program/43108390/details</a:t>
            </a:r>
            <a:endParaRPr lang="en-US" sz="1600" b="0" i="0" dirty="0">
              <a:solidFill>
                <a:srgbClr val="2C363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Assessing Climate Change Risk in </a:t>
            </a:r>
            <a:r>
              <a:rPr lang="en-US" sz="1600" b="0" i="0" dirty="0" err="1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EUrope</a:t>
            </a:r>
            <a:r>
              <a:rPr lang="en-US" sz="1600" b="0" i="0" dirty="0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(ACCREU)</a:t>
            </a:r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https://ec.europa.eu/info/funding-tenders/opportunities/portal/screen/how-to-participate/org-details/999999999/project/101081358/program/43108390/details</a:t>
            </a:r>
            <a:endParaRPr lang="en-US" sz="1600" u="sng" dirty="0">
              <a:solidFill>
                <a:srgbClr val="0563C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1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Attributing and Verifying European and National Greenhouse gas and Aerosol Emissions and Reconciliation with Statistical Bottom up estimates (</a:t>
            </a:r>
            <a:r>
              <a:rPr lang="en-US" sz="1600" i="0" dirty="0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AVENGERS )</a:t>
            </a:r>
            <a:br>
              <a:rPr lang="en-US" sz="1600" i="0" u="sng" dirty="0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0" i="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https://ec.europa.eu/info/funding-tenders/opportunities/portal/screen/how-to-participate/org-details/999999999/project/101081322/program/43108390/details</a:t>
            </a:r>
            <a:br>
              <a:rPr lang="en-US" sz="1600" b="0" i="0" u="sng" dirty="0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i="0" dirty="0">
                <a:solidFill>
                  <a:srgbClr val="2C36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ICOS-ERIC is part of this project</a:t>
            </a:r>
            <a:endParaRPr lang="en-US" sz="1600" b="0" i="0" dirty="0">
              <a:solidFill>
                <a:srgbClr val="2C363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spcBef>
                <a:spcPct val="60000"/>
              </a:spcBef>
              <a:buClr>
                <a:schemeClr val="accent6">
                  <a:lumMod val="75000"/>
                </a:schemeClr>
              </a:buClr>
            </a:pPr>
            <a:b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alt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951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C:\Users\Katerina\Pictures\Finokalia 2006\P7260003.JPG"/>
          <p:cNvPicPr>
            <a:picLocks noChangeAspect="1" noChangeArrowheads="1"/>
          </p:cNvPicPr>
          <p:nvPr/>
        </p:nvPicPr>
        <p:blipFill>
          <a:blip r:embed="rId3" cstate="print">
            <a:lum bright="36000"/>
          </a:blip>
          <a:srcRect/>
          <a:stretch>
            <a:fillRect/>
          </a:stretch>
        </p:blipFill>
        <p:spPr bwMode="auto">
          <a:xfrm>
            <a:off x="-47626" y="-8335"/>
            <a:ext cx="9191625" cy="6893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 rot="20464703">
            <a:off x="1785981" y="2664601"/>
            <a:ext cx="6367058" cy="206865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Thnak</a:t>
            </a:r>
            <a:r>
              <a:rPr lang="en-US" sz="5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you for your Attention</a:t>
            </a:r>
            <a:endParaRPr lang="el-GR" sz="5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5" descr="http://t3.gstatic.com/images?q=tbn:ANd9GcS73RB8ukpz9wEqIo7BfkukaE4Zi0yXMPATlHraRIcQexSPQVvl0lH4Y-Z1-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527" y="6021288"/>
            <a:ext cx="1189987" cy="887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 descr="C:\Users\User\Documents\Personal\Miscellaneous\LOGOs\new-noa-logo-high-definition-E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234" y="102235"/>
            <a:ext cx="1447800" cy="120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004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1390</TotalTime>
  <Words>481</Words>
  <Application>Microsoft Office PowerPoint</Application>
  <PresentationFormat>On-screen Show (4:3)</PresentationFormat>
  <Paragraphs>56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Symbol</vt:lpstr>
      <vt:lpstr>Times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130</cp:revision>
  <dcterms:created xsi:type="dcterms:W3CDTF">2014-06-17T12:01:20Z</dcterms:created>
  <dcterms:modified xsi:type="dcterms:W3CDTF">2024-01-17T10:50:08Z</dcterms:modified>
</cp:coreProperties>
</file>