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 id="2147483695" r:id="rId7"/>
  </p:sldMasterIdLst>
  <p:notesMasterIdLst>
    <p:notesMasterId r:id="rId24"/>
  </p:notesMasterIdLst>
  <p:handoutMasterIdLst>
    <p:handoutMasterId r:id="rId25"/>
  </p:handoutMasterIdLst>
  <p:sldIdLst>
    <p:sldId id="705" r:id="rId8"/>
    <p:sldId id="280" r:id="rId9"/>
    <p:sldId id="540" r:id="rId10"/>
    <p:sldId id="554" r:id="rId11"/>
    <p:sldId id="551" r:id="rId12"/>
    <p:sldId id="552" r:id="rId13"/>
    <p:sldId id="553" r:id="rId14"/>
    <p:sldId id="702" r:id="rId15"/>
    <p:sldId id="701" r:id="rId16"/>
    <p:sldId id="699" r:id="rId17"/>
    <p:sldId id="700" r:id="rId18"/>
    <p:sldId id="703" r:id="rId19"/>
    <p:sldId id="483" r:id="rId20"/>
    <p:sldId id="490" r:id="rId21"/>
    <p:sldId id="536" r:id="rId22"/>
    <p:sldId id="404" r:id="rId23"/>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s>
</file>

<file path=ppt/diagrams/_rels/data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image" Target="../media/image58.jpeg"/></Relationships>
</file>

<file path=ppt/diagrams/_rels/data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6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image" Target="../media/image5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6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a:t>Jānis Ancāns</a:t>
          </a:r>
        </a:p>
        <a:p>
          <a:r>
            <a:rPr lang="lv-LV" sz="140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B64F9260-E259-4A0B-90D7-171C96DDACAA}">
      <dgm:prSet phldrT="[Text]" custT="1"/>
      <dgm:spPr>
        <a:solidFill>
          <a:srgbClr val="3018A8"/>
        </a:solidFill>
      </dgm:spPr>
      <dgm:t>
        <a:bodyPr/>
        <a:lstStyle/>
        <a:p>
          <a:r>
            <a:rPr lang="lv-LV" sz="1800" b="1"/>
            <a:t>Aiga Salmiņa</a:t>
          </a:r>
        </a:p>
        <a:p>
          <a:r>
            <a:rPr lang="lv-LV" sz="140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Liene Kairiša</a:t>
          </a:r>
        </a:p>
        <a:p>
          <a:r>
            <a:rPr lang="lv-LV" sz="140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0" presStyleCnt="2">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1" presStyleCnt="2">
        <dgm:presLayoutVars>
          <dgm:bulletEnabled val="1"/>
        </dgm:presLayoutVars>
      </dgm:prSet>
      <dgm:spPr/>
    </dgm:pt>
  </dgm:ptLst>
  <dgm:cxnLst>
    <dgm:cxn modelId="{2D136F26-8C70-48DC-B52D-DAA045996F3E}" srcId="{D8A34333-71D3-49BB-ACE0-1F0A04EFADB8}" destId="{27BBF8DD-D755-4DBA-814C-7B3C1FCF39A8}" srcOrd="1" destOrd="0" parTransId="{DB7502C0-61C4-44C7-9E1B-0EBE6B53FDCB}" sibTransId="{57D1B343-B72A-4EB8-B348-D12F598BC6B1}"/>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0"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C6F7E314-6606-4116-B2B4-1D710ED5DAE5}" type="presParOf" srcId="{B360BE89-E09F-4D23-8CB3-9C5127F27E48}" destId="{ADF5B543-191A-41EE-A1D2-A98BAC142887}" srcOrd="0"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1" destOrd="0" presId="urn:microsoft.com/office/officeart/2005/8/layout/vList3"/>
    <dgm:cxn modelId="{F657AF84-9AE0-479C-A8C2-76C4C8097B0C}" type="presParOf" srcId="{B360BE89-E09F-4D23-8CB3-9C5127F27E48}" destId="{0958241B-7804-4641-B233-C7018E341026}" srcOrd="2"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a:t>Jūlija Asmuss</a:t>
          </a:r>
        </a:p>
        <a:p>
          <a:r>
            <a:rPr lang="lv-LV" sz="1400"/>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Darja Aksjonova,</a:t>
          </a:r>
        </a:p>
        <a:p>
          <a:r>
            <a:rPr lang="lv-LV" sz="140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Lāsma Brenča</a:t>
          </a:r>
        </a:p>
        <a:p>
          <a:r>
            <a:rPr lang="lv-LV" sz="140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Jānis Ancāns</a:t>
          </a:r>
        </a:p>
        <a:p>
          <a:pPr marL="0" lvl="0" indent="0" algn="ctr" defTabSz="800100">
            <a:lnSpc>
              <a:spcPct val="90000"/>
            </a:lnSpc>
            <a:spcBef>
              <a:spcPct val="0"/>
            </a:spcBef>
            <a:spcAft>
              <a:spcPct val="35000"/>
            </a:spcAft>
            <a:buNone/>
          </a:pPr>
          <a:r>
            <a:rPr lang="lv-LV" sz="1400" kern="120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BEFCC-1F4E-4D32-AC4C-DED9E0D31759}">
      <dsp:nvSpPr>
        <dsp:cNvPr id="0" name=""/>
        <dsp:cNvSpPr/>
      </dsp:nvSpPr>
      <dsp:spPr>
        <a:xfrm rot="10800000">
          <a:off x="889045" y="849808"/>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Aiga Salmiņa</a:t>
          </a:r>
        </a:p>
        <a:p>
          <a:pPr marL="0" lvl="0" indent="0" algn="ctr" defTabSz="800100">
            <a:lnSpc>
              <a:spcPct val="90000"/>
            </a:lnSpc>
            <a:spcBef>
              <a:spcPct val="0"/>
            </a:spcBef>
            <a:spcAft>
              <a:spcPct val="35000"/>
            </a:spcAft>
            <a:buNone/>
          </a:pPr>
          <a:r>
            <a:rPr lang="lv-LV" sz="1400" kern="1200"/>
            <a:t>CL5, CL6, JRC</a:t>
          </a:r>
        </a:p>
      </dsp:txBody>
      <dsp:txXfrm rot="10800000">
        <a:off x="1185393" y="849808"/>
        <a:ext cx="2056748" cy="1185394"/>
      </dsp:txXfrm>
    </dsp:sp>
    <dsp:sp modelId="{382B2B52-D486-4018-8AD0-8E012ECB9C37}">
      <dsp:nvSpPr>
        <dsp:cNvPr id="0" name=""/>
        <dsp:cNvSpPr/>
      </dsp:nvSpPr>
      <dsp:spPr>
        <a:xfrm>
          <a:off x="296348" y="849808"/>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2389052"/>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Liene Kairiša</a:t>
          </a:r>
        </a:p>
        <a:p>
          <a:pPr marL="0" lvl="0" indent="0" algn="ctr" defTabSz="800100">
            <a:lnSpc>
              <a:spcPct val="90000"/>
            </a:lnSpc>
            <a:spcBef>
              <a:spcPct val="0"/>
            </a:spcBef>
            <a:spcAft>
              <a:spcPct val="35000"/>
            </a:spcAft>
            <a:buNone/>
          </a:pPr>
          <a:r>
            <a:rPr lang="lv-LV" sz="1400" kern="1200"/>
            <a:t>MSCA, ERC, ERA</a:t>
          </a:r>
        </a:p>
      </dsp:txBody>
      <dsp:txXfrm rot="10800000">
        <a:off x="1185393" y="2389052"/>
        <a:ext cx="2056748" cy="1185394"/>
      </dsp:txXfrm>
    </dsp:sp>
    <dsp:sp modelId="{D997D906-23A0-4B11-A5D9-F0E2EA6FF46D}">
      <dsp:nvSpPr>
        <dsp:cNvPr id="0" name=""/>
        <dsp:cNvSpPr/>
      </dsp:nvSpPr>
      <dsp:spPr>
        <a:xfrm>
          <a:off x="296348" y="2389052"/>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Jūlija Asmuss</a:t>
          </a:r>
        </a:p>
        <a:p>
          <a:pPr marL="0" lvl="0" indent="0" algn="ctr" defTabSz="800100">
            <a:lnSpc>
              <a:spcPct val="90000"/>
            </a:lnSpc>
            <a:spcBef>
              <a:spcPct val="0"/>
            </a:spcBef>
            <a:spcAft>
              <a:spcPct val="35000"/>
            </a:spcAft>
            <a:buNone/>
          </a:pPr>
          <a:r>
            <a:rPr lang="lv-LV" sz="1400" kern="1200"/>
            <a:t>Coordinator,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Darja Aksjonova,</a:t>
          </a:r>
        </a:p>
        <a:p>
          <a:pPr marL="0" lvl="0" indent="0" algn="ctr" defTabSz="800100">
            <a:lnSpc>
              <a:spcPct val="90000"/>
            </a:lnSpc>
            <a:spcBef>
              <a:spcPct val="0"/>
            </a:spcBef>
            <a:spcAft>
              <a:spcPct val="35000"/>
            </a:spcAft>
            <a:buNone/>
          </a:pPr>
          <a:r>
            <a:rPr lang="lv-LV" sz="1400" kern="120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Lāsma Brenča</a:t>
          </a:r>
        </a:p>
        <a:p>
          <a:pPr marL="0" lvl="0" indent="0" algn="ctr" defTabSz="800100">
            <a:lnSpc>
              <a:spcPct val="90000"/>
            </a:lnSpc>
            <a:spcBef>
              <a:spcPct val="0"/>
            </a:spcBef>
            <a:spcAft>
              <a:spcPct val="35000"/>
            </a:spcAft>
            <a:buNone/>
          </a:pPr>
          <a:r>
            <a:rPr lang="lv-LV" sz="1400" kern="120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01.03.2024</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01.03.2024</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2</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2137976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696273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4" Type="http://schemas.openxmlformats.org/officeDocument/2006/relationships/image" Target="../media/image3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531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01/03/2024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Freeform 17"/>
          <p:cNvSpPr txBox="1">
            <a:spLocks/>
          </p:cNvSpPr>
          <p:nvPr userDrawn="1"/>
        </p:nvSpPr>
        <p:spPr>
          <a:xfrm>
            <a:off x="1540871" y="0"/>
            <a:ext cx="9923340" cy="4737370"/>
          </a:xfrm>
          <a:custGeom>
            <a:avLst/>
            <a:gdLst>
              <a:gd name="connsiteX0" fmla="*/ 269459 w 10787364"/>
              <a:gd name="connsiteY0" fmla="*/ 0 h 5149852"/>
              <a:gd name="connsiteX1" fmla="*/ 10787364 w 10787364"/>
              <a:gd name="connsiteY1" fmla="*/ 0 h 5149852"/>
              <a:gd name="connsiteX2" fmla="*/ 9587675 w 10787364"/>
              <a:gd name="connsiteY2" fmla="*/ 3851503 h 5149852"/>
              <a:gd name="connsiteX3" fmla="*/ 3982321 w 10787364"/>
              <a:gd name="connsiteY3" fmla="*/ 5149852 h 5149852"/>
              <a:gd name="connsiteX4" fmla="*/ 0 w 10787364"/>
              <a:gd name="connsiteY4" fmla="*/ 865076 h 5149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7364" h="5149852">
                <a:moveTo>
                  <a:pt x="269459" y="0"/>
                </a:moveTo>
                <a:lnTo>
                  <a:pt x="10787364" y="0"/>
                </a:lnTo>
                <a:lnTo>
                  <a:pt x="9587675" y="3851503"/>
                </a:lnTo>
                <a:lnTo>
                  <a:pt x="3982321" y="5149852"/>
                </a:lnTo>
                <a:lnTo>
                  <a:pt x="0" y="865076"/>
                </a:lnTo>
                <a:close/>
              </a:path>
            </a:pathLst>
          </a:custGeom>
          <a:blipFill dpi="0" rotWithShape="1">
            <a:blip r:embed="rId2" cstate="screen">
              <a:extLst>
                <a:ext uri="{28A0092B-C50C-407E-A947-70E740481C1C}">
                  <a14:useLocalDpi xmlns:a14="http://schemas.microsoft.com/office/drawing/2010/main" val="0"/>
                </a:ext>
              </a:extLst>
            </a:blip>
            <a:srcRect/>
            <a:stretch>
              <a:fillRect/>
            </a:stretch>
          </a:blipFill>
        </p:spPr>
        <p:txBody>
          <a:bodyPr wrap="square" anchor="ctr">
            <a:noAutofit/>
          </a:bodyPr>
          <a:lstStyle>
            <a:lvl1pPr marL="0" indent="0" algn="ctr" defTabSz="914400" rtl="0" eaLnBrk="1" latinLnBrk="0" hangingPunct="1">
              <a:lnSpc>
                <a:spcPct val="90000"/>
              </a:lnSpc>
              <a:spcBef>
                <a:spcPts val="1000"/>
              </a:spcBef>
              <a:buFont typeface="Arial"/>
              <a:buNone/>
              <a:defRPr sz="1600" b="1" i="0" kern="1200" baseline="0">
                <a:solidFill>
                  <a:schemeClr val="tx1"/>
                </a:solidFill>
                <a:latin typeface="Source Sans Pro" charset="0"/>
                <a:ea typeface="Source Sans Pro" charset="0"/>
                <a:cs typeface="Source Sans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grpSp>
        <p:nvGrpSpPr>
          <p:cNvPr id="2" name="Group 1"/>
          <p:cNvGrpSpPr>
            <a:grpSpLocks noChangeAspect="1"/>
          </p:cNvGrpSpPr>
          <p:nvPr userDrawn="1"/>
        </p:nvGrpSpPr>
        <p:grpSpPr bwMode="auto">
          <a:xfrm rot="20761722">
            <a:off x="358739" y="1004167"/>
            <a:ext cx="2058911" cy="2526544"/>
            <a:chOff x="2751" y="823"/>
            <a:chExt cx="2175" cy="2669"/>
          </a:xfrm>
          <a:noFill/>
        </p:grpSpPr>
        <p:sp>
          <p:nvSpPr>
            <p:cNvPr id="3" name="Freeform 273"/>
            <p:cNvSpPr>
              <a:spLocks/>
            </p:cNvSpPr>
            <p:nvPr/>
          </p:nvSpPr>
          <p:spPr bwMode="auto">
            <a:xfrm>
              <a:off x="3194" y="2595"/>
              <a:ext cx="1289" cy="897"/>
            </a:xfrm>
            <a:custGeom>
              <a:avLst/>
              <a:gdLst>
                <a:gd name="T0" fmla="*/ 1289 w 1289"/>
                <a:gd name="T1" fmla="*/ 0 h 897"/>
                <a:gd name="T2" fmla="*/ 645 w 1289"/>
                <a:gd name="T3" fmla="*/ 897 h 897"/>
                <a:gd name="T4" fmla="*/ 0 w 1289"/>
                <a:gd name="T5" fmla="*/ 0 h 897"/>
                <a:gd name="T6" fmla="*/ 1289 w 1289"/>
                <a:gd name="T7" fmla="*/ 0 h 897"/>
              </a:gdLst>
              <a:ahLst/>
              <a:cxnLst>
                <a:cxn ang="0">
                  <a:pos x="T0" y="T1"/>
                </a:cxn>
                <a:cxn ang="0">
                  <a:pos x="T2" y="T3"/>
                </a:cxn>
                <a:cxn ang="0">
                  <a:pos x="T4" y="T5"/>
                </a:cxn>
                <a:cxn ang="0">
                  <a:pos x="T6" y="T7"/>
                </a:cxn>
              </a:cxnLst>
              <a:rect l="0" t="0" r="r" b="b"/>
              <a:pathLst>
                <a:path w="1289" h="897">
                  <a:moveTo>
                    <a:pt x="1289" y="0"/>
                  </a:moveTo>
                  <a:lnTo>
                    <a:pt x="645" y="897"/>
                  </a:lnTo>
                  <a:lnTo>
                    <a:pt x="0" y="0"/>
                  </a:lnTo>
                  <a:lnTo>
                    <a:pt x="1289" y="0"/>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Freeform 274"/>
            <p:cNvSpPr>
              <a:spLocks/>
            </p:cNvSpPr>
            <p:nvPr/>
          </p:nvSpPr>
          <p:spPr bwMode="auto">
            <a:xfrm>
              <a:off x="3839" y="2595"/>
              <a:ext cx="1087" cy="897"/>
            </a:xfrm>
            <a:custGeom>
              <a:avLst/>
              <a:gdLst>
                <a:gd name="T0" fmla="*/ 0 w 1087"/>
                <a:gd name="T1" fmla="*/ 897 h 897"/>
                <a:gd name="T2" fmla="*/ 1087 w 1087"/>
                <a:gd name="T3" fmla="*/ 206 h 897"/>
                <a:gd name="T4" fmla="*/ 644 w 1087"/>
                <a:gd name="T5" fmla="*/ 0 h 897"/>
                <a:gd name="T6" fmla="*/ 0 w 1087"/>
                <a:gd name="T7" fmla="*/ 897 h 897"/>
              </a:gdLst>
              <a:ahLst/>
              <a:cxnLst>
                <a:cxn ang="0">
                  <a:pos x="T0" y="T1"/>
                </a:cxn>
                <a:cxn ang="0">
                  <a:pos x="T2" y="T3"/>
                </a:cxn>
                <a:cxn ang="0">
                  <a:pos x="T4" y="T5"/>
                </a:cxn>
                <a:cxn ang="0">
                  <a:pos x="T6" y="T7"/>
                </a:cxn>
              </a:cxnLst>
              <a:rect l="0" t="0" r="r" b="b"/>
              <a:pathLst>
                <a:path w="1087" h="897">
                  <a:moveTo>
                    <a:pt x="0" y="897"/>
                  </a:moveTo>
                  <a:lnTo>
                    <a:pt x="1087" y="206"/>
                  </a:lnTo>
                  <a:lnTo>
                    <a:pt x="644" y="0"/>
                  </a:lnTo>
                  <a:lnTo>
                    <a:pt x="0" y="897"/>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275"/>
            <p:cNvSpPr>
              <a:spLocks/>
            </p:cNvSpPr>
            <p:nvPr/>
          </p:nvSpPr>
          <p:spPr bwMode="auto">
            <a:xfrm>
              <a:off x="2751" y="2595"/>
              <a:ext cx="1088" cy="897"/>
            </a:xfrm>
            <a:custGeom>
              <a:avLst/>
              <a:gdLst>
                <a:gd name="T0" fmla="*/ 1088 w 1088"/>
                <a:gd name="T1" fmla="*/ 897 h 897"/>
                <a:gd name="T2" fmla="*/ 0 w 1088"/>
                <a:gd name="T3" fmla="*/ 206 h 897"/>
                <a:gd name="T4" fmla="*/ 443 w 1088"/>
                <a:gd name="T5" fmla="*/ 0 h 897"/>
                <a:gd name="T6" fmla="*/ 1088 w 1088"/>
                <a:gd name="T7" fmla="*/ 897 h 897"/>
              </a:gdLst>
              <a:ahLst/>
              <a:cxnLst>
                <a:cxn ang="0">
                  <a:pos x="T0" y="T1"/>
                </a:cxn>
                <a:cxn ang="0">
                  <a:pos x="T2" y="T3"/>
                </a:cxn>
                <a:cxn ang="0">
                  <a:pos x="T4" y="T5"/>
                </a:cxn>
                <a:cxn ang="0">
                  <a:pos x="T6" y="T7"/>
                </a:cxn>
              </a:cxnLst>
              <a:rect l="0" t="0" r="r" b="b"/>
              <a:pathLst>
                <a:path w="1088" h="897">
                  <a:moveTo>
                    <a:pt x="1088" y="897"/>
                  </a:moveTo>
                  <a:lnTo>
                    <a:pt x="0" y="206"/>
                  </a:lnTo>
                  <a:lnTo>
                    <a:pt x="443" y="0"/>
                  </a:lnTo>
                  <a:lnTo>
                    <a:pt x="1088" y="897"/>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276"/>
            <p:cNvSpPr>
              <a:spLocks/>
            </p:cNvSpPr>
            <p:nvPr/>
          </p:nvSpPr>
          <p:spPr bwMode="auto">
            <a:xfrm>
              <a:off x="4483" y="1493"/>
              <a:ext cx="443" cy="1308"/>
            </a:xfrm>
            <a:custGeom>
              <a:avLst/>
              <a:gdLst>
                <a:gd name="T0" fmla="*/ 443 w 443"/>
                <a:gd name="T1" fmla="*/ 1308 h 1308"/>
                <a:gd name="T2" fmla="*/ 443 w 443"/>
                <a:gd name="T3" fmla="*/ 0 h 1308"/>
                <a:gd name="T4" fmla="*/ 0 w 443"/>
                <a:gd name="T5" fmla="*/ 1102 h 1308"/>
                <a:gd name="T6" fmla="*/ 443 w 443"/>
                <a:gd name="T7" fmla="*/ 1308 h 1308"/>
              </a:gdLst>
              <a:ahLst/>
              <a:cxnLst>
                <a:cxn ang="0">
                  <a:pos x="T0" y="T1"/>
                </a:cxn>
                <a:cxn ang="0">
                  <a:pos x="T2" y="T3"/>
                </a:cxn>
                <a:cxn ang="0">
                  <a:pos x="T4" y="T5"/>
                </a:cxn>
                <a:cxn ang="0">
                  <a:pos x="T6" y="T7"/>
                </a:cxn>
              </a:cxnLst>
              <a:rect l="0" t="0" r="r" b="b"/>
              <a:pathLst>
                <a:path w="443" h="1308">
                  <a:moveTo>
                    <a:pt x="443" y="1308"/>
                  </a:moveTo>
                  <a:lnTo>
                    <a:pt x="443" y="0"/>
                  </a:lnTo>
                  <a:lnTo>
                    <a:pt x="0" y="1102"/>
                  </a:lnTo>
                  <a:lnTo>
                    <a:pt x="443" y="1308"/>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277"/>
            <p:cNvSpPr>
              <a:spLocks/>
            </p:cNvSpPr>
            <p:nvPr/>
          </p:nvSpPr>
          <p:spPr bwMode="auto">
            <a:xfrm>
              <a:off x="2751" y="1493"/>
              <a:ext cx="443" cy="1308"/>
            </a:xfrm>
            <a:custGeom>
              <a:avLst/>
              <a:gdLst>
                <a:gd name="T0" fmla="*/ 0 w 443"/>
                <a:gd name="T1" fmla="*/ 1308 h 1308"/>
                <a:gd name="T2" fmla="*/ 3 w 443"/>
                <a:gd name="T3" fmla="*/ 0 h 1308"/>
                <a:gd name="T4" fmla="*/ 443 w 443"/>
                <a:gd name="T5" fmla="*/ 1102 h 1308"/>
                <a:gd name="T6" fmla="*/ 0 w 443"/>
                <a:gd name="T7" fmla="*/ 1308 h 1308"/>
              </a:gdLst>
              <a:ahLst/>
              <a:cxnLst>
                <a:cxn ang="0">
                  <a:pos x="T0" y="T1"/>
                </a:cxn>
                <a:cxn ang="0">
                  <a:pos x="T2" y="T3"/>
                </a:cxn>
                <a:cxn ang="0">
                  <a:pos x="T4" y="T5"/>
                </a:cxn>
                <a:cxn ang="0">
                  <a:pos x="T6" y="T7"/>
                </a:cxn>
              </a:cxnLst>
              <a:rect l="0" t="0" r="r" b="b"/>
              <a:pathLst>
                <a:path w="443" h="1308">
                  <a:moveTo>
                    <a:pt x="0" y="1308"/>
                  </a:moveTo>
                  <a:lnTo>
                    <a:pt x="3" y="0"/>
                  </a:lnTo>
                  <a:lnTo>
                    <a:pt x="443" y="1102"/>
                  </a:lnTo>
                  <a:lnTo>
                    <a:pt x="0" y="1308"/>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78"/>
            <p:cNvSpPr>
              <a:spLocks/>
            </p:cNvSpPr>
            <p:nvPr/>
          </p:nvSpPr>
          <p:spPr bwMode="auto">
            <a:xfrm>
              <a:off x="3194" y="1446"/>
              <a:ext cx="1289" cy="1149"/>
            </a:xfrm>
            <a:custGeom>
              <a:avLst/>
              <a:gdLst>
                <a:gd name="T0" fmla="*/ 1289 w 1289"/>
                <a:gd name="T1" fmla="*/ 1149 h 1149"/>
                <a:gd name="T2" fmla="*/ 0 w 1289"/>
                <a:gd name="T3" fmla="*/ 1149 h 1149"/>
                <a:gd name="T4" fmla="*/ 628 w 1289"/>
                <a:gd name="T5" fmla="*/ 0 h 1149"/>
                <a:gd name="T6" fmla="*/ 1289 w 1289"/>
                <a:gd name="T7" fmla="*/ 1149 h 1149"/>
              </a:gdLst>
              <a:ahLst/>
              <a:cxnLst>
                <a:cxn ang="0">
                  <a:pos x="T0" y="T1"/>
                </a:cxn>
                <a:cxn ang="0">
                  <a:pos x="T2" y="T3"/>
                </a:cxn>
                <a:cxn ang="0">
                  <a:pos x="T4" y="T5"/>
                </a:cxn>
                <a:cxn ang="0">
                  <a:pos x="T6" y="T7"/>
                </a:cxn>
              </a:cxnLst>
              <a:rect l="0" t="0" r="r" b="b"/>
              <a:pathLst>
                <a:path w="1289" h="1149">
                  <a:moveTo>
                    <a:pt x="1289" y="1149"/>
                  </a:moveTo>
                  <a:lnTo>
                    <a:pt x="0" y="1149"/>
                  </a:lnTo>
                  <a:lnTo>
                    <a:pt x="628" y="0"/>
                  </a:lnTo>
                  <a:lnTo>
                    <a:pt x="1289"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79"/>
            <p:cNvSpPr>
              <a:spLocks/>
            </p:cNvSpPr>
            <p:nvPr/>
          </p:nvSpPr>
          <p:spPr bwMode="auto">
            <a:xfrm>
              <a:off x="3822" y="1446"/>
              <a:ext cx="1104" cy="1149"/>
            </a:xfrm>
            <a:custGeom>
              <a:avLst/>
              <a:gdLst>
                <a:gd name="T0" fmla="*/ 661 w 1104"/>
                <a:gd name="T1" fmla="*/ 1149 h 1149"/>
                <a:gd name="T2" fmla="*/ 1104 w 1104"/>
                <a:gd name="T3" fmla="*/ 47 h 1149"/>
                <a:gd name="T4" fmla="*/ 0 w 1104"/>
                <a:gd name="T5" fmla="*/ 0 h 1149"/>
                <a:gd name="T6" fmla="*/ 661 w 1104"/>
                <a:gd name="T7" fmla="*/ 1149 h 1149"/>
              </a:gdLst>
              <a:ahLst/>
              <a:cxnLst>
                <a:cxn ang="0">
                  <a:pos x="T0" y="T1"/>
                </a:cxn>
                <a:cxn ang="0">
                  <a:pos x="T2" y="T3"/>
                </a:cxn>
                <a:cxn ang="0">
                  <a:pos x="T4" y="T5"/>
                </a:cxn>
                <a:cxn ang="0">
                  <a:pos x="T6" y="T7"/>
                </a:cxn>
              </a:cxnLst>
              <a:rect l="0" t="0" r="r" b="b"/>
              <a:pathLst>
                <a:path w="1104" h="1149">
                  <a:moveTo>
                    <a:pt x="661" y="1149"/>
                  </a:moveTo>
                  <a:lnTo>
                    <a:pt x="1104" y="47"/>
                  </a:lnTo>
                  <a:lnTo>
                    <a:pt x="0" y="0"/>
                  </a:lnTo>
                  <a:lnTo>
                    <a:pt x="661"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80"/>
            <p:cNvSpPr>
              <a:spLocks/>
            </p:cNvSpPr>
            <p:nvPr/>
          </p:nvSpPr>
          <p:spPr bwMode="auto">
            <a:xfrm>
              <a:off x="2751" y="1446"/>
              <a:ext cx="1071" cy="1149"/>
            </a:xfrm>
            <a:custGeom>
              <a:avLst/>
              <a:gdLst>
                <a:gd name="T0" fmla="*/ 443 w 1071"/>
                <a:gd name="T1" fmla="*/ 1149 h 1149"/>
                <a:gd name="T2" fmla="*/ 0 w 1071"/>
                <a:gd name="T3" fmla="*/ 47 h 1149"/>
                <a:gd name="T4" fmla="*/ 1071 w 1071"/>
                <a:gd name="T5" fmla="*/ 0 h 1149"/>
                <a:gd name="T6" fmla="*/ 443 w 1071"/>
                <a:gd name="T7" fmla="*/ 1149 h 1149"/>
              </a:gdLst>
              <a:ahLst/>
              <a:cxnLst>
                <a:cxn ang="0">
                  <a:pos x="T0" y="T1"/>
                </a:cxn>
                <a:cxn ang="0">
                  <a:pos x="T2" y="T3"/>
                </a:cxn>
                <a:cxn ang="0">
                  <a:pos x="T4" y="T5"/>
                </a:cxn>
                <a:cxn ang="0">
                  <a:pos x="T6" y="T7"/>
                </a:cxn>
              </a:cxnLst>
              <a:rect l="0" t="0" r="r" b="b"/>
              <a:pathLst>
                <a:path w="1071" h="1149">
                  <a:moveTo>
                    <a:pt x="443" y="1149"/>
                  </a:moveTo>
                  <a:lnTo>
                    <a:pt x="0" y="47"/>
                  </a:lnTo>
                  <a:lnTo>
                    <a:pt x="1071" y="0"/>
                  </a:lnTo>
                  <a:lnTo>
                    <a:pt x="443"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81"/>
            <p:cNvSpPr>
              <a:spLocks/>
            </p:cNvSpPr>
            <p:nvPr/>
          </p:nvSpPr>
          <p:spPr bwMode="auto">
            <a:xfrm>
              <a:off x="2751" y="823"/>
              <a:ext cx="1071" cy="670"/>
            </a:xfrm>
            <a:custGeom>
              <a:avLst/>
              <a:gdLst>
                <a:gd name="T0" fmla="*/ 1071 w 1071"/>
                <a:gd name="T1" fmla="*/ 623 h 670"/>
                <a:gd name="T2" fmla="*/ 1071 w 1071"/>
                <a:gd name="T3" fmla="*/ 0 h 670"/>
                <a:gd name="T4" fmla="*/ 0 w 1071"/>
                <a:gd name="T5" fmla="*/ 670 h 670"/>
                <a:gd name="T6" fmla="*/ 1071 w 1071"/>
                <a:gd name="T7" fmla="*/ 623 h 670"/>
              </a:gdLst>
              <a:ahLst/>
              <a:cxnLst>
                <a:cxn ang="0">
                  <a:pos x="T0" y="T1"/>
                </a:cxn>
                <a:cxn ang="0">
                  <a:pos x="T2" y="T3"/>
                </a:cxn>
                <a:cxn ang="0">
                  <a:pos x="T4" y="T5"/>
                </a:cxn>
                <a:cxn ang="0">
                  <a:pos x="T6" y="T7"/>
                </a:cxn>
              </a:cxnLst>
              <a:rect l="0" t="0" r="r" b="b"/>
              <a:pathLst>
                <a:path w="1071" h="670">
                  <a:moveTo>
                    <a:pt x="1071" y="623"/>
                  </a:moveTo>
                  <a:lnTo>
                    <a:pt x="1071" y="0"/>
                  </a:lnTo>
                  <a:lnTo>
                    <a:pt x="0" y="670"/>
                  </a:lnTo>
                  <a:lnTo>
                    <a:pt x="1071" y="623"/>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82"/>
            <p:cNvSpPr>
              <a:spLocks/>
            </p:cNvSpPr>
            <p:nvPr/>
          </p:nvSpPr>
          <p:spPr bwMode="auto">
            <a:xfrm>
              <a:off x="3822" y="823"/>
              <a:ext cx="1102" cy="673"/>
            </a:xfrm>
            <a:custGeom>
              <a:avLst/>
              <a:gdLst>
                <a:gd name="T0" fmla="*/ 0 w 1102"/>
                <a:gd name="T1" fmla="*/ 623 h 673"/>
                <a:gd name="T2" fmla="*/ 0 w 1102"/>
                <a:gd name="T3" fmla="*/ 0 h 673"/>
                <a:gd name="T4" fmla="*/ 1102 w 1102"/>
                <a:gd name="T5" fmla="*/ 673 h 673"/>
                <a:gd name="T6" fmla="*/ 0 w 1102"/>
                <a:gd name="T7" fmla="*/ 623 h 673"/>
              </a:gdLst>
              <a:ahLst/>
              <a:cxnLst>
                <a:cxn ang="0">
                  <a:pos x="T0" y="T1"/>
                </a:cxn>
                <a:cxn ang="0">
                  <a:pos x="T2" y="T3"/>
                </a:cxn>
                <a:cxn ang="0">
                  <a:pos x="T4" y="T5"/>
                </a:cxn>
                <a:cxn ang="0">
                  <a:pos x="T6" y="T7"/>
                </a:cxn>
              </a:cxnLst>
              <a:rect l="0" t="0" r="r" b="b"/>
              <a:pathLst>
                <a:path w="1102" h="673">
                  <a:moveTo>
                    <a:pt x="0" y="623"/>
                  </a:moveTo>
                  <a:lnTo>
                    <a:pt x="0" y="0"/>
                  </a:lnTo>
                  <a:lnTo>
                    <a:pt x="1102" y="673"/>
                  </a:lnTo>
                  <a:lnTo>
                    <a:pt x="0" y="623"/>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Freeform 17"/>
          <p:cNvSpPr txBox="1">
            <a:spLocks/>
          </p:cNvSpPr>
          <p:nvPr userDrawn="1"/>
        </p:nvSpPr>
        <p:spPr>
          <a:xfrm rot="20298230">
            <a:off x="9804694" y="2792393"/>
            <a:ext cx="1627438" cy="1847461"/>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gradFill>
            <a:gsLst>
              <a:gs pos="30000">
                <a:schemeClr val="accent1">
                  <a:lumMod val="74000"/>
                  <a:alpha val="41000"/>
                </a:schemeClr>
              </a:gs>
              <a:gs pos="100000">
                <a:schemeClr val="bg2"/>
              </a:gs>
            </a:gsLst>
            <a:lin ang="2700000" scaled="1"/>
          </a:gradFill>
        </p:spPr>
        <p:txBody>
          <a:bodyPr wrap="square" anchor="ctr">
            <a:noAutofit/>
          </a:bodyPr>
          <a:lstStyle>
            <a:lvl1pPr marL="0" indent="0" algn="ctr" defTabSz="914400" rtl="0" eaLnBrk="1" latinLnBrk="0" hangingPunct="1">
              <a:lnSpc>
                <a:spcPct val="90000"/>
              </a:lnSpc>
              <a:spcBef>
                <a:spcPts val="1000"/>
              </a:spcBef>
              <a:buFont typeface="Arial"/>
              <a:buNone/>
              <a:defRPr sz="1600" b="1" i="0" kern="1200" baseline="0">
                <a:solidFill>
                  <a:schemeClr val="tx1"/>
                </a:solidFill>
                <a:latin typeface="Source Sans Pro" charset="0"/>
                <a:ea typeface="Source Sans Pro" charset="0"/>
                <a:cs typeface="Source Sans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400">
              <a:solidFill>
                <a:schemeClr val="bg1"/>
              </a:solidFill>
            </a:endParaRPr>
          </a:p>
        </p:txBody>
      </p:sp>
      <p:pic>
        <p:nvPicPr>
          <p:cNvPr id="19" name="Picture 18"/>
          <p:cNvPicPr>
            <a:picLocks noChangeAspect="1"/>
          </p:cNvPicPr>
          <p:nvPr userDrawn="1"/>
        </p:nvPicPr>
        <p:blipFill>
          <a:blip r:embed="rId3" cstate="screen">
            <a:lum bright="70000" contrast="-70000"/>
            <a:extLst>
              <a:ext uri="{28A0092B-C50C-407E-A947-70E740481C1C}">
                <a14:useLocalDpi xmlns:a14="http://schemas.microsoft.com/office/drawing/2010/main"/>
              </a:ext>
            </a:extLst>
          </a:blip>
          <a:stretch>
            <a:fillRect/>
          </a:stretch>
        </p:blipFill>
        <p:spPr>
          <a:xfrm>
            <a:off x="10747631" y="5636653"/>
            <a:ext cx="968344" cy="897382"/>
          </a:xfrm>
          <a:prstGeom prst="rect">
            <a:avLst/>
          </a:prstGeom>
        </p:spPr>
      </p:pic>
      <p:pic>
        <p:nvPicPr>
          <p:cNvPr id="23" name="Picture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2120" y="5674827"/>
            <a:ext cx="1557549" cy="821034"/>
          </a:xfrm>
          <a:prstGeom prst="rect">
            <a:avLst/>
          </a:prstGeom>
        </p:spPr>
      </p:pic>
    </p:spTree>
    <p:extLst>
      <p:ext uri="{BB962C8B-B14F-4D97-AF65-F5344CB8AC3E}">
        <p14:creationId xmlns:p14="http://schemas.microsoft.com/office/powerpoint/2010/main" val="174983902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2631837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2" name="Rectangle 1"/>
          <p:cNvSpPr/>
          <p:nvPr userDrawn="1"/>
        </p:nvSpPr>
        <p:spPr>
          <a:xfrm>
            <a:off x="0"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1430277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371789" y="371788"/>
            <a:ext cx="11448422" cy="6486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9874103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33388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4083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3_Title Slide">
    <p:spTree>
      <p:nvGrpSpPr>
        <p:cNvPr id="1" name=""/>
        <p:cNvGrpSpPr/>
        <p:nvPr/>
      </p:nvGrpSpPr>
      <p:grpSpPr>
        <a:xfrm>
          <a:off x="0" y="0"/>
          <a:ext cx="0" cy="0"/>
          <a:chOff x="0" y="0"/>
          <a:chExt cx="0" cy="0"/>
        </a:xfrm>
      </p:grpSpPr>
      <p:sp>
        <p:nvSpPr>
          <p:cNvPr id="2" name="Rectangle 1"/>
          <p:cNvSpPr/>
          <p:nvPr userDrawn="1"/>
        </p:nvSpPr>
        <p:spPr>
          <a:xfrm>
            <a:off x="114" y="-338"/>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5" name="Picture 304"/>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6182836" y="4061873"/>
            <a:ext cx="5552539" cy="2795789"/>
          </a:xfrm>
          <a:prstGeom prst="rect">
            <a:avLst/>
          </a:prstGeom>
        </p:spPr>
      </p:pic>
      <p:sp>
        <p:nvSpPr>
          <p:cNvPr id="4" name="Hexagon 3"/>
          <p:cNvSpPr/>
          <p:nvPr userDrawn="1"/>
        </p:nvSpPr>
        <p:spPr bwMode="auto">
          <a:xfrm rot="5400000">
            <a:off x="7558957" y="1752494"/>
            <a:ext cx="4544142" cy="3952291"/>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blipFill dpi="0" rotWithShape="1">
            <a:blip r:embed="rId3" cstate="email">
              <a:extLst>
                <a:ext uri="{BEBA8EAE-BF5A-486C-A8C5-ECC9F3942E4B}">
                  <a14:imgProps xmlns:a14="http://schemas.microsoft.com/office/drawing/2010/main">
                    <a14:imgLayer r:embed="rId4">
                      <a14:imgEffect>
                        <a14:sharpenSoften amount="1000"/>
                      </a14:imgEffect>
                      <a14:imgEffect>
                        <a14:colorTemperature colorTemp="4031"/>
                      </a14:imgEffect>
                      <a14:imgEffect>
                        <a14:saturation sat="300000"/>
                      </a14:imgEffect>
                      <a14:imgEffect>
                        <a14:brightnessContrast bright="40000"/>
                      </a14:imgEffect>
                    </a14:imgLayer>
                  </a14:imgProps>
                </a:ext>
                <a:ext uri="{28A0092B-C50C-407E-A947-70E740481C1C}">
                  <a14:useLocalDpi xmlns:a14="http://schemas.microsoft.com/office/drawing/2010/main"/>
                </a:ext>
              </a:extLst>
            </a:blip>
            <a:srcRect/>
            <a:stretch>
              <a:fillRect/>
            </a:stretch>
          </a:blipFill>
          <a:ln>
            <a:noFill/>
          </a:ln>
        </p:spPr>
        <p:txBody>
          <a:bodyPr vert="horz" wrap="square" lIns="91440" tIns="45720" rIns="91440" bIns="45720" numCol="1" rtlCol="0" anchor="ctr" anchorCtr="0" compatLnSpc="1">
            <a:prstTxWarp prst="textArchDown">
              <a:avLst/>
            </a:prstTxWarp>
          </a:bodyPr>
          <a:lstStyle/>
          <a:p>
            <a:pPr algn="ctr"/>
            <a:endParaRPr lang="en-GB"/>
          </a:p>
        </p:txBody>
      </p:sp>
    </p:spTree>
    <p:extLst>
      <p:ext uri="{BB962C8B-B14F-4D97-AF65-F5344CB8AC3E}">
        <p14:creationId xmlns:p14="http://schemas.microsoft.com/office/powerpoint/2010/main" val="1917013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2576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5_Title Slide">
    <p:spTree>
      <p:nvGrpSpPr>
        <p:cNvPr id="1" name=""/>
        <p:cNvGrpSpPr/>
        <p:nvPr/>
      </p:nvGrpSpPr>
      <p:grpSpPr>
        <a:xfrm>
          <a:off x="0" y="0"/>
          <a:ext cx="0" cy="0"/>
          <a:chOff x="0" y="0"/>
          <a:chExt cx="0" cy="0"/>
        </a:xfrm>
      </p:grpSpPr>
      <p:sp>
        <p:nvSpPr>
          <p:cNvPr id="2" name="Rectangle 1"/>
          <p:cNvSpPr/>
          <p:nvPr userDrawn="1"/>
        </p:nvSpPr>
        <p:spPr>
          <a:xfrm>
            <a:off x="114" y="-338"/>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5" name="Picture 304"/>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6182836" y="4061873"/>
            <a:ext cx="5552539" cy="2795789"/>
          </a:xfrm>
          <a:prstGeom prst="rect">
            <a:avLst/>
          </a:prstGeom>
        </p:spPr>
      </p:pic>
    </p:spTree>
    <p:extLst>
      <p:ext uri="{BB962C8B-B14F-4D97-AF65-F5344CB8AC3E}">
        <p14:creationId xmlns:p14="http://schemas.microsoft.com/office/powerpoint/2010/main" val="29383345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4_Title Slide">
    <p:spTree>
      <p:nvGrpSpPr>
        <p:cNvPr id="1" name=""/>
        <p:cNvGrpSpPr/>
        <p:nvPr/>
      </p:nvGrpSpPr>
      <p:grpSpPr>
        <a:xfrm>
          <a:off x="0" y="0"/>
          <a:ext cx="0" cy="0"/>
          <a:chOff x="0" y="0"/>
          <a:chExt cx="0" cy="0"/>
        </a:xfrm>
      </p:grpSpPr>
      <p:sp>
        <p:nvSpPr>
          <p:cNvPr id="2" name="Rectangle 1"/>
          <p:cNvSpPr/>
          <p:nvPr userDrawn="1"/>
        </p:nvSpPr>
        <p:spPr>
          <a:xfrm>
            <a:off x="114"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285377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30538891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29091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96" y="0"/>
            <a:ext cx="12172208" cy="6857999"/>
          </a:xfrm>
          <a:prstGeom prst="rect">
            <a:avLst/>
          </a:prstGeom>
        </p:spPr>
      </p:pic>
    </p:spTree>
    <p:extLst>
      <p:ext uri="{BB962C8B-B14F-4D97-AF65-F5344CB8AC3E}">
        <p14:creationId xmlns:p14="http://schemas.microsoft.com/office/powerpoint/2010/main" val="42792493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2697"/>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57590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5" name="Group 4"/>
          <p:cNvGrpSpPr/>
          <p:nvPr userDrawn="1"/>
        </p:nvGrpSpPr>
        <p:grpSpPr>
          <a:xfrm>
            <a:off x="-923606" y="841716"/>
            <a:ext cx="3470275" cy="4003676"/>
            <a:chOff x="4364038" y="1717675"/>
            <a:chExt cx="3470275" cy="4003676"/>
          </a:xfrm>
        </p:grpSpPr>
        <p:sp>
          <p:nvSpPr>
            <p:cNvPr id="6" name="Freeform 5"/>
            <p:cNvSpPr>
              <a:spLocks/>
            </p:cNvSpPr>
            <p:nvPr/>
          </p:nvSpPr>
          <p:spPr bwMode="auto">
            <a:xfrm>
              <a:off x="7085013" y="2503488"/>
              <a:ext cx="749300" cy="433388"/>
            </a:xfrm>
            <a:custGeom>
              <a:avLst/>
              <a:gdLst>
                <a:gd name="T0" fmla="*/ 236 w 472"/>
                <a:gd name="T1" fmla="*/ 273 h 273"/>
                <a:gd name="T2" fmla="*/ 0 w 472"/>
                <a:gd name="T3" fmla="*/ 134 h 273"/>
                <a:gd name="T4" fmla="*/ 236 w 472"/>
                <a:gd name="T5" fmla="*/ 0 h 273"/>
                <a:gd name="T6" fmla="*/ 472 w 472"/>
                <a:gd name="T7" fmla="*/ 134 h 273"/>
                <a:gd name="T8" fmla="*/ 236 w 472"/>
                <a:gd name="T9" fmla="*/ 273 h 273"/>
              </a:gdLst>
              <a:ahLst/>
              <a:cxnLst>
                <a:cxn ang="0">
                  <a:pos x="T0" y="T1"/>
                </a:cxn>
                <a:cxn ang="0">
                  <a:pos x="T2" y="T3"/>
                </a:cxn>
                <a:cxn ang="0">
                  <a:pos x="T4" y="T5"/>
                </a:cxn>
                <a:cxn ang="0">
                  <a:pos x="T6" y="T7"/>
                </a:cxn>
                <a:cxn ang="0">
                  <a:pos x="T8" y="T9"/>
                </a:cxn>
              </a:cxnLst>
              <a:rect l="0" t="0" r="r" b="b"/>
              <a:pathLst>
                <a:path w="472" h="273">
                  <a:moveTo>
                    <a:pt x="236" y="273"/>
                  </a:moveTo>
                  <a:lnTo>
                    <a:pt x="0" y="134"/>
                  </a:lnTo>
                  <a:lnTo>
                    <a:pt x="236" y="0"/>
                  </a:lnTo>
                  <a:lnTo>
                    <a:pt x="472" y="134"/>
                  </a:lnTo>
                  <a:lnTo>
                    <a:pt x="236" y="27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7" name="Freeform 6"/>
            <p:cNvSpPr>
              <a:spLocks/>
            </p:cNvSpPr>
            <p:nvPr/>
          </p:nvSpPr>
          <p:spPr bwMode="auto">
            <a:xfrm>
              <a:off x="7085013" y="2716213"/>
              <a:ext cx="382588" cy="1785938"/>
            </a:xfrm>
            <a:custGeom>
              <a:avLst/>
              <a:gdLst>
                <a:gd name="T0" fmla="*/ 236 w 241"/>
                <a:gd name="T1" fmla="*/ 408 h 1125"/>
                <a:gd name="T2" fmla="*/ 236 w 241"/>
                <a:gd name="T3" fmla="*/ 139 h 1125"/>
                <a:gd name="T4" fmla="*/ 0 w 241"/>
                <a:gd name="T5" fmla="*/ 0 h 1125"/>
                <a:gd name="T6" fmla="*/ 5 w 241"/>
                <a:gd name="T7" fmla="*/ 273 h 1125"/>
                <a:gd name="T8" fmla="*/ 5 w 241"/>
                <a:gd name="T9" fmla="*/ 991 h 1125"/>
                <a:gd name="T10" fmla="*/ 241 w 241"/>
                <a:gd name="T11" fmla="*/ 1125 h 1125"/>
                <a:gd name="T12" fmla="*/ 236 w 241"/>
                <a:gd name="T13" fmla="*/ 408 h 1125"/>
              </a:gdLst>
              <a:ahLst/>
              <a:cxnLst>
                <a:cxn ang="0">
                  <a:pos x="T0" y="T1"/>
                </a:cxn>
                <a:cxn ang="0">
                  <a:pos x="T2" y="T3"/>
                </a:cxn>
                <a:cxn ang="0">
                  <a:pos x="T4" y="T5"/>
                </a:cxn>
                <a:cxn ang="0">
                  <a:pos x="T6" y="T7"/>
                </a:cxn>
                <a:cxn ang="0">
                  <a:pos x="T8" y="T9"/>
                </a:cxn>
                <a:cxn ang="0">
                  <a:pos x="T10" y="T11"/>
                </a:cxn>
                <a:cxn ang="0">
                  <a:pos x="T12" y="T13"/>
                </a:cxn>
              </a:cxnLst>
              <a:rect l="0" t="0" r="r" b="b"/>
              <a:pathLst>
                <a:path w="241" h="1125">
                  <a:moveTo>
                    <a:pt x="236" y="408"/>
                  </a:moveTo>
                  <a:lnTo>
                    <a:pt x="236" y="139"/>
                  </a:lnTo>
                  <a:lnTo>
                    <a:pt x="0" y="0"/>
                  </a:lnTo>
                  <a:lnTo>
                    <a:pt x="5" y="273"/>
                  </a:lnTo>
                  <a:lnTo>
                    <a:pt x="5" y="991"/>
                  </a:lnTo>
                  <a:lnTo>
                    <a:pt x="241" y="1125"/>
                  </a:lnTo>
                  <a:lnTo>
                    <a:pt x="236" y="408"/>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8" name="Freeform 7"/>
            <p:cNvSpPr>
              <a:spLocks/>
            </p:cNvSpPr>
            <p:nvPr/>
          </p:nvSpPr>
          <p:spPr bwMode="auto">
            <a:xfrm>
              <a:off x="6475413" y="2716213"/>
              <a:ext cx="1358900" cy="2786063"/>
            </a:xfrm>
            <a:custGeom>
              <a:avLst/>
              <a:gdLst>
                <a:gd name="T0" fmla="*/ 856 w 856"/>
                <a:gd name="T1" fmla="*/ 273 h 1755"/>
                <a:gd name="T2" fmla="*/ 856 w 856"/>
                <a:gd name="T3" fmla="*/ 273 h 1755"/>
                <a:gd name="T4" fmla="*/ 856 w 856"/>
                <a:gd name="T5" fmla="*/ 0 h 1755"/>
                <a:gd name="T6" fmla="*/ 856 w 856"/>
                <a:gd name="T7" fmla="*/ 0 h 1755"/>
                <a:gd name="T8" fmla="*/ 856 w 856"/>
                <a:gd name="T9" fmla="*/ 0 h 1755"/>
                <a:gd name="T10" fmla="*/ 620 w 856"/>
                <a:gd name="T11" fmla="*/ 139 h 1755"/>
                <a:gd name="T12" fmla="*/ 625 w 856"/>
                <a:gd name="T13" fmla="*/ 1125 h 1755"/>
                <a:gd name="T14" fmla="*/ 0 w 856"/>
                <a:gd name="T15" fmla="*/ 1486 h 1755"/>
                <a:gd name="T16" fmla="*/ 0 w 856"/>
                <a:gd name="T17" fmla="*/ 1755 h 1755"/>
                <a:gd name="T18" fmla="*/ 856 w 856"/>
                <a:gd name="T19" fmla="*/ 1259 h 1755"/>
                <a:gd name="T20" fmla="*/ 856 w 856"/>
                <a:gd name="T21" fmla="*/ 273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6" h="1755">
                  <a:moveTo>
                    <a:pt x="856" y="273"/>
                  </a:moveTo>
                  <a:lnTo>
                    <a:pt x="856" y="273"/>
                  </a:lnTo>
                  <a:lnTo>
                    <a:pt x="856" y="0"/>
                  </a:lnTo>
                  <a:lnTo>
                    <a:pt x="856" y="0"/>
                  </a:lnTo>
                  <a:lnTo>
                    <a:pt x="856" y="0"/>
                  </a:lnTo>
                  <a:lnTo>
                    <a:pt x="620" y="139"/>
                  </a:lnTo>
                  <a:lnTo>
                    <a:pt x="625" y="1125"/>
                  </a:lnTo>
                  <a:lnTo>
                    <a:pt x="0" y="1486"/>
                  </a:lnTo>
                  <a:lnTo>
                    <a:pt x="0" y="1755"/>
                  </a:lnTo>
                  <a:lnTo>
                    <a:pt x="856" y="1259"/>
                  </a:lnTo>
                  <a:lnTo>
                    <a:pt x="856" y="27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9" name="Freeform 8"/>
            <p:cNvSpPr>
              <a:spLocks/>
            </p:cNvSpPr>
            <p:nvPr/>
          </p:nvSpPr>
          <p:spPr bwMode="auto">
            <a:xfrm>
              <a:off x="6099176" y="4289425"/>
              <a:ext cx="1368425" cy="785813"/>
            </a:xfrm>
            <a:custGeom>
              <a:avLst/>
              <a:gdLst>
                <a:gd name="T0" fmla="*/ 626 w 862"/>
                <a:gd name="T1" fmla="*/ 0 h 495"/>
                <a:gd name="T2" fmla="*/ 0 w 862"/>
                <a:gd name="T3" fmla="*/ 356 h 495"/>
                <a:gd name="T4" fmla="*/ 237 w 862"/>
                <a:gd name="T5" fmla="*/ 495 h 495"/>
                <a:gd name="T6" fmla="*/ 237 w 862"/>
                <a:gd name="T7" fmla="*/ 495 h 495"/>
                <a:gd name="T8" fmla="*/ 84 w 862"/>
                <a:gd name="T9" fmla="*/ 407 h 495"/>
                <a:gd name="T10" fmla="*/ 237 w 862"/>
                <a:gd name="T11" fmla="*/ 495 h 495"/>
                <a:gd name="T12" fmla="*/ 862 w 862"/>
                <a:gd name="T13" fmla="*/ 134 h 495"/>
                <a:gd name="T14" fmla="*/ 626 w 862"/>
                <a:gd name="T15" fmla="*/ 0 h 4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2" h="495">
                  <a:moveTo>
                    <a:pt x="626" y="0"/>
                  </a:moveTo>
                  <a:lnTo>
                    <a:pt x="0" y="356"/>
                  </a:lnTo>
                  <a:lnTo>
                    <a:pt x="237" y="495"/>
                  </a:lnTo>
                  <a:lnTo>
                    <a:pt x="237" y="495"/>
                  </a:lnTo>
                  <a:lnTo>
                    <a:pt x="84" y="407"/>
                  </a:lnTo>
                  <a:lnTo>
                    <a:pt x="237" y="495"/>
                  </a:lnTo>
                  <a:lnTo>
                    <a:pt x="862" y="134"/>
                  </a:lnTo>
                  <a:lnTo>
                    <a:pt x="626"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0" name="Freeform 9"/>
            <p:cNvSpPr>
              <a:spLocks/>
            </p:cNvSpPr>
            <p:nvPr/>
          </p:nvSpPr>
          <p:spPr bwMode="auto">
            <a:xfrm>
              <a:off x="4364038" y="2716213"/>
              <a:ext cx="374650" cy="647700"/>
            </a:xfrm>
            <a:custGeom>
              <a:avLst/>
              <a:gdLst>
                <a:gd name="T0" fmla="*/ 236 w 236"/>
                <a:gd name="T1" fmla="*/ 139 h 408"/>
                <a:gd name="T2" fmla="*/ 236 w 236"/>
                <a:gd name="T3" fmla="*/ 408 h 408"/>
                <a:gd name="T4" fmla="*/ 0 w 236"/>
                <a:gd name="T5" fmla="*/ 273 h 408"/>
                <a:gd name="T6" fmla="*/ 5 w 236"/>
                <a:gd name="T7" fmla="*/ 0 h 408"/>
                <a:gd name="T8" fmla="*/ 236 w 236"/>
                <a:gd name="T9" fmla="*/ 139 h 408"/>
              </a:gdLst>
              <a:ahLst/>
              <a:cxnLst>
                <a:cxn ang="0">
                  <a:pos x="T0" y="T1"/>
                </a:cxn>
                <a:cxn ang="0">
                  <a:pos x="T2" y="T3"/>
                </a:cxn>
                <a:cxn ang="0">
                  <a:pos x="T4" y="T5"/>
                </a:cxn>
                <a:cxn ang="0">
                  <a:pos x="T6" y="T7"/>
                </a:cxn>
                <a:cxn ang="0">
                  <a:pos x="T8" y="T9"/>
                </a:cxn>
              </a:cxnLst>
              <a:rect l="0" t="0" r="r" b="b"/>
              <a:pathLst>
                <a:path w="236" h="408">
                  <a:moveTo>
                    <a:pt x="236" y="139"/>
                  </a:moveTo>
                  <a:lnTo>
                    <a:pt x="236" y="408"/>
                  </a:lnTo>
                  <a:lnTo>
                    <a:pt x="0" y="273"/>
                  </a:lnTo>
                  <a:lnTo>
                    <a:pt x="5" y="0"/>
                  </a:lnTo>
                  <a:lnTo>
                    <a:pt x="236" y="139"/>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1" name="Freeform 10"/>
            <p:cNvSpPr>
              <a:spLocks/>
            </p:cNvSpPr>
            <p:nvPr/>
          </p:nvSpPr>
          <p:spPr bwMode="auto">
            <a:xfrm>
              <a:off x="4738688" y="2151063"/>
              <a:ext cx="1360488" cy="1212850"/>
            </a:xfrm>
            <a:custGeom>
              <a:avLst/>
              <a:gdLst>
                <a:gd name="T0" fmla="*/ 237 w 857"/>
                <a:gd name="T1" fmla="*/ 356 h 764"/>
                <a:gd name="T2" fmla="*/ 0 w 857"/>
                <a:gd name="T3" fmla="*/ 495 h 764"/>
                <a:gd name="T4" fmla="*/ 0 w 857"/>
                <a:gd name="T5" fmla="*/ 764 h 764"/>
                <a:gd name="T6" fmla="*/ 237 w 857"/>
                <a:gd name="T7" fmla="*/ 629 h 764"/>
                <a:gd name="T8" fmla="*/ 857 w 857"/>
                <a:gd name="T9" fmla="*/ 268 h 764"/>
                <a:gd name="T10" fmla="*/ 857 w 857"/>
                <a:gd name="T11" fmla="*/ 0 h 764"/>
                <a:gd name="T12" fmla="*/ 237 w 857"/>
                <a:gd name="T13" fmla="*/ 356 h 764"/>
              </a:gdLst>
              <a:ahLst/>
              <a:cxnLst>
                <a:cxn ang="0">
                  <a:pos x="T0" y="T1"/>
                </a:cxn>
                <a:cxn ang="0">
                  <a:pos x="T2" y="T3"/>
                </a:cxn>
                <a:cxn ang="0">
                  <a:pos x="T4" y="T5"/>
                </a:cxn>
                <a:cxn ang="0">
                  <a:pos x="T6" y="T7"/>
                </a:cxn>
                <a:cxn ang="0">
                  <a:pos x="T8" y="T9"/>
                </a:cxn>
                <a:cxn ang="0">
                  <a:pos x="T10" y="T11"/>
                </a:cxn>
                <a:cxn ang="0">
                  <a:pos x="T12" y="T13"/>
                </a:cxn>
              </a:cxnLst>
              <a:rect l="0" t="0" r="r" b="b"/>
              <a:pathLst>
                <a:path w="857" h="764">
                  <a:moveTo>
                    <a:pt x="237" y="356"/>
                  </a:moveTo>
                  <a:lnTo>
                    <a:pt x="0" y="495"/>
                  </a:lnTo>
                  <a:lnTo>
                    <a:pt x="0" y="764"/>
                  </a:lnTo>
                  <a:lnTo>
                    <a:pt x="237" y="629"/>
                  </a:lnTo>
                  <a:lnTo>
                    <a:pt x="857" y="268"/>
                  </a:lnTo>
                  <a:lnTo>
                    <a:pt x="857" y="0"/>
                  </a:lnTo>
                  <a:lnTo>
                    <a:pt x="237" y="356"/>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2" name="Freeform 11"/>
            <p:cNvSpPr>
              <a:spLocks/>
            </p:cNvSpPr>
            <p:nvPr/>
          </p:nvSpPr>
          <p:spPr bwMode="auto">
            <a:xfrm>
              <a:off x="4371976" y="1717675"/>
              <a:ext cx="3087688" cy="1219200"/>
            </a:xfrm>
            <a:custGeom>
              <a:avLst/>
              <a:gdLst>
                <a:gd name="T0" fmla="*/ 231 w 1945"/>
                <a:gd name="T1" fmla="*/ 495 h 768"/>
                <a:gd name="T2" fmla="*/ 231 w 1945"/>
                <a:gd name="T3" fmla="*/ 495 h 768"/>
                <a:gd name="T4" fmla="*/ 0 w 1945"/>
                <a:gd name="T5" fmla="*/ 629 h 768"/>
                <a:gd name="T6" fmla="*/ 0 w 1945"/>
                <a:gd name="T7" fmla="*/ 629 h 768"/>
                <a:gd name="T8" fmla="*/ 0 w 1945"/>
                <a:gd name="T9" fmla="*/ 629 h 768"/>
                <a:gd name="T10" fmla="*/ 231 w 1945"/>
                <a:gd name="T11" fmla="*/ 768 h 768"/>
                <a:gd name="T12" fmla="*/ 1088 w 1945"/>
                <a:gd name="T13" fmla="*/ 273 h 768"/>
                <a:gd name="T14" fmla="*/ 1709 w 1945"/>
                <a:gd name="T15" fmla="*/ 629 h 768"/>
                <a:gd name="T16" fmla="*/ 1945 w 1945"/>
                <a:gd name="T17" fmla="*/ 495 h 768"/>
                <a:gd name="T18" fmla="*/ 1084 w 1945"/>
                <a:gd name="T19" fmla="*/ 0 h 768"/>
                <a:gd name="T20" fmla="*/ 231 w 1945"/>
                <a:gd name="T21" fmla="*/ 495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5" h="768">
                  <a:moveTo>
                    <a:pt x="231" y="495"/>
                  </a:moveTo>
                  <a:lnTo>
                    <a:pt x="231" y="495"/>
                  </a:lnTo>
                  <a:lnTo>
                    <a:pt x="0" y="629"/>
                  </a:lnTo>
                  <a:lnTo>
                    <a:pt x="0" y="629"/>
                  </a:lnTo>
                  <a:lnTo>
                    <a:pt x="0" y="629"/>
                  </a:lnTo>
                  <a:lnTo>
                    <a:pt x="231" y="768"/>
                  </a:lnTo>
                  <a:lnTo>
                    <a:pt x="1088" y="273"/>
                  </a:lnTo>
                  <a:lnTo>
                    <a:pt x="1709" y="629"/>
                  </a:lnTo>
                  <a:lnTo>
                    <a:pt x="1945" y="495"/>
                  </a:lnTo>
                  <a:lnTo>
                    <a:pt x="1084" y="0"/>
                  </a:lnTo>
                  <a:lnTo>
                    <a:pt x="231" y="49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3" name="Freeform 12"/>
            <p:cNvSpPr>
              <a:spLocks/>
            </p:cNvSpPr>
            <p:nvPr/>
          </p:nvSpPr>
          <p:spPr bwMode="auto">
            <a:xfrm>
              <a:off x="6099176" y="2151063"/>
              <a:ext cx="985838" cy="998538"/>
            </a:xfrm>
            <a:custGeom>
              <a:avLst/>
              <a:gdLst>
                <a:gd name="T0" fmla="*/ 0 w 621"/>
                <a:gd name="T1" fmla="*/ 268 h 629"/>
                <a:gd name="T2" fmla="*/ 621 w 621"/>
                <a:gd name="T3" fmla="*/ 629 h 629"/>
                <a:gd name="T4" fmla="*/ 621 w 621"/>
                <a:gd name="T5" fmla="*/ 356 h 629"/>
                <a:gd name="T6" fmla="*/ 621 w 621"/>
                <a:gd name="T7" fmla="*/ 356 h 629"/>
                <a:gd name="T8" fmla="*/ 621 w 621"/>
                <a:gd name="T9" fmla="*/ 532 h 629"/>
                <a:gd name="T10" fmla="*/ 621 w 621"/>
                <a:gd name="T11" fmla="*/ 356 h 629"/>
                <a:gd name="T12" fmla="*/ 0 w 621"/>
                <a:gd name="T13" fmla="*/ 0 h 629"/>
                <a:gd name="T14" fmla="*/ 0 w 621"/>
                <a:gd name="T15" fmla="*/ 268 h 6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1" h="629">
                  <a:moveTo>
                    <a:pt x="0" y="268"/>
                  </a:moveTo>
                  <a:lnTo>
                    <a:pt x="621" y="629"/>
                  </a:lnTo>
                  <a:lnTo>
                    <a:pt x="621" y="356"/>
                  </a:lnTo>
                  <a:lnTo>
                    <a:pt x="621" y="356"/>
                  </a:lnTo>
                  <a:lnTo>
                    <a:pt x="621" y="532"/>
                  </a:lnTo>
                  <a:lnTo>
                    <a:pt x="621" y="356"/>
                  </a:lnTo>
                  <a:lnTo>
                    <a:pt x="0" y="0"/>
                  </a:lnTo>
                  <a:lnTo>
                    <a:pt x="0" y="26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4" name="Freeform 13"/>
            <p:cNvSpPr>
              <a:spLocks/>
            </p:cNvSpPr>
            <p:nvPr/>
          </p:nvSpPr>
          <p:spPr bwMode="auto">
            <a:xfrm>
              <a:off x="6099176" y="5075238"/>
              <a:ext cx="376238" cy="646113"/>
            </a:xfrm>
            <a:custGeom>
              <a:avLst/>
              <a:gdLst>
                <a:gd name="T0" fmla="*/ 0 w 237"/>
                <a:gd name="T1" fmla="*/ 134 h 407"/>
                <a:gd name="T2" fmla="*/ 237 w 237"/>
                <a:gd name="T3" fmla="*/ 0 h 407"/>
                <a:gd name="T4" fmla="*/ 237 w 237"/>
                <a:gd name="T5" fmla="*/ 269 h 407"/>
                <a:gd name="T6" fmla="*/ 0 w 237"/>
                <a:gd name="T7" fmla="*/ 407 h 407"/>
                <a:gd name="T8" fmla="*/ 0 w 237"/>
                <a:gd name="T9" fmla="*/ 134 h 407"/>
              </a:gdLst>
              <a:ahLst/>
              <a:cxnLst>
                <a:cxn ang="0">
                  <a:pos x="T0" y="T1"/>
                </a:cxn>
                <a:cxn ang="0">
                  <a:pos x="T2" y="T3"/>
                </a:cxn>
                <a:cxn ang="0">
                  <a:pos x="T4" y="T5"/>
                </a:cxn>
                <a:cxn ang="0">
                  <a:pos x="T6" y="T7"/>
                </a:cxn>
                <a:cxn ang="0">
                  <a:pos x="T8" y="T9"/>
                </a:cxn>
              </a:cxnLst>
              <a:rect l="0" t="0" r="r" b="b"/>
              <a:pathLst>
                <a:path w="237" h="407">
                  <a:moveTo>
                    <a:pt x="0" y="134"/>
                  </a:moveTo>
                  <a:lnTo>
                    <a:pt x="237" y="0"/>
                  </a:lnTo>
                  <a:lnTo>
                    <a:pt x="237" y="269"/>
                  </a:lnTo>
                  <a:lnTo>
                    <a:pt x="0" y="407"/>
                  </a:lnTo>
                  <a:lnTo>
                    <a:pt x="0" y="134"/>
                  </a:lnTo>
                  <a:close/>
                </a:path>
              </a:pathLst>
            </a:cu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5" name="Freeform 14"/>
            <p:cNvSpPr>
              <a:spLocks/>
            </p:cNvSpPr>
            <p:nvPr/>
          </p:nvSpPr>
          <p:spPr bwMode="auto">
            <a:xfrm>
              <a:off x="4738688" y="4295775"/>
              <a:ext cx="1736725" cy="992188"/>
            </a:xfrm>
            <a:custGeom>
              <a:avLst/>
              <a:gdLst>
                <a:gd name="T0" fmla="*/ 626 w 1094"/>
                <a:gd name="T1" fmla="*/ 491 h 625"/>
                <a:gd name="T2" fmla="*/ 857 w 1094"/>
                <a:gd name="T3" fmla="*/ 625 h 625"/>
                <a:gd name="T4" fmla="*/ 1094 w 1094"/>
                <a:gd name="T5" fmla="*/ 491 h 625"/>
                <a:gd name="T6" fmla="*/ 857 w 1094"/>
                <a:gd name="T7" fmla="*/ 357 h 625"/>
                <a:gd name="T8" fmla="*/ 237 w 1094"/>
                <a:gd name="T9" fmla="*/ 0 h 625"/>
                <a:gd name="T10" fmla="*/ 0 w 1094"/>
                <a:gd name="T11" fmla="*/ 135 h 625"/>
                <a:gd name="T12" fmla="*/ 626 w 1094"/>
                <a:gd name="T13" fmla="*/ 491 h 625"/>
              </a:gdLst>
              <a:ahLst/>
              <a:cxnLst>
                <a:cxn ang="0">
                  <a:pos x="T0" y="T1"/>
                </a:cxn>
                <a:cxn ang="0">
                  <a:pos x="T2" y="T3"/>
                </a:cxn>
                <a:cxn ang="0">
                  <a:pos x="T4" y="T5"/>
                </a:cxn>
                <a:cxn ang="0">
                  <a:pos x="T6" y="T7"/>
                </a:cxn>
                <a:cxn ang="0">
                  <a:pos x="T8" y="T9"/>
                </a:cxn>
                <a:cxn ang="0">
                  <a:pos x="T10" y="T11"/>
                </a:cxn>
                <a:cxn ang="0">
                  <a:pos x="T12" y="T13"/>
                </a:cxn>
              </a:cxnLst>
              <a:rect l="0" t="0" r="r" b="b"/>
              <a:pathLst>
                <a:path w="1094" h="625">
                  <a:moveTo>
                    <a:pt x="626" y="491"/>
                  </a:moveTo>
                  <a:lnTo>
                    <a:pt x="857" y="625"/>
                  </a:lnTo>
                  <a:lnTo>
                    <a:pt x="1094" y="491"/>
                  </a:lnTo>
                  <a:lnTo>
                    <a:pt x="857" y="357"/>
                  </a:lnTo>
                  <a:lnTo>
                    <a:pt x="237" y="0"/>
                  </a:lnTo>
                  <a:lnTo>
                    <a:pt x="0" y="135"/>
                  </a:lnTo>
                  <a:lnTo>
                    <a:pt x="626" y="49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6" name="Freeform 15"/>
            <p:cNvSpPr>
              <a:spLocks/>
            </p:cNvSpPr>
            <p:nvPr/>
          </p:nvSpPr>
          <p:spPr bwMode="auto">
            <a:xfrm>
              <a:off x="4371976" y="3149600"/>
              <a:ext cx="1727200" cy="2571750"/>
            </a:xfrm>
            <a:custGeom>
              <a:avLst/>
              <a:gdLst>
                <a:gd name="T0" fmla="*/ 852 w 1088"/>
                <a:gd name="T1" fmla="*/ 1482 h 1620"/>
                <a:gd name="T2" fmla="*/ 852 w 1088"/>
                <a:gd name="T3" fmla="*/ 1482 h 1620"/>
                <a:gd name="T4" fmla="*/ 1088 w 1088"/>
                <a:gd name="T5" fmla="*/ 1620 h 1620"/>
                <a:gd name="T6" fmla="*/ 1088 w 1088"/>
                <a:gd name="T7" fmla="*/ 1620 h 1620"/>
                <a:gd name="T8" fmla="*/ 1088 w 1088"/>
                <a:gd name="T9" fmla="*/ 1620 h 1620"/>
                <a:gd name="T10" fmla="*/ 1088 w 1088"/>
                <a:gd name="T11" fmla="*/ 1347 h 1620"/>
                <a:gd name="T12" fmla="*/ 231 w 1088"/>
                <a:gd name="T13" fmla="*/ 857 h 1620"/>
                <a:gd name="T14" fmla="*/ 231 w 1088"/>
                <a:gd name="T15" fmla="*/ 135 h 1620"/>
                <a:gd name="T16" fmla="*/ 0 w 1088"/>
                <a:gd name="T17" fmla="*/ 0 h 1620"/>
                <a:gd name="T18" fmla="*/ 0 w 1088"/>
                <a:gd name="T19" fmla="*/ 991 h 1620"/>
                <a:gd name="T20" fmla="*/ 852 w 1088"/>
                <a:gd name="T21" fmla="*/ 1482 h 1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8" h="1620">
                  <a:moveTo>
                    <a:pt x="852" y="1482"/>
                  </a:moveTo>
                  <a:lnTo>
                    <a:pt x="852" y="1482"/>
                  </a:lnTo>
                  <a:lnTo>
                    <a:pt x="1088" y="1620"/>
                  </a:lnTo>
                  <a:lnTo>
                    <a:pt x="1088" y="1620"/>
                  </a:lnTo>
                  <a:lnTo>
                    <a:pt x="1088" y="1620"/>
                  </a:lnTo>
                  <a:lnTo>
                    <a:pt x="1088" y="1347"/>
                  </a:lnTo>
                  <a:lnTo>
                    <a:pt x="231" y="857"/>
                  </a:lnTo>
                  <a:lnTo>
                    <a:pt x="231" y="135"/>
                  </a:lnTo>
                  <a:lnTo>
                    <a:pt x="0" y="0"/>
                  </a:lnTo>
                  <a:lnTo>
                    <a:pt x="0" y="991"/>
                  </a:lnTo>
                  <a:lnTo>
                    <a:pt x="852" y="148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sp>
          <p:nvSpPr>
            <p:cNvPr id="17" name="Freeform 16"/>
            <p:cNvSpPr>
              <a:spLocks/>
            </p:cNvSpPr>
            <p:nvPr/>
          </p:nvSpPr>
          <p:spPr bwMode="auto">
            <a:xfrm>
              <a:off x="4738688" y="3149600"/>
              <a:ext cx="376238" cy="1360488"/>
            </a:xfrm>
            <a:custGeom>
              <a:avLst/>
              <a:gdLst>
                <a:gd name="T0" fmla="*/ 237 w 237"/>
                <a:gd name="T1" fmla="*/ 722 h 857"/>
                <a:gd name="T2" fmla="*/ 237 w 237"/>
                <a:gd name="T3" fmla="*/ 0 h 857"/>
                <a:gd name="T4" fmla="*/ 0 w 237"/>
                <a:gd name="T5" fmla="*/ 135 h 857"/>
                <a:gd name="T6" fmla="*/ 0 w 237"/>
                <a:gd name="T7" fmla="*/ 135 h 857"/>
                <a:gd name="T8" fmla="*/ 153 w 237"/>
                <a:gd name="T9" fmla="*/ 47 h 857"/>
                <a:gd name="T10" fmla="*/ 0 w 237"/>
                <a:gd name="T11" fmla="*/ 135 h 857"/>
                <a:gd name="T12" fmla="*/ 0 w 237"/>
                <a:gd name="T13" fmla="*/ 857 h 857"/>
                <a:gd name="T14" fmla="*/ 237 w 237"/>
                <a:gd name="T15" fmla="*/ 722 h 8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 h="857">
                  <a:moveTo>
                    <a:pt x="237" y="722"/>
                  </a:moveTo>
                  <a:lnTo>
                    <a:pt x="237" y="0"/>
                  </a:lnTo>
                  <a:lnTo>
                    <a:pt x="0" y="135"/>
                  </a:lnTo>
                  <a:lnTo>
                    <a:pt x="0" y="135"/>
                  </a:lnTo>
                  <a:lnTo>
                    <a:pt x="153" y="47"/>
                  </a:lnTo>
                  <a:lnTo>
                    <a:pt x="0" y="135"/>
                  </a:lnTo>
                  <a:lnTo>
                    <a:pt x="0" y="857"/>
                  </a:lnTo>
                  <a:lnTo>
                    <a:pt x="237" y="722"/>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Source Sans Pro" charset="0"/>
              </a:endParaRPr>
            </a:p>
          </p:txBody>
        </p:sp>
      </p:grpSp>
    </p:spTree>
    <p:extLst>
      <p:ext uri="{BB962C8B-B14F-4D97-AF65-F5344CB8AC3E}">
        <p14:creationId xmlns:p14="http://schemas.microsoft.com/office/powerpoint/2010/main" val="7553374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1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212566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22340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ZinKom balts">
    <p:spTree>
      <p:nvGrpSpPr>
        <p:cNvPr id="1" name=""/>
        <p:cNvGrpSpPr/>
        <p:nvPr/>
      </p:nvGrpSpPr>
      <p:grpSpPr>
        <a:xfrm>
          <a:off x="0" y="0"/>
          <a:ext cx="0" cy="0"/>
          <a:chOff x="0" y="0"/>
          <a:chExt cx="0" cy="0"/>
        </a:xfrm>
      </p:grpSpPr>
      <p:sp>
        <p:nvSpPr>
          <p:cNvPr id="51" name="Slide Number"/>
          <p:cNvSpPr txBox="1">
            <a:spLocks noGrp="1"/>
          </p:cNvSpPr>
          <p:nvPr>
            <p:ph type="sldNum" sz="quarter" idx="2"/>
          </p:nvPr>
        </p:nvSpPr>
        <p:spPr>
          <a:xfrm>
            <a:off x="9434948" y="6387525"/>
            <a:ext cx="2743200" cy="365125"/>
          </a:xfrm>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35570029"/>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7">
            <a:extLst>
              <a:ext uri="{FF2B5EF4-FFF2-40B4-BE49-F238E27FC236}">
                <a16:creationId xmlns:a16="http://schemas.microsoft.com/office/drawing/2014/main" id="{8E29B75F-D40E-75A8-87B1-76F325B15756}"/>
              </a:ext>
            </a:extLst>
          </p:cNvPr>
          <p:cNvPicPr>
            <a:picLocks noChangeAspect="1"/>
          </p:cNvPicPr>
          <p:nvPr userDrawn="1"/>
        </p:nvPicPr>
        <p:blipFill>
          <a:blip r:embed="rId2" cstate="print"/>
          <a:srcRect/>
          <a:stretch>
            <a:fillRect/>
          </a:stretch>
        </p:blipFill>
        <p:spPr bwMode="auto">
          <a:xfrm>
            <a:off x="0" y="6734969"/>
            <a:ext cx="12192000" cy="246062"/>
          </a:xfrm>
          <a:prstGeom prst="rect">
            <a:avLst/>
          </a:prstGeom>
          <a:noFill/>
          <a:ln w="9525">
            <a:noFill/>
            <a:miter lim="800000"/>
            <a:headEnd/>
            <a:tailEnd/>
          </a:ln>
        </p:spPr>
      </p:pic>
      <p:pic>
        <p:nvPicPr>
          <p:cNvPr id="7" name="Picture 2">
            <a:extLst>
              <a:ext uri="{FF2B5EF4-FFF2-40B4-BE49-F238E27FC236}">
                <a16:creationId xmlns:a16="http://schemas.microsoft.com/office/drawing/2014/main" id="{4DCC4979-3AF8-6F25-5FD5-333C6AF526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810" y="23813"/>
            <a:ext cx="1815668" cy="1815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446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3.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3.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6.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theme" Target="../theme/theme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userDrawn="1"/>
        </p:nvSpPr>
        <p:spPr>
          <a:xfrm>
            <a:off x="371789" y="371789"/>
            <a:ext cx="11448422"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4876755" y="51655"/>
            <a:ext cx="2438488" cy="276999"/>
          </a:xfrm>
          <a:prstGeom prst="rect">
            <a:avLst/>
          </a:prstGeom>
          <a:noFill/>
        </p:spPr>
        <p:txBody>
          <a:bodyPr wrap="none" rtlCol="0">
            <a:spAutoFit/>
          </a:bodyPr>
          <a:lstStyle/>
          <a:p>
            <a:pPr algn="ctr"/>
            <a:r>
              <a:rPr lang="en-US" sz="1200" b="1" i="0">
                <a:solidFill>
                  <a:schemeClr val="tx1">
                    <a:alpha val="50000"/>
                  </a:schemeClr>
                </a:solidFill>
                <a:latin typeface="Source Sans Pro" charset="0"/>
                <a:ea typeface="Source Sans Pro" charset="0"/>
                <a:cs typeface="Source Sans Pro" charset="0"/>
              </a:rPr>
              <a:t>M A R K  0 3   P R E S E N T A T I O N</a:t>
            </a:r>
          </a:p>
        </p:txBody>
      </p:sp>
      <p:sp>
        <p:nvSpPr>
          <p:cNvPr id="13" name="Slide Number Placeholder 5"/>
          <p:cNvSpPr txBox="1">
            <a:spLocks/>
          </p:cNvSpPr>
          <p:nvPr userDrawn="1"/>
        </p:nvSpPr>
        <p:spPr>
          <a:xfrm>
            <a:off x="1131618" y="6480277"/>
            <a:ext cx="647753" cy="328295"/>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000" b="1" i="0" smtClean="0">
                <a:solidFill>
                  <a:schemeClr val="tx1">
                    <a:alpha val="50000"/>
                  </a:schemeClr>
                </a:solidFill>
                <a:latin typeface="Source Sans Pro Semibold" charset="0"/>
                <a:ea typeface="Source Sans Pro Semibold" charset="0"/>
                <a:cs typeface="Source Sans Pro Semibold" charset="0"/>
              </a:rPr>
              <a:pPr algn="l"/>
              <a:t>‹#›</a:t>
            </a:fld>
            <a:endParaRPr lang="en-US" sz="1000" b="1" i="0">
              <a:solidFill>
                <a:schemeClr val="tx1">
                  <a:alpha val="50000"/>
                </a:schemeClr>
              </a:solidFill>
              <a:latin typeface="Source Sans Pro Semibold" charset="0"/>
              <a:ea typeface="Source Sans Pro Semibold" charset="0"/>
              <a:cs typeface="Source Sans Pro Semibold" charset="0"/>
            </a:endParaRPr>
          </a:p>
        </p:txBody>
      </p:sp>
      <p:sp>
        <p:nvSpPr>
          <p:cNvPr id="15" name="TextBox 14"/>
          <p:cNvSpPr txBox="1"/>
          <p:nvPr userDrawn="1"/>
        </p:nvSpPr>
        <p:spPr>
          <a:xfrm>
            <a:off x="268563" y="6525976"/>
            <a:ext cx="989373" cy="246221"/>
          </a:xfrm>
          <a:prstGeom prst="rect">
            <a:avLst/>
          </a:prstGeom>
          <a:noFill/>
        </p:spPr>
        <p:txBody>
          <a:bodyPr wrap="none" rtlCol="0">
            <a:spAutoFit/>
          </a:bodyPr>
          <a:lstStyle/>
          <a:p>
            <a:pPr algn="l"/>
            <a:r>
              <a:rPr lang="en-US" sz="1000" b="1" i="0">
                <a:solidFill>
                  <a:schemeClr val="tx1">
                    <a:alpha val="30000"/>
                  </a:schemeClr>
                </a:solidFill>
                <a:latin typeface="Source Sans Pro Semibold" charset="0"/>
                <a:ea typeface="Source Sans Pro Semibold" charset="0"/>
                <a:cs typeface="Source Sans Pro Semibold" charset="0"/>
              </a:rPr>
              <a:t>PAGE</a:t>
            </a:r>
            <a:r>
              <a:rPr lang="en-US" sz="1000" b="1" i="0" baseline="0">
                <a:solidFill>
                  <a:schemeClr val="tx1">
                    <a:alpha val="30000"/>
                  </a:schemeClr>
                </a:solidFill>
                <a:latin typeface="Source Sans Pro Semibold" charset="0"/>
                <a:ea typeface="Source Sans Pro Semibold" charset="0"/>
                <a:cs typeface="Source Sans Pro Semibold" charset="0"/>
              </a:rPr>
              <a:t> NUMBER</a:t>
            </a:r>
            <a:endParaRPr lang="en-US" sz="1000" b="1" i="0">
              <a:solidFill>
                <a:schemeClr val="tx1">
                  <a:alpha val="30000"/>
                </a:schemeClr>
              </a:solidFill>
              <a:latin typeface="Source Sans Pro Semibold" charset="0"/>
              <a:ea typeface="Source Sans Pro Semibold" charset="0"/>
              <a:cs typeface="Source Sans Pro Semibold" charset="0"/>
            </a:endParaRPr>
          </a:p>
        </p:txBody>
      </p:sp>
      <p:sp>
        <p:nvSpPr>
          <p:cNvPr id="16" name="TextBox 15"/>
          <p:cNvSpPr txBox="1"/>
          <p:nvPr userDrawn="1"/>
        </p:nvSpPr>
        <p:spPr>
          <a:xfrm>
            <a:off x="9663321" y="6525976"/>
            <a:ext cx="2255746" cy="246221"/>
          </a:xfrm>
          <a:prstGeom prst="rect">
            <a:avLst/>
          </a:prstGeom>
          <a:noFill/>
        </p:spPr>
        <p:txBody>
          <a:bodyPr wrap="none" rtlCol="0">
            <a:spAutoFit/>
          </a:bodyPr>
          <a:lstStyle/>
          <a:p>
            <a:pPr algn="r"/>
            <a:r>
              <a:rPr lang="en-US" sz="1000" b="1" i="0">
                <a:solidFill>
                  <a:schemeClr val="tx1">
                    <a:alpha val="30000"/>
                  </a:schemeClr>
                </a:solidFill>
                <a:latin typeface="Source Sans Pro Semibold" charset="0"/>
                <a:ea typeface="Source Sans Pro Semibold" charset="0"/>
                <a:cs typeface="Source Sans Pro Semibold" charset="0"/>
              </a:rPr>
              <a:t>PRESENTATION BY:</a:t>
            </a:r>
            <a:r>
              <a:rPr lang="en-US" sz="1000" b="1" i="0" baseline="0">
                <a:solidFill>
                  <a:schemeClr val="tx1">
                    <a:alpha val="30000"/>
                  </a:schemeClr>
                </a:solidFill>
                <a:latin typeface="Source Sans Pro Semibold" charset="0"/>
                <a:ea typeface="Source Sans Pro Semibold" charset="0"/>
                <a:cs typeface="Source Sans Pro Semibold" charset="0"/>
              </a:rPr>
              <a:t> MARKZUGELBERG</a:t>
            </a:r>
            <a:endParaRPr lang="en-US" sz="1000" b="1" i="0">
              <a:solidFill>
                <a:schemeClr val="tx1">
                  <a:alpha val="30000"/>
                </a:schemeClr>
              </a:solidFill>
              <a:latin typeface="Source Sans Pro Semibold" charset="0"/>
              <a:ea typeface="Source Sans Pro Semibold" charset="0"/>
              <a:cs typeface="Source Sans Pro Semibold" charset="0"/>
            </a:endParaRPr>
          </a:p>
        </p:txBody>
      </p:sp>
    </p:spTree>
    <p:extLst>
      <p:ext uri="{BB962C8B-B14F-4D97-AF65-F5344CB8AC3E}">
        <p14:creationId xmlns:p14="http://schemas.microsoft.com/office/powerpoint/2010/main" val="364055766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Lst>
  <p:hf sldNum="0" hdr="0" ftr="0" dt="0"/>
  <p:txStyles>
    <p:titleStyle>
      <a:lvl1pPr algn="ctr" defTabSz="914400" rtl="0" eaLnBrk="1" latinLnBrk="0" hangingPunct="1">
        <a:lnSpc>
          <a:spcPct val="90000"/>
        </a:lnSpc>
        <a:spcBef>
          <a:spcPct val="0"/>
        </a:spcBef>
        <a:buNone/>
        <a:defRPr sz="4400" kern="1200">
          <a:solidFill>
            <a:schemeClr val="tx1"/>
          </a:solidFill>
          <a:latin typeface="Noteworthy Light" charset="0"/>
          <a:ea typeface="Noteworthy Light" charset="0"/>
          <a:cs typeface="Noteworthy Light"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s://www.lzp.gov.lv/lv/atbalstitie-projekti-2" TargetMode="External"/><Relationship Id="rId7" Type="http://schemas.openxmlformats.org/officeDocument/2006/relationships/image" Target="../media/image65.png"/><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hyperlink" Target="https://www.lzp.gov.lv/lv/notikumu-kalendars" TargetMode="External"/><Relationship Id="rId10" Type="http://schemas.openxmlformats.org/officeDocument/2006/relationships/hyperlink" Target="https://www.lzp.gov.lv/lv/jaunumi?category%5B67%5D=67"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49.png"/><Relationship Id="rId2"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75.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hyperlink" Target="mailto:julija.asmuss@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tiff"/><Relationship Id="rId1" Type="http://schemas.openxmlformats.org/officeDocument/2006/relationships/slideLayout" Target="../slideLayouts/slideLayout54.xml"/><Relationship Id="rId5" Type="http://schemas.openxmlformats.org/officeDocument/2006/relationships/image" Target="../media/image54.tiff"/><Relationship Id="rId4" Type="http://schemas.openxmlformats.org/officeDocument/2006/relationships/image" Target="../media/image53.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strukturvieniba/apvarsnis-eiropa-nacionalais-kontaktpunkt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3.xml"/><Relationship Id="rId16" Type="http://schemas.openxmlformats.org/officeDocument/2006/relationships/diagramColors" Target="../diagrams/colors3.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2BD2C-928B-77EE-7C4A-466876241F7C}"/>
              </a:ext>
            </a:extLst>
          </p:cNvPr>
          <p:cNvSpPr>
            <a:spLocks noGrp="1"/>
          </p:cNvSpPr>
          <p:nvPr>
            <p:ph type="ctrTitle"/>
          </p:nvPr>
        </p:nvSpPr>
        <p:spPr>
          <a:xfrm>
            <a:off x="838199" y="-1158989"/>
            <a:ext cx="9144000" cy="2387600"/>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DAŽĀDĪBA KĀ EIROPAS SPĒKS: "APVĀRSNIS EIROPA" PERSPEKTĪVĀS</a:t>
            </a:r>
          </a:p>
        </p:txBody>
      </p:sp>
      <p:sp>
        <p:nvSpPr>
          <p:cNvPr id="4" name="Slide Number Placeholder 3">
            <a:extLst>
              <a:ext uri="{FF2B5EF4-FFF2-40B4-BE49-F238E27FC236}">
                <a16:creationId xmlns:a16="http://schemas.microsoft.com/office/drawing/2014/main" id="{59DA734A-36AF-DD58-70E6-763A50BB6AB6}"/>
              </a:ext>
            </a:extLst>
          </p:cNvPr>
          <p:cNvSpPr>
            <a:spLocks noGrp="1"/>
          </p:cNvSpPr>
          <p:nvPr>
            <p:ph type="sldNum" sz="quarter" idx="12"/>
          </p:nvPr>
        </p:nvSpPr>
        <p:spPr/>
        <p:txBody>
          <a:bodyPr/>
          <a:lstStyle/>
          <a:p>
            <a:fld id="{660F3F40-12FA-4968-8235-5F18DAFE2DEF}" type="slidenum">
              <a:rPr lang="lv-LV" smtClean="0"/>
              <a:t>1</a:t>
            </a:fld>
            <a:endParaRPr lang="lv-LV"/>
          </a:p>
        </p:txBody>
      </p:sp>
      <p:pic>
        <p:nvPicPr>
          <p:cNvPr id="7" name="Picture 6">
            <a:extLst>
              <a:ext uri="{FF2B5EF4-FFF2-40B4-BE49-F238E27FC236}">
                <a16:creationId xmlns:a16="http://schemas.microsoft.com/office/drawing/2014/main" id="{90B8074A-065C-8B98-2F9E-002288E6AD95}"/>
              </a:ext>
            </a:extLst>
          </p:cNvPr>
          <p:cNvPicPr>
            <a:picLocks noChangeAspect="1"/>
          </p:cNvPicPr>
          <p:nvPr/>
        </p:nvPicPr>
        <p:blipFill>
          <a:blip r:embed="rId2"/>
          <a:stretch>
            <a:fillRect/>
          </a:stretch>
        </p:blipFill>
        <p:spPr>
          <a:xfrm>
            <a:off x="585786" y="1425732"/>
            <a:ext cx="9875386" cy="4930618"/>
          </a:xfrm>
          <a:prstGeom prst="rect">
            <a:avLst/>
          </a:prstGeom>
        </p:spPr>
      </p:pic>
      <p:sp>
        <p:nvSpPr>
          <p:cNvPr id="9" name="AutoShape 2" descr="Vidzemes inovāciju nedēļa">
            <a:extLst>
              <a:ext uri="{FF2B5EF4-FFF2-40B4-BE49-F238E27FC236}">
                <a16:creationId xmlns:a16="http://schemas.microsoft.com/office/drawing/2014/main" id="{6752122F-89D0-3937-8B7C-DFF8EDA9D03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1" name="Picture 10">
            <a:extLst>
              <a:ext uri="{FF2B5EF4-FFF2-40B4-BE49-F238E27FC236}">
                <a16:creationId xmlns:a16="http://schemas.microsoft.com/office/drawing/2014/main" id="{DA08473C-D6D4-92EC-6E4A-57333E348BDF}"/>
              </a:ext>
            </a:extLst>
          </p:cNvPr>
          <p:cNvPicPr>
            <a:picLocks noChangeAspect="1"/>
          </p:cNvPicPr>
          <p:nvPr/>
        </p:nvPicPr>
        <p:blipFill>
          <a:blip r:embed="rId3"/>
          <a:stretch>
            <a:fillRect/>
          </a:stretch>
        </p:blipFill>
        <p:spPr>
          <a:xfrm>
            <a:off x="9982199" y="96768"/>
            <a:ext cx="2046588" cy="1009650"/>
          </a:xfrm>
          <a:prstGeom prst="rect">
            <a:avLst/>
          </a:prstGeom>
        </p:spPr>
      </p:pic>
    </p:spTree>
    <p:extLst>
      <p:ext uri="{BB962C8B-B14F-4D97-AF65-F5344CB8AC3E}">
        <p14:creationId xmlns:p14="http://schemas.microsoft.com/office/powerpoint/2010/main" val="2443962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10</a:t>
            </a:fld>
            <a:endParaRPr lang="lv-LV"/>
          </a:p>
        </p:txBody>
      </p:sp>
      <p:sp>
        <p:nvSpPr>
          <p:cNvPr id="5" name="Rectangle 4">
            <a:extLst>
              <a:ext uri="{FF2B5EF4-FFF2-40B4-BE49-F238E27FC236}">
                <a16:creationId xmlns:a16="http://schemas.microsoft.com/office/drawing/2014/main" id="{30013EB8-7210-F64D-8AAD-0A40A2411F1A}"/>
              </a:ext>
            </a:extLst>
          </p:cNvPr>
          <p:cNvSpPr/>
          <p:nvPr/>
        </p:nvSpPr>
        <p:spPr>
          <a:xfrm>
            <a:off x="6397720" y="203795"/>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sp>
        <p:nvSpPr>
          <p:cNvPr id="11" name="Rectangle 10">
            <a:extLst>
              <a:ext uri="{FF2B5EF4-FFF2-40B4-BE49-F238E27FC236}">
                <a16:creationId xmlns:a16="http://schemas.microsoft.com/office/drawing/2014/main" id="{9B21CF5B-A885-334C-9C90-2BA7C59D3F1C}"/>
              </a:ext>
            </a:extLst>
          </p:cNvPr>
          <p:cNvSpPr/>
          <p:nvPr/>
        </p:nvSpPr>
        <p:spPr>
          <a:xfrm>
            <a:off x="190882" y="3302756"/>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3"/>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4"/>
          <a:stretch>
            <a:fillRect/>
          </a:stretch>
        </p:blipFill>
        <p:spPr>
          <a:xfrm>
            <a:off x="73803"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181496"/>
            <a:ext cx="4431662"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https://www.lzp.gov.lv/lv/notikumu-kalendars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8" name="Picture 7">
            <a:extLst>
              <a:ext uri="{FF2B5EF4-FFF2-40B4-BE49-F238E27FC236}">
                <a16:creationId xmlns:a16="http://schemas.microsoft.com/office/drawing/2014/main" id="{E2C22790-E937-5FB7-DAB0-3A0ED52A87A1}"/>
              </a:ext>
            </a:extLst>
          </p:cNvPr>
          <p:cNvPicPr>
            <a:picLocks noChangeAspect="1"/>
          </p:cNvPicPr>
          <p:nvPr/>
        </p:nvPicPr>
        <p:blipFill>
          <a:blip r:embed="rId6"/>
          <a:stretch>
            <a:fillRect/>
          </a:stretch>
        </p:blipFill>
        <p:spPr>
          <a:xfrm>
            <a:off x="19241" y="517223"/>
            <a:ext cx="6130919" cy="2726564"/>
          </a:xfrm>
          <a:prstGeom prst="rect">
            <a:avLst/>
          </a:prstGeom>
        </p:spPr>
      </p:pic>
      <p:pic>
        <p:nvPicPr>
          <p:cNvPr id="15" name="Picture 14">
            <a:extLst>
              <a:ext uri="{FF2B5EF4-FFF2-40B4-BE49-F238E27FC236}">
                <a16:creationId xmlns:a16="http://schemas.microsoft.com/office/drawing/2014/main" id="{2968F8F7-78A0-6D7E-4B48-586C06019A2F}"/>
              </a:ext>
            </a:extLst>
          </p:cNvPr>
          <p:cNvPicPr>
            <a:picLocks noChangeAspect="1"/>
          </p:cNvPicPr>
          <p:nvPr/>
        </p:nvPicPr>
        <p:blipFill>
          <a:blip r:embed="rId7"/>
          <a:stretch>
            <a:fillRect/>
          </a:stretch>
        </p:blipFill>
        <p:spPr>
          <a:xfrm>
            <a:off x="6397720" y="749428"/>
            <a:ext cx="5491989" cy="2013345"/>
          </a:xfrm>
          <a:prstGeom prst="rect">
            <a:avLst/>
          </a:prstGeom>
        </p:spPr>
      </p:pic>
      <p:pic>
        <p:nvPicPr>
          <p:cNvPr id="19" name="Picture 18">
            <a:extLst>
              <a:ext uri="{FF2B5EF4-FFF2-40B4-BE49-F238E27FC236}">
                <a16:creationId xmlns:a16="http://schemas.microsoft.com/office/drawing/2014/main" id="{FAFA55CA-DAFF-AD36-BE05-340F5FCF1D2A}"/>
              </a:ext>
            </a:extLst>
          </p:cNvPr>
          <p:cNvPicPr>
            <a:picLocks noChangeAspect="1"/>
          </p:cNvPicPr>
          <p:nvPr/>
        </p:nvPicPr>
        <p:blipFill>
          <a:blip r:embed="rId8"/>
          <a:stretch>
            <a:fillRect/>
          </a:stretch>
        </p:blipFill>
        <p:spPr>
          <a:xfrm>
            <a:off x="190882" y="3594676"/>
            <a:ext cx="5186661" cy="2978071"/>
          </a:xfrm>
          <a:prstGeom prst="rect">
            <a:avLst/>
          </a:prstGeom>
        </p:spPr>
      </p:pic>
      <p:pic>
        <p:nvPicPr>
          <p:cNvPr id="21" name="Picture 20">
            <a:extLst>
              <a:ext uri="{FF2B5EF4-FFF2-40B4-BE49-F238E27FC236}">
                <a16:creationId xmlns:a16="http://schemas.microsoft.com/office/drawing/2014/main" id="{35B3C97F-BDEF-327D-8BE4-9F21313C450D}"/>
              </a:ext>
            </a:extLst>
          </p:cNvPr>
          <p:cNvPicPr>
            <a:picLocks noChangeAspect="1"/>
          </p:cNvPicPr>
          <p:nvPr/>
        </p:nvPicPr>
        <p:blipFill>
          <a:blip r:embed="rId9"/>
          <a:stretch>
            <a:fillRect/>
          </a:stretch>
        </p:blipFill>
        <p:spPr>
          <a:xfrm>
            <a:off x="6099106" y="3389096"/>
            <a:ext cx="6019091" cy="3183651"/>
          </a:xfrm>
          <a:prstGeom prst="rect">
            <a:avLst/>
          </a:prstGeom>
        </p:spPr>
      </p:pic>
      <p:sp>
        <p:nvSpPr>
          <p:cNvPr id="17" name="Rectangle 16">
            <a:extLst>
              <a:ext uri="{FF2B5EF4-FFF2-40B4-BE49-F238E27FC236}">
                <a16:creationId xmlns:a16="http://schemas.microsoft.com/office/drawing/2014/main" id="{63E58AA3-9D2A-984F-8C74-FCCE30470F0E}"/>
              </a:ext>
            </a:extLst>
          </p:cNvPr>
          <p:cNvSpPr/>
          <p:nvPr/>
        </p:nvSpPr>
        <p:spPr>
          <a:xfrm>
            <a:off x="6397720" y="2994979"/>
            <a:ext cx="5720477"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10"/>
              </a:rPr>
              <a:t>https://www.lzp.gov.lv/lv/jaunumi?category%5B67%5D=67</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941091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838200" y="8778"/>
            <a:ext cx="10515600" cy="1325563"/>
          </a:xfrm>
        </p:spPr>
        <p:txBody>
          <a:bodyPr>
            <a:normAutofit/>
          </a:bodyPr>
          <a:lstStyle/>
          <a:p>
            <a:r>
              <a:rPr lang="en-US" sz="3200" b="1" dirty="0" err="1">
                <a:solidFill>
                  <a:srgbClr val="0308DB">
                    <a:lumMod val="50000"/>
                  </a:srgbClr>
                </a:solidFill>
                <a:latin typeface="Verdana" panose="020B0604030504040204" pitchFamily="34" charset="0"/>
                <a:ea typeface="Verdana" panose="020B0604030504040204" pitchFamily="34" charset="0"/>
              </a:rPr>
              <a:t>Statistika</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11</a:t>
            </a:fld>
            <a:endParaRPr lang="lv-LV"/>
          </a:p>
        </p:txBody>
      </p:sp>
      <p:graphicFrame>
        <p:nvGraphicFramePr>
          <p:cNvPr id="5" name="Table 4">
            <a:extLst>
              <a:ext uri="{FF2B5EF4-FFF2-40B4-BE49-F238E27FC236}">
                <a16:creationId xmlns:a16="http://schemas.microsoft.com/office/drawing/2014/main" id="{4687A892-531C-F940-A566-B63FBAD75035}"/>
              </a:ext>
            </a:extLst>
          </p:cNvPr>
          <p:cNvGraphicFramePr>
            <a:graphicFrameLocks noGrp="1"/>
          </p:cNvGraphicFramePr>
          <p:nvPr>
            <p:extLst>
              <p:ext uri="{D42A27DB-BD31-4B8C-83A1-F6EECF244321}">
                <p14:modId xmlns:p14="http://schemas.microsoft.com/office/powerpoint/2010/main" val="97217917"/>
              </p:ext>
            </p:extLst>
          </p:nvPr>
        </p:nvGraphicFramePr>
        <p:xfrm>
          <a:off x="4055725" y="656465"/>
          <a:ext cx="7804581" cy="5915202"/>
        </p:xfrm>
        <a:graphic>
          <a:graphicData uri="http://schemas.openxmlformats.org/drawingml/2006/table">
            <a:tbl>
              <a:tblPr firstRow="1" firstCol="1" bandRow="1"/>
              <a:tblGrid>
                <a:gridCol w="940818">
                  <a:extLst>
                    <a:ext uri="{9D8B030D-6E8A-4147-A177-3AD203B41FA5}">
                      <a16:colId xmlns:a16="http://schemas.microsoft.com/office/drawing/2014/main" val="1806882388"/>
                    </a:ext>
                  </a:extLst>
                </a:gridCol>
                <a:gridCol w="3875314">
                  <a:extLst>
                    <a:ext uri="{9D8B030D-6E8A-4147-A177-3AD203B41FA5}">
                      <a16:colId xmlns:a16="http://schemas.microsoft.com/office/drawing/2014/main" val="2225964377"/>
                    </a:ext>
                  </a:extLst>
                </a:gridCol>
                <a:gridCol w="2988449">
                  <a:extLst>
                    <a:ext uri="{9D8B030D-6E8A-4147-A177-3AD203B41FA5}">
                      <a16:colId xmlns:a16="http://schemas.microsoft.com/office/drawing/2014/main" val="3587966908"/>
                    </a:ext>
                  </a:extLst>
                </a:gridCol>
              </a:tblGrid>
              <a:tr h="229778">
                <a:tc>
                  <a:txBody>
                    <a:bodyP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Nr.p.k.</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Organizācijas nosaukums</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EK piešķirtā finansējuma apjoms, EUR</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639136462"/>
                  </a:ext>
                </a:extLst>
              </a:tr>
              <a:tr h="482181">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LATVIJAS ZINĀTNES PADOME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6,166,165</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5107548"/>
                  </a:ext>
                </a:extLst>
              </a:tr>
              <a:tr h="479610">
                <a:tc>
                  <a:txBody>
                    <a:bodyPr/>
                    <a:lstStyle/>
                    <a:p>
                      <a:pPr marL="0" algn="ctr" defTabSz="914400" rtl="0" eaLnBrk="1" latinLnBrk="0" hangingPunct="1">
                        <a:lnSpc>
                          <a:spcPct val="115000"/>
                        </a:lnSpc>
                      </a:pPr>
                      <a:r>
                        <a:rPr lang="lv-LV" sz="1600" kern="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LATVIJAS UNIVERSITĀTE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6,042,660</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225073"/>
                  </a:ext>
                </a:extLst>
              </a:tr>
              <a:tr h="528504">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RIGAS TEHNISKĀ UNIVERSITĀTE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5,923,476</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979581"/>
                  </a:ext>
                </a:extLst>
              </a:tr>
              <a:tr h="259226">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LATVIJAS ORGANISKĀS SINTĒZES INSTITŪTS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4,938,929</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1514693"/>
                  </a:ext>
                </a:extLst>
              </a:tr>
              <a:tr h="259226">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LATVIJAS UNIVERSITĀTES CIETVIELU FIZIKAS INSTITŪTS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3,628,140</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0551780"/>
                  </a:ext>
                </a:extLst>
              </a:tr>
              <a:tr h="595279">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ELEKTRONIKAS UN DATORZINĀTŅU INSTITŪTS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3,385,497</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020793"/>
                  </a:ext>
                </a:extLst>
              </a:tr>
              <a:tr h="486930">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NACO TECHNOLOGIES, SIA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2,633,625</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1225400"/>
                  </a:ext>
                </a:extLst>
              </a:tr>
              <a:tr h="479610">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NODIBINĀJUMS BALTIC STUDIES CENTRE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2,028,763</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321959"/>
                  </a:ext>
                </a:extLst>
              </a:tr>
              <a:tr h="259226">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a:effectLst/>
                          <a:latin typeface="Verdana" panose="020B0604030504040204" pitchFamily="34" charset="0"/>
                          <a:ea typeface="Verdana" panose="020B0604030504040204" pitchFamily="34" charset="0"/>
                          <a:cs typeface="Times New Roman" panose="02020603050405020304" pitchFamily="18" charset="0"/>
                        </a:rPr>
                        <a:t>LATVIJAS VALSTS MEŽZINŽTNES INSTITŪTS SILAVA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1,483,296</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760102"/>
                  </a:ext>
                </a:extLst>
              </a:tr>
              <a:tr h="479610">
                <a:tc>
                  <a:txBody>
                    <a:bodyPr/>
                    <a:lstStyle/>
                    <a:p>
                      <a:pPr algn="ctr">
                        <a:lnSpc>
                          <a:spcPct val="115000"/>
                        </a:lnSpc>
                      </a:pPr>
                      <a:r>
                        <a:rPr lang="lv-LV" sz="1600" dirty="0">
                          <a:effectLst/>
                          <a:latin typeface="Verdana" panose="020B0604030504040204" pitchFamily="34" charset="0"/>
                          <a:ea typeface="Verdana" panose="020B060403050404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a:effectLst/>
                          <a:latin typeface="Verdana" panose="020B0604030504040204" pitchFamily="34" charset="0"/>
                          <a:ea typeface="Verdana" panose="020B0604030504040204" pitchFamily="34" charset="0"/>
                          <a:cs typeface="Times New Roman" panose="02020603050405020304" pitchFamily="18" charset="0"/>
                        </a:rPr>
                        <a:t>SMARTSOL SIA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lv-LV"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1,480,020</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991408"/>
                  </a:ext>
                </a:extLst>
              </a:tr>
            </a:tbl>
          </a:graphicData>
        </a:graphic>
      </p:graphicFrame>
      <p:sp>
        <p:nvSpPr>
          <p:cNvPr id="7" name="Rectangle 6">
            <a:extLst>
              <a:ext uri="{FF2B5EF4-FFF2-40B4-BE49-F238E27FC236}">
                <a16:creationId xmlns:a16="http://schemas.microsoft.com/office/drawing/2014/main" id="{7845F995-0A5F-004B-988E-1568336781A8}"/>
              </a:ext>
            </a:extLst>
          </p:cNvPr>
          <p:cNvSpPr/>
          <p:nvPr/>
        </p:nvSpPr>
        <p:spPr>
          <a:xfrm>
            <a:off x="3298371" y="153100"/>
            <a:ext cx="8962704" cy="369332"/>
          </a:xfrm>
          <a:prstGeom prst="rect">
            <a:avLst/>
          </a:prstGeom>
        </p:spPr>
        <p:txBody>
          <a:bodyPr wrap="square">
            <a:spAutoFit/>
          </a:bodyPr>
          <a:lstStyle/>
          <a:p>
            <a:pPr algn="ctr">
              <a:spcBef>
                <a:spcPts val="600"/>
              </a:spcBef>
              <a:spcAft>
                <a:spcPts val="600"/>
              </a:spcAft>
            </a:pPr>
            <a:r>
              <a:rPr lang="lv-LV" b="1" dirty="0">
                <a:latin typeface="Verdana" panose="020B0604030504040204" pitchFamily="34" charset="0"/>
                <a:ea typeface="Verdana" panose="020B0604030504040204" pitchFamily="34" charset="0"/>
              </a:rPr>
              <a:t>Pirmās 10 Latvijas institūcijas pēc EK piešķirtā finansējuma apjoma</a:t>
            </a:r>
            <a:endParaRPr lang="en-US" dirty="0">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8CB47E9D-9D90-5A4D-9333-7163D54ED212}"/>
              </a:ext>
            </a:extLst>
          </p:cNvPr>
          <p:cNvSpPr/>
          <p:nvPr/>
        </p:nvSpPr>
        <p:spPr>
          <a:xfrm>
            <a:off x="331694" y="1592331"/>
            <a:ext cx="3537857" cy="3168175"/>
          </a:xfrm>
          <a:prstGeom prst="rect">
            <a:avLst/>
          </a:prstGeom>
          <a:ln>
            <a:solidFill>
              <a:schemeClr val="tx1"/>
            </a:solidFill>
          </a:ln>
        </p:spPr>
        <p:txBody>
          <a:bodyPr wrap="square">
            <a:spAutoFit/>
          </a:bodyPr>
          <a:lstStyle/>
          <a:p>
            <a:pPr marL="342900" lvl="0" indent="-342900">
              <a:lnSpc>
                <a:spcPct val="115000"/>
              </a:lnSpc>
              <a:spcAft>
                <a:spcPts val="0"/>
              </a:spcAft>
              <a:buFont typeface="Symbol" pitchFamily="2" charset="2"/>
              <a:buChar char=""/>
            </a:pPr>
            <a:r>
              <a:rPr lang="lv-LV" sz="2200" dirty="0">
                <a:latin typeface="Verdana" panose="020B0604030504040204" pitchFamily="34" charset="0"/>
                <a:ea typeface="Verdana" panose="020B0604030504040204" pitchFamily="34" charset="0"/>
              </a:rPr>
              <a:t>Iesniegti </a:t>
            </a:r>
            <a:r>
              <a:rPr lang="lv-LV" sz="2200" b="1" dirty="0">
                <a:latin typeface="Verdana" panose="020B0604030504040204" pitchFamily="34" charset="0"/>
                <a:ea typeface="Verdana" panose="020B0604030504040204" pitchFamily="34" charset="0"/>
              </a:rPr>
              <a:t>955 </a:t>
            </a:r>
            <a:r>
              <a:rPr lang="lv-LV" sz="2200" dirty="0">
                <a:latin typeface="Verdana" panose="020B0604030504040204" pitchFamily="34" charset="0"/>
                <a:ea typeface="Verdana" panose="020B0604030504040204" pitchFamily="34" charset="0"/>
              </a:rPr>
              <a:t>projektu pieteikumi</a:t>
            </a:r>
          </a:p>
          <a:p>
            <a:pPr marL="342900" lvl="0" indent="-342900">
              <a:lnSpc>
                <a:spcPct val="115000"/>
              </a:lnSpc>
              <a:spcAft>
                <a:spcPts val="0"/>
              </a:spcAft>
              <a:buFont typeface="Symbol" pitchFamily="2" charset="2"/>
              <a:buChar char=""/>
            </a:pPr>
            <a:r>
              <a:rPr lang="lv-LV" sz="2200" dirty="0">
                <a:latin typeface="Verdana" panose="020B0604030504040204" pitchFamily="34" charset="0"/>
                <a:ea typeface="Verdana" panose="020B0604030504040204" pitchFamily="34" charset="0"/>
              </a:rPr>
              <a:t>Finansēti</a:t>
            </a:r>
            <a:r>
              <a:rPr lang="lv-LV" sz="2200" b="1" dirty="0">
                <a:latin typeface="Verdana" panose="020B0604030504040204" pitchFamily="34" charset="0"/>
                <a:ea typeface="Verdana" panose="020B0604030504040204" pitchFamily="34" charset="0"/>
              </a:rPr>
              <a:t> 208</a:t>
            </a:r>
            <a:r>
              <a:rPr lang="lv-LV" sz="2200" dirty="0">
                <a:latin typeface="Verdana" panose="020B0604030504040204" pitchFamily="34" charset="0"/>
                <a:ea typeface="Verdana" panose="020B0604030504040204" pitchFamily="34" charset="0"/>
              </a:rPr>
              <a:t> projekti kopā par </a:t>
            </a:r>
            <a:r>
              <a:rPr lang="lv-LV" sz="2200" b="1" dirty="0">
                <a:latin typeface="Verdana" panose="020B0604030504040204" pitchFamily="34" charset="0"/>
                <a:ea typeface="Verdana" panose="020B0604030504040204" pitchFamily="34" charset="0"/>
              </a:rPr>
              <a:t>62,03 milj. €</a:t>
            </a:r>
            <a:endParaRPr lang="lv-LV" sz="2200" dirty="0">
              <a:latin typeface="Verdana" panose="020B0604030504040204" pitchFamily="34" charset="0"/>
              <a:ea typeface="Verdana" panose="020B0604030504040204" pitchFamily="34" charset="0"/>
            </a:endParaRPr>
          </a:p>
          <a:p>
            <a:pPr marL="342900" lvl="0" indent="-342900">
              <a:lnSpc>
                <a:spcPct val="115000"/>
              </a:lnSpc>
              <a:spcAft>
                <a:spcPts val="0"/>
              </a:spcAft>
              <a:buFont typeface="Symbol" pitchFamily="2" charset="2"/>
              <a:buChar char=""/>
            </a:pPr>
            <a:r>
              <a:rPr lang="lv-LV" sz="2200" dirty="0">
                <a:latin typeface="Verdana" panose="020B0604030504040204" pitchFamily="34" charset="0"/>
                <a:ea typeface="Verdana" panose="020B0604030504040204" pitchFamily="34" charset="0"/>
                <a:cs typeface="Calibri" panose="020F0502020204030204" pitchFamily="34" charset="0"/>
              </a:rPr>
              <a:t>Dalību skaits finansētajos projektos – </a:t>
            </a:r>
            <a:r>
              <a:rPr lang="lv-LV" sz="2200" b="1" dirty="0">
                <a:latin typeface="Verdana" panose="020B0604030504040204" pitchFamily="34" charset="0"/>
                <a:ea typeface="Verdana" panose="020B0604030504040204" pitchFamily="34" charset="0"/>
                <a:cs typeface="Calibri" panose="020F0502020204030204" pitchFamily="34" charset="0"/>
              </a:rPr>
              <a:t>259.</a:t>
            </a:r>
            <a:endParaRPr lang="en-US" sz="2200" dirty="0">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0516A311-C053-A841-9540-63FBD6297BC1}"/>
              </a:ext>
            </a:extLst>
          </p:cNvPr>
          <p:cNvSpPr/>
          <p:nvPr/>
        </p:nvSpPr>
        <p:spPr>
          <a:xfrm>
            <a:off x="176650" y="6121468"/>
            <a:ext cx="3702425" cy="320216"/>
          </a:xfrm>
          <a:prstGeom prst="rect">
            <a:avLst/>
          </a:prstGeom>
          <a:ln>
            <a:noFill/>
          </a:ln>
        </p:spPr>
        <p:txBody>
          <a:bodyPr wrap="square">
            <a:spAutoFit/>
          </a:bodyPr>
          <a:lstStyle/>
          <a:p>
            <a:pPr lvl="0">
              <a:lnSpc>
                <a:spcPct val="115000"/>
              </a:lnSpc>
              <a:spcAft>
                <a:spcPts val="0"/>
              </a:spcAft>
            </a:pPr>
            <a:r>
              <a:rPr lang="en-US" sz="1400" dirty="0">
                <a:latin typeface="Verdana" panose="020B0604030504040204" pitchFamily="34" charset="0"/>
                <a:ea typeface="Verdana" panose="020B0604030504040204" pitchFamily="34" charset="0"/>
              </a:rPr>
              <a:t>*</a:t>
            </a:r>
            <a:r>
              <a:rPr lang="en-US" sz="1400" dirty="0" err="1">
                <a:latin typeface="Verdana" panose="020B0604030504040204" pitchFamily="34" charset="0"/>
                <a:ea typeface="Verdana" panose="020B0604030504040204" pitchFamily="34" charset="0"/>
              </a:rPr>
              <a:t>dati</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uz</a:t>
            </a:r>
            <a:r>
              <a:rPr lang="en-US" sz="1400" dirty="0">
                <a:latin typeface="Verdana" panose="020B0604030504040204" pitchFamily="34" charset="0"/>
                <a:ea typeface="Verdana" panose="020B0604030504040204" pitchFamily="34" charset="0"/>
              </a:rPr>
              <a:t> </a:t>
            </a:r>
            <a:r>
              <a:rPr lang="lv-LV" sz="1400" dirty="0">
                <a:latin typeface="Verdana" panose="020B0604030504040204" pitchFamily="34" charset="0"/>
                <a:ea typeface="Verdana" panose="020B0604030504040204" pitchFamily="34" charset="0"/>
              </a:rPr>
              <a:t>31.01</a:t>
            </a:r>
            <a:r>
              <a:rPr lang="en-US" sz="1400" dirty="0">
                <a:latin typeface="Verdana" panose="020B0604030504040204" pitchFamily="34" charset="0"/>
                <a:ea typeface="Verdana" panose="020B0604030504040204" pitchFamily="34" charset="0"/>
              </a:rPr>
              <a:t>.</a:t>
            </a:r>
            <a:r>
              <a:rPr lang="lv-LV" sz="1400" dirty="0">
                <a:latin typeface="Verdana" panose="020B0604030504040204" pitchFamily="34" charset="0"/>
                <a:ea typeface="Verdana" panose="020B0604030504040204" pitchFamily="34" charset="0"/>
              </a:rPr>
              <a:t>2024.</a:t>
            </a:r>
            <a:endParaRPr lang="en-US"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5169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1FDCF95-AA36-2879-A61D-53D0DA4528D3}"/>
              </a:ext>
            </a:extLst>
          </p:cNvPr>
          <p:cNvSpPr>
            <a:spLocks noGrp="1"/>
          </p:cNvSpPr>
          <p:nvPr>
            <p:ph type="sldNum" sz="quarter" idx="12"/>
          </p:nvPr>
        </p:nvSpPr>
        <p:spPr/>
        <p:txBody>
          <a:bodyPr/>
          <a:lstStyle/>
          <a:p>
            <a:fld id="{660F3F40-12FA-4968-8235-5F18DAFE2DEF}" type="slidenum">
              <a:rPr lang="lv-LV" smtClean="0"/>
              <a:t>12</a:t>
            </a:fld>
            <a:endParaRPr lang="lv-LV"/>
          </a:p>
        </p:txBody>
      </p:sp>
      <p:graphicFrame>
        <p:nvGraphicFramePr>
          <p:cNvPr id="4" name="Table 3">
            <a:extLst>
              <a:ext uri="{FF2B5EF4-FFF2-40B4-BE49-F238E27FC236}">
                <a16:creationId xmlns:a16="http://schemas.microsoft.com/office/drawing/2014/main" id="{948AFD6D-4011-707D-71FC-E3A8AA5202CC}"/>
              </a:ext>
            </a:extLst>
          </p:cNvPr>
          <p:cNvGraphicFramePr>
            <a:graphicFrameLocks noGrp="1"/>
          </p:cNvGraphicFramePr>
          <p:nvPr>
            <p:extLst>
              <p:ext uri="{D42A27DB-BD31-4B8C-83A1-F6EECF244321}">
                <p14:modId xmlns:p14="http://schemas.microsoft.com/office/powerpoint/2010/main" val="3091644027"/>
              </p:ext>
            </p:extLst>
          </p:nvPr>
        </p:nvGraphicFramePr>
        <p:xfrm>
          <a:off x="533400" y="1410541"/>
          <a:ext cx="11125200" cy="4534481"/>
        </p:xfrm>
        <a:graphic>
          <a:graphicData uri="http://schemas.openxmlformats.org/drawingml/2006/table">
            <a:tbl>
              <a:tblPr firstRow="1" firstCol="1" bandRow="1"/>
              <a:tblGrid>
                <a:gridCol w="4376036">
                  <a:extLst>
                    <a:ext uri="{9D8B030D-6E8A-4147-A177-3AD203B41FA5}">
                      <a16:colId xmlns:a16="http://schemas.microsoft.com/office/drawing/2014/main" val="376508376"/>
                    </a:ext>
                  </a:extLst>
                </a:gridCol>
                <a:gridCol w="3374582">
                  <a:extLst>
                    <a:ext uri="{9D8B030D-6E8A-4147-A177-3AD203B41FA5}">
                      <a16:colId xmlns:a16="http://schemas.microsoft.com/office/drawing/2014/main" val="3663727936"/>
                    </a:ext>
                  </a:extLst>
                </a:gridCol>
                <a:gridCol w="3374582">
                  <a:extLst>
                    <a:ext uri="{9D8B030D-6E8A-4147-A177-3AD203B41FA5}">
                      <a16:colId xmlns:a16="http://schemas.microsoft.com/office/drawing/2014/main" val="1575119517"/>
                    </a:ext>
                  </a:extLst>
                </a:gridCol>
              </a:tblGrid>
              <a:tr h="971779">
                <a:tc>
                  <a:txBody>
                    <a:bodyP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Organizācijas nosaukums</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EK piešķirtā finansējuma apjoms, EUR</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r>
                        <a:rPr lang="lv-LV" sz="16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Projektu skaits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798596221"/>
                  </a:ext>
                </a:extLst>
              </a:tr>
              <a:tr h="715187">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VIDZEMES AUGSTSKOLA</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€ 991 107,75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a:solidFill>
                            <a:srgbClr val="000000"/>
                          </a:solidFill>
                          <a:effectLst/>
                          <a:latin typeface="Verdana" panose="020B0604030504040204" pitchFamily="34" charset="0"/>
                          <a:ea typeface="Verdana" panose="020B0604030504040204" pitchFamily="34" charset="0"/>
                        </a:rPr>
                        <a:t>4</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4766829"/>
                  </a:ext>
                </a:extLst>
              </a:tr>
              <a:tr h="626271">
                <a:tc>
                  <a:txBody>
                    <a:bodyPr/>
                    <a:lstStyle/>
                    <a:p>
                      <a:pPr algn="ctr" fontAlgn="ctr"/>
                      <a:r>
                        <a:rPr lang="lv-LV" sz="1600" b="0" i="0" u="none" strike="noStrike">
                          <a:solidFill>
                            <a:srgbClr val="000000"/>
                          </a:solidFill>
                          <a:effectLst/>
                          <a:latin typeface="Verdana" panose="020B0604030504040204" pitchFamily="34" charset="0"/>
                          <a:ea typeface="Verdana" panose="020B0604030504040204" pitchFamily="34" charset="0"/>
                        </a:rPr>
                        <a:t>BALTICFLOC SIA</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€ 355 606,50</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a:solidFill>
                            <a:srgbClr val="000000"/>
                          </a:solidFill>
                          <a:effectLst/>
                          <a:latin typeface="Verdana" panose="020B0604030504040204" pitchFamily="34" charset="0"/>
                          <a:ea typeface="Verdana" panose="020B0604030504040204" pitchFamily="34" charset="0"/>
                        </a:rPr>
                        <a:t>1</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9292830"/>
                  </a:ext>
                </a:extLst>
              </a:tr>
              <a:tr h="715187">
                <a:tc>
                  <a:txBody>
                    <a:bodyPr/>
                    <a:lstStyle/>
                    <a:p>
                      <a:pPr marL="0" algn="ctr" defTabSz="914400" rtl="0" eaLnBrk="1" fontAlgn="ctr" latinLnBrk="0" hangingPunct="1"/>
                      <a:r>
                        <a:rPr lang="lv-LV" sz="1600" b="0" i="0" u="none" strike="noStrike" kern="1200" dirty="0">
                          <a:solidFill>
                            <a:srgbClr val="000000"/>
                          </a:solidFill>
                          <a:effectLst/>
                          <a:latin typeface="Verdana" panose="020B0604030504040204" pitchFamily="34" charset="0"/>
                          <a:ea typeface="Verdana" panose="020B0604030504040204" pitchFamily="34" charset="0"/>
                          <a:cs typeface="+mn-cs"/>
                        </a:rPr>
                        <a:t>VIDES RISINAJUMU INSTITUTS NODIBINAJUMS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lv-LV" sz="1600" b="0" i="0" u="none" strike="noStrike" kern="1200" dirty="0">
                          <a:solidFill>
                            <a:srgbClr val="000000"/>
                          </a:solidFill>
                          <a:effectLst/>
                          <a:latin typeface="Verdana" panose="020B0604030504040204" pitchFamily="34" charset="0"/>
                          <a:ea typeface="Verdana" panose="020B0604030504040204" pitchFamily="34" charset="0"/>
                          <a:cs typeface="+mn-cs"/>
                        </a:rPr>
                        <a:t>€ 280 358,75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lv-LV" sz="1600" b="0" i="0" u="none" strike="noStrike" kern="1200" dirty="0">
                          <a:solidFill>
                            <a:srgbClr val="000000"/>
                          </a:solidFill>
                          <a:effectLst/>
                          <a:latin typeface="Verdana" panose="020B0604030504040204" pitchFamily="34" charset="0"/>
                          <a:ea typeface="Verdana" panose="020B0604030504040204" pitchFamily="34" charset="0"/>
                          <a:cs typeface="+mn-cs"/>
                        </a:rPr>
                        <a:t>1</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534747"/>
                  </a:ext>
                </a:extLst>
              </a:tr>
              <a:tr h="715187">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VALMIERAS TEHNIKUMS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€ 199 522,00</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1</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9689710"/>
                  </a:ext>
                </a:extLst>
              </a:tr>
              <a:tr h="790870">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VIDZEMES PLANOSANAS REGIONS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€ 146 250,00</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1600" b="0" i="0" u="none" strike="noStrike" dirty="0">
                          <a:solidFill>
                            <a:srgbClr val="000000"/>
                          </a:solidFill>
                          <a:effectLst/>
                          <a:latin typeface="Verdana" panose="020B0604030504040204" pitchFamily="34" charset="0"/>
                          <a:ea typeface="Verdana" panose="020B0604030504040204" pitchFamily="34" charset="0"/>
                        </a:rPr>
                        <a:t>1</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9003690"/>
                  </a:ext>
                </a:extLst>
              </a:tr>
            </a:tbl>
          </a:graphicData>
        </a:graphic>
      </p:graphicFrame>
      <p:sp>
        <p:nvSpPr>
          <p:cNvPr id="5" name="Title 1">
            <a:extLst>
              <a:ext uri="{FF2B5EF4-FFF2-40B4-BE49-F238E27FC236}">
                <a16:creationId xmlns:a16="http://schemas.microsoft.com/office/drawing/2014/main" id="{F2F3ADFD-1684-EFFD-DDE5-086EF1BB3093}"/>
              </a:ext>
            </a:extLst>
          </p:cNvPr>
          <p:cNvSpPr txBox="1">
            <a:spLocks/>
          </p:cNvSpPr>
          <p:nvPr/>
        </p:nvSpPr>
        <p:spPr>
          <a:xfrm>
            <a:off x="838200" y="87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err="1">
                <a:solidFill>
                  <a:srgbClr val="0308DB">
                    <a:lumMod val="50000"/>
                  </a:srgbClr>
                </a:solidFill>
                <a:latin typeface="Verdana" panose="020B0604030504040204" pitchFamily="34" charset="0"/>
                <a:ea typeface="Verdana" panose="020B0604030504040204" pitchFamily="34" charset="0"/>
              </a:rPr>
              <a:t>Statistika</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87043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953999" y="-199583"/>
            <a:ext cx="10515600" cy="1325563"/>
          </a:xfrm>
        </p:spPr>
        <p:txBody>
          <a:bodyPr/>
          <a:lstStyle/>
          <a:p>
            <a:r>
              <a:rPr lang="lv-LV" sz="3200" b="1">
                <a:solidFill>
                  <a:srgbClr val="0308DB">
                    <a:lumMod val="50000"/>
                  </a:srgbClr>
                </a:solidFill>
                <a:latin typeface="Verdana" panose="020B0604030504040204" pitchFamily="34" charset="0"/>
                <a:ea typeface="Verdana" panose="020B0604030504040204" pitchFamily="34" charset="0"/>
              </a:rPr>
              <a:t>Projektu tipi</a:t>
            </a:r>
            <a:endParaRPr lang="en-US"/>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13</a:t>
            </a:fld>
            <a:endParaRPr lang="lv-LV"/>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3614420657"/>
              </p:ext>
            </p:extLst>
          </p:nvPr>
        </p:nvGraphicFramePr>
        <p:xfrm>
          <a:off x="953999" y="954742"/>
          <a:ext cx="10798729" cy="5037329"/>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37272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a:t>Type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a:t>Activities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a:t>Financing rate</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674272">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a:t>RIA (Research and Innovation Actions)</a:t>
                      </a:r>
                    </a:p>
                    <a:p>
                      <a:pPr algn="ctr"/>
                      <a:endParaRPr lang="en-US" sz="1800" b="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a:t>Activities to establish new knowledge or to explore the feasibility of a new or improved technology, product, process, service or solution.</a:t>
                      </a:r>
                      <a:endParaRPr lang="en-US" sz="180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a:t>Up to 100%</a:t>
                      </a:r>
                      <a:endParaRPr lang="en-US" sz="180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21482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a:t>IA (Innovation Actions) </a:t>
                      </a:r>
                      <a:endParaRPr lang="en-US" sz="1800" b="0" kern="120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a:t>Activities to produce plans and arrangements or designs for new, altered or improved products, processes or services.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a:t>*</a:t>
                      </a:r>
                      <a:r>
                        <a:rPr lang="en-GB" sz="1800" b="0"/>
                        <a:t>Up to 70%</a:t>
                      </a:r>
                      <a:endParaRPr lang="en-US" sz="1800" b="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77550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a:t>CSA (Coordination and Support Actions) </a:t>
                      </a:r>
                      <a:endParaRPr lang="en-US" sz="1800" b="0" kern="120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a:t>Activities that contribute to the objectives of Horizon Europe. This excludes R&amp;I activities, except for ‘Widening participation and spreading excellence’</a:t>
                      </a:r>
                      <a:r>
                        <a:rPr lang="fr-BE" sz="1800"/>
                        <a:t>.</a:t>
                      </a:r>
                      <a:endParaRPr lang="en-US" sz="180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a:t>Up to 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9810974" cy="323165"/>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0" u="none" strike="noStrike" kern="0" cap="none" spc="0" normalizeH="0" baseline="0" noProof="0">
                <a:ln>
                  <a:noFill/>
                </a:ln>
                <a:solidFill>
                  <a:srgbClr val="0308DB">
                    <a:lumMod val="50000"/>
                  </a:srgbClr>
                </a:solidFill>
                <a:effectLst/>
                <a:uLnTx/>
                <a:uFillTx/>
                <a:latin typeface="Verdana"/>
                <a:ea typeface="MS PGothic" panose="020B0600070205080204" pitchFamily="34" charset="-128"/>
              </a:rPr>
              <a:t>* t</a:t>
            </a:r>
            <a:r>
              <a:rPr kumimoji="0" lang="en-US" sz="1500" b="0" i="0" u="none" strike="noStrike" kern="0" cap="none" spc="0" normalizeH="0" baseline="0" noProof="0">
                <a:ln>
                  <a:noFill/>
                </a:ln>
                <a:solidFill>
                  <a:srgbClr val="0308DB">
                    <a:lumMod val="50000"/>
                  </a:srgbClr>
                </a:solidFill>
                <a:effectLst/>
                <a:uLnTx/>
                <a:uFillTx/>
                <a:latin typeface="Verdana"/>
                <a:ea typeface="MS PGothic" panose="020B0600070205080204" pitchFamily="34" charset="-128"/>
              </a:rPr>
              <a:t>he rate is 70 percent for profit-making legal entities and 100 percent for non-profit legal entities</a:t>
            </a: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F8610-BCEB-9D43-A6F7-358E30E72228}"/>
              </a:ext>
            </a:extLst>
          </p:cNvPr>
          <p:cNvSpPr>
            <a:spLocks noGrp="1"/>
          </p:cNvSpPr>
          <p:nvPr>
            <p:ph type="sldNum" sz="quarter" idx="12"/>
          </p:nvPr>
        </p:nvSpPr>
        <p:spPr/>
        <p:txBody>
          <a:bodyPr/>
          <a:lstStyle/>
          <a:p>
            <a:fld id="{660F3F40-12FA-4968-8235-5F18DAFE2DEF}" type="slidenum">
              <a:rPr lang="lv-LV" smtClean="0"/>
              <a:t>14</a:t>
            </a:fld>
            <a:endParaRPr lang="lv-LV"/>
          </a:p>
        </p:txBody>
      </p:sp>
      <p:sp>
        <p:nvSpPr>
          <p:cNvPr id="16" name="Title 1">
            <a:extLst>
              <a:ext uri="{FF2B5EF4-FFF2-40B4-BE49-F238E27FC236}">
                <a16:creationId xmlns:a16="http://schemas.microsoft.com/office/drawing/2014/main" id="{DC630DFA-82FE-5144-B32F-5232CCDA56D4}"/>
              </a:ext>
            </a:extLst>
          </p:cNvPr>
          <p:cNvSpPr txBox="1">
            <a:spLocks/>
          </p:cNvSpPr>
          <p:nvPr/>
        </p:nvSpPr>
        <p:spPr>
          <a:xfrm>
            <a:off x="1154206" y="175255"/>
            <a:ext cx="8538434"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0"/>
              </a:spcAft>
              <a:buClrTx/>
              <a:buSzTx/>
              <a:tabLst/>
              <a:defRPr/>
            </a:pPr>
            <a:r>
              <a:rPr lang="lv-LV" altLang="en-US" sz="3200" b="1">
                <a:solidFill>
                  <a:srgbClr val="0308DB">
                    <a:lumMod val="50000"/>
                  </a:srgbClr>
                </a:solidFill>
                <a:latin typeface="Verdana" panose="020B0604030504040204" pitchFamily="34" charset="0"/>
                <a:ea typeface="Verdana" panose="020B0604030504040204" pitchFamily="34" charset="0"/>
              </a:rPr>
              <a:t>Tehnoloģiju gatavības līmenis</a:t>
            </a:r>
            <a:endParaRPr lang="en-US" sz="3200" b="1">
              <a:solidFill>
                <a:srgbClr val="0308DB">
                  <a:lumMod val="50000"/>
                </a:srgbClr>
              </a:solidFill>
              <a:latin typeface="Verdana" panose="020B0604030504040204" pitchFamily="34" charset="0"/>
              <a:ea typeface="Verdana" panose="020B0604030504040204" pitchFamily="34" charset="0"/>
            </a:endParaRPr>
          </a:p>
        </p:txBody>
      </p:sp>
      <p:grpSp>
        <p:nvGrpSpPr>
          <p:cNvPr id="17" name="Group 16">
            <a:extLst>
              <a:ext uri="{FF2B5EF4-FFF2-40B4-BE49-F238E27FC236}">
                <a16:creationId xmlns:a16="http://schemas.microsoft.com/office/drawing/2014/main" id="{54EE808B-1C20-CA45-923E-EA82604A13FF}"/>
              </a:ext>
            </a:extLst>
          </p:cNvPr>
          <p:cNvGrpSpPr/>
          <p:nvPr/>
        </p:nvGrpSpPr>
        <p:grpSpPr>
          <a:xfrm>
            <a:off x="699247" y="1771776"/>
            <a:ext cx="11166438" cy="4371107"/>
            <a:chOff x="4018267" y="2049483"/>
            <a:chExt cx="4155464" cy="4371107"/>
          </a:xfrm>
          <a:solidFill>
            <a:sysClr val="window" lastClr="FFFFFF">
              <a:lumMod val="95000"/>
            </a:sysClr>
          </a:solidFill>
        </p:grpSpPr>
        <p:sp>
          <p:nvSpPr>
            <p:cNvPr id="18" name="Freeform 4">
              <a:extLst>
                <a:ext uri="{FF2B5EF4-FFF2-40B4-BE49-F238E27FC236}">
                  <a16:creationId xmlns:a16="http://schemas.microsoft.com/office/drawing/2014/main" id="{C0B3083F-CB6B-694F-9969-151AC071A2B0}"/>
                </a:ext>
              </a:extLst>
            </p:cNvPr>
            <p:cNvSpPr/>
            <p:nvPr/>
          </p:nvSpPr>
          <p:spPr>
            <a:xfrm>
              <a:off x="4018267" y="204948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tab pos="252000" algn="l"/>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1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basic principles observed</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19" name="Freeform 8">
              <a:extLst>
                <a:ext uri="{FF2B5EF4-FFF2-40B4-BE49-F238E27FC236}">
                  <a16:creationId xmlns:a16="http://schemas.microsoft.com/office/drawing/2014/main" id="{318131C6-1AB4-994B-BC2E-85D95DAABCC5}"/>
                </a:ext>
              </a:extLst>
            </p:cNvPr>
            <p:cNvSpPr/>
            <p:nvPr/>
          </p:nvSpPr>
          <p:spPr>
            <a:xfrm>
              <a:off x="4018267" y="253774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2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technology concept formulated</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0" name="Freeform 9">
              <a:extLst>
                <a:ext uri="{FF2B5EF4-FFF2-40B4-BE49-F238E27FC236}">
                  <a16:creationId xmlns:a16="http://schemas.microsoft.com/office/drawing/2014/main" id="{89B1202C-6A9F-694D-8C3E-A7EF37F0DBF7}"/>
                </a:ext>
              </a:extLst>
            </p:cNvPr>
            <p:cNvSpPr/>
            <p:nvPr/>
          </p:nvSpPr>
          <p:spPr>
            <a:xfrm>
              <a:off x="4018267" y="302600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3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experimental proof of concept</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1" name="Freeform 10">
              <a:extLst>
                <a:ext uri="{FF2B5EF4-FFF2-40B4-BE49-F238E27FC236}">
                  <a16:creationId xmlns:a16="http://schemas.microsoft.com/office/drawing/2014/main" id="{98A4407C-375B-C549-9E59-E0A5DCC10DB0}"/>
                </a:ext>
              </a:extLst>
            </p:cNvPr>
            <p:cNvSpPr/>
            <p:nvPr/>
          </p:nvSpPr>
          <p:spPr>
            <a:xfrm>
              <a:off x="4018267" y="351426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4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technology validated in lab</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2" name="Freeform 11">
              <a:extLst>
                <a:ext uri="{FF2B5EF4-FFF2-40B4-BE49-F238E27FC236}">
                  <a16:creationId xmlns:a16="http://schemas.microsoft.com/office/drawing/2014/main" id="{07971E73-7EE0-B549-9FF7-7BF574500374}"/>
                </a:ext>
              </a:extLst>
            </p:cNvPr>
            <p:cNvSpPr/>
            <p:nvPr/>
          </p:nvSpPr>
          <p:spPr>
            <a:xfrm>
              <a:off x="4018267" y="4002531"/>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5</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 technology validated in relevant environment (industrially relevant environment in </a:t>
              </a:r>
              <a:r>
                <a:rPr kumimoji="0" lang="lv-LV" sz="1800"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the case of key enabling technologies)</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3" name="Freeform 12">
              <a:extLst>
                <a:ext uri="{FF2B5EF4-FFF2-40B4-BE49-F238E27FC236}">
                  <a16:creationId xmlns:a16="http://schemas.microsoft.com/office/drawing/2014/main" id="{F4525958-FBE1-4141-BAEF-2F4A4A6F53EC}"/>
                </a:ext>
              </a:extLst>
            </p:cNvPr>
            <p:cNvSpPr/>
            <p:nvPr/>
          </p:nvSpPr>
          <p:spPr>
            <a:xfrm>
              <a:off x="4018267" y="449079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6</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 technology demonstrated in relevant environment (industrially relevant </a:t>
              </a:r>
              <a:r>
                <a:rPr kumimoji="0" lang="lv-LV" sz="1800"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environment in the case of key enabling technologies)</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4" name="Freeform 13">
              <a:extLst>
                <a:ext uri="{FF2B5EF4-FFF2-40B4-BE49-F238E27FC236}">
                  <a16:creationId xmlns:a16="http://schemas.microsoft.com/office/drawing/2014/main" id="{31B93227-3846-BB47-A286-4ABA00ECD832}"/>
                </a:ext>
              </a:extLst>
            </p:cNvPr>
            <p:cNvSpPr/>
            <p:nvPr/>
          </p:nvSpPr>
          <p:spPr>
            <a:xfrm>
              <a:off x="4018267" y="497905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US" sz="1800" b="1" i="0" u="none" strike="noStrike" kern="0" cap="none" spc="0" normalizeH="0" baseline="0" noProof="0">
                  <a:ln>
                    <a:noFill/>
                  </a:ln>
                  <a:solidFill>
                    <a:srgbClr val="0070C0">
                      <a:lumMod val="50000"/>
                    </a:srgbClr>
                  </a:solidFill>
                  <a:effectLst/>
                  <a:uLnTx/>
                  <a:uFillTx/>
                  <a:latin typeface="Verdana"/>
                  <a:ea typeface="+mn-ea"/>
                  <a:cs typeface="+mn-cs"/>
                </a:rPr>
                <a:t>TRL 7 </a:t>
              </a:r>
              <a:r>
                <a:rPr kumimoji="0" lang="en-US" sz="1800" b="0" i="0" u="none" strike="noStrike" kern="0" cap="none" spc="0" normalizeH="0" baseline="0" noProof="0">
                  <a:ln>
                    <a:noFill/>
                  </a:ln>
                  <a:solidFill>
                    <a:srgbClr val="0070C0">
                      <a:lumMod val="50000"/>
                    </a:srgbClr>
                  </a:solidFill>
                  <a:effectLst/>
                  <a:uLnTx/>
                  <a:uFillTx/>
                  <a:latin typeface="Verdana"/>
                  <a:ea typeface="+mn-ea"/>
                  <a:cs typeface="+mn-cs"/>
                </a:rPr>
                <a:t>– system prototype demonstration in operational environment</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5" name="Freeform 14">
              <a:extLst>
                <a:ext uri="{FF2B5EF4-FFF2-40B4-BE49-F238E27FC236}">
                  <a16:creationId xmlns:a16="http://schemas.microsoft.com/office/drawing/2014/main" id="{E46DAD3A-91D9-494D-B329-DE505734220E}"/>
                </a:ext>
              </a:extLst>
            </p:cNvPr>
            <p:cNvSpPr/>
            <p:nvPr/>
          </p:nvSpPr>
          <p:spPr>
            <a:xfrm>
              <a:off x="4018267" y="546731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8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system complete and qualified</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6" name="Freeform 15">
              <a:extLst>
                <a:ext uri="{FF2B5EF4-FFF2-40B4-BE49-F238E27FC236}">
                  <a16:creationId xmlns:a16="http://schemas.microsoft.com/office/drawing/2014/main" id="{CDA66289-22DD-2B44-87BA-C8108895B1DE}"/>
                </a:ext>
              </a:extLst>
            </p:cNvPr>
            <p:cNvSpPr/>
            <p:nvPr/>
          </p:nvSpPr>
          <p:spPr>
            <a:xfrm>
              <a:off x="4018267" y="595557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b="1" i="0" u="none" strike="noStrike" kern="0" cap="none" spc="0" normalizeH="0" baseline="0" noProof="0">
                  <a:ln>
                    <a:noFill/>
                  </a:ln>
                  <a:solidFill>
                    <a:srgbClr val="0070C0">
                      <a:lumMod val="50000"/>
                    </a:srgbClr>
                  </a:solidFill>
                  <a:effectLst/>
                  <a:uLnTx/>
                  <a:uFillTx/>
                  <a:latin typeface="Verdana"/>
                  <a:ea typeface="+mn-ea"/>
                  <a:cs typeface="+mn-cs"/>
                </a:rPr>
                <a:t>TRL 9 </a:t>
              </a:r>
              <a:r>
                <a:rPr kumimoji="0" lang="en-GB" b="0" i="0" u="none" strike="noStrike" kern="0" cap="none" spc="0" normalizeH="0" baseline="0" noProof="0">
                  <a:ln>
                    <a:noFill/>
                  </a:ln>
                  <a:solidFill>
                    <a:srgbClr val="0070C0">
                      <a:lumMod val="50000"/>
                    </a:srgbClr>
                  </a:solidFill>
                  <a:effectLst/>
                  <a:uLnTx/>
                  <a:uFillTx/>
                  <a:latin typeface="Verdana"/>
                  <a:ea typeface="+mn-ea"/>
                  <a:cs typeface="+mn-cs"/>
                </a:rPr>
                <a:t>– actual system proven in operational environment (competitive manufacturing in </a:t>
              </a:r>
              <a:r>
                <a:rPr kumimoji="0" lang="lv-LV"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b="0" i="0" u="none" strike="noStrike" kern="0" cap="none" spc="0" normalizeH="0" baseline="0" noProof="0">
                  <a:ln>
                    <a:noFill/>
                  </a:ln>
                  <a:solidFill>
                    <a:srgbClr val="0070C0">
                      <a:lumMod val="50000"/>
                    </a:srgbClr>
                  </a:solidFill>
                  <a:effectLst/>
                  <a:uLnTx/>
                  <a:uFillTx/>
                  <a:latin typeface="Verdana"/>
                  <a:ea typeface="+mn-ea"/>
                  <a:cs typeface="+mn-cs"/>
                </a:rPr>
                <a:t>the case of key enabling technologies; or in space)</a:t>
              </a:r>
              <a:endParaRPr kumimoji="0" lang="lv-LV" b="0" i="0" u="none" strike="noStrike" kern="0" cap="none" spc="0" normalizeH="0" baseline="0" noProof="0">
                <a:ln>
                  <a:noFill/>
                </a:ln>
                <a:solidFill>
                  <a:srgbClr val="0070C0">
                    <a:lumMod val="50000"/>
                  </a:srgbClr>
                </a:solidFill>
                <a:effectLst/>
                <a:uLnTx/>
                <a:uFillTx/>
                <a:latin typeface="Verdana"/>
                <a:ea typeface="+mn-ea"/>
                <a:cs typeface="+mn-cs"/>
              </a:endParaRPr>
            </a:p>
          </p:txBody>
        </p:sp>
      </p:grpSp>
      <p:sp>
        <p:nvSpPr>
          <p:cNvPr id="27" name="TextBox 26">
            <a:extLst>
              <a:ext uri="{FF2B5EF4-FFF2-40B4-BE49-F238E27FC236}">
                <a16:creationId xmlns:a16="http://schemas.microsoft.com/office/drawing/2014/main" id="{222B118A-7789-F344-B6B1-00BF3AF5F670}"/>
              </a:ext>
            </a:extLst>
          </p:cNvPr>
          <p:cNvSpPr txBox="1"/>
          <p:nvPr/>
        </p:nvSpPr>
        <p:spPr>
          <a:xfrm>
            <a:off x="699247" y="1235144"/>
            <a:ext cx="10994315" cy="323165"/>
          </a:xfrm>
          <a:prstGeom prst="rect">
            <a:avLst/>
          </a:prstGeom>
          <a:noFill/>
          <a:ln w="12700">
            <a:solidFill>
              <a:srgbClr val="0070C0">
                <a:lumMod val="75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500" b="1" i="0" u="none" strike="noStrike" kern="0" cap="none" spc="0" normalizeH="0" baseline="0" noProof="0">
                <a:ln>
                  <a:noFill/>
                </a:ln>
                <a:solidFill>
                  <a:srgbClr val="0070C0">
                    <a:lumMod val="75000"/>
                  </a:srgbClr>
                </a:solidFill>
                <a:effectLst/>
                <a:uLnTx/>
                <a:uFillTx/>
                <a:latin typeface="Verdana"/>
                <a:ea typeface="MS PGothic" panose="020B0600070205080204" pitchFamily="34" charset="-128"/>
              </a:rPr>
              <a:t>Technology Readiness Levels (TRLs) are indicators of the maturity level of particular</a:t>
            </a:r>
            <a:r>
              <a:rPr kumimoji="0" lang="lv-LV" sz="1500" b="1" i="0" u="none" strike="noStrike" kern="0" cap="none" spc="0" normalizeH="0" baseline="0" noProof="0">
                <a:ln>
                  <a:noFill/>
                </a:ln>
                <a:solidFill>
                  <a:srgbClr val="0070C0">
                    <a:lumMod val="75000"/>
                  </a:srgbClr>
                </a:solidFill>
                <a:effectLst/>
                <a:uLnTx/>
                <a:uFillTx/>
                <a:latin typeface="Verdana"/>
                <a:ea typeface="MS PGothic" panose="020B0600070205080204" pitchFamily="34" charset="-128"/>
              </a:rPr>
              <a:t> </a:t>
            </a:r>
            <a:r>
              <a:rPr kumimoji="0" lang="en-US" sz="1500" b="1" i="0" u="none" strike="noStrike" kern="0" cap="none" spc="0" normalizeH="0" baseline="0" noProof="0">
                <a:ln>
                  <a:noFill/>
                </a:ln>
                <a:solidFill>
                  <a:srgbClr val="0070C0">
                    <a:lumMod val="75000"/>
                  </a:srgbClr>
                </a:solidFill>
                <a:effectLst/>
                <a:uLnTx/>
                <a:uFillTx/>
                <a:latin typeface="Verdana"/>
                <a:ea typeface="MS PGothic" panose="020B0600070205080204" pitchFamily="34" charset="-128"/>
              </a:rPr>
              <a:t>technologies. </a:t>
            </a:r>
            <a:endParaRPr kumimoji="0" lang="lv-LV" sz="1500" b="1" i="0" u="none" strike="noStrike" kern="0" cap="none" spc="0" normalizeH="0" baseline="0" noProof="0">
              <a:ln>
                <a:noFill/>
              </a:ln>
              <a:solidFill>
                <a:srgbClr val="0070C0">
                  <a:lumMod val="75000"/>
                </a:srgbClr>
              </a:solidFill>
              <a:effectLst/>
              <a:uLnTx/>
              <a:uFillTx/>
              <a:latin typeface="Verdana"/>
              <a:ea typeface="MS PGothic" panose="020B0600070205080204" pitchFamily="34" charset="-128"/>
            </a:endParaRPr>
          </a:p>
        </p:txBody>
      </p:sp>
    </p:spTree>
    <p:extLst>
      <p:ext uri="{BB962C8B-B14F-4D97-AF65-F5344CB8AC3E}">
        <p14:creationId xmlns:p14="http://schemas.microsoft.com/office/powerpoint/2010/main" val="4064151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15</a:t>
            </a:fld>
            <a:endParaRPr lang="lv-LV"/>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a:latin typeface="Verdana" panose="020B0604030504040204" pitchFamily="34" charset="0"/>
                <a:ea typeface="Verdana" panose="020B0604030504040204" pitchFamily="34" charset="0"/>
                <a:cs typeface="Times New Roman" panose="02020603050405020304" pitchFamily="18" charset="0"/>
              </a:rPr>
              <a:t> </a:t>
            </a:r>
            <a:endParaRPr lang="en-US" sz="240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16</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hlinkClick r:id="rId6"/>
              </a:rPr>
              <a:t>https://www.lzp.gov.lv/lv/apvarsnis-eiropa</a:t>
            </a:r>
            <a:r>
              <a:rPr lang="lv-LV" sz="140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a:solidFill>
                  <a:srgbClr val="050505"/>
                </a:solidFill>
                <a:effectLst/>
                <a:latin typeface="Verdana" panose="020B0604030504040204" pitchFamily="34" charset="0"/>
                <a:ea typeface="Verdana" panose="020B0604030504040204" pitchFamily="34" charset="0"/>
              </a:rPr>
              <a:t>@</a:t>
            </a:r>
            <a:r>
              <a:rPr lang="de-DE" sz="1400" i="0" err="1">
                <a:solidFill>
                  <a:srgbClr val="050505"/>
                </a:solidFill>
                <a:effectLst/>
                <a:latin typeface="Verdana" panose="020B0604030504040204" pitchFamily="34" charset="0"/>
                <a:ea typeface="Verdana" panose="020B0604030504040204" pitchFamily="34" charset="0"/>
              </a:rPr>
              <a:t>Apvārsnis</a:t>
            </a:r>
            <a:r>
              <a:rPr lang="de-DE" sz="1400" i="0">
                <a:solidFill>
                  <a:srgbClr val="050505"/>
                </a:solidFill>
                <a:effectLst/>
                <a:latin typeface="Verdana" panose="020B0604030504040204" pitchFamily="34" charset="0"/>
                <a:ea typeface="Verdana" panose="020B0604030504040204" pitchFamily="34" charset="0"/>
              </a:rPr>
              <a:t> EU </a:t>
            </a:r>
            <a:r>
              <a:rPr lang="de-DE" sz="1400" i="0" err="1">
                <a:solidFill>
                  <a:srgbClr val="050505"/>
                </a:solidFill>
                <a:effectLst/>
                <a:latin typeface="Verdana" panose="020B0604030504040204" pitchFamily="34" charset="0"/>
                <a:ea typeface="Verdana" panose="020B0604030504040204" pitchFamily="34" charset="0"/>
              </a:rPr>
              <a:t>Latvijas</a:t>
            </a:r>
            <a:r>
              <a:rPr lang="de-DE" sz="1400" i="0">
                <a:solidFill>
                  <a:srgbClr val="050505"/>
                </a:solidFill>
                <a:effectLst/>
                <a:latin typeface="Verdana" panose="020B0604030504040204" pitchFamily="34" charset="0"/>
                <a:ea typeface="Verdana" panose="020B0604030504040204" pitchFamily="34" charset="0"/>
              </a:rPr>
              <a:t> </a:t>
            </a:r>
            <a:r>
              <a:rPr lang="de-DE" sz="1400" i="0" err="1">
                <a:solidFill>
                  <a:srgbClr val="050505"/>
                </a:solidFill>
                <a:effectLst/>
                <a:latin typeface="Verdana" panose="020B0604030504040204" pitchFamily="34" charset="0"/>
                <a:ea typeface="Verdana" panose="020B0604030504040204" pitchFamily="34" charset="0"/>
              </a:rPr>
              <a:t>Nacionālais</a:t>
            </a:r>
            <a:r>
              <a:rPr lang="de-DE" sz="1400" i="0">
                <a:solidFill>
                  <a:srgbClr val="050505"/>
                </a:solidFill>
                <a:effectLst/>
                <a:latin typeface="Verdana" panose="020B0604030504040204" pitchFamily="34" charset="0"/>
                <a:ea typeface="Verdana" panose="020B0604030504040204" pitchFamily="34" charset="0"/>
              </a:rPr>
              <a:t> </a:t>
            </a:r>
            <a:r>
              <a:rPr lang="de-DE" sz="1400" i="0" err="1">
                <a:solidFill>
                  <a:srgbClr val="050505"/>
                </a:solidFill>
                <a:effectLst/>
                <a:latin typeface="Verdana" panose="020B0604030504040204" pitchFamily="34" charset="0"/>
                <a:ea typeface="Verdana" panose="020B0604030504040204" pitchFamily="34" charset="0"/>
              </a:rPr>
              <a:t>kontaktpunkts</a:t>
            </a:r>
            <a:r>
              <a:rPr lang="de-DE" sz="1400" i="0">
                <a:solidFill>
                  <a:srgbClr val="050505"/>
                </a:solidFill>
                <a:effectLst/>
                <a:latin typeface="Verdana" panose="020B0604030504040204" pitchFamily="34" charset="0"/>
                <a:ea typeface="Verdana" panose="020B0604030504040204" pitchFamily="34" charset="0"/>
              </a:rPr>
              <a:t> - HE NCP LV</a:t>
            </a:r>
          </a:p>
        </p:txBody>
      </p:sp>
      <p:pic>
        <p:nvPicPr>
          <p:cNvPr id="10" name="Picture 9" descr="A black background with red numbers and text&#10;&#10;Description automatically generated">
            <a:extLst>
              <a:ext uri="{FF2B5EF4-FFF2-40B4-BE49-F238E27FC236}">
                <a16:creationId xmlns:a16="http://schemas.microsoft.com/office/drawing/2014/main" id="{44996F44-592E-3F40-E574-48F8349FCE63}"/>
              </a:ext>
            </a:extLst>
          </p:cNvPr>
          <p:cNvPicPr>
            <a:picLocks noChangeAspect="1"/>
          </p:cNvPicPr>
          <p:nvPr/>
        </p:nvPicPr>
        <p:blipFill>
          <a:blip r:embed="rId7"/>
          <a:stretch>
            <a:fillRect/>
          </a:stretch>
        </p:blipFill>
        <p:spPr>
          <a:xfrm>
            <a:off x="5351463" y="4668838"/>
            <a:ext cx="6632575" cy="182562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1969526" y="3092811"/>
            <a:ext cx="8379948"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a:latin typeface="Verdana" panose="020B0604030504040204" pitchFamily="34" charset="0"/>
                <a:ea typeface="Verdana" panose="020B0604030504040204" pitchFamily="34" charset="0"/>
                <a:cs typeface="Verdana" panose="020B0604030504040204" pitchFamily="34" charset="0"/>
              </a:rPr>
              <a:t>Jūlija </a:t>
            </a:r>
            <a:r>
              <a:rPr lang="lv-LV" altLang="lv-LV" b="1" err="1">
                <a:latin typeface="Verdana" panose="020B0604030504040204" pitchFamily="34" charset="0"/>
                <a:ea typeface="Verdana" panose="020B0604030504040204" pitchFamily="34" charset="0"/>
                <a:cs typeface="Verdana" panose="020B0604030504040204" pitchFamily="34" charset="0"/>
              </a:rPr>
              <a:t>Asmuss</a:t>
            </a:r>
            <a:r>
              <a:rPr lang="lv-LV" altLang="lv-LV" b="1">
                <a:latin typeface="Verdana" panose="020B0604030504040204" pitchFamily="34" charset="0"/>
                <a:ea typeface="Verdana" panose="020B0604030504040204" pitchFamily="34" charset="0"/>
                <a:cs typeface="Verdana" panose="020B0604030504040204" pitchFamily="34" charset="0"/>
              </a:rPr>
              <a:t>, Dr.sc.ing.</a:t>
            </a:r>
          </a:p>
          <a:p>
            <a:pPr>
              <a:defRPr/>
            </a:pPr>
            <a:r>
              <a:rPr lang="lv-LV" altLang="lv-LV">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a:latin typeface="Verdana" panose="020B0604030504040204" pitchFamily="34" charset="0"/>
                <a:ea typeface="Verdana" panose="020B0604030504040204" pitchFamily="34" charset="0"/>
                <a:cs typeface="Verdana" panose="020B0604030504040204" pitchFamily="34" charset="0"/>
              </a:rPr>
              <a:t>vadītāja</a:t>
            </a:r>
          </a:p>
          <a:p>
            <a:pPr>
              <a:defRPr/>
            </a:pPr>
            <a:r>
              <a:rPr lang="lv-LV" altLang="lv-LV">
                <a:latin typeface="Verdana" panose="020B0604030504040204" pitchFamily="34" charset="0"/>
                <a:ea typeface="Verdana" panose="020B0604030504040204" pitchFamily="34" charset="0"/>
                <a:cs typeface="Verdana" panose="020B0604030504040204" pitchFamily="34" charset="0"/>
                <a:hlinkClick r:id="rId3"/>
              </a:rPr>
              <a:t>julija.asmuss@lzp.gov.lv</a:t>
            </a:r>
            <a:r>
              <a:rPr lang="lv-LV" altLang="lv-LV">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4310063" y="5164138"/>
            <a:ext cx="4143375" cy="11525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a:latin typeface="Verdana" panose="020B0604030504040204" pitchFamily="34" charset="0"/>
                <a:ea typeface="Verdana" panose="020B0604030504040204" pitchFamily="34" charset="0"/>
                <a:hlinkClick r:id="rId3"/>
              </a:rPr>
              <a:t>WORK PROGRAMMES 2023-2024</a:t>
            </a:r>
            <a:endParaRPr lang="lv-LV">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B560-4617-52F4-FCBD-1DF2AB954271}"/>
              </a:ext>
            </a:extLst>
          </p:cNvPr>
          <p:cNvSpPr>
            <a:spLocks noGrp="1"/>
          </p:cNvSpPr>
          <p:nvPr>
            <p:ph type="title" idx="4294967295"/>
          </p:nvPr>
        </p:nvSpPr>
        <p:spPr>
          <a:xfrm>
            <a:off x="1364249" y="212400"/>
            <a:ext cx="10515600" cy="1325562"/>
          </a:xfrm>
        </p:spPr>
        <p:txBody>
          <a:bodyPr/>
          <a:lstStyle/>
          <a:p>
            <a:r>
              <a:rPr lang="lv-LV" sz="3200" b="1">
                <a:solidFill>
                  <a:srgbClr val="0308DB">
                    <a:lumMod val="50000"/>
                  </a:srgbClr>
                </a:solidFill>
                <a:latin typeface="Verdana" panose="020B0604030504040204" pitchFamily="34" charset="0"/>
                <a:ea typeface="Verdana" panose="020B0604030504040204" pitchFamily="34" charset="0"/>
                <a:cs typeface="+mj-cs"/>
              </a:rPr>
              <a:t>PILLAR I EXCELLENT SCIENCE</a:t>
            </a:r>
          </a:p>
        </p:txBody>
      </p:sp>
      <p:sp>
        <p:nvSpPr>
          <p:cNvPr id="10" name="TextBox 9">
            <a:extLst>
              <a:ext uri="{FF2B5EF4-FFF2-40B4-BE49-F238E27FC236}">
                <a16:creationId xmlns:a16="http://schemas.microsoft.com/office/drawing/2014/main" id="{20FC0082-71CA-573C-3C91-FA086830254F}"/>
              </a:ext>
            </a:extLst>
          </p:cNvPr>
          <p:cNvSpPr txBox="1"/>
          <p:nvPr/>
        </p:nvSpPr>
        <p:spPr>
          <a:xfrm>
            <a:off x="3019649" y="1247981"/>
            <a:ext cx="2130575" cy="1217970"/>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Frontier research by the best researchers and their teams</a:t>
            </a:r>
            <a:endPar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1" name="TextBox 10">
            <a:extLst>
              <a:ext uri="{FF2B5EF4-FFF2-40B4-BE49-F238E27FC236}">
                <a16:creationId xmlns:a16="http://schemas.microsoft.com/office/drawing/2014/main" id="{B187DD5F-8C2D-4E25-CC4F-E93EFBCBEC47}"/>
              </a:ext>
            </a:extLst>
          </p:cNvPr>
          <p:cNvSpPr txBox="1"/>
          <p:nvPr/>
        </p:nvSpPr>
        <p:spPr>
          <a:xfrm>
            <a:off x="2995681" y="2897976"/>
            <a:ext cx="2154543" cy="2031325"/>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Equipping researchers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with new knowledge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and skills through mobility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and training</a:t>
            </a:r>
            <a:endPar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2" name="TextBox 11">
            <a:extLst>
              <a:ext uri="{FF2B5EF4-FFF2-40B4-BE49-F238E27FC236}">
                <a16:creationId xmlns:a16="http://schemas.microsoft.com/office/drawing/2014/main" id="{AB69E6BF-A851-96C5-53B9-71BBB81D3D64}"/>
              </a:ext>
            </a:extLst>
          </p:cNvPr>
          <p:cNvSpPr txBox="1"/>
          <p:nvPr/>
        </p:nvSpPr>
        <p:spPr>
          <a:xfrm>
            <a:off x="3019649" y="5177118"/>
            <a:ext cx="2130575" cy="1477328"/>
          </a:xfrm>
          <a:prstGeom prst="rect">
            <a:avLst/>
          </a:prstGeom>
          <a:solidFill>
            <a:schemeClr val="bg2">
              <a:lumMod val="9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Integrated and interconnected world-class research infrastructures </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16" name="TextBox 15">
            <a:extLst>
              <a:ext uri="{FF2B5EF4-FFF2-40B4-BE49-F238E27FC236}">
                <a16:creationId xmlns:a16="http://schemas.microsoft.com/office/drawing/2014/main" id="{D5FD3AEC-4B1F-94CB-E0DA-E56DE607BCC6}"/>
              </a:ext>
            </a:extLst>
          </p:cNvPr>
          <p:cNvSpPr txBox="1"/>
          <p:nvPr/>
        </p:nvSpPr>
        <p:spPr>
          <a:xfrm>
            <a:off x="8502478" y="1860235"/>
            <a:ext cx="3341721" cy="369332"/>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Verdana"/>
              </a:rPr>
              <a:t>SYNERGY GRANT</a:t>
            </a:r>
            <a:endParaRPr lang="en-US">
              <a:solidFill>
                <a:prstClr val="black"/>
              </a:solidFill>
            </a:endParaRPr>
          </a:p>
        </p:txBody>
      </p:sp>
      <p:sp>
        <p:nvSpPr>
          <p:cNvPr id="18" name="TextBox 17">
            <a:extLst>
              <a:ext uri="{FF2B5EF4-FFF2-40B4-BE49-F238E27FC236}">
                <a16:creationId xmlns:a16="http://schemas.microsoft.com/office/drawing/2014/main" id="{ED9A9A89-C90D-6723-BD29-28FDC0EF987F}"/>
              </a:ext>
            </a:extLst>
          </p:cNvPr>
          <p:cNvSpPr txBox="1"/>
          <p:nvPr/>
        </p:nvSpPr>
        <p:spPr>
          <a:xfrm>
            <a:off x="5425311" y="1061799"/>
            <a:ext cx="2850257" cy="646331"/>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a:ea typeface="Verdana"/>
              </a:rPr>
              <a:t>STARTING GRANT</a:t>
            </a:r>
          </a:p>
          <a:p>
            <a:pPr marL="0" marR="0" lvl="0" indent="0" algn="ctr" defTabSz="914400">
              <a:lnSpc>
                <a:spcPct val="100000"/>
              </a:lnSpc>
              <a:spcBef>
                <a:spcPts val="0"/>
              </a:spcBef>
              <a:spcAft>
                <a:spcPts val="0"/>
              </a:spcAft>
              <a:buNone/>
              <a:tabLst/>
              <a:defRPr/>
            </a:pPr>
            <a:r>
              <a:rPr lang="en-US" dirty="0">
                <a:solidFill>
                  <a:prstClr val="black"/>
                </a:solidFill>
                <a:latin typeface="Verdana"/>
                <a:ea typeface="Verdana"/>
              </a:rPr>
              <a:t>TB</a:t>
            </a:r>
            <a:r>
              <a:rPr lang="lv-LV" dirty="0">
                <a:solidFill>
                  <a:prstClr val="black"/>
                </a:solidFill>
                <a:latin typeface="Verdana"/>
                <a:ea typeface="Verdana"/>
              </a:rPr>
              <a:t>C</a:t>
            </a:r>
            <a:endParaRPr lang="lv-LV" dirty="0"/>
          </a:p>
        </p:txBody>
      </p:sp>
      <p:sp>
        <p:nvSpPr>
          <p:cNvPr id="22" name="TextBox 21">
            <a:extLst>
              <a:ext uri="{FF2B5EF4-FFF2-40B4-BE49-F238E27FC236}">
                <a16:creationId xmlns:a16="http://schemas.microsoft.com/office/drawing/2014/main" id="{ED912784-E8AD-2132-F655-6BBBF0352F8C}"/>
              </a:ext>
            </a:extLst>
          </p:cNvPr>
          <p:cNvSpPr txBox="1"/>
          <p:nvPr/>
        </p:nvSpPr>
        <p:spPr>
          <a:xfrm>
            <a:off x="8550103" y="1073473"/>
            <a:ext cx="3297594" cy="646331"/>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Verdana"/>
              </a:rPr>
              <a:t>ADVANCED GRANT</a:t>
            </a:r>
          </a:p>
          <a:p>
            <a:pPr algn="ctr">
              <a:defRPr/>
            </a:pPr>
            <a:r>
              <a:rPr lang="en-US">
                <a:solidFill>
                  <a:prstClr val="black"/>
                </a:solidFill>
                <a:latin typeface="Verdana"/>
                <a:ea typeface="Verdana"/>
              </a:rPr>
              <a:t>29.05.2024</a:t>
            </a:r>
            <a:endParaRPr lang="en-US">
              <a:solidFill>
                <a:prstClr val="black"/>
              </a:solidFill>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9365B5B4-8482-0207-D55F-907700E0666A}"/>
              </a:ext>
            </a:extLst>
          </p:cNvPr>
          <p:cNvSpPr txBox="1"/>
          <p:nvPr/>
        </p:nvSpPr>
        <p:spPr>
          <a:xfrm>
            <a:off x="5425310" y="2957156"/>
            <a:ext cx="2850257" cy="1200329"/>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algn="ctr">
              <a:defRPr/>
            </a:pPr>
            <a:r>
              <a:rPr kumimoji="0" lang="lv-LV" sz="1800" b="1" i="0" u="none" strike="noStrike" kern="1200" cap="none" spc="0" normalizeH="0" baseline="0" noProof="0">
                <a:ln>
                  <a:noFill/>
                </a:ln>
                <a:solidFill>
                  <a:prstClr val="black"/>
                </a:solidFill>
                <a:effectLst/>
                <a:uLnTx/>
                <a:uFillTx/>
                <a:latin typeface="Verdana"/>
                <a:ea typeface="Verdana"/>
              </a:rPr>
              <a:t>MSCA DOCTORAL </a:t>
            </a:r>
            <a:r>
              <a:rPr lang="lv-LV" b="1">
                <a:solidFill>
                  <a:prstClr val="black"/>
                </a:solidFill>
                <a:latin typeface="Verdana"/>
                <a:ea typeface="Verdana"/>
              </a:rPr>
              <a:t>NETWORKS</a:t>
            </a:r>
            <a:endParaRPr lang="en-US">
              <a:solidFill>
                <a:prstClr val="black"/>
              </a:solidFill>
              <a:latin typeface="Arial" panose="020B0604020202020204"/>
              <a:ea typeface="Verdana"/>
              <a:cs typeface="Arial" panose="020B0604020202020204"/>
            </a:endParaRPr>
          </a:p>
          <a:p>
            <a:pPr marL="0" marR="0" lvl="0" indent="0" algn="ctr" defTabSz="914400">
              <a:lnSpc>
                <a:spcPct val="100000"/>
              </a:lnSpc>
              <a:spcBef>
                <a:spcPts val="0"/>
              </a:spcBef>
              <a:spcAft>
                <a:spcPts val="0"/>
              </a:spcAft>
              <a:buClrTx/>
              <a:buSzTx/>
              <a:buFontTx/>
              <a:buNone/>
              <a:tabLst/>
              <a:defRPr/>
            </a:pPr>
            <a:r>
              <a:rPr lang="lv-LV">
                <a:solidFill>
                  <a:prstClr val="black"/>
                </a:solidFill>
                <a:latin typeface="Verdana"/>
                <a:ea typeface="Verdana"/>
              </a:rPr>
              <a:t>29.05.2024</a:t>
            </a:r>
          </a:p>
          <a:p>
            <a:pPr algn="ctr">
              <a:defRPr/>
            </a:pPr>
            <a:r>
              <a:rPr lang="lv-LV">
                <a:solidFill>
                  <a:prstClr val="black"/>
                </a:solidFill>
                <a:latin typeface="Verdana"/>
                <a:ea typeface="Verdana"/>
                <a:cs typeface="Arial"/>
              </a:rPr>
              <a:t>28.05.2025</a:t>
            </a:r>
          </a:p>
        </p:txBody>
      </p:sp>
      <p:sp>
        <p:nvSpPr>
          <p:cNvPr id="30" name="TextBox 29">
            <a:extLst>
              <a:ext uri="{FF2B5EF4-FFF2-40B4-BE49-F238E27FC236}">
                <a16:creationId xmlns:a16="http://schemas.microsoft.com/office/drawing/2014/main" id="{CB4B7045-2441-DD80-B2DB-6AF275A4E2D2}"/>
              </a:ext>
            </a:extLst>
          </p:cNvPr>
          <p:cNvSpPr txBox="1"/>
          <p:nvPr/>
        </p:nvSpPr>
        <p:spPr>
          <a:xfrm>
            <a:off x="8580223" y="2894861"/>
            <a:ext cx="3311602" cy="1200329"/>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algn="ctr">
              <a:defRPr/>
            </a:pPr>
            <a:r>
              <a:rPr kumimoji="0" lang="lv-LV" sz="1800" b="1" i="0" u="none" strike="noStrike" kern="1200" cap="none" spc="0" normalizeH="0" baseline="0" noProof="0">
                <a:ln>
                  <a:noFill/>
                </a:ln>
                <a:solidFill>
                  <a:prstClr val="black"/>
                </a:solidFill>
                <a:effectLst/>
                <a:uLnTx/>
                <a:uFillTx/>
                <a:latin typeface="Verdana"/>
                <a:ea typeface="Verdana"/>
              </a:rPr>
              <a:t>MSCA POSTDOCTORAL </a:t>
            </a:r>
            <a:r>
              <a:rPr lang="lv-LV" b="1">
                <a:solidFill>
                  <a:prstClr val="black"/>
                </a:solidFill>
                <a:latin typeface="Verdana"/>
                <a:ea typeface="Verdana"/>
              </a:rPr>
              <a:t>FELLOWSHIPS</a:t>
            </a:r>
            <a:endParaRPr lang="lv-LV">
              <a:solidFill>
                <a:prstClr val="black"/>
              </a:solidFill>
              <a:latin typeface="Verdana"/>
              <a:ea typeface="Verdana"/>
              <a:cs typeface="Arial" panose="020B0604020202020204"/>
            </a:endParaRPr>
          </a:p>
          <a:p>
            <a:pPr algn="ctr">
              <a:defRPr/>
            </a:pPr>
            <a:r>
              <a:rPr lang="lv-LV">
                <a:solidFill>
                  <a:prstClr val="black"/>
                </a:solidFill>
                <a:latin typeface="Verdana"/>
                <a:ea typeface="Verdana"/>
              </a:rPr>
              <a:t>10.04.2024</a:t>
            </a:r>
            <a:endParaRPr lang="lv-LV">
              <a:solidFill>
                <a:prstClr val="black"/>
              </a:solidFill>
              <a:latin typeface="Verdana" panose="020B0604030504040204" pitchFamily="34" charset="0"/>
              <a:ea typeface="Verdana" panose="020B0604030504040204" pitchFamily="34" charset="0"/>
            </a:endParaRPr>
          </a:p>
          <a:p>
            <a:pPr algn="ctr">
              <a:defRPr/>
            </a:pPr>
            <a:r>
              <a:rPr lang="lv-LV">
                <a:solidFill>
                  <a:prstClr val="black"/>
                </a:solidFill>
                <a:latin typeface="Verdana"/>
                <a:ea typeface="Verdana"/>
              </a:rPr>
              <a:t> 09.04.2025</a:t>
            </a:r>
            <a:endParaRPr lang="lv-LV">
              <a:solidFill>
                <a:prstClr val="black"/>
              </a:solidFill>
              <a:latin typeface="Verdana" panose="020B0604030504040204" pitchFamily="34" charset="0"/>
              <a:ea typeface="Verdana" panose="020B0604030504040204" pitchFamily="34" charset="0"/>
            </a:endParaRPr>
          </a:p>
        </p:txBody>
      </p:sp>
      <p:sp>
        <p:nvSpPr>
          <p:cNvPr id="34" name="TextBox 33">
            <a:extLst>
              <a:ext uri="{FF2B5EF4-FFF2-40B4-BE49-F238E27FC236}">
                <a16:creationId xmlns:a16="http://schemas.microsoft.com/office/drawing/2014/main" id="{D5884404-ECDE-C161-784D-7C017ACF695B}"/>
              </a:ext>
            </a:extLst>
          </p:cNvPr>
          <p:cNvSpPr txBox="1"/>
          <p:nvPr/>
        </p:nvSpPr>
        <p:spPr>
          <a:xfrm>
            <a:off x="5436353" y="4299438"/>
            <a:ext cx="2838664" cy="1477328"/>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prstClr val="black"/>
                </a:solidFill>
                <a:effectLst/>
                <a:uLnTx/>
                <a:uFillTx/>
                <a:latin typeface="Verdana"/>
                <a:ea typeface="Verdana"/>
              </a:rPr>
              <a:t>MSCA STAFF EXCHANGES</a:t>
            </a:r>
          </a:p>
          <a:p>
            <a:pPr algn="ctr">
              <a:defRPr/>
            </a:pPr>
            <a:r>
              <a:rPr lang="lv-LV">
                <a:solidFill>
                  <a:prstClr val="black"/>
                </a:solidFill>
                <a:latin typeface="Verdana"/>
                <a:ea typeface="Verdana"/>
              </a:rPr>
              <a:t>19.09.2024</a:t>
            </a:r>
          </a:p>
          <a:p>
            <a:pPr algn="ctr">
              <a:defRPr/>
            </a:pPr>
            <a:r>
              <a:rPr lang="lv-LV">
                <a:solidFill>
                  <a:prstClr val="black"/>
                </a:solidFill>
                <a:latin typeface="Verdana"/>
                <a:ea typeface="Verdana"/>
              </a:rPr>
              <a:t>27.03.2025</a:t>
            </a:r>
          </a:p>
          <a:p>
            <a:pPr algn="ctr">
              <a:defRPr/>
            </a:pPr>
            <a:endParaRPr lang="lv-LV">
              <a:solidFill>
                <a:prstClr val="black"/>
              </a:solidFill>
              <a:latin typeface="Verdana" panose="020B0604030504040204" pitchFamily="34" charset="0"/>
              <a:ea typeface="Verdana" panose="020B0604030504040204" pitchFamily="34" charset="0"/>
            </a:endParaRPr>
          </a:p>
        </p:txBody>
      </p:sp>
      <p:sp>
        <p:nvSpPr>
          <p:cNvPr id="38" name="TextBox 37">
            <a:extLst>
              <a:ext uri="{FF2B5EF4-FFF2-40B4-BE49-F238E27FC236}">
                <a16:creationId xmlns:a16="http://schemas.microsoft.com/office/drawing/2014/main" id="{B5F8440B-0583-4201-C462-1C223F45D13A}"/>
              </a:ext>
            </a:extLst>
          </p:cNvPr>
          <p:cNvSpPr txBox="1"/>
          <p:nvPr/>
        </p:nvSpPr>
        <p:spPr>
          <a:xfrm>
            <a:off x="8632520" y="4896534"/>
            <a:ext cx="3271211" cy="923330"/>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prstClr val="black"/>
                </a:solidFill>
                <a:effectLst/>
                <a:uLnTx/>
                <a:uFillTx/>
                <a:latin typeface="Verdana"/>
                <a:ea typeface="Verdana"/>
              </a:rPr>
              <a:t>MSCA COFUND</a:t>
            </a:r>
          </a:p>
          <a:p>
            <a:pPr algn="ctr">
              <a:defRPr/>
            </a:pPr>
            <a:r>
              <a:rPr lang="lv-LV">
                <a:solidFill>
                  <a:prstClr val="black"/>
                </a:solidFill>
                <a:latin typeface="Verdana"/>
                <a:ea typeface="Verdana"/>
              </a:rPr>
              <a:t>03.04.2024</a:t>
            </a:r>
          </a:p>
          <a:p>
            <a:pPr algn="ctr">
              <a:defRPr/>
            </a:pPr>
            <a:r>
              <a:rPr lang="lv-LV">
                <a:solidFill>
                  <a:prstClr val="black"/>
                </a:solidFill>
                <a:latin typeface="Verdana"/>
                <a:ea typeface="Verdana"/>
              </a:rPr>
              <a:t>23.01.2025</a:t>
            </a:r>
          </a:p>
        </p:txBody>
      </p:sp>
      <p:sp>
        <p:nvSpPr>
          <p:cNvPr id="40" name="TextBox 39">
            <a:extLst>
              <a:ext uri="{FF2B5EF4-FFF2-40B4-BE49-F238E27FC236}">
                <a16:creationId xmlns:a16="http://schemas.microsoft.com/office/drawing/2014/main" id="{EEDA7E7E-E0A3-0A85-28D7-6C4D2BE1CDD2}"/>
              </a:ext>
            </a:extLst>
          </p:cNvPr>
          <p:cNvSpPr txBox="1"/>
          <p:nvPr/>
        </p:nvSpPr>
        <p:spPr>
          <a:xfrm>
            <a:off x="8550103" y="2416132"/>
            <a:ext cx="3329746" cy="369332"/>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PROOF OF CONCEPT</a:t>
            </a:r>
          </a:p>
        </p:txBody>
      </p:sp>
      <p:sp>
        <p:nvSpPr>
          <p:cNvPr id="42" name="TextBox 41">
            <a:extLst>
              <a:ext uri="{FF2B5EF4-FFF2-40B4-BE49-F238E27FC236}">
                <a16:creationId xmlns:a16="http://schemas.microsoft.com/office/drawing/2014/main" id="{18F775EE-DBFA-39EF-305D-E2D0093B77A1}"/>
              </a:ext>
            </a:extLst>
          </p:cNvPr>
          <p:cNvSpPr txBox="1"/>
          <p:nvPr/>
        </p:nvSpPr>
        <p:spPr>
          <a:xfrm>
            <a:off x="8589997" y="4163007"/>
            <a:ext cx="3289922" cy="646331"/>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prstClr val="black"/>
                </a:solidFill>
                <a:effectLst/>
                <a:uLnTx/>
                <a:uFillTx/>
                <a:latin typeface="Verdana"/>
                <a:ea typeface="Verdana"/>
              </a:rPr>
              <a:t>MSCA &amp; CITIZENS</a:t>
            </a:r>
          </a:p>
          <a:p>
            <a:pPr algn="ctr">
              <a:defRPr/>
            </a:pPr>
            <a:r>
              <a:rPr lang="lv-LV">
                <a:solidFill>
                  <a:prstClr val="black"/>
                </a:solidFill>
                <a:latin typeface="Verdana"/>
                <a:ea typeface="Verdana"/>
              </a:rPr>
              <a:t>17.06.2025</a:t>
            </a:r>
          </a:p>
        </p:txBody>
      </p:sp>
      <p:sp>
        <p:nvSpPr>
          <p:cNvPr id="3" name="Flowchart: Connector 2">
            <a:extLst>
              <a:ext uri="{FF2B5EF4-FFF2-40B4-BE49-F238E27FC236}">
                <a16:creationId xmlns:a16="http://schemas.microsoft.com/office/drawing/2014/main" id="{157D5777-F47A-FEFA-275F-97261E4119AD}"/>
              </a:ext>
            </a:extLst>
          </p:cNvPr>
          <p:cNvSpPr/>
          <p:nvPr/>
        </p:nvSpPr>
        <p:spPr>
          <a:xfrm>
            <a:off x="91440" y="1057464"/>
            <a:ext cx="1728000" cy="1728000"/>
          </a:xfrm>
          <a:prstGeom prst="flowChartConnector">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lowchart: Connector 8">
            <a:extLst>
              <a:ext uri="{FF2B5EF4-FFF2-40B4-BE49-F238E27FC236}">
                <a16:creationId xmlns:a16="http://schemas.microsoft.com/office/drawing/2014/main" id="{B07DB650-D54B-92E6-4CD5-071BE884AA07}"/>
              </a:ext>
            </a:extLst>
          </p:cNvPr>
          <p:cNvSpPr/>
          <p:nvPr/>
        </p:nvSpPr>
        <p:spPr>
          <a:xfrm>
            <a:off x="91764" y="3075091"/>
            <a:ext cx="1728000" cy="1728000"/>
          </a:xfrm>
          <a:prstGeom prst="flowChartConnector">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D7900FC8-3550-262A-7D89-DE5C00029E68}"/>
              </a:ext>
            </a:extLst>
          </p:cNvPr>
          <p:cNvSpPr txBox="1"/>
          <p:nvPr/>
        </p:nvSpPr>
        <p:spPr>
          <a:xfrm>
            <a:off x="66277" y="3459169"/>
            <a:ext cx="1778326" cy="954107"/>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MARIE SKŁODOWSKA</a:t>
            </a:r>
            <a:r>
              <a:rPr kumimoji="0" lang="en-US"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 </a:t>
            </a: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CURIE ACTIONS</a:t>
            </a:r>
          </a:p>
        </p:txBody>
      </p:sp>
      <p:sp>
        <p:nvSpPr>
          <p:cNvPr id="14" name="TextBox 13">
            <a:extLst>
              <a:ext uri="{FF2B5EF4-FFF2-40B4-BE49-F238E27FC236}">
                <a16:creationId xmlns:a16="http://schemas.microsoft.com/office/drawing/2014/main" id="{AF816A70-38B7-1539-8ECA-4D2811D7E99C}"/>
              </a:ext>
            </a:extLst>
          </p:cNvPr>
          <p:cNvSpPr txBox="1"/>
          <p:nvPr/>
        </p:nvSpPr>
        <p:spPr>
          <a:xfrm>
            <a:off x="0" y="1541932"/>
            <a:ext cx="1911531"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EUROPEAN RESEARCH COUNCIL</a:t>
            </a:r>
          </a:p>
        </p:txBody>
      </p:sp>
      <p:sp>
        <p:nvSpPr>
          <p:cNvPr id="15" name="Flowchart: Connector 14">
            <a:extLst>
              <a:ext uri="{FF2B5EF4-FFF2-40B4-BE49-F238E27FC236}">
                <a16:creationId xmlns:a16="http://schemas.microsoft.com/office/drawing/2014/main" id="{5F3D27D8-F7BC-FFF7-93DF-DF960E04200C}"/>
              </a:ext>
            </a:extLst>
          </p:cNvPr>
          <p:cNvSpPr/>
          <p:nvPr/>
        </p:nvSpPr>
        <p:spPr>
          <a:xfrm>
            <a:off x="116603" y="5036731"/>
            <a:ext cx="1728000" cy="1728000"/>
          </a:xfrm>
          <a:prstGeom prst="flowChartConnector">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56C04542-B088-DB70-746F-A4FABC45E38B}"/>
              </a:ext>
            </a:extLst>
          </p:cNvPr>
          <p:cNvSpPr txBox="1"/>
          <p:nvPr/>
        </p:nvSpPr>
        <p:spPr>
          <a:xfrm>
            <a:off x="164364" y="5591849"/>
            <a:ext cx="1568919"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RESEARCH</a:t>
            </a:r>
            <a:r>
              <a:rPr kumimoji="0" lang="lv-LV" sz="140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 </a:t>
            </a:r>
            <a:r>
              <a:rPr kumimoji="0" lang="lv-LV" sz="14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INFRASTRUCTURES</a:t>
            </a:r>
            <a:r>
              <a:rPr kumimoji="0" lang="lv-LV" sz="140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 </a:t>
            </a:r>
          </a:p>
        </p:txBody>
      </p:sp>
      <p:sp>
        <p:nvSpPr>
          <p:cNvPr id="19" name="Arrow: Right 18">
            <a:extLst>
              <a:ext uri="{FF2B5EF4-FFF2-40B4-BE49-F238E27FC236}">
                <a16:creationId xmlns:a16="http://schemas.microsoft.com/office/drawing/2014/main" id="{32B8DB74-06CF-007A-ECDE-67AFFB2FB3EC}"/>
              </a:ext>
            </a:extLst>
          </p:cNvPr>
          <p:cNvSpPr/>
          <p:nvPr/>
        </p:nvSpPr>
        <p:spPr>
          <a:xfrm>
            <a:off x="2025914" y="1578754"/>
            <a:ext cx="789394" cy="589499"/>
          </a:xfrm>
          <a:prstGeom prst="righ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Arrow: Right 20">
            <a:extLst>
              <a:ext uri="{FF2B5EF4-FFF2-40B4-BE49-F238E27FC236}">
                <a16:creationId xmlns:a16="http://schemas.microsoft.com/office/drawing/2014/main" id="{1EB45C9A-C8F2-C1EF-86ED-4F2275F6103A}"/>
              </a:ext>
            </a:extLst>
          </p:cNvPr>
          <p:cNvSpPr/>
          <p:nvPr/>
        </p:nvSpPr>
        <p:spPr>
          <a:xfrm>
            <a:off x="2155198" y="3711622"/>
            <a:ext cx="789394" cy="589499"/>
          </a:xfrm>
          <a:prstGeom prst="rightArrow">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A6D688A4-602A-4EDE-E166-08A82E0229F0}"/>
              </a:ext>
            </a:extLst>
          </p:cNvPr>
          <p:cNvSpPr txBox="1"/>
          <p:nvPr/>
        </p:nvSpPr>
        <p:spPr>
          <a:xfrm>
            <a:off x="5425311" y="1884590"/>
            <a:ext cx="2850257" cy="930613"/>
          </a:xfrm>
          <a:prstGeom prst="rect">
            <a:avLst/>
          </a:prstGeom>
          <a:solidFill>
            <a:schemeClr val="accent4">
              <a:lumMod val="40000"/>
              <a:lumOff val="60000"/>
            </a:schemeClr>
          </a:solidFill>
          <a:ln>
            <a:solidFill>
              <a:schemeClr val="tx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Verdana"/>
              </a:rPr>
              <a:t>CONSOLIDATOR GRANT</a:t>
            </a:r>
          </a:p>
          <a:p>
            <a:pPr marL="0" marR="0" lvl="0" indent="0" algn="ctr" defTabSz="914400">
              <a:lnSpc>
                <a:spcPct val="100000"/>
              </a:lnSpc>
              <a:spcBef>
                <a:spcPts val="0"/>
              </a:spcBef>
              <a:spcAft>
                <a:spcPts val="0"/>
              </a:spcAft>
              <a:buNone/>
              <a:tabLst/>
              <a:defRPr/>
            </a:pPr>
            <a:r>
              <a:rPr lang="en-US">
                <a:solidFill>
                  <a:prstClr val="black"/>
                </a:solidFill>
                <a:latin typeface="Verdana"/>
                <a:ea typeface="Verdana"/>
              </a:rPr>
              <a:t>TBC</a:t>
            </a:r>
            <a:endParaRPr lang="lv-LV">
              <a:cs typeface="+mn-cs"/>
            </a:endParaRPr>
          </a:p>
        </p:txBody>
      </p:sp>
      <p:sp>
        <p:nvSpPr>
          <p:cNvPr id="25" name="Arrow: Right 24">
            <a:extLst>
              <a:ext uri="{FF2B5EF4-FFF2-40B4-BE49-F238E27FC236}">
                <a16:creationId xmlns:a16="http://schemas.microsoft.com/office/drawing/2014/main" id="{BFAAD07D-5C9F-F294-93D3-CABB1ED266F1}"/>
              </a:ext>
            </a:extLst>
          </p:cNvPr>
          <p:cNvSpPr/>
          <p:nvPr/>
        </p:nvSpPr>
        <p:spPr>
          <a:xfrm>
            <a:off x="2064362" y="5605981"/>
            <a:ext cx="789394" cy="589499"/>
          </a:xfrm>
          <a:prstGeom prst="rightArrow">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1667F97D-03C3-8046-9D3F-1DCD2C33A417}"/>
              </a:ext>
            </a:extLst>
          </p:cNvPr>
          <p:cNvSpPr txBox="1"/>
          <p:nvPr/>
        </p:nvSpPr>
        <p:spPr>
          <a:xfrm>
            <a:off x="5440786" y="5998888"/>
            <a:ext cx="6462082" cy="663831"/>
          </a:xfrm>
          <a:prstGeom prst="rect">
            <a:avLst/>
          </a:prstGeom>
          <a:solidFill>
            <a:schemeClr val="bg2">
              <a:lumMod val="90000"/>
            </a:schemeClr>
          </a:solidFill>
          <a:ln>
            <a:solidFill>
              <a:schemeClr val="tx1"/>
            </a:solidFill>
          </a:ln>
        </p:spPr>
        <p:txBody>
          <a:bodyPr wrap="square" lIns="91440" tIns="45720" rIns="91440" bIns="45720" anchor="t">
            <a:spAutoFit/>
          </a:bodyPr>
          <a:lstStyle/>
          <a:p>
            <a:pPr algn="ctr">
              <a:defRPr/>
            </a:pPr>
            <a:r>
              <a:rPr kumimoji="0" lang="en-US" sz="1800" b="1" i="0" u="none" strike="noStrike" kern="1200" cap="none" spc="0" normalizeH="0" baseline="0" noProof="0">
                <a:ln>
                  <a:noFill/>
                </a:ln>
                <a:effectLst/>
                <a:uLnTx/>
                <a:uFillTx/>
                <a:latin typeface="Verdana"/>
                <a:ea typeface="Verdana"/>
              </a:rPr>
              <a:t>INFRANET</a:t>
            </a:r>
            <a:r>
              <a:rPr lang="en-US" b="1">
                <a:latin typeface="Verdana"/>
                <a:ea typeface="Verdana"/>
              </a:rPr>
              <a:t>, INFRADEV, INFRAEOSC</a:t>
            </a:r>
            <a:endPar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a:ea typeface="Verdana"/>
              </a:rPr>
              <a:t>12.03.2024.</a:t>
            </a:r>
            <a:endParaRPr kumimoji="0" lang="lv-LV" sz="1800" b="0" i="0" u="none" strike="noStrike" kern="1200" cap="none" spc="0" normalizeH="0" baseline="0" noProof="0">
              <a:ln>
                <a:noFill/>
              </a:ln>
              <a:effectLst/>
              <a:uLnTx/>
              <a:uFillTx/>
              <a:latin typeface="Verdana"/>
              <a:ea typeface="Verdana"/>
            </a:endParaRPr>
          </a:p>
        </p:txBody>
      </p:sp>
      <p:sp>
        <p:nvSpPr>
          <p:cNvPr id="6" name="TextBox 5">
            <a:extLst>
              <a:ext uri="{FF2B5EF4-FFF2-40B4-BE49-F238E27FC236}">
                <a16:creationId xmlns:a16="http://schemas.microsoft.com/office/drawing/2014/main" id="{6EE94051-36BA-564D-9640-3606300FE2CE}"/>
              </a:ext>
            </a:extLst>
          </p:cNvPr>
          <p:cNvSpPr txBox="1"/>
          <p:nvPr/>
        </p:nvSpPr>
        <p:spPr>
          <a:xfrm>
            <a:off x="2279374" y="621527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77683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5ABB8-0293-7426-469D-B7F15B635A8B}"/>
              </a:ext>
            </a:extLst>
          </p:cNvPr>
          <p:cNvSpPr>
            <a:spLocks noGrp="1"/>
          </p:cNvSpPr>
          <p:nvPr>
            <p:ph type="title" idx="4294967295"/>
          </p:nvPr>
        </p:nvSpPr>
        <p:spPr>
          <a:xfrm>
            <a:off x="44871" y="96554"/>
            <a:ext cx="11926330" cy="1325562"/>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cs typeface="+mj-cs"/>
              </a:rPr>
              <a:t>PILLAR II </a:t>
            </a:r>
            <a:br>
              <a:rPr lang="en-US" sz="3200" b="1" dirty="0">
                <a:solidFill>
                  <a:srgbClr val="0308DB">
                    <a:lumMod val="50000"/>
                  </a:srgbClr>
                </a:solidFill>
                <a:latin typeface="Verdana" panose="020B0604030504040204" pitchFamily="34" charset="0"/>
                <a:ea typeface="Verdana" panose="020B0604030504040204" pitchFamily="34" charset="0"/>
                <a:cs typeface="+mj-cs"/>
              </a:rPr>
            </a:br>
            <a:r>
              <a:rPr lang="lv-LV" sz="3200" b="1" dirty="0">
                <a:solidFill>
                  <a:srgbClr val="0308DB">
                    <a:lumMod val="50000"/>
                  </a:srgbClr>
                </a:solidFill>
                <a:latin typeface="Verdana" panose="020B0604030504040204" pitchFamily="34" charset="0"/>
                <a:ea typeface="Verdana" panose="020B0604030504040204" pitchFamily="34" charset="0"/>
                <a:cs typeface="+mj-cs"/>
              </a:rPr>
              <a:t>GLOBAL CHALLENGES &amp; EUROPEAN INDUSTRIAL COMPETITIVENESS</a:t>
            </a:r>
          </a:p>
        </p:txBody>
      </p:sp>
      <p:sp>
        <p:nvSpPr>
          <p:cNvPr id="3" name="Flowchart: Connector 2">
            <a:extLst>
              <a:ext uri="{FF2B5EF4-FFF2-40B4-BE49-F238E27FC236}">
                <a16:creationId xmlns:a16="http://schemas.microsoft.com/office/drawing/2014/main" id="{6638F055-2D64-8B95-B0A2-D18409C2CC9C}"/>
              </a:ext>
            </a:extLst>
          </p:cNvPr>
          <p:cNvSpPr/>
          <p:nvPr/>
        </p:nvSpPr>
        <p:spPr>
          <a:xfrm>
            <a:off x="-3402" y="1800834"/>
            <a:ext cx="2592000" cy="2592000"/>
          </a:xfrm>
          <a:prstGeom prst="flowChartConnector">
            <a:avLst/>
          </a:prstGeom>
          <a:solidFill>
            <a:srgbClr val="B2DE8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Flowchart: Connector 4">
            <a:extLst>
              <a:ext uri="{FF2B5EF4-FFF2-40B4-BE49-F238E27FC236}">
                <a16:creationId xmlns:a16="http://schemas.microsoft.com/office/drawing/2014/main" id="{B0A6D1D7-CAFE-273B-71F4-1F48D7D4DE73}"/>
              </a:ext>
            </a:extLst>
          </p:cNvPr>
          <p:cNvSpPr/>
          <p:nvPr/>
        </p:nvSpPr>
        <p:spPr>
          <a:xfrm>
            <a:off x="1815565" y="1783652"/>
            <a:ext cx="2592000" cy="2592000"/>
          </a:xfrm>
          <a:prstGeom prst="flowChartConnector">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1C693BEA-373A-AC46-92E4-91DAE6E9E620}"/>
              </a:ext>
            </a:extLst>
          </p:cNvPr>
          <p:cNvSpPr txBox="1"/>
          <p:nvPr/>
        </p:nvSpPr>
        <p:spPr>
          <a:xfrm>
            <a:off x="1955810" y="2200465"/>
            <a:ext cx="1911531" cy="954107"/>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CULTURE, CREATIVITY </a:t>
            </a:r>
          </a:p>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&amp; INCLUSIVE SOCIETIES</a:t>
            </a:r>
          </a:p>
        </p:txBody>
      </p:sp>
      <p:sp>
        <p:nvSpPr>
          <p:cNvPr id="8" name="TextBox 7">
            <a:extLst>
              <a:ext uri="{FF2B5EF4-FFF2-40B4-BE49-F238E27FC236}">
                <a16:creationId xmlns:a16="http://schemas.microsoft.com/office/drawing/2014/main" id="{FB92AB1C-3F20-9A7F-D891-15447111964D}"/>
              </a:ext>
            </a:extLst>
          </p:cNvPr>
          <p:cNvSpPr txBox="1"/>
          <p:nvPr/>
        </p:nvSpPr>
        <p:spPr>
          <a:xfrm>
            <a:off x="210576" y="2183920"/>
            <a:ext cx="1911531" cy="116955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a:ea typeface="Verdana"/>
              </a:rPr>
              <a:t>HEALTH</a:t>
            </a:r>
          </a:p>
          <a:p>
            <a:pPr marL="0" marR="0" lvl="0" indent="0" algn="ctr" defTabSz="914400" rtl="0" eaLnBrk="1" fontAlgn="auto" latinLnBrk="0" hangingPunct="1">
              <a:spcBef>
                <a:spcPts val="0"/>
              </a:spcBef>
              <a:spcAft>
                <a:spcPts val="0"/>
              </a:spcAft>
              <a:buClrTx/>
              <a:buSzTx/>
              <a:buFontTx/>
              <a:buNone/>
              <a:tabLst/>
              <a:defRPr/>
            </a:pPr>
            <a:endParaRPr lang="lv-LV" sz="1400" dirty="0">
              <a:solidFill>
                <a:prstClr val="black"/>
              </a:solidFill>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Verdana"/>
                <a:ea typeface="Verdana"/>
              </a:rPr>
              <a:t>11.04.2024.</a:t>
            </a:r>
            <a:endParaRPr lang="en-US" sz="1400" i="0" u="none" strike="noStrike" kern="1200" cap="none" spc="0" normalizeH="0" baseline="0" noProof="0" dirty="0">
              <a:ln>
                <a:noFill/>
              </a:ln>
              <a:solidFill>
                <a:prstClr val="black"/>
              </a:solidFill>
              <a:effectLst/>
              <a:uLnTx/>
              <a:uFillTx/>
              <a:latin typeface="Verdana"/>
              <a:ea typeface="Verdana"/>
            </a:endParaRPr>
          </a:p>
          <a:p>
            <a:pPr algn="ctr">
              <a:defRPr/>
            </a:pPr>
            <a:r>
              <a:rPr lang="en-US" sz="1400" dirty="0">
                <a:solidFill>
                  <a:prstClr val="black"/>
                </a:solidFill>
                <a:latin typeface="Verdana"/>
                <a:ea typeface="Verdana"/>
              </a:rPr>
              <a:t>25.09.2024.</a:t>
            </a:r>
          </a:p>
          <a:p>
            <a:pPr algn="ctr">
              <a:defRPr/>
            </a:pPr>
            <a:r>
              <a:rPr lang="en-US" sz="1400" dirty="0">
                <a:solidFill>
                  <a:prstClr val="black"/>
                </a:solidFill>
                <a:latin typeface="Verdana"/>
                <a:ea typeface="Verdana"/>
              </a:rPr>
              <a:t>26.11.2024.</a:t>
            </a:r>
          </a:p>
        </p:txBody>
      </p:sp>
      <p:sp>
        <p:nvSpPr>
          <p:cNvPr id="9" name="Flowchart: Connector 8">
            <a:extLst>
              <a:ext uri="{FF2B5EF4-FFF2-40B4-BE49-F238E27FC236}">
                <a16:creationId xmlns:a16="http://schemas.microsoft.com/office/drawing/2014/main" id="{6558B826-F1FA-858B-DB7B-E8EF316DC917}"/>
              </a:ext>
            </a:extLst>
          </p:cNvPr>
          <p:cNvSpPr/>
          <p:nvPr/>
        </p:nvSpPr>
        <p:spPr>
          <a:xfrm>
            <a:off x="3662990" y="1753509"/>
            <a:ext cx="2592000" cy="2592000"/>
          </a:xfrm>
          <a:prstGeom prst="flowChartConnector">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CA98E294-03A9-6FCE-89FD-1787572CD18B}"/>
              </a:ext>
            </a:extLst>
          </p:cNvPr>
          <p:cNvSpPr txBox="1"/>
          <p:nvPr/>
        </p:nvSpPr>
        <p:spPr>
          <a:xfrm>
            <a:off x="3941496" y="2156622"/>
            <a:ext cx="1568919" cy="116955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a:ea typeface="Verdana"/>
              </a:rPr>
              <a:t>CIVIL SECURITY FOR SOCIETY</a:t>
            </a:r>
          </a:p>
          <a:p>
            <a:pPr marL="0" marR="0" lvl="0" indent="0" algn="ctr" defTabSz="914400" rtl="0" eaLnBrk="1" fontAlgn="auto" latinLnBrk="0" hangingPunct="1">
              <a:spcBef>
                <a:spcPts val="0"/>
              </a:spcBef>
              <a:spcAft>
                <a:spcPts val="0"/>
              </a:spcAft>
              <a:buClrTx/>
              <a:buSzTx/>
              <a:buFontTx/>
              <a:buNone/>
              <a:tabLst/>
              <a:defRPr/>
            </a:pPr>
            <a:endParaRPr kumimoji="0" lang="lv-LV" sz="1400"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Verdana"/>
                <a:ea typeface="Verdana"/>
              </a:rPr>
              <a:t>20.11.2024.</a:t>
            </a:r>
            <a:endParaRPr kumimoji="0" lang="lv-LV" sz="1400" i="0" u="none" strike="noStrike" kern="1200" cap="none" spc="0" normalizeH="0" baseline="0" noProof="0" dirty="0">
              <a:ln>
                <a:noFill/>
              </a:ln>
              <a:solidFill>
                <a:prstClr val="black"/>
              </a:solidFill>
              <a:effectLst/>
              <a:uLnTx/>
              <a:uFillTx/>
              <a:latin typeface="Verdana"/>
              <a:ea typeface="Verdana"/>
            </a:endParaRPr>
          </a:p>
        </p:txBody>
      </p:sp>
      <p:sp>
        <p:nvSpPr>
          <p:cNvPr id="11" name="Flowchart: Connector 10">
            <a:extLst>
              <a:ext uri="{FF2B5EF4-FFF2-40B4-BE49-F238E27FC236}">
                <a16:creationId xmlns:a16="http://schemas.microsoft.com/office/drawing/2014/main" id="{02B814BA-28FA-A883-F467-F9B2EF57746A}"/>
              </a:ext>
            </a:extLst>
          </p:cNvPr>
          <p:cNvSpPr/>
          <p:nvPr/>
        </p:nvSpPr>
        <p:spPr>
          <a:xfrm>
            <a:off x="5510415" y="1783652"/>
            <a:ext cx="2592000" cy="2592000"/>
          </a:xfrm>
          <a:prstGeom prst="flowChartConnector">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Flowchart: Connector 11">
            <a:extLst>
              <a:ext uri="{FF2B5EF4-FFF2-40B4-BE49-F238E27FC236}">
                <a16:creationId xmlns:a16="http://schemas.microsoft.com/office/drawing/2014/main" id="{08E65B57-2714-0914-2409-89B4A85E4CC1}"/>
              </a:ext>
            </a:extLst>
          </p:cNvPr>
          <p:cNvSpPr/>
          <p:nvPr/>
        </p:nvSpPr>
        <p:spPr>
          <a:xfrm>
            <a:off x="7613179" y="1750119"/>
            <a:ext cx="2592000" cy="2592000"/>
          </a:xfrm>
          <a:prstGeom prst="flowChartConnector">
            <a:avLst/>
          </a:prstGeom>
          <a:solidFill>
            <a:srgbClr val="DFC7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78EC4BC8-7433-D90B-D82F-2C832ECF6740}"/>
              </a:ext>
            </a:extLst>
          </p:cNvPr>
          <p:cNvSpPr txBox="1"/>
          <p:nvPr/>
        </p:nvSpPr>
        <p:spPr>
          <a:xfrm>
            <a:off x="7867526" y="2051289"/>
            <a:ext cx="1911531" cy="181588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a:ea typeface="Verdana"/>
              </a:rPr>
              <a:t>CLIMATE, ENERGY &amp; MOBILITY</a:t>
            </a:r>
          </a:p>
          <a:p>
            <a:pPr marL="0" marR="0" lvl="0" indent="0" algn="ctr" defTabSz="914400" rtl="0" eaLnBrk="1" fontAlgn="auto" latinLnBrk="0" hangingPunct="1">
              <a:spcBef>
                <a:spcPts val="0"/>
              </a:spcBef>
              <a:spcAft>
                <a:spcPts val="0"/>
              </a:spcAft>
              <a:buClrTx/>
              <a:buSzTx/>
              <a:buFontTx/>
              <a:buNone/>
              <a:tabLst/>
              <a:defRPr/>
            </a:pPr>
            <a:endParaRPr kumimoji="0" lang="lv-LV" sz="1400"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Verdana"/>
                <a:ea typeface="Verdana"/>
              </a:rPr>
              <a:t>5.03.2024.</a:t>
            </a:r>
            <a:endParaRPr lang="en-US" sz="1400"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lang="en-US" sz="1400" dirty="0">
                <a:solidFill>
                  <a:prstClr val="black"/>
                </a:solidFill>
                <a:latin typeface="Verdana"/>
                <a:ea typeface="Verdana"/>
              </a:rPr>
              <a:t>18.04.2024.</a:t>
            </a:r>
          </a:p>
          <a:p>
            <a:pPr marL="0" marR="0" lvl="0" indent="0" algn="ctr" defTabSz="914400" rtl="0" eaLnBrk="1" fontAlgn="auto" latinLnBrk="0" hangingPunct="1">
              <a:spcBef>
                <a:spcPts val="0"/>
              </a:spcBef>
              <a:spcAft>
                <a:spcPts val="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Verdana"/>
                <a:ea typeface="Verdana"/>
              </a:rPr>
              <a:t>5.09.2024.</a:t>
            </a:r>
          </a:p>
          <a:p>
            <a:pPr algn="ctr">
              <a:defRPr/>
            </a:pPr>
            <a:r>
              <a:rPr lang="en-US" sz="1400" dirty="0">
                <a:solidFill>
                  <a:prstClr val="black"/>
                </a:solidFill>
                <a:latin typeface="Verdana"/>
                <a:ea typeface="Verdana"/>
              </a:rPr>
              <a:t>21.01.2025</a:t>
            </a:r>
            <a:endParaRPr lang="en-US" sz="1400" dirty="0">
              <a:solidFill>
                <a:prstClr val="black"/>
              </a:solidFill>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8F97F805-2C66-09A1-804A-48DFFDE39D9D}"/>
              </a:ext>
            </a:extLst>
          </p:cNvPr>
          <p:cNvSpPr txBox="1"/>
          <p:nvPr/>
        </p:nvSpPr>
        <p:spPr>
          <a:xfrm>
            <a:off x="5788921" y="2187176"/>
            <a:ext cx="1911531" cy="160043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a:ea typeface="Verdana"/>
              </a:rPr>
              <a:t>DIGITAL, INDUSTRY &amp; SPACE</a:t>
            </a:r>
            <a:endParaRPr lang="en-US" sz="1400" b="1" dirty="0">
              <a:solidFill>
                <a:prstClr val="black"/>
              </a:solidFill>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endParaRPr lang="lv-LV" sz="1400" dirty="0">
              <a:solidFill>
                <a:prstClr val="black"/>
              </a:solidFill>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lang="en-US" sz="1400" dirty="0">
                <a:solidFill>
                  <a:prstClr val="black"/>
                </a:solidFill>
                <a:latin typeface="Verdana"/>
                <a:ea typeface="Verdana"/>
              </a:rPr>
              <a:t>19.03.2024</a:t>
            </a:r>
            <a:r>
              <a:rPr kumimoji="0" lang="en-US" sz="1400" i="0" u="none" strike="noStrike" kern="1200" cap="none" spc="0" normalizeH="0" baseline="0" noProof="0" dirty="0">
                <a:ln>
                  <a:noFill/>
                </a:ln>
                <a:solidFill>
                  <a:prstClr val="black"/>
                </a:solidFill>
                <a:effectLst/>
                <a:uLnTx/>
                <a:uFillTx/>
                <a:latin typeface="Verdana"/>
                <a:ea typeface="Verdana"/>
              </a:rPr>
              <a:t>.</a:t>
            </a:r>
            <a:endParaRPr lang="en-US" sz="1400"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lang="en-US" sz="1400" dirty="0">
                <a:solidFill>
                  <a:prstClr val="black"/>
                </a:solidFill>
                <a:latin typeface="Verdana"/>
                <a:ea typeface="Verdana"/>
              </a:rPr>
              <a:t>21.03.2024.</a:t>
            </a:r>
            <a:endParaRPr lang="lv-LV" sz="1400" dirty="0">
              <a:solidFill>
                <a:prstClr val="black"/>
              </a:solidFill>
              <a:latin typeface="Verdana"/>
              <a:ea typeface="Verdana"/>
            </a:endParaRPr>
          </a:p>
          <a:p>
            <a:pPr marL="0" marR="0" lvl="0" indent="0" algn="ctr" defTabSz="914400" rtl="0" eaLnBrk="1" fontAlgn="auto" latinLnBrk="0" hangingPunct="1">
              <a:spcBef>
                <a:spcPts val="0"/>
              </a:spcBef>
              <a:spcAft>
                <a:spcPts val="0"/>
              </a:spcAft>
              <a:buClrTx/>
              <a:buSzTx/>
              <a:buFontTx/>
              <a:buNone/>
              <a:tabLst/>
              <a:defRPr/>
            </a:pPr>
            <a:r>
              <a:rPr kumimoji="0" lang="lv-LV" sz="1400" i="0" u="none" strike="noStrike" kern="1200" cap="none" spc="0" normalizeH="0" baseline="0" noProof="0" dirty="0">
                <a:ln>
                  <a:noFill/>
                </a:ln>
                <a:solidFill>
                  <a:prstClr val="black"/>
                </a:solidFill>
                <a:effectLst/>
                <a:uLnTx/>
                <a:uFillTx/>
                <a:latin typeface="Verdana"/>
                <a:ea typeface="Verdana"/>
              </a:rPr>
              <a:t>18.09.2024.</a:t>
            </a:r>
          </a:p>
        </p:txBody>
      </p:sp>
      <p:sp>
        <p:nvSpPr>
          <p:cNvPr id="15" name="Flowchart: Connector 14">
            <a:extLst>
              <a:ext uri="{FF2B5EF4-FFF2-40B4-BE49-F238E27FC236}">
                <a16:creationId xmlns:a16="http://schemas.microsoft.com/office/drawing/2014/main" id="{F2F35690-7D8B-6EBB-9F9E-A20C3F75FA7A}"/>
              </a:ext>
            </a:extLst>
          </p:cNvPr>
          <p:cNvSpPr/>
          <p:nvPr/>
        </p:nvSpPr>
        <p:spPr>
          <a:xfrm>
            <a:off x="9544168" y="1758252"/>
            <a:ext cx="2592000" cy="2592000"/>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2A606662-9075-024D-A918-58F4526B0724}"/>
              </a:ext>
            </a:extLst>
          </p:cNvPr>
          <p:cNvSpPr txBox="1"/>
          <p:nvPr/>
        </p:nvSpPr>
        <p:spPr>
          <a:xfrm>
            <a:off x="9919104" y="2159011"/>
            <a:ext cx="1985381" cy="160043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Verdana"/>
                <a:ea typeface="Verdana"/>
              </a:rPr>
              <a:t>FOOD, BIOECONOMY, NATURAL RESOURCES, AGRICULTURE &amp; ENVIROMENT</a:t>
            </a:r>
          </a:p>
          <a:p>
            <a:pPr marL="0" marR="0" lvl="0" indent="0" algn="ctr" defTabSz="914400" rtl="0" eaLnBrk="1" fontAlgn="auto" latinLnBrk="0" hangingPunct="1">
              <a:spcBef>
                <a:spcPts val="0"/>
              </a:spcBef>
              <a:spcAft>
                <a:spcPts val="0"/>
              </a:spcAft>
              <a:buClrTx/>
              <a:buSzTx/>
              <a:buFontTx/>
              <a:buNone/>
              <a:tabLst/>
              <a:defRPr/>
            </a:pPr>
            <a:endParaRPr lang="en-US" sz="1400" i="0" u="none" strike="noStrike" kern="1200" cap="none" spc="0" normalizeH="0" baseline="0" noProof="0" dirty="0">
              <a:ln>
                <a:noFill/>
              </a:ln>
              <a:solidFill>
                <a:prstClr val="black"/>
              </a:solidFill>
              <a:effectLst/>
              <a:uLnTx/>
              <a:uFillTx/>
              <a:latin typeface="Verdana"/>
              <a:ea typeface="Verdana"/>
            </a:endParaRPr>
          </a:p>
        </p:txBody>
      </p:sp>
      <p:pic>
        <p:nvPicPr>
          <p:cNvPr id="6" name="Picture 5">
            <a:extLst>
              <a:ext uri="{FF2B5EF4-FFF2-40B4-BE49-F238E27FC236}">
                <a16:creationId xmlns:a16="http://schemas.microsoft.com/office/drawing/2014/main" id="{5332DFAB-6C84-B247-9BDF-82E40370E489}"/>
              </a:ext>
            </a:extLst>
          </p:cNvPr>
          <p:cNvPicPr>
            <a:picLocks noChangeAspect="1"/>
          </p:cNvPicPr>
          <p:nvPr/>
        </p:nvPicPr>
        <p:blipFill>
          <a:blip r:embed="rId2"/>
          <a:stretch>
            <a:fillRect/>
          </a:stretch>
        </p:blipFill>
        <p:spPr>
          <a:xfrm>
            <a:off x="20863" y="4714056"/>
            <a:ext cx="3002173" cy="1901319"/>
          </a:xfrm>
          <a:prstGeom prst="rect">
            <a:avLst/>
          </a:prstGeom>
        </p:spPr>
      </p:pic>
      <p:pic>
        <p:nvPicPr>
          <p:cNvPr id="18" name="Picture 17">
            <a:extLst>
              <a:ext uri="{FF2B5EF4-FFF2-40B4-BE49-F238E27FC236}">
                <a16:creationId xmlns:a16="http://schemas.microsoft.com/office/drawing/2014/main" id="{4A5B7502-4D92-8E4D-BCF8-81B8CF33E635}"/>
              </a:ext>
            </a:extLst>
          </p:cNvPr>
          <p:cNvPicPr>
            <a:picLocks noChangeAspect="1"/>
          </p:cNvPicPr>
          <p:nvPr/>
        </p:nvPicPr>
        <p:blipFill>
          <a:blip r:embed="rId3"/>
          <a:stretch>
            <a:fillRect/>
          </a:stretch>
        </p:blipFill>
        <p:spPr>
          <a:xfrm>
            <a:off x="2997265" y="4703655"/>
            <a:ext cx="3162944" cy="1896480"/>
          </a:xfrm>
          <a:prstGeom prst="rect">
            <a:avLst/>
          </a:prstGeom>
        </p:spPr>
      </p:pic>
      <p:pic>
        <p:nvPicPr>
          <p:cNvPr id="19" name="Picture 18">
            <a:extLst>
              <a:ext uri="{FF2B5EF4-FFF2-40B4-BE49-F238E27FC236}">
                <a16:creationId xmlns:a16="http://schemas.microsoft.com/office/drawing/2014/main" id="{586398C8-CCD2-BB4C-8B10-87CAE3270D78}"/>
              </a:ext>
            </a:extLst>
          </p:cNvPr>
          <p:cNvPicPr>
            <a:picLocks noChangeAspect="1"/>
          </p:cNvPicPr>
          <p:nvPr/>
        </p:nvPicPr>
        <p:blipFill>
          <a:blip r:embed="rId4"/>
          <a:stretch>
            <a:fillRect/>
          </a:stretch>
        </p:blipFill>
        <p:spPr>
          <a:xfrm>
            <a:off x="6008036" y="4694619"/>
            <a:ext cx="3199464" cy="1905516"/>
          </a:xfrm>
          <a:prstGeom prst="rect">
            <a:avLst/>
          </a:prstGeom>
        </p:spPr>
      </p:pic>
      <p:pic>
        <p:nvPicPr>
          <p:cNvPr id="20" name="Picture 19">
            <a:extLst>
              <a:ext uri="{FF2B5EF4-FFF2-40B4-BE49-F238E27FC236}">
                <a16:creationId xmlns:a16="http://schemas.microsoft.com/office/drawing/2014/main" id="{85EB324F-7760-3C4C-A1CF-AA347410EE2B}"/>
              </a:ext>
            </a:extLst>
          </p:cNvPr>
          <p:cNvPicPr>
            <a:picLocks noChangeAspect="1"/>
          </p:cNvPicPr>
          <p:nvPr/>
        </p:nvPicPr>
        <p:blipFill>
          <a:blip r:embed="rId5"/>
          <a:stretch>
            <a:fillRect/>
          </a:stretch>
        </p:blipFill>
        <p:spPr>
          <a:xfrm>
            <a:off x="9029931" y="4698815"/>
            <a:ext cx="3179516" cy="1901319"/>
          </a:xfrm>
          <a:prstGeom prst="rect">
            <a:avLst/>
          </a:prstGeom>
        </p:spPr>
      </p:pic>
    </p:spTree>
    <p:extLst>
      <p:ext uri="{BB962C8B-B14F-4D97-AF65-F5344CB8AC3E}">
        <p14:creationId xmlns:p14="http://schemas.microsoft.com/office/powerpoint/2010/main" val="88939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FF0C-6AB0-C4BF-B813-2F842E5E0131}"/>
              </a:ext>
            </a:extLst>
          </p:cNvPr>
          <p:cNvSpPr>
            <a:spLocks noGrp="1"/>
          </p:cNvSpPr>
          <p:nvPr>
            <p:ph type="title" idx="4294967295"/>
          </p:nvPr>
        </p:nvSpPr>
        <p:spPr>
          <a:xfrm>
            <a:off x="1068631" y="135247"/>
            <a:ext cx="10504487" cy="1325563"/>
          </a:xfrm>
        </p:spPr>
        <p:txBody>
          <a:bodyPr/>
          <a:lstStyle/>
          <a:p>
            <a:r>
              <a:rPr lang="lv-LV" sz="3200" b="1">
                <a:solidFill>
                  <a:srgbClr val="0308DB">
                    <a:lumMod val="50000"/>
                  </a:srgbClr>
                </a:solidFill>
                <a:latin typeface="Verdana" panose="020B0604030504040204" pitchFamily="34" charset="0"/>
                <a:ea typeface="Verdana" panose="020B0604030504040204" pitchFamily="34" charset="0"/>
                <a:cs typeface="+mj-cs"/>
              </a:rPr>
              <a:t>PILLAR III INNOVATIVE EUROPE</a:t>
            </a:r>
          </a:p>
        </p:txBody>
      </p:sp>
      <p:sp>
        <p:nvSpPr>
          <p:cNvPr id="8" name="TextBox 7">
            <a:extLst>
              <a:ext uri="{FF2B5EF4-FFF2-40B4-BE49-F238E27FC236}">
                <a16:creationId xmlns:a16="http://schemas.microsoft.com/office/drawing/2014/main" id="{EA3DCBB6-2F9D-96EE-1B5F-9C6958F5CEB0}"/>
              </a:ext>
            </a:extLst>
          </p:cNvPr>
          <p:cNvSpPr txBox="1"/>
          <p:nvPr/>
        </p:nvSpPr>
        <p:spPr>
          <a:xfrm>
            <a:off x="3149103" y="1158727"/>
            <a:ext cx="2861732" cy="1200329"/>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a:ea typeface="Verdana"/>
              </a:rPr>
              <a:t>Support to innovations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a:ea typeface="Verdana"/>
              </a:rPr>
              <a:t>with breakthrough and</a:t>
            </a:r>
            <a:endParaRPr lang="en-US" sz="1800" b="0"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a:ea typeface="Verdana"/>
              </a:rPr>
              <a:t>market creating potential</a:t>
            </a:r>
          </a:p>
        </p:txBody>
      </p:sp>
      <p:sp>
        <p:nvSpPr>
          <p:cNvPr id="9" name="TextBox 8">
            <a:extLst>
              <a:ext uri="{FF2B5EF4-FFF2-40B4-BE49-F238E27FC236}">
                <a16:creationId xmlns:a16="http://schemas.microsoft.com/office/drawing/2014/main" id="{7DB94543-B942-B110-76FA-C9660A25F8EA}"/>
              </a:ext>
            </a:extLst>
          </p:cNvPr>
          <p:cNvSpPr txBox="1"/>
          <p:nvPr/>
        </p:nvSpPr>
        <p:spPr>
          <a:xfrm>
            <a:off x="3152683" y="3109685"/>
            <a:ext cx="2873638" cy="1477328"/>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Connecting with regional</a:t>
            </a:r>
          </a:p>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and national innovation</a:t>
            </a:r>
          </a:p>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actors</a:t>
            </a:r>
            <a:endPar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TextBox 9">
            <a:extLst>
              <a:ext uri="{FF2B5EF4-FFF2-40B4-BE49-F238E27FC236}">
                <a16:creationId xmlns:a16="http://schemas.microsoft.com/office/drawing/2014/main" id="{BA7AF957-F2ED-17EB-6F4A-57CFDB053E59}"/>
              </a:ext>
            </a:extLst>
          </p:cNvPr>
          <p:cNvSpPr txBox="1"/>
          <p:nvPr/>
        </p:nvSpPr>
        <p:spPr>
          <a:xfrm>
            <a:off x="3152683" y="4947712"/>
            <a:ext cx="2842006" cy="1477328"/>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Bringing key actors together around a common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goal for nurturing innovation </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3" name="Flowchart: Connector 2">
            <a:extLst>
              <a:ext uri="{FF2B5EF4-FFF2-40B4-BE49-F238E27FC236}">
                <a16:creationId xmlns:a16="http://schemas.microsoft.com/office/drawing/2014/main" id="{F75B62C1-A245-B645-B688-1419B63B9B8F}"/>
              </a:ext>
            </a:extLst>
          </p:cNvPr>
          <p:cNvSpPr/>
          <p:nvPr/>
        </p:nvSpPr>
        <p:spPr>
          <a:xfrm>
            <a:off x="223956" y="1027048"/>
            <a:ext cx="1728000" cy="1728000"/>
          </a:xfrm>
          <a:prstGeom prst="flowChartConnector">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Flowchart: Connector 10">
            <a:extLst>
              <a:ext uri="{FF2B5EF4-FFF2-40B4-BE49-F238E27FC236}">
                <a16:creationId xmlns:a16="http://schemas.microsoft.com/office/drawing/2014/main" id="{587771AD-0F01-ED2B-2319-78043FC1D5C6}"/>
              </a:ext>
            </a:extLst>
          </p:cNvPr>
          <p:cNvSpPr/>
          <p:nvPr/>
        </p:nvSpPr>
        <p:spPr>
          <a:xfrm>
            <a:off x="223956" y="3071620"/>
            <a:ext cx="1728000" cy="1728000"/>
          </a:xfrm>
          <a:prstGeom prst="flowChartConnector">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B22E803C-C7A0-86BD-4224-B9FEC1FA3315}"/>
              </a:ext>
            </a:extLst>
          </p:cNvPr>
          <p:cNvSpPr txBox="1"/>
          <p:nvPr/>
        </p:nvSpPr>
        <p:spPr>
          <a:xfrm>
            <a:off x="112866" y="3581905"/>
            <a:ext cx="1911531"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EUROPEAN</a:t>
            </a:r>
          </a:p>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INNOVATION ECOSYSTEMS</a:t>
            </a:r>
          </a:p>
        </p:txBody>
      </p:sp>
      <p:sp>
        <p:nvSpPr>
          <p:cNvPr id="13" name="TextBox 12">
            <a:extLst>
              <a:ext uri="{FF2B5EF4-FFF2-40B4-BE49-F238E27FC236}">
                <a16:creationId xmlns:a16="http://schemas.microsoft.com/office/drawing/2014/main" id="{72B5EEFD-43A1-015C-B278-C24ACB9B4DD1}"/>
              </a:ext>
            </a:extLst>
          </p:cNvPr>
          <p:cNvSpPr txBox="1"/>
          <p:nvPr/>
        </p:nvSpPr>
        <p:spPr>
          <a:xfrm>
            <a:off x="168167" y="1524922"/>
            <a:ext cx="1911531"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EUROPEAN INNOVATION</a:t>
            </a:r>
          </a:p>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COUNCIL</a:t>
            </a:r>
          </a:p>
        </p:txBody>
      </p:sp>
      <p:sp>
        <p:nvSpPr>
          <p:cNvPr id="14" name="Flowchart: Connector 13">
            <a:extLst>
              <a:ext uri="{FF2B5EF4-FFF2-40B4-BE49-F238E27FC236}">
                <a16:creationId xmlns:a16="http://schemas.microsoft.com/office/drawing/2014/main" id="{37F7A518-DBC4-76AE-2743-48A620F2F59C}"/>
              </a:ext>
            </a:extLst>
          </p:cNvPr>
          <p:cNvSpPr/>
          <p:nvPr/>
        </p:nvSpPr>
        <p:spPr>
          <a:xfrm>
            <a:off x="254436" y="4871399"/>
            <a:ext cx="1728000" cy="1728000"/>
          </a:xfrm>
          <a:prstGeom prst="flowChartConnector">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5423B960-A4E5-7341-6D84-907AA20F1F66}"/>
              </a:ext>
            </a:extLst>
          </p:cNvPr>
          <p:cNvSpPr txBox="1"/>
          <p:nvPr/>
        </p:nvSpPr>
        <p:spPr>
          <a:xfrm>
            <a:off x="228064" y="5233761"/>
            <a:ext cx="1754372" cy="1015663"/>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EUROPEAN INSTITUTE</a:t>
            </a:r>
          </a:p>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OF INNOVATION AND</a:t>
            </a:r>
          </a:p>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TECHNOLOGY</a:t>
            </a:r>
            <a:endParaRPr kumimoji="0" lang="lv-LV"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16" name="Arrow: Right 15">
            <a:extLst>
              <a:ext uri="{FF2B5EF4-FFF2-40B4-BE49-F238E27FC236}">
                <a16:creationId xmlns:a16="http://schemas.microsoft.com/office/drawing/2014/main" id="{0001C0DE-A2BC-EF98-DC5E-815BD3D8AD7E}"/>
              </a:ext>
            </a:extLst>
          </p:cNvPr>
          <p:cNvSpPr/>
          <p:nvPr/>
        </p:nvSpPr>
        <p:spPr>
          <a:xfrm>
            <a:off x="2132313" y="1575428"/>
            <a:ext cx="789394" cy="589499"/>
          </a:xfrm>
          <a:prstGeom prst="righ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Arrow: Right 16">
            <a:extLst>
              <a:ext uri="{FF2B5EF4-FFF2-40B4-BE49-F238E27FC236}">
                <a16:creationId xmlns:a16="http://schemas.microsoft.com/office/drawing/2014/main" id="{75ED302D-D1C0-88ED-FF39-390A02F5C11C}"/>
              </a:ext>
            </a:extLst>
          </p:cNvPr>
          <p:cNvSpPr/>
          <p:nvPr/>
        </p:nvSpPr>
        <p:spPr>
          <a:xfrm>
            <a:off x="2145679" y="3634037"/>
            <a:ext cx="789394" cy="589499"/>
          </a:xfrm>
          <a:prstGeom prst="rightArrow">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Arrow: Right 17">
            <a:extLst>
              <a:ext uri="{FF2B5EF4-FFF2-40B4-BE49-F238E27FC236}">
                <a16:creationId xmlns:a16="http://schemas.microsoft.com/office/drawing/2014/main" id="{1DCE3D36-617B-0659-013E-AB3B8BBD0190}"/>
              </a:ext>
            </a:extLst>
          </p:cNvPr>
          <p:cNvSpPr/>
          <p:nvPr/>
        </p:nvSpPr>
        <p:spPr>
          <a:xfrm>
            <a:off x="2145679" y="5253126"/>
            <a:ext cx="789394" cy="589499"/>
          </a:xfrm>
          <a:prstGeom prst="right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08FF88D9-DCA0-E630-E5F7-4A92B84F2890}"/>
              </a:ext>
            </a:extLst>
          </p:cNvPr>
          <p:cNvSpPr txBox="1"/>
          <p:nvPr/>
        </p:nvSpPr>
        <p:spPr>
          <a:xfrm>
            <a:off x="6429387" y="2938491"/>
            <a:ext cx="2647377" cy="1477328"/>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INTERCONNECTED INNOVATION ECOSYSTEMS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Verdana" panose="020B0604030504040204" pitchFamily="34" charset="0"/>
                <a:ea typeface="Verdana" panose="020B0604030504040204" pitchFamily="34" charset="0"/>
              </a:rPr>
              <a:t>25.04.2024.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19.09.2024.</a:t>
            </a:r>
          </a:p>
        </p:txBody>
      </p:sp>
      <p:sp>
        <p:nvSpPr>
          <p:cNvPr id="33" name="TextBox 32">
            <a:extLst>
              <a:ext uri="{FF2B5EF4-FFF2-40B4-BE49-F238E27FC236}">
                <a16:creationId xmlns:a16="http://schemas.microsoft.com/office/drawing/2014/main" id="{3433AE1B-7747-A23E-6EF4-475F4C9AC171}"/>
              </a:ext>
            </a:extLst>
          </p:cNvPr>
          <p:cNvSpPr txBox="1"/>
          <p:nvPr/>
        </p:nvSpPr>
        <p:spPr>
          <a:xfrm>
            <a:off x="6429388" y="1158727"/>
            <a:ext cx="2647376" cy="892552"/>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algn="ctr">
              <a:defRPr/>
            </a:pPr>
            <a:r>
              <a:rPr kumimoji="0" lang="en-US" sz="1800" b="1" i="0" u="none" strike="noStrike" kern="1200" cap="none" spc="0" normalizeH="0" baseline="0" noProof="0">
                <a:ln>
                  <a:noFill/>
                </a:ln>
                <a:solidFill>
                  <a:prstClr val="black"/>
                </a:solidFill>
                <a:effectLst/>
                <a:uLnTx/>
                <a:uFillTx/>
                <a:latin typeface="Verdana"/>
                <a:ea typeface="Verdana"/>
              </a:rPr>
              <a:t>EIC PATHFINDER</a:t>
            </a:r>
            <a:r>
              <a:rPr lang="en-US" b="1">
                <a:solidFill>
                  <a:prstClr val="black"/>
                </a:solidFill>
                <a:latin typeface="Verdana"/>
                <a:ea typeface="Verdana"/>
              </a:rPr>
              <a:t> </a:t>
            </a:r>
            <a:r>
              <a:rPr lang="en-US" sz="1600">
                <a:solidFill>
                  <a:prstClr val="black"/>
                </a:solidFill>
                <a:latin typeface="Verdana"/>
                <a:ea typeface="Verdana"/>
              </a:rPr>
              <a:t>(</a:t>
            </a:r>
            <a:r>
              <a:rPr lang="en-US" sz="1400">
                <a:solidFill>
                  <a:prstClr val="black"/>
                </a:solidFill>
                <a:latin typeface="Verdana"/>
                <a:ea typeface="Verdana"/>
              </a:rPr>
              <a:t>OPEN 07.03.2024., </a:t>
            </a:r>
            <a:endParaRPr lang="en-US" sz="1400">
              <a:solidFill>
                <a:prstClr val="black"/>
              </a:solidFill>
              <a:latin typeface="Verdana" panose="020B0604030504040204" pitchFamily="34" charset="0"/>
              <a:ea typeface="Verdana" panose="020B0604030504040204" pitchFamily="34" charset="0"/>
            </a:endParaRPr>
          </a:p>
          <a:p>
            <a:pPr algn="ctr">
              <a:defRPr/>
            </a:pPr>
            <a:r>
              <a:rPr lang="en-US" sz="1400">
                <a:solidFill>
                  <a:prstClr val="black"/>
                </a:solidFill>
                <a:latin typeface="Verdana"/>
                <a:ea typeface="Verdana"/>
              </a:rPr>
              <a:t>CHALLENGES 16.10.2024.</a:t>
            </a:r>
            <a:r>
              <a:rPr lang="en-US" sz="1600">
                <a:solidFill>
                  <a:prstClr val="black"/>
                </a:solidFill>
                <a:latin typeface="Verdana"/>
                <a:ea typeface="Verdana"/>
              </a:rPr>
              <a:t>)</a:t>
            </a:r>
            <a:endParaRPr lang="en-US">
              <a:solidFill>
                <a:prstClr val="black"/>
              </a:solidFill>
            </a:endParaRPr>
          </a:p>
        </p:txBody>
      </p:sp>
      <p:sp>
        <p:nvSpPr>
          <p:cNvPr id="34" name="TextBox 33">
            <a:extLst>
              <a:ext uri="{FF2B5EF4-FFF2-40B4-BE49-F238E27FC236}">
                <a16:creationId xmlns:a16="http://schemas.microsoft.com/office/drawing/2014/main" id="{B000CB8E-F19B-6B06-6F04-C4E0F5303CB4}"/>
              </a:ext>
            </a:extLst>
          </p:cNvPr>
          <p:cNvSpPr txBox="1"/>
          <p:nvPr/>
        </p:nvSpPr>
        <p:spPr>
          <a:xfrm>
            <a:off x="6429388" y="2169044"/>
            <a:ext cx="2647376" cy="584775"/>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Verdana"/>
              </a:rPr>
              <a:t>EIC TRANSITION</a:t>
            </a:r>
          </a:p>
          <a:p>
            <a:pPr algn="ctr">
              <a:defRPr/>
            </a:pPr>
            <a:r>
              <a:rPr lang="en-US" sz="1400">
                <a:solidFill>
                  <a:prstClr val="black"/>
                </a:solidFill>
                <a:latin typeface="Verdana"/>
                <a:ea typeface="Verdana"/>
              </a:rPr>
              <a:t>18.09.2024.</a:t>
            </a:r>
          </a:p>
        </p:txBody>
      </p:sp>
      <p:sp>
        <p:nvSpPr>
          <p:cNvPr id="35" name="TextBox 34">
            <a:extLst>
              <a:ext uri="{FF2B5EF4-FFF2-40B4-BE49-F238E27FC236}">
                <a16:creationId xmlns:a16="http://schemas.microsoft.com/office/drawing/2014/main" id="{0AB1834C-E2EF-55E5-746B-5D0C4E6257FF}"/>
              </a:ext>
            </a:extLst>
          </p:cNvPr>
          <p:cNvSpPr txBox="1"/>
          <p:nvPr/>
        </p:nvSpPr>
        <p:spPr>
          <a:xfrm>
            <a:off x="9391291" y="1157689"/>
            <a:ext cx="2555256" cy="1200329"/>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a:ea typeface="Verdana"/>
              </a:rPr>
              <a:t>EIC ACCELERATOR</a:t>
            </a:r>
            <a:endParaRPr lang="en-US" b="1" dirty="0">
              <a:solidFill>
                <a:prstClr val="black"/>
              </a:solidFill>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Verdana"/>
                <a:ea typeface="Verdana"/>
              </a:rPr>
              <a:t>13.03.2024.</a:t>
            </a:r>
          </a:p>
          <a:p>
            <a:pPr algn="ctr">
              <a:defRPr/>
            </a:pPr>
            <a:r>
              <a:rPr lang="en-US" dirty="0">
                <a:solidFill>
                  <a:prstClr val="black"/>
                </a:solidFill>
                <a:latin typeface="Verdana"/>
                <a:ea typeface="Verdana"/>
              </a:rPr>
              <a:t>03.10.2024.</a:t>
            </a:r>
            <a:endParaRPr lang="en-US" dirty="0">
              <a:solidFill>
                <a:prstClr val="black"/>
              </a:solidFill>
              <a:latin typeface="Verdana" panose="020B0604030504040204" pitchFamily="34" charset="0"/>
              <a:ea typeface="Verdana" panose="020B0604030504040204" pitchFamily="34" charset="0"/>
            </a:endParaRPr>
          </a:p>
        </p:txBody>
      </p:sp>
      <p:sp>
        <p:nvSpPr>
          <p:cNvPr id="36" name="TextBox 35">
            <a:extLst>
              <a:ext uri="{FF2B5EF4-FFF2-40B4-BE49-F238E27FC236}">
                <a16:creationId xmlns:a16="http://schemas.microsoft.com/office/drawing/2014/main" id="{C1225D81-0246-26A9-B40A-2478DC41EC11}"/>
              </a:ext>
            </a:extLst>
          </p:cNvPr>
          <p:cNvSpPr txBox="1"/>
          <p:nvPr/>
        </p:nvSpPr>
        <p:spPr>
          <a:xfrm>
            <a:off x="9387868" y="5120171"/>
            <a:ext cx="2548314"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FOOD</a:t>
            </a:r>
          </a:p>
        </p:txBody>
      </p:sp>
      <p:sp>
        <p:nvSpPr>
          <p:cNvPr id="37" name="TextBox 36">
            <a:extLst>
              <a:ext uri="{FF2B5EF4-FFF2-40B4-BE49-F238E27FC236}">
                <a16:creationId xmlns:a16="http://schemas.microsoft.com/office/drawing/2014/main" id="{B324F222-80B2-4945-06E3-92C9720272A8}"/>
              </a:ext>
            </a:extLst>
          </p:cNvPr>
          <p:cNvSpPr txBox="1"/>
          <p:nvPr/>
        </p:nvSpPr>
        <p:spPr>
          <a:xfrm>
            <a:off x="9445511" y="6178524"/>
            <a:ext cx="2490670"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DIGITAL</a:t>
            </a:r>
          </a:p>
        </p:txBody>
      </p:sp>
      <p:sp>
        <p:nvSpPr>
          <p:cNvPr id="38" name="TextBox 37">
            <a:extLst>
              <a:ext uri="{FF2B5EF4-FFF2-40B4-BE49-F238E27FC236}">
                <a16:creationId xmlns:a16="http://schemas.microsoft.com/office/drawing/2014/main" id="{64497439-F5D2-4897-36C1-153C48036AAF}"/>
              </a:ext>
            </a:extLst>
          </p:cNvPr>
          <p:cNvSpPr txBox="1"/>
          <p:nvPr/>
        </p:nvSpPr>
        <p:spPr>
          <a:xfrm>
            <a:off x="9379384" y="5649348"/>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CLIMATE</a:t>
            </a:r>
          </a:p>
        </p:txBody>
      </p:sp>
      <p:sp>
        <p:nvSpPr>
          <p:cNvPr id="39" name="TextBox 38">
            <a:extLst>
              <a:ext uri="{FF2B5EF4-FFF2-40B4-BE49-F238E27FC236}">
                <a16:creationId xmlns:a16="http://schemas.microsoft.com/office/drawing/2014/main" id="{62623437-8F7E-35B1-A724-E724EED2E7CB}"/>
              </a:ext>
            </a:extLst>
          </p:cNvPr>
          <p:cNvSpPr txBox="1"/>
          <p:nvPr/>
        </p:nvSpPr>
        <p:spPr>
          <a:xfrm>
            <a:off x="6425628" y="5327491"/>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RAW MATERIALS</a:t>
            </a:r>
          </a:p>
        </p:txBody>
      </p:sp>
      <p:sp>
        <p:nvSpPr>
          <p:cNvPr id="40" name="TextBox 39">
            <a:extLst>
              <a:ext uri="{FF2B5EF4-FFF2-40B4-BE49-F238E27FC236}">
                <a16:creationId xmlns:a16="http://schemas.microsoft.com/office/drawing/2014/main" id="{D2CFDE65-8964-C388-E692-2E748764499E}"/>
              </a:ext>
            </a:extLst>
          </p:cNvPr>
          <p:cNvSpPr txBox="1"/>
          <p:nvPr/>
        </p:nvSpPr>
        <p:spPr>
          <a:xfrm>
            <a:off x="9379385" y="4590994"/>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HEALTH</a:t>
            </a:r>
          </a:p>
        </p:txBody>
      </p:sp>
      <p:sp>
        <p:nvSpPr>
          <p:cNvPr id="41" name="TextBox 40">
            <a:extLst>
              <a:ext uri="{FF2B5EF4-FFF2-40B4-BE49-F238E27FC236}">
                <a16:creationId xmlns:a16="http://schemas.microsoft.com/office/drawing/2014/main" id="{50ACACBA-5E8D-40A0-ED99-93E00A26834F}"/>
              </a:ext>
            </a:extLst>
          </p:cNvPr>
          <p:cNvSpPr txBox="1"/>
          <p:nvPr/>
        </p:nvSpPr>
        <p:spPr>
          <a:xfrm>
            <a:off x="6425628" y="4587430"/>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MANUFACTURING</a:t>
            </a:r>
          </a:p>
        </p:txBody>
      </p:sp>
      <p:sp>
        <p:nvSpPr>
          <p:cNvPr id="42" name="TextBox 41">
            <a:extLst>
              <a:ext uri="{FF2B5EF4-FFF2-40B4-BE49-F238E27FC236}">
                <a16:creationId xmlns:a16="http://schemas.microsoft.com/office/drawing/2014/main" id="{AE269B6C-07B9-2497-2356-DD951A194623}"/>
              </a:ext>
            </a:extLst>
          </p:cNvPr>
          <p:cNvSpPr txBox="1"/>
          <p:nvPr/>
        </p:nvSpPr>
        <p:spPr>
          <a:xfrm>
            <a:off x="6425628" y="6101874"/>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URBAN MOBILITY</a:t>
            </a:r>
          </a:p>
        </p:txBody>
      </p:sp>
    </p:spTree>
    <p:extLst>
      <p:ext uri="{BB962C8B-B14F-4D97-AF65-F5344CB8AC3E}">
        <p14:creationId xmlns:p14="http://schemas.microsoft.com/office/powerpoint/2010/main" val="2486216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A4E98-F6C1-B0A9-5411-169CF4AECC64}"/>
              </a:ext>
            </a:extLst>
          </p:cNvPr>
          <p:cNvSpPr>
            <a:spLocks noGrp="1"/>
          </p:cNvSpPr>
          <p:nvPr>
            <p:ph type="title" idx="4294967295"/>
          </p:nvPr>
        </p:nvSpPr>
        <p:spPr>
          <a:xfrm>
            <a:off x="960119" y="103423"/>
            <a:ext cx="10515600" cy="1325563"/>
          </a:xfrm>
        </p:spPr>
        <p:txBody>
          <a:bodyPr>
            <a:normAutofit fontScale="90000"/>
          </a:bodyPr>
          <a:lstStyle/>
          <a:p>
            <a:r>
              <a:rPr lang="en-US" sz="3200" b="1">
                <a:solidFill>
                  <a:srgbClr val="0308DB">
                    <a:lumMod val="50000"/>
                  </a:srgbClr>
                </a:solidFill>
                <a:latin typeface="Verdana" panose="020B0604030504040204" pitchFamily="34" charset="0"/>
                <a:ea typeface="Verdana" panose="020B0604030504040204" pitchFamily="34" charset="0"/>
                <a:cs typeface="+mj-cs"/>
              </a:rPr>
              <a:t>WIDENING PARTICIPATION &amp; STRENGTHENING THE EUROPEAN RESEARCH AREA (ERA)</a:t>
            </a:r>
            <a:endParaRPr lang="lv-LV" sz="3200" b="1">
              <a:solidFill>
                <a:srgbClr val="0308DB">
                  <a:lumMod val="50000"/>
                </a:srgbClr>
              </a:solidFill>
              <a:latin typeface="Verdana" panose="020B0604030504040204" pitchFamily="34" charset="0"/>
              <a:ea typeface="Verdana" panose="020B0604030504040204" pitchFamily="34" charset="0"/>
              <a:cs typeface="+mj-cs"/>
            </a:endParaRPr>
          </a:p>
        </p:txBody>
      </p:sp>
      <p:sp>
        <p:nvSpPr>
          <p:cNvPr id="10" name="Flowchart: Connector 9">
            <a:extLst>
              <a:ext uri="{FF2B5EF4-FFF2-40B4-BE49-F238E27FC236}">
                <a16:creationId xmlns:a16="http://schemas.microsoft.com/office/drawing/2014/main" id="{FD3D44BF-0E64-D77F-BC0F-BB504EE675D1}"/>
              </a:ext>
            </a:extLst>
          </p:cNvPr>
          <p:cNvSpPr/>
          <p:nvPr/>
        </p:nvSpPr>
        <p:spPr>
          <a:xfrm>
            <a:off x="96120" y="2564148"/>
            <a:ext cx="1728000" cy="1728000"/>
          </a:xfrm>
          <a:prstGeom prst="flowChartConnector">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364B929B-4EB4-2D61-3710-6180F84640B0}"/>
              </a:ext>
            </a:extLst>
          </p:cNvPr>
          <p:cNvSpPr txBox="1"/>
          <p:nvPr/>
        </p:nvSpPr>
        <p:spPr>
          <a:xfrm>
            <a:off x="4354" y="2955311"/>
            <a:ext cx="191153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Widening Participation &amp; Spreading Excellence</a:t>
            </a:r>
          </a:p>
        </p:txBody>
      </p:sp>
      <p:sp>
        <p:nvSpPr>
          <p:cNvPr id="17" name="TextBox 16">
            <a:extLst>
              <a:ext uri="{FF2B5EF4-FFF2-40B4-BE49-F238E27FC236}">
                <a16:creationId xmlns:a16="http://schemas.microsoft.com/office/drawing/2014/main" id="{DCB23347-2756-3137-92CD-DA9810FBE1BF}"/>
              </a:ext>
            </a:extLst>
          </p:cNvPr>
          <p:cNvSpPr txBox="1"/>
          <p:nvPr/>
        </p:nvSpPr>
        <p:spPr>
          <a:xfrm>
            <a:off x="6007149" y="2627801"/>
            <a:ext cx="2743199" cy="646331"/>
          </a:xfrm>
          <a:prstGeom prst="rect">
            <a:avLst/>
          </a:prstGeom>
          <a:solidFill>
            <a:schemeClr val="accent4">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HOP-ON FACILITY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panose="020B0604030504040204" pitchFamily="34" charset="0"/>
                <a:ea typeface="Verdana" panose="020B0604030504040204" pitchFamily="34" charset="0"/>
              </a:rPr>
              <a:t>26.09.2024.</a:t>
            </a:r>
            <a:endParaRPr kumimoji="0" lang="lv-LV" sz="1800"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
        <p:nvSpPr>
          <p:cNvPr id="21" name="TextBox 20">
            <a:extLst>
              <a:ext uri="{FF2B5EF4-FFF2-40B4-BE49-F238E27FC236}">
                <a16:creationId xmlns:a16="http://schemas.microsoft.com/office/drawing/2014/main" id="{C0B83E2F-9E6B-A991-AFA5-B5810F3EBD97}"/>
              </a:ext>
            </a:extLst>
          </p:cNvPr>
          <p:cNvSpPr txBox="1"/>
          <p:nvPr/>
        </p:nvSpPr>
        <p:spPr>
          <a:xfrm>
            <a:off x="6023628" y="3462647"/>
            <a:ext cx="2726720" cy="646331"/>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ERA CHAIRS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panose="020B0604030504040204" pitchFamily="34" charset="0"/>
                <a:ea typeface="Verdana" panose="020B0604030504040204" pitchFamily="34" charset="0"/>
              </a:rPr>
              <a:t>7.03.2024.</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
        <p:nvSpPr>
          <p:cNvPr id="22" name="TextBox 21">
            <a:extLst>
              <a:ext uri="{FF2B5EF4-FFF2-40B4-BE49-F238E27FC236}">
                <a16:creationId xmlns:a16="http://schemas.microsoft.com/office/drawing/2014/main" id="{61942969-9FA6-2A72-2A5F-CBE4B2A7EF32}"/>
              </a:ext>
            </a:extLst>
          </p:cNvPr>
          <p:cNvSpPr txBox="1"/>
          <p:nvPr/>
        </p:nvSpPr>
        <p:spPr>
          <a:xfrm>
            <a:off x="9182571" y="3256020"/>
            <a:ext cx="2799260" cy="646331"/>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ERA FELLOWSHIPS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panose="020B0604030504040204" pitchFamily="34" charset="0"/>
                <a:ea typeface="Verdana" panose="020B0604030504040204" pitchFamily="34" charset="0"/>
              </a:rPr>
              <a:t>11.09.2024.</a:t>
            </a:r>
            <a:endParaRPr kumimoji="0" lang="lv-LV" sz="1800"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
        <p:nvSpPr>
          <p:cNvPr id="23" name="TextBox 22">
            <a:extLst>
              <a:ext uri="{FF2B5EF4-FFF2-40B4-BE49-F238E27FC236}">
                <a16:creationId xmlns:a16="http://schemas.microsoft.com/office/drawing/2014/main" id="{A29C203B-61DF-9EFD-E52D-9361294B1EB9}"/>
              </a:ext>
            </a:extLst>
          </p:cNvPr>
          <p:cNvSpPr txBox="1"/>
          <p:nvPr/>
        </p:nvSpPr>
        <p:spPr>
          <a:xfrm>
            <a:off x="6023628" y="4304109"/>
            <a:ext cx="2743199" cy="646331"/>
          </a:xfrm>
          <a:prstGeom prst="rect">
            <a:avLst/>
          </a:prstGeom>
          <a:solidFill>
            <a:schemeClr val="accent4">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ERA TALENTS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panose="020B0604030504040204" pitchFamily="34" charset="0"/>
                <a:ea typeface="Verdana" panose="020B0604030504040204" pitchFamily="34" charset="0"/>
              </a:rPr>
              <a:t>27.09.2024.</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
        <p:nvSpPr>
          <p:cNvPr id="24" name="TextBox 23">
            <a:extLst>
              <a:ext uri="{FF2B5EF4-FFF2-40B4-BE49-F238E27FC236}">
                <a16:creationId xmlns:a16="http://schemas.microsoft.com/office/drawing/2014/main" id="{74CFEBB1-BB6C-C617-5F8E-74C2A7992C1E}"/>
              </a:ext>
            </a:extLst>
          </p:cNvPr>
          <p:cNvSpPr txBox="1"/>
          <p:nvPr/>
        </p:nvSpPr>
        <p:spPr>
          <a:xfrm>
            <a:off x="9163521" y="1838968"/>
            <a:ext cx="2799260" cy="646331"/>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EXCELLENCE HUBS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Verdana" panose="020B0604030504040204" pitchFamily="34" charset="0"/>
                <a:ea typeface="Verdana" panose="020B0604030504040204" pitchFamily="34" charset="0"/>
              </a:rPr>
              <a:t>7.03.2024.</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
        <p:nvSpPr>
          <p:cNvPr id="25" name="TextBox 24">
            <a:extLst>
              <a:ext uri="{FF2B5EF4-FFF2-40B4-BE49-F238E27FC236}">
                <a16:creationId xmlns:a16="http://schemas.microsoft.com/office/drawing/2014/main" id="{ED7179A4-9470-A20E-0480-153A1CF3789D}"/>
              </a:ext>
            </a:extLst>
          </p:cNvPr>
          <p:cNvSpPr txBox="1"/>
          <p:nvPr/>
        </p:nvSpPr>
        <p:spPr>
          <a:xfrm>
            <a:off x="6007151" y="1809148"/>
            <a:ext cx="2743199" cy="646331"/>
          </a:xfrm>
          <a:prstGeom prst="rect">
            <a:avLst/>
          </a:prstGeom>
          <a:solidFill>
            <a:schemeClr val="accent4">
              <a:lumMod val="40000"/>
              <a:lumOff val="60000"/>
            </a:schemeClr>
          </a:solidFill>
          <a:ln w="6350">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TEAMING FOR EXCELLENCE</a:t>
            </a:r>
            <a:endParaRPr kumimoji="0" lang="lv-LV"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26" name="TextBox 25">
            <a:extLst>
              <a:ext uri="{FF2B5EF4-FFF2-40B4-BE49-F238E27FC236}">
                <a16:creationId xmlns:a16="http://schemas.microsoft.com/office/drawing/2014/main" id="{05894377-232E-4018-2226-6CC5E37903AA}"/>
              </a:ext>
            </a:extLst>
          </p:cNvPr>
          <p:cNvSpPr txBox="1"/>
          <p:nvPr/>
        </p:nvSpPr>
        <p:spPr>
          <a:xfrm>
            <a:off x="9163521" y="2637210"/>
            <a:ext cx="2799260" cy="369332"/>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TWINNING</a:t>
            </a:r>
            <a:endParaRPr kumimoji="0" lang="lv-LV"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31" name="TextBox 30">
            <a:extLst>
              <a:ext uri="{FF2B5EF4-FFF2-40B4-BE49-F238E27FC236}">
                <a16:creationId xmlns:a16="http://schemas.microsoft.com/office/drawing/2014/main" id="{56B4D3DE-9935-8234-B71E-D49D005DE3BA}"/>
              </a:ext>
            </a:extLst>
          </p:cNvPr>
          <p:cNvSpPr txBox="1"/>
          <p:nvPr/>
        </p:nvSpPr>
        <p:spPr>
          <a:xfrm>
            <a:off x="6023628" y="5145571"/>
            <a:ext cx="2743199" cy="923330"/>
          </a:xfrm>
          <a:prstGeom prst="rect">
            <a:avLst/>
          </a:prstGeom>
          <a:solidFill>
            <a:schemeClr val="accent4">
              <a:lumMod val="40000"/>
              <a:lumOff val="60000"/>
            </a:schemeClr>
          </a:solidFill>
          <a:ln w="6350">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EUROPEAN EXCELLENCE INITIATIVE</a:t>
            </a:r>
          </a:p>
        </p:txBody>
      </p:sp>
      <p:sp>
        <p:nvSpPr>
          <p:cNvPr id="36" name="TextBox 35">
            <a:extLst>
              <a:ext uri="{FF2B5EF4-FFF2-40B4-BE49-F238E27FC236}">
                <a16:creationId xmlns:a16="http://schemas.microsoft.com/office/drawing/2014/main" id="{2F0EDDAD-0637-2140-AC97-63F1EA3FA6F6}"/>
              </a:ext>
            </a:extLst>
          </p:cNvPr>
          <p:cNvSpPr txBox="1"/>
          <p:nvPr/>
        </p:nvSpPr>
        <p:spPr>
          <a:xfrm>
            <a:off x="9163521" y="4108978"/>
            <a:ext cx="2837360" cy="668414"/>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PATHWAYS TO SYNERGIES</a:t>
            </a:r>
          </a:p>
        </p:txBody>
      </p:sp>
      <p:sp>
        <p:nvSpPr>
          <p:cNvPr id="45" name="TextBox 44">
            <a:extLst>
              <a:ext uri="{FF2B5EF4-FFF2-40B4-BE49-F238E27FC236}">
                <a16:creationId xmlns:a16="http://schemas.microsoft.com/office/drawing/2014/main" id="{2A5BA3D4-9DEC-E704-C09C-5C6D15491BF0}"/>
              </a:ext>
            </a:extLst>
          </p:cNvPr>
          <p:cNvSpPr txBox="1"/>
          <p:nvPr/>
        </p:nvSpPr>
        <p:spPr>
          <a:xfrm>
            <a:off x="9144471" y="5004787"/>
            <a:ext cx="2837360" cy="923330"/>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DISSEMINATION AND EXPLOITATION SUPPORT FACILITY</a:t>
            </a:r>
          </a:p>
        </p:txBody>
      </p:sp>
      <p:sp>
        <p:nvSpPr>
          <p:cNvPr id="47" name="Arrow: Right 46">
            <a:extLst>
              <a:ext uri="{FF2B5EF4-FFF2-40B4-BE49-F238E27FC236}">
                <a16:creationId xmlns:a16="http://schemas.microsoft.com/office/drawing/2014/main" id="{63A9676B-BE36-C7CF-4BD9-88BFB133EE14}"/>
              </a:ext>
            </a:extLst>
          </p:cNvPr>
          <p:cNvSpPr/>
          <p:nvPr/>
        </p:nvSpPr>
        <p:spPr>
          <a:xfrm>
            <a:off x="2071649" y="3104183"/>
            <a:ext cx="789394" cy="589499"/>
          </a:xfrm>
          <a:prstGeom prst="righ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53" name="TextBox 52">
            <a:extLst>
              <a:ext uri="{FF2B5EF4-FFF2-40B4-BE49-F238E27FC236}">
                <a16:creationId xmlns:a16="http://schemas.microsoft.com/office/drawing/2014/main" id="{FA911D99-6446-18AC-CC7F-D37DC49AA84E}"/>
              </a:ext>
            </a:extLst>
          </p:cNvPr>
          <p:cNvSpPr txBox="1"/>
          <p:nvPr/>
        </p:nvSpPr>
        <p:spPr>
          <a:xfrm>
            <a:off x="3000846" y="2650996"/>
            <a:ext cx="2593130" cy="1754326"/>
          </a:xfrm>
          <a:prstGeom prst="rect">
            <a:avLst/>
          </a:prstGeom>
          <a:solidFill>
            <a:schemeClr val="accent4">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Contribute to building research and innovation capacity for countries lagging behind</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983520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A4E98-F6C1-B0A9-5411-169CF4AECC64}"/>
              </a:ext>
            </a:extLst>
          </p:cNvPr>
          <p:cNvSpPr>
            <a:spLocks noGrp="1"/>
          </p:cNvSpPr>
          <p:nvPr>
            <p:ph type="title" idx="4294967295"/>
          </p:nvPr>
        </p:nvSpPr>
        <p:spPr>
          <a:xfrm>
            <a:off x="987014" y="168427"/>
            <a:ext cx="10515600" cy="1325563"/>
          </a:xfrm>
        </p:spPr>
        <p:txBody>
          <a:bodyPr>
            <a:normAutofit fontScale="90000"/>
          </a:bodyPr>
          <a:lstStyle/>
          <a:p>
            <a:r>
              <a:rPr lang="en-US" sz="3200" b="1">
                <a:solidFill>
                  <a:srgbClr val="0308DB">
                    <a:lumMod val="50000"/>
                  </a:srgbClr>
                </a:solidFill>
                <a:latin typeface="Verdana" panose="020B0604030504040204" pitchFamily="34" charset="0"/>
                <a:ea typeface="Verdana" panose="020B0604030504040204" pitchFamily="34" charset="0"/>
                <a:cs typeface="+mj-cs"/>
              </a:rPr>
              <a:t>WIDENING PARTICIPATION &amp; STRENGTHENING THE EUROPEAN RESEARCH AREA (ERA)</a:t>
            </a:r>
            <a:endParaRPr lang="lv-LV" sz="3200" b="1">
              <a:solidFill>
                <a:srgbClr val="0308DB">
                  <a:lumMod val="50000"/>
                </a:srgbClr>
              </a:solidFill>
              <a:latin typeface="Verdana" panose="020B0604030504040204" pitchFamily="34" charset="0"/>
              <a:ea typeface="Verdana" panose="020B0604030504040204" pitchFamily="34" charset="0"/>
              <a:cs typeface="+mj-cs"/>
            </a:endParaRPr>
          </a:p>
        </p:txBody>
      </p:sp>
      <p:sp>
        <p:nvSpPr>
          <p:cNvPr id="11" name="Flowchart: Connector 10">
            <a:extLst>
              <a:ext uri="{FF2B5EF4-FFF2-40B4-BE49-F238E27FC236}">
                <a16:creationId xmlns:a16="http://schemas.microsoft.com/office/drawing/2014/main" id="{1EC661C5-5476-1147-5E83-7CDD8F9C5BAB}"/>
              </a:ext>
            </a:extLst>
          </p:cNvPr>
          <p:cNvSpPr/>
          <p:nvPr/>
        </p:nvSpPr>
        <p:spPr>
          <a:xfrm>
            <a:off x="246034" y="2248903"/>
            <a:ext cx="1728000" cy="1728000"/>
          </a:xfrm>
          <a:prstGeom prst="flowChartConnector">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9A3C3203-9CE3-5A5D-445F-1C9EF44B0025}"/>
              </a:ext>
            </a:extLst>
          </p:cNvPr>
          <p:cNvSpPr txBox="1"/>
          <p:nvPr/>
        </p:nvSpPr>
        <p:spPr>
          <a:xfrm>
            <a:off x="171498" y="2740706"/>
            <a:ext cx="191153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Reforming and enhancing the EU R&amp;I system</a:t>
            </a:r>
          </a:p>
        </p:txBody>
      </p:sp>
      <p:sp>
        <p:nvSpPr>
          <p:cNvPr id="46" name="Arrow: Right 45">
            <a:extLst>
              <a:ext uri="{FF2B5EF4-FFF2-40B4-BE49-F238E27FC236}">
                <a16:creationId xmlns:a16="http://schemas.microsoft.com/office/drawing/2014/main" id="{383CCB59-2187-8A51-C48E-7AE7EC1848EB}"/>
              </a:ext>
            </a:extLst>
          </p:cNvPr>
          <p:cNvSpPr/>
          <p:nvPr/>
        </p:nvSpPr>
        <p:spPr>
          <a:xfrm>
            <a:off x="2192025" y="2894523"/>
            <a:ext cx="789394" cy="589499"/>
          </a:xfrm>
          <a:prstGeom prst="rightArrow">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2" name="TextBox 51">
            <a:extLst>
              <a:ext uri="{FF2B5EF4-FFF2-40B4-BE49-F238E27FC236}">
                <a16:creationId xmlns:a16="http://schemas.microsoft.com/office/drawing/2014/main" id="{F6949BB8-56C0-4F86-5BC5-B4E029F2F9AA}"/>
              </a:ext>
            </a:extLst>
          </p:cNvPr>
          <p:cNvSpPr txBox="1"/>
          <p:nvPr/>
        </p:nvSpPr>
        <p:spPr>
          <a:xfrm>
            <a:off x="3218837" y="2293062"/>
            <a:ext cx="4375716" cy="1477328"/>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To maximize the impact of the European Union's research and innovation funding for European science, the economy and the wider society. </a:t>
            </a:r>
            <a:endPar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9" name="TextBox 28">
            <a:extLst>
              <a:ext uri="{FF2B5EF4-FFF2-40B4-BE49-F238E27FC236}">
                <a16:creationId xmlns:a16="http://schemas.microsoft.com/office/drawing/2014/main" id="{B0AD603B-40E3-4446-B5CC-45240E47FB37}"/>
              </a:ext>
            </a:extLst>
          </p:cNvPr>
          <p:cNvSpPr txBox="1"/>
          <p:nvPr/>
        </p:nvSpPr>
        <p:spPr>
          <a:xfrm>
            <a:off x="8011682" y="2431561"/>
            <a:ext cx="2813200" cy="1477328"/>
          </a:xfrm>
          <a:prstGeom prst="rect">
            <a:avLst/>
          </a:prstGeom>
          <a:solidFill>
            <a:schemeClr val="accent5">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Verdana"/>
              </a:rPr>
              <a:t>ENHANCING THE EUROPEAN R&amp;I SYSTEM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Verdana"/>
                <a:ea typeface="Verdana"/>
              </a:rPr>
              <a:t>12.03.2024.</a:t>
            </a:r>
          </a:p>
          <a:p>
            <a:pPr algn="ctr">
              <a:defRPr/>
            </a:pPr>
            <a:r>
              <a:rPr lang="en-US">
                <a:solidFill>
                  <a:prstClr val="black"/>
                </a:solidFill>
                <a:latin typeface="Verdana"/>
                <a:ea typeface="Verdana"/>
              </a:rPr>
              <a:t>15.05.2024.</a:t>
            </a:r>
            <a:endParaRPr lang="en-US">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7317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389965" y="270084"/>
            <a:ext cx="11537575" cy="79534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ormAutofit fontScale="92500"/>
          </a:bodyPr>
          <a:lstStyle/>
          <a:p>
            <a:pPr algn="ctr">
              <a:lnSpc>
                <a:spcPct val="90000"/>
              </a:lnSpc>
              <a:spcBef>
                <a:spcPct val="0"/>
              </a:spcBef>
              <a:defRPr/>
            </a:pPr>
            <a:r>
              <a:rPr lang="en-US" sz="3200" b="1">
                <a:solidFill>
                  <a:srgbClr val="0308DB">
                    <a:lumMod val="50000"/>
                  </a:srgbClr>
                </a:solidFill>
                <a:latin typeface="Verdana" panose="020B0604030504040204" pitchFamily="34" charset="0"/>
                <a:ea typeface="Verdana" panose="020B0604030504040204" pitchFamily="34" charset="0"/>
                <a:cs typeface="+mj-cs"/>
              </a:rPr>
              <a:t>APVĀRSNIS EIROPA NACIONĀLAIS KONTAKTPUNKTS</a:t>
            </a: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extLst>
              <p:ext uri="{D42A27DB-BD31-4B8C-83A1-F6EECF244321}">
                <p14:modId xmlns:p14="http://schemas.microsoft.com/office/powerpoint/2010/main" val="1557520856"/>
              </p:ext>
            </p:extLst>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074828" y="6103102"/>
            <a:ext cx="10167848" cy="369332"/>
          </a:xfrm>
          <a:prstGeom prst="rect">
            <a:avLst/>
          </a:prstGeom>
        </p:spPr>
        <p:txBody>
          <a:bodyPr wrap="none">
            <a:spAutoFit/>
          </a:bodyPr>
          <a:lstStyle/>
          <a:p>
            <a:r>
              <a:rPr lang="lv-LV">
                <a:latin typeface="Verdana" panose="020B0604030504040204" pitchFamily="34" charset="0"/>
                <a:ea typeface="Verdana" panose="020B0604030504040204" pitchFamily="34" charset="0"/>
                <a:cs typeface="Verdana" panose="020B0604030504040204" pitchFamily="34" charset="0"/>
                <a:hlinkClick r:id="rId18"/>
              </a:rPr>
              <a:t>https://www.lzp.gov.lv/lv/strukturvieniba/apvarsnis-eiropa-nacionalais-kontaktpunkts</a:t>
            </a:r>
            <a:r>
              <a:rPr lang="lv-LV">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a:p>
        </p:txBody>
      </p:sp>
    </p:spTree>
    <p:extLst>
      <p:ext uri="{BB962C8B-B14F-4D97-AF65-F5344CB8AC3E}">
        <p14:creationId xmlns:p14="http://schemas.microsoft.com/office/powerpoint/2010/main" val="732928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0308DB"/>
      </a:accent1>
      <a:accent2>
        <a:srgbClr val="0070C0"/>
      </a:accent2>
      <a:accent3>
        <a:srgbClr val="A5A5A5"/>
      </a:accent3>
      <a:accent4>
        <a:srgbClr val="FFCB00"/>
      </a:accent4>
      <a:accent5>
        <a:srgbClr val="4472C4"/>
      </a:accent5>
      <a:accent6>
        <a:srgbClr val="48A1FA"/>
      </a:accent6>
      <a:hlink>
        <a:srgbClr val="0563C1"/>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2"/>
        </a:solidFill>
        <a:ln>
          <a:noFill/>
        </a:ln>
      </a:spPr>
      <a:bodyPr vert="horz" wrap="square" lIns="91440" tIns="45720" rIns="91440" bIns="45720" numCol="1" anchor="ctr" anchorCtr="0" compatLnSpc="1">
        <a:prstTxWarp prst="textArchDown">
          <a:avLst/>
        </a:prstTxWarp>
      </a:bodyPr>
      <a:lstStyle>
        <a:defPPr algn="ctr">
          <a:defRPr dirty="0" smtClean="0"/>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79FBA3-6913-4F04-991A-B1CDFEAECC4F}">
  <ds:schemaRefs>
    <ds:schemaRef ds:uri="http://schemas.microsoft.com/sharepoint/v3/contenttype/forms"/>
  </ds:schemaRefs>
</ds:datastoreItem>
</file>

<file path=customXml/itemProps2.xml><?xml version="1.0" encoding="utf-8"?>
<ds:datastoreItem xmlns:ds="http://schemas.openxmlformats.org/officeDocument/2006/customXml" ds:itemID="{CD86B500-E824-4775-ADA9-A84AE9DC5E2A}">
  <ds:schemaRefs>
    <ds:schemaRef ds:uri="6adcef3d-66e4-4441-b622-2181f76b34ed"/>
    <ds:schemaRef ds:uri="ec04e77d-702b-4270-bfd8-12ec561e14f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AEC0135-1FC7-4D3D-86E4-4C8BDA2A2E06}"/>
</file>

<file path=docProps/app.xml><?xml version="1.0" encoding="utf-8"?>
<Properties xmlns="http://schemas.openxmlformats.org/officeDocument/2006/extended-properties" xmlns:vt="http://schemas.openxmlformats.org/officeDocument/2006/docPropsVTypes">
  <TotalTime>161</TotalTime>
  <Words>1051</Words>
  <Application>Microsoft Office PowerPoint</Application>
  <PresentationFormat>Widescreen</PresentationFormat>
  <Paragraphs>242</Paragraphs>
  <Slides>16</Slides>
  <Notes>3</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16</vt:i4>
      </vt:variant>
    </vt:vector>
  </HeadingPairs>
  <TitlesOfParts>
    <vt:vector size="30" baseType="lpstr">
      <vt:lpstr>Arial</vt:lpstr>
      <vt:lpstr>Calibri</vt:lpstr>
      <vt:lpstr>Calibri Light</vt:lpstr>
      <vt:lpstr>Noteworthy Light</vt:lpstr>
      <vt:lpstr>Symbol</vt:lpstr>
      <vt:lpstr>Source Sans Pro</vt:lpstr>
      <vt:lpstr>Source Sans Pro Black</vt:lpstr>
      <vt:lpstr>Source Sans Pro Semibold</vt:lpstr>
      <vt:lpstr>Times New Roman</vt:lpstr>
      <vt:lpstr>Verdana</vt:lpstr>
      <vt:lpstr>Office Theme</vt:lpstr>
      <vt:lpstr>ESA_Presentation_DARK</vt:lpstr>
      <vt:lpstr>ESA_Presentation_CLEAR</vt:lpstr>
      <vt:lpstr>1_Office Theme</vt:lpstr>
      <vt:lpstr>DAŽĀDĪBA KĀ EIROPAS SPĒKS: "APVĀRSNIS EIROPA" PERSPEKTĪVĀS</vt:lpstr>
      <vt:lpstr>Apvārsnis Eiropa</vt:lpstr>
      <vt:lpstr>PowerPoint Presentation</vt:lpstr>
      <vt:lpstr>PILLAR I EXCELLENT SCIENCE</vt:lpstr>
      <vt:lpstr>PILLAR II  GLOBAL CHALLENGES &amp; EUROPEAN INDUSTRIAL COMPETITIVENESS</vt:lpstr>
      <vt:lpstr>PILLAR III INNOVATIVE EUROPE</vt:lpstr>
      <vt:lpstr>WIDENING PARTICIPATION &amp; STRENGTHENING THE EUROPEAN RESEARCH AREA (ERA)</vt:lpstr>
      <vt:lpstr>WIDENING PARTICIPATION &amp; STRENGTHENING THE EUROPEAN RESEARCH AREA (ERA)</vt:lpstr>
      <vt:lpstr>PowerPoint Presentation</vt:lpstr>
      <vt:lpstr>PowerPoint Presentation</vt:lpstr>
      <vt:lpstr>Statistika</vt:lpstr>
      <vt:lpstr>PowerPoint Presentation</vt:lpstr>
      <vt:lpstr>Projektu tipi</vt:lpstr>
      <vt:lpstr>PowerPoint Presentation</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Jūlija Asmuss</cp:lastModifiedBy>
  <cp:revision>15</cp:revision>
  <cp:lastPrinted>2024-02-26T08:55:24Z</cp:lastPrinted>
  <dcterms:created xsi:type="dcterms:W3CDTF">2021-03-25T13:44:11Z</dcterms:created>
  <dcterms:modified xsi:type="dcterms:W3CDTF">2024-03-01T08:26:44Z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