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62" r:id="rId3"/>
    <p:sldId id="271" r:id="rId4"/>
    <p:sldId id="265" r:id="rId5"/>
    <p:sldId id="266" r:id="rId6"/>
    <p:sldId id="261" r:id="rId7"/>
    <p:sldId id="257" r:id="rId8"/>
    <p:sldId id="258" r:id="rId9"/>
    <p:sldId id="264" r:id="rId10"/>
    <p:sldId id="260" r:id="rId11"/>
    <p:sldId id="259" r:id="rId12"/>
    <p:sldId id="276" r:id="rId13"/>
    <p:sldId id="277" r:id="rId14"/>
    <p:sldId id="278" r:id="rId15"/>
    <p:sldId id="273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0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5281333" y="1"/>
            <a:ext cx="3862667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7406231" y="211768"/>
            <a:ext cx="1577336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500" y="1625133"/>
            <a:ext cx="8235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4500" y="2675943"/>
            <a:ext cx="8234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709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4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8285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22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9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curved line&#10;&#10;Description automatically generated with medium confidence">
            <a:extLst>
              <a:ext uri="{FF2B5EF4-FFF2-40B4-BE49-F238E27FC236}">
                <a16:creationId xmlns:a16="http://schemas.microsoft.com/office/drawing/2014/main" id="{807A69D7-3C04-AB02-03C8-ECD1E2558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126E337-E47D-C9E8-0888-C71149C35F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7282"/>
            <a:ext cx="1658448" cy="54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BECC-506A-86DE-56C7-3D083355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5486400" cy="1909763"/>
          </a:xfrm>
        </p:spPr>
        <p:txBody>
          <a:bodyPr anchor="b">
            <a:normAutofit/>
          </a:bodyPr>
          <a:lstStyle>
            <a:lvl1pPr algn="l">
              <a:defRPr sz="375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1CC-76C0-4DED-68CB-322C8AEE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EF16-1A90-8015-1BD8-D19124B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A90E-7EDC-E575-FDDE-78A6B368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D22360-899C-86F4-CE82-726683D122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A69D7-3C04-AB02-03C8-ECD1E2558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6E337-E47D-C9E8-0888-C71149C35F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28182"/>
            <a:ext cx="1658448" cy="543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BECC-506A-86DE-56C7-3D083355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5486400" cy="1909763"/>
          </a:xfrm>
        </p:spPr>
        <p:txBody>
          <a:bodyPr anchor="b">
            <a:normAutofit/>
          </a:bodyPr>
          <a:lstStyle>
            <a:lvl1pPr algn="l"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1CC-76C0-4DED-68CB-322C8AEE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EF16-1A90-8015-1BD8-D19124B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A90E-7EDC-E575-FDDE-78A6B368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B69859-6141-C3D2-A83F-07CEC7C885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A69D7-3C04-AB02-03C8-ECD1E2558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6E337-E47D-C9E8-0888-C71149C35F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28182"/>
            <a:ext cx="1658448" cy="543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BECC-506A-86DE-56C7-3D083355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5486400" cy="1909763"/>
          </a:xfrm>
        </p:spPr>
        <p:txBody>
          <a:bodyPr anchor="b">
            <a:normAutofit/>
          </a:bodyPr>
          <a:lstStyle>
            <a:lvl1pPr algn="l"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1CC-76C0-4DED-68CB-322C8AEE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EF16-1A90-8015-1BD8-D19124B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A90E-7EDC-E575-FDDE-78A6B368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BC8A1B-1461-98ED-2E3E-5E19EC689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A69D7-3C04-AB02-03C8-ECD1E2558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6E337-E47D-C9E8-0888-C71149C35F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28067"/>
            <a:ext cx="1658448" cy="544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BECC-506A-86DE-56C7-3D083355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5486400" cy="1909763"/>
          </a:xfrm>
        </p:spPr>
        <p:txBody>
          <a:bodyPr anchor="b">
            <a:normAutofit/>
          </a:bodyPr>
          <a:lstStyle>
            <a:lvl1pPr algn="l"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1CC-76C0-4DED-68CB-322C8AEE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EF16-1A90-8015-1BD8-D19124B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A90E-7EDC-E575-FDDE-78A6B368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EEB344C-8E3A-1634-CC15-64C8BA8AE9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19602"/>
            <a:ext cx="1523779" cy="4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126E337-E47D-C9E8-0888-C71149C3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7282"/>
            <a:ext cx="1658448" cy="54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BECC-506A-86DE-56C7-3D083355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5486400" cy="1909763"/>
          </a:xfrm>
        </p:spPr>
        <p:txBody>
          <a:bodyPr anchor="b">
            <a:normAutofit/>
          </a:bodyPr>
          <a:lstStyle>
            <a:lvl1pPr algn="l">
              <a:defRPr sz="375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1CC-76C0-4DED-68CB-322C8AEE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EF16-1A90-8015-1BD8-D19124B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A90E-7EDC-E575-FDDE-78A6B368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9A3F8A-6D53-D075-C98C-C5EDD0D80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1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6E337-E47D-C9E8-0888-C71149C3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7282"/>
            <a:ext cx="1658447" cy="54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BECC-506A-86DE-56C7-3D083355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5486400" cy="1909763"/>
          </a:xfrm>
        </p:spPr>
        <p:txBody>
          <a:bodyPr anchor="b">
            <a:normAutofit/>
          </a:bodyPr>
          <a:lstStyle>
            <a:lvl1pPr algn="l"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1CC-76C0-4DED-68CB-322C8AEE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EF16-1A90-8015-1BD8-D19124B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A90E-7EDC-E575-FDDE-78A6B368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5E6F32-D786-C983-F22E-BB67A01C25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6E337-E47D-C9E8-0888-C71149C3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8068"/>
            <a:ext cx="1658447" cy="544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2BECC-506A-86DE-56C7-3D083355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5486400" cy="1909763"/>
          </a:xfrm>
        </p:spPr>
        <p:txBody>
          <a:bodyPr anchor="b">
            <a:normAutofit/>
          </a:bodyPr>
          <a:lstStyle>
            <a:lvl1pPr algn="l"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1CC-76C0-4DED-68CB-322C8AEE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54864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EF16-1A90-8015-1BD8-D19124B2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A90E-7EDC-E575-FDDE-78A6B368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A15E6FB-3F04-78C6-E0F1-2995E57FD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19602"/>
            <a:ext cx="1523779" cy="4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19B2-6CEE-1ED9-DE4C-2E2B9497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2118"/>
            <a:ext cx="7886700" cy="3513596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7282"/>
            <a:ext cx="1658448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04A369-9931-89B0-4D27-11F4B482C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1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19B2-6CEE-1ED9-DE4C-2E2B9497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2118"/>
            <a:ext cx="7886700" cy="35135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7282"/>
            <a:ext cx="1658447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4613ACF-267B-CE4B-F4FE-381CE75A7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2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19B2-6CEE-1ED9-DE4C-2E2B9497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2118"/>
            <a:ext cx="7886700" cy="3513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8068"/>
            <a:ext cx="1658447" cy="5440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A9BFFB8-E248-BB92-F904-B00AEF2B1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19602"/>
            <a:ext cx="1523779" cy="4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19B2-6CEE-1ED9-DE4C-2E2B9497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92118"/>
            <a:ext cx="3842657" cy="3513596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7282"/>
            <a:ext cx="1658448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3BB8B6-C17F-0854-3A8B-7C15AE61D3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2695" y="2292118"/>
            <a:ext cx="3842657" cy="3513596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9BECE0-A11B-A3D4-AE10-50C995178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2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19B2-6CEE-1ED9-DE4C-2E2B9497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92118"/>
            <a:ext cx="3842657" cy="35135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7282"/>
            <a:ext cx="1658447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3BB8B6-C17F-0854-3A8B-7C15AE61D3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2695" y="2292118"/>
            <a:ext cx="3842657" cy="35135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9E4A62-832E-30B6-2DDB-78D8BEB5AB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19B2-6CEE-1ED9-DE4C-2E2B9497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92118"/>
            <a:ext cx="3842657" cy="3513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7282"/>
            <a:ext cx="1658447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3BB8B6-C17F-0854-3A8B-7C15AE61D3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2695" y="2292118"/>
            <a:ext cx="3842657" cy="3513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CF4B177-EF5F-CB51-E59F-2201455D1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19602"/>
            <a:ext cx="1523779" cy="4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8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7282"/>
            <a:ext cx="1658448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83FA04-20BD-1CBB-89EA-4B7E2E688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7282"/>
            <a:ext cx="1658447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A0DFB9-CC0E-9F4D-A875-254F1D0F36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60510"/>
            <a:ext cx="1582922" cy="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8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1F260A-F518-FC58-E25F-7EEEA9178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527282"/>
            <a:ext cx="1658447" cy="545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74D56-998B-44A8-04DC-4EC6DE1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19200"/>
            <a:ext cx="7886700" cy="926636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A6DD2D-93D3-DAC9-9D0F-A24998E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C8255-7E5A-4347-8193-ECD675FC6BE5}" type="datetimeFigureOut">
              <a:rPr lang="pt-PT" smtClean="0"/>
              <a:pPr/>
              <a:t>27/02/2024</a:t>
            </a:fld>
            <a:endParaRPr lang="pt-P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096480-C118-1163-29EB-A1AF7C9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65594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94C8A7-7156-DE05-C565-E606714C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6559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2EA9F-1877-4614-8193-21F152C25EE1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6F86E46-241A-49CC-C99C-4F8F3532D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19602"/>
            <a:ext cx="1523779" cy="4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1C6D-CBCD-F617-4B42-6BF4532B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6EDAE-3725-E7F4-1E13-22183AD2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A193-48BB-6AC4-6F0D-40598DD3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8255-7E5A-4347-8193-ECD675FC6BE5}" type="datetimeFigureOut">
              <a:rPr lang="pt-PT" smtClean="0"/>
              <a:t>27/02/2024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D76D7-3DA1-7619-CBB2-D67CB92A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536B2-1881-9BFB-8B17-DC7AB6CB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A9F-1877-4614-8193-21F152C25EE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404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3061-067A-1FA7-E1DA-B2F71026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291FA-D4B4-715F-44C9-08924FDCB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E9126-36F2-58FF-3380-06A8F4E2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8255-7E5A-4347-8193-ECD675FC6BE5}" type="datetimeFigureOut">
              <a:rPr lang="pt-PT" smtClean="0"/>
              <a:t>27/02/2024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A4972-18B5-5E4C-F9D7-6E7AF98C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7D9D-84B1-1CF8-34F3-FF51B689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EA9F-1877-4614-8193-21F152C25EE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75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8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3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09D5-06DA-4D60-B2EC-199E36D7314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90FD-A635-4C07-B301-3F46D3B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056CB-1D57-0C5C-5515-AF95D93C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B8BA5-3E9E-2066-5558-632D784E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53BDC-2946-8551-2FA9-6115C4113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8255-7E5A-4347-8193-ECD675FC6BE5}" type="datetimeFigureOut">
              <a:rPr lang="pt-PT" smtClean="0"/>
              <a:t>27/02/2024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23F13-B195-AA14-CAE3-0F28453BF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EF41E-3D0D-39BC-797B-4552E0621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EA9F-1877-4614-8193-21F152C25EE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172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eAW-bUHsOGYYe6CZB1HiL_uvyGc21QI4UniIsTRwEBVE2Bng/viewform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64147" y="637238"/>
            <a:ext cx="4742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v-LV" sz="5400" dirty="0">
                <a:solidFill>
                  <a:schemeClr val="bg1"/>
                </a:solidFill>
                <a:latin typeface="+mj-lt"/>
              </a:rPr>
              <a:t>Latvijas Tehnoloģiskais centrs – atbalsts uzņēmējiem!!!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64146" y="3534544"/>
            <a:ext cx="5420021" cy="11594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lv-LV" altLang="ko-KR" sz="1867" dirty="0">
              <a:solidFill>
                <a:schemeClr val="bg1"/>
              </a:solidFill>
              <a:cs typeface="Arial" pitchFamily="34" charset="0"/>
            </a:endParaRPr>
          </a:p>
          <a:p>
            <a:endParaRPr lang="lv-LV" altLang="ko-KR" sz="1867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600" b="1" dirty="0"/>
              <a:t>Dažādība kā Eiropas spēks: "Apvārsnis Eiropa" perspektīvās</a:t>
            </a:r>
            <a:endParaRPr lang="lv-LV" sz="1600" b="1" dirty="0"/>
          </a:p>
          <a:p>
            <a:r>
              <a:rPr lang="lv-LV" sz="1600" b="1" dirty="0"/>
              <a:t>Cēsis, Kosmosa centrs, 01.03.2024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565354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Agnese Kore: </a:t>
            </a:r>
            <a:r>
              <a:rPr lang="sv-SE" dirty="0">
                <a:solidFill>
                  <a:schemeClr val="bg1"/>
                </a:solidFill>
              </a:rPr>
              <a:t>Projekta vadītāja, valdes locekle, Latvijas Tehnoloģsikais centrs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524328" y="170451"/>
            <a:ext cx="1469578" cy="144016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2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1663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chemeClr val="accent3">
                    <a:lumMod val="50000"/>
                  </a:schemeClr>
                </a:solidFill>
              </a:rPr>
              <a:t>Eiropas Biznesa atbalsta tīkla enerģijas granti Eiropas MVU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72"/>
            <a:ext cx="9144000" cy="53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9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3B9C26-1D88-C0A6-2F17-F2161C49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127004"/>
            <a:ext cx="5486400" cy="1655762"/>
          </a:xfrm>
        </p:spPr>
        <p:txBody>
          <a:bodyPr>
            <a:normAutofit/>
          </a:bodyPr>
          <a:lstStyle/>
          <a:p>
            <a:pPr algn="ctr"/>
            <a:r>
              <a:rPr lang="lv-LV" sz="2000" b="1" dirty="0"/>
              <a:t>Kontinentālās Eiropas pieredze reģionālo S3 stratēģiju un starp reģionālo investīciju iesaistei pārtikas, lauksaimniecības un loģistikas jomas vērtību ķēdēs tālākos Eiropas reģionos</a:t>
            </a:r>
            <a:r>
              <a:rPr lang="lv-LV" b="1" dirty="0"/>
              <a:t>. </a:t>
            </a:r>
            <a:endParaRPr lang="pt-PT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CB4BB0-775A-CD51-55F9-99807BF52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946276"/>
            <a:ext cx="5486400" cy="1180728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atin typeface="+mn-lt"/>
              </a:rPr>
              <a:t>Bridging the Gap Between Regional S3 Strategies and Interregional Innovation Investment in</a:t>
            </a:r>
            <a:r>
              <a:rPr lang="lv-LV" sz="1600" b="1" dirty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Agrofood and</a:t>
            </a:r>
            <a:br>
              <a:rPr lang="en-US" sz="1600" b="1" dirty="0">
                <a:latin typeface="+mn-lt"/>
              </a:rPr>
            </a:br>
            <a:r>
              <a:rPr lang="en-US" sz="1600" b="1" dirty="0">
                <a:latin typeface="+mn-lt"/>
              </a:rPr>
              <a:t>Logistics Value Chains Through Capacity Building Across Continental Europe and Outermost Regions</a:t>
            </a:r>
            <a:br>
              <a:rPr lang="lv-LV" sz="1600" b="1" dirty="0">
                <a:latin typeface="+mn-lt"/>
              </a:rPr>
            </a:br>
            <a:br>
              <a:rPr lang="lv-LV" sz="1600" b="1" dirty="0">
                <a:latin typeface="+mn-lt"/>
              </a:rPr>
            </a:br>
            <a:r>
              <a:rPr lang="en-US" sz="1600" dirty="0"/>
              <a:t>Call I3-2022-CAP2b</a:t>
            </a:r>
            <a:br>
              <a:rPr lang="en-US" sz="1600" dirty="0"/>
            </a:b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13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0BB5-2629-43AB-6B0B-9889EC2A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340768"/>
            <a:ext cx="5486400" cy="820688"/>
          </a:xfrm>
        </p:spPr>
        <p:txBody>
          <a:bodyPr/>
          <a:lstStyle/>
          <a:p>
            <a:r>
              <a:rPr lang="lv-LV" b="1" dirty="0"/>
              <a:t>Projekta Konsorcijs: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8239D-5852-D789-A2FE-BD7915B3A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492896"/>
            <a:ext cx="5486400" cy="3312368"/>
          </a:xfrm>
        </p:spPr>
        <p:txBody>
          <a:bodyPr>
            <a:normAutofit lnSpcReduction="10000"/>
          </a:bodyPr>
          <a:lstStyle/>
          <a:p>
            <a:r>
              <a:rPr lang="lv-LV" dirty="0"/>
              <a:t>1. Latvijas Tehnoloģiskais centrs – Latvija (Koordinators)</a:t>
            </a:r>
          </a:p>
          <a:p>
            <a:r>
              <a:rPr lang="lv-LV" dirty="0"/>
              <a:t>2. </a:t>
            </a:r>
            <a:r>
              <a:rPr lang="en-GB" dirty="0"/>
              <a:t>IMP³rove – European Innovation Management Academy </a:t>
            </a:r>
            <a:r>
              <a:rPr lang="lv-LV" dirty="0"/>
              <a:t>– Vācija</a:t>
            </a:r>
            <a:endParaRPr lang="en-US" dirty="0"/>
          </a:p>
          <a:p>
            <a:r>
              <a:rPr lang="lv-LV" dirty="0"/>
              <a:t>3. </a:t>
            </a:r>
            <a:r>
              <a:rPr lang="en-US" dirty="0"/>
              <a:t>Institute of Entrepreneurship development – iED – Grie</a:t>
            </a:r>
            <a:r>
              <a:rPr lang="lv-LV" dirty="0"/>
              <a:t>ķija</a:t>
            </a:r>
          </a:p>
          <a:p>
            <a:r>
              <a:rPr lang="lv-LV" dirty="0"/>
              <a:t>4. Instituto Tecnologico de Canarias – ITC Canarias – Spānija</a:t>
            </a:r>
          </a:p>
          <a:p>
            <a:r>
              <a:rPr lang="lv-LV" dirty="0"/>
              <a:t>5. INOVA+ - Portugal</a:t>
            </a:r>
          </a:p>
          <a:p>
            <a:r>
              <a:rPr lang="lv-LV" dirty="0"/>
              <a:t>6. RDA Nord-Vest – Rumania</a:t>
            </a:r>
          </a:p>
          <a:p>
            <a:r>
              <a:rPr lang="lv-LV" dirty="0"/>
              <a:t>7. CCI Martinique - Francija</a:t>
            </a:r>
          </a:p>
          <a:p>
            <a:endParaRPr lang="lv-LV" dirty="0"/>
          </a:p>
          <a:p>
            <a:endParaRPr lang="lv-LV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6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4140-88E2-D093-C84F-7FD5710A9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308548"/>
            <a:ext cx="5486400" cy="1405707"/>
          </a:xfrm>
        </p:spPr>
        <p:txBody>
          <a:bodyPr/>
          <a:lstStyle/>
          <a:p>
            <a:r>
              <a:rPr lang="lv-LV" sz="4000" b="1" dirty="0"/>
              <a:t>Mūsu ekspektācijas:</a:t>
            </a:r>
            <a:br>
              <a:rPr lang="lv-LV" sz="4000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109E6-6164-F6B1-5BBF-C62E05A57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395" y="2780928"/>
            <a:ext cx="5486400" cy="2736304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800" b="1" dirty="0"/>
              <a:t>Veidot saiknes starp reģionu sadarbībai, pulcējot ieinteresētās puses no Latvijas un citiem projekta partnerreģioniem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800" b="1" dirty="0"/>
              <a:t>Palielināt kapacitāti partneru un ieinteresēto pušu, reģionālā līmenī.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800" b="1" dirty="0"/>
              <a:t>Uzņēmuma iesaiste Inovāciju investīciju projektos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1800" b="1" dirty="0"/>
              <a:t>Apmācībās un semināros iegūt jaunas zināšanas</a:t>
            </a:r>
            <a:endParaRPr lang="en-US" sz="1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712968" cy="1224136"/>
          </a:xfrm>
        </p:spPr>
        <p:txBody>
          <a:bodyPr>
            <a:normAutofit/>
          </a:bodyPr>
          <a:lstStyle/>
          <a:p>
            <a:r>
              <a:rPr lang="lv-LV" sz="1600" b="1" dirty="0">
                <a:solidFill>
                  <a:schemeClr val="tx2"/>
                </a:solidFill>
              </a:rPr>
              <a:t>Reģionālās nozīmes inovatīvo un/vai nozīmīgo investīciju projektu apzināšanas anketa:</a:t>
            </a:r>
            <a:br>
              <a:rPr lang="lv-LV" sz="1600" b="1" dirty="0">
                <a:solidFill>
                  <a:schemeClr val="tx2"/>
                </a:solidFill>
              </a:rPr>
            </a:br>
            <a:br>
              <a:rPr lang="lv-LV" sz="1600" b="1" dirty="0">
                <a:solidFill>
                  <a:schemeClr val="tx2"/>
                </a:solidFill>
              </a:rPr>
            </a:br>
            <a:br>
              <a:rPr lang="lv-LV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2880320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57301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000" b="1" dirty="0"/>
          </a:p>
          <a:p>
            <a:pPr algn="ctr"/>
            <a:r>
              <a:rPr lang="lv-LV" sz="2000" b="1" dirty="0">
                <a:solidFill>
                  <a:schemeClr val="tx2"/>
                </a:solidFill>
              </a:rPr>
              <a:t>Identificētie projekti tiks prezentēti EK DG REGIO pārstāvjiem un tiks izmantoti reģionālās investīciju programmas izstrādē.</a:t>
            </a:r>
          </a:p>
          <a:p>
            <a:pPr algn="ctr"/>
            <a:endParaRPr lang="lv-LV" sz="2000" b="1" dirty="0">
              <a:solidFill>
                <a:schemeClr val="tx2"/>
              </a:solidFill>
            </a:endParaRPr>
          </a:p>
          <a:p>
            <a:pPr algn="ctr"/>
            <a:r>
              <a:rPr lang="lv-LV" sz="2000" b="1" dirty="0">
                <a:solidFill>
                  <a:schemeClr val="tx2"/>
                </a:solidFill>
              </a:rPr>
              <a:t>Konsorcija partneri plāno atbalstīt līdz 30 projektiem, veicinot to sagatavošanu investīciju piesaistei, kā arī paaugstināt iesniedzēj- institūciju kapacitāti reģionālo inovatīvo ievestīciju projektu identificēšanā, sagatavošanā un finansējuma piesaistē.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User\Downloads\LTC-logo-new-14.jpg">
            <a:extLst>
              <a:ext uri="{FF2B5EF4-FFF2-40B4-BE49-F238E27FC236}">
                <a16:creationId xmlns:a16="http://schemas.microsoft.com/office/drawing/2014/main" id="{A338CF02-E469-91AF-664C-1686352F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2711"/>
            <a:ext cx="1728192" cy="17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A3BF13A-1FF3-9BB2-0AC9-F179F4105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04" y="2086456"/>
            <a:ext cx="1556792" cy="1556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739C7F-63B4-08B5-CCA2-CA1518479A56}"/>
              </a:ext>
            </a:extLst>
          </p:cNvPr>
          <p:cNvSpPr txBox="1"/>
          <p:nvPr/>
        </p:nvSpPr>
        <p:spPr>
          <a:xfrm>
            <a:off x="3995936" y="22048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https://docs.google.com/forms/d/e/1FAIpQLSeAW-bUHsOGYYe6CZB1HiL_uvyGc21QI4UniIsTRwEBVE2Bng/viewform</a:t>
            </a:r>
            <a:r>
              <a:rPr lang="lv-LV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0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F32819-6504-43EE-235E-A9E84E0B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87602"/>
            <a:ext cx="8615243" cy="4824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6B139B-D36D-9C45-4963-59418875867F}"/>
              </a:ext>
            </a:extLst>
          </p:cNvPr>
          <p:cNvSpPr txBox="1"/>
          <p:nvPr/>
        </p:nvSpPr>
        <p:spPr>
          <a:xfrm>
            <a:off x="1426128" y="24586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</a:rPr>
              <a:t>Latvijas Tehnoloģiskā centra reģionālā vizīte Vidzemē. 3.-5. aprīlis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135A9F-37E9-0D9B-81A6-3FA8F68E460C}"/>
              </a:ext>
            </a:extLst>
          </p:cNvPr>
          <p:cNvSpPr/>
          <p:nvPr/>
        </p:nvSpPr>
        <p:spPr>
          <a:xfrm>
            <a:off x="3347864" y="3455593"/>
            <a:ext cx="1017460" cy="98151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1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228600" y="2857630"/>
            <a:ext cx="4629150" cy="1142740"/>
            <a:chOff x="6345842" y="2749602"/>
            <a:chExt cx="51169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345842" y="2749602"/>
              <a:ext cx="509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lv-LV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Paldies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BCEA83-A62C-2E54-A21C-83428C9B1C00}"/>
              </a:ext>
            </a:extLst>
          </p:cNvPr>
          <p:cNvSpPr txBox="1"/>
          <p:nvPr/>
        </p:nvSpPr>
        <p:spPr>
          <a:xfrm>
            <a:off x="2045941" y="3698022"/>
            <a:ext cx="2726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v-LV" dirty="0">
                <a:solidFill>
                  <a:schemeClr val="bg1"/>
                </a:solidFill>
              </a:rPr>
              <a:t>Agnese Kore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+371 </a:t>
            </a:r>
            <a:r>
              <a:rPr lang="lv-LV" dirty="0">
                <a:solidFill>
                  <a:schemeClr val="bg1"/>
                </a:solidFill>
              </a:rPr>
              <a:t>29276547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lv-LV" dirty="0">
                <a:solidFill>
                  <a:schemeClr val="bg1"/>
                </a:solidFill>
              </a:rPr>
              <a:t>agnese.kore</a:t>
            </a:r>
            <a:r>
              <a:rPr lang="en-US" dirty="0">
                <a:solidFill>
                  <a:schemeClr val="bg1"/>
                </a:solidFill>
              </a:rPr>
              <a:t>@techcenter.lv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843B7-888C-9267-E6CB-20EA459FB4C6}"/>
              </a:ext>
            </a:extLst>
          </p:cNvPr>
          <p:cNvSpPr txBox="1"/>
          <p:nvPr/>
        </p:nvSpPr>
        <p:spPr>
          <a:xfrm>
            <a:off x="228600" y="4835963"/>
            <a:ext cx="532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https://www.linkedin.com/company/techcenter-lv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BEABC-1B58-4046-BA21-23B03F635E43}"/>
              </a:ext>
            </a:extLst>
          </p:cNvPr>
          <p:cNvSpPr txBox="1"/>
          <p:nvPr/>
        </p:nvSpPr>
        <p:spPr>
          <a:xfrm>
            <a:off x="248086" y="517672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https://www.facebook.com/lvtehcentrs</a:t>
            </a:r>
          </a:p>
          <a:p>
            <a:r>
              <a:rPr lang="lv-LV" dirty="0">
                <a:solidFill>
                  <a:schemeClr val="bg1"/>
                </a:solidFill>
              </a:rPr>
              <a:t>www.techcenter.lv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70" y="199673"/>
            <a:ext cx="5115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v-LV" b="1" i="1" dirty="0">
                <a:solidFill>
                  <a:prstClr val="white"/>
                </a:solidFill>
              </a:rPr>
              <a:t>Mēs neatsakam palīdzību nevienam uzņēmumam, kas darbojas Latvijā un grib ko sasniegt un attīstīt savā nozarē!!!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52120" y="910545"/>
            <a:ext cx="1469578" cy="144016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9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D071702-248D-4F3B-A10C-731C914D3549}"/>
              </a:ext>
            </a:extLst>
          </p:cNvPr>
          <p:cNvGrpSpPr/>
          <p:nvPr/>
        </p:nvGrpSpPr>
        <p:grpSpPr>
          <a:xfrm>
            <a:off x="2764384" y="3516055"/>
            <a:ext cx="1113452" cy="2491421"/>
            <a:chOff x="752129" y="4751668"/>
            <a:chExt cx="780084" cy="15878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0E625B-C276-44C9-AB5F-9E19D79D70A8}"/>
                </a:ext>
              </a:extLst>
            </p:cNvPr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C46334DF-B478-44E8-BDB0-3BDB6BBDB5D2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EFBA6150-5245-4E79-B4BA-082A546BC3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F0B3FDDD-AA0F-47AC-B743-4850BAF69AB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86C217C8-1632-4093-A8CC-C862C47C0027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0D581756-B2FC-4A6E-811F-FE9A9A8439F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89857A-DE60-4C24-BEB1-E1DCA8FCE204}"/>
                </a:ext>
              </a:extLst>
            </p:cNvPr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9C1F9DDD-8189-4A2A-9468-BE34132E627C}"/>
                  </a:ext>
                </a:extLst>
              </p:cNvPr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2B42F16C-BE61-4178-BB43-ED9C9E7FCAAC}"/>
                  </a:ext>
                </a:extLst>
              </p:cNvPr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3EEEB5C7-9333-4F02-9955-31596406990C}"/>
                  </a:ext>
                </a:extLst>
              </p:cNvPr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">
                <a:extLst>
                  <a:ext uri="{FF2B5EF4-FFF2-40B4-BE49-F238E27FC236}">
                    <a16:creationId xmlns:a16="http://schemas.microsoft.com/office/drawing/2014/main" id="{71EE9DB4-E449-4811-AB0B-F480E076712E}"/>
                  </a:ext>
                </a:extLst>
              </p:cNvPr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" fmla="*/ 0 w 571061"/>
                  <a:gd name="connsiteY0" fmla="*/ 0 h 4392488"/>
                  <a:gd name="connsiteX1" fmla="*/ 562694 w 571061"/>
                  <a:gd name="connsiteY1" fmla="*/ 416078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2" name="그룹 7">
            <a:extLst>
              <a:ext uri="{FF2B5EF4-FFF2-40B4-BE49-F238E27FC236}">
                <a16:creationId xmlns:a16="http://schemas.microsoft.com/office/drawing/2014/main" id="{ED920C50-2680-4CB7-8F4F-F7F10D5DEAC8}"/>
              </a:ext>
            </a:extLst>
          </p:cNvPr>
          <p:cNvGrpSpPr/>
          <p:nvPr/>
        </p:nvGrpSpPr>
        <p:grpSpPr>
          <a:xfrm>
            <a:off x="2765264" y="2635133"/>
            <a:ext cx="1105865" cy="1024946"/>
            <a:chOff x="3687015" y="2635131"/>
            <a:chExt cx="1474486" cy="1024946"/>
          </a:xfrm>
        </p:grpSpPr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F69012EB-3D67-4B8A-B0A1-4CB6D5EA97B7}"/>
                </a:ext>
              </a:extLst>
            </p:cNvPr>
            <p:cNvSpPr/>
            <p:nvPr/>
          </p:nvSpPr>
          <p:spPr>
            <a:xfrm>
              <a:off x="4051039" y="3016332"/>
              <a:ext cx="371104" cy="511846"/>
            </a:xfrm>
            <a:custGeom>
              <a:avLst/>
              <a:gdLst>
                <a:gd name="connsiteX0" fmla="*/ 29688 w 290946"/>
                <a:gd name="connsiteY0" fmla="*/ 0 h 599704"/>
                <a:gd name="connsiteX1" fmla="*/ 0 w 290946"/>
                <a:gd name="connsiteY1" fmla="*/ 593766 h 599704"/>
                <a:gd name="connsiteX2" fmla="*/ 290946 w 290946"/>
                <a:gd name="connsiteY2" fmla="*/ 599704 h 599704"/>
                <a:gd name="connsiteX3" fmla="*/ 29688 w 290946"/>
                <a:gd name="connsiteY3" fmla="*/ 0 h 599704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65314 w 290946"/>
                <a:gd name="connsiteY0" fmla="*/ 0 h 546266"/>
                <a:gd name="connsiteX1" fmla="*/ 0 w 290946"/>
                <a:gd name="connsiteY1" fmla="*/ 540328 h 546266"/>
                <a:gd name="connsiteX2" fmla="*/ 290946 w 290946"/>
                <a:gd name="connsiteY2" fmla="*/ 546266 h 546266"/>
                <a:gd name="connsiteX3" fmla="*/ 65314 w 290946"/>
                <a:gd name="connsiteY3" fmla="*/ 0 h 546266"/>
                <a:gd name="connsiteX0" fmla="*/ 79875 w 305507"/>
                <a:gd name="connsiteY0" fmla="*/ 0 h 546266"/>
                <a:gd name="connsiteX1" fmla="*/ 14561 w 305507"/>
                <a:gd name="connsiteY1" fmla="*/ 540328 h 546266"/>
                <a:gd name="connsiteX2" fmla="*/ 305507 w 305507"/>
                <a:gd name="connsiteY2" fmla="*/ 546266 h 546266"/>
                <a:gd name="connsiteX3" fmla="*/ 79875 w 305507"/>
                <a:gd name="connsiteY3" fmla="*/ 0 h 546266"/>
                <a:gd name="connsiteX0" fmla="*/ 86136 w 311768"/>
                <a:gd name="connsiteY0" fmla="*/ 0 h 546266"/>
                <a:gd name="connsiteX1" fmla="*/ 20822 w 311768"/>
                <a:gd name="connsiteY1" fmla="*/ 540328 h 546266"/>
                <a:gd name="connsiteX2" fmla="*/ 311768 w 311768"/>
                <a:gd name="connsiteY2" fmla="*/ 546266 h 546266"/>
                <a:gd name="connsiteX3" fmla="*/ 86136 w 311768"/>
                <a:gd name="connsiteY3" fmla="*/ 0 h 546266"/>
                <a:gd name="connsiteX0" fmla="*/ 90558 w 316190"/>
                <a:gd name="connsiteY0" fmla="*/ 0 h 546266"/>
                <a:gd name="connsiteX1" fmla="*/ 25244 w 316190"/>
                <a:gd name="connsiteY1" fmla="*/ 540328 h 546266"/>
                <a:gd name="connsiteX2" fmla="*/ 316190 w 316190"/>
                <a:gd name="connsiteY2" fmla="*/ 546266 h 546266"/>
                <a:gd name="connsiteX3" fmla="*/ 90558 w 316190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98413 w 294357"/>
                <a:gd name="connsiteY0" fmla="*/ 0 h 469077"/>
                <a:gd name="connsiteX1" fmla="*/ 3411 w 294357"/>
                <a:gd name="connsiteY1" fmla="*/ 463139 h 469077"/>
                <a:gd name="connsiteX2" fmla="*/ 294357 w 294357"/>
                <a:gd name="connsiteY2" fmla="*/ 469077 h 469077"/>
                <a:gd name="connsiteX3" fmla="*/ 98413 w 294357"/>
                <a:gd name="connsiteY3" fmla="*/ 0 h 469077"/>
                <a:gd name="connsiteX0" fmla="*/ 97100 w 293044"/>
                <a:gd name="connsiteY0" fmla="*/ 0 h 469077"/>
                <a:gd name="connsiteX1" fmla="*/ 2098 w 293044"/>
                <a:gd name="connsiteY1" fmla="*/ 463139 h 469077"/>
                <a:gd name="connsiteX2" fmla="*/ 293044 w 293044"/>
                <a:gd name="connsiteY2" fmla="*/ 469077 h 469077"/>
                <a:gd name="connsiteX3" fmla="*/ 97100 w 293044"/>
                <a:gd name="connsiteY3" fmla="*/ 0 h 469077"/>
                <a:gd name="connsiteX0" fmla="*/ 74381 w 294075"/>
                <a:gd name="connsiteY0" fmla="*/ 0 h 504703"/>
                <a:gd name="connsiteX1" fmla="*/ 3129 w 294075"/>
                <a:gd name="connsiteY1" fmla="*/ 498765 h 504703"/>
                <a:gd name="connsiteX2" fmla="*/ 294075 w 294075"/>
                <a:gd name="connsiteY2" fmla="*/ 504703 h 504703"/>
                <a:gd name="connsiteX3" fmla="*/ 74381 w 294075"/>
                <a:gd name="connsiteY3" fmla="*/ 0 h 504703"/>
                <a:gd name="connsiteX0" fmla="*/ 73214 w 292908"/>
                <a:gd name="connsiteY0" fmla="*/ 0 h 504703"/>
                <a:gd name="connsiteX1" fmla="*/ 1962 w 292908"/>
                <a:gd name="connsiteY1" fmla="*/ 498765 h 504703"/>
                <a:gd name="connsiteX2" fmla="*/ 292908 w 292908"/>
                <a:gd name="connsiteY2" fmla="*/ 504703 h 504703"/>
                <a:gd name="connsiteX3" fmla="*/ 73214 w 292908"/>
                <a:gd name="connsiteY3" fmla="*/ 0 h 504703"/>
                <a:gd name="connsiteX0" fmla="*/ 71252 w 290946"/>
                <a:gd name="connsiteY0" fmla="*/ 0 h 504703"/>
                <a:gd name="connsiteX1" fmla="*/ 0 w 290946"/>
                <a:gd name="connsiteY1" fmla="*/ 498765 h 504703"/>
                <a:gd name="connsiteX2" fmla="*/ 290946 w 290946"/>
                <a:gd name="connsiteY2" fmla="*/ 504703 h 504703"/>
                <a:gd name="connsiteX3" fmla="*/ 71252 w 290946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3158 w 298090"/>
                <a:gd name="connsiteY0" fmla="*/ 0 h 508290"/>
                <a:gd name="connsiteX1" fmla="*/ 0 w 298090"/>
                <a:gd name="connsiteY1" fmla="*/ 508290 h 508290"/>
                <a:gd name="connsiteX2" fmla="*/ 298090 w 298090"/>
                <a:gd name="connsiteY2" fmla="*/ 504703 h 508290"/>
                <a:gd name="connsiteX3" fmla="*/ 83158 w 298090"/>
                <a:gd name="connsiteY3" fmla="*/ 0 h 508290"/>
                <a:gd name="connsiteX0" fmla="*/ 8315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8315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9443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9443 w 302852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71" h="511846">
                  <a:moveTo>
                    <a:pt x="109443" y="0"/>
                  </a:moveTo>
                  <a:cubicBezTo>
                    <a:pt x="159108" y="251021"/>
                    <a:pt x="7516" y="353169"/>
                    <a:pt x="0" y="508290"/>
                  </a:cubicBezTo>
                  <a:lnTo>
                    <a:pt x="296571" y="511846"/>
                  </a:lnTo>
                  <a:cubicBezTo>
                    <a:pt x="294705" y="373243"/>
                    <a:pt x="260792" y="217684"/>
                    <a:pt x="109443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B7F320B4-9999-4783-9942-ECDBCF447703}"/>
                </a:ext>
              </a:extLst>
            </p:cNvPr>
            <p:cNvSpPr/>
            <p:nvPr/>
          </p:nvSpPr>
          <p:spPr>
            <a:xfrm>
              <a:off x="3687015" y="3037007"/>
              <a:ext cx="518563" cy="537633"/>
            </a:xfrm>
            <a:custGeom>
              <a:avLst/>
              <a:gdLst>
                <a:gd name="connsiteX0" fmla="*/ 0 w 338447"/>
                <a:gd name="connsiteY0" fmla="*/ 498764 h 540328"/>
                <a:gd name="connsiteX1" fmla="*/ 338447 w 338447"/>
                <a:gd name="connsiteY1" fmla="*/ 0 h 540328"/>
                <a:gd name="connsiteX2" fmla="*/ 296883 w 338447"/>
                <a:gd name="connsiteY2" fmla="*/ 540328 h 540328"/>
                <a:gd name="connsiteX3" fmla="*/ 0 w 338447"/>
                <a:gd name="connsiteY3" fmla="*/ 498764 h 540328"/>
                <a:gd name="connsiteX0" fmla="*/ 0 w 332510"/>
                <a:gd name="connsiteY0" fmla="*/ 617517 h 617517"/>
                <a:gd name="connsiteX1" fmla="*/ 332510 w 332510"/>
                <a:gd name="connsiteY1" fmla="*/ 0 h 617517"/>
                <a:gd name="connsiteX2" fmla="*/ 290946 w 332510"/>
                <a:gd name="connsiteY2" fmla="*/ 540328 h 617517"/>
                <a:gd name="connsiteX3" fmla="*/ 0 w 332510"/>
                <a:gd name="connsiteY3" fmla="*/ 617517 h 617517"/>
                <a:gd name="connsiteX0" fmla="*/ 0 w 332510"/>
                <a:gd name="connsiteY0" fmla="*/ 587828 h 587828"/>
                <a:gd name="connsiteX1" fmla="*/ 332510 w 332510"/>
                <a:gd name="connsiteY1" fmla="*/ 0 h 587828"/>
                <a:gd name="connsiteX2" fmla="*/ 290946 w 332510"/>
                <a:gd name="connsiteY2" fmla="*/ 540328 h 587828"/>
                <a:gd name="connsiteX3" fmla="*/ 0 w 332510"/>
                <a:gd name="connsiteY3" fmla="*/ 587828 h 587828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302821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96648"/>
                <a:gd name="connsiteY0" fmla="*/ 564232 h 564232"/>
                <a:gd name="connsiteX1" fmla="*/ 396648 w 396648"/>
                <a:gd name="connsiteY1" fmla="*/ 0 h 564232"/>
                <a:gd name="connsiteX2" fmla="*/ 295677 w 396648"/>
                <a:gd name="connsiteY2" fmla="*/ 504857 h 564232"/>
                <a:gd name="connsiteX3" fmla="*/ 0 w 396648"/>
                <a:gd name="connsiteY3" fmla="*/ 564232 h 564232"/>
                <a:gd name="connsiteX0" fmla="*/ 0 w 405008"/>
                <a:gd name="connsiteY0" fmla="*/ 564232 h 564232"/>
                <a:gd name="connsiteX1" fmla="*/ 396648 w 405008"/>
                <a:gd name="connsiteY1" fmla="*/ 0 h 564232"/>
                <a:gd name="connsiteX2" fmla="*/ 295677 w 405008"/>
                <a:gd name="connsiteY2" fmla="*/ 504857 h 564232"/>
                <a:gd name="connsiteX3" fmla="*/ 0 w 405008"/>
                <a:gd name="connsiteY3" fmla="*/ 564232 h 564232"/>
                <a:gd name="connsiteX0" fmla="*/ 0 w 405233"/>
                <a:gd name="connsiteY0" fmla="*/ 564232 h 564232"/>
                <a:gd name="connsiteX1" fmla="*/ 396648 w 405233"/>
                <a:gd name="connsiteY1" fmla="*/ 0 h 564232"/>
                <a:gd name="connsiteX2" fmla="*/ 295677 w 405233"/>
                <a:gd name="connsiteY2" fmla="*/ 504857 h 564232"/>
                <a:gd name="connsiteX3" fmla="*/ 0 w 405233"/>
                <a:gd name="connsiteY3" fmla="*/ 564232 h 564232"/>
                <a:gd name="connsiteX0" fmla="*/ 0 w 414413"/>
                <a:gd name="connsiteY0" fmla="*/ 561214 h 561214"/>
                <a:gd name="connsiteX1" fmla="*/ 406294 w 414413"/>
                <a:gd name="connsiteY1" fmla="*/ 0 h 561214"/>
                <a:gd name="connsiteX2" fmla="*/ 295677 w 414413"/>
                <a:gd name="connsiteY2" fmla="*/ 501839 h 561214"/>
                <a:gd name="connsiteX3" fmla="*/ 0 w 414413"/>
                <a:gd name="connsiteY3" fmla="*/ 561214 h 561214"/>
                <a:gd name="connsiteX0" fmla="*/ 0 w 414413"/>
                <a:gd name="connsiteY0" fmla="*/ 529773 h 529773"/>
                <a:gd name="connsiteX1" fmla="*/ 406294 w 414413"/>
                <a:gd name="connsiteY1" fmla="*/ 0 h 529773"/>
                <a:gd name="connsiteX2" fmla="*/ 295677 w 414413"/>
                <a:gd name="connsiteY2" fmla="*/ 501839 h 529773"/>
                <a:gd name="connsiteX3" fmla="*/ 0 w 414413"/>
                <a:gd name="connsiteY3" fmla="*/ 529773 h 529773"/>
                <a:gd name="connsiteX0" fmla="*/ 0 w 414413"/>
                <a:gd name="connsiteY0" fmla="*/ 516673 h 516673"/>
                <a:gd name="connsiteX1" fmla="*/ 406294 w 414413"/>
                <a:gd name="connsiteY1" fmla="*/ 0 h 516673"/>
                <a:gd name="connsiteX2" fmla="*/ 295677 w 414413"/>
                <a:gd name="connsiteY2" fmla="*/ 501839 h 516673"/>
                <a:gd name="connsiteX3" fmla="*/ 0 w 414413"/>
                <a:gd name="connsiteY3" fmla="*/ 516673 h 516673"/>
                <a:gd name="connsiteX0" fmla="*/ 0 w 412319"/>
                <a:gd name="connsiteY0" fmla="*/ 532393 h 532393"/>
                <a:gd name="connsiteX1" fmla="*/ 404200 w 412319"/>
                <a:gd name="connsiteY1" fmla="*/ 0 h 532393"/>
                <a:gd name="connsiteX2" fmla="*/ 293583 w 412319"/>
                <a:gd name="connsiteY2" fmla="*/ 501839 h 532393"/>
                <a:gd name="connsiteX3" fmla="*/ 0 w 412319"/>
                <a:gd name="connsiteY3" fmla="*/ 532393 h 53239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1866"/>
                <a:gd name="connsiteY0" fmla="*/ 537633 h 537633"/>
                <a:gd name="connsiteX1" fmla="*/ 404200 w 411866"/>
                <a:gd name="connsiteY1" fmla="*/ 0 h 537633"/>
                <a:gd name="connsiteX2" fmla="*/ 283113 w 411866"/>
                <a:gd name="connsiteY2" fmla="*/ 415377 h 537633"/>
                <a:gd name="connsiteX3" fmla="*/ 0 w 411866"/>
                <a:gd name="connsiteY3" fmla="*/ 537633 h 537633"/>
                <a:gd name="connsiteX0" fmla="*/ 0 w 412224"/>
                <a:gd name="connsiteY0" fmla="*/ 537633 h 537633"/>
                <a:gd name="connsiteX1" fmla="*/ 404200 w 412224"/>
                <a:gd name="connsiteY1" fmla="*/ 0 h 537633"/>
                <a:gd name="connsiteX2" fmla="*/ 291489 w 412224"/>
                <a:gd name="connsiteY2" fmla="*/ 499219 h 537633"/>
                <a:gd name="connsiteX3" fmla="*/ 0 w 412224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4413"/>
                <a:gd name="connsiteY0" fmla="*/ 537633 h 537633"/>
                <a:gd name="connsiteX1" fmla="*/ 406294 w 414413"/>
                <a:gd name="connsiteY1" fmla="*/ 0 h 537633"/>
                <a:gd name="connsiteX2" fmla="*/ 295677 w 414413"/>
                <a:gd name="connsiteY2" fmla="*/ 507079 h 537633"/>
                <a:gd name="connsiteX3" fmla="*/ 0 w 414413"/>
                <a:gd name="connsiteY3" fmla="*/ 537633 h 53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413" h="537633">
                  <a:moveTo>
                    <a:pt x="0" y="537633"/>
                  </a:moveTo>
                  <a:cubicBezTo>
                    <a:pt x="1" y="311605"/>
                    <a:pt x="262862" y="287234"/>
                    <a:pt x="406294" y="0"/>
                  </a:cubicBezTo>
                  <a:cubicBezTo>
                    <a:pt x="450022" y="243815"/>
                    <a:pt x="303223" y="304734"/>
                    <a:pt x="295677" y="507079"/>
                  </a:cubicBezTo>
                  <a:lnTo>
                    <a:pt x="0" y="537633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0CB7CD6-6890-426E-90E6-F549246AE951}"/>
                </a:ext>
              </a:extLst>
            </p:cNvPr>
            <p:cNvSpPr/>
            <p:nvPr/>
          </p:nvSpPr>
          <p:spPr>
            <a:xfrm>
              <a:off x="3924127" y="2759347"/>
              <a:ext cx="872924" cy="769532"/>
            </a:xfrm>
            <a:custGeom>
              <a:avLst/>
              <a:gdLst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1159"/>
                <a:gd name="connsiteX1" fmla="*/ 400135 w 697634"/>
                <a:gd name="connsiteY1" fmla="*/ 751159 h 751159"/>
                <a:gd name="connsiteX2" fmla="*/ 0 w 697634"/>
                <a:gd name="connsiteY2" fmla="*/ 0 h 751159"/>
                <a:gd name="connsiteX3" fmla="*/ 697634 w 697634"/>
                <a:gd name="connsiteY3" fmla="*/ 749208 h 751159"/>
                <a:gd name="connsiteX0" fmla="*/ 700015 w 700015"/>
                <a:gd name="connsiteY0" fmla="*/ 763496 h 763496"/>
                <a:gd name="connsiteX1" fmla="*/ 400135 w 700015"/>
                <a:gd name="connsiteY1" fmla="*/ 751159 h 763496"/>
                <a:gd name="connsiteX2" fmla="*/ 0 w 700015"/>
                <a:gd name="connsiteY2" fmla="*/ 0 h 763496"/>
                <a:gd name="connsiteX3" fmla="*/ 700015 w 700015"/>
                <a:gd name="connsiteY3" fmla="*/ 763496 h 763496"/>
                <a:gd name="connsiteX0" fmla="*/ 697603 w 697603"/>
                <a:gd name="connsiteY0" fmla="*/ 769532 h 769532"/>
                <a:gd name="connsiteX1" fmla="*/ 397723 w 697603"/>
                <a:gd name="connsiteY1" fmla="*/ 75719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603" h="769532">
                  <a:moveTo>
                    <a:pt x="697603" y="769532"/>
                  </a:moveTo>
                  <a:lnTo>
                    <a:pt x="397723" y="759815"/>
                  </a:lnTo>
                  <a:cubicBezTo>
                    <a:pt x="394664" y="601690"/>
                    <a:pt x="301785" y="317739"/>
                    <a:pt x="0" y="0"/>
                  </a:cubicBezTo>
                  <a:cubicBezTo>
                    <a:pt x="435554" y="314467"/>
                    <a:pt x="689236" y="622966"/>
                    <a:pt x="697603" y="76953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30000"/>
                  </a:schemeClr>
                </a:gs>
                <a:gs pos="64000">
                  <a:schemeClr val="accent2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7B49EDF7-DB13-44A9-A0C5-3334FC70B7D6}"/>
                </a:ext>
              </a:extLst>
            </p:cNvPr>
            <p:cNvSpPr/>
            <p:nvPr/>
          </p:nvSpPr>
          <p:spPr>
            <a:xfrm>
              <a:off x="3712363" y="2635131"/>
              <a:ext cx="1449138" cy="1024946"/>
            </a:xfrm>
            <a:custGeom>
              <a:avLst/>
              <a:gdLst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719092 w 994299"/>
                <a:gd name="connsiteY2" fmla="*/ 781235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684423 w 994299"/>
                <a:gd name="connsiteY2" fmla="*/ 763900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63900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76901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76964"/>
                <a:gd name="connsiteY0" fmla="*/ 88777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46230 w 976964"/>
                <a:gd name="connsiteY4" fmla="*/ 88777 h 777322"/>
                <a:gd name="connsiteX0" fmla="*/ 372232 w 976964"/>
                <a:gd name="connsiteY0" fmla="*/ 119112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72232 w 976964"/>
                <a:gd name="connsiteY4" fmla="*/ 119112 h 777322"/>
                <a:gd name="connsiteX0" fmla="*/ 354897 w 976964"/>
                <a:gd name="connsiteY0" fmla="*/ 106111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54897 w 976964"/>
                <a:gd name="connsiteY4" fmla="*/ 106111 h 777322"/>
                <a:gd name="connsiteX0" fmla="*/ 337562 w 976964"/>
                <a:gd name="connsiteY0" fmla="*/ 136446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37562 w 976964"/>
                <a:gd name="connsiteY4" fmla="*/ 136446 h 777322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58903 w 1111306"/>
                <a:gd name="connsiteY0" fmla="*/ 197118 h 937667"/>
                <a:gd name="connsiteX1" fmla="*/ 1111306 w 1111306"/>
                <a:gd name="connsiteY1" fmla="*/ 937667 h 937667"/>
                <a:gd name="connsiteX2" fmla="*/ 818765 w 1111306"/>
                <a:gd name="connsiteY2" fmla="*/ 802903 h 937667"/>
                <a:gd name="connsiteX3" fmla="*/ 0 w 1111306"/>
                <a:gd name="connsiteY3" fmla="*/ 0 h 937667"/>
                <a:gd name="connsiteX4" fmla="*/ 458903 w 1111306"/>
                <a:gd name="connsiteY4" fmla="*/ 197118 h 937667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74788"/>
                <a:gd name="connsiteY0" fmla="*/ 0 h 1016531"/>
                <a:gd name="connsiteX1" fmla="*/ 1174788 w 1174788"/>
                <a:gd name="connsiteY1" fmla="*/ 1016531 h 1016531"/>
                <a:gd name="connsiteX2" fmla="*/ 882247 w 1174788"/>
                <a:gd name="connsiteY2" fmla="*/ 881767 h 1016531"/>
                <a:gd name="connsiteX3" fmla="*/ 0 w 1174788"/>
                <a:gd name="connsiteY3" fmla="*/ 0 h 1016531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82247 w 1165263"/>
                <a:gd name="connsiteY2" fmla="*/ 881767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21293"/>
                <a:gd name="connsiteX1" fmla="*/ 1165263 w 1165263"/>
                <a:gd name="connsiteY1" fmla="*/ 1021293 h 1021293"/>
                <a:gd name="connsiteX2" fmla="*/ 875103 w 1165263"/>
                <a:gd name="connsiteY2" fmla="*/ 884149 h 1021293"/>
                <a:gd name="connsiteX3" fmla="*/ 0 w 1165263"/>
                <a:gd name="connsiteY3" fmla="*/ 0 h 1021293"/>
                <a:gd name="connsiteX0" fmla="*/ 0 w 1172407"/>
                <a:gd name="connsiteY0" fmla="*/ 0 h 1018911"/>
                <a:gd name="connsiteX1" fmla="*/ 1172407 w 1172407"/>
                <a:gd name="connsiteY1" fmla="*/ 1018911 h 1018911"/>
                <a:gd name="connsiteX2" fmla="*/ 875103 w 1172407"/>
                <a:gd name="connsiteY2" fmla="*/ 884149 h 1018911"/>
                <a:gd name="connsiteX3" fmla="*/ 0 w 1172407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088" h="1024946">
                  <a:moveTo>
                    <a:pt x="0" y="0"/>
                  </a:moveTo>
                  <a:cubicBezTo>
                    <a:pt x="695995" y="281858"/>
                    <a:pt x="1149390" y="683745"/>
                    <a:pt x="1158088" y="1024946"/>
                  </a:cubicBezTo>
                  <a:lnTo>
                    <a:pt x="865547" y="890184"/>
                  </a:lnTo>
                  <a:cubicBezTo>
                    <a:pt x="825277" y="670457"/>
                    <a:pt x="447443" y="313352"/>
                    <a:pt x="0" y="0"/>
                  </a:cubicBezTo>
                  <a:close/>
                </a:path>
              </a:pathLst>
            </a:custGeom>
            <a:gradFill>
              <a:gsLst>
                <a:gs pos="63000">
                  <a:schemeClr val="accent1"/>
                </a:gs>
                <a:gs pos="29000">
                  <a:schemeClr val="accent1">
                    <a:lumMod val="50000"/>
                  </a:schemeClr>
                </a:gs>
                <a:gs pos="0">
                  <a:schemeClr val="accent1">
                    <a:lumMod val="30000"/>
                  </a:schemeClr>
                </a:gs>
                <a:gs pos="100000">
                  <a:schemeClr val="accent1"/>
                </a:gs>
              </a:gsLst>
              <a:lin ang="36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2B6865-A6BB-478F-9E23-FC6E5E0849FA}"/>
              </a:ext>
            </a:extLst>
          </p:cNvPr>
          <p:cNvGrpSpPr/>
          <p:nvPr/>
        </p:nvGrpSpPr>
        <p:grpSpPr>
          <a:xfrm>
            <a:off x="1993821" y="2"/>
            <a:ext cx="1327286" cy="2866407"/>
            <a:chOff x="1950887" y="-1"/>
            <a:chExt cx="1414279" cy="2866407"/>
          </a:xfrm>
          <a:gradFill>
            <a:gsLst>
              <a:gs pos="0">
                <a:srgbClr val="92D050">
                  <a:lumMod val="30000"/>
                </a:srgbClr>
              </a:gs>
              <a:gs pos="65000">
                <a:srgbClr val="92D050"/>
              </a:gs>
              <a:gs pos="100000">
                <a:srgbClr val="92D050"/>
              </a:gs>
            </a:gsLst>
            <a:lin ang="14400000" scaled="0"/>
          </a:gradFill>
        </p:grpSpPr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3E0958E6-65DF-407A-A07A-318A8119280E}"/>
                </a:ext>
              </a:extLst>
            </p:cNvPr>
            <p:cNvSpPr/>
            <p:nvPr/>
          </p:nvSpPr>
          <p:spPr>
            <a:xfrm>
              <a:off x="1950887" y="-1"/>
              <a:ext cx="1414279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6715 w 1412807"/>
                <a:gd name="connsiteY3" fmla="*/ 1621006 h 2045803"/>
                <a:gd name="connsiteX4" fmla="*/ 0 w 1412807"/>
                <a:gd name="connsiteY4" fmla="*/ 0 h 2045803"/>
                <a:gd name="connsiteX0" fmla="*/ 1472 w 1414279"/>
                <a:gd name="connsiteY0" fmla="*/ 0 h 2045803"/>
                <a:gd name="connsiteX1" fmla="*/ 1414279 w 1414279"/>
                <a:gd name="connsiteY1" fmla="*/ 0 h 2045803"/>
                <a:gd name="connsiteX2" fmla="*/ 1414279 w 1414279"/>
                <a:gd name="connsiteY2" fmla="*/ 2045803 h 2045803"/>
                <a:gd name="connsiteX3" fmla="*/ 3424 w 1414279"/>
                <a:gd name="connsiteY3" fmla="*/ 1561474 h 2045803"/>
                <a:gd name="connsiteX4" fmla="*/ 1472 w 1414279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279" h="2045803">
                  <a:moveTo>
                    <a:pt x="1472" y="0"/>
                  </a:moveTo>
                  <a:lnTo>
                    <a:pt x="1414279" y="0"/>
                  </a:lnTo>
                  <a:lnTo>
                    <a:pt x="1414279" y="2045803"/>
                  </a:lnTo>
                  <a:lnTo>
                    <a:pt x="3424" y="1561474"/>
                  </a:lnTo>
                  <a:cubicBezTo>
                    <a:pt x="-5243" y="951767"/>
                    <a:pt x="5806" y="618374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0DB7D-E246-42CE-9CBA-A4CD7D675C12}"/>
                </a:ext>
              </a:extLst>
            </p:cNvPr>
            <p:cNvSpPr/>
            <p:nvPr/>
          </p:nvSpPr>
          <p:spPr>
            <a:xfrm>
              <a:off x="1955039" y="1552780"/>
              <a:ext cx="1399862" cy="1313626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214894"/>
                <a:gd name="connsiteX1" fmla="*/ 1407005 w 1407005"/>
                <a:gd name="connsiteY1" fmla="*/ 299022 h 1214894"/>
                <a:gd name="connsiteX2" fmla="*/ 1404515 w 1407005"/>
                <a:gd name="connsiteY2" fmla="*/ 1214894 h 1214894"/>
                <a:gd name="connsiteX3" fmla="*/ 0 w 1407005"/>
                <a:gd name="connsiteY3" fmla="*/ 0 h 1214894"/>
                <a:gd name="connsiteX0" fmla="*/ 0 w 1409956"/>
                <a:gd name="connsiteY0" fmla="*/ 0 h 1214894"/>
                <a:gd name="connsiteX1" fmla="*/ 1407005 w 1409956"/>
                <a:gd name="connsiteY1" fmla="*/ 299022 h 1214894"/>
                <a:gd name="connsiteX2" fmla="*/ 1404515 w 1409956"/>
                <a:gd name="connsiteY2" fmla="*/ 1214894 h 1214894"/>
                <a:gd name="connsiteX3" fmla="*/ 0 w 1409956"/>
                <a:gd name="connsiteY3" fmla="*/ 0 h 1214894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05598"/>
                <a:gd name="connsiteX1" fmla="*/ 1402243 w 1402243"/>
                <a:gd name="connsiteY1" fmla="*/ 477616 h 1305598"/>
                <a:gd name="connsiteX2" fmla="*/ 1292907 w 1402243"/>
                <a:gd name="connsiteY2" fmla="*/ 1305598 h 1305598"/>
                <a:gd name="connsiteX3" fmla="*/ 0 w 1402243"/>
                <a:gd name="connsiteY3" fmla="*/ 0 h 1305598"/>
                <a:gd name="connsiteX0" fmla="*/ 34 w 1402277"/>
                <a:gd name="connsiteY0" fmla="*/ 0 h 1305598"/>
                <a:gd name="connsiteX1" fmla="*/ 1402277 w 1402277"/>
                <a:gd name="connsiteY1" fmla="*/ 477616 h 1305598"/>
                <a:gd name="connsiteX2" fmla="*/ 1292941 w 1402277"/>
                <a:gd name="connsiteY2" fmla="*/ 1305598 h 1305598"/>
                <a:gd name="connsiteX3" fmla="*/ 34 w 1402277"/>
                <a:gd name="connsiteY3" fmla="*/ 0 h 1305598"/>
                <a:gd name="connsiteX0" fmla="*/ 37 w 1402280"/>
                <a:gd name="connsiteY0" fmla="*/ 0 h 1305598"/>
                <a:gd name="connsiteX1" fmla="*/ 1402280 w 1402280"/>
                <a:gd name="connsiteY1" fmla="*/ 477616 h 1305598"/>
                <a:gd name="connsiteX2" fmla="*/ 1292944 w 1402280"/>
                <a:gd name="connsiteY2" fmla="*/ 1305598 h 1305598"/>
                <a:gd name="connsiteX3" fmla="*/ 37 w 1402280"/>
                <a:gd name="connsiteY3" fmla="*/ 0 h 1305598"/>
                <a:gd name="connsiteX0" fmla="*/ 37 w 1409424"/>
                <a:gd name="connsiteY0" fmla="*/ 0 h 1307979"/>
                <a:gd name="connsiteX1" fmla="*/ 1409424 w 1409424"/>
                <a:gd name="connsiteY1" fmla="*/ 479997 h 1307979"/>
                <a:gd name="connsiteX2" fmla="*/ 1300088 w 1409424"/>
                <a:gd name="connsiteY2" fmla="*/ 1307979 h 1307979"/>
                <a:gd name="connsiteX3" fmla="*/ 37 w 1409424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399862"/>
                <a:gd name="connsiteY0" fmla="*/ 0 h 1310360"/>
                <a:gd name="connsiteX1" fmla="*/ 1399862 w 1399862"/>
                <a:gd name="connsiteY1" fmla="*/ 475234 h 1310360"/>
                <a:gd name="connsiteX2" fmla="*/ 1292907 w 1399862"/>
                <a:gd name="connsiteY2" fmla="*/ 1310360 h 1310360"/>
                <a:gd name="connsiteX3" fmla="*/ 0 w 1399862"/>
                <a:gd name="connsiteY3" fmla="*/ 0 h 1310360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862" h="1313626">
                  <a:moveTo>
                    <a:pt x="0" y="0"/>
                  </a:moveTo>
                  <a:lnTo>
                    <a:pt x="1399862" y="475234"/>
                  </a:lnTo>
                  <a:cubicBezTo>
                    <a:pt x="1333023" y="1022495"/>
                    <a:pt x="1333801" y="1008878"/>
                    <a:pt x="1296172" y="1313626"/>
                  </a:cubicBezTo>
                  <a:cubicBezTo>
                    <a:pt x="1116035" y="1197087"/>
                    <a:pt x="44855" y="66536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30000"/>
                  </a:schemeClr>
                </a:gs>
                <a:gs pos="65000">
                  <a:schemeClr val="accent2"/>
                </a:gs>
                <a:gs pos="100000">
                  <a:schemeClr val="accent2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177DBE-29BC-47FD-BAB4-9903422CC441}"/>
              </a:ext>
            </a:extLst>
          </p:cNvPr>
          <p:cNvGrpSpPr/>
          <p:nvPr/>
        </p:nvGrpSpPr>
        <p:grpSpPr>
          <a:xfrm flipH="1">
            <a:off x="3266779" y="5"/>
            <a:ext cx="2676824" cy="2926378"/>
            <a:chOff x="539552" y="-1"/>
            <a:chExt cx="2852268" cy="2926378"/>
          </a:xfrm>
        </p:grpSpPr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F8133C9B-81FB-4198-B824-EC4C53F84C56}"/>
                </a:ext>
              </a:extLst>
            </p:cNvPr>
            <p:cNvSpPr/>
            <p:nvPr/>
          </p:nvSpPr>
          <p:spPr>
            <a:xfrm>
              <a:off x="539552" y="-1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6D4EC9F5-CF6E-462D-942F-0D42B42AD164}"/>
                </a:ext>
              </a:extLst>
            </p:cNvPr>
            <p:cNvSpPr/>
            <p:nvPr/>
          </p:nvSpPr>
          <p:spPr>
            <a:xfrm>
              <a:off x="554751" y="1168505"/>
              <a:ext cx="2837069" cy="1757872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78058 h 1678058"/>
                <a:gd name="connsiteX1" fmla="*/ 1398550 w 2888315"/>
                <a:gd name="connsiteY1" fmla="*/ 355359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781436 w 2781436"/>
                <a:gd name="connsiteY0" fmla="*/ 1755247 h 1755247"/>
                <a:gd name="connsiteX1" fmla="*/ 1380737 w 2781436"/>
                <a:gd name="connsiteY1" fmla="*/ 367235 h 1755247"/>
                <a:gd name="connsiteX2" fmla="*/ 0 w 2781436"/>
                <a:gd name="connsiteY2" fmla="*/ 0 h 1755247"/>
                <a:gd name="connsiteX3" fmla="*/ 2781436 w 2781436"/>
                <a:gd name="connsiteY3" fmla="*/ 1755247 h 1755247"/>
                <a:gd name="connsiteX0" fmla="*/ 2781436 w 3063903"/>
                <a:gd name="connsiteY0" fmla="*/ 1755247 h 1920305"/>
                <a:gd name="connsiteX1" fmla="*/ 2837069 w 3063903"/>
                <a:gd name="connsiteY1" fmla="*/ 1705322 h 1920305"/>
                <a:gd name="connsiteX2" fmla="*/ 1380737 w 3063903"/>
                <a:gd name="connsiteY2" fmla="*/ 367235 h 1920305"/>
                <a:gd name="connsiteX3" fmla="*/ 0 w 3063903"/>
                <a:gd name="connsiteY3" fmla="*/ 0 h 1920305"/>
                <a:gd name="connsiteX4" fmla="*/ 2781436 w 3063903"/>
                <a:gd name="connsiteY4" fmla="*/ 1755247 h 1920305"/>
                <a:gd name="connsiteX0" fmla="*/ 2781436 w 2986629"/>
                <a:gd name="connsiteY0" fmla="*/ 1755247 h 1864154"/>
                <a:gd name="connsiteX1" fmla="*/ 2837069 w 2986629"/>
                <a:gd name="connsiteY1" fmla="*/ 1705322 h 1864154"/>
                <a:gd name="connsiteX2" fmla="*/ 1380737 w 2986629"/>
                <a:gd name="connsiteY2" fmla="*/ 367235 h 1864154"/>
                <a:gd name="connsiteX3" fmla="*/ 0 w 2986629"/>
                <a:gd name="connsiteY3" fmla="*/ 0 h 1864154"/>
                <a:gd name="connsiteX4" fmla="*/ 2781436 w 2986629"/>
                <a:gd name="connsiteY4" fmla="*/ 1755247 h 186415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74201 w 2837069"/>
                <a:gd name="connsiteY0" fmla="*/ 1772961 h 1780640"/>
                <a:gd name="connsiteX1" fmla="*/ 2837069 w 2837069"/>
                <a:gd name="connsiteY1" fmla="*/ 1729072 h 1780640"/>
                <a:gd name="connsiteX2" fmla="*/ 1380737 w 2837069"/>
                <a:gd name="connsiteY2" fmla="*/ 361296 h 1780640"/>
                <a:gd name="connsiteX3" fmla="*/ 0 w 2837069"/>
                <a:gd name="connsiteY3" fmla="*/ 0 h 1780640"/>
                <a:gd name="connsiteX4" fmla="*/ 2774201 w 2837069"/>
                <a:gd name="connsiteY4" fmla="*/ 1772961 h 1780640"/>
                <a:gd name="connsiteX0" fmla="*/ 2781436 w 2837069"/>
                <a:gd name="connsiteY0" fmla="*/ 1766926 h 1775206"/>
                <a:gd name="connsiteX1" fmla="*/ 2837069 w 2837069"/>
                <a:gd name="connsiteY1" fmla="*/ 1729072 h 1775206"/>
                <a:gd name="connsiteX2" fmla="*/ 1380737 w 2837069"/>
                <a:gd name="connsiteY2" fmla="*/ 361296 h 1775206"/>
                <a:gd name="connsiteX3" fmla="*/ 0 w 2837069"/>
                <a:gd name="connsiteY3" fmla="*/ 0 h 1775206"/>
                <a:gd name="connsiteX4" fmla="*/ 2781436 w 2837069"/>
                <a:gd name="connsiteY4" fmla="*/ 1766926 h 1775206"/>
                <a:gd name="connsiteX0" fmla="*/ 2774202 w 2837069"/>
                <a:gd name="connsiteY0" fmla="*/ 1760890 h 1769871"/>
                <a:gd name="connsiteX1" fmla="*/ 2837069 w 2837069"/>
                <a:gd name="connsiteY1" fmla="*/ 1729072 h 1769871"/>
                <a:gd name="connsiteX2" fmla="*/ 1380737 w 2837069"/>
                <a:gd name="connsiteY2" fmla="*/ 361296 h 1769871"/>
                <a:gd name="connsiteX3" fmla="*/ 0 w 2837069"/>
                <a:gd name="connsiteY3" fmla="*/ 0 h 1769871"/>
                <a:gd name="connsiteX4" fmla="*/ 2774202 w 2837069"/>
                <a:gd name="connsiteY4" fmla="*/ 1760890 h 1769871"/>
                <a:gd name="connsiteX0" fmla="*/ 2776614 w 2837069"/>
                <a:gd name="connsiteY0" fmla="*/ 1757872 h 1767248"/>
                <a:gd name="connsiteX1" fmla="*/ 2837069 w 2837069"/>
                <a:gd name="connsiteY1" fmla="*/ 1729072 h 1767248"/>
                <a:gd name="connsiteX2" fmla="*/ 1380737 w 2837069"/>
                <a:gd name="connsiteY2" fmla="*/ 361296 h 1767248"/>
                <a:gd name="connsiteX3" fmla="*/ 0 w 2837069"/>
                <a:gd name="connsiteY3" fmla="*/ 0 h 1767248"/>
                <a:gd name="connsiteX4" fmla="*/ 2776614 w 2837069"/>
                <a:gd name="connsiteY4" fmla="*/ 1757872 h 1767248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069" h="1757872">
                  <a:moveTo>
                    <a:pt x="2776614" y="1757872"/>
                  </a:moveTo>
                  <a:cubicBezTo>
                    <a:pt x="2786995" y="1747541"/>
                    <a:pt x="2826143" y="1734678"/>
                    <a:pt x="2837069" y="1729072"/>
                  </a:cubicBezTo>
                  <a:cubicBezTo>
                    <a:pt x="2306735" y="1123663"/>
                    <a:pt x="1341953" y="1369911"/>
                    <a:pt x="1380737" y="361296"/>
                  </a:cubicBezTo>
                  <a:lnTo>
                    <a:pt x="0" y="0"/>
                  </a:lnTo>
                  <a:cubicBezTo>
                    <a:pt x="46787" y="1048043"/>
                    <a:pt x="839290" y="1179016"/>
                    <a:pt x="2776614" y="175787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A6273-2C76-4A28-98EF-45690346127B}"/>
              </a:ext>
            </a:extLst>
          </p:cNvPr>
          <p:cNvGrpSpPr/>
          <p:nvPr/>
        </p:nvGrpSpPr>
        <p:grpSpPr>
          <a:xfrm flipH="1">
            <a:off x="3212143" y="0"/>
            <a:ext cx="1423178" cy="2903518"/>
            <a:chOff x="1952359" y="-1"/>
            <a:chExt cx="1516456" cy="2903518"/>
          </a:xfrm>
          <a:gradFill>
            <a:gsLst>
              <a:gs pos="0">
                <a:schemeClr val="accent5">
                  <a:lumMod val="30000"/>
                </a:schemeClr>
              </a:gs>
              <a:gs pos="65000">
                <a:schemeClr val="accent5"/>
              </a:gs>
              <a:gs pos="100000">
                <a:schemeClr val="accent5"/>
              </a:gs>
            </a:gsLst>
            <a:lin ang="14400000" scaled="0"/>
          </a:gradFill>
        </p:grpSpPr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D912E081-252B-44B9-9ADA-2FF3C634C8D2}"/>
                </a:ext>
              </a:extLst>
            </p:cNvPr>
            <p:cNvSpPr/>
            <p:nvPr/>
          </p:nvSpPr>
          <p:spPr>
            <a:xfrm>
              <a:off x="1952359" y="-1"/>
              <a:ext cx="1412807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2045803">
                  <a:moveTo>
                    <a:pt x="0" y="0"/>
                  </a:moveTo>
                  <a:lnTo>
                    <a:pt x="1412807" y="0"/>
                  </a:lnTo>
                  <a:lnTo>
                    <a:pt x="1412807" y="2045803"/>
                  </a:lnTo>
                  <a:lnTo>
                    <a:pt x="4334" y="1742450"/>
                  </a:lnTo>
                  <a:cubicBezTo>
                    <a:pt x="-4333" y="1132743"/>
                    <a:pt x="4334" y="61837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DD633676-FCBE-4271-80C6-7CF582928C03}"/>
                </a:ext>
              </a:extLst>
            </p:cNvPr>
            <p:cNvSpPr/>
            <p:nvPr/>
          </p:nvSpPr>
          <p:spPr>
            <a:xfrm>
              <a:off x="1957421" y="1733754"/>
              <a:ext cx="1511394" cy="1169763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8052"/>
                <a:gd name="connsiteY0" fmla="*/ 0 h 1185206"/>
                <a:gd name="connsiteX1" fmla="*/ 1407005 w 1408052"/>
                <a:gd name="connsiteY1" fmla="*/ 299022 h 1185206"/>
                <a:gd name="connsiteX2" fmla="*/ 1398578 w 1408052"/>
                <a:gd name="connsiteY2" fmla="*/ 1185206 h 1185206"/>
                <a:gd name="connsiteX3" fmla="*/ 0 w 1408052"/>
                <a:gd name="connsiteY3" fmla="*/ 0 h 1185206"/>
                <a:gd name="connsiteX0" fmla="*/ 0 w 1523295"/>
                <a:gd name="connsiteY0" fmla="*/ 0 h 1143642"/>
                <a:gd name="connsiteX1" fmla="*/ 1407005 w 1523295"/>
                <a:gd name="connsiteY1" fmla="*/ 299022 h 1143642"/>
                <a:gd name="connsiteX2" fmla="*/ 1523269 w 1523295"/>
                <a:gd name="connsiteY2" fmla="*/ 1143642 h 1143642"/>
                <a:gd name="connsiteX3" fmla="*/ 0 w 1523295"/>
                <a:gd name="connsiteY3" fmla="*/ 0 h 1143642"/>
                <a:gd name="connsiteX0" fmla="*/ 0 w 1525299"/>
                <a:gd name="connsiteY0" fmla="*/ 0 h 1143642"/>
                <a:gd name="connsiteX1" fmla="*/ 1407005 w 1525299"/>
                <a:gd name="connsiteY1" fmla="*/ 299022 h 1143642"/>
                <a:gd name="connsiteX2" fmla="*/ 1523269 w 1525299"/>
                <a:gd name="connsiteY2" fmla="*/ 1143642 h 1143642"/>
                <a:gd name="connsiteX3" fmla="*/ 0 w 1525299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75 w 1579499"/>
                <a:gd name="connsiteY0" fmla="*/ 0 h 1285076"/>
                <a:gd name="connsiteX1" fmla="*/ 1407080 w 1579499"/>
                <a:gd name="connsiteY1" fmla="*/ 299022 h 1285076"/>
                <a:gd name="connsiteX2" fmla="*/ 1511469 w 1579499"/>
                <a:gd name="connsiteY2" fmla="*/ 1131767 h 1285076"/>
                <a:gd name="connsiteX3" fmla="*/ 1453252 w 1579499"/>
                <a:gd name="connsiteY3" fmla="*/ 1187576 h 1285076"/>
                <a:gd name="connsiteX4" fmla="*/ 75 w 1579499"/>
                <a:gd name="connsiteY4" fmla="*/ 0 h 1285076"/>
                <a:gd name="connsiteX0" fmla="*/ 75 w 1511469"/>
                <a:gd name="connsiteY0" fmla="*/ 0 h 1197192"/>
                <a:gd name="connsiteX1" fmla="*/ 1407080 w 1511469"/>
                <a:gd name="connsiteY1" fmla="*/ 299022 h 1197192"/>
                <a:gd name="connsiteX2" fmla="*/ 1511469 w 1511469"/>
                <a:gd name="connsiteY2" fmla="*/ 1131767 h 1197192"/>
                <a:gd name="connsiteX3" fmla="*/ 1453252 w 1511469"/>
                <a:gd name="connsiteY3" fmla="*/ 1187576 h 1197192"/>
                <a:gd name="connsiteX4" fmla="*/ 75 w 1511469"/>
                <a:gd name="connsiteY4" fmla="*/ 0 h 1197192"/>
                <a:gd name="connsiteX0" fmla="*/ 75 w 1511469"/>
                <a:gd name="connsiteY0" fmla="*/ 0 h 1187576"/>
                <a:gd name="connsiteX1" fmla="*/ 1407080 w 1511469"/>
                <a:gd name="connsiteY1" fmla="*/ 299022 h 1187576"/>
                <a:gd name="connsiteX2" fmla="*/ 1511469 w 1511469"/>
                <a:gd name="connsiteY2" fmla="*/ 1131767 h 1187576"/>
                <a:gd name="connsiteX3" fmla="*/ 1453252 w 1511469"/>
                <a:gd name="connsiteY3" fmla="*/ 1187576 h 1187576"/>
                <a:gd name="connsiteX4" fmla="*/ 75 w 1511469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493581"/>
                <a:gd name="connsiteY0" fmla="*/ 0 h 1169763"/>
                <a:gd name="connsiteX1" fmla="*/ 1407005 w 1493581"/>
                <a:gd name="connsiteY1" fmla="*/ 299022 h 1169763"/>
                <a:gd name="connsiteX2" fmla="*/ 1493581 w 1493581"/>
                <a:gd name="connsiteY2" fmla="*/ 1155518 h 1169763"/>
                <a:gd name="connsiteX3" fmla="*/ 1447239 w 1493581"/>
                <a:gd name="connsiteY3" fmla="*/ 1169763 h 1169763"/>
                <a:gd name="connsiteX4" fmla="*/ 0 w 1493581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047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3738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394" h="1169763">
                  <a:moveTo>
                    <a:pt x="0" y="0"/>
                  </a:moveTo>
                  <a:lnTo>
                    <a:pt x="1407003" y="299022"/>
                  </a:lnTo>
                  <a:cubicBezTo>
                    <a:pt x="1445868" y="630053"/>
                    <a:pt x="1465896" y="714205"/>
                    <a:pt x="1511394" y="1131767"/>
                  </a:cubicBezTo>
                  <a:cubicBezTo>
                    <a:pt x="1443261" y="1169858"/>
                    <a:pt x="1479445" y="1144636"/>
                    <a:pt x="1447239" y="1169763"/>
                  </a:cubicBezTo>
                  <a:cubicBezTo>
                    <a:pt x="987522" y="630813"/>
                    <a:pt x="48269" y="74581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1A825B-137B-4115-B9DF-D2B2018AD776}"/>
              </a:ext>
            </a:extLst>
          </p:cNvPr>
          <p:cNvGrpSpPr/>
          <p:nvPr/>
        </p:nvGrpSpPr>
        <p:grpSpPr>
          <a:xfrm>
            <a:off x="678657" y="2811"/>
            <a:ext cx="2452838" cy="2812523"/>
            <a:chOff x="549524" y="2804"/>
            <a:chExt cx="2613602" cy="2812523"/>
          </a:xfrm>
        </p:grpSpPr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64A6680-D085-476A-8BFA-FBC6F1EC908D}"/>
                </a:ext>
              </a:extLst>
            </p:cNvPr>
            <p:cNvSpPr/>
            <p:nvPr/>
          </p:nvSpPr>
          <p:spPr>
            <a:xfrm>
              <a:off x="549524" y="2804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D869972D-68EE-4852-AAF5-6B1BC6D5FEC8}"/>
                </a:ext>
              </a:extLst>
            </p:cNvPr>
            <p:cNvSpPr/>
            <p:nvPr/>
          </p:nvSpPr>
          <p:spPr>
            <a:xfrm>
              <a:off x="557203" y="1189502"/>
              <a:ext cx="2605923" cy="1625825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5923 w 2605923"/>
                <a:gd name="connsiteY0" fmla="*/ 1625825 h 1625825"/>
                <a:gd name="connsiteX1" fmla="*/ 1401604 w 2605923"/>
                <a:gd name="connsiteY1" fmla="*/ 355359 h 1625825"/>
                <a:gd name="connsiteX2" fmla="*/ 0 w 2605923"/>
                <a:gd name="connsiteY2" fmla="*/ 0 h 1625825"/>
                <a:gd name="connsiteX3" fmla="*/ 2605923 w 2605923"/>
                <a:gd name="connsiteY3" fmla="*/ 1625825 h 16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923" h="1625825">
                  <a:moveTo>
                    <a:pt x="2605923" y="1625825"/>
                  </a:moveTo>
                  <a:cubicBezTo>
                    <a:pt x="1888916" y="1152329"/>
                    <a:pt x="1469593" y="865752"/>
                    <a:pt x="1401604" y="355359"/>
                  </a:cubicBezTo>
                  <a:lnTo>
                    <a:pt x="0" y="0"/>
                  </a:lnTo>
                  <a:cubicBezTo>
                    <a:pt x="46787" y="1048043"/>
                    <a:pt x="1246189" y="903146"/>
                    <a:pt x="2605923" y="162582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65000">
                  <a:schemeClr val="accent1"/>
                </a:gs>
                <a:gs pos="100000">
                  <a:schemeClr val="accent1"/>
                </a:gs>
              </a:gsLst>
              <a:lin ang="150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FAE5130-E3E2-487A-AD07-102D138D9DFE}"/>
              </a:ext>
            </a:extLst>
          </p:cNvPr>
          <p:cNvSpPr txBox="1"/>
          <p:nvPr/>
        </p:nvSpPr>
        <p:spPr>
          <a:xfrm>
            <a:off x="381145" y="5473005"/>
            <a:ext cx="2726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ko-KR" sz="2800" b="1" dirty="0">
                <a:solidFill>
                  <a:srgbClr val="002060"/>
                </a:solidFill>
                <a:latin typeface="Gigi" panose="04040504061007020D02" pitchFamily="82" charset="0"/>
                <a:cs typeface="Arial" pitchFamily="34" charset="0"/>
              </a:rPr>
              <a:t>Latvijas Tehnoloģiskais centrs</a:t>
            </a:r>
            <a:endParaRPr lang="ko-KR" altLang="en-US" sz="2800" b="1" dirty="0">
              <a:solidFill>
                <a:srgbClr val="002060"/>
              </a:solidFill>
              <a:latin typeface="Gigi" panose="04040504061007020D02" pitchFamily="82" charset="0"/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408EAE-F838-4464-A650-3F5F98911085}"/>
              </a:ext>
            </a:extLst>
          </p:cNvPr>
          <p:cNvGrpSpPr/>
          <p:nvPr/>
        </p:nvGrpSpPr>
        <p:grpSpPr>
          <a:xfrm>
            <a:off x="2141037" y="416394"/>
            <a:ext cx="1186665" cy="830997"/>
            <a:chOff x="2551703" y="4283314"/>
            <a:chExt cx="2893749" cy="83099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21257A-B477-48ED-8AC0-E12018F3B28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BD0936-A212-4523-BAFB-C3F1BD7CB93D}"/>
                </a:ext>
              </a:extLst>
            </p:cNvPr>
            <p:cNvSpPr txBox="1"/>
            <p:nvPr/>
          </p:nvSpPr>
          <p:spPr>
            <a:xfrm>
              <a:off x="2551703" y="4283314"/>
              <a:ext cx="2893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Fizikālās Enerģētikas institūts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F8C8DE-EE24-42CD-9F3E-27CCB7E7C57C}"/>
              </a:ext>
            </a:extLst>
          </p:cNvPr>
          <p:cNvGrpSpPr/>
          <p:nvPr/>
        </p:nvGrpSpPr>
        <p:grpSpPr>
          <a:xfrm>
            <a:off x="3444262" y="567022"/>
            <a:ext cx="1030931" cy="615553"/>
            <a:chOff x="2551705" y="4283314"/>
            <a:chExt cx="2357003" cy="61555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938582-6066-4FB3-A6FD-95D09925F0D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D90683-4D34-4F11-A88D-49D70448181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Rīgas dome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E81932-C351-4180-8D19-B7754C0519E8}"/>
              </a:ext>
            </a:extLst>
          </p:cNvPr>
          <p:cNvGrpSpPr/>
          <p:nvPr/>
        </p:nvGrpSpPr>
        <p:grpSpPr>
          <a:xfrm>
            <a:off x="4665923" y="464026"/>
            <a:ext cx="1129420" cy="1077218"/>
            <a:chOff x="2551705" y="4283314"/>
            <a:chExt cx="2357003" cy="107721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80C342-B301-4EEE-B153-BE21BFA7BB5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D19023-5424-45CF-B73E-AF9650D97181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Latvijas NacionālāKvalitātes biedrība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0C4635-1DC0-4B74-8ED1-5FB7E9D257A6}"/>
              </a:ext>
            </a:extLst>
          </p:cNvPr>
          <p:cNvGrpSpPr/>
          <p:nvPr/>
        </p:nvGrpSpPr>
        <p:grpSpPr>
          <a:xfrm>
            <a:off x="3828186" y="3328156"/>
            <a:ext cx="5064294" cy="923330"/>
            <a:chOff x="2761810" y="4283314"/>
            <a:chExt cx="1645388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85F8E0-7E90-47D1-9CF9-E6FAE7180DC0}"/>
                </a:ext>
              </a:extLst>
            </p:cNvPr>
            <p:cNvSpPr txBox="1"/>
            <p:nvPr/>
          </p:nvSpPr>
          <p:spPr>
            <a:xfrm>
              <a:off x="2850617" y="4560313"/>
              <a:ext cx="1416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endParaRPr lang="lv-LV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51DF4A-5AB4-4190-8972-074B046E5A98}"/>
                </a:ext>
              </a:extLst>
            </p:cNvPr>
            <p:cNvSpPr txBox="1"/>
            <p:nvPr/>
          </p:nvSpPr>
          <p:spPr>
            <a:xfrm>
              <a:off x="2761810" y="4283314"/>
              <a:ext cx="1645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400" b="1" cap="all" dirty="0">
                  <a:solidFill>
                    <a:srgbClr val="002060"/>
                  </a:solidFill>
                  <a:cs typeface="Arial" pitchFamily="34" charset="0"/>
                </a:rPr>
                <a:t>Pirmā tehnoloģiski orientēta biznesa atbalsta struktūra Latvijā</a:t>
              </a:r>
            </a:p>
          </p:txBody>
        </p:sp>
      </p:grpSp>
      <p:sp>
        <p:nvSpPr>
          <p:cNvPr id="71" name="Freeform 92">
            <a:extLst>
              <a:ext uri="{FF2B5EF4-FFF2-40B4-BE49-F238E27FC236}">
                <a16:creationId xmlns:a16="http://schemas.microsoft.com/office/drawing/2014/main" id="{636A8BE7-0862-45A1-847C-B84486F1C2FD}"/>
              </a:ext>
            </a:extLst>
          </p:cNvPr>
          <p:cNvSpPr/>
          <p:nvPr/>
        </p:nvSpPr>
        <p:spPr>
          <a:xfrm>
            <a:off x="2829787" y="5988369"/>
            <a:ext cx="497084" cy="305525"/>
          </a:xfrm>
          <a:custGeom>
            <a:avLst/>
            <a:gdLst>
              <a:gd name="connsiteX0" fmla="*/ 0 w 757029"/>
              <a:gd name="connsiteY0" fmla="*/ 201059 h 282425"/>
              <a:gd name="connsiteX1" fmla="*/ 342900 w 757029"/>
              <a:gd name="connsiteY1" fmla="*/ 1034 h 282425"/>
              <a:gd name="connsiteX2" fmla="*/ 514350 w 757029"/>
              <a:gd name="connsiteY2" fmla="*/ 277259 h 282425"/>
              <a:gd name="connsiteX3" fmla="*/ 742950 w 757029"/>
              <a:gd name="connsiteY3" fmla="*/ 182009 h 282425"/>
              <a:gd name="connsiteX4" fmla="*/ 733425 w 757029"/>
              <a:gd name="connsiteY4" fmla="*/ 191534 h 282425"/>
              <a:gd name="connsiteX0" fmla="*/ 0 w 742950"/>
              <a:gd name="connsiteY0" fmla="*/ 201059 h 282425"/>
              <a:gd name="connsiteX1" fmla="*/ 342900 w 742950"/>
              <a:gd name="connsiteY1" fmla="*/ 1034 h 282425"/>
              <a:gd name="connsiteX2" fmla="*/ 514350 w 742950"/>
              <a:gd name="connsiteY2" fmla="*/ 277259 h 282425"/>
              <a:gd name="connsiteX3" fmla="*/ 742950 w 742950"/>
              <a:gd name="connsiteY3" fmla="*/ 182009 h 282425"/>
              <a:gd name="connsiteX0" fmla="*/ 0 w 742950"/>
              <a:gd name="connsiteY0" fmla="*/ 213115 h 282068"/>
              <a:gd name="connsiteX1" fmla="*/ 342900 w 742950"/>
              <a:gd name="connsiteY1" fmla="*/ 677 h 282068"/>
              <a:gd name="connsiteX2" fmla="*/ 514350 w 742950"/>
              <a:gd name="connsiteY2" fmla="*/ 276902 h 282068"/>
              <a:gd name="connsiteX3" fmla="*/ 742950 w 742950"/>
              <a:gd name="connsiteY3" fmla="*/ 181652 h 282068"/>
              <a:gd name="connsiteX0" fmla="*/ 0 w 742950"/>
              <a:gd name="connsiteY0" fmla="*/ 112016 h 177020"/>
              <a:gd name="connsiteX1" fmla="*/ 355313 w 742950"/>
              <a:gd name="connsiteY1" fmla="*/ 3016 h 177020"/>
              <a:gd name="connsiteX2" fmla="*/ 514350 w 742950"/>
              <a:gd name="connsiteY2" fmla="*/ 175803 h 177020"/>
              <a:gd name="connsiteX3" fmla="*/ 742950 w 742950"/>
              <a:gd name="connsiteY3" fmla="*/ 80553 h 177020"/>
              <a:gd name="connsiteX0" fmla="*/ 0 w 742950"/>
              <a:gd name="connsiteY0" fmla="*/ 112264 h 181358"/>
              <a:gd name="connsiteX1" fmla="*/ 355313 w 742950"/>
              <a:gd name="connsiteY1" fmla="*/ 3264 h 181358"/>
              <a:gd name="connsiteX2" fmla="*/ 377811 w 742950"/>
              <a:gd name="connsiteY2" fmla="*/ 180188 h 181358"/>
              <a:gd name="connsiteX3" fmla="*/ 742950 w 742950"/>
              <a:gd name="connsiteY3" fmla="*/ 80801 h 181358"/>
              <a:gd name="connsiteX0" fmla="*/ 0 w 742950"/>
              <a:gd name="connsiteY0" fmla="*/ 119934 h 189261"/>
              <a:gd name="connsiteX1" fmla="*/ 400826 w 742950"/>
              <a:gd name="connsiteY1" fmla="*/ 2659 h 189261"/>
              <a:gd name="connsiteX2" fmla="*/ 377811 w 742950"/>
              <a:gd name="connsiteY2" fmla="*/ 187858 h 189261"/>
              <a:gd name="connsiteX3" fmla="*/ 742950 w 742950"/>
              <a:gd name="connsiteY3" fmla="*/ 88471 h 189261"/>
              <a:gd name="connsiteX0" fmla="*/ 0 w 752817"/>
              <a:gd name="connsiteY0" fmla="*/ 122863 h 188900"/>
              <a:gd name="connsiteX1" fmla="*/ 410693 w 752817"/>
              <a:gd name="connsiteY1" fmla="*/ 2298 h 188900"/>
              <a:gd name="connsiteX2" fmla="*/ 387678 w 752817"/>
              <a:gd name="connsiteY2" fmla="*/ 187497 h 188900"/>
              <a:gd name="connsiteX3" fmla="*/ 752817 w 752817"/>
              <a:gd name="connsiteY3" fmla="*/ 88110 h 188900"/>
              <a:gd name="connsiteX0" fmla="*/ 0 w 767448"/>
              <a:gd name="connsiteY0" fmla="*/ 139778 h 187527"/>
              <a:gd name="connsiteX1" fmla="*/ 425324 w 767448"/>
              <a:gd name="connsiteY1" fmla="*/ 925 h 187527"/>
              <a:gd name="connsiteX2" fmla="*/ 402309 w 767448"/>
              <a:gd name="connsiteY2" fmla="*/ 186124 h 187527"/>
              <a:gd name="connsiteX3" fmla="*/ 767448 w 767448"/>
              <a:gd name="connsiteY3" fmla="*/ 86737 h 187527"/>
              <a:gd name="connsiteX0" fmla="*/ 0 w 767448"/>
              <a:gd name="connsiteY0" fmla="*/ 140230 h 187979"/>
              <a:gd name="connsiteX1" fmla="*/ 425324 w 767448"/>
              <a:gd name="connsiteY1" fmla="*/ 1377 h 187979"/>
              <a:gd name="connsiteX2" fmla="*/ 402309 w 767448"/>
              <a:gd name="connsiteY2" fmla="*/ 186576 h 187979"/>
              <a:gd name="connsiteX3" fmla="*/ 767448 w 767448"/>
              <a:gd name="connsiteY3" fmla="*/ 87189 h 187979"/>
              <a:gd name="connsiteX0" fmla="*/ 0 w 767448"/>
              <a:gd name="connsiteY0" fmla="*/ 141802 h 189551"/>
              <a:gd name="connsiteX1" fmla="*/ 425324 w 767448"/>
              <a:gd name="connsiteY1" fmla="*/ 2949 h 189551"/>
              <a:gd name="connsiteX2" fmla="*/ 402309 w 767448"/>
              <a:gd name="connsiteY2" fmla="*/ 188148 h 189551"/>
              <a:gd name="connsiteX3" fmla="*/ 767448 w 767448"/>
              <a:gd name="connsiteY3" fmla="*/ 88761 h 189551"/>
              <a:gd name="connsiteX0" fmla="*/ 0 w 785736"/>
              <a:gd name="connsiteY0" fmla="*/ 154570 h 187689"/>
              <a:gd name="connsiteX1" fmla="*/ 443612 w 785736"/>
              <a:gd name="connsiteY1" fmla="*/ 1087 h 187689"/>
              <a:gd name="connsiteX2" fmla="*/ 420597 w 785736"/>
              <a:gd name="connsiteY2" fmla="*/ 186286 h 187689"/>
              <a:gd name="connsiteX3" fmla="*/ 785736 w 785736"/>
              <a:gd name="connsiteY3" fmla="*/ 86899 h 187689"/>
              <a:gd name="connsiteX0" fmla="*/ 0 w 785736"/>
              <a:gd name="connsiteY0" fmla="*/ 158688 h 191807"/>
              <a:gd name="connsiteX1" fmla="*/ 443612 w 785736"/>
              <a:gd name="connsiteY1" fmla="*/ 5205 h 191807"/>
              <a:gd name="connsiteX2" fmla="*/ 420597 w 785736"/>
              <a:gd name="connsiteY2" fmla="*/ 190404 h 191807"/>
              <a:gd name="connsiteX3" fmla="*/ 785736 w 785736"/>
              <a:gd name="connsiteY3" fmla="*/ 91017 h 191807"/>
              <a:gd name="connsiteX0" fmla="*/ 0 w 785736"/>
              <a:gd name="connsiteY0" fmla="*/ 182905 h 216024"/>
              <a:gd name="connsiteX1" fmla="*/ 443612 w 785736"/>
              <a:gd name="connsiteY1" fmla="*/ 29422 h 216024"/>
              <a:gd name="connsiteX2" fmla="*/ 420597 w 785736"/>
              <a:gd name="connsiteY2" fmla="*/ 214621 h 216024"/>
              <a:gd name="connsiteX3" fmla="*/ 785736 w 785736"/>
              <a:gd name="connsiteY3" fmla="*/ 115234 h 216024"/>
              <a:gd name="connsiteX0" fmla="*/ 0 w 785736"/>
              <a:gd name="connsiteY0" fmla="*/ 191488 h 224939"/>
              <a:gd name="connsiteX1" fmla="*/ 414351 w 785736"/>
              <a:gd name="connsiteY1" fmla="*/ 27032 h 224939"/>
              <a:gd name="connsiteX2" fmla="*/ 420597 w 785736"/>
              <a:gd name="connsiteY2" fmla="*/ 223204 h 224939"/>
              <a:gd name="connsiteX3" fmla="*/ 785736 w 785736"/>
              <a:gd name="connsiteY3" fmla="*/ 123817 h 224939"/>
              <a:gd name="connsiteX0" fmla="*/ 0 w 785736"/>
              <a:gd name="connsiteY0" fmla="*/ 191488 h 231591"/>
              <a:gd name="connsiteX1" fmla="*/ 414351 w 785736"/>
              <a:gd name="connsiteY1" fmla="*/ 27032 h 231591"/>
              <a:gd name="connsiteX2" fmla="*/ 420597 w 785736"/>
              <a:gd name="connsiteY2" fmla="*/ 223204 h 231591"/>
              <a:gd name="connsiteX3" fmla="*/ 785736 w 785736"/>
              <a:gd name="connsiteY3" fmla="*/ 123817 h 231591"/>
              <a:gd name="connsiteX0" fmla="*/ 0 w 936656"/>
              <a:gd name="connsiteY0" fmla="*/ 397809 h 432217"/>
              <a:gd name="connsiteX1" fmla="*/ 414351 w 936656"/>
              <a:gd name="connsiteY1" fmla="*/ 233353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81336 w 936656"/>
              <a:gd name="connsiteY1" fmla="*/ 205056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27528"/>
              <a:gd name="connsiteX1" fmla="*/ 367187 w 936656"/>
              <a:gd name="connsiteY1" fmla="*/ 176759 h 427528"/>
              <a:gd name="connsiteX2" fmla="*/ 387582 w 936656"/>
              <a:gd name="connsiteY2" fmla="*/ 424809 h 427528"/>
              <a:gd name="connsiteX3" fmla="*/ 936656 w 936656"/>
              <a:gd name="connsiteY3" fmla="*/ 0 h 427528"/>
              <a:gd name="connsiteX0" fmla="*/ 0 w 936656"/>
              <a:gd name="connsiteY0" fmla="*/ 397809 h 431778"/>
              <a:gd name="connsiteX1" fmla="*/ 367187 w 936656"/>
              <a:gd name="connsiteY1" fmla="*/ 176759 h 431778"/>
              <a:gd name="connsiteX2" fmla="*/ 387582 w 936656"/>
              <a:gd name="connsiteY2" fmla="*/ 424809 h 431778"/>
              <a:gd name="connsiteX3" fmla="*/ 936656 w 936656"/>
              <a:gd name="connsiteY3" fmla="*/ 0 h 431778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656" h="431777">
                <a:moveTo>
                  <a:pt x="0" y="397809"/>
                </a:moveTo>
                <a:cubicBezTo>
                  <a:pt x="227342" y="207322"/>
                  <a:pt x="283725" y="148677"/>
                  <a:pt x="367187" y="176759"/>
                </a:cubicBezTo>
                <a:cubicBezTo>
                  <a:pt x="450649" y="204841"/>
                  <a:pt x="305279" y="378359"/>
                  <a:pt x="387582" y="424809"/>
                </a:cubicBezTo>
                <a:cubicBezTo>
                  <a:pt x="493464" y="494840"/>
                  <a:pt x="900144" y="14287"/>
                  <a:pt x="936656" y="0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FEF8C6-52F6-4793-A1AD-CF8CE48FD0A6}"/>
              </a:ext>
            </a:extLst>
          </p:cNvPr>
          <p:cNvGrpSpPr/>
          <p:nvPr/>
        </p:nvGrpSpPr>
        <p:grpSpPr>
          <a:xfrm>
            <a:off x="887776" y="522881"/>
            <a:ext cx="1106045" cy="1077218"/>
            <a:chOff x="2551707" y="4283314"/>
            <a:chExt cx="2357001" cy="107721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34A2E4-DA33-4237-BE8D-C99D9C0B82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5560DEB-4633-4EF3-A214-B189731168A5}"/>
                </a:ext>
              </a:extLst>
            </p:cNvPr>
            <p:cNvSpPr txBox="1"/>
            <p:nvPr/>
          </p:nvSpPr>
          <p:spPr>
            <a:xfrm>
              <a:off x="2551707" y="4283314"/>
              <a:ext cx="23369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altLang="ko-KR" sz="1600" b="1" dirty="0">
                  <a:solidFill>
                    <a:schemeClr val="bg1"/>
                  </a:solidFill>
                  <a:cs typeface="Arial" pitchFamily="34" charset="0"/>
                </a:rPr>
                <a:t>Latvijas Zinātņu akadēmija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357544" y="3516055"/>
            <a:ext cx="460694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rgbClr val="002060"/>
                </a:solidFill>
              </a:rPr>
              <a:t>Veicināt sadarbību starp industriju un augstākās izglītības un pētniecības institūcijām;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rgbClr val="002060"/>
                </a:solidFill>
              </a:rPr>
              <a:t>Veicināt MVU uzņēmumu izaugsmi un uz augstām tehnoloģijām balstītas produkcijas ražošanu;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rgbClr val="002060"/>
                </a:solidFill>
              </a:rPr>
              <a:t>Veicināt starptautisko sadarbību zinātnes, ekonomikas un konkurētspējīgas produkcijas ražošanas sfērā;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rgbClr val="002060"/>
                </a:solidFill>
              </a:rPr>
              <a:t>Veicināt inovācijai atvērtas sabiedrības veidošanos Latvijā.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49" y="305221"/>
            <a:ext cx="2540864" cy="25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Galvenās aktivitātes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04F84-8E66-498C-9BBB-5E33BCFEACB6}"/>
              </a:ext>
            </a:extLst>
          </p:cNvPr>
          <p:cNvGrpSpPr/>
          <p:nvPr/>
        </p:nvGrpSpPr>
        <p:grpSpPr>
          <a:xfrm>
            <a:off x="6869872" y="2110836"/>
            <a:ext cx="1790496" cy="1477328"/>
            <a:chOff x="3017859" y="4283314"/>
            <a:chExt cx="1890849" cy="14773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947ABC-26FA-448C-B29D-140F5118D41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Inovāciju stendi: Riga Food, TechIndustry, Riga Comm, Game Wave</a:t>
              </a:r>
            </a:p>
            <a:p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Kontaktbiržas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(visi formāti)</a:t>
              </a:r>
            </a:p>
            <a:p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Teh-tūrisms.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0BB54F-16BD-4A3E-832A-C2A4A0DB06C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400" b="1" dirty="0">
                  <a:solidFill>
                    <a:schemeClr val="accent4"/>
                  </a:solidFill>
                  <a:cs typeface="Arial" pitchFamily="34" charset="0"/>
                </a:rPr>
                <a:t>PASĀKUMI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6FF07-79FF-4FB7-B704-51306328ED4C}"/>
              </a:ext>
            </a:extLst>
          </p:cNvPr>
          <p:cNvGrpSpPr/>
          <p:nvPr/>
        </p:nvGrpSpPr>
        <p:grpSpPr>
          <a:xfrm>
            <a:off x="651465" y="4371652"/>
            <a:ext cx="1790496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EDE970-E74D-4F9F-8285-CD91A354EAE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MVU apmācības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, 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politikas veidošana&amp;ieteikumi, tehnoloģiju pārnese, pētniecības rezultātu komercializācija.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A91EAB-5676-430F-B89D-922B9B3C817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400" b="1" dirty="0">
                  <a:solidFill>
                    <a:schemeClr val="accent2"/>
                  </a:solidFill>
                  <a:cs typeface="Arial" pitchFamily="34" charset="0"/>
                </a:rPr>
                <a:t>INOVĀCIJA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11D42D-F297-4B06-B5C7-AD050B276002}"/>
              </a:ext>
            </a:extLst>
          </p:cNvPr>
          <p:cNvGrpSpPr/>
          <p:nvPr/>
        </p:nvGrpSpPr>
        <p:grpSpPr>
          <a:xfrm>
            <a:off x="651465" y="2198258"/>
            <a:ext cx="1790496" cy="1107996"/>
            <a:chOff x="3017859" y="4283314"/>
            <a:chExt cx="189084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75539F-FA9D-403E-A738-0D0479FFCC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Interreg, Framework, (Horizon Europe, SMP), Erasmus. 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Īndividuālie projekti.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E6B3D5-D04A-4362-B8A8-ACF6AF6052E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400" b="1" dirty="0">
                  <a:solidFill>
                    <a:schemeClr val="accent1"/>
                  </a:solidFill>
                  <a:cs typeface="Arial" pitchFamily="34" charset="0"/>
                </a:rPr>
                <a:t>PROJEKTI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91EB74-FA28-48DC-AC28-70F241B686EE}"/>
              </a:ext>
            </a:extLst>
          </p:cNvPr>
          <p:cNvGrpSpPr/>
          <p:nvPr/>
        </p:nvGrpSpPr>
        <p:grpSpPr>
          <a:xfrm>
            <a:off x="6881474" y="4371652"/>
            <a:ext cx="1790496" cy="1292662"/>
            <a:chOff x="3017859" y="4283314"/>
            <a:chExt cx="1890849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F8494-DF50-4A82-BE56-90844D3675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Digitālo prototipu tīkls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-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tehnikas laik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 iegāde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ar operatoriem MVU darba vietās. Starptautiskā sadarbība</a:t>
              </a:r>
              <a:r>
                <a:rPr lang="lv-LV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34917-68E4-494B-97F8-6591C74A180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PROTOTIPĒŠANA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50744-1823-478F-B34B-1271B253FA3C}"/>
              </a:ext>
            </a:extLst>
          </p:cNvPr>
          <p:cNvGrpSpPr/>
          <p:nvPr/>
        </p:nvGrpSpPr>
        <p:grpSpPr>
          <a:xfrm>
            <a:off x="2931509" y="1513068"/>
            <a:ext cx="3280982" cy="4381817"/>
            <a:chOff x="3923928" y="1671918"/>
            <a:chExt cx="4540696" cy="4548142"/>
          </a:xfrm>
        </p:grpSpPr>
        <p:sp>
          <p:nvSpPr>
            <p:cNvPr id="16" name="Bent Arrow 16">
              <a:extLst>
                <a:ext uri="{FF2B5EF4-FFF2-40B4-BE49-F238E27FC236}">
                  <a16:creationId xmlns:a16="http://schemas.microsoft.com/office/drawing/2014/main" id="{A450B536-A7BF-48A3-A512-084F3776853C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Bent Arrow 17">
              <a:extLst>
                <a:ext uri="{FF2B5EF4-FFF2-40B4-BE49-F238E27FC236}">
                  <a16:creationId xmlns:a16="http://schemas.microsoft.com/office/drawing/2014/main" id="{5B61C671-C3CC-4C33-9DE9-09B5C5772CD7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Bent Arrow 18">
              <a:extLst>
                <a:ext uri="{FF2B5EF4-FFF2-40B4-BE49-F238E27FC236}">
                  <a16:creationId xmlns:a16="http://schemas.microsoft.com/office/drawing/2014/main" id="{363BEB6C-F8B5-422C-9939-6AD42CBA1D62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Bent Arrow 19">
              <a:extLst>
                <a:ext uri="{FF2B5EF4-FFF2-40B4-BE49-F238E27FC236}">
                  <a16:creationId xmlns:a16="http://schemas.microsoft.com/office/drawing/2014/main" id="{74E8D72D-DB74-4D44-B906-3FF7A39E7614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CBBC37-FD3E-4AF7-A0CB-0A88F856E900}"/>
              </a:ext>
            </a:extLst>
          </p:cNvPr>
          <p:cNvSpPr txBox="1"/>
          <p:nvPr/>
        </p:nvSpPr>
        <p:spPr>
          <a:xfrm>
            <a:off x="3096311" y="2695612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8576F1-72D1-44F3-A54D-0549E9EBA084}"/>
              </a:ext>
            </a:extLst>
          </p:cNvPr>
          <p:cNvSpPr txBox="1"/>
          <p:nvPr/>
        </p:nvSpPr>
        <p:spPr>
          <a:xfrm>
            <a:off x="4800286" y="1805606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99582-EA73-4C80-9D32-507ACAD7D7CD}"/>
              </a:ext>
            </a:extLst>
          </p:cNvPr>
          <p:cNvSpPr txBox="1"/>
          <p:nvPr/>
        </p:nvSpPr>
        <p:spPr>
          <a:xfrm>
            <a:off x="3767291" y="4906142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I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C352C-9232-47FD-A976-2A0020046FD1}"/>
              </a:ext>
            </a:extLst>
          </p:cNvPr>
          <p:cNvSpPr txBox="1"/>
          <p:nvPr/>
        </p:nvSpPr>
        <p:spPr>
          <a:xfrm>
            <a:off x="5430071" y="4003946"/>
            <a:ext cx="6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D72A7E1D-4FC0-4CCA-8AD8-A1D47FD7AD7D}"/>
              </a:ext>
            </a:extLst>
          </p:cNvPr>
          <p:cNvSpPr/>
          <p:nvPr/>
        </p:nvSpPr>
        <p:spPr>
          <a:xfrm>
            <a:off x="3513044" y="2027409"/>
            <a:ext cx="103944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altLang="ko-KR" sz="1200" b="1" dirty="0">
                <a:solidFill>
                  <a:schemeClr val="bg1"/>
                </a:solidFill>
              </a:rPr>
              <a:t>PROJEKTI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75E9C516-42CA-4DEE-8E3E-20CEF91135C1}"/>
              </a:ext>
            </a:extLst>
          </p:cNvPr>
          <p:cNvSpPr/>
          <p:nvPr/>
        </p:nvSpPr>
        <p:spPr>
          <a:xfrm>
            <a:off x="4696870" y="5127945"/>
            <a:ext cx="1302065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altLang="ko-KR" sz="1200" b="1" dirty="0">
                <a:solidFill>
                  <a:schemeClr val="bg1"/>
                </a:solidFill>
              </a:rPr>
              <a:t>PROTOTIPĒŠANA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DE0F1AC6-CAAE-48A3-95FD-8A95F0553B9A}"/>
              </a:ext>
            </a:extLst>
          </p:cNvPr>
          <p:cNvSpPr/>
          <p:nvPr/>
        </p:nvSpPr>
        <p:spPr>
          <a:xfrm rot="5400000">
            <a:off x="5046785" y="2981906"/>
            <a:ext cx="1385922" cy="198214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altLang="ko-KR" sz="1200" b="1" dirty="0">
                <a:solidFill>
                  <a:schemeClr val="bg1"/>
                </a:solidFill>
              </a:rPr>
              <a:t>PASĀKUMI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440B72BD-D00A-42EA-B70E-1F31E866E768}"/>
              </a:ext>
            </a:extLst>
          </p:cNvPr>
          <p:cNvSpPr/>
          <p:nvPr/>
        </p:nvSpPr>
        <p:spPr>
          <a:xfrm rot="5400000">
            <a:off x="2514472" y="4532706"/>
            <a:ext cx="1783028" cy="198214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altLang="ko-KR" sz="1200" b="1" dirty="0">
                <a:solidFill>
                  <a:schemeClr val="bg1"/>
                </a:solidFill>
              </a:rPr>
              <a:t>INOVĀCIJA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7199E2-3623-47C6-8C48-5183B9096961}"/>
              </a:ext>
            </a:extLst>
          </p:cNvPr>
          <p:cNvGrpSpPr/>
          <p:nvPr/>
        </p:nvGrpSpPr>
        <p:grpSpPr>
          <a:xfrm>
            <a:off x="3775443" y="2622076"/>
            <a:ext cx="1633197" cy="2179560"/>
            <a:chOff x="5058700" y="2797181"/>
            <a:chExt cx="2308261" cy="23103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9A08054-8974-4490-A1F3-FD6509241D74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5CBB0EF-F033-4150-82E6-DD78D6B8D97E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B2820546-D1C7-44C9-A490-DD63B9719864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E445539-80D5-4DA7-9744-F7EAB2BB905F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4FD4728C-5B0F-4969-B7CF-4448AF6F735D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467687CD-B34A-4D2A-BF24-16C99133A7B3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3084047-5905-4735-975A-14360A11CDF8}"/>
              </a:ext>
            </a:extLst>
          </p:cNvPr>
          <p:cNvSpPr txBox="1"/>
          <p:nvPr/>
        </p:nvSpPr>
        <p:spPr>
          <a:xfrm>
            <a:off x="4256144" y="3527285"/>
            <a:ext cx="68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3P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2388DEC-851F-A0BF-D520-D34CE72D6E5B}"/>
              </a:ext>
            </a:extLst>
          </p:cNvPr>
          <p:cNvSpPr txBox="1">
            <a:spLocks/>
          </p:cNvSpPr>
          <p:nvPr/>
        </p:nvSpPr>
        <p:spPr>
          <a:xfrm>
            <a:off x="242646" y="618108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solidFill>
                  <a:srgbClr val="002060"/>
                </a:solidFill>
              </a:rPr>
              <a:t>Kā</a:t>
            </a:r>
            <a:r>
              <a:rPr lang="en-US" sz="2400" dirty="0">
                <a:solidFill>
                  <a:srgbClr val="002060"/>
                </a:solidFill>
              </a:rPr>
              <a:t>                 vienmēr gatav</a:t>
            </a:r>
            <a:r>
              <a:rPr lang="lv-LV" sz="2400" dirty="0">
                <a:solidFill>
                  <a:srgbClr val="002060"/>
                </a:solidFill>
              </a:rPr>
              <a:t>i jauniem</a:t>
            </a:r>
            <a:r>
              <a:rPr lang="en-US" sz="2400" dirty="0">
                <a:solidFill>
                  <a:srgbClr val="002060"/>
                </a:solidFill>
              </a:rPr>
              <a:t> izaicinājumiem</a:t>
            </a:r>
            <a:r>
              <a:rPr lang="lv-LV" sz="2400" dirty="0">
                <a:solidFill>
                  <a:srgbClr val="002060"/>
                </a:solidFill>
              </a:rPr>
              <a:t>!!!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Nordstjernan">
            <a:extLst>
              <a:ext uri="{FF2B5EF4-FFF2-40B4-BE49-F238E27FC236}">
                <a16:creationId xmlns:a16="http://schemas.microsoft.com/office/drawing/2014/main" id="{F5624F45-2252-E3C5-5FB0-20E3EB21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13" y="5764980"/>
            <a:ext cx="718764" cy="9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LTC-logo-new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7720"/>
            <a:ext cx="1746959" cy="17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Galvenās nozares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489291-3CFC-49DA-A7AD-5367454BF9DF}"/>
              </a:ext>
            </a:extLst>
          </p:cNvPr>
          <p:cNvSpPr/>
          <p:nvPr/>
        </p:nvSpPr>
        <p:spPr>
          <a:xfrm>
            <a:off x="4102841" y="1921639"/>
            <a:ext cx="520061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98041-0A75-4558-AA04-11CDDE7EA870}"/>
              </a:ext>
            </a:extLst>
          </p:cNvPr>
          <p:cNvGrpSpPr/>
          <p:nvPr/>
        </p:nvGrpSpPr>
        <p:grpSpPr>
          <a:xfrm>
            <a:off x="4696905" y="1843133"/>
            <a:ext cx="3954178" cy="665766"/>
            <a:chOff x="1775729" y="2204864"/>
            <a:chExt cx="1716151" cy="6657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7B6E93-AC18-4143-99F8-68D8B91C974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Spēļu izstrāde , izglītība. XR/VR/AR. Digitālā māksla. «Game Wave Festival»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667BCB-9C04-4B8B-B64D-EF66F8FCCFA0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Digitālā, kreatīvā industrija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B7F5129-84CB-43F5-8106-BC376D6DA930}"/>
              </a:ext>
            </a:extLst>
          </p:cNvPr>
          <p:cNvSpPr/>
          <p:nvPr/>
        </p:nvSpPr>
        <p:spPr>
          <a:xfrm>
            <a:off x="4102841" y="3081550"/>
            <a:ext cx="520061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6E498-ADA0-4F9D-8330-67DCF6650597}"/>
              </a:ext>
            </a:extLst>
          </p:cNvPr>
          <p:cNvSpPr txBox="1"/>
          <p:nvPr/>
        </p:nvSpPr>
        <p:spPr>
          <a:xfrm>
            <a:off x="4815964" y="3349614"/>
            <a:ext cx="393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</a:t>
            </a:r>
            <a:r>
              <a:rPr lang="lv-LV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ija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4.0 and 5.0. Roboti</a:t>
            </a:r>
            <a:r>
              <a:rPr lang="lv-LV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lv-LV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Progresīvā ražošana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341B27-9B33-4307-AE46-87E9464B4A12}"/>
              </a:ext>
            </a:extLst>
          </p:cNvPr>
          <p:cNvSpPr/>
          <p:nvPr/>
        </p:nvSpPr>
        <p:spPr>
          <a:xfrm>
            <a:off x="4102841" y="4241462"/>
            <a:ext cx="520061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DB4AB9-A154-484E-9F42-90888B0F8E46}"/>
              </a:ext>
            </a:extLst>
          </p:cNvPr>
          <p:cNvGrpSpPr/>
          <p:nvPr/>
        </p:nvGrpSpPr>
        <p:grpSpPr>
          <a:xfrm>
            <a:off x="4696905" y="4162954"/>
            <a:ext cx="3954178" cy="665766"/>
            <a:chOff x="1775729" y="2204864"/>
            <a:chExt cx="1716151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3618E1-9036-454D-B9A5-89EB4CD19B7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Starpnozaru pieeja. Atjaunojamā enerģija. Remonts/Pārstrāde/Atkritumu poligons. Kritiskās izejvielas.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CF8B42-2636-4122-B1A2-30FF60C3ACE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Ilgstpējība&amp;Aprite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3991D9-C21F-4CD5-B734-E9897C8A5292}"/>
              </a:ext>
            </a:extLst>
          </p:cNvPr>
          <p:cNvSpPr/>
          <p:nvPr/>
        </p:nvSpPr>
        <p:spPr>
          <a:xfrm>
            <a:off x="4102841" y="5401372"/>
            <a:ext cx="520061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805FBA-271E-4DA8-804F-0340AD0C7E6B}"/>
              </a:ext>
            </a:extLst>
          </p:cNvPr>
          <p:cNvGrpSpPr/>
          <p:nvPr/>
        </p:nvGrpSpPr>
        <p:grpSpPr>
          <a:xfrm>
            <a:off x="4696905" y="5322866"/>
            <a:ext cx="3954178" cy="665766"/>
            <a:chOff x="1775729" y="2204864"/>
            <a:chExt cx="1716151" cy="6657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C898FA-5509-4E1A-AD69-2E59FCA0C338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Funkcionālā pārtika. Alternatīvi proteīni. Pārtikas ražošanas tehnoloģijas, pārtikas iepakojums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4E5C75-ED63-4C21-BC67-3FE1BD46B46E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Pārtika un lauksaimniecība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85973C-78C7-4C86-B1C9-4D49F2217326}"/>
              </a:ext>
            </a:extLst>
          </p:cNvPr>
          <p:cNvGrpSpPr/>
          <p:nvPr/>
        </p:nvGrpSpPr>
        <p:grpSpPr>
          <a:xfrm>
            <a:off x="251520" y="2186857"/>
            <a:ext cx="3600400" cy="3880562"/>
            <a:chOff x="2771800" y="2060848"/>
            <a:chExt cx="3653928" cy="3884295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BFE350E-2EAD-42CF-8721-2FBD52580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1" name="Pie 6">
              <a:extLst>
                <a:ext uri="{FF2B5EF4-FFF2-40B4-BE49-F238E27FC236}">
                  <a16:creationId xmlns:a16="http://schemas.microsoft.com/office/drawing/2014/main" id="{78930EE0-75B5-4CD0-AB58-60A05734B9F7}"/>
                </a:ext>
              </a:extLst>
            </p:cNvPr>
            <p:cNvSpPr/>
            <p:nvPr/>
          </p:nvSpPr>
          <p:spPr>
            <a:xfrm>
              <a:off x="3321238" y="2369702"/>
              <a:ext cx="2592288" cy="2592288"/>
            </a:xfrm>
            <a:prstGeom prst="pie">
              <a:avLst>
                <a:gd name="adj1" fmla="val 12276732"/>
                <a:gd name="adj2" fmla="val 158623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Pie 13">
              <a:extLst>
                <a:ext uri="{FF2B5EF4-FFF2-40B4-BE49-F238E27FC236}">
                  <a16:creationId xmlns:a16="http://schemas.microsoft.com/office/drawing/2014/main" id="{47707E14-5814-46CB-8C91-64B9AFF499F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226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3" name="Pie 14">
              <a:extLst>
                <a:ext uri="{FF2B5EF4-FFF2-40B4-BE49-F238E27FC236}">
                  <a16:creationId xmlns:a16="http://schemas.microsoft.com/office/drawing/2014/main" id="{8A4C8086-41FD-4FE6-8F71-59AD62BB00FF}"/>
                </a:ext>
              </a:extLst>
            </p:cNvPr>
            <p:cNvSpPr/>
            <p:nvPr/>
          </p:nvSpPr>
          <p:spPr>
            <a:xfrm>
              <a:off x="3405607" y="2427116"/>
              <a:ext cx="2592288" cy="2592288"/>
            </a:xfrm>
            <a:prstGeom prst="pie">
              <a:avLst>
                <a:gd name="adj1" fmla="val 19214984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4" name="Pie 15">
              <a:extLst>
                <a:ext uri="{FF2B5EF4-FFF2-40B4-BE49-F238E27FC236}">
                  <a16:creationId xmlns:a16="http://schemas.microsoft.com/office/drawing/2014/main" id="{36169B33-DC94-4BC0-8D38-10C1D461518F}"/>
                </a:ext>
              </a:extLst>
            </p:cNvPr>
            <p:cNvSpPr/>
            <p:nvPr/>
          </p:nvSpPr>
          <p:spPr>
            <a:xfrm>
              <a:off x="3386716" y="2484531"/>
              <a:ext cx="2592288" cy="2592288"/>
            </a:xfrm>
            <a:prstGeom prst="pie">
              <a:avLst>
                <a:gd name="adj1" fmla="val 1441023"/>
                <a:gd name="adj2" fmla="val 46557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06CA7D-F493-46F8-A2F6-900B6DE3691B}"/>
              </a:ext>
            </a:extLst>
          </p:cNvPr>
          <p:cNvGrpSpPr/>
          <p:nvPr/>
        </p:nvGrpSpPr>
        <p:grpSpPr>
          <a:xfrm>
            <a:off x="659552" y="1813638"/>
            <a:ext cx="3024255" cy="3953350"/>
            <a:chOff x="879403" y="1813638"/>
            <a:chExt cx="4032340" cy="395335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231B24A-F839-4943-ADDB-93E479C3301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5DC047-D625-4269-BDE0-11A4219EDE86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991C7E-E0D5-405D-892C-5F9D3EB448D3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F2EE6E-AA55-4C59-9288-EEAB98BB5E3F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F5D4A0-88C8-40B6-8553-4A8D7E2FB379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Trapezoid 10">
            <a:extLst>
              <a:ext uri="{FF2B5EF4-FFF2-40B4-BE49-F238E27FC236}">
                <a16:creationId xmlns:a16="http://schemas.microsoft.com/office/drawing/2014/main" id="{678D547F-AB00-4965-B1C3-C2CF51CDF762}"/>
              </a:ext>
            </a:extLst>
          </p:cNvPr>
          <p:cNvSpPr/>
          <p:nvPr/>
        </p:nvSpPr>
        <p:spPr>
          <a:xfrm>
            <a:off x="2387888" y="4314211"/>
            <a:ext cx="32676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D815E50B-9225-4D4B-8BBF-31E1E7CF2E48}"/>
              </a:ext>
            </a:extLst>
          </p:cNvPr>
          <p:cNvSpPr/>
          <p:nvPr/>
        </p:nvSpPr>
        <p:spPr>
          <a:xfrm>
            <a:off x="4252673" y="4448607"/>
            <a:ext cx="226539" cy="2827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26">
            <a:extLst>
              <a:ext uri="{FF2B5EF4-FFF2-40B4-BE49-F238E27FC236}">
                <a16:creationId xmlns:a16="http://schemas.microsoft.com/office/drawing/2014/main" id="{8AF5891D-826B-AC71-9381-D1C6DB3237A0}"/>
              </a:ext>
            </a:extLst>
          </p:cNvPr>
          <p:cNvSpPr/>
          <p:nvPr/>
        </p:nvSpPr>
        <p:spPr>
          <a:xfrm>
            <a:off x="1636844" y="2849541"/>
            <a:ext cx="226540" cy="37387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74C2A07A-490E-B13A-7F0B-E06FA62A553E}"/>
              </a:ext>
            </a:extLst>
          </p:cNvPr>
          <p:cNvSpPr/>
          <p:nvPr/>
        </p:nvSpPr>
        <p:spPr>
          <a:xfrm>
            <a:off x="4243924" y="5562186"/>
            <a:ext cx="233593" cy="35245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1A70D50F-962D-0DAB-A730-70A2F024AAF3}"/>
              </a:ext>
            </a:extLst>
          </p:cNvPr>
          <p:cNvSpPr/>
          <p:nvPr/>
        </p:nvSpPr>
        <p:spPr>
          <a:xfrm>
            <a:off x="4243924" y="2066831"/>
            <a:ext cx="261051" cy="38187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DFAA962F-25B7-F96D-DFB7-4D84882156C9}"/>
              </a:ext>
            </a:extLst>
          </p:cNvPr>
          <p:cNvSpPr>
            <a:spLocks noChangeAspect="1"/>
          </p:cNvSpPr>
          <p:nvPr/>
        </p:nvSpPr>
        <p:spPr>
          <a:xfrm>
            <a:off x="2617804" y="3457182"/>
            <a:ext cx="357698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0769BB1A-1A0C-2D67-D14D-9E482C4E710B}"/>
              </a:ext>
            </a:extLst>
          </p:cNvPr>
          <p:cNvSpPr>
            <a:spLocks noChangeAspect="1"/>
          </p:cNvSpPr>
          <p:nvPr/>
        </p:nvSpPr>
        <p:spPr>
          <a:xfrm>
            <a:off x="4197602" y="3209731"/>
            <a:ext cx="322953" cy="4342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CA0F5B7C-A8D7-41B9-06F3-6AF49A5290E4}"/>
              </a:ext>
            </a:extLst>
          </p:cNvPr>
          <p:cNvSpPr/>
          <p:nvPr/>
        </p:nvSpPr>
        <p:spPr>
          <a:xfrm>
            <a:off x="2258313" y="2924398"/>
            <a:ext cx="226539" cy="2827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098" name="Picture 2" descr="C:\Users\User\Downloads\LTC-logo-new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711"/>
            <a:ext cx="1787449" cy="17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815964" y="314983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Elektronika un automatizācija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7145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9144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006F2-9441-DD4C-B6DA-70E6C24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00" y="2463801"/>
            <a:ext cx="5773684" cy="34292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lv-LV" altLang="en-US" b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Pasaulē lielākais atbalsta tīkls MVU starptautiskās sadarbības veicināšanai</a:t>
            </a:r>
            <a:endParaRPr lang="en-GB" b="0" noProof="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16632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tx2"/>
                </a:solidFill>
              </a:rPr>
              <a:t>ENTERPRISE EUROPE NETWORK (EEN)</a:t>
            </a:r>
          </a:p>
          <a:p>
            <a:endParaRPr lang="lv-LV" sz="2000" b="1" dirty="0">
              <a:solidFill>
                <a:schemeClr val="tx2"/>
              </a:solidFill>
            </a:endParaRPr>
          </a:p>
          <a:p>
            <a:r>
              <a:rPr lang="lv-LV" sz="2000" b="1" dirty="0">
                <a:solidFill>
                  <a:schemeClr val="tx2"/>
                </a:solidFill>
              </a:rPr>
              <a:t>EIROPAS BIZNESA ATBALSTA TĪKLS </a:t>
            </a:r>
          </a:p>
          <a:p>
            <a:r>
              <a:rPr lang="lv-LV" sz="2000" b="1" dirty="0">
                <a:solidFill>
                  <a:schemeClr val="tx2"/>
                </a:solidFill>
              </a:rPr>
              <a:t>(EEN LATVIJA – LTC, LIAA, LTRK)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7332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https://een.ec.europa.eu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https://een.lv</a:t>
            </a:r>
          </a:p>
        </p:txBody>
      </p:sp>
    </p:spTree>
    <p:extLst>
      <p:ext uri="{BB962C8B-B14F-4D97-AF65-F5344CB8AC3E}">
        <p14:creationId xmlns:p14="http://schemas.microsoft.com/office/powerpoint/2010/main" val="2692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powerpoint.officeapps.live.com/pods/GetClipboardImage.ashx?Id=bd31cdbe-0d5e-4b51-9f0c-8bfd68070106&amp;DC=PNL1&amp;pkey=66bc11c7-3e41-48e6-a7ac-2d064262be95&amp;wdwaccluster=PNL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37"/>
            <a:ext cx="9144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7" name="Cloud Callout 6"/>
          <p:cNvSpPr/>
          <p:nvPr/>
        </p:nvSpPr>
        <p:spPr>
          <a:xfrm>
            <a:off x="5508104" y="692696"/>
            <a:ext cx="3024336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3491880" y="0"/>
            <a:ext cx="2964126" cy="21111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1263485" y="456735"/>
            <a:ext cx="2816019" cy="2063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1403648" y="2111138"/>
            <a:ext cx="5141641" cy="2974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23423" y="135020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bg1"/>
                </a:solidFill>
              </a:rPr>
              <a:t>Bizness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4468" y="6901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bg1"/>
                </a:solidFill>
              </a:rPr>
              <a:t>Tehnoloģijas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8449" y="1342050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bg1"/>
                </a:solidFill>
              </a:rPr>
              <a:t>Pētniecība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5566" y="263691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EIROPAS BIZNESA ATBALSTA TĪKLS (EEN)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12725" y="4005064"/>
            <a:ext cx="3761743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1598" y="4797152"/>
            <a:ext cx="2520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Starptautiska sadarbība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573325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>
                <a:solidFill>
                  <a:schemeClr val="bg1"/>
                </a:solidFill>
                <a:ea typeface="Blogger Sans Medium" panose="02000506030000020004" pitchFamily="50" charset="0"/>
                <a:cs typeface="Arial" panose="020B0604020202020204" pitchFamily="34" charset="0"/>
              </a:rPr>
              <a:t>Palīdzam MVU atrast  jaunus</a:t>
            </a:r>
            <a:endParaRPr lang="en-US" sz="2400" b="1" dirty="0">
              <a:solidFill>
                <a:schemeClr val="bg1"/>
              </a:solidFill>
              <a:ea typeface="Blogger Sans Medium" panose="02000506030000020004" pitchFamily="50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>
                <a:solidFill>
                  <a:schemeClr val="bg1"/>
                </a:solidFill>
                <a:ea typeface="Blogger Sans Medium" panose="02000506030000020004" pitchFamily="50" charset="0"/>
                <a:cs typeface="Arial" panose="020B0604020202020204" pitchFamily="34" charset="0"/>
              </a:rPr>
              <a:t>sadarbības partnerus pasaulē</a:t>
            </a:r>
            <a:endParaRPr lang="en-US" sz="2400" b="1" dirty="0">
              <a:solidFill>
                <a:schemeClr val="bg1"/>
              </a:solidFill>
              <a:ea typeface="Blogger Sans Medium" panose="02000506030000020004" pitchFamily="50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owerpoint.officeapps.live.com/pods/GetClipboardImage.ashx?Id=62851442-b687-4741-a228-3a95cec98466&amp;DC=PNL1&amp;pkey=21c1992a-68e6-4745-96b1-a744e188e408&amp;wdwaccluster=PNL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werpoint.officeapps.live.com/pods/GetClipboardImage.ashx?Id=62851442-b687-4741-a228-3a95cec98466&amp;DC=PNL1&amp;pkey=21c1992a-68e6-4745-96b1-a744e188e408&amp;wdwaccluster=PNL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owerpoint.officeapps.live.com/pods/GetClipboardImage.ashx?Id=2694584c-607a-4781-9e4b-25a800a57282&amp;DC=PNL1&amp;pkey=26d37007-b05d-44dd-9fc1-2b74b5b29010&amp;wdwaccluster=PNL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powerpoint.officeapps.live.com/pods/GetClipboardImage.ashx?Id=2694584c-607a-4781-9e4b-25a800a57282&amp;DC=PNL1&amp;pkey=26d37007-b05d-44dd-9fc1-2b74b5b29010&amp;wdwaccluster=PNL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powerpoint.officeapps.live.com/pods/GetClipboardImage.ashx?Id=aa28293e-e0c2-4da0-b43f-373df75e6dbb&amp;DC=PNL1&amp;pkey=691a3959-03b1-4c0d-bf19-906da6881458&amp;wdwaccluster=PNL1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s://powerpoint.officeapps.live.com/pods/GetClipboardImage.ashx?Id=aa28293e-e0c2-4da0-b43f-373df75e6dbb&amp;DC=PNL1&amp;pkey=691a3959-03b1-4c0d-bf19-906da6881458&amp;wdwaccluster=PNL1"/>
          <p:cNvSpPr>
            <a:spLocks noChangeAspect="1" noChangeArrowheads="1"/>
          </p:cNvSpPr>
          <p:nvPr/>
        </p:nvSpPr>
        <p:spPr bwMode="auto">
          <a:xfrm>
            <a:off x="9747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s://powerpoint.officeapps.live.com/pods/GetClipboardImage.ashx?Id=41525961-46b2-410e-aded-babe817bad10&amp;DC=PNL1&amp;pkey=11223cf8-6d8a-409e-a03e-06e4ef5ba315&amp;wdwaccluster=PNL1"/>
          <p:cNvSpPr>
            <a:spLocks noChangeAspect="1" noChangeArrowheads="1"/>
          </p:cNvSpPr>
          <p:nvPr/>
        </p:nvSpPr>
        <p:spPr bwMode="auto">
          <a:xfrm>
            <a:off x="112712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337"/>
            <a:ext cx="9144000" cy="59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725" y="312737"/>
            <a:ext cx="734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2"/>
                </a:solidFill>
              </a:rPr>
              <a:t>BIZNESA SADARBĪBAS PROFILS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5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" y="1025352"/>
            <a:ext cx="908901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4725" y="312737"/>
            <a:ext cx="734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2"/>
                </a:solidFill>
              </a:rPr>
              <a:t>TEHNOLOĢIJU SADARBĪBAS PROFILS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8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0739"/>
            <a:ext cx="8856984" cy="57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tx2"/>
                </a:solidFill>
              </a:rPr>
              <a:t>PĒTNIECĪBAS (PROJEKTU KONSORCIJS) SADARBĪBAS PROFILS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1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tarrise">
      <a:dk1>
        <a:srgbClr val="0B0B1B"/>
      </a:dk1>
      <a:lt1>
        <a:srgbClr val="53C9F2"/>
      </a:lt1>
      <a:dk2>
        <a:srgbClr val="32327F"/>
      </a:dk2>
      <a:lt2>
        <a:srgbClr val="FFFFFF"/>
      </a:lt2>
      <a:accent1>
        <a:srgbClr val="53C9F2"/>
      </a:accent1>
      <a:accent2>
        <a:srgbClr val="F9CB58"/>
      </a:accent2>
      <a:accent3>
        <a:srgbClr val="32327F"/>
      </a:accent3>
      <a:accent4>
        <a:srgbClr val="C3C3E7"/>
      </a:accent4>
      <a:accent5>
        <a:srgbClr val="53C9F2"/>
      </a:accent5>
      <a:accent6>
        <a:srgbClr val="F9CB58"/>
      </a:accent6>
      <a:hlink>
        <a:srgbClr val="D4F2FC"/>
      </a:hlink>
      <a:folHlink>
        <a:srgbClr val="C3C3E7"/>
      </a:folHlink>
    </a:clrScheme>
    <a:fontScheme name="Star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D0118E830AEDD428D4BE0AAFD13557A" ma:contentTypeVersion="14" ma:contentTypeDescription="Izveidot jaunu dokumentu." ma:contentTypeScope="" ma:versionID="839d0a5b6f0c3fa597b8182b0e492fc9">
  <xsd:schema xmlns:xsd="http://www.w3.org/2001/XMLSchema" xmlns:xs="http://www.w3.org/2001/XMLSchema" xmlns:p="http://schemas.microsoft.com/office/2006/metadata/properties" xmlns:ns2="6adcef3d-66e4-4441-b622-2181f76b34ed" xmlns:ns3="ec04e77d-702b-4270-bfd8-12ec561e14fa" targetNamespace="http://schemas.microsoft.com/office/2006/metadata/properties" ma:root="true" ma:fieldsID="2b68567cbe08a3b71cb8b55ddc2965e7" ns2:_="" ns3:_="">
    <xsd:import namespace="6adcef3d-66e4-4441-b622-2181f76b34ed"/>
    <xsd:import namespace="ec04e77d-702b-4270-bfd8-12ec561e1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cef3d-66e4-4441-b622-2181f76b3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0249d25f-f95e-4c4d-a144-e59fc8911d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4e77d-702b-4270-bfd8-12ec561e1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8f0af80-302c-4627-8e9b-56d2acbfcfdb}" ma:internalName="TaxCatchAll" ma:showField="CatchAllData" ma:web="ec04e77d-702b-4270-bfd8-12ec561e1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dcef3d-66e4-4441-b622-2181f76b34ed">
      <Terms xmlns="http://schemas.microsoft.com/office/infopath/2007/PartnerControls"/>
    </lcf76f155ced4ddcb4097134ff3c332f>
    <TaxCatchAll xmlns="ec04e77d-702b-4270-bfd8-12ec561e14fa" xsi:nil="true"/>
  </documentManagement>
</p:properties>
</file>

<file path=customXml/itemProps1.xml><?xml version="1.0" encoding="utf-8"?>
<ds:datastoreItem xmlns:ds="http://schemas.openxmlformats.org/officeDocument/2006/customXml" ds:itemID="{81D564F8-EF81-455B-BC11-BB550D977C0A}"/>
</file>

<file path=customXml/itemProps2.xml><?xml version="1.0" encoding="utf-8"?>
<ds:datastoreItem xmlns:ds="http://schemas.openxmlformats.org/officeDocument/2006/customXml" ds:itemID="{E0D65D7A-61F7-4940-8927-C43E8BA7E30B}"/>
</file>

<file path=customXml/itemProps3.xml><?xml version="1.0" encoding="utf-8"?>
<ds:datastoreItem xmlns:ds="http://schemas.openxmlformats.org/officeDocument/2006/customXml" ds:itemID="{FE2ACE42-59C0-4D11-996C-05CBEBF46795}"/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653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Blogger Sans</vt:lpstr>
      <vt:lpstr>Blogger Sans Medium</vt:lpstr>
      <vt:lpstr>Calibri</vt:lpstr>
      <vt:lpstr>Gigi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Pasaulē lielākais atbalsta tīkls MVU starptautiskās sadarbības veicināšanai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Bridging the Gap Between Regional S3 Strategies and Interregional Innovation Investment in Agrofood and Logistics Value Chains Through Capacity Building Across Continental Europe and Outermost Regions  Call I3-2022-CAP2b </vt:lpstr>
      <vt:lpstr>Projekta Konsorcijs:</vt:lpstr>
      <vt:lpstr>Mūsu ekspektācijas: </vt:lpstr>
      <vt:lpstr>Reģionālās nozīmes inovatīvo un/vai nozīmīgo investīciju projektu apzināšanas anketa: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Agnese Kore</cp:lastModifiedBy>
  <cp:revision>42</cp:revision>
  <dcterms:created xsi:type="dcterms:W3CDTF">2024-02-25T09:42:01Z</dcterms:created>
  <dcterms:modified xsi:type="dcterms:W3CDTF">2024-02-27T13:32:18Z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0x0101003D0118E830AEDD428D4BE0AAFD13557A</vt:lpwstr>
  </property>
</Properties>
</file>