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diagrams/data1.xml" ContentType="application/vnd.openxmlformats-officedocument.drawingml.diagramData+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diagrams/quickStyle1.xml" ContentType="application/vnd.openxmlformats-officedocument.drawingml.diagramStyle+xml"/>
  <Override PartName="/ppt/theme/theme2.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theme/theme4.xml" ContentType="application/vnd.openxmlformats-officedocument.theme+xml"/>
  <Override PartName="/ppt/theme/theme3.xml" ContentType="application/vnd.openxmlformats-officedocument.theme+xml"/>
  <Override PartName="/ppt/theme/theme5.xml" ContentType="application/vnd.openxmlformats-officedocument.theme+xml"/>
  <Override PartName="/ppt/diagrams/layout1.xml" ContentType="application/vnd.openxmlformats-officedocument.drawingml.diagramLayout+xml"/>
  <Override PartName="/ppt/theme/themeOverride2.xml" ContentType="application/vnd.openxmlformats-officedocument.themeOverride+xml"/>
  <Override PartName="/ppt/charts/chart2.xml" ContentType="application/vnd.openxmlformats-officedocument.drawingml.chart+xml"/>
  <Override PartName="/ppt/theme/themeOverride1.xml" ContentType="application/vnd.openxmlformats-officedocument.themeOverride+xml"/>
  <Override PartName="/ppt/charts/chart1.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3" r:id="rId2"/>
    <p:sldMasterId id="2147483683" r:id="rId3"/>
  </p:sldMasterIdLst>
  <p:notesMasterIdLst>
    <p:notesMasterId r:id="rId19"/>
  </p:notesMasterIdLst>
  <p:handoutMasterIdLst>
    <p:handoutMasterId r:id="rId20"/>
  </p:handoutMasterIdLst>
  <p:sldIdLst>
    <p:sldId id="698" r:id="rId4"/>
    <p:sldId id="540" r:id="rId5"/>
    <p:sldId id="479" r:id="rId6"/>
    <p:sldId id="480" r:id="rId7"/>
    <p:sldId id="701" r:id="rId8"/>
    <p:sldId id="485" r:id="rId9"/>
    <p:sldId id="495" r:id="rId10"/>
    <p:sldId id="656" r:id="rId11"/>
    <p:sldId id="686" r:id="rId12"/>
    <p:sldId id="703" r:id="rId13"/>
    <p:sldId id="507" r:id="rId14"/>
    <p:sldId id="702" r:id="rId15"/>
    <p:sldId id="537" r:id="rId16"/>
    <p:sldId id="700" r:id="rId17"/>
    <p:sldId id="404" r:id="rId18"/>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800080"/>
    <a:srgbClr val="FF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39" autoAdjust="0"/>
    <p:restoredTop sz="90016" autoAdjust="0"/>
  </p:normalViewPr>
  <p:slideViewPr>
    <p:cSldViewPr snapToGrid="0">
      <p:cViewPr varScale="1">
        <p:scale>
          <a:sx n="57" d="100"/>
          <a:sy n="57" d="100"/>
        </p:scale>
        <p:origin x="820" y="3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customXml" Target="../customXml/item2.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 Id="rId27"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lv-LV"/>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lv-LV"/>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lv-LV"/>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lv-LV"/>
        </a:p>
      </dgm:t>
    </dgm:pt>
    <dgm:pt modelId="{FC0AFEB4-4B3F-2E47-AF1B-A6516BD73FD9}">
      <dgm:prSet phldrT="[Text]" custT="1"/>
      <dgm:spPr/>
      <dgm:t>
        <a:bodyPr anchor="ctr"/>
        <a:lstStyle/>
        <a:p>
          <a:r>
            <a:rPr lang="lv-LV" sz="2400" b="1" dirty="0">
              <a:latin typeface="Verdana" panose="020B0604030504040204" pitchFamily="34" charset="0"/>
              <a:ea typeface="Verdana" panose="020B0604030504040204" pitchFamily="34" charset="0"/>
            </a:rPr>
            <a:t>2023./2024.</a:t>
          </a:r>
          <a:r>
            <a:rPr lang="lv-LV" sz="2400" b="1" baseline="0" dirty="0">
              <a:latin typeface="Verdana" panose="020B0604030504040204" pitchFamily="34" charset="0"/>
              <a:ea typeface="Verdana" panose="020B0604030504040204" pitchFamily="34" charset="0"/>
            </a:rPr>
            <a:t> WP</a:t>
          </a:r>
          <a:endParaRPr lang="en-US" sz="2400" b="1" dirty="0">
            <a:latin typeface="Verdana" panose="020B0604030504040204" pitchFamily="34" charset="0"/>
            <a:ea typeface="Verdana" panose="020B0604030504040204" pitchFamily="34" charset="0"/>
          </a:endParaRPr>
        </a:p>
      </dgm:t>
    </dgm:pt>
    <dgm:pt modelId="{60C7B58B-8259-BE4E-A2D9-DF739040D6EB}" type="parTrans" cxnId="{50AAFC1E-38AB-E14E-AB96-965E2C462D2C}">
      <dgm:prSet/>
      <dgm:spPr/>
      <dgm:t>
        <a:bodyPr/>
        <a:lstStyle/>
        <a:p>
          <a:endParaRPr lang="en-US"/>
        </a:p>
      </dgm:t>
    </dgm:pt>
    <dgm:pt modelId="{E939AAA8-529B-1D4F-9724-6C712F053A3B}" type="sibTrans" cxnId="{50AAFC1E-38AB-E14E-AB96-965E2C462D2C}">
      <dgm:prSet/>
      <dgm:spPr/>
      <dgm:t>
        <a:bodyPr/>
        <a:lstStyle/>
        <a:p>
          <a:endParaRPr lang="en-US"/>
        </a:p>
      </dgm:t>
    </dgm:pt>
    <dgm:pt modelId="{08794E7F-8995-6D40-8A47-7F3A8C457D00}">
      <dgm:prSet phldrT="[Text]" custT="1"/>
      <dgm:spPr/>
      <dgm:t>
        <a:bodyPr anchor="ctr"/>
        <a:lstStyle/>
        <a:p>
          <a:r>
            <a:rPr lang="lv-LV" sz="24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top 2025. WP</a:t>
          </a:r>
          <a:endParaRPr lang="en-US" sz="24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C9C1B5D7-3D0D-1345-A15C-6524C4ABF395}" type="parTrans" cxnId="{3A5A6769-386C-E242-B402-4627AFFA7828}">
      <dgm:prSet/>
      <dgm:spPr/>
      <dgm:t>
        <a:bodyPr/>
        <a:lstStyle/>
        <a:p>
          <a:endParaRPr lang="en-US"/>
        </a:p>
      </dgm:t>
    </dgm:pt>
    <dgm:pt modelId="{CBA5DB82-DD3E-434D-BB7C-68C608544A94}" type="sibTrans" cxnId="{3A5A6769-386C-E242-B402-4627AFFA7828}">
      <dgm:prSet/>
      <dgm:spPr/>
      <dgm:t>
        <a:bodyPr/>
        <a:lstStyle/>
        <a:p>
          <a:endParaRPr lang="en-US"/>
        </a:p>
      </dgm:t>
    </dgm:pt>
    <dgm:pt modelId="{CCB8EE39-4F5E-6B46-8A79-7847E79A1BB2}">
      <dgm:prSet phldrT="[Text]" custT="1"/>
      <dgm:spPr/>
      <dgm:t>
        <a:bodyPr anchor="ctr"/>
        <a:lstStyle/>
        <a:p>
          <a:pPr marL="0" lvl="0" indent="0" algn="ctr" defTabSz="1066800">
            <a:lnSpc>
              <a:spcPct val="100000"/>
            </a:lnSpc>
            <a:spcBef>
              <a:spcPct val="0"/>
            </a:spcBef>
            <a:spcAft>
              <a:spcPts val="0"/>
            </a:spcAft>
            <a:buNone/>
          </a:pPr>
          <a:r>
            <a:rPr lang="lv-LV" sz="24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WP 2025. nopublicēta</a:t>
          </a:r>
        </a:p>
      </dgm:t>
    </dgm:pt>
    <dgm:pt modelId="{59A63030-44BD-DB42-BE29-CC0C7F485EDD}" type="parTrans" cxnId="{0EDB2142-8B9A-4F43-ACE8-3E9ADDAF34F1}">
      <dgm:prSet/>
      <dgm:spPr/>
      <dgm:t>
        <a:bodyPr/>
        <a:lstStyle/>
        <a:p>
          <a:endParaRPr lang="en-US"/>
        </a:p>
      </dgm:t>
    </dgm:pt>
    <dgm:pt modelId="{5591EA49-09A7-6D4E-A4EB-DF6EC0F11F54}" type="sibTrans" cxnId="{0EDB2142-8B9A-4F43-ACE8-3E9ADDAF34F1}">
      <dgm:prSet/>
      <dgm:spPr/>
      <dgm:t>
        <a:bodyPr/>
        <a:lstStyle/>
        <a:p>
          <a:endParaRPr lang="en-US"/>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159" custLinFactNeighborY="12730"/>
      <dgm:spPr/>
    </dgm:pt>
    <dgm:pt modelId="{05DD8C05-BD63-F947-B179-4DF741B94987}" type="pres">
      <dgm:prSet presAssocID="{51DA6C65-2578-4345-BC29-D4A913A83562}" presName="points" presStyleCnt="0"/>
      <dgm:spPr/>
    </dgm:pt>
    <dgm:pt modelId="{350192F5-ADFA-D740-AD02-63B873374D96}" type="pres">
      <dgm:prSet presAssocID="{FC0AFEB4-4B3F-2E47-AF1B-A6516BD73FD9}" presName="compositeA" presStyleCnt="0"/>
      <dgm:spPr/>
    </dgm:pt>
    <dgm:pt modelId="{0B56D768-6237-5341-B5AE-8B158BB22031}" type="pres">
      <dgm:prSet presAssocID="{FC0AFEB4-4B3F-2E47-AF1B-A6516BD73FD9}" presName="textA" presStyleLbl="revTx" presStyleIdx="0" presStyleCnt="3" custScaleX="129758" custLinFactNeighborX="367" custLinFactNeighborY="-1678">
        <dgm:presLayoutVars>
          <dgm:bulletEnabled val="1"/>
        </dgm:presLayoutVars>
      </dgm:prSet>
      <dgm:spPr/>
    </dgm:pt>
    <dgm:pt modelId="{47608A2C-B7D0-5744-A439-218F3A1D742F}" type="pres">
      <dgm:prSet presAssocID="{FC0AFEB4-4B3F-2E47-AF1B-A6516BD73FD9}" presName="circleA" presStyleLbl="node1" presStyleIdx="0" presStyleCnt="3" custLinFactNeighborX="-27211" custLinFactNeighborY="33381"/>
      <dgm:spPr/>
    </dgm:pt>
    <dgm:pt modelId="{B98BF3F3-A61C-2740-9C00-0F4E916A3A7E}" type="pres">
      <dgm:prSet presAssocID="{FC0AFEB4-4B3F-2E47-AF1B-A6516BD73FD9}" presName="spaceA" presStyleCnt="0"/>
      <dgm:spPr/>
    </dgm:pt>
    <dgm:pt modelId="{F6F3AA39-89BA-FD43-9728-57C2805E8ED8}" type="pres">
      <dgm:prSet presAssocID="{E939AAA8-529B-1D4F-9724-6C712F053A3B}" presName="space" presStyleCnt="0"/>
      <dgm:spPr/>
    </dgm:pt>
    <dgm:pt modelId="{2A9837D1-DE63-F346-8B1E-FC5A7134230E}" type="pres">
      <dgm:prSet presAssocID="{08794E7F-8995-6D40-8A47-7F3A8C457D00}" presName="compositeB" presStyleCnt="0"/>
      <dgm:spPr/>
    </dgm:pt>
    <dgm:pt modelId="{71CF4369-DBA9-6541-BAD4-B8D6DB910F19}" type="pres">
      <dgm:prSet presAssocID="{08794E7F-8995-6D40-8A47-7F3A8C457D00}" presName="textB" presStyleLbl="revTx" presStyleIdx="1" presStyleCnt="3" custLinFactY="-52833" custLinFactNeighborX="40266" custLinFactNeighborY="-100000">
        <dgm:presLayoutVars>
          <dgm:bulletEnabled val="1"/>
        </dgm:presLayoutVars>
      </dgm:prSet>
      <dgm:spPr/>
    </dgm:pt>
    <dgm:pt modelId="{739C71FB-38EB-AD44-8548-FDB98E98614A}" type="pres">
      <dgm:prSet presAssocID="{08794E7F-8995-6D40-8A47-7F3A8C457D00}" presName="circleB" presStyleLbl="node1" presStyleIdx="1" presStyleCnt="3" custLinFactX="302228" custLinFactNeighborX="400000" custLinFactNeighborY="37104"/>
      <dgm:spPr/>
    </dgm:pt>
    <dgm:pt modelId="{8CCADA39-0D85-964B-8D19-D143CA7A0507}" type="pres">
      <dgm:prSet presAssocID="{08794E7F-8995-6D40-8A47-7F3A8C457D00}" presName="spaceB" presStyleCnt="0"/>
      <dgm:spPr/>
    </dgm:pt>
    <dgm:pt modelId="{D21763D6-9F72-2445-B3C3-35135D4AA9FA}" type="pres">
      <dgm:prSet presAssocID="{CBA5DB82-DD3E-434D-BB7C-68C608544A94}" presName="space" presStyleCnt="0"/>
      <dgm:spPr/>
    </dgm:pt>
    <dgm:pt modelId="{593A73F4-C957-E042-9FF5-BA5C75844E37}" type="pres">
      <dgm:prSet presAssocID="{CCB8EE39-4F5E-6B46-8A79-7847E79A1BB2}" presName="compositeA" presStyleCnt="0"/>
      <dgm:spPr/>
    </dgm:pt>
    <dgm:pt modelId="{8B5A142F-5748-8C4D-8C21-34355AD5CFDB}" type="pres">
      <dgm:prSet presAssocID="{CCB8EE39-4F5E-6B46-8A79-7847E79A1BB2}" presName="textA" presStyleLbl="revTx" presStyleIdx="2" presStyleCnt="3" custScaleX="97673" custScaleY="91397" custLinFactNeighborX="23440" custLinFactNeighborY="-2303">
        <dgm:presLayoutVars>
          <dgm:bulletEnabled val="1"/>
        </dgm:presLayoutVars>
      </dgm:prSet>
      <dgm:spPr/>
    </dgm:pt>
    <dgm:pt modelId="{1F33BD47-4E82-E04E-A25C-C5684DCB2A4F}" type="pres">
      <dgm:prSet presAssocID="{CCB8EE39-4F5E-6B46-8A79-7847E79A1BB2}" presName="circleA" presStyleLbl="node1" presStyleIdx="2" presStyleCnt="3" custLinFactX="200000" custLinFactNeighborX="201952" custLinFactNeighborY="62159"/>
      <dgm:spPr/>
    </dgm:pt>
    <dgm:pt modelId="{81C350EE-51FC-2648-BDB1-B6FDDF0E5EE0}" type="pres">
      <dgm:prSet presAssocID="{CCB8EE39-4F5E-6B46-8A79-7847E79A1BB2}" presName="spaceA" presStyleCnt="0"/>
      <dgm:spPr/>
    </dgm:pt>
  </dgm:ptLst>
  <dgm:cxnLst>
    <dgm:cxn modelId="{DEF0D510-C3D6-CF4C-A34C-A4BF994874EC}" type="presOf" srcId="{08794E7F-8995-6D40-8A47-7F3A8C457D00}" destId="{71CF4369-DBA9-6541-BAD4-B8D6DB910F19}" srcOrd="0" destOrd="0" presId="urn:microsoft.com/office/officeart/2005/8/layout/hProcess11"/>
    <dgm:cxn modelId="{50AAFC1E-38AB-E14E-AB96-965E2C462D2C}" srcId="{51DA6C65-2578-4345-BC29-D4A913A83562}" destId="{FC0AFEB4-4B3F-2E47-AF1B-A6516BD73FD9}" srcOrd="0" destOrd="0" parTransId="{60C7B58B-8259-BE4E-A2D9-DF739040D6EB}" sibTransId="{E939AAA8-529B-1D4F-9724-6C712F053A3B}"/>
    <dgm:cxn modelId="{0EDB2142-8B9A-4F43-ACE8-3E9ADDAF34F1}" srcId="{51DA6C65-2578-4345-BC29-D4A913A83562}" destId="{CCB8EE39-4F5E-6B46-8A79-7847E79A1BB2}" srcOrd="2" destOrd="0" parTransId="{59A63030-44BD-DB42-BE29-CC0C7F485EDD}" sibTransId="{5591EA49-09A7-6D4E-A4EB-DF6EC0F11F54}"/>
    <dgm:cxn modelId="{3A5A6769-386C-E242-B402-4627AFFA7828}" srcId="{51DA6C65-2578-4345-BC29-D4A913A83562}" destId="{08794E7F-8995-6D40-8A47-7F3A8C457D00}" srcOrd="1" destOrd="0" parTransId="{C9C1B5D7-3D0D-1345-A15C-6524C4ABF395}" sibTransId="{CBA5DB82-DD3E-434D-BB7C-68C608544A94}"/>
    <dgm:cxn modelId="{A80212B1-C5BB-1B49-8B5D-2AEF0742BE58}" type="presOf" srcId="{FC0AFEB4-4B3F-2E47-AF1B-A6516BD73FD9}" destId="{0B56D768-6237-5341-B5AE-8B158BB22031}" srcOrd="0" destOrd="0" presId="urn:microsoft.com/office/officeart/2005/8/layout/hProcess11"/>
    <dgm:cxn modelId="{0700CBE8-0D66-4F47-A39C-83FEB664E51C}" type="presOf" srcId="{51DA6C65-2578-4345-BC29-D4A913A83562}" destId="{5F67C997-973E-F34F-8892-CE80A3B7DA98}" srcOrd="0" destOrd="0" presId="urn:microsoft.com/office/officeart/2005/8/layout/hProcess11"/>
    <dgm:cxn modelId="{415D32EB-EA86-5B4B-8492-E3357494CEB8}" type="presOf" srcId="{CCB8EE39-4F5E-6B46-8A79-7847E79A1BB2}" destId="{8B5A142F-5748-8C4D-8C21-34355AD5CFDB}" srcOrd="0" destOrd="0" presId="urn:microsoft.com/office/officeart/2005/8/layout/hProcess11"/>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E8720487-0440-844B-AD3C-E5231C111A03}" type="presParOf" srcId="{05DD8C05-BD63-F947-B179-4DF741B94987}" destId="{350192F5-ADFA-D740-AD02-63B873374D96}" srcOrd="0" destOrd="0" presId="urn:microsoft.com/office/officeart/2005/8/layout/hProcess11"/>
    <dgm:cxn modelId="{A94EAE47-279D-6B43-AB10-124DB5083831}" type="presParOf" srcId="{350192F5-ADFA-D740-AD02-63B873374D96}" destId="{0B56D768-6237-5341-B5AE-8B158BB22031}" srcOrd="0" destOrd="0" presId="urn:microsoft.com/office/officeart/2005/8/layout/hProcess11"/>
    <dgm:cxn modelId="{816D315D-4E74-8945-8612-4E3D1B4CC85C}" type="presParOf" srcId="{350192F5-ADFA-D740-AD02-63B873374D96}" destId="{47608A2C-B7D0-5744-A439-218F3A1D742F}" srcOrd="1" destOrd="0" presId="urn:microsoft.com/office/officeart/2005/8/layout/hProcess11"/>
    <dgm:cxn modelId="{9E35859B-59AF-114B-A2C7-38D789836F48}" type="presParOf" srcId="{350192F5-ADFA-D740-AD02-63B873374D96}" destId="{B98BF3F3-A61C-2740-9C00-0F4E916A3A7E}" srcOrd="2" destOrd="0" presId="urn:microsoft.com/office/officeart/2005/8/layout/hProcess11"/>
    <dgm:cxn modelId="{A149550B-ACEC-F541-BBE9-1D96D69122E1}" type="presParOf" srcId="{05DD8C05-BD63-F947-B179-4DF741B94987}" destId="{F6F3AA39-89BA-FD43-9728-57C2805E8ED8}" srcOrd="1" destOrd="0" presId="urn:microsoft.com/office/officeart/2005/8/layout/hProcess11"/>
    <dgm:cxn modelId="{180600F5-AF66-BC43-B9BE-62D524A48DC1}" type="presParOf" srcId="{05DD8C05-BD63-F947-B179-4DF741B94987}" destId="{2A9837D1-DE63-F346-8B1E-FC5A7134230E}" srcOrd="2" destOrd="0" presId="urn:microsoft.com/office/officeart/2005/8/layout/hProcess11"/>
    <dgm:cxn modelId="{CCA9BF59-D66D-E243-80A6-690E09AAFBD4}" type="presParOf" srcId="{2A9837D1-DE63-F346-8B1E-FC5A7134230E}" destId="{71CF4369-DBA9-6541-BAD4-B8D6DB910F19}" srcOrd="0" destOrd="0" presId="urn:microsoft.com/office/officeart/2005/8/layout/hProcess11"/>
    <dgm:cxn modelId="{C5A4042B-54A9-0D46-B8D6-46C0A4EF787C}" type="presParOf" srcId="{2A9837D1-DE63-F346-8B1E-FC5A7134230E}" destId="{739C71FB-38EB-AD44-8548-FDB98E98614A}" srcOrd="1" destOrd="0" presId="urn:microsoft.com/office/officeart/2005/8/layout/hProcess11"/>
    <dgm:cxn modelId="{090C4BD9-1C20-8F42-B13D-99E1F756FB4D}" type="presParOf" srcId="{2A9837D1-DE63-F346-8B1E-FC5A7134230E}" destId="{8CCADA39-0D85-964B-8D19-D143CA7A0507}" srcOrd="2" destOrd="0" presId="urn:microsoft.com/office/officeart/2005/8/layout/hProcess11"/>
    <dgm:cxn modelId="{51D7C937-3EF1-6A4F-9AA8-39D05C1F74FA}" type="presParOf" srcId="{05DD8C05-BD63-F947-B179-4DF741B94987}" destId="{D21763D6-9F72-2445-B3C3-35135D4AA9FA}" srcOrd="3" destOrd="0" presId="urn:microsoft.com/office/officeart/2005/8/layout/hProcess11"/>
    <dgm:cxn modelId="{B6FE0FB7-BCE5-784C-9D42-8F110D865BB2}" type="presParOf" srcId="{05DD8C05-BD63-F947-B179-4DF741B94987}" destId="{593A73F4-C957-E042-9FF5-BA5C75844E37}" srcOrd="4" destOrd="0" presId="urn:microsoft.com/office/officeart/2005/8/layout/hProcess11"/>
    <dgm:cxn modelId="{575F99D6-E86B-2648-BA2A-E41966E508E7}" type="presParOf" srcId="{593A73F4-C957-E042-9FF5-BA5C75844E37}" destId="{8B5A142F-5748-8C4D-8C21-34355AD5CFDB}" srcOrd="0" destOrd="0" presId="urn:microsoft.com/office/officeart/2005/8/layout/hProcess11"/>
    <dgm:cxn modelId="{F1D78844-5DAA-5448-BA73-D2FAF29BF6FF}" type="presParOf" srcId="{593A73F4-C957-E042-9FF5-BA5C75844E37}" destId="{1F33BD47-4E82-E04E-A25C-C5684DCB2A4F}" srcOrd="1" destOrd="0" presId="urn:microsoft.com/office/officeart/2005/8/layout/hProcess11"/>
    <dgm:cxn modelId="{8C64AF2C-6758-FA4A-9D90-D55D38A6C0C8}" type="presParOf" srcId="{593A73F4-C957-E042-9FF5-BA5C75844E37}" destId="{81C350EE-51FC-2648-BDB1-B6FDDF0E5EE0}"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29751"/>
          <a:ext cx="11802875" cy="831815"/>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56D768-6237-5341-B5AE-8B158BB22031}">
      <dsp:nvSpPr>
        <dsp:cNvPr id="0" name=""/>
        <dsp:cNvSpPr/>
      </dsp:nvSpPr>
      <dsp:spPr>
        <a:xfrm>
          <a:off x="18349" y="0"/>
          <a:ext cx="4051641" cy="831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lv-LV" sz="2400" b="1" kern="1200" dirty="0">
              <a:latin typeface="Verdana" panose="020B0604030504040204" pitchFamily="34" charset="0"/>
              <a:ea typeface="Verdana" panose="020B0604030504040204" pitchFamily="34" charset="0"/>
            </a:rPr>
            <a:t>2023./2024.</a:t>
          </a:r>
          <a:r>
            <a:rPr lang="lv-LV" sz="2400" b="1" kern="1200" baseline="0" dirty="0">
              <a:latin typeface="Verdana" panose="020B0604030504040204" pitchFamily="34" charset="0"/>
              <a:ea typeface="Verdana" panose="020B0604030504040204" pitchFamily="34" charset="0"/>
            </a:rPr>
            <a:t> WP</a:t>
          </a:r>
          <a:endParaRPr lang="en-US" sz="2400" b="1" kern="1200" dirty="0">
            <a:latin typeface="Verdana" panose="020B0604030504040204" pitchFamily="34" charset="0"/>
            <a:ea typeface="Verdana" panose="020B0604030504040204" pitchFamily="34" charset="0"/>
          </a:endParaRPr>
        </a:p>
      </dsp:txBody>
      <dsp:txXfrm>
        <a:off x="18349" y="0"/>
        <a:ext cx="4051641" cy="831815"/>
      </dsp:txXfrm>
    </dsp:sp>
    <dsp:sp modelId="{47608A2C-B7D0-5744-A439-218F3A1D742F}">
      <dsp:nvSpPr>
        <dsp:cNvPr id="0" name=""/>
        <dsp:cNvSpPr/>
      </dsp:nvSpPr>
      <dsp:spPr>
        <a:xfrm>
          <a:off x="1872147" y="1005209"/>
          <a:ext cx="207953" cy="2079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CF4369-DBA9-6541-BAD4-B8D6DB910F19}">
      <dsp:nvSpPr>
        <dsp:cNvPr id="0" name=""/>
        <dsp:cNvSpPr/>
      </dsp:nvSpPr>
      <dsp:spPr>
        <a:xfrm>
          <a:off x="5471944" y="0"/>
          <a:ext cx="3122459" cy="831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lv-LV" sz="24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top 2025. WP</a:t>
          </a:r>
          <a:endParaRPr lang="en-US" sz="24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5471944" y="0"/>
        <a:ext cx="3122459" cy="831815"/>
      </dsp:txXfrm>
    </dsp:sp>
    <dsp:sp modelId="{739C71FB-38EB-AD44-8548-FDB98E98614A}">
      <dsp:nvSpPr>
        <dsp:cNvPr id="0" name=""/>
        <dsp:cNvSpPr/>
      </dsp:nvSpPr>
      <dsp:spPr>
        <a:xfrm>
          <a:off x="7132217" y="1012951"/>
          <a:ext cx="207953" cy="2079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5A142F-5748-8C4D-8C21-34355AD5CFDB}">
      <dsp:nvSpPr>
        <dsp:cNvPr id="0" name=""/>
        <dsp:cNvSpPr/>
      </dsp:nvSpPr>
      <dsp:spPr>
        <a:xfrm>
          <a:off x="8261471" y="0"/>
          <a:ext cx="3049800" cy="760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100000"/>
            </a:lnSpc>
            <a:spcBef>
              <a:spcPct val="0"/>
            </a:spcBef>
            <a:spcAft>
              <a:spcPts val="0"/>
            </a:spcAft>
            <a:buNone/>
          </a:pPr>
          <a:r>
            <a:rPr lang="lv-LV" sz="24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WP 2025. nopublicēta</a:t>
          </a:r>
        </a:p>
      </dsp:txBody>
      <dsp:txXfrm>
        <a:off x="8261471" y="0"/>
        <a:ext cx="3049800" cy="760254"/>
      </dsp:txXfrm>
    </dsp:sp>
    <dsp:sp modelId="{1F33BD47-4E82-E04E-A25C-C5684DCB2A4F}">
      <dsp:nvSpPr>
        <dsp:cNvPr id="0" name=""/>
        <dsp:cNvSpPr/>
      </dsp:nvSpPr>
      <dsp:spPr>
        <a:xfrm>
          <a:off x="9786364" y="1047163"/>
          <a:ext cx="207953" cy="2079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29.02.2024</a:t>
            </a:fld>
            <a:endParaRPr lang="lv-LV" dirty="0"/>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dirty="0"/>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29.02.2024</a:t>
            </a:fld>
            <a:endParaRPr lang="lv-LV" dirty="0"/>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dirty="0"/>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dirty="0"/>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a:t>
            </a:fld>
            <a:endParaRPr lang="lv-LV" alt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5</a:t>
            </a:fld>
            <a:endParaRPr lang="lv-LV" dirty="0"/>
          </a:p>
        </p:txBody>
      </p:sp>
    </p:spTree>
    <p:extLst>
      <p:ext uri="{BB962C8B-B14F-4D97-AF65-F5344CB8AC3E}">
        <p14:creationId xmlns:p14="http://schemas.microsoft.com/office/powerpoint/2010/main" val="764201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6</a:t>
            </a:fld>
            <a:endParaRPr lang="lv-LV" dirty="0"/>
          </a:p>
        </p:txBody>
      </p:sp>
    </p:spTree>
    <p:extLst>
      <p:ext uri="{BB962C8B-B14F-4D97-AF65-F5344CB8AC3E}">
        <p14:creationId xmlns:p14="http://schemas.microsoft.com/office/powerpoint/2010/main" val="752542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8</a:t>
            </a:fld>
            <a:endParaRPr lang="lv-LV" dirty="0"/>
          </a:p>
        </p:txBody>
      </p:sp>
    </p:spTree>
    <p:extLst>
      <p:ext uri="{BB962C8B-B14F-4D97-AF65-F5344CB8AC3E}">
        <p14:creationId xmlns:p14="http://schemas.microsoft.com/office/powerpoint/2010/main" val="2791419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9</a:t>
            </a:fld>
            <a:endParaRPr lang="lv-LV" dirty="0"/>
          </a:p>
        </p:txBody>
      </p:sp>
    </p:spTree>
    <p:extLst>
      <p:ext uri="{BB962C8B-B14F-4D97-AF65-F5344CB8AC3E}">
        <p14:creationId xmlns:p14="http://schemas.microsoft.com/office/powerpoint/2010/main" val="3410683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fld id="{F43E3A39-F0E6-4DBB-A897-EDEB3961B8B5}" type="slidenum">
              <a:rPr lang="lv-LV" smtClean="0"/>
              <a:t>10</a:t>
            </a:fld>
            <a:endParaRPr lang="lv-LV" dirty="0"/>
          </a:p>
        </p:txBody>
      </p:sp>
    </p:spTree>
    <p:extLst>
      <p:ext uri="{BB962C8B-B14F-4D97-AF65-F5344CB8AC3E}">
        <p14:creationId xmlns:p14="http://schemas.microsoft.com/office/powerpoint/2010/main" val="2534219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11</a:t>
            </a:fld>
            <a:endParaRPr lang="lv-LV" dirty="0"/>
          </a:p>
        </p:txBody>
      </p:sp>
    </p:spTree>
    <p:extLst>
      <p:ext uri="{BB962C8B-B14F-4D97-AF65-F5344CB8AC3E}">
        <p14:creationId xmlns:p14="http://schemas.microsoft.com/office/powerpoint/2010/main" val="23854970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3.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1.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2.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a:prstGeom prst="rect">
            <a:avLst/>
          </a:prstGeom>
        </p:spPr>
        <p:txBody>
          <a:bodyPr anchor="t">
            <a:normAutofit/>
          </a:bodyPr>
          <a:lstStyle>
            <a:lvl1pPr algn="l">
              <a:defRPr sz="2400" b="1">
                <a:latin typeface="Times New Roman" panose="02020603050405020304" pitchFamily="18" charset="0"/>
                <a:ea typeface="Verdana" panose="020B0604030504040204" pitchFamily="34"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a:prstGeom prst="rect">
            <a:avLst/>
          </a:prstGeom>
        </p:spPr>
        <p:txBody>
          <a:bodyPr>
            <a:normAutofit/>
          </a:bodyPr>
          <a:lstStyle>
            <a:lvl1pPr marL="0" indent="0">
              <a:buNone/>
              <a:defRPr sz="2000">
                <a:latin typeface="Times New Roman" panose="02020603050405020304" pitchFamily="18" charset="0"/>
                <a:ea typeface="Verdana" panose="020B0604030504040204" pitchFamily="34"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smtClean="0">
                <a:latin typeface="Times New Roman" panose="02020603050405020304" pitchFamily="18" charset="0"/>
                <a:cs typeface="Times New Roman" panose="02020603050405020304" pitchFamily="18" charset="0"/>
              </a:defRPr>
            </a:lvl1pPr>
          </a:lstStyle>
          <a:p>
            <a:pPr>
              <a:defRPr/>
            </a:pPr>
            <a:fld id="{559B3BF5-5EA0-4E17-AB4B-664290D5DB15}" type="slidenum">
              <a:rPr lang="en-US" altLang="lv-LV" smtClean="0"/>
              <a:pPr>
                <a:defRPr/>
              </a:pPr>
              <a:t>‹#›</a:t>
            </a:fld>
            <a:endParaRPr lang="en-US" altLang="lv-LV" dirty="0"/>
          </a:p>
        </p:txBody>
      </p:sp>
      <p:pic>
        <p:nvPicPr>
          <p:cNvPr id="8" name="Picture 2" descr="Sākums | Latvijas Zinātnes padome">
            <a:extLst>
              <a:ext uri="{FF2B5EF4-FFF2-40B4-BE49-F238E27FC236}">
                <a16:creationId xmlns:a16="http://schemas.microsoft.com/office/drawing/2014/main" id="{8C0064B7-B908-4039-A9DD-78A64C1576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817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8004"/>
            <a:ext cx="11763662" cy="5529155"/>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494750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4"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633120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572422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96"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1688424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14770"/>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950059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074458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416635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8821400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971315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19146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6659418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18153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8203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chemeClr val="bg1"/>
                </a:solidFill>
                <a:ea typeface="Arial" charset="0"/>
                <a:cs typeface="Arial" charset="0"/>
              </a:rPr>
              <a:t>Produced by</a:t>
            </a:r>
            <a:endParaRPr lang="en-US" sz="1100" dirty="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29/02/2024</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34" name="Content Placeholder 2"/>
          <p:cNvSpPr>
            <a:spLocks noGrp="1"/>
          </p:cNvSpPr>
          <p:nvPr>
            <p:ph idx="1"/>
          </p:nvPr>
        </p:nvSpPr>
        <p:spPr>
          <a:xfrm>
            <a:off x="218262" y="882192"/>
            <a:ext cx="11763662" cy="5540779"/>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4020807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4693313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7316350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42547849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2940388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71231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0246655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6801795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rgbClr val="8197A6"/>
                </a:solidFill>
                <a:ea typeface="Arial" charset="0"/>
                <a:cs typeface="Arial" charset="0"/>
              </a:rPr>
              <a:t>Produced by</a:t>
            </a:r>
            <a:endParaRPr lang="en-US" sz="1100" dirty="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dirty="0"/>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dirty="0"/>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dirty="0"/>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dirty="0"/>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dirty="0"/>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dirty="0"/>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image" Target="../media/image9.png"/><Relationship Id="rId39" Type="http://schemas.openxmlformats.org/officeDocument/2006/relationships/image" Target="../media/image22.png"/><Relationship Id="rId21" Type="http://schemas.openxmlformats.org/officeDocument/2006/relationships/image" Target="../media/image4.png"/><Relationship Id="rId34" Type="http://schemas.openxmlformats.org/officeDocument/2006/relationships/image" Target="../media/image17.png"/><Relationship Id="rId42" Type="http://schemas.openxmlformats.org/officeDocument/2006/relationships/image" Target="../media/image25.png"/><Relationship Id="rId47" Type="http://schemas.openxmlformats.org/officeDocument/2006/relationships/image" Target="../media/image30.png"/><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9"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image" Target="../media/image7.png"/><Relationship Id="rId32" Type="http://schemas.openxmlformats.org/officeDocument/2006/relationships/image" Target="../media/image15.png"/><Relationship Id="rId37" Type="http://schemas.openxmlformats.org/officeDocument/2006/relationships/image" Target="../media/image20.png"/><Relationship Id="rId40" Type="http://schemas.openxmlformats.org/officeDocument/2006/relationships/image" Target="../media/image23.png"/><Relationship Id="rId45" Type="http://schemas.openxmlformats.org/officeDocument/2006/relationships/image" Target="../media/image28.png"/><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image" Target="../media/image6.png"/><Relationship Id="rId28" Type="http://schemas.openxmlformats.org/officeDocument/2006/relationships/image" Target="../media/image11.png"/><Relationship Id="rId36" Type="http://schemas.openxmlformats.org/officeDocument/2006/relationships/image" Target="../media/image19.png"/><Relationship Id="rId10" Type="http://schemas.openxmlformats.org/officeDocument/2006/relationships/slideLayout" Target="../slideLayouts/slideLayout23.xml"/><Relationship Id="rId19" Type="http://schemas.openxmlformats.org/officeDocument/2006/relationships/theme" Target="../theme/theme2.xml"/><Relationship Id="rId31" Type="http://schemas.openxmlformats.org/officeDocument/2006/relationships/image" Target="../media/image14.png"/><Relationship Id="rId44" Type="http://schemas.openxmlformats.org/officeDocument/2006/relationships/image" Target="../media/image27.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5.png"/><Relationship Id="rId27" Type="http://schemas.openxmlformats.org/officeDocument/2006/relationships/image" Target="../media/image10.png"/><Relationship Id="rId30" Type="http://schemas.openxmlformats.org/officeDocument/2006/relationships/image" Target="../media/image13.png"/><Relationship Id="rId35" Type="http://schemas.openxmlformats.org/officeDocument/2006/relationships/image" Target="../media/image18.png"/><Relationship Id="rId43" Type="http://schemas.openxmlformats.org/officeDocument/2006/relationships/image" Target="../media/image26.png"/><Relationship Id="rId8" Type="http://schemas.openxmlformats.org/officeDocument/2006/relationships/slideLayout" Target="../slideLayouts/slideLayout21.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image" Target="../media/image8.png"/><Relationship Id="rId33" Type="http://schemas.openxmlformats.org/officeDocument/2006/relationships/image" Target="../media/image16.png"/><Relationship Id="rId38" Type="http://schemas.openxmlformats.org/officeDocument/2006/relationships/image" Target="../media/image21.png"/><Relationship Id="rId46" Type="http://schemas.openxmlformats.org/officeDocument/2006/relationships/image" Target="../media/image29.png"/><Relationship Id="rId20" Type="http://schemas.openxmlformats.org/officeDocument/2006/relationships/image" Target="../media/image3.png"/><Relationship Id="rId41" Type="http://schemas.openxmlformats.org/officeDocument/2006/relationships/image" Target="../media/image24.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4.png"/><Relationship Id="rId18" Type="http://schemas.openxmlformats.org/officeDocument/2006/relationships/image" Target="../media/image8.png"/><Relationship Id="rId26" Type="http://schemas.openxmlformats.org/officeDocument/2006/relationships/image" Target="../media/image16.png"/><Relationship Id="rId39" Type="http://schemas.openxmlformats.org/officeDocument/2006/relationships/image" Target="../media/image29.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38.xml"/><Relationship Id="rId12" Type="http://schemas.openxmlformats.org/officeDocument/2006/relationships/theme" Target="../theme/theme3.xml"/><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38" Type="http://schemas.openxmlformats.org/officeDocument/2006/relationships/image" Target="../media/image28.png"/><Relationship Id="rId2" Type="http://schemas.openxmlformats.org/officeDocument/2006/relationships/slideLayout" Target="../slideLayouts/slideLayout33.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40" Type="http://schemas.openxmlformats.org/officeDocument/2006/relationships/image" Target="../media/image30.png"/><Relationship Id="rId5" Type="http://schemas.openxmlformats.org/officeDocument/2006/relationships/slideLayout" Target="../slideLayouts/slideLayout36.xml"/><Relationship Id="rId15" Type="http://schemas.openxmlformats.org/officeDocument/2006/relationships/image" Target="../media/image3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slideLayout" Target="../slideLayouts/slideLayout4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3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39.xml"/><Relationship Id="rId3"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dirty="0"/>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dirty="0"/>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5"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ulija.asmuss@lzp.gov.l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hyperlink" Target="https://www.lzp.gov.lv/lv/notikums/informativais-pasakums-explore-horizon-europe-european-commissions-perspective-opportunities-latvian-participants?date=0" TargetMode="External"/><Relationship Id="rId7" Type="http://schemas.openxmlformats.org/officeDocument/2006/relationships/hyperlink" Target="https://erf2024.eu/" TargetMode="External"/><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hyperlink" Target="https://projects.research-and-innovation.ec.europa.eu/en/events/upcoming-events/research-innovation-days" TargetMode="External"/><Relationship Id="rId5" Type="http://schemas.openxmlformats.org/officeDocument/2006/relationships/image" Target="../media/image47.png"/><Relationship Id="rId10" Type="http://schemas.openxmlformats.org/officeDocument/2006/relationships/image" Target="../media/image50.png"/><Relationship Id="rId4" Type="http://schemas.openxmlformats.org/officeDocument/2006/relationships/hyperlink" Target="https://digital-strategy.ec.europa.eu/en/events/info-session-alliance-language-technologies-and-open-source-foundation-model" TargetMode="External"/><Relationship Id="rId9" Type="http://schemas.openxmlformats.org/officeDocument/2006/relationships/hyperlink" Target="https://www.eurohpcsummit.eu/"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36.png"/><Relationship Id="rId2" Type="http://schemas.openxmlformats.org/officeDocument/2006/relationships/image" Target="../media/image51.png"/><Relationship Id="rId1" Type="http://schemas.openxmlformats.org/officeDocument/2006/relationships/slideLayout" Target="../slideLayouts/slideLayout1.xml"/><Relationship Id="rId6" Type="http://schemas.openxmlformats.org/officeDocument/2006/relationships/hyperlink" Target="https://www.lzp.gov.lv/lv/apvarsnis-eiropa" TargetMode="External"/><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hyperlink" Target="https://research-and-innovation.ec.europa.eu/funding/funding-opportunities/funding-programmes-and-open-calls/horizon-europe/horizon-europe-work-programmes_en" TargetMode="External"/><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ec.europa.eu/info/horizon-europe/cluster-4-digital-industry-and-space_en" TargetMode="External"/><Relationship Id="rId2" Type="http://schemas.openxmlformats.org/officeDocument/2006/relationships/image" Target="../media/image38.png"/><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hyperlink" Target="https://ec.europa.eu/info/funding-tenders/opportunities/docs/2021-2027/horizon/guidance/programme-guide_horizon_en.pdf" TargetMode="External"/><Relationship Id="rId4" Type="http://schemas.openxmlformats.org/officeDocument/2006/relationships/hyperlink" Target="https://ec.europa.eu/info/funding-tenders/opportunities/docs/2021-2027/horizon/wp-call/2023-2024/wp-7-digital-industry-and-space_horizon-2023-2024_e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hyperlink" Target="https://www.youtube.com/watch?v=PgXf-jbRE80&amp;t=7s" TargetMode="External"/><Relationship Id="rId5" Type="http://schemas.openxmlformats.org/officeDocument/2006/relationships/diagramQuickStyle" Target="../diagrams/quickStyle1.xml"/><Relationship Id="rId10" Type="http://schemas.openxmlformats.org/officeDocument/2006/relationships/image" Target="../media/image41.png"/><Relationship Id="rId4" Type="http://schemas.openxmlformats.org/officeDocument/2006/relationships/diagramLayout" Target="../diagrams/layout1.xml"/><Relationship Id="rId9" Type="http://schemas.openxmlformats.org/officeDocument/2006/relationships/image" Target="../media/image40.png"/></Relationships>
</file>

<file path=ppt/slides/_rels/slide6.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hyperlink" Target="https://ec.europa.eu/info/funding-tenders/opportunities/portal/screen/opportunities/topic-details/horizon-cl4-2024-data-01-01?keywords=Horizon%20europe&amp;matchWords=false&amp;tenders=false&amp;closed=false&amp;programmePeriod=2021%20-%202027&amp;frameworkProgramme=43108390&amp;programmePart=43120193&amp;destination=44799045" TargetMode="External"/><Relationship Id="rId7"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www.youtube.com/watch?v=tCMzmVa3QcA" TargetMode="External"/><Relationship Id="rId5" Type="http://schemas.openxmlformats.org/officeDocument/2006/relationships/hyperlink" Target="https://ec.europa.eu/info/funding-tenders/opportunities/portal/screen/opportunities/topic-details/horizon-cl4-2024-data-01-05?tenders=false&amp;closed=false&amp;programmePeriod=2021%20-%202027&amp;frameworkProgramme=43108390&amp;programmePart=43120193&amp;destination=44799045" TargetMode="External"/><Relationship Id="rId4" Type="http://schemas.openxmlformats.org/officeDocument/2006/relationships/hyperlink" Target="https://ec.europa.eu/info/funding-tenders/opportunities/portal/screen/opportunities/topic-details/horizon-cl4-2024-data-01-03?tenders=false&amp;closed=false&amp;programmePeriod=2021%20-%202027&amp;frameworkProgramme=43108390&amp;programmePart=43120193&amp;destination=44799045"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youtube.com/live/PEmPitl3cLU" TargetMode="External"/><Relationship Id="rId3" Type="http://schemas.openxmlformats.org/officeDocument/2006/relationships/hyperlink" Target="screen/opportunities/topic-details/horizon-cl4-2024-digital-emerging-01-04?tenders=false&amp;closed=false&amp;programmePeriod=2021%20-%202027&amp;frameworkProgramme=43108390&amp;programmePart=43120193&amp;destination=44799048" TargetMode="External"/><Relationship Id="rId7" Type="http://schemas.openxmlformats.org/officeDocument/2006/relationships/hyperlink" Target="https://ec.europa.eu/info/funding-tenders/opportunities/portal/screen/opportunities/topic-details/horizon-cl4-2024-digital-emerging-01-31?tenders=false&amp;closed=false&amp;programmePeriod=2021%20-%202027&amp;frameworkProgramme=43108390&amp;programmePart=43120193&amp;destination=44799048" TargetMode="External"/><Relationship Id="rId2" Type="http://schemas.openxmlformats.org/officeDocument/2006/relationships/hyperlink" Target="https://ec.europa.eu/info/funding-tenders/opportunities/portal/screen/opportunities/topic-details/horizon-cl4-2024-digital-emerging-01-03?tenders=false&amp;closed=false&amp;programmePeriod=2021%20-%202027&amp;frameworkProgramme=43108390&amp;programmePart=43120193&amp;destination=44799048" TargetMode="External"/><Relationship Id="rId1" Type="http://schemas.openxmlformats.org/officeDocument/2006/relationships/slideLayout" Target="../slideLayouts/slideLayout7.xml"/><Relationship Id="rId6" Type="http://schemas.openxmlformats.org/officeDocument/2006/relationships/hyperlink" Target="https://ec.europa.eu/info/funding-tenders/opportunities/portal/screen/opportunities/topic-details/horizon-cl4-2024-digital-emerging-01-23?tenders=false&amp;closed=false&amp;programmePeriod=2021%20-%202027&amp;frameworkProgramme=43108390&amp;programmePart=43120193&amp;destination=44799048" TargetMode="External"/><Relationship Id="rId5" Type="http://schemas.openxmlformats.org/officeDocument/2006/relationships/hyperlink" Target="https://ec.europa.eu/info/funding-tenders/opportunities/portal/screen/opportunities/topic-details/horizon-cl4-2024-digital-emerging-01-22?tenders=false&amp;closed=false&amp;programmePeriod=2021%20-%202027&amp;frameworkProgramme=43108390&amp;programmePart=43120193&amp;destination=44799048" TargetMode="External"/><Relationship Id="rId10" Type="http://schemas.openxmlformats.org/officeDocument/2006/relationships/image" Target="../media/image43.svg"/><Relationship Id="rId4" Type="http://schemas.openxmlformats.org/officeDocument/2006/relationships/hyperlink" Target="https://ec.europa.eu/info/funding-tenders/opportunities/portal/screen/opportunities/topic-details/horizon-cl4-2024-digital-emerging-01-21?tenders=false&amp;closed=false&amp;programmePeriod=2021%20-%202027&amp;frameworkProgramme=43108390&amp;programmePart=43120193&amp;destination=44799048" TargetMode="External"/><Relationship Id="rId9"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hyperlink" Target="https://ec.europa.eu/info/funding-tenders/opportunities/portal/screen/opportunities/topic-details/horizon-cl4-2024-digital-emerging-01-45?tenders=false&amp;closed=false&amp;programmePeriod=2021%20-%202027&amp;frameworkProgramme=43108390&amp;programmePart=43120193&amp;destination=44799048" TargetMode="External"/><Relationship Id="rId7"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www.youtube.com/live/PEmPitl3cLU" TargetMode="External"/><Relationship Id="rId5" Type="http://schemas.openxmlformats.org/officeDocument/2006/relationships/hyperlink" Target="https://ec.europa.eu/info/funding-tenders/opportunities/portal/screen/opportunities/topic-details/horizon-cl4-2024-digital-emerging-01-55?tenders=false&amp;closed=false&amp;programmePeriod=2021%20-%202027&amp;frameworkProgramme=43108390&amp;programmePart=43120193&amp;destination=44799048&amp;pageNumber=2" TargetMode="External"/><Relationship Id="rId4" Type="http://schemas.openxmlformats.org/officeDocument/2006/relationships/hyperlink" Target="https://ec.europa.eu/info/funding-tenders/opportunities/portal/screen/opportunities/topic-details/horizon-cl4-2024-digital-emerging-01-54?tenders=false&amp;closed=false&amp;programmePeriod=2021%20-%202027&amp;frameworkProgramme=43108390&amp;programmePart=43120193&amp;destination=44799048"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ec.europa.eu/info/funding-tenders/opportunities/portal/screen/opportunities/topic-details/horizon-cl4-2024-space-01-35?closed=false&amp;programmePeriod=2021%20-%202027&amp;frameworkProgramme=43108390&amp;programmePart=43120193&amp;destinationGroup=45355295" TargetMode="External"/><Relationship Id="rId7" Type="http://schemas.openxmlformats.org/officeDocument/2006/relationships/hyperlink" Target="https://www.youtube.com/live/Y7sDJJlyYSE"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ec.europa.eu/info/funding-tenders/opportunities/portal/screen/opportunities/topic-details/horizon-cl4-2024-space-01-73?closed=false&amp;programmePeriod=2021%20-%202027&amp;frameworkProgramme=43108390&amp;destinationGroup=45355295" TargetMode="External"/><Relationship Id="rId5" Type="http://schemas.openxmlformats.org/officeDocument/2006/relationships/hyperlink" Target="https://ec.europa.eu/info/funding-tenders/opportunities/portal/screen/opportunities/topic-details/horizon-cl4-2024-space-01-64?closed=false&amp;programmePeriod=2021%20-%202027&amp;frameworkProgramme=43108390&amp;destinationGroup=45355295" TargetMode="External"/><Relationship Id="rId4" Type="http://schemas.openxmlformats.org/officeDocument/2006/relationships/hyperlink" Target="https://ec.europa.eu/info/funding-tenders/opportunities/portal/screen/opportunities/topic-details/horizon-cl4-2024-space-01-36?closed=false&amp;programmePeriod=2021%20-%202027&amp;frameworkProgramme=43108390&amp;destinationGroup=45355295" TargetMode="External"/><Relationship Id="rId9" Type="http://schemas.openxmlformats.org/officeDocument/2006/relationships/image" Target="../media/image4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2377887" y="2750553"/>
            <a:ext cx="8379948" cy="914400"/>
          </a:xfrm>
        </p:spPr>
        <p:txBody>
          <a:bodyPr>
            <a:normAutofit fontScale="90000"/>
          </a:bodyPr>
          <a:lstStyle/>
          <a:p>
            <a:pPr>
              <a:defRPr/>
            </a:pPr>
            <a:r>
              <a:rPr lang="lv-LV" altLang="lv-LV" sz="3600" dirty="0">
                <a:solidFill>
                  <a:srgbClr val="0308DB">
                    <a:lumMod val="50000"/>
                  </a:srgbClr>
                </a:solidFill>
                <a:cs typeface="+mj-cs"/>
              </a:rPr>
              <a:t>Apvārsnis Eiropa 4. klastera «Digitālā joma, rūpniecība un kosmoss» aktualitātes</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a:p>
        </p:txBody>
      </p:sp>
      <p:sp>
        <p:nvSpPr>
          <p:cNvPr id="2" name="Rectangle 1">
            <a:extLst>
              <a:ext uri="{FF2B5EF4-FFF2-40B4-BE49-F238E27FC236}">
                <a16:creationId xmlns:a16="http://schemas.microsoft.com/office/drawing/2014/main" id="{9F094078-A66D-2148-8507-383B5E3A4AB3}"/>
              </a:ext>
            </a:extLst>
          </p:cNvPr>
          <p:cNvSpPr/>
          <p:nvPr/>
        </p:nvSpPr>
        <p:spPr>
          <a:xfrm>
            <a:off x="170329" y="4469481"/>
            <a:ext cx="4415117" cy="1203781"/>
          </a:xfrm>
          <a:prstGeom prst="rect">
            <a:avLst/>
          </a:prstGeom>
        </p:spPr>
        <p:txBody>
          <a:bodyPr wrap="square">
            <a:spAutoFit/>
          </a:bodyPr>
          <a:lstStyle/>
          <a:p>
            <a:pPr>
              <a:defRPr/>
            </a:pPr>
            <a:r>
              <a:rPr lang="lv-LV" altLang="lv-LV" b="1">
                <a:latin typeface="Verdana" panose="020B0604030504040204" pitchFamily="34" charset="0"/>
                <a:ea typeface="Verdana" panose="020B0604030504040204" pitchFamily="34" charset="0"/>
                <a:cs typeface="Verdana" panose="020B0604030504040204" pitchFamily="34" charset="0"/>
              </a:rPr>
              <a:t>Jūlija </a:t>
            </a:r>
            <a:r>
              <a:rPr lang="lv-LV" altLang="lv-LV" b="1" err="1">
                <a:latin typeface="Verdana" panose="020B0604030504040204" pitchFamily="34" charset="0"/>
                <a:ea typeface="Verdana" panose="020B0604030504040204" pitchFamily="34" charset="0"/>
                <a:cs typeface="Verdana" panose="020B0604030504040204" pitchFamily="34" charset="0"/>
              </a:rPr>
              <a:t>Asmuss</a:t>
            </a:r>
            <a:r>
              <a:rPr lang="lv-LV" altLang="lv-LV" b="1">
                <a:latin typeface="Verdana" panose="020B0604030504040204" pitchFamily="34" charset="0"/>
                <a:ea typeface="Verdana" panose="020B0604030504040204" pitchFamily="34" charset="0"/>
                <a:cs typeface="Verdana" panose="020B0604030504040204" pitchFamily="34" charset="0"/>
              </a:rPr>
              <a:t>, Dr.sc.ing.</a:t>
            </a:r>
          </a:p>
          <a:p>
            <a:pPr>
              <a:defRPr/>
            </a:pPr>
            <a:r>
              <a:rPr lang="lv-LV" altLang="lv-LV">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a:latin typeface="Verdana" panose="020B0604030504040204" pitchFamily="34" charset="0"/>
                <a:ea typeface="Verdana" panose="020B0604030504040204" pitchFamily="34" charset="0"/>
                <a:cs typeface="Verdana" panose="020B0604030504040204" pitchFamily="34" charset="0"/>
              </a:rPr>
              <a:t>vadītāja</a:t>
            </a:r>
          </a:p>
          <a:p>
            <a:pPr>
              <a:defRPr/>
            </a:pPr>
            <a:r>
              <a:rPr lang="lv-LV" altLang="lv-LV">
                <a:latin typeface="Verdana" panose="020B0604030504040204" pitchFamily="34" charset="0"/>
                <a:ea typeface="Verdana" panose="020B0604030504040204" pitchFamily="34" charset="0"/>
                <a:cs typeface="Verdana" panose="020B0604030504040204" pitchFamily="34" charset="0"/>
                <a:hlinkClick r:id="rId3"/>
              </a:rPr>
              <a:t>julija.asmuss@lzp.gov.lv</a:t>
            </a:r>
            <a:r>
              <a:rPr lang="lv-LV" altLang="lv-LV">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C70B8786-FE09-EE45-1F83-58DC1E5E187D}"/>
              </a:ext>
            </a:extLst>
          </p:cNvPr>
          <p:cNvPicPr>
            <a:picLocks noChangeAspect="1"/>
          </p:cNvPicPr>
          <p:nvPr/>
        </p:nvPicPr>
        <p:blipFill>
          <a:blip r:embed="rId4"/>
          <a:stretch>
            <a:fillRect/>
          </a:stretch>
        </p:blipFill>
        <p:spPr>
          <a:xfrm>
            <a:off x="4310063" y="5164138"/>
            <a:ext cx="4143375" cy="11525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en-US" sz="3200" b="1" dirty="0">
                <a:solidFill>
                  <a:srgbClr val="0308DB">
                    <a:lumMod val="50000"/>
                  </a:srgbClr>
                </a:solidFill>
                <a:latin typeface="Verdana" panose="020B0604030504040204" pitchFamily="34" charset="0"/>
                <a:ea typeface="Verdana" panose="020B0604030504040204" pitchFamily="34" charset="0"/>
              </a:rPr>
              <a:t>D4: Digital and Emerging Technologies for Competitiveness and Fit for the Green Deal</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fld id="{660F3F40-12FA-4968-8235-5F18DAFE2DEF}" type="slidenum">
              <a:rPr lang="lv-LV" smtClean="0"/>
              <a:t>10</a:t>
            </a:fld>
            <a:endParaRPr lang="lv-LV" dirty="0"/>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extLst>
              <p:ext uri="{D42A27DB-BD31-4B8C-83A1-F6EECF244321}">
                <p14:modId xmlns:p14="http://schemas.microsoft.com/office/powerpoint/2010/main" val="544129519"/>
              </p:ext>
            </p:extLst>
          </p:nvPr>
        </p:nvGraphicFramePr>
        <p:xfrm>
          <a:off x="178421" y="1806134"/>
          <a:ext cx="11725682" cy="3102216"/>
        </p:xfrm>
        <a:graphic>
          <a:graphicData uri="http://schemas.openxmlformats.org/drawingml/2006/table">
            <a:tbl>
              <a:tblPr/>
              <a:tblGrid>
                <a:gridCol w="5298395">
                  <a:extLst>
                    <a:ext uri="{9D8B030D-6E8A-4147-A177-3AD203B41FA5}">
                      <a16:colId xmlns:a16="http://schemas.microsoft.com/office/drawing/2014/main" val="20000"/>
                    </a:ext>
                  </a:extLst>
                </a:gridCol>
                <a:gridCol w="3128022">
                  <a:extLst>
                    <a:ext uri="{9D8B030D-6E8A-4147-A177-3AD203B41FA5}">
                      <a16:colId xmlns:a16="http://schemas.microsoft.com/office/drawing/2014/main" val="20001"/>
                    </a:ext>
                  </a:extLst>
                </a:gridCol>
                <a:gridCol w="1792335">
                  <a:extLst>
                    <a:ext uri="{9D8B030D-6E8A-4147-A177-3AD203B41FA5}">
                      <a16:colId xmlns:a16="http://schemas.microsoft.com/office/drawing/2014/main" val="20003"/>
                    </a:ext>
                  </a:extLst>
                </a:gridCol>
                <a:gridCol w="1506930">
                  <a:extLst>
                    <a:ext uri="{9D8B030D-6E8A-4147-A177-3AD203B41FA5}">
                      <a16:colId xmlns:a16="http://schemas.microsoft.com/office/drawing/2014/main" val="3995975852"/>
                    </a:ext>
                  </a:extLst>
                </a:gridCol>
              </a:tblGrid>
              <a:tr h="75300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03155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latin typeface="Verdana" panose="020B0604030504040204" pitchFamily="34" charset="0"/>
                          <a:ea typeface="Verdana" panose="020B0604030504040204" pitchFamily="34" charset="0"/>
                        </a:rPr>
                        <a:t>HORIZON-CL4-2024-DIGITAL-EMERGING-02-01: </a:t>
                      </a:r>
                      <a:r>
                        <a:rPr lang="en-US" sz="1400" dirty="0">
                          <a:latin typeface="Verdana" panose="020B0604030504040204" pitchFamily="34" charset="0"/>
                          <a:ea typeface="Verdana" panose="020B0604030504040204" pitchFamily="34" charset="0"/>
                        </a:rPr>
                        <a:t>Developing and deploying a network of quantum gravimeters in Europe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6</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8</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25</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1</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131765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latin typeface="Verdana" panose="020B0604030504040204" pitchFamily="34" charset="0"/>
                          <a:ea typeface="Verdana" panose="020B0604030504040204" pitchFamily="34" charset="0"/>
                        </a:rPr>
                        <a:t>HORIZON-CL4-2024-DIGITAL-EMERGING-02-02: </a:t>
                      </a:r>
                      <a:r>
                        <a:rPr lang="en-US" sz="1400" dirty="0">
                          <a:latin typeface="Verdana" panose="020B0604030504040204" pitchFamily="34" charset="0"/>
                          <a:ea typeface="Verdana" panose="020B0604030504040204" pitchFamily="34" charset="0"/>
                        </a:rPr>
                        <a:t>Stimulating transnational research and development of next generation quantum technologies, including basic theories and components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panose="020B0604030504040204" pitchFamily="34" charset="0"/>
                          <a:ea typeface="Verdana" panose="020B0604030504040204" pitchFamily="34" charset="0"/>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1-4</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15</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1</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236740"/>
            <a:ext cx="4389063"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1</a:t>
            </a:r>
            <a:r>
              <a:rPr lang="lv-LV" b="1" dirty="0">
                <a:latin typeface="Verdana" panose="020B0604030504040204" pitchFamily="34" charset="0"/>
                <a:ea typeface="Verdana" panose="020B0604030504040204" pitchFamily="34" charset="0"/>
              </a:rPr>
              <a:t>8</a:t>
            </a:r>
            <a:r>
              <a:rPr lang="en-GB" b="1" dirty="0">
                <a:latin typeface="Verdana" panose="020B0604030504040204" pitchFamily="34" charset="0"/>
                <a:ea typeface="Verdana" panose="020B0604030504040204" pitchFamily="34" charset="0"/>
              </a:rPr>
              <a:t> </a:t>
            </a:r>
            <a:r>
              <a:rPr lang="lv-LV" b="1" dirty="0">
                <a:latin typeface="Verdana" panose="020B0604030504040204" pitchFamily="34" charset="0"/>
                <a:ea typeface="Verdana" panose="020B0604030504040204" pitchFamily="34" charset="0"/>
              </a:rPr>
              <a:t>September</a:t>
            </a:r>
            <a:r>
              <a:rPr lang="en-GB" b="1" dirty="0">
                <a:latin typeface="Verdana" panose="020B0604030504040204" pitchFamily="34" charset="0"/>
                <a:ea typeface="Verdana" panose="020B0604030504040204" pitchFamily="34" charset="0"/>
              </a:rPr>
              <a:t> 2024</a:t>
            </a:r>
          </a:p>
        </p:txBody>
      </p:sp>
      <p:sp>
        <p:nvSpPr>
          <p:cNvPr id="18" name="Rectangle 17">
            <a:extLst>
              <a:ext uri="{FF2B5EF4-FFF2-40B4-BE49-F238E27FC236}">
                <a16:creationId xmlns:a16="http://schemas.microsoft.com/office/drawing/2014/main" id="{F3966248-28C2-AFE9-98C6-3673C01CA9FD}"/>
              </a:ext>
            </a:extLst>
          </p:cNvPr>
          <p:cNvSpPr/>
          <p:nvPr/>
        </p:nvSpPr>
        <p:spPr>
          <a:xfrm>
            <a:off x="1628748" y="1274393"/>
            <a:ext cx="6070404" cy="374273"/>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latin typeface="Verdana" panose="020B0604030504040204" pitchFamily="34" charset="0"/>
                <a:ea typeface="Verdana" panose="020B0604030504040204" pitchFamily="34" charset="0"/>
              </a:rPr>
              <a:t>16</a:t>
            </a:r>
            <a:r>
              <a:rPr lang="en-GB" b="1" dirty="0">
                <a:latin typeface="Verdana" panose="020B0604030504040204" pitchFamily="34" charset="0"/>
                <a:ea typeface="Verdana" panose="020B0604030504040204" pitchFamily="34" charset="0"/>
              </a:rPr>
              <a:t> </a:t>
            </a:r>
            <a:r>
              <a:rPr lang="lv-LV" b="1" dirty="0">
                <a:latin typeface="Verdana" panose="020B0604030504040204" pitchFamily="34" charset="0"/>
                <a:ea typeface="Verdana" panose="020B0604030504040204" pitchFamily="34" charset="0"/>
              </a:rPr>
              <a:t>April </a:t>
            </a:r>
            <a:r>
              <a:rPr lang="en-GB" b="1" dirty="0">
                <a:latin typeface="Verdana" panose="020B0604030504040204" pitchFamily="34" charset="0"/>
                <a:ea typeface="Verdana" panose="020B0604030504040204" pitchFamily="34" charset="0"/>
              </a:rPr>
              <a:t>202</a:t>
            </a:r>
            <a:r>
              <a:rPr lang="lv-LV" b="1" dirty="0">
                <a:latin typeface="Verdana" panose="020B0604030504040204" pitchFamily="34" charset="0"/>
                <a:ea typeface="Verdana" panose="020B0604030504040204" pitchFamily="34" charset="0"/>
              </a:rPr>
              <a:t>4</a:t>
            </a:r>
            <a:r>
              <a:rPr lang="en-GB" b="1" dirty="0">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986609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CEC8F-CD97-2D4B-9760-8AD1BA48D89B}"/>
              </a:ext>
            </a:extLst>
          </p:cNvPr>
          <p:cNvSpPr>
            <a:spLocks noGrp="1"/>
          </p:cNvSpPr>
          <p:nvPr>
            <p:ph type="title"/>
          </p:nvPr>
        </p:nvSpPr>
        <p:spPr>
          <a:xfrm>
            <a:off x="1025997" y="0"/>
            <a:ext cx="10515600" cy="1325563"/>
          </a:xfrm>
        </p:spPr>
        <p:txBody>
          <a:bodyPr>
            <a:normAutofit fontScale="90000"/>
          </a:bodyPr>
          <a:lstStyle/>
          <a:p>
            <a:r>
              <a:rPr lang="en-US" sz="3200" b="1" dirty="0">
                <a:solidFill>
                  <a:srgbClr val="0308DB">
                    <a:lumMod val="50000"/>
                  </a:srgbClr>
                </a:solidFill>
                <a:latin typeface="Verdana" panose="020B0604030504040204" pitchFamily="34" charset="0"/>
                <a:ea typeface="Verdana" panose="020B0604030504040204" pitchFamily="34" charset="0"/>
              </a:rPr>
              <a:t>D6: A human-centred and ethical development and industrial technologies </a:t>
            </a:r>
            <a:br>
              <a:rPr lang="en-US" sz="3200" b="1" dirty="0">
                <a:solidFill>
                  <a:srgbClr val="0308DB">
                    <a:lumMod val="50000"/>
                  </a:srgbClr>
                </a:solidFill>
                <a:latin typeface="Verdana" panose="020B0604030504040204" pitchFamily="34" charset="0"/>
                <a:ea typeface="Verdana" panose="020B0604030504040204" pitchFamily="34" charset="0"/>
              </a:rPr>
            </a:b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A29D8B31-CBC5-4F46-AD30-5F97E7D897EE}"/>
              </a:ext>
            </a:extLst>
          </p:cNvPr>
          <p:cNvSpPr>
            <a:spLocks noGrp="1"/>
          </p:cNvSpPr>
          <p:nvPr>
            <p:ph type="sldNum" sz="quarter" idx="12"/>
          </p:nvPr>
        </p:nvSpPr>
        <p:spPr/>
        <p:txBody>
          <a:bodyPr/>
          <a:lstStyle/>
          <a:p>
            <a:fld id="{660F3F40-12FA-4968-8235-5F18DAFE2DEF}" type="slidenum">
              <a:rPr lang="lv-LV" smtClean="0"/>
              <a:t>11</a:t>
            </a:fld>
            <a:endParaRPr lang="lv-LV" dirty="0"/>
          </a:p>
        </p:txBody>
      </p:sp>
      <p:graphicFrame>
        <p:nvGraphicFramePr>
          <p:cNvPr id="11" name="Content Placeholder 10">
            <a:extLst>
              <a:ext uri="{FF2B5EF4-FFF2-40B4-BE49-F238E27FC236}">
                <a16:creationId xmlns:a16="http://schemas.microsoft.com/office/drawing/2014/main" id="{4FB5B6CE-908E-AF42-9B7B-A2CD44CC5571}"/>
              </a:ext>
            </a:extLst>
          </p:cNvPr>
          <p:cNvGraphicFramePr>
            <a:graphicFrameLocks/>
          </p:cNvGraphicFramePr>
          <p:nvPr>
            <p:extLst>
              <p:ext uri="{D42A27DB-BD31-4B8C-83A1-F6EECF244321}">
                <p14:modId xmlns:p14="http://schemas.microsoft.com/office/powerpoint/2010/main" val="2136635260"/>
              </p:ext>
            </p:extLst>
          </p:nvPr>
        </p:nvGraphicFramePr>
        <p:xfrm>
          <a:off x="323117" y="1448825"/>
          <a:ext cx="11218480" cy="5041485"/>
        </p:xfrm>
        <a:graphic>
          <a:graphicData uri="http://schemas.openxmlformats.org/drawingml/2006/table">
            <a:tbl>
              <a:tblPr/>
              <a:tblGrid>
                <a:gridCol w="5551681">
                  <a:extLst>
                    <a:ext uri="{9D8B030D-6E8A-4147-A177-3AD203B41FA5}">
                      <a16:colId xmlns:a16="http://schemas.microsoft.com/office/drawing/2014/main" val="20000"/>
                    </a:ext>
                  </a:extLst>
                </a:gridCol>
                <a:gridCol w="2557839">
                  <a:extLst>
                    <a:ext uri="{9D8B030D-6E8A-4147-A177-3AD203B41FA5}">
                      <a16:colId xmlns:a16="http://schemas.microsoft.com/office/drawing/2014/main" val="20001"/>
                    </a:ext>
                  </a:extLst>
                </a:gridCol>
                <a:gridCol w="1688951">
                  <a:extLst>
                    <a:ext uri="{9D8B030D-6E8A-4147-A177-3AD203B41FA5}">
                      <a16:colId xmlns:a16="http://schemas.microsoft.com/office/drawing/2014/main" val="20003"/>
                    </a:ext>
                  </a:extLst>
                </a:gridCol>
                <a:gridCol w="1420009">
                  <a:extLst>
                    <a:ext uri="{9D8B030D-6E8A-4147-A177-3AD203B41FA5}">
                      <a16:colId xmlns:a16="http://schemas.microsoft.com/office/drawing/2014/main" val="3995975852"/>
                    </a:ext>
                  </a:extLst>
                </a:gridCol>
              </a:tblGrid>
              <a:tr h="570761">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17508">
                <a:tc>
                  <a:txBody>
                    <a:bodyPr/>
                    <a:lstStyle/>
                    <a:p>
                      <a:pPr algn="l">
                        <a:lnSpc>
                          <a:spcPct val="115000"/>
                        </a:lnSpc>
                        <a:spcAft>
                          <a:spcPts val="400"/>
                        </a:spcAft>
                      </a:pPr>
                      <a:r>
                        <a:rPr lang="en-GB" sz="1400" b="1" kern="1200" dirty="0">
                          <a:solidFill>
                            <a:schemeClr val="tx1"/>
                          </a:solidFill>
                          <a:effectLst/>
                          <a:latin typeface="Verdana" panose="020B0604030504040204" pitchFamily="34" charset="0"/>
                          <a:ea typeface="Verdana" panose="020B0604030504040204" pitchFamily="34" charset="0"/>
                          <a:cs typeface="+mn-cs"/>
                        </a:rPr>
                        <a:t>HORIZON-CL4-2024-HUMAN-03-01:</a:t>
                      </a:r>
                      <a:r>
                        <a:rPr lang="lv-LV" sz="1400" b="1" kern="1200" dirty="0">
                          <a:solidFill>
                            <a:schemeClr val="tx1"/>
                          </a:solidFill>
                          <a:effectLst/>
                          <a:latin typeface="Verdana" panose="020B0604030504040204" pitchFamily="34" charset="0"/>
                          <a:ea typeface="Verdana" panose="020B0604030504040204" pitchFamily="34" charset="0"/>
                          <a:cs typeface="+mn-cs"/>
                        </a:rPr>
                        <a:t> </a:t>
                      </a:r>
                      <a:r>
                        <a:rPr lang="en-GB" sz="1400" kern="1200" dirty="0">
                          <a:solidFill>
                            <a:schemeClr val="tx1"/>
                          </a:solidFill>
                          <a:effectLst/>
                          <a:latin typeface="Verdana" panose="020B0604030504040204" pitchFamily="34" charset="0"/>
                          <a:ea typeface="Verdana" panose="020B0604030504040204" pitchFamily="34" charset="0"/>
                          <a:cs typeface="+mn-cs"/>
                        </a:rPr>
                        <a:t>Advancing Large AI Models: Integration of New Data Modalities and Expansion of Capabilities (AI, Data and Robotics Partnership) </a:t>
                      </a:r>
                      <a:endParaRPr lang="lv-LV" sz="1400" kern="1200" dirty="0">
                        <a:solidFill>
                          <a:schemeClr val="tx1"/>
                        </a:solidFill>
                        <a:effectLst/>
                        <a:latin typeface="Verdana" panose="020B0604030504040204" pitchFamily="34" charset="0"/>
                        <a:ea typeface="Verdana" panose="020B0604030504040204" pitchFamily="34" charset="0"/>
                        <a:cs typeface="+mn-cs"/>
                      </a:endParaRPr>
                    </a:p>
                  </a:txBody>
                  <a:tcPr marL="73025" marR="73025" marT="730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2-3/TRL 4-5</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Verdana" panose="020B0604030504040204" pitchFamily="34" charset="0"/>
                          <a:ea typeface="Verdana" panose="020B0604030504040204" pitchFamily="34" charset="0"/>
                          <a:cs typeface="+mn-cs"/>
                        </a:rPr>
                        <a:t>25</a:t>
                      </a: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GB" sz="1400" kern="1200" dirty="0">
                          <a:solidFill>
                            <a:schemeClr val="tx1"/>
                          </a:solidFill>
                          <a:latin typeface="Verdana" panose="020B0604030504040204" pitchFamily="34" charset="0"/>
                          <a:ea typeface="Verdana" panose="020B0604030504040204" pitchFamily="34" charset="0"/>
                          <a:cs typeface="+mn-cs"/>
                        </a:rPr>
                        <a:t>2</a:t>
                      </a:r>
                      <a:endParaRPr lang="lv-LV" sz="1400" kern="1200" dirty="0">
                        <a:solidFill>
                          <a:schemeClr val="tx1"/>
                        </a:solidFill>
                        <a:latin typeface="Verdana" panose="020B0604030504040204" pitchFamily="34" charset="0"/>
                        <a:ea typeface="Verdana" panose="020B0604030504040204" pitchFamily="34" charset="0"/>
                        <a:cs typeface="+mn-cs"/>
                      </a:endParaRP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763429">
                <a:tc>
                  <a:txBody>
                    <a:bodyPr/>
                    <a:lstStyle/>
                    <a:p>
                      <a:pPr algn="l">
                        <a:lnSpc>
                          <a:spcPct val="115000"/>
                        </a:lnSpc>
                        <a:spcAft>
                          <a:spcPts val="400"/>
                        </a:spcAft>
                      </a:pPr>
                      <a:r>
                        <a:rPr lang="en-GB" sz="1400" b="1" kern="1200" dirty="0">
                          <a:solidFill>
                            <a:schemeClr val="tx1"/>
                          </a:solidFill>
                          <a:effectLst/>
                          <a:latin typeface="Verdana" panose="020B0604030504040204" pitchFamily="34" charset="0"/>
                          <a:ea typeface="Verdana" panose="020B0604030504040204" pitchFamily="34" charset="0"/>
                          <a:cs typeface="+mn-cs"/>
                        </a:rPr>
                        <a:t>HORIZON-CL4-2024-HUMAN-03-02:</a:t>
                      </a:r>
                      <a:r>
                        <a:rPr lang="lv-LV" sz="1400" b="1" kern="1200" dirty="0">
                          <a:solidFill>
                            <a:schemeClr val="tx1"/>
                          </a:solidFill>
                          <a:effectLst/>
                          <a:latin typeface="Verdana" panose="020B0604030504040204" pitchFamily="34" charset="0"/>
                          <a:ea typeface="Verdana" panose="020B0604030504040204" pitchFamily="34" charset="0"/>
                          <a:cs typeface="+mn-cs"/>
                        </a:rPr>
                        <a:t> </a:t>
                      </a:r>
                      <a:r>
                        <a:rPr lang="en-GB" sz="1800" kern="1200" dirty="0">
                          <a:solidFill>
                            <a:schemeClr val="tx1"/>
                          </a:solidFill>
                          <a:effectLst/>
                          <a:latin typeface="+mn-lt"/>
                          <a:ea typeface="+mn-ea"/>
                          <a:cs typeface="+mn-cs"/>
                        </a:rPr>
                        <a:t>Explainable and Robust AI (AI Data and Robotics Partnership) </a:t>
                      </a:r>
                      <a:endParaRPr lang="lv-LV" sz="1400" kern="1200" dirty="0">
                        <a:solidFill>
                          <a:schemeClr val="tx1"/>
                        </a:solidFill>
                        <a:effectLst/>
                        <a:latin typeface="Verdana" panose="020B0604030504040204" pitchFamily="34" charset="0"/>
                        <a:ea typeface="Verdana" panose="020B0604030504040204" pitchFamily="34" charset="0"/>
                        <a:cs typeface="+mn-cs"/>
                      </a:endParaRPr>
                    </a:p>
                  </a:txBody>
                  <a:tcPr marL="73025" marR="73025" marT="730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2-3/TRL 4-5</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Verdana" panose="020B0604030504040204" pitchFamily="34" charset="0"/>
                          <a:ea typeface="Verdana" panose="020B0604030504040204" pitchFamily="34" charset="0"/>
                          <a:cs typeface="+mn-cs"/>
                        </a:rPr>
                        <a:t>7,5</a:t>
                      </a: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GB" sz="1400" kern="1200" dirty="0">
                          <a:solidFill>
                            <a:schemeClr val="tx1"/>
                          </a:solidFill>
                          <a:latin typeface="Verdana" panose="020B0604030504040204" pitchFamily="34" charset="0"/>
                          <a:ea typeface="Verdana" panose="020B0604030504040204" pitchFamily="34" charset="0"/>
                          <a:cs typeface="+mn-cs"/>
                        </a:rPr>
                        <a:t>2</a:t>
                      </a:r>
                      <a:endParaRPr lang="lv-LV" sz="1400" kern="1200" dirty="0">
                        <a:solidFill>
                          <a:schemeClr val="tx1"/>
                        </a:solidFill>
                        <a:latin typeface="Verdana" panose="020B0604030504040204" pitchFamily="34" charset="0"/>
                        <a:ea typeface="Verdana" panose="020B0604030504040204" pitchFamily="34" charset="0"/>
                        <a:cs typeface="+mn-cs"/>
                      </a:endParaRP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65195">
                <a:tc>
                  <a:txBody>
                    <a:bodyPr/>
                    <a:lstStyle/>
                    <a:p>
                      <a:pPr algn="l">
                        <a:lnSpc>
                          <a:spcPct val="115000"/>
                        </a:lnSpc>
                        <a:spcAft>
                          <a:spcPts val="400"/>
                        </a:spcAft>
                      </a:pPr>
                      <a:r>
                        <a:rPr lang="en-US" sz="1400" b="1" kern="1200" dirty="0">
                          <a:solidFill>
                            <a:schemeClr val="tx1"/>
                          </a:solidFill>
                          <a:effectLst/>
                          <a:latin typeface="Verdana" panose="020B0604030504040204" pitchFamily="34" charset="0"/>
                          <a:ea typeface="Verdana" panose="020B0604030504040204" pitchFamily="34" charset="0"/>
                          <a:cs typeface="+mn-cs"/>
                        </a:rPr>
                        <a:t>HORIZON-CL4-2024-HUMAN-03-03: </a:t>
                      </a:r>
                      <a:r>
                        <a:rPr lang="en-US" sz="1400" kern="1200" dirty="0">
                          <a:solidFill>
                            <a:schemeClr val="tx1"/>
                          </a:solidFill>
                          <a:effectLst/>
                          <a:latin typeface="Verdana" panose="020B0604030504040204" pitchFamily="34" charset="0"/>
                          <a:ea typeface="Verdana" panose="020B0604030504040204" pitchFamily="34" charset="0"/>
                          <a:cs typeface="+mn-cs"/>
                        </a:rPr>
                        <a:t>Digital Humanism - Putting people at the </a:t>
                      </a:r>
                      <a:r>
                        <a:rPr lang="en-US" sz="1400" kern="1200" dirty="0" err="1">
                          <a:solidFill>
                            <a:schemeClr val="tx1"/>
                          </a:solidFill>
                          <a:effectLst/>
                          <a:latin typeface="Verdana" panose="020B0604030504040204" pitchFamily="34" charset="0"/>
                          <a:ea typeface="Verdana" panose="020B0604030504040204" pitchFamily="34" charset="0"/>
                          <a:cs typeface="+mn-cs"/>
                        </a:rPr>
                        <a:t>centre</a:t>
                      </a:r>
                      <a:r>
                        <a:rPr lang="en-US" sz="1400" kern="1200" dirty="0">
                          <a:solidFill>
                            <a:schemeClr val="tx1"/>
                          </a:solidFill>
                          <a:effectLst/>
                          <a:latin typeface="Verdana" panose="020B0604030504040204" pitchFamily="34" charset="0"/>
                          <a:ea typeface="Verdana" panose="020B0604030504040204" pitchFamily="34" charset="0"/>
                          <a:cs typeface="+mn-cs"/>
                        </a:rPr>
                        <a:t> of the digital transformation</a:t>
                      </a:r>
                      <a:endParaRPr lang="lv-LV" sz="1400" kern="1200" dirty="0">
                        <a:solidFill>
                          <a:schemeClr val="tx1"/>
                        </a:solidFill>
                        <a:effectLst/>
                        <a:latin typeface="Verdana" panose="020B0604030504040204" pitchFamily="34" charset="0"/>
                        <a:ea typeface="Verdana" panose="020B0604030504040204" pitchFamily="34" charset="0"/>
                        <a:cs typeface="+mn-cs"/>
                      </a:endParaRPr>
                    </a:p>
                  </a:txBody>
                  <a:tcPr marL="73025" marR="73025" marT="730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CSA</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Verdana" panose="020B0604030504040204" pitchFamily="34" charset="0"/>
                          <a:ea typeface="Verdana" panose="020B0604030504040204" pitchFamily="34" charset="0"/>
                          <a:cs typeface="+mn-cs"/>
                        </a:rPr>
                        <a:t>1,5</a:t>
                      </a: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GB" sz="1400" kern="1200" dirty="0">
                          <a:solidFill>
                            <a:schemeClr val="tx1"/>
                          </a:solidFill>
                          <a:latin typeface="Verdana" panose="020B0604030504040204" pitchFamily="34" charset="0"/>
                          <a:ea typeface="Verdana" panose="020B0604030504040204" pitchFamily="34" charset="0"/>
                          <a:cs typeface="+mn-cs"/>
                        </a:rPr>
                        <a:t>1</a:t>
                      </a:r>
                      <a:endParaRPr lang="lv-LV" sz="1400" kern="1200" dirty="0">
                        <a:solidFill>
                          <a:schemeClr val="tx1"/>
                        </a:solidFill>
                        <a:latin typeface="Verdana" panose="020B0604030504040204" pitchFamily="34" charset="0"/>
                        <a:ea typeface="Verdana" panose="020B0604030504040204" pitchFamily="34" charset="0"/>
                        <a:cs typeface="+mn-cs"/>
                      </a:endParaRP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4461071"/>
                  </a:ext>
                </a:extLst>
              </a:tr>
              <a:tr h="702827">
                <a:tc>
                  <a:txBody>
                    <a:bodyPr/>
                    <a:lstStyle/>
                    <a:p>
                      <a:pPr algn="l">
                        <a:lnSpc>
                          <a:spcPct val="115000"/>
                        </a:lnSpc>
                        <a:spcAft>
                          <a:spcPts val="400"/>
                        </a:spcAft>
                      </a:pPr>
                      <a:r>
                        <a:rPr lang="en-US" sz="1400" b="1" kern="1200" dirty="0">
                          <a:solidFill>
                            <a:schemeClr val="tx1"/>
                          </a:solidFill>
                          <a:effectLst/>
                          <a:latin typeface="Verdana" panose="020B0604030504040204" pitchFamily="34" charset="0"/>
                          <a:ea typeface="Verdana" panose="020B0604030504040204" pitchFamily="34" charset="0"/>
                          <a:cs typeface="+mn-cs"/>
                        </a:rPr>
                        <a:t>HORIZON-CL4-2024-HUMAN-03-04:</a:t>
                      </a:r>
                      <a:r>
                        <a:rPr lang="lv-LV" sz="1400" b="1" kern="1200" dirty="0">
                          <a:solidFill>
                            <a:schemeClr val="tx1"/>
                          </a:solidFill>
                          <a:effectLst/>
                          <a:latin typeface="Verdana" panose="020B0604030504040204" pitchFamily="34" charset="0"/>
                          <a:ea typeface="Verdana" panose="020B0604030504040204" pitchFamily="34" charset="0"/>
                          <a:cs typeface="+mn-cs"/>
                        </a:rPr>
                        <a:t> </a:t>
                      </a:r>
                      <a:r>
                        <a:rPr lang="en-US" sz="1400" kern="1200" dirty="0">
                          <a:solidFill>
                            <a:schemeClr val="tx1"/>
                          </a:solidFill>
                          <a:effectLst/>
                          <a:latin typeface="Verdana" panose="020B0604030504040204" pitchFamily="34" charset="0"/>
                          <a:ea typeface="Verdana" panose="020B0604030504040204" pitchFamily="34" charset="0"/>
                          <a:cs typeface="+mn-cs"/>
                        </a:rPr>
                        <a:t>Facilitate the engagement in global ICT </a:t>
                      </a:r>
                      <a:r>
                        <a:rPr lang="en-US" sz="1400" kern="1200" dirty="0" err="1">
                          <a:solidFill>
                            <a:schemeClr val="tx1"/>
                          </a:solidFill>
                          <a:effectLst/>
                          <a:latin typeface="Verdana" panose="020B0604030504040204" pitchFamily="34" charset="0"/>
                          <a:ea typeface="Verdana" panose="020B0604030504040204" pitchFamily="34" charset="0"/>
                          <a:cs typeface="+mn-cs"/>
                        </a:rPr>
                        <a:t>standardisation</a:t>
                      </a:r>
                      <a:r>
                        <a:rPr lang="en-US" sz="1400" kern="1200" dirty="0">
                          <a:solidFill>
                            <a:schemeClr val="tx1"/>
                          </a:solidFill>
                          <a:effectLst/>
                          <a:latin typeface="Verdana" panose="020B0604030504040204" pitchFamily="34" charset="0"/>
                          <a:ea typeface="Verdana" panose="020B0604030504040204" pitchFamily="34" charset="0"/>
                          <a:cs typeface="+mn-cs"/>
                        </a:rPr>
                        <a:t> development </a:t>
                      </a:r>
                      <a:endParaRPr lang="lv-LV" sz="1400" kern="1200" dirty="0">
                        <a:solidFill>
                          <a:schemeClr val="tx1"/>
                        </a:solidFill>
                        <a:effectLst/>
                        <a:latin typeface="Verdana" panose="020B0604030504040204" pitchFamily="34" charset="0"/>
                        <a:ea typeface="Verdana" panose="020B0604030504040204" pitchFamily="34" charset="0"/>
                        <a:cs typeface="+mn-cs"/>
                      </a:endParaRPr>
                    </a:p>
                  </a:txBody>
                  <a:tcPr marL="73025" marR="73025" marT="730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lv-LV" sz="1400" b="1" i="0" u="none" strike="noStrike" noProof="0" dirty="0">
                          <a:solidFill>
                            <a:schemeClr val="tx1"/>
                          </a:solidFill>
                          <a:effectLst/>
                          <a:latin typeface="Verdana" panose="020B0604030504040204" pitchFamily="34" charset="0"/>
                          <a:ea typeface="Verdana" panose="020B0604030504040204" pitchFamily="34" charset="0"/>
                        </a:rPr>
                        <a:t>CSA</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Verdana" panose="020B0604030504040204" pitchFamily="34" charset="0"/>
                          <a:ea typeface="Verdana" panose="020B0604030504040204" pitchFamily="34" charset="0"/>
                          <a:cs typeface="+mn-cs"/>
                        </a:rPr>
                        <a:t>6</a:t>
                      </a: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GB" sz="1400" kern="1200" dirty="0">
                          <a:solidFill>
                            <a:schemeClr val="tx1"/>
                          </a:solidFill>
                          <a:latin typeface="Verdana" panose="020B0604030504040204" pitchFamily="34" charset="0"/>
                          <a:ea typeface="Verdana" panose="020B0604030504040204" pitchFamily="34" charset="0"/>
                          <a:cs typeface="+mn-cs"/>
                        </a:rPr>
                        <a:t>1</a:t>
                      </a:r>
                      <a:endParaRPr lang="lv-LV" sz="1400" kern="1200" dirty="0">
                        <a:solidFill>
                          <a:schemeClr val="tx1"/>
                        </a:solidFill>
                        <a:latin typeface="Verdana" panose="020B0604030504040204" pitchFamily="34" charset="0"/>
                        <a:ea typeface="Verdana" panose="020B0604030504040204" pitchFamily="34" charset="0"/>
                        <a:cs typeface="+mn-cs"/>
                      </a:endParaRP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3039380"/>
                  </a:ext>
                </a:extLst>
              </a:tr>
              <a:tr h="821406">
                <a:tc>
                  <a:txBody>
                    <a:bodyPr/>
                    <a:lstStyle/>
                    <a:p>
                      <a:pPr algn="l">
                        <a:lnSpc>
                          <a:spcPct val="115000"/>
                        </a:lnSpc>
                        <a:spcAft>
                          <a:spcPts val="400"/>
                        </a:spcAft>
                      </a:pPr>
                      <a:r>
                        <a:rPr lang="en-US" sz="1400" b="1" kern="1200" dirty="0">
                          <a:solidFill>
                            <a:schemeClr val="tx1"/>
                          </a:solidFill>
                          <a:effectLst/>
                          <a:latin typeface="Verdana" panose="020B0604030504040204" pitchFamily="34" charset="0"/>
                          <a:ea typeface="Verdana" panose="020B0604030504040204" pitchFamily="34" charset="0"/>
                          <a:cs typeface="+mn-cs"/>
                        </a:rPr>
                        <a:t>HORIZON-CL4-2024-HUMAN-02-35:</a:t>
                      </a:r>
                      <a:r>
                        <a:rPr lang="lv-LV" sz="1400" b="1" kern="1200" dirty="0">
                          <a:solidFill>
                            <a:schemeClr val="tx1"/>
                          </a:solidFill>
                          <a:effectLst/>
                          <a:latin typeface="Verdana" panose="020B0604030504040204" pitchFamily="34" charset="0"/>
                          <a:ea typeface="Verdana" panose="020B0604030504040204" pitchFamily="34" charset="0"/>
                          <a:cs typeface="+mn-cs"/>
                        </a:rPr>
                        <a:t> </a:t>
                      </a:r>
                      <a:r>
                        <a:rPr lang="en-US" sz="1400" kern="1200" dirty="0">
                          <a:solidFill>
                            <a:schemeClr val="tx1"/>
                          </a:solidFill>
                          <a:effectLst/>
                          <a:latin typeface="Verdana" panose="020B0604030504040204" pitchFamily="34" charset="0"/>
                          <a:ea typeface="Verdana" panose="020B0604030504040204" pitchFamily="34" charset="0"/>
                          <a:cs typeface="+mn-cs"/>
                        </a:rPr>
                        <a:t>Intellectual asset management support for public research </a:t>
                      </a:r>
                      <a:r>
                        <a:rPr lang="en-US" sz="1400" kern="1200" dirty="0" err="1">
                          <a:solidFill>
                            <a:schemeClr val="tx1"/>
                          </a:solidFill>
                          <a:effectLst/>
                          <a:latin typeface="Verdana" panose="020B0604030504040204" pitchFamily="34" charset="0"/>
                          <a:ea typeface="Verdana" panose="020B0604030504040204" pitchFamily="34" charset="0"/>
                          <a:cs typeface="+mn-cs"/>
                        </a:rPr>
                        <a:t>organisations</a:t>
                      </a:r>
                      <a:r>
                        <a:rPr lang="en-US" sz="1400" kern="1200" dirty="0">
                          <a:solidFill>
                            <a:schemeClr val="tx1"/>
                          </a:solidFill>
                          <a:effectLst/>
                          <a:latin typeface="Verdana" panose="020B0604030504040204" pitchFamily="34" charset="0"/>
                          <a:ea typeface="Verdana" panose="020B0604030504040204" pitchFamily="34" charset="0"/>
                          <a:cs typeface="+mn-cs"/>
                        </a:rPr>
                        <a:t>, academic institutions and their spin-offs</a:t>
                      </a:r>
                      <a:endParaRPr lang="lv-LV" sz="1400" kern="1200" dirty="0">
                        <a:solidFill>
                          <a:schemeClr val="tx1"/>
                        </a:solidFill>
                        <a:effectLst/>
                        <a:latin typeface="Verdana" panose="020B0604030504040204" pitchFamily="34" charset="0"/>
                        <a:ea typeface="Verdana" panose="020B0604030504040204" pitchFamily="34" charset="0"/>
                        <a:cs typeface="+mn-cs"/>
                      </a:endParaRPr>
                    </a:p>
                  </a:txBody>
                  <a:tcPr marL="73025" marR="73025" marT="730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1" i="0" u="none" strike="noStrike" noProof="0" dirty="0">
                          <a:solidFill>
                            <a:schemeClr val="tx1"/>
                          </a:solidFill>
                          <a:effectLst/>
                          <a:latin typeface="Verdana" panose="020B0604030504040204" pitchFamily="34" charset="0"/>
                          <a:ea typeface="Verdana" panose="020B0604030504040204" pitchFamily="34" charset="0"/>
                        </a:rPr>
                        <a:t>CSA</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p>
                      <a:pPr algn="ctr" fontAlgn="ct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Verdana" panose="020B0604030504040204" pitchFamily="34" charset="0"/>
                          <a:ea typeface="Verdana" panose="020B0604030504040204" pitchFamily="34" charset="0"/>
                          <a:cs typeface="+mn-cs"/>
                        </a:rPr>
                        <a:t>2</a:t>
                      </a: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Verdana" panose="020B0604030504040204" pitchFamily="34" charset="0"/>
                          <a:ea typeface="Verdana" panose="020B0604030504040204" pitchFamily="34" charset="0"/>
                          <a:cs typeface="+mn-cs"/>
                        </a:rPr>
                        <a:t>1</a:t>
                      </a: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13023808"/>
                  </a:ext>
                </a:extLst>
              </a:tr>
              <a:tr h="661204">
                <a:tc>
                  <a:txBody>
                    <a:bodyPr/>
                    <a:lstStyle/>
                    <a:p>
                      <a:pPr algn="l">
                        <a:lnSpc>
                          <a:spcPct val="115000"/>
                        </a:lnSpc>
                        <a:spcAft>
                          <a:spcPts val="400"/>
                        </a:spcAft>
                      </a:pPr>
                      <a:r>
                        <a:rPr lang="en-GB" sz="1400" b="1" kern="1200" dirty="0">
                          <a:solidFill>
                            <a:schemeClr val="tx1"/>
                          </a:solidFill>
                          <a:effectLst/>
                          <a:latin typeface="Verdana" panose="020B0604030504040204" pitchFamily="34" charset="0"/>
                          <a:ea typeface="Verdana" panose="020B0604030504040204" pitchFamily="34" charset="0"/>
                          <a:cs typeface="+mn-cs"/>
                        </a:rPr>
                        <a:t>HORIZON-CL4-2024-HUMAN-02-36: </a:t>
                      </a:r>
                      <a:r>
                        <a:rPr lang="en-GB" sz="1400" kern="1200" dirty="0">
                          <a:solidFill>
                            <a:schemeClr val="tx1"/>
                          </a:solidFill>
                          <a:effectLst/>
                          <a:latin typeface="Verdana" panose="020B0604030504040204" pitchFamily="34" charset="0"/>
                          <a:ea typeface="Verdana" panose="020B0604030504040204" pitchFamily="34" charset="0"/>
                          <a:cs typeface="+mn-cs"/>
                        </a:rPr>
                        <a:t>Synergy with national and regional initiatives in Europe on Innovative Materials </a:t>
                      </a:r>
                      <a:endParaRPr lang="lv-LV" sz="1400" kern="1200" dirty="0">
                        <a:solidFill>
                          <a:schemeClr val="tx1"/>
                        </a:solidFill>
                        <a:effectLst/>
                        <a:latin typeface="Verdana" panose="020B0604030504040204" pitchFamily="34" charset="0"/>
                        <a:ea typeface="Verdana" panose="020B0604030504040204" pitchFamily="34" charset="0"/>
                        <a:cs typeface="+mn-cs"/>
                      </a:endParaRPr>
                    </a:p>
                  </a:txBody>
                  <a:tcPr marL="73025" marR="73025" marT="730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1" i="0" u="none" strike="noStrike" noProof="0" dirty="0">
                          <a:solidFill>
                            <a:schemeClr val="tx1"/>
                          </a:solidFill>
                          <a:effectLst/>
                          <a:latin typeface="Verdana" panose="020B0604030504040204" pitchFamily="34" charset="0"/>
                          <a:ea typeface="Verdana" panose="020B0604030504040204" pitchFamily="34" charset="0"/>
                        </a:rPr>
                        <a:t>CSA</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Verdana" panose="020B0604030504040204" pitchFamily="34" charset="0"/>
                          <a:ea typeface="Verdana" panose="020B0604030504040204" pitchFamily="34" charset="0"/>
                          <a:cs typeface="+mn-cs"/>
                        </a:rPr>
                        <a:t>4</a:t>
                      </a: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Verdana" panose="020B0604030504040204" pitchFamily="34" charset="0"/>
                          <a:ea typeface="Verdana" panose="020B0604030504040204" pitchFamily="34" charset="0"/>
                          <a:cs typeface="+mn-cs"/>
                        </a:rPr>
                        <a:t>1</a:t>
                      </a:r>
                    </a:p>
                  </a:txBody>
                  <a:tcPr marL="73025" marR="73025" marT="730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80709263"/>
                  </a:ext>
                </a:extLst>
              </a:tr>
            </a:tbl>
          </a:graphicData>
        </a:graphic>
      </p:graphicFrame>
      <p:sp>
        <p:nvSpPr>
          <p:cNvPr id="12" name="Rectangle 11">
            <a:extLst>
              <a:ext uri="{FF2B5EF4-FFF2-40B4-BE49-F238E27FC236}">
                <a16:creationId xmlns:a16="http://schemas.microsoft.com/office/drawing/2014/main" id="{16DC576E-D9F4-EB40-AF05-207A8CEDBC42}"/>
              </a:ext>
            </a:extLst>
          </p:cNvPr>
          <p:cNvSpPr/>
          <p:nvPr/>
        </p:nvSpPr>
        <p:spPr>
          <a:xfrm>
            <a:off x="7231498" y="1011292"/>
            <a:ext cx="4289691"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1</a:t>
            </a:r>
            <a:r>
              <a:rPr lang="lv-LV" b="1" dirty="0">
                <a:latin typeface="Verdana" panose="020B0604030504040204" pitchFamily="34" charset="0"/>
                <a:ea typeface="Verdana" panose="020B0604030504040204" pitchFamily="34" charset="0"/>
              </a:rPr>
              <a:t>8</a:t>
            </a:r>
            <a:r>
              <a:rPr lang="en-GB" b="1" dirty="0">
                <a:latin typeface="Verdana" panose="020B0604030504040204" pitchFamily="34" charset="0"/>
                <a:ea typeface="Verdana" panose="020B0604030504040204" pitchFamily="34" charset="0"/>
              </a:rPr>
              <a:t> </a:t>
            </a:r>
            <a:r>
              <a:rPr lang="lv-LV" b="1" dirty="0">
                <a:latin typeface="Verdana" panose="020B0604030504040204" pitchFamily="34" charset="0"/>
                <a:ea typeface="Verdana" panose="020B0604030504040204" pitchFamily="34" charset="0"/>
              </a:rPr>
              <a:t>September</a:t>
            </a:r>
            <a:r>
              <a:rPr lang="en-GB" b="1" dirty="0">
                <a:latin typeface="Verdana" panose="020B0604030504040204" pitchFamily="34" charset="0"/>
                <a:ea typeface="Verdana" panose="020B0604030504040204" pitchFamily="34" charset="0"/>
              </a:rPr>
              <a:t> 2024</a:t>
            </a:r>
          </a:p>
        </p:txBody>
      </p:sp>
      <p:sp>
        <p:nvSpPr>
          <p:cNvPr id="18" name="Rectangle 17">
            <a:extLst>
              <a:ext uri="{FF2B5EF4-FFF2-40B4-BE49-F238E27FC236}">
                <a16:creationId xmlns:a16="http://schemas.microsoft.com/office/drawing/2014/main" id="{DA9D03D7-2D7B-9949-8B3B-A5D5DE4C091B}"/>
              </a:ext>
            </a:extLst>
          </p:cNvPr>
          <p:cNvSpPr/>
          <p:nvPr/>
        </p:nvSpPr>
        <p:spPr>
          <a:xfrm>
            <a:off x="1733099" y="1006351"/>
            <a:ext cx="6070404" cy="374273"/>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latin typeface="Verdana" panose="020B0604030504040204" pitchFamily="34" charset="0"/>
                <a:ea typeface="Verdana" panose="020B0604030504040204" pitchFamily="34" charset="0"/>
              </a:rPr>
              <a:t>16</a:t>
            </a:r>
            <a:r>
              <a:rPr lang="en-GB" b="1" dirty="0">
                <a:latin typeface="Verdana" panose="020B0604030504040204" pitchFamily="34" charset="0"/>
                <a:ea typeface="Verdana" panose="020B0604030504040204" pitchFamily="34" charset="0"/>
              </a:rPr>
              <a:t> </a:t>
            </a:r>
            <a:r>
              <a:rPr lang="lv-LV" b="1" dirty="0">
                <a:latin typeface="Verdana" panose="020B0604030504040204" pitchFamily="34" charset="0"/>
                <a:ea typeface="Verdana" panose="020B0604030504040204" pitchFamily="34" charset="0"/>
              </a:rPr>
              <a:t>April</a:t>
            </a:r>
            <a:r>
              <a:rPr lang="en-GB" b="1" dirty="0">
                <a:latin typeface="Verdana" panose="020B0604030504040204" pitchFamily="34" charset="0"/>
                <a:ea typeface="Verdana" panose="020B0604030504040204" pitchFamily="34" charset="0"/>
              </a:rPr>
              <a:t> 202</a:t>
            </a:r>
            <a:r>
              <a:rPr lang="lv-LV" b="1" dirty="0">
                <a:latin typeface="Verdana" panose="020B0604030504040204" pitchFamily="34" charset="0"/>
                <a:ea typeface="Verdana" panose="020B0604030504040204" pitchFamily="34" charset="0"/>
              </a:rPr>
              <a:t>4</a:t>
            </a:r>
            <a:r>
              <a:rPr lang="en-GB" b="1" dirty="0">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1076181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601DA-A938-FF76-41F9-F31EF2AEBF4F}"/>
              </a:ext>
            </a:extLst>
          </p:cNvPr>
          <p:cNvSpPr>
            <a:spLocks noGrp="1"/>
          </p:cNvSpPr>
          <p:nvPr>
            <p:ph type="title"/>
          </p:nvPr>
        </p:nvSpPr>
        <p:spPr>
          <a:xfrm>
            <a:off x="994317" y="57733"/>
            <a:ext cx="10515600" cy="1325563"/>
          </a:xfrm>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WP 2025 Orientations</a:t>
            </a:r>
          </a:p>
        </p:txBody>
      </p:sp>
      <p:sp>
        <p:nvSpPr>
          <p:cNvPr id="3" name="Slide Number Placeholder 2">
            <a:extLst>
              <a:ext uri="{FF2B5EF4-FFF2-40B4-BE49-F238E27FC236}">
                <a16:creationId xmlns:a16="http://schemas.microsoft.com/office/drawing/2014/main" id="{14EA2533-5B6E-DB3D-4D9A-8EBD7159A45C}"/>
              </a:ext>
            </a:extLst>
          </p:cNvPr>
          <p:cNvSpPr>
            <a:spLocks noGrp="1"/>
          </p:cNvSpPr>
          <p:nvPr>
            <p:ph type="sldNum" sz="quarter" idx="12"/>
          </p:nvPr>
        </p:nvSpPr>
        <p:spPr/>
        <p:txBody>
          <a:bodyPr/>
          <a:lstStyle/>
          <a:p>
            <a:fld id="{660F3F40-12FA-4968-8235-5F18DAFE2DEF}" type="slidenum">
              <a:rPr lang="lv-LV" smtClean="0"/>
              <a:t>12</a:t>
            </a:fld>
            <a:endParaRPr lang="lv-LV" dirty="0"/>
          </a:p>
        </p:txBody>
      </p:sp>
      <p:pic>
        <p:nvPicPr>
          <p:cNvPr id="11" name="Picture 10">
            <a:extLst>
              <a:ext uri="{FF2B5EF4-FFF2-40B4-BE49-F238E27FC236}">
                <a16:creationId xmlns:a16="http://schemas.microsoft.com/office/drawing/2014/main" id="{7FCE27FC-E6F6-51EB-076F-F32BEB37E023}"/>
              </a:ext>
            </a:extLst>
          </p:cNvPr>
          <p:cNvPicPr>
            <a:picLocks noChangeAspect="1"/>
          </p:cNvPicPr>
          <p:nvPr/>
        </p:nvPicPr>
        <p:blipFill>
          <a:blip r:embed="rId2"/>
          <a:stretch>
            <a:fillRect/>
          </a:stretch>
        </p:blipFill>
        <p:spPr>
          <a:xfrm>
            <a:off x="6334114" y="225734"/>
            <a:ext cx="5544723" cy="5962615"/>
          </a:xfrm>
          <a:prstGeom prst="rect">
            <a:avLst/>
          </a:prstGeom>
        </p:spPr>
      </p:pic>
      <p:pic>
        <p:nvPicPr>
          <p:cNvPr id="12" name="Picture 11">
            <a:extLst>
              <a:ext uri="{FF2B5EF4-FFF2-40B4-BE49-F238E27FC236}">
                <a16:creationId xmlns:a16="http://schemas.microsoft.com/office/drawing/2014/main" id="{B91A09A7-A390-3942-AACE-06F9CFD0B498}"/>
              </a:ext>
            </a:extLst>
          </p:cNvPr>
          <p:cNvPicPr>
            <a:picLocks noChangeAspect="1"/>
          </p:cNvPicPr>
          <p:nvPr/>
        </p:nvPicPr>
        <p:blipFill>
          <a:blip r:embed="rId3"/>
          <a:stretch>
            <a:fillRect/>
          </a:stretch>
        </p:blipFill>
        <p:spPr>
          <a:xfrm>
            <a:off x="0" y="1383296"/>
            <a:ext cx="6211032" cy="4805053"/>
          </a:xfrm>
          <a:prstGeom prst="rect">
            <a:avLst/>
          </a:prstGeom>
        </p:spPr>
      </p:pic>
    </p:spTree>
    <p:extLst>
      <p:ext uri="{BB962C8B-B14F-4D97-AF65-F5344CB8AC3E}">
        <p14:creationId xmlns:p14="http://schemas.microsoft.com/office/powerpoint/2010/main" val="3034430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F6794-10F6-7C44-BF58-EACAFA0A2680}"/>
              </a:ext>
            </a:extLst>
          </p:cNvPr>
          <p:cNvSpPr>
            <a:spLocks noGrp="1"/>
          </p:cNvSpPr>
          <p:nvPr>
            <p:ph type="title"/>
          </p:nvPr>
        </p:nvSpPr>
        <p:spPr>
          <a:xfrm>
            <a:off x="838200" y="-8732"/>
            <a:ext cx="10515600" cy="1325563"/>
          </a:xfrm>
        </p:spPr>
        <p:txBody>
          <a:bodyPr/>
          <a:lstStyle/>
          <a:p>
            <a:r>
              <a:rPr lang="en-US" sz="3200" b="1" dirty="0">
                <a:solidFill>
                  <a:srgbClr val="0308DB">
                    <a:lumMod val="50000"/>
                  </a:srgbClr>
                </a:solidFill>
                <a:latin typeface="Verdana" panose="020B0604030504040204" pitchFamily="34" charset="0"/>
                <a:ea typeface="Verdana" panose="020B0604030504040204" pitchFamily="34" charset="0"/>
              </a:rPr>
              <a:t>Pasākumi</a:t>
            </a:r>
          </a:p>
        </p:txBody>
      </p:sp>
      <p:sp>
        <p:nvSpPr>
          <p:cNvPr id="3" name="Slide Number Placeholder 2">
            <a:extLst>
              <a:ext uri="{FF2B5EF4-FFF2-40B4-BE49-F238E27FC236}">
                <a16:creationId xmlns:a16="http://schemas.microsoft.com/office/drawing/2014/main" id="{88F16BE7-C638-DE43-8743-FA737FC17737}"/>
              </a:ext>
            </a:extLst>
          </p:cNvPr>
          <p:cNvSpPr>
            <a:spLocks noGrp="1"/>
          </p:cNvSpPr>
          <p:nvPr>
            <p:ph type="sldNum" sz="quarter" idx="12"/>
          </p:nvPr>
        </p:nvSpPr>
        <p:spPr/>
        <p:txBody>
          <a:bodyPr/>
          <a:lstStyle/>
          <a:p>
            <a:fld id="{660F3F40-12FA-4968-8235-5F18DAFE2DEF}" type="slidenum">
              <a:rPr lang="lv-LV" smtClean="0"/>
              <a:t>13</a:t>
            </a:fld>
            <a:endParaRPr lang="lv-LV" dirty="0"/>
          </a:p>
        </p:txBody>
      </p:sp>
      <p:pic>
        <p:nvPicPr>
          <p:cNvPr id="6" name="Picture 5">
            <a:extLst>
              <a:ext uri="{FF2B5EF4-FFF2-40B4-BE49-F238E27FC236}">
                <a16:creationId xmlns:a16="http://schemas.microsoft.com/office/drawing/2014/main" id="{C63262BB-20E7-CA4A-D51C-A957DA63AE34}"/>
              </a:ext>
            </a:extLst>
          </p:cNvPr>
          <p:cNvPicPr>
            <a:picLocks noChangeAspect="1"/>
          </p:cNvPicPr>
          <p:nvPr/>
        </p:nvPicPr>
        <p:blipFill>
          <a:blip r:embed="rId2"/>
          <a:stretch>
            <a:fillRect/>
          </a:stretch>
        </p:blipFill>
        <p:spPr>
          <a:xfrm>
            <a:off x="43623" y="1166962"/>
            <a:ext cx="4932499" cy="2228565"/>
          </a:xfrm>
          <a:prstGeom prst="rect">
            <a:avLst/>
          </a:prstGeom>
        </p:spPr>
      </p:pic>
      <p:sp>
        <p:nvSpPr>
          <p:cNvPr id="9" name="TextBox 8">
            <a:extLst>
              <a:ext uri="{FF2B5EF4-FFF2-40B4-BE49-F238E27FC236}">
                <a16:creationId xmlns:a16="http://schemas.microsoft.com/office/drawing/2014/main" id="{5E1E621E-00CB-8E8A-D3C3-F19CB1412054}"/>
              </a:ext>
            </a:extLst>
          </p:cNvPr>
          <p:cNvSpPr txBox="1"/>
          <p:nvPr/>
        </p:nvSpPr>
        <p:spPr>
          <a:xfrm>
            <a:off x="45744" y="3358971"/>
            <a:ext cx="4849641" cy="646331"/>
          </a:xfrm>
          <a:prstGeom prst="rect">
            <a:avLst/>
          </a:prstGeom>
          <a:noFill/>
        </p:spPr>
        <p:txBody>
          <a:bodyPr wrap="square">
            <a:spAutoFit/>
          </a:bodyPr>
          <a:lstStyle/>
          <a:p>
            <a:r>
              <a:rPr lang="lv-LV" sz="1200" dirty="0">
                <a:latin typeface="Verdana" panose="020B0604030504040204" pitchFamily="34" charset="0"/>
                <a:ea typeface="Verdana" panose="020B0604030504040204" pitchFamily="34" charset="0"/>
                <a:hlinkClick r:id="rId3"/>
              </a:rPr>
              <a:t>https://www.lzp.gov.lv/lv/notikums/informativais-pasakums-explore-horizon-europe-european-commissions-perspective-opportunities-latvian-participants?date=0</a:t>
            </a:r>
            <a:r>
              <a:rPr lang="lv-LV" sz="1200" dirty="0">
                <a:latin typeface="Verdana" panose="020B0604030504040204" pitchFamily="34" charset="0"/>
                <a:ea typeface="Verdana" panose="020B0604030504040204" pitchFamily="34" charset="0"/>
              </a:rPr>
              <a:t> </a:t>
            </a:r>
          </a:p>
        </p:txBody>
      </p:sp>
      <p:sp>
        <p:nvSpPr>
          <p:cNvPr id="13" name="TextBox 12">
            <a:extLst>
              <a:ext uri="{FF2B5EF4-FFF2-40B4-BE49-F238E27FC236}">
                <a16:creationId xmlns:a16="http://schemas.microsoft.com/office/drawing/2014/main" id="{F14A8683-B05D-5B3C-B49E-9703708C296A}"/>
              </a:ext>
            </a:extLst>
          </p:cNvPr>
          <p:cNvSpPr txBox="1"/>
          <p:nvPr/>
        </p:nvSpPr>
        <p:spPr>
          <a:xfrm>
            <a:off x="8502713" y="2027270"/>
            <a:ext cx="3612133" cy="830997"/>
          </a:xfrm>
          <a:prstGeom prst="rect">
            <a:avLst/>
          </a:prstGeom>
          <a:noFill/>
        </p:spPr>
        <p:txBody>
          <a:bodyPr wrap="square">
            <a:spAutoFit/>
          </a:bodyPr>
          <a:lstStyle/>
          <a:p>
            <a:r>
              <a:rPr lang="lv-LV" sz="1200" dirty="0">
                <a:latin typeface="Verdana" panose="020B0604030504040204" pitchFamily="34" charset="0"/>
                <a:ea typeface="Verdana" panose="020B0604030504040204" pitchFamily="34" charset="0"/>
                <a:hlinkClick r:id="rId4"/>
              </a:rPr>
              <a:t>https://digital-strategy.ec.europa.eu/en/events/info-session-alliance-language-technologies-and-open-source-foundation-model</a:t>
            </a:r>
            <a:r>
              <a:rPr lang="lv-LV" sz="1200" dirty="0">
                <a:latin typeface="Verdana" panose="020B0604030504040204" pitchFamily="34" charset="0"/>
                <a:ea typeface="Verdana" panose="020B0604030504040204" pitchFamily="34" charset="0"/>
              </a:rPr>
              <a:t> </a:t>
            </a:r>
          </a:p>
        </p:txBody>
      </p:sp>
      <p:pic>
        <p:nvPicPr>
          <p:cNvPr id="16" name="Picture 15">
            <a:extLst>
              <a:ext uri="{FF2B5EF4-FFF2-40B4-BE49-F238E27FC236}">
                <a16:creationId xmlns:a16="http://schemas.microsoft.com/office/drawing/2014/main" id="{519CB034-B8A4-A947-ADB5-B423E33AF31E}"/>
              </a:ext>
            </a:extLst>
          </p:cNvPr>
          <p:cNvPicPr>
            <a:picLocks noChangeAspect="1"/>
          </p:cNvPicPr>
          <p:nvPr/>
        </p:nvPicPr>
        <p:blipFill>
          <a:blip r:embed="rId5"/>
          <a:stretch>
            <a:fillRect/>
          </a:stretch>
        </p:blipFill>
        <p:spPr>
          <a:xfrm>
            <a:off x="8502714" y="11839"/>
            <a:ext cx="3612132" cy="1974113"/>
          </a:xfrm>
          <a:prstGeom prst="rect">
            <a:avLst/>
          </a:prstGeom>
        </p:spPr>
      </p:pic>
      <p:pic>
        <p:nvPicPr>
          <p:cNvPr id="18" name="Picture 17">
            <a:extLst>
              <a:ext uri="{FF2B5EF4-FFF2-40B4-BE49-F238E27FC236}">
                <a16:creationId xmlns:a16="http://schemas.microsoft.com/office/drawing/2014/main" id="{FCD7D2CA-4E14-6EE5-F298-4EA068227D7B}"/>
              </a:ext>
            </a:extLst>
          </p:cNvPr>
          <p:cNvPicPr>
            <a:picLocks noChangeAspect="1"/>
          </p:cNvPicPr>
          <p:nvPr/>
        </p:nvPicPr>
        <p:blipFill>
          <a:blip r:embed="rId6"/>
          <a:stretch>
            <a:fillRect/>
          </a:stretch>
        </p:blipFill>
        <p:spPr>
          <a:xfrm>
            <a:off x="163132" y="4224444"/>
            <a:ext cx="5100243" cy="1951045"/>
          </a:xfrm>
          <a:prstGeom prst="rect">
            <a:avLst/>
          </a:prstGeom>
        </p:spPr>
      </p:pic>
      <p:sp>
        <p:nvSpPr>
          <p:cNvPr id="25" name="TextBox 24">
            <a:extLst>
              <a:ext uri="{FF2B5EF4-FFF2-40B4-BE49-F238E27FC236}">
                <a16:creationId xmlns:a16="http://schemas.microsoft.com/office/drawing/2014/main" id="{0B66B99E-4026-15F8-B4AD-0CE99A86E400}"/>
              </a:ext>
            </a:extLst>
          </p:cNvPr>
          <p:cNvSpPr txBox="1"/>
          <p:nvPr/>
        </p:nvSpPr>
        <p:spPr>
          <a:xfrm>
            <a:off x="163132" y="6270596"/>
            <a:ext cx="6216804" cy="276999"/>
          </a:xfrm>
          <a:prstGeom prst="rect">
            <a:avLst/>
          </a:prstGeom>
          <a:noFill/>
        </p:spPr>
        <p:txBody>
          <a:bodyPr wrap="square">
            <a:spAutoFit/>
          </a:bodyPr>
          <a:lstStyle/>
          <a:p>
            <a:r>
              <a:rPr lang="lv-LV" sz="1200" dirty="0">
                <a:latin typeface="Verdana" panose="020B0604030504040204" pitchFamily="34" charset="0"/>
                <a:ea typeface="Verdana" panose="020B0604030504040204" pitchFamily="34" charset="0"/>
                <a:hlinkClick r:id="rId7"/>
              </a:rPr>
              <a:t>https://erf2024.eu/</a:t>
            </a:r>
            <a:r>
              <a:rPr lang="lv-LV" sz="1200" dirty="0">
                <a:latin typeface="Verdana" panose="020B0604030504040204" pitchFamily="34" charset="0"/>
                <a:ea typeface="Verdana" panose="020B0604030504040204" pitchFamily="34" charset="0"/>
              </a:rPr>
              <a:t> </a:t>
            </a:r>
          </a:p>
        </p:txBody>
      </p:sp>
      <p:pic>
        <p:nvPicPr>
          <p:cNvPr id="27" name="Picture 26">
            <a:extLst>
              <a:ext uri="{FF2B5EF4-FFF2-40B4-BE49-F238E27FC236}">
                <a16:creationId xmlns:a16="http://schemas.microsoft.com/office/drawing/2014/main" id="{C2FFEB30-A6CF-CBB3-54CF-2E6B3B6BBC0D}"/>
              </a:ext>
            </a:extLst>
          </p:cNvPr>
          <p:cNvPicPr>
            <a:picLocks noChangeAspect="1"/>
          </p:cNvPicPr>
          <p:nvPr/>
        </p:nvPicPr>
        <p:blipFill>
          <a:blip r:embed="rId8"/>
          <a:stretch>
            <a:fillRect/>
          </a:stretch>
        </p:blipFill>
        <p:spPr>
          <a:xfrm>
            <a:off x="5176748" y="841410"/>
            <a:ext cx="3125339" cy="1723549"/>
          </a:xfrm>
          <a:prstGeom prst="rect">
            <a:avLst/>
          </a:prstGeom>
        </p:spPr>
      </p:pic>
      <p:sp>
        <p:nvSpPr>
          <p:cNvPr id="29" name="TextBox 28">
            <a:extLst>
              <a:ext uri="{FF2B5EF4-FFF2-40B4-BE49-F238E27FC236}">
                <a16:creationId xmlns:a16="http://schemas.microsoft.com/office/drawing/2014/main" id="{495715F6-F4B6-AE6B-7169-D330453E6CFB}"/>
              </a:ext>
            </a:extLst>
          </p:cNvPr>
          <p:cNvSpPr txBox="1"/>
          <p:nvPr/>
        </p:nvSpPr>
        <p:spPr>
          <a:xfrm>
            <a:off x="5263375" y="2979418"/>
            <a:ext cx="6283712" cy="276999"/>
          </a:xfrm>
          <a:prstGeom prst="rect">
            <a:avLst/>
          </a:prstGeom>
          <a:noFill/>
        </p:spPr>
        <p:txBody>
          <a:bodyPr wrap="square">
            <a:spAutoFit/>
          </a:bodyPr>
          <a:lstStyle/>
          <a:p>
            <a:r>
              <a:rPr lang="lv-LV" sz="1200" dirty="0">
                <a:latin typeface="Verdana" panose="020B0604030504040204" pitchFamily="34" charset="0"/>
                <a:ea typeface="Verdana" panose="020B0604030504040204" pitchFamily="34" charset="0"/>
                <a:hlinkClick r:id="rId9"/>
              </a:rPr>
              <a:t>https://www.eurohpcsummit.eu</a:t>
            </a:r>
            <a:endParaRPr lang="lv-LV" sz="1200" dirty="0">
              <a:latin typeface="Verdana" panose="020B0604030504040204" pitchFamily="34" charset="0"/>
              <a:ea typeface="Verdana" panose="020B0604030504040204" pitchFamily="34" charset="0"/>
            </a:endParaRPr>
          </a:p>
        </p:txBody>
      </p:sp>
      <p:pic>
        <p:nvPicPr>
          <p:cNvPr id="31" name="Picture 30">
            <a:extLst>
              <a:ext uri="{FF2B5EF4-FFF2-40B4-BE49-F238E27FC236}">
                <a16:creationId xmlns:a16="http://schemas.microsoft.com/office/drawing/2014/main" id="{544FC33A-8DA0-29CF-F2FD-C9015F468C74}"/>
              </a:ext>
            </a:extLst>
          </p:cNvPr>
          <p:cNvPicPr>
            <a:picLocks noChangeAspect="1"/>
          </p:cNvPicPr>
          <p:nvPr/>
        </p:nvPicPr>
        <p:blipFill>
          <a:blip r:embed="rId10"/>
          <a:stretch>
            <a:fillRect/>
          </a:stretch>
        </p:blipFill>
        <p:spPr>
          <a:xfrm>
            <a:off x="6026731" y="3532989"/>
            <a:ext cx="4951963" cy="1951046"/>
          </a:xfrm>
          <a:prstGeom prst="rect">
            <a:avLst/>
          </a:prstGeom>
        </p:spPr>
      </p:pic>
      <p:sp>
        <p:nvSpPr>
          <p:cNvPr id="33" name="TextBox 32">
            <a:extLst>
              <a:ext uri="{FF2B5EF4-FFF2-40B4-BE49-F238E27FC236}">
                <a16:creationId xmlns:a16="http://schemas.microsoft.com/office/drawing/2014/main" id="{D6A16869-FB1A-7E8F-D2E9-5F209A4C1906}"/>
              </a:ext>
            </a:extLst>
          </p:cNvPr>
          <p:cNvSpPr txBox="1"/>
          <p:nvPr/>
        </p:nvSpPr>
        <p:spPr>
          <a:xfrm>
            <a:off x="5953706" y="5576711"/>
            <a:ext cx="5313788" cy="646331"/>
          </a:xfrm>
          <a:prstGeom prst="rect">
            <a:avLst/>
          </a:prstGeom>
          <a:noFill/>
        </p:spPr>
        <p:txBody>
          <a:bodyPr wrap="square">
            <a:spAutoFit/>
          </a:bodyPr>
          <a:lstStyle/>
          <a:p>
            <a:r>
              <a:rPr lang="lv-LV" sz="1200" dirty="0">
                <a:latin typeface="Verdana" panose="020B0604030504040204" pitchFamily="34" charset="0"/>
                <a:ea typeface="Verdana" panose="020B0604030504040204" pitchFamily="34" charset="0"/>
                <a:hlinkClick r:id="rId11"/>
              </a:rPr>
              <a:t>https://projects.research-and-innovation.ec.europa.eu/en/events/upcoming-events/research-innovation-days</a:t>
            </a:r>
            <a:r>
              <a:rPr lang="lv-LV" sz="1200" dirty="0">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86861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BB025-0E21-884D-A4F7-5801B5502B46}"/>
              </a:ext>
            </a:extLst>
          </p:cNvPr>
          <p:cNvSpPr>
            <a:spLocks noGrp="1"/>
          </p:cNvSpPr>
          <p:nvPr>
            <p:ph type="title"/>
          </p:nvPr>
        </p:nvSpPr>
        <p:spPr>
          <a:xfrm>
            <a:off x="838200" y="8778"/>
            <a:ext cx="10515600" cy="1325563"/>
          </a:xfrm>
        </p:spPr>
        <p:txBody>
          <a:bodyPr>
            <a:normAutofit/>
          </a:bodyPr>
          <a:lstStyle/>
          <a:p>
            <a:r>
              <a:rPr lang="en-US" sz="3200" b="1" dirty="0">
                <a:solidFill>
                  <a:srgbClr val="0308DB">
                    <a:lumMod val="50000"/>
                  </a:srgbClr>
                </a:solidFill>
                <a:latin typeface="Verdana" panose="020B0604030504040204" pitchFamily="34" charset="0"/>
                <a:ea typeface="Verdana" panose="020B0604030504040204" pitchFamily="34" charset="0"/>
              </a:rPr>
              <a:t>Statistika</a:t>
            </a:r>
          </a:p>
        </p:txBody>
      </p:sp>
      <p:sp>
        <p:nvSpPr>
          <p:cNvPr id="3" name="Slide Number Placeholder 2">
            <a:extLst>
              <a:ext uri="{FF2B5EF4-FFF2-40B4-BE49-F238E27FC236}">
                <a16:creationId xmlns:a16="http://schemas.microsoft.com/office/drawing/2014/main" id="{F92FE6CD-C8E4-E046-A55A-73A98C148433}"/>
              </a:ext>
            </a:extLst>
          </p:cNvPr>
          <p:cNvSpPr>
            <a:spLocks noGrp="1"/>
          </p:cNvSpPr>
          <p:nvPr>
            <p:ph type="sldNum" sz="quarter" idx="12"/>
          </p:nvPr>
        </p:nvSpPr>
        <p:spPr/>
        <p:txBody>
          <a:bodyPr/>
          <a:lstStyle/>
          <a:p>
            <a:fld id="{660F3F40-12FA-4968-8235-5F18DAFE2DEF}" type="slidenum">
              <a:rPr lang="lv-LV" smtClean="0"/>
              <a:t>14</a:t>
            </a:fld>
            <a:endParaRPr lang="lv-LV"/>
          </a:p>
        </p:txBody>
      </p:sp>
      <p:graphicFrame>
        <p:nvGraphicFramePr>
          <p:cNvPr id="5" name="Table 4">
            <a:extLst>
              <a:ext uri="{FF2B5EF4-FFF2-40B4-BE49-F238E27FC236}">
                <a16:creationId xmlns:a16="http://schemas.microsoft.com/office/drawing/2014/main" id="{4687A892-531C-F940-A566-B63FBAD75035}"/>
              </a:ext>
            </a:extLst>
          </p:cNvPr>
          <p:cNvGraphicFramePr>
            <a:graphicFrameLocks noGrp="1"/>
          </p:cNvGraphicFramePr>
          <p:nvPr>
            <p:extLst>
              <p:ext uri="{D42A27DB-BD31-4B8C-83A1-F6EECF244321}">
                <p14:modId xmlns:p14="http://schemas.microsoft.com/office/powerpoint/2010/main" val="108421205"/>
              </p:ext>
            </p:extLst>
          </p:nvPr>
        </p:nvGraphicFramePr>
        <p:xfrm>
          <a:off x="4055724" y="656465"/>
          <a:ext cx="7831475" cy="5412181"/>
        </p:xfrm>
        <a:graphic>
          <a:graphicData uri="http://schemas.openxmlformats.org/drawingml/2006/table">
            <a:tbl>
              <a:tblPr firstRow="1" firstCol="1" bandRow="1"/>
              <a:tblGrid>
                <a:gridCol w="971243">
                  <a:extLst>
                    <a:ext uri="{9D8B030D-6E8A-4147-A177-3AD203B41FA5}">
                      <a16:colId xmlns:a16="http://schemas.microsoft.com/office/drawing/2014/main" val="1806882388"/>
                    </a:ext>
                  </a:extLst>
                </a:gridCol>
                <a:gridCol w="4000637">
                  <a:extLst>
                    <a:ext uri="{9D8B030D-6E8A-4147-A177-3AD203B41FA5}">
                      <a16:colId xmlns:a16="http://schemas.microsoft.com/office/drawing/2014/main" val="2225964377"/>
                    </a:ext>
                  </a:extLst>
                </a:gridCol>
                <a:gridCol w="2859595">
                  <a:extLst>
                    <a:ext uri="{9D8B030D-6E8A-4147-A177-3AD203B41FA5}">
                      <a16:colId xmlns:a16="http://schemas.microsoft.com/office/drawing/2014/main" val="3587966908"/>
                    </a:ext>
                  </a:extLst>
                </a:gridCol>
              </a:tblGrid>
              <a:tr h="584744">
                <a:tc>
                  <a:txBody>
                    <a:bodyPr/>
                    <a:lstStyle/>
                    <a:p>
                      <a:pPr algn="ctr"/>
                      <a:r>
                        <a:rPr lang="lv-LV"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Nr.p.k.</a:t>
                      </a:r>
                      <a:endParaRPr lang="lv-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r>
                        <a:rPr lang="lv-LV"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Organizācijas nosaukums</a:t>
                      </a:r>
                      <a:endParaRPr lang="lv-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r>
                        <a:rPr lang="lv-LV"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EK piešķirtā finansējuma apjoms, EUR</a:t>
                      </a:r>
                      <a:endParaRPr lang="lv-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639136462"/>
                  </a:ext>
                </a:extLst>
              </a:tr>
              <a:tr h="591512">
                <a:tc>
                  <a:txBody>
                    <a:bodyPr/>
                    <a:lstStyle/>
                    <a:p>
                      <a:pPr algn="ctr">
                        <a:lnSpc>
                          <a:spcPct val="115000"/>
                        </a:lnSpc>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ELEKTRONIKAS UN DATORZINATNU INSTITUTS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                  2 321 972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5107548"/>
                  </a:ext>
                </a:extLst>
              </a:tr>
              <a:tr h="511171">
                <a:tc>
                  <a:txBody>
                    <a:bodyPr/>
                    <a:lstStyle/>
                    <a:p>
                      <a:pPr algn="ctr">
                        <a:lnSpc>
                          <a:spcPct val="115000"/>
                        </a:lnSpc>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RIGAS TEHNISKA UNIVERSITATE</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                     972 219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225073"/>
                  </a:ext>
                </a:extLst>
              </a:tr>
              <a:tr h="591512">
                <a:tc>
                  <a:txBody>
                    <a:bodyPr/>
                    <a:lstStyle/>
                    <a:p>
                      <a:pPr algn="ctr">
                        <a:lnSpc>
                          <a:spcPct val="115000"/>
                        </a:lnSpc>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LATVIJAS UNIVERSITATES CIETVIELU FIZIKAS INSTITUTS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a:effectLst/>
                          <a:latin typeface="Times New Roman" panose="02020603050405020304" pitchFamily="18" charset="0"/>
                          <a:cs typeface="Times New Roman" panose="02020603050405020304" pitchFamily="18" charset="0"/>
                        </a:rPr>
                        <a:t>                     936 595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9979581"/>
                  </a:ext>
                </a:extLst>
              </a:tr>
              <a:tr h="309292">
                <a:tc>
                  <a:txBody>
                    <a:bodyPr/>
                    <a:lstStyle/>
                    <a:p>
                      <a:pPr algn="ctr">
                        <a:lnSpc>
                          <a:spcPct val="115000"/>
                        </a:lnSpc>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SMARTSOL SIA</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                     663 770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1514693"/>
                  </a:ext>
                </a:extLst>
              </a:tr>
              <a:tr h="309292">
                <a:tc>
                  <a:txBody>
                    <a:bodyPr/>
                    <a:lstStyle/>
                    <a:p>
                      <a:pPr algn="ctr">
                        <a:lnSpc>
                          <a:spcPct val="115000"/>
                        </a:lnSpc>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a:effectLst/>
                          <a:latin typeface="Times New Roman" panose="02020603050405020304" pitchFamily="18" charset="0"/>
                          <a:cs typeface="Times New Roman" panose="02020603050405020304" pitchFamily="18" charset="0"/>
                        </a:rPr>
                        <a:t>LATVIJAS UNIVERSITATE</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                     511 968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0551780"/>
                  </a:ext>
                </a:extLst>
              </a:tr>
              <a:tr h="309292">
                <a:tc>
                  <a:txBody>
                    <a:bodyPr/>
                    <a:lstStyle/>
                    <a:p>
                      <a:pPr algn="ctr">
                        <a:lnSpc>
                          <a:spcPct val="115000"/>
                        </a:lnSpc>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a:effectLst/>
                          <a:latin typeface="Times New Roman" panose="02020603050405020304" pitchFamily="18" charset="0"/>
                          <a:cs typeface="Times New Roman" panose="02020603050405020304" pitchFamily="18" charset="0"/>
                        </a:rPr>
                        <a:t>WIT BERRY</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a:effectLst/>
                          <a:latin typeface="Times New Roman" panose="02020603050405020304" pitchFamily="18" charset="0"/>
                          <a:cs typeface="Times New Roman" panose="02020603050405020304" pitchFamily="18" charset="0"/>
                        </a:rPr>
                        <a:t>                     433 443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020793"/>
                  </a:ext>
                </a:extLst>
              </a:tr>
              <a:tr h="591512">
                <a:tc>
                  <a:txBody>
                    <a:bodyPr/>
                    <a:lstStyle/>
                    <a:p>
                      <a:pPr algn="ctr">
                        <a:lnSpc>
                          <a:spcPct val="115000"/>
                        </a:lnSpc>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a:effectLst/>
                          <a:latin typeface="Times New Roman" panose="02020603050405020304" pitchFamily="18" charset="0"/>
                          <a:cs typeface="Times New Roman" panose="02020603050405020304" pitchFamily="18" charset="0"/>
                        </a:rPr>
                        <a:t>LATVIJAS VALSTS KOKSNES KIMIJAS INSTITUTS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                     421 375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1225400"/>
                  </a:ext>
                </a:extLst>
              </a:tr>
              <a:tr h="511171">
                <a:tc>
                  <a:txBody>
                    <a:bodyPr/>
                    <a:lstStyle/>
                    <a:p>
                      <a:pPr algn="ctr">
                        <a:lnSpc>
                          <a:spcPct val="115000"/>
                        </a:lnSpc>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TILDE SIA</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                     408 538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7321959"/>
                  </a:ext>
                </a:extLst>
              </a:tr>
              <a:tr h="591512">
                <a:tc>
                  <a:txBody>
                    <a:bodyPr/>
                    <a:lstStyle/>
                    <a:p>
                      <a:pPr algn="ctr">
                        <a:lnSpc>
                          <a:spcPct val="115000"/>
                        </a:lnSpc>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a:effectLst/>
                          <a:latin typeface="Times New Roman" panose="02020603050405020304" pitchFamily="18" charset="0"/>
                          <a:cs typeface="Times New Roman" panose="02020603050405020304" pitchFamily="18" charset="0"/>
                        </a:rPr>
                        <a:t>LATVIJAS TEHNOLOGISKAIS CENTRS NODIBINAJUMS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                     385 888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3760102"/>
                  </a:ext>
                </a:extLst>
              </a:tr>
              <a:tr h="511171">
                <a:tc>
                  <a:txBody>
                    <a:bodyPr/>
                    <a:lstStyle/>
                    <a:p>
                      <a:pPr algn="ctr">
                        <a:lnSpc>
                          <a:spcPct val="115000"/>
                        </a:lnSpc>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ZALA BRIVIBA BIEDRIBA</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800" b="0" i="0" u="none" strike="noStrike" dirty="0">
                          <a:effectLst/>
                          <a:latin typeface="Times New Roman" panose="02020603050405020304" pitchFamily="18" charset="0"/>
                          <a:cs typeface="Times New Roman" panose="02020603050405020304" pitchFamily="18" charset="0"/>
                        </a:rPr>
                        <a:t>                     305 000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2991408"/>
                  </a:ext>
                </a:extLst>
              </a:tr>
            </a:tbl>
          </a:graphicData>
        </a:graphic>
      </p:graphicFrame>
      <p:sp>
        <p:nvSpPr>
          <p:cNvPr id="7" name="Rectangle 6">
            <a:extLst>
              <a:ext uri="{FF2B5EF4-FFF2-40B4-BE49-F238E27FC236}">
                <a16:creationId xmlns:a16="http://schemas.microsoft.com/office/drawing/2014/main" id="{7845F995-0A5F-004B-988E-1568336781A8}"/>
              </a:ext>
            </a:extLst>
          </p:cNvPr>
          <p:cNvSpPr/>
          <p:nvPr/>
        </p:nvSpPr>
        <p:spPr>
          <a:xfrm>
            <a:off x="3654957" y="153100"/>
            <a:ext cx="8606118" cy="400110"/>
          </a:xfrm>
          <a:prstGeom prst="rect">
            <a:avLst/>
          </a:prstGeom>
        </p:spPr>
        <p:txBody>
          <a:bodyPr wrap="square">
            <a:spAutoFit/>
          </a:bodyPr>
          <a:lstStyle/>
          <a:p>
            <a:pPr algn="ctr">
              <a:spcBef>
                <a:spcPts val="600"/>
              </a:spcBef>
              <a:spcAft>
                <a:spcPts val="600"/>
              </a:spcAft>
            </a:pPr>
            <a:r>
              <a:rPr lang="en-US" sz="2000" b="1" dirty="0">
                <a:solidFill>
                  <a:srgbClr val="0308DB">
                    <a:lumMod val="50000"/>
                  </a:srgbClr>
                </a:solidFill>
                <a:latin typeface="Verdana" panose="020B0604030504040204" pitchFamily="34" charset="0"/>
                <a:ea typeface="Verdana" panose="020B0604030504040204" pitchFamily="34" charset="0"/>
              </a:rPr>
              <a:t>Statistika</a:t>
            </a:r>
            <a:r>
              <a:rPr lang="lv-LV" sz="2000" b="1" dirty="0">
                <a:solidFill>
                  <a:srgbClr val="0308DB">
                    <a:lumMod val="50000"/>
                  </a:srgbClr>
                </a:solidFill>
                <a:latin typeface="Verdana" panose="020B0604030504040204" pitchFamily="34" charset="0"/>
                <a:ea typeface="Verdana" panose="020B0604030504040204" pitchFamily="34" charset="0"/>
              </a:rPr>
              <a:t>: Apvārsnis Eiropa 4. klasteris</a:t>
            </a:r>
            <a:endParaRPr lang="en-US" sz="2000" dirty="0">
              <a:latin typeface="Times New Roman" panose="02020603050405020304" pitchFamily="18" charset="0"/>
              <a:ea typeface="Times New Roman" panose="02020603050405020304" pitchFamily="18" charset="0"/>
            </a:endParaRPr>
          </a:p>
        </p:txBody>
      </p:sp>
      <p:sp>
        <p:nvSpPr>
          <p:cNvPr id="8" name="Rectangle 7">
            <a:extLst>
              <a:ext uri="{FF2B5EF4-FFF2-40B4-BE49-F238E27FC236}">
                <a16:creationId xmlns:a16="http://schemas.microsoft.com/office/drawing/2014/main" id="{8CB47E9D-9D90-5A4D-9333-7163D54ED212}"/>
              </a:ext>
            </a:extLst>
          </p:cNvPr>
          <p:cNvSpPr/>
          <p:nvPr/>
        </p:nvSpPr>
        <p:spPr>
          <a:xfrm>
            <a:off x="103092" y="1679418"/>
            <a:ext cx="3702425" cy="1757212"/>
          </a:xfrm>
          <a:prstGeom prst="rect">
            <a:avLst/>
          </a:prstGeom>
          <a:ln>
            <a:solidFill>
              <a:schemeClr val="tx1"/>
            </a:solidFill>
          </a:ln>
        </p:spPr>
        <p:txBody>
          <a:bodyPr wrap="square">
            <a:spAutoFit/>
          </a:bodyPr>
          <a:lstStyle/>
          <a:p>
            <a:pPr marL="342900" lvl="0" indent="-342900">
              <a:lnSpc>
                <a:spcPct val="115000"/>
              </a:lnSpc>
              <a:spcAft>
                <a:spcPts val="0"/>
              </a:spcAft>
              <a:buFont typeface="Symbol" pitchFamily="2" charset="2"/>
              <a:buChar char=""/>
            </a:pPr>
            <a:r>
              <a:rPr lang="lv-LV" sz="2400" dirty="0">
                <a:latin typeface="Times New Roman" panose="02020603050405020304" pitchFamily="18" charset="0"/>
                <a:ea typeface="Times New Roman" panose="02020603050405020304" pitchFamily="18" charset="0"/>
              </a:rPr>
              <a:t>Finansēti</a:t>
            </a:r>
            <a:r>
              <a:rPr lang="lv-LV" sz="2400" b="1" dirty="0">
                <a:latin typeface="Times New Roman" panose="02020603050405020304" pitchFamily="18" charset="0"/>
                <a:ea typeface="Times New Roman" panose="02020603050405020304" pitchFamily="18" charset="0"/>
              </a:rPr>
              <a:t> 43</a:t>
            </a:r>
            <a:r>
              <a:rPr lang="lv-LV" sz="2400" dirty="0">
                <a:latin typeface="Times New Roman" panose="02020603050405020304" pitchFamily="18" charset="0"/>
                <a:ea typeface="Times New Roman" panose="02020603050405020304" pitchFamily="18" charset="0"/>
              </a:rPr>
              <a:t> projekti kopā par </a:t>
            </a:r>
            <a:r>
              <a:rPr lang="lv-LV" sz="2400" b="1" dirty="0">
                <a:latin typeface="Times New Roman" panose="02020603050405020304" pitchFamily="18" charset="0"/>
                <a:ea typeface="Times New Roman" panose="02020603050405020304" pitchFamily="18" charset="0"/>
              </a:rPr>
              <a:t>10,1 milj. €</a:t>
            </a:r>
            <a:endParaRPr lang="lv-LV"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Symbol" pitchFamily="2" charset="2"/>
              <a:buChar char=""/>
            </a:pPr>
            <a:r>
              <a:rPr lang="lv-LV" sz="2400" dirty="0">
                <a:latin typeface="Times New Roman" panose="02020603050405020304" pitchFamily="18" charset="0"/>
                <a:ea typeface="Times New Roman" panose="02020603050405020304" pitchFamily="18" charset="0"/>
                <a:cs typeface="Calibri" panose="020F0502020204030204" pitchFamily="34" charset="0"/>
              </a:rPr>
              <a:t>Dalību skaits finansētajos projektos – </a:t>
            </a:r>
            <a:r>
              <a:rPr lang="lv-LV" sz="2400" b="1" dirty="0">
                <a:latin typeface="Times New Roman" panose="02020603050405020304" pitchFamily="18" charset="0"/>
                <a:ea typeface="Times New Roman" panose="02020603050405020304" pitchFamily="18" charset="0"/>
                <a:cs typeface="Calibri" panose="020F0502020204030204" pitchFamily="34" charset="0"/>
              </a:rPr>
              <a:t>51.</a:t>
            </a:r>
            <a:endParaRPr lang="en-US" sz="2400" dirty="0">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0516A311-C053-A841-9540-63FBD6297BC1}"/>
              </a:ext>
            </a:extLst>
          </p:cNvPr>
          <p:cNvSpPr/>
          <p:nvPr/>
        </p:nvSpPr>
        <p:spPr>
          <a:xfrm>
            <a:off x="103092" y="6068643"/>
            <a:ext cx="3702425" cy="320216"/>
          </a:xfrm>
          <a:prstGeom prst="rect">
            <a:avLst/>
          </a:prstGeom>
          <a:ln>
            <a:noFill/>
          </a:ln>
        </p:spPr>
        <p:txBody>
          <a:bodyPr wrap="square">
            <a:spAutoFit/>
          </a:bodyPr>
          <a:lstStyle/>
          <a:p>
            <a:pPr lvl="0">
              <a:lnSpc>
                <a:spcPct val="115000"/>
              </a:lnSpc>
              <a:spcAft>
                <a:spcPts val="0"/>
              </a:spcAft>
            </a:pPr>
            <a:r>
              <a:rPr lang="en-US" sz="1400" dirty="0">
                <a:latin typeface="Times New Roman" panose="02020603050405020304" pitchFamily="18" charset="0"/>
                <a:ea typeface="Times New Roman" panose="02020603050405020304" pitchFamily="18" charset="0"/>
              </a:rPr>
              <a:t>*</a:t>
            </a:r>
            <a:r>
              <a:rPr lang="en-US" sz="1400" dirty="0" err="1">
                <a:latin typeface="Times New Roman" panose="02020603050405020304" pitchFamily="18" charset="0"/>
                <a:ea typeface="Times New Roman" panose="02020603050405020304" pitchFamily="18" charset="0"/>
              </a:rPr>
              <a:t>dati</a:t>
            </a:r>
            <a:r>
              <a:rPr lang="en-US" sz="1400" dirty="0">
                <a:latin typeface="Times New Roman" panose="02020603050405020304" pitchFamily="18" charset="0"/>
                <a:ea typeface="Times New Roman" panose="02020603050405020304" pitchFamily="18" charset="0"/>
              </a:rPr>
              <a:t> </a:t>
            </a:r>
            <a:r>
              <a:rPr lang="en-US" sz="1400" dirty="0" err="1">
                <a:latin typeface="Times New Roman" panose="02020603050405020304" pitchFamily="18" charset="0"/>
                <a:ea typeface="Times New Roman" panose="02020603050405020304" pitchFamily="18" charset="0"/>
              </a:rPr>
              <a:t>uz</a:t>
            </a:r>
            <a:r>
              <a:rPr lang="en-US" sz="1400" dirty="0">
                <a:latin typeface="Times New Roman" panose="02020603050405020304" pitchFamily="18" charset="0"/>
                <a:ea typeface="Times New Roman" panose="02020603050405020304" pitchFamily="18" charset="0"/>
              </a:rPr>
              <a:t> </a:t>
            </a:r>
            <a:r>
              <a:rPr lang="lv-LV" sz="1400" dirty="0">
                <a:latin typeface="Times New Roman" panose="02020603050405020304" pitchFamily="18" charset="0"/>
                <a:ea typeface="Times New Roman" panose="02020603050405020304" pitchFamily="18" charset="0"/>
              </a:rPr>
              <a:t>31.01.2024.</a:t>
            </a:r>
            <a:endParaRPr lang="en-US" sz="1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51695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1014884" y="3339379"/>
            <a:ext cx="10363200" cy="960442"/>
          </a:xfrm>
        </p:spPr>
        <p:txBody>
          <a:bodyPr/>
          <a:lstStyle/>
          <a:p>
            <a:r>
              <a:rPr lang="lv-LV" dirty="0">
                <a:cs typeface="Times New Roman" panose="02020603050405020304" pitchFamily="18" charset="0"/>
              </a:rPr>
              <a:t>Paldies!</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15</a:t>
            </a:fld>
            <a:endParaRPr lang="en-US" altLang="lv-LV" dirty="0"/>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63" y="3739578"/>
            <a:ext cx="1803117" cy="1043585"/>
          </a:xfrm>
          <a:prstGeom prst="rect">
            <a:avLst/>
          </a:prstGeom>
        </p:spPr>
      </p:pic>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890964" y="6110068"/>
            <a:ext cx="4053994"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hlinkClick r:id="rId6"/>
              </a:rPr>
              <a:t>https://www.lzp.gov.lv/lv/apvarsnis-eiropa</a:t>
            </a:r>
            <a:r>
              <a:rPr lang="lv-LV" sz="1400" dirty="0">
                <a:latin typeface="Verdana" panose="020B0604030504040204" pitchFamily="34" charset="0"/>
                <a:ea typeface="Verdana" panose="020B0604030504040204" pitchFamily="34" charset="0"/>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Verdana" panose="020B0604030504040204" pitchFamily="34" charset="0"/>
                <a:ea typeface="Verdana" panose="020B0604030504040204" pitchFamily="34" charset="0"/>
              </a:rPr>
              <a:t>@</a:t>
            </a:r>
            <a:r>
              <a:rPr lang="de-DE" sz="1400" i="0" dirty="0">
                <a:solidFill>
                  <a:srgbClr val="050505"/>
                </a:solidFill>
                <a:effectLst/>
                <a:latin typeface="Verdana" panose="020B0604030504040204" pitchFamily="34" charset="0"/>
                <a:ea typeface="Verdana" panose="020B0604030504040204" pitchFamily="34" charset="0"/>
              </a:rPr>
              <a:t>Apvārsnis EU Latvijas Nacionālais kontaktpunkts - HE NCP LV</a:t>
            </a:r>
          </a:p>
        </p:txBody>
      </p:sp>
      <p:pic>
        <p:nvPicPr>
          <p:cNvPr id="10" name="Picture 9" descr="A black background with red numbers and text&#10;&#10;Description automatically generated">
            <a:extLst>
              <a:ext uri="{FF2B5EF4-FFF2-40B4-BE49-F238E27FC236}">
                <a16:creationId xmlns:a16="http://schemas.microsoft.com/office/drawing/2014/main" id="{353ED4AD-E6AF-F28B-BDB6-30CAAE0DD50E}"/>
              </a:ext>
            </a:extLst>
          </p:cNvPr>
          <p:cNvPicPr>
            <a:picLocks noChangeAspect="1"/>
          </p:cNvPicPr>
          <p:nvPr/>
        </p:nvPicPr>
        <p:blipFill>
          <a:blip r:embed="rId7"/>
          <a:stretch>
            <a:fillRect/>
          </a:stretch>
        </p:blipFill>
        <p:spPr>
          <a:xfrm>
            <a:off x="8048625" y="5001653"/>
            <a:ext cx="4143375" cy="1152525"/>
          </a:xfrm>
          <a:prstGeom prst="rect">
            <a:avLst/>
          </a:prstGeom>
        </p:spPr>
      </p:pic>
    </p:spTree>
    <p:extLst>
      <p:ext uri="{BB962C8B-B14F-4D97-AF65-F5344CB8AC3E}">
        <p14:creationId xmlns:p14="http://schemas.microsoft.com/office/powerpoint/2010/main" val="154161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2"/>
          <a:stretch>
            <a:fillRect/>
          </a:stretch>
        </p:blipFill>
        <p:spPr>
          <a:xfrm>
            <a:off x="242316" y="1242219"/>
            <a:ext cx="11610975" cy="5334000"/>
          </a:xfrm>
          <a:prstGeom prst="rect">
            <a:avLst/>
          </a:prstGeom>
        </p:spPr>
      </p:pic>
      <p:sp>
        <p:nvSpPr>
          <p:cNvPr id="5" name="Title 1">
            <a:extLst>
              <a:ext uri="{FF2B5EF4-FFF2-40B4-BE49-F238E27FC236}">
                <a16:creationId xmlns:a16="http://schemas.microsoft.com/office/drawing/2014/main" id="{9D51E329-9CA5-8D2B-0400-84183753F81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200" b="1" dirty="0">
                <a:solidFill>
                  <a:srgbClr val="0308DB">
                    <a:lumMod val="50000"/>
                  </a:srgbClr>
                </a:solidFill>
                <a:latin typeface="Verdana" panose="020B0604030504040204" pitchFamily="34" charset="0"/>
                <a:ea typeface="Verdana" panose="020B0604030504040204" pitchFamily="34" charset="0"/>
              </a:rPr>
              <a:t>APVĀRSNIS EIROPA</a:t>
            </a:r>
            <a:endParaRPr lang="en-US" dirty="0"/>
          </a:p>
        </p:txBody>
      </p:sp>
      <p:sp>
        <p:nvSpPr>
          <p:cNvPr id="6" name="TextBox 5">
            <a:extLst>
              <a:ext uri="{FF2B5EF4-FFF2-40B4-BE49-F238E27FC236}">
                <a16:creationId xmlns:a16="http://schemas.microsoft.com/office/drawing/2014/main" id="{204D43B8-D4FF-C949-935E-39D49BA7BF95}"/>
              </a:ext>
            </a:extLst>
          </p:cNvPr>
          <p:cNvSpPr txBox="1"/>
          <p:nvPr/>
        </p:nvSpPr>
        <p:spPr>
          <a:xfrm>
            <a:off x="2558034" y="634722"/>
            <a:ext cx="6220046" cy="369332"/>
          </a:xfrm>
          <a:prstGeom prst="rect">
            <a:avLst/>
          </a:prstGeom>
          <a:noFill/>
        </p:spPr>
        <p:txBody>
          <a:bodyPr wrap="square">
            <a:spAutoFit/>
          </a:bodyPr>
          <a:lstStyle/>
          <a:p>
            <a:pPr algn="ctr"/>
            <a:r>
              <a:rPr lang="lv-LV" dirty="0">
                <a:latin typeface="Verdana" panose="020B0604030504040204" pitchFamily="34" charset="0"/>
                <a:ea typeface="Verdana" panose="020B0604030504040204" pitchFamily="34" charset="0"/>
                <a:hlinkClick r:id="rId3"/>
              </a:rPr>
              <a:t>WORK PROGRAMMES 2023-2024</a:t>
            </a:r>
            <a:endParaRPr 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89180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A686A09-08D1-488F-A17B-5F21DDA3E202}"/>
              </a:ext>
            </a:extLst>
          </p:cNvPr>
          <p:cNvSpPr>
            <a:spLocks noGrp="1"/>
          </p:cNvSpPr>
          <p:nvPr>
            <p:ph type="title"/>
          </p:nvPr>
        </p:nvSpPr>
        <p:spPr>
          <a:xfrm>
            <a:off x="1341718" y="121988"/>
            <a:ext cx="8128000" cy="1036642"/>
          </a:xfrm>
        </p:spPr>
        <p:txBody>
          <a:bodyPr/>
          <a:lstStyle/>
          <a:p>
            <a:r>
              <a:rPr lang="lv-LV" altLang="en-US" sz="3200" dirty="0">
                <a:solidFill>
                  <a:srgbClr val="0308DB">
                    <a:lumMod val="50000"/>
                  </a:srgbClr>
                </a:solidFill>
                <a:latin typeface="Verdana" panose="020B0604030504040204" pitchFamily="34" charset="0"/>
                <a:cs typeface="+mj-cs"/>
              </a:rPr>
              <a:t>Apvārsnis Eiropa 4. klastera </a:t>
            </a:r>
            <a:br>
              <a:rPr lang="lv-LV" altLang="en-US" sz="3200" dirty="0">
                <a:solidFill>
                  <a:srgbClr val="0308DB">
                    <a:lumMod val="50000"/>
                  </a:srgbClr>
                </a:solidFill>
                <a:latin typeface="Verdana" panose="020B0604030504040204" pitchFamily="34" charset="0"/>
                <a:cs typeface="+mj-cs"/>
              </a:rPr>
            </a:br>
            <a:r>
              <a:rPr lang="lv-LV" altLang="en-US" sz="3200" dirty="0">
                <a:solidFill>
                  <a:srgbClr val="0308DB">
                    <a:lumMod val="50000"/>
                  </a:srgbClr>
                </a:solidFill>
                <a:latin typeface="Verdana" panose="020B0604030504040204" pitchFamily="34" charset="0"/>
                <a:cs typeface="+mj-cs"/>
              </a:rPr>
              <a:t>darba programma</a:t>
            </a:r>
            <a:endParaRPr lang="lv-LV" sz="3200" dirty="0">
              <a:solidFill>
                <a:srgbClr val="0308DB">
                  <a:lumMod val="50000"/>
                </a:srgbClr>
              </a:solidFill>
              <a:latin typeface="Verdana" panose="020B0604030504040204" pitchFamily="34" charset="0"/>
              <a:cs typeface="+mj-cs"/>
            </a:endParaRPr>
          </a:p>
        </p:txBody>
      </p:sp>
      <p:sp>
        <p:nvSpPr>
          <p:cNvPr id="6" name="Slaida numura vietturis 5">
            <a:extLst>
              <a:ext uri="{FF2B5EF4-FFF2-40B4-BE49-F238E27FC236}">
                <a16:creationId xmlns:a16="http://schemas.microsoft.com/office/drawing/2014/main" id="{6940D331-3EA1-43C5-84E3-2499B9F8E445}"/>
              </a:ext>
            </a:extLst>
          </p:cNvPr>
          <p:cNvSpPr>
            <a:spLocks noGrp="1"/>
          </p:cNvSpPr>
          <p:nvPr>
            <p:ph type="sldNum" sz="quarter" idx="13"/>
          </p:nvPr>
        </p:nvSpPr>
        <p:spPr/>
        <p:txBody>
          <a:bodyPr/>
          <a:lstStyle/>
          <a:p>
            <a:pPr>
              <a:defRPr/>
            </a:pPr>
            <a:fld id="{559B3BF5-5EA0-4E17-AB4B-664290D5DB15}" type="slidenum">
              <a:rPr lang="en-US" altLang="lv-LV" smtClean="0"/>
              <a:pPr>
                <a:defRPr/>
              </a:pPr>
              <a:t>3</a:t>
            </a:fld>
            <a:endParaRPr lang="en-US" altLang="lv-LV" dirty="0"/>
          </a:p>
        </p:txBody>
      </p:sp>
      <p:pic>
        <p:nvPicPr>
          <p:cNvPr id="7" name="Picture 6">
            <a:extLst>
              <a:ext uri="{FF2B5EF4-FFF2-40B4-BE49-F238E27FC236}">
                <a16:creationId xmlns:a16="http://schemas.microsoft.com/office/drawing/2014/main" id="{4C1A81C9-0453-244B-93BE-0BC570D98BF5}"/>
              </a:ext>
            </a:extLst>
          </p:cNvPr>
          <p:cNvPicPr>
            <a:picLocks noChangeAspect="1"/>
          </p:cNvPicPr>
          <p:nvPr/>
        </p:nvPicPr>
        <p:blipFill>
          <a:blip r:embed="rId2"/>
          <a:stretch>
            <a:fillRect/>
          </a:stretch>
        </p:blipFill>
        <p:spPr>
          <a:xfrm>
            <a:off x="7479964" y="1280066"/>
            <a:ext cx="4547045" cy="5044534"/>
          </a:xfrm>
          <a:prstGeom prst="rect">
            <a:avLst/>
          </a:prstGeom>
        </p:spPr>
      </p:pic>
      <p:sp>
        <p:nvSpPr>
          <p:cNvPr id="9" name="Rectangle 8">
            <a:extLst>
              <a:ext uri="{FF2B5EF4-FFF2-40B4-BE49-F238E27FC236}">
                <a16:creationId xmlns:a16="http://schemas.microsoft.com/office/drawing/2014/main" id="{B272BFCC-6E72-3D43-8A41-B23C9D158061}"/>
              </a:ext>
            </a:extLst>
          </p:cNvPr>
          <p:cNvSpPr/>
          <p:nvPr/>
        </p:nvSpPr>
        <p:spPr>
          <a:xfrm>
            <a:off x="4701989" y="1099626"/>
            <a:ext cx="2606496" cy="1169551"/>
          </a:xfrm>
          <a:prstGeom prst="rect">
            <a:avLst/>
          </a:prstGeom>
          <a:ln w="12700">
            <a:solidFill>
              <a:srgbClr val="0070C0"/>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info</a:t>
            </a:r>
            <a:r>
              <a:rPr kumimoji="0" lang="lv-LV"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rmācija</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hlinkClick r:id="rId3"/>
              </a:rPr>
              <a:t>https://ec.europa.eu/info/horizon-europe/cluster-4-digital-industry-and-space_en</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p>
        </p:txBody>
      </p:sp>
      <p:sp>
        <p:nvSpPr>
          <p:cNvPr id="11" name="Rectangle 10">
            <a:extLst>
              <a:ext uri="{FF2B5EF4-FFF2-40B4-BE49-F238E27FC236}">
                <a16:creationId xmlns:a16="http://schemas.microsoft.com/office/drawing/2014/main" id="{5136ECD4-0D00-6C47-A67D-98A04F5B48AC}"/>
              </a:ext>
            </a:extLst>
          </p:cNvPr>
          <p:cNvSpPr/>
          <p:nvPr/>
        </p:nvSpPr>
        <p:spPr>
          <a:xfrm>
            <a:off x="4701989" y="2449860"/>
            <a:ext cx="2606496" cy="2031325"/>
          </a:xfrm>
          <a:prstGeom prst="rect">
            <a:avLst/>
          </a:prstGeom>
          <a:ln w="12700">
            <a:solidFill>
              <a:srgbClr val="0070C0"/>
            </a:solidFill>
          </a:ln>
        </p:spPr>
        <p:txBody>
          <a:bodyPr wrap="square">
            <a:spAutoFit/>
          </a:bodyPr>
          <a:lstStyle/>
          <a:p>
            <a:pPr lvl="0" defTabSz="938213" eaLnBrk="0" fontAlgn="base" hangingPunct="0">
              <a:spcBef>
                <a:spcPct val="0"/>
              </a:spcBef>
              <a:spcAft>
                <a:spcPct val="0"/>
              </a:spcAft>
            </a:pPr>
            <a:r>
              <a:rPr lang="lv-LV" sz="1400" i="1" dirty="0">
                <a:latin typeface="Verdana" panose="020B0604030504040204" pitchFamily="34" charset="0"/>
                <a:ea typeface="Verdana" panose="020B0604030504040204" pitchFamily="34" charset="0"/>
              </a:rPr>
              <a:t>darba programma</a:t>
            </a:r>
            <a:r>
              <a:rPr lang="en-US" sz="1400" i="1" dirty="0">
                <a:latin typeface="Verdana" panose="020B0604030504040204" pitchFamily="34" charset="0"/>
                <a:ea typeface="Verdana" panose="020B0604030504040204" pitchFamily="34" charset="0"/>
              </a:rPr>
              <a:t>:</a:t>
            </a:r>
            <a:r>
              <a:rPr lang="en-US" sz="1400" i="1" kern="0" dirty="0">
                <a:solidFill>
                  <a:prstClr val="black"/>
                </a:solidFill>
                <a:latin typeface="Verdana" panose="020B0604030504040204" pitchFamily="34" charset="0"/>
                <a:ea typeface="Verdana" panose="020B0604030504040204" pitchFamily="34" charset="0"/>
              </a:rPr>
              <a:t> </a:t>
            </a:r>
            <a:r>
              <a:rPr lang="en-US" sz="1400" i="1" kern="0" dirty="0">
                <a:solidFill>
                  <a:prstClr val="black"/>
                </a:solidFill>
                <a:latin typeface="Verdana" panose="020B0604030504040204" pitchFamily="34" charset="0"/>
                <a:ea typeface="Verdana" panose="020B0604030504040204" pitchFamily="34" charset="0"/>
                <a:hlinkClick r:id="rId4"/>
              </a:rPr>
              <a:t>https://ec.europa.eu/info/funding-tenders/opportunities/docs/2021-2027/horizon/wp-call/2023-2024/wp-7-digital-industry-and-space_horizon-2023-2024_en.pdf</a:t>
            </a:r>
            <a:r>
              <a:rPr lang="en-US" sz="1400" i="1" kern="0" dirty="0">
                <a:solidFill>
                  <a:prstClr val="black"/>
                </a:solidFill>
                <a:latin typeface="Verdana" panose="020B0604030504040204" pitchFamily="34" charset="0"/>
                <a:ea typeface="Verdana" panose="020B0604030504040204" pitchFamily="34" charset="0"/>
              </a:rPr>
              <a:t> </a:t>
            </a:r>
            <a:endPar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FC92FD33-D239-7546-C96E-F2E3E8255BAE}"/>
              </a:ext>
            </a:extLst>
          </p:cNvPr>
          <p:cNvSpPr txBox="1"/>
          <p:nvPr/>
        </p:nvSpPr>
        <p:spPr>
          <a:xfrm>
            <a:off x="4701989" y="4661868"/>
            <a:ext cx="2606496" cy="1803470"/>
          </a:xfrm>
          <a:prstGeom prst="rect">
            <a:avLst/>
          </a:prstGeom>
          <a:noFill/>
          <a:ln w="12700">
            <a:solidFill>
              <a:schemeClr val="accent1"/>
            </a:solidFill>
          </a:ln>
        </p:spPr>
        <p:txBody>
          <a:bodyPr wrap="square">
            <a:spAutoFit/>
          </a:bodyPr>
          <a:lstStyle/>
          <a:p>
            <a:r>
              <a:rPr lang="lv-LV" sz="1400" dirty="0">
                <a:latin typeface="Verdana" panose="020B0604030504040204" pitchFamily="34" charset="0"/>
                <a:ea typeface="Verdana" panose="020B0604030504040204" pitchFamily="34" charset="0"/>
              </a:rPr>
              <a:t>programmas ceļvedis:</a:t>
            </a:r>
            <a:endParaRPr lang="lv-LV" sz="1400" dirty="0">
              <a:latin typeface="Verdana" panose="020B0604030504040204" pitchFamily="34" charset="0"/>
              <a:ea typeface="Verdana" panose="020B0604030504040204" pitchFamily="34" charset="0"/>
              <a:hlinkClick r:id="rId5"/>
            </a:endParaRPr>
          </a:p>
          <a:p>
            <a:r>
              <a:rPr lang="lv-LV" sz="1400" dirty="0">
                <a:latin typeface="Verdana" panose="020B0604030504040204" pitchFamily="34" charset="0"/>
                <a:ea typeface="Verdana" panose="020B0604030504040204" pitchFamily="34" charset="0"/>
                <a:hlinkClick r:id="rId5"/>
              </a:rPr>
              <a:t>https://ec.europa.eu/info/funding-tenders/opportunities/docs/2021-2027/horizon/guidance/programme-guide_horizon_en.pdf</a:t>
            </a:r>
            <a:r>
              <a:rPr lang="lv-LV" sz="1400" dirty="0">
                <a:latin typeface="Verdana" panose="020B0604030504040204" pitchFamily="34" charset="0"/>
                <a:ea typeface="Verdana" panose="020B0604030504040204" pitchFamily="34" charset="0"/>
              </a:rPr>
              <a:t> </a:t>
            </a:r>
          </a:p>
        </p:txBody>
      </p:sp>
      <p:pic>
        <p:nvPicPr>
          <p:cNvPr id="15" name="Picture 14">
            <a:extLst>
              <a:ext uri="{FF2B5EF4-FFF2-40B4-BE49-F238E27FC236}">
                <a16:creationId xmlns:a16="http://schemas.microsoft.com/office/drawing/2014/main" id="{C6A888F4-CC50-8E87-B764-40A605048D86}"/>
              </a:ext>
            </a:extLst>
          </p:cNvPr>
          <p:cNvPicPr>
            <a:picLocks noChangeAspect="1"/>
          </p:cNvPicPr>
          <p:nvPr/>
        </p:nvPicPr>
        <p:blipFill>
          <a:blip r:embed="rId6"/>
          <a:stretch>
            <a:fillRect/>
          </a:stretch>
        </p:blipFill>
        <p:spPr>
          <a:xfrm>
            <a:off x="302404" y="1724615"/>
            <a:ext cx="4228106" cy="4155435"/>
          </a:xfrm>
          <a:prstGeom prst="rect">
            <a:avLst/>
          </a:prstGeom>
        </p:spPr>
      </p:pic>
    </p:spTree>
    <p:extLst>
      <p:ext uri="{BB962C8B-B14F-4D97-AF65-F5344CB8AC3E}">
        <p14:creationId xmlns:p14="http://schemas.microsoft.com/office/powerpoint/2010/main" val="3131948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4</a:t>
            </a:fld>
            <a:endParaRPr lang="en-US" altLang="lv-LV" dirty="0"/>
          </a:p>
        </p:txBody>
      </p:sp>
      <p:grpSp>
        <p:nvGrpSpPr>
          <p:cNvPr id="28" name="Group 27">
            <a:extLst>
              <a:ext uri="{FF2B5EF4-FFF2-40B4-BE49-F238E27FC236}">
                <a16:creationId xmlns:a16="http://schemas.microsoft.com/office/drawing/2014/main" id="{079FFE74-96D7-EE4A-A657-B34385052BA4}"/>
              </a:ext>
            </a:extLst>
          </p:cNvPr>
          <p:cNvGrpSpPr/>
          <p:nvPr/>
        </p:nvGrpSpPr>
        <p:grpSpPr>
          <a:xfrm>
            <a:off x="7428570" y="3267268"/>
            <a:ext cx="3311999" cy="3311999"/>
            <a:chOff x="1213117" y="390606"/>
            <a:chExt cx="2879993" cy="2879993"/>
          </a:xfrm>
          <a:solidFill>
            <a:srgbClr val="0070C0"/>
          </a:solidFill>
        </p:grpSpPr>
        <p:sp>
          <p:nvSpPr>
            <p:cNvPr id="29" name="Oval 28">
              <a:extLst>
                <a:ext uri="{FF2B5EF4-FFF2-40B4-BE49-F238E27FC236}">
                  <a16:creationId xmlns:a16="http://schemas.microsoft.com/office/drawing/2014/main" id="{425FB7C7-BAAA-4841-89FA-5C2CE99675CA}"/>
                </a:ext>
              </a:extLst>
            </p:cNvPr>
            <p:cNvSpPr/>
            <p:nvPr/>
          </p:nvSpPr>
          <p:spPr>
            <a:xfrm>
              <a:off x="1213117" y="390606"/>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0" name="Oval 4">
              <a:extLst>
                <a:ext uri="{FF2B5EF4-FFF2-40B4-BE49-F238E27FC236}">
                  <a16:creationId xmlns:a16="http://schemas.microsoft.com/office/drawing/2014/main" id="{90004256-E9A2-1344-833D-7C342CC5C76A}"/>
                </a:ext>
              </a:extLst>
            </p:cNvPr>
            <p:cNvSpPr txBox="1"/>
            <p:nvPr/>
          </p:nvSpPr>
          <p:spPr>
            <a:xfrm>
              <a:off x="1634882" y="812371"/>
              <a:ext cx="2300996" cy="2036463"/>
            </a:xfrm>
            <a:prstGeom prst="rect">
              <a:avLst/>
            </a:prstGeom>
            <a:noFill/>
            <a:ln>
              <a:noFill/>
            </a:ln>
            <a:effectLst/>
          </p:spPr>
          <p:txBody>
            <a:bodyPr spcFirstLastPara="0" vert="horz" wrap="square" lIns="22860" tIns="22860" rIns="22860" bIns="22860" numCol="1" spcCol="1270" anchor="ctr" anchorCtr="0">
              <a:noAutofit/>
            </a:bodyPr>
            <a:lstStyle/>
            <a:p>
              <a:pPr marL="0" marR="0" lvl="0" indent="0" algn="ctr" defTabSz="800100" eaLnBrk="0" fontAlgn="base" latinLnBrk="0" hangingPunct="0">
                <a:lnSpc>
                  <a:spcPct val="90000"/>
                </a:lnSpc>
                <a:spcBef>
                  <a:spcPct val="0"/>
                </a:spcBef>
                <a:spcAft>
                  <a:spcPct val="35000"/>
                </a:spcAft>
                <a:buClrTx/>
                <a:buSzTx/>
                <a:buFontTx/>
                <a:buNone/>
                <a:tabLst/>
                <a:defRPr/>
              </a:pPr>
              <a:r>
                <a:rPr kumimoji="0" lang="en-GB"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6</a:t>
              </a:r>
            </a:p>
            <a:p>
              <a:pPr marL="0" marR="0" lvl="0" indent="0" algn="ctr" defTabSz="800100" eaLnBrk="0" fontAlgn="base" latinLnBrk="0" hangingPunct="0">
                <a:lnSpc>
                  <a:spcPct val="90000"/>
                </a:lnSpc>
                <a:spcBef>
                  <a:spcPct val="0"/>
                </a:spcBef>
                <a:spcAft>
                  <a:spcPct val="35000"/>
                </a:spcAft>
                <a:buClrTx/>
                <a:buSzTx/>
                <a:buFontTx/>
                <a:buNone/>
                <a:tabLst/>
                <a:defRPr/>
              </a:pPr>
              <a:r>
                <a:rPr kumimoji="0" lang="en-GB" sz="16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A HUMAN-CENTRED AND ETHICAL DEVELOPMENT OF DIGITAL AND INDUSTRIAL TECHNOLOGIES</a:t>
              </a:r>
            </a:p>
          </p:txBody>
        </p:sp>
      </p:grpSp>
      <p:grpSp>
        <p:nvGrpSpPr>
          <p:cNvPr id="31" name="Group 30">
            <a:extLst>
              <a:ext uri="{FF2B5EF4-FFF2-40B4-BE49-F238E27FC236}">
                <a16:creationId xmlns:a16="http://schemas.microsoft.com/office/drawing/2014/main" id="{D21B5FC0-B648-6C47-9C60-C5B28B30C7A4}"/>
              </a:ext>
            </a:extLst>
          </p:cNvPr>
          <p:cNvGrpSpPr/>
          <p:nvPr/>
        </p:nvGrpSpPr>
        <p:grpSpPr>
          <a:xfrm>
            <a:off x="1631946" y="3184952"/>
            <a:ext cx="3311999" cy="3311999"/>
            <a:chOff x="4955505" y="3567018"/>
            <a:chExt cx="3311999" cy="3311999"/>
          </a:xfrm>
          <a:solidFill>
            <a:srgbClr val="0070C0"/>
          </a:solidFill>
        </p:grpSpPr>
        <p:sp>
          <p:nvSpPr>
            <p:cNvPr id="32" name="Oval 31">
              <a:extLst>
                <a:ext uri="{FF2B5EF4-FFF2-40B4-BE49-F238E27FC236}">
                  <a16:creationId xmlns:a16="http://schemas.microsoft.com/office/drawing/2014/main" id="{A83F8BE3-C5A8-0D43-809A-82262A9C40E1}"/>
                </a:ext>
              </a:extLst>
            </p:cNvPr>
            <p:cNvSpPr/>
            <p:nvPr/>
          </p:nvSpPr>
          <p:spPr>
            <a:xfrm>
              <a:off x="4955505" y="3567018"/>
              <a:ext cx="3311999" cy="3311999"/>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3" name="Oval 4">
              <a:extLst>
                <a:ext uri="{FF2B5EF4-FFF2-40B4-BE49-F238E27FC236}">
                  <a16:creationId xmlns:a16="http://schemas.microsoft.com/office/drawing/2014/main" id="{E571B5F6-3D62-3047-B352-ADDA8E6090D4}"/>
                </a:ext>
              </a:extLst>
            </p:cNvPr>
            <p:cNvSpPr txBox="1"/>
            <p:nvPr/>
          </p:nvSpPr>
          <p:spPr>
            <a:xfrm>
              <a:off x="5205623" y="4109872"/>
              <a:ext cx="2578259"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4 </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16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DIGITAL AND EMERGING TECHNOLOGIES FOR COMPETITIVENESS AND FIT FOR THE GREEN DEAL</a:t>
              </a:r>
              <a:endParaRPr kumimoji="0" lang="lv-LV" sz="16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34" name="Group 33">
            <a:extLst>
              <a:ext uri="{FF2B5EF4-FFF2-40B4-BE49-F238E27FC236}">
                <a16:creationId xmlns:a16="http://schemas.microsoft.com/office/drawing/2014/main" id="{911034C9-0255-354B-AC12-460A8E296822}"/>
              </a:ext>
            </a:extLst>
          </p:cNvPr>
          <p:cNvGrpSpPr/>
          <p:nvPr/>
        </p:nvGrpSpPr>
        <p:grpSpPr>
          <a:xfrm>
            <a:off x="7440497" y="157470"/>
            <a:ext cx="3311999" cy="3311999"/>
            <a:chOff x="7995012" y="3868817"/>
            <a:chExt cx="3311999" cy="3311999"/>
          </a:xfrm>
        </p:grpSpPr>
        <p:sp>
          <p:nvSpPr>
            <p:cNvPr id="35" name="Oval 34">
              <a:extLst>
                <a:ext uri="{FF2B5EF4-FFF2-40B4-BE49-F238E27FC236}">
                  <a16:creationId xmlns:a16="http://schemas.microsoft.com/office/drawing/2014/main" id="{F2282DD8-5694-AD4A-B9F1-D785F8F980F6}"/>
                </a:ext>
              </a:extLst>
            </p:cNvPr>
            <p:cNvSpPr/>
            <p:nvPr/>
          </p:nvSpPr>
          <p:spPr>
            <a:xfrm>
              <a:off x="7995012" y="3868817"/>
              <a:ext cx="3311999" cy="3311999"/>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6" name="Oval 4">
              <a:extLst>
                <a:ext uri="{FF2B5EF4-FFF2-40B4-BE49-F238E27FC236}">
                  <a16:creationId xmlns:a16="http://schemas.microsoft.com/office/drawing/2014/main" id="{18DD3826-88B1-414A-85C9-E031A304EBA9}"/>
                </a:ext>
              </a:extLst>
            </p:cNvPr>
            <p:cNvSpPr txBox="1"/>
            <p:nvPr/>
          </p:nvSpPr>
          <p:spPr>
            <a:xfrm>
              <a:off x="8535089" y="4444929"/>
              <a:ext cx="242894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3 </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WORLD LEADING DATA AND COMPUTING TECHNOLOGIES</a:t>
              </a:r>
              <a:endParaRPr kumimoji="0" lang="en-US"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37" name="Group 36">
            <a:extLst>
              <a:ext uri="{FF2B5EF4-FFF2-40B4-BE49-F238E27FC236}">
                <a16:creationId xmlns:a16="http://schemas.microsoft.com/office/drawing/2014/main" id="{8014E9E0-E3C9-C941-B607-416E1D8628DD}"/>
              </a:ext>
            </a:extLst>
          </p:cNvPr>
          <p:cNvGrpSpPr/>
          <p:nvPr/>
        </p:nvGrpSpPr>
        <p:grpSpPr>
          <a:xfrm>
            <a:off x="1564341" y="199135"/>
            <a:ext cx="3312000" cy="3312000"/>
            <a:chOff x="4498713" y="5"/>
            <a:chExt cx="2879993" cy="2879993"/>
          </a:xfrm>
        </p:grpSpPr>
        <p:sp>
          <p:nvSpPr>
            <p:cNvPr id="38" name="Oval 37">
              <a:extLst>
                <a:ext uri="{FF2B5EF4-FFF2-40B4-BE49-F238E27FC236}">
                  <a16:creationId xmlns:a16="http://schemas.microsoft.com/office/drawing/2014/main" id="{FD93F23D-EE59-144E-AAB0-6DF4BD2FCF64}"/>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txBody>
            <a:bodyPr/>
            <a:lstStyle/>
            <a:p>
              <a:endParaRPr lang="lv-LV"/>
            </a:p>
          </p:txBody>
        </p:sp>
        <p:sp>
          <p:nvSpPr>
            <p:cNvPr id="39" name="Oval 4">
              <a:extLst>
                <a:ext uri="{FF2B5EF4-FFF2-40B4-BE49-F238E27FC236}">
                  <a16:creationId xmlns:a16="http://schemas.microsoft.com/office/drawing/2014/main" id="{E870D63C-3936-A74C-8426-DD18CB0A9C26}"/>
                </a:ext>
              </a:extLst>
            </p:cNvPr>
            <p:cNvSpPr txBox="1"/>
            <p:nvPr/>
          </p:nvSpPr>
          <p:spPr>
            <a:xfrm>
              <a:off x="4950845" y="421770"/>
              <a:ext cx="212443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1</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CLIMATE NEUTRAL,</a:t>
              </a:r>
              <a:r>
                <a:rPr kumimoji="0" lang="lv-LV"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CIRCULAR AND DIGITISED PRODUCTION</a:t>
              </a:r>
            </a:p>
          </p:txBody>
        </p:sp>
      </p:grpSp>
      <p:grpSp>
        <p:nvGrpSpPr>
          <p:cNvPr id="40" name="Group 39">
            <a:extLst>
              <a:ext uri="{FF2B5EF4-FFF2-40B4-BE49-F238E27FC236}">
                <a16:creationId xmlns:a16="http://schemas.microsoft.com/office/drawing/2014/main" id="{DDBF4CA3-8092-DE40-A121-F144A0E9247C}"/>
              </a:ext>
            </a:extLst>
          </p:cNvPr>
          <p:cNvGrpSpPr/>
          <p:nvPr/>
        </p:nvGrpSpPr>
        <p:grpSpPr>
          <a:xfrm>
            <a:off x="4533366" y="131831"/>
            <a:ext cx="3312000" cy="3312000"/>
            <a:chOff x="7328279" y="1334290"/>
            <a:chExt cx="2879993" cy="2879993"/>
          </a:xfrm>
          <a:solidFill>
            <a:srgbClr val="0070C0"/>
          </a:solidFill>
        </p:grpSpPr>
        <p:sp>
          <p:nvSpPr>
            <p:cNvPr id="41" name="Oval 40">
              <a:extLst>
                <a:ext uri="{FF2B5EF4-FFF2-40B4-BE49-F238E27FC236}">
                  <a16:creationId xmlns:a16="http://schemas.microsoft.com/office/drawing/2014/main" id="{9F0AD622-309F-764A-8CB1-5DF37745E350}"/>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42" name="Oval 4">
              <a:extLst>
                <a:ext uri="{FF2B5EF4-FFF2-40B4-BE49-F238E27FC236}">
                  <a16:creationId xmlns:a16="http://schemas.microsoft.com/office/drawing/2014/main" id="{DAB3D140-0C08-884B-A446-AAAD4D88973D}"/>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2</a:t>
              </a: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INCREASED AUTONOMY IN KEY STRATEGIC VALUE CHAINS FOR RESILIENT INDUSTRY</a:t>
              </a:r>
            </a:p>
          </p:txBody>
        </p:sp>
      </p:grpSp>
      <p:grpSp>
        <p:nvGrpSpPr>
          <p:cNvPr id="43" name="Group 42">
            <a:extLst>
              <a:ext uri="{FF2B5EF4-FFF2-40B4-BE49-F238E27FC236}">
                <a16:creationId xmlns:a16="http://schemas.microsoft.com/office/drawing/2014/main" id="{BB92FBEC-F8BA-244F-89E0-3DED4BD25C9A}"/>
              </a:ext>
            </a:extLst>
          </p:cNvPr>
          <p:cNvGrpSpPr/>
          <p:nvPr/>
        </p:nvGrpSpPr>
        <p:grpSpPr>
          <a:xfrm>
            <a:off x="4521439" y="3125060"/>
            <a:ext cx="3311999" cy="3312000"/>
            <a:chOff x="1446302" y="4091670"/>
            <a:chExt cx="2879993" cy="2879993"/>
          </a:xfrm>
        </p:grpSpPr>
        <p:sp>
          <p:nvSpPr>
            <p:cNvPr id="44" name="Oval 43">
              <a:extLst>
                <a:ext uri="{FF2B5EF4-FFF2-40B4-BE49-F238E27FC236}">
                  <a16:creationId xmlns:a16="http://schemas.microsoft.com/office/drawing/2014/main" id="{619EC41D-FA6D-7B40-9C15-098BA50871B3}"/>
                </a:ext>
              </a:extLst>
            </p:cNvPr>
            <p:cNvSpPr/>
            <p:nvPr/>
          </p:nvSpPr>
          <p:spPr>
            <a:xfrm>
              <a:off x="1446302" y="4091670"/>
              <a:ext cx="2879993" cy="2879993"/>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45" name="Oval 4">
              <a:extLst>
                <a:ext uri="{FF2B5EF4-FFF2-40B4-BE49-F238E27FC236}">
                  <a16:creationId xmlns:a16="http://schemas.microsoft.com/office/drawing/2014/main" id="{F3D7542F-5CE6-F942-BDD9-BFECF43249A4}"/>
                </a:ext>
              </a:extLst>
            </p:cNvPr>
            <p:cNvSpPr txBox="1"/>
            <p:nvPr/>
          </p:nvSpPr>
          <p:spPr>
            <a:xfrm>
              <a:off x="1878440" y="4647418"/>
              <a:ext cx="2195996" cy="2036463"/>
            </a:xfrm>
            <a:prstGeom prst="rect">
              <a:avLst/>
            </a:prstGeom>
            <a:noFill/>
            <a:ln>
              <a:noFill/>
            </a:ln>
            <a:effectLst/>
          </p:spPr>
          <p:txBody>
            <a:bodyPr spcFirstLastPara="0" vert="horz" wrap="square" lIns="22860" tIns="22860" rIns="22860" bIns="22860" numCol="1" spcCol="1270" anchor="ctr" anchorCtr="0">
              <a:noAutofit/>
            </a:bodyPr>
            <a:lstStyle/>
            <a:p>
              <a:pPr marL="0" marR="0" lvl="0" indent="0" algn="ctr" defTabSz="80010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5 </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00100" eaLnBrk="0" fontAlgn="base" latinLnBrk="0" hangingPunct="0">
                <a:lnSpc>
                  <a:spcPct val="90000"/>
                </a:lnSpc>
                <a:spcBef>
                  <a:spcPct val="0"/>
                </a:spcBef>
                <a:spcAft>
                  <a:spcPct val="3500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OPEN STRATEGIC AUTONOMY IN DEVELOPING, DEPLOYING AND USING GLOBAL SPACE-BASED INFRASTRUCTURE, SERVICES, APPLICATIONS AND DATA</a:t>
              </a:r>
              <a:endParaRPr kumimoji="0" lang="lv-LV"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229451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3C61C-DAE8-56B7-0D01-3102E029C5AC}"/>
              </a:ext>
            </a:extLst>
          </p:cNvPr>
          <p:cNvSpPr>
            <a:spLocks noGrp="1"/>
          </p:cNvSpPr>
          <p:nvPr>
            <p:ph type="title"/>
          </p:nvPr>
        </p:nvSpPr>
        <p:spPr>
          <a:xfrm>
            <a:off x="949712" y="72328"/>
            <a:ext cx="10515600" cy="1325563"/>
          </a:xfrm>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Apvārsnis Eiropa 4. klastera </a:t>
            </a:r>
            <a:br>
              <a:rPr lang="lv-LV" sz="3200" b="1" dirty="0">
                <a:solidFill>
                  <a:srgbClr val="0308DB">
                    <a:lumMod val="50000"/>
                  </a:srgbClr>
                </a:solidFill>
                <a:latin typeface="Verdana" panose="020B0604030504040204" pitchFamily="34" charset="0"/>
                <a:ea typeface="Verdana" panose="020B0604030504040204" pitchFamily="34" charset="0"/>
              </a:rPr>
            </a:br>
            <a:r>
              <a:rPr lang="lv-LV" sz="3200" b="1" dirty="0">
                <a:solidFill>
                  <a:srgbClr val="0308DB">
                    <a:lumMod val="50000"/>
                  </a:srgbClr>
                </a:solidFill>
                <a:latin typeface="Verdana" panose="020B0604030504040204" pitchFamily="34" charset="0"/>
                <a:ea typeface="Verdana" panose="020B0604030504040204" pitchFamily="34" charset="0"/>
              </a:rPr>
              <a:t>darba programma</a:t>
            </a:r>
          </a:p>
        </p:txBody>
      </p:sp>
      <p:sp>
        <p:nvSpPr>
          <p:cNvPr id="3" name="Slide Number Placeholder 2">
            <a:extLst>
              <a:ext uri="{FF2B5EF4-FFF2-40B4-BE49-F238E27FC236}">
                <a16:creationId xmlns:a16="http://schemas.microsoft.com/office/drawing/2014/main" id="{BD2D1FBE-35F7-8A7F-DDA2-80A09329DFCA}"/>
              </a:ext>
            </a:extLst>
          </p:cNvPr>
          <p:cNvSpPr>
            <a:spLocks noGrp="1"/>
          </p:cNvSpPr>
          <p:nvPr>
            <p:ph type="sldNum" sz="quarter" idx="12"/>
          </p:nvPr>
        </p:nvSpPr>
        <p:spPr/>
        <p:txBody>
          <a:bodyPr/>
          <a:lstStyle/>
          <a:p>
            <a:fld id="{660F3F40-12FA-4968-8235-5F18DAFE2DEF}" type="slidenum">
              <a:rPr lang="lv-LV" smtClean="0"/>
              <a:t>5</a:t>
            </a:fld>
            <a:endParaRPr lang="lv-LV" dirty="0"/>
          </a:p>
        </p:txBody>
      </p:sp>
      <p:graphicFrame>
        <p:nvGraphicFramePr>
          <p:cNvPr id="4" name="Diagram 3">
            <a:extLst>
              <a:ext uri="{FF2B5EF4-FFF2-40B4-BE49-F238E27FC236}">
                <a16:creationId xmlns:a16="http://schemas.microsoft.com/office/drawing/2014/main" id="{DFCEDF98-4EFC-AEED-CDC2-5A2CE3366AFF}"/>
              </a:ext>
            </a:extLst>
          </p:cNvPr>
          <p:cNvGraphicFramePr/>
          <p:nvPr>
            <p:extLst>
              <p:ext uri="{D42A27DB-BD31-4B8C-83A1-F6EECF244321}">
                <p14:modId xmlns:p14="http://schemas.microsoft.com/office/powerpoint/2010/main" val="2752291080"/>
              </p:ext>
            </p:extLst>
          </p:nvPr>
        </p:nvGraphicFramePr>
        <p:xfrm>
          <a:off x="195836" y="1545724"/>
          <a:ext cx="11802875" cy="2079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46F89F79-267F-F499-E70E-7EA10A6865BA}"/>
              </a:ext>
            </a:extLst>
          </p:cNvPr>
          <p:cNvPicPr>
            <a:picLocks noChangeAspect="1"/>
          </p:cNvPicPr>
          <p:nvPr/>
        </p:nvPicPr>
        <p:blipFill>
          <a:blip r:embed="rId8"/>
          <a:stretch>
            <a:fillRect/>
          </a:stretch>
        </p:blipFill>
        <p:spPr>
          <a:xfrm>
            <a:off x="16895" y="3031558"/>
            <a:ext cx="3141963" cy="3087960"/>
          </a:xfrm>
          <a:prstGeom prst="rect">
            <a:avLst/>
          </a:prstGeom>
        </p:spPr>
      </p:pic>
      <p:pic>
        <p:nvPicPr>
          <p:cNvPr id="11" name="Picture 10">
            <a:extLst>
              <a:ext uri="{FF2B5EF4-FFF2-40B4-BE49-F238E27FC236}">
                <a16:creationId xmlns:a16="http://schemas.microsoft.com/office/drawing/2014/main" id="{109AD15D-726C-B58F-AEFA-E19854F26ED6}"/>
              </a:ext>
            </a:extLst>
          </p:cNvPr>
          <p:cNvPicPr>
            <a:picLocks noChangeAspect="1"/>
          </p:cNvPicPr>
          <p:nvPr/>
        </p:nvPicPr>
        <p:blipFill>
          <a:blip r:embed="rId9"/>
          <a:stretch>
            <a:fillRect/>
          </a:stretch>
        </p:blipFill>
        <p:spPr>
          <a:xfrm>
            <a:off x="6095999" y="4575538"/>
            <a:ext cx="3141963" cy="1673279"/>
          </a:xfrm>
          <a:prstGeom prst="rect">
            <a:avLst/>
          </a:prstGeom>
        </p:spPr>
      </p:pic>
      <p:sp>
        <p:nvSpPr>
          <p:cNvPr id="7" name="TextBox 6">
            <a:extLst>
              <a:ext uri="{FF2B5EF4-FFF2-40B4-BE49-F238E27FC236}">
                <a16:creationId xmlns:a16="http://schemas.microsoft.com/office/drawing/2014/main" id="{1B42627C-CB6A-BFA6-07C3-936FA5773E4B}"/>
              </a:ext>
            </a:extLst>
          </p:cNvPr>
          <p:cNvSpPr txBox="1"/>
          <p:nvPr/>
        </p:nvSpPr>
        <p:spPr>
          <a:xfrm>
            <a:off x="6773437" y="2973167"/>
            <a:ext cx="6216804" cy="369332"/>
          </a:xfrm>
          <a:prstGeom prst="rect">
            <a:avLst/>
          </a:prstGeom>
          <a:noFill/>
        </p:spPr>
        <p:txBody>
          <a:bodyPr wrap="square">
            <a:spAutoFit/>
          </a:bodyPr>
          <a:lstStyle/>
          <a:p>
            <a:pPr marL="0" lvl="0" indent="0" algn="ctr" defTabSz="1066800">
              <a:lnSpc>
                <a:spcPct val="100000"/>
              </a:lnSpc>
              <a:spcBef>
                <a:spcPct val="0"/>
              </a:spcBef>
              <a:spcAft>
                <a:spcPts val="0"/>
              </a:spcAft>
              <a:buNone/>
            </a:pPr>
            <a:r>
              <a:rPr lang="lv-LV" sz="18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2024. gada rudens</a:t>
            </a:r>
            <a:endParaRPr lang="en-US" sz="18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p:txBody>
      </p:sp>
      <p:pic>
        <p:nvPicPr>
          <p:cNvPr id="9" name="Picture 8">
            <a:extLst>
              <a:ext uri="{FF2B5EF4-FFF2-40B4-BE49-F238E27FC236}">
                <a16:creationId xmlns:a16="http://schemas.microsoft.com/office/drawing/2014/main" id="{9576E6FC-974E-4B8E-06AF-83EDBB0E642E}"/>
              </a:ext>
            </a:extLst>
          </p:cNvPr>
          <p:cNvPicPr>
            <a:picLocks noChangeAspect="1"/>
          </p:cNvPicPr>
          <p:nvPr/>
        </p:nvPicPr>
        <p:blipFill>
          <a:blip r:embed="rId10"/>
          <a:stretch>
            <a:fillRect/>
          </a:stretch>
        </p:blipFill>
        <p:spPr>
          <a:xfrm>
            <a:off x="2954036" y="3007838"/>
            <a:ext cx="3141964" cy="1611358"/>
          </a:xfrm>
          <a:prstGeom prst="rect">
            <a:avLst/>
          </a:prstGeom>
        </p:spPr>
      </p:pic>
      <p:sp>
        <p:nvSpPr>
          <p:cNvPr id="12" name="TextBox 11">
            <a:extLst>
              <a:ext uri="{FF2B5EF4-FFF2-40B4-BE49-F238E27FC236}">
                <a16:creationId xmlns:a16="http://schemas.microsoft.com/office/drawing/2014/main" id="{CA90A044-37A6-1CAB-BE40-6BAA488926D5}"/>
              </a:ext>
            </a:extLst>
          </p:cNvPr>
          <p:cNvSpPr txBox="1"/>
          <p:nvPr/>
        </p:nvSpPr>
        <p:spPr>
          <a:xfrm>
            <a:off x="3158858" y="4706867"/>
            <a:ext cx="2656777" cy="461665"/>
          </a:xfrm>
          <a:prstGeom prst="rect">
            <a:avLst/>
          </a:prstGeom>
          <a:noFill/>
        </p:spPr>
        <p:txBody>
          <a:bodyPr wrap="square">
            <a:spAutoFit/>
          </a:bodyPr>
          <a:lstStyle/>
          <a:p>
            <a:r>
              <a:rPr lang="lv-LV" sz="1200" dirty="0">
                <a:latin typeface="Verdana" panose="020B0604030504040204" pitchFamily="34" charset="0"/>
                <a:ea typeface="Verdana" panose="020B0604030504040204" pitchFamily="34" charset="0"/>
                <a:hlinkClick r:id="rId11"/>
              </a:rPr>
              <a:t>https://www.youtube.com/watch?v=PgXf-jbRE80&amp;t=7s</a:t>
            </a:r>
            <a:r>
              <a:rPr lang="lv-LV" sz="1200" dirty="0">
                <a:latin typeface="Verdana" panose="020B0604030504040204" pitchFamily="34" charset="0"/>
                <a:ea typeface="Verdana" panose="020B0604030504040204" pitchFamily="34" charset="0"/>
              </a:rPr>
              <a:t> </a:t>
            </a:r>
          </a:p>
        </p:txBody>
      </p:sp>
      <p:sp>
        <p:nvSpPr>
          <p:cNvPr id="13" name="Arrow: Down 12">
            <a:extLst>
              <a:ext uri="{FF2B5EF4-FFF2-40B4-BE49-F238E27FC236}">
                <a16:creationId xmlns:a16="http://schemas.microsoft.com/office/drawing/2014/main" id="{419F65A3-5F91-9031-85F0-57498A9B0CEB}"/>
              </a:ext>
            </a:extLst>
          </p:cNvPr>
          <p:cNvSpPr/>
          <p:nvPr/>
        </p:nvSpPr>
        <p:spPr>
          <a:xfrm>
            <a:off x="7298578" y="3007838"/>
            <a:ext cx="363343" cy="126166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362089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6</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3688709107"/>
              </p:ext>
            </p:extLst>
          </p:nvPr>
        </p:nvGraphicFramePr>
        <p:xfrm>
          <a:off x="389965" y="2011680"/>
          <a:ext cx="11486477" cy="3329608"/>
        </p:xfrm>
        <a:graphic>
          <a:graphicData uri="http://schemas.openxmlformats.org/drawingml/2006/table">
            <a:tbl>
              <a:tblPr/>
              <a:tblGrid>
                <a:gridCol w="5915416">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06330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HORIZON-CL4-2024-DATA-01-01</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AI-driven data operations and compliance technologies (AI, data and robotics partnership)</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IA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4-5/TRL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8-10</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62284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HORIZON-CL4-2024-DATA-01-03</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Piloting emerging Smart IoT Platforms and decentralized intelligence</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3-4/TRL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20-25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HORIZON-CL4-2024-DATA-01-05</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Platform Building, standardization and Up-scaling of the ‘Cloud-Edge-IoT’ Solutions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CSA</a:t>
                      </a:r>
                      <a:endParaRPr lang="en-GB" sz="1400" b="0"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ctr" latinLnBrk="0" hangingPunct="1">
              <a:lnSpc>
                <a:spcPct val="90000"/>
              </a:lnSpc>
              <a:spcBef>
                <a:spcPct val="0"/>
              </a:spcBef>
              <a:spcAft>
                <a:spcPts val="0"/>
              </a:spcAft>
              <a:buClrTx/>
              <a:buSzTx/>
              <a:buFontTx/>
              <a:buNone/>
              <a:tabLst/>
              <a:defRPr/>
            </a:pPr>
            <a:r>
              <a:rPr lang="en-GB" altLang="lv-LV" sz="3200" b="1" dirty="0">
                <a:solidFill>
                  <a:srgbClr val="0308DB">
                    <a:lumMod val="50000"/>
                  </a:srgbClr>
                </a:solidFill>
                <a:latin typeface="Verdana" panose="020B0604030504040204" pitchFamily="34" charset="0"/>
                <a:ea typeface="Verdana" panose="020B0604030504040204" pitchFamily="34" charset="0"/>
              </a:rPr>
              <a:t>D3: World Leading Data and Computing Technologies</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008259" y="1356474"/>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19 March 2024</a:t>
            </a:r>
          </a:p>
        </p:txBody>
      </p:sp>
      <p:sp>
        <p:nvSpPr>
          <p:cNvPr id="13" name="Rectangle 12">
            <a:extLst>
              <a:ext uri="{FF2B5EF4-FFF2-40B4-BE49-F238E27FC236}">
                <a16:creationId xmlns:a16="http://schemas.microsoft.com/office/drawing/2014/main" id="{2BE0BE80-0A04-DD4F-B1EB-9A8752529E95}"/>
              </a:ext>
            </a:extLst>
          </p:cNvPr>
          <p:cNvSpPr/>
          <p:nvPr/>
        </p:nvSpPr>
        <p:spPr>
          <a:xfrm>
            <a:off x="441065" y="1365349"/>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en-GB" b="1" dirty="0">
                <a:latin typeface="Verdana" panose="020B0604030504040204" pitchFamily="34" charset="0"/>
                <a:ea typeface="Verdana" panose="020B0604030504040204" pitchFamily="34" charset="0"/>
              </a:rPr>
              <a:t>15 November 2023 </a:t>
            </a:r>
          </a:p>
        </p:txBody>
      </p:sp>
      <p:sp>
        <p:nvSpPr>
          <p:cNvPr id="14" name="Rectangle 1">
            <a:extLst>
              <a:ext uri="{FF2B5EF4-FFF2-40B4-BE49-F238E27FC236}">
                <a16:creationId xmlns:a16="http://schemas.microsoft.com/office/drawing/2014/main" id="{E9422ECE-6AF2-5842-BB77-2537ED23551C}"/>
              </a:ext>
            </a:extLst>
          </p:cNvPr>
          <p:cNvSpPr>
            <a:spLocks noChangeArrowheads="1"/>
          </p:cNvSpPr>
          <p:nvPr/>
        </p:nvSpPr>
        <p:spPr bwMode="auto">
          <a:xfrm>
            <a:off x="9183607" y="1088350"/>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b="1" i="1" kern="0" dirty="0">
                <a:solidFill>
                  <a:srgbClr val="FF0000"/>
                </a:solidFill>
                <a:latin typeface="Times New Roman" panose="02020603050405020304" pitchFamily="18" charset="0"/>
                <a:ea typeface="MS PGothic" panose="020B0600070205080204" pitchFamily="34" charset="-128"/>
                <a:hlinkClick r:id="rId6"/>
              </a:rPr>
              <a:t>https://www.youtube.com/watch?v=tCMzmVa3QcA</a:t>
            </a:r>
            <a:r>
              <a:rPr lang="en-GB" altLang="en-US" sz="1500" b="1" i="1" kern="0" dirty="0">
                <a:solidFill>
                  <a:srgbClr val="FF0000"/>
                </a:solidFill>
                <a:latin typeface="Times New Roman" panose="02020603050405020304" pitchFamily="18" charset="0"/>
                <a:ea typeface="MS PGothic" panose="020B0600070205080204" pitchFamily="34" charset="-128"/>
              </a:rPr>
              <a:t> </a:t>
            </a:r>
            <a:endParaRPr kumimoji="0" lang="en-GB" altLang="en-US" sz="1500" b="1"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7"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10600" y="1214725"/>
            <a:ext cx="436012" cy="436012"/>
          </a:xfrm>
          <a:prstGeom prst="rect">
            <a:avLst/>
          </a:prstGeom>
        </p:spPr>
      </p:pic>
    </p:spTree>
    <p:extLst>
      <p:ext uri="{BB962C8B-B14F-4D97-AF65-F5344CB8AC3E}">
        <p14:creationId xmlns:p14="http://schemas.microsoft.com/office/powerpoint/2010/main" val="3020714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CEC8F-CD97-2D4B-9760-8AD1BA48D89B}"/>
              </a:ext>
            </a:extLst>
          </p:cNvPr>
          <p:cNvSpPr>
            <a:spLocks noGrp="1"/>
          </p:cNvSpPr>
          <p:nvPr>
            <p:ph type="title"/>
          </p:nvPr>
        </p:nvSpPr>
        <p:spPr>
          <a:xfrm>
            <a:off x="1094145" y="-8576"/>
            <a:ext cx="10515600" cy="1325563"/>
          </a:xfrm>
        </p:spPr>
        <p:txBody>
          <a:bodyPr>
            <a:normAutofit/>
          </a:bodyPr>
          <a:lstStyle/>
          <a:p>
            <a:r>
              <a:rPr lang="en-US" sz="3200" b="1" dirty="0">
                <a:solidFill>
                  <a:srgbClr val="0308DB">
                    <a:lumMod val="50000"/>
                  </a:srgbClr>
                </a:solidFill>
                <a:latin typeface="Verdana" panose="020B0604030504040204" pitchFamily="34" charset="0"/>
                <a:ea typeface="Verdana" panose="020B0604030504040204" pitchFamily="34" charset="0"/>
              </a:rPr>
              <a:t>D4: Digital and Emerging Technologies for Competitiveness and Fit for the Green Deal</a:t>
            </a:r>
          </a:p>
        </p:txBody>
      </p:sp>
      <p:sp>
        <p:nvSpPr>
          <p:cNvPr id="3" name="Slide Number Placeholder 2">
            <a:extLst>
              <a:ext uri="{FF2B5EF4-FFF2-40B4-BE49-F238E27FC236}">
                <a16:creationId xmlns:a16="http://schemas.microsoft.com/office/drawing/2014/main" id="{A29D8B31-CBC5-4F46-AD30-5F97E7D897EE}"/>
              </a:ext>
            </a:extLst>
          </p:cNvPr>
          <p:cNvSpPr>
            <a:spLocks noGrp="1"/>
          </p:cNvSpPr>
          <p:nvPr>
            <p:ph type="sldNum" sz="quarter" idx="12"/>
          </p:nvPr>
        </p:nvSpPr>
        <p:spPr/>
        <p:txBody>
          <a:bodyPr/>
          <a:lstStyle/>
          <a:p>
            <a:fld id="{660F3F40-12FA-4968-8235-5F18DAFE2DEF}" type="slidenum">
              <a:rPr lang="lv-LV" smtClean="0"/>
              <a:t>7</a:t>
            </a:fld>
            <a:endParaRPr lang="lv-LV" dirty="0"/>
          </a:p>
        </p:txBody>
      </p:sp>
      <p:graphicFrame>
        <p:nvGraphicFramePr>
          <p:cNvPr id="11" name="Content Placeholder 10">
            <a:extLst>
              <a:ext uri="{FF2B5EF4-FFF2-40B4-BE49-F238E27FC236}">
                <a16:creationId xmlns:a16="http://schemas.microsoft.com/office/drawing/2014/main" id="{4FB5B6CE-908E-AF42-9B7B-A2CD44CC5571}"/>
              </a:ext>
            </a:extLst>
          </p:cNvPr>
          <p:cNvGraphicFramePr>
            <a:graphicFrameLocks/>
          </p:cNvGraphicFramePr>
          <p:nvPr>
            <p:extLst>
              <p:ext uri="{D42A27DB-BD31-4B8C-83A1-F6EECF244321}">
                <p14:modId xmlns:p14="http://schemas.microsoft.com/office/powerpoint/2010/main" val="1025407074"/>
              </p:ext>
            </p:extLst>
          </p:nvPr>
        </p:nvGraphicFramePr>
        <p:xfrm>
          <a:off x="283458" y="1713141"/>
          <a:ext cx="11576848" cy="4826426"/>
        </p:xfrm>
        <a:graphic>
          <a:graphicData uri="http://schemas.openxmlformats.org/drawingml/2006/table">
            <a:tbl>
              <a:tblPr/>
              <a:tblGrid>
                <a:gridCol w="5326820">
                  <a:extLst>
                    <a:ext uri="{9D8B030D-6E8A-4147-A177-3AD203B41FA5}">
                      <a16:colId xmlns:a16="http://schemas.microsoft.com/office/drawing/2014/main" val="20000"/>
                    </a:ext>
                  </a:extLst>
                </a:gridCol>
                <a:gridCol w="3041754">
                  <a:extLst>
                    <a:ext uri="{9D8B030D-6E8A-4147-A177-3AD203B41FA5}">
                      <a16:colId xmlns:a16="http://schemas.microsoft.com/office/drawing/2014/main" val="20001"/>
                    </a:ext>
                  </a:extLst>
                </a:gridCol>
                <a:gridCol w="1742904">
                  <a:extLst>
                    <a:ext uri="{9D8B030D-6E8A-4147-A177-3AD203B41FA5}">
                      <a16:colId xmlns:a16="http://schemas.microsoft.com/office/drawing/2014/main" val="20003"/>
                    </a:ext>
                  </a:extLst>
                </a:gridCol>
                <a:gridCol w="1465370">
                  <a:extLst>
                    <a:ext uri="{9D8B030D-6E8A-4147-A177-3AD203B41FA5}">
                      <a16:colId xmlns:a16="http://schemas.microsoft.com/office/drawing/2014/main" val="3995975852"/>
                    </a:ext>
                  </a:extLst>
                </a:gridCol>
              </a:tblGrid>
              <a:tr h="72693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731928">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2"/>
                        </a:rPr>
                        <a:t>HORIZON-CL4-2024-DIGITAL-EMERGING-01-03</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Novel paradigms and approaches, towards AI-driven autonomous robots (AI, data and robotics partnership)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2-3/TRL 4-5</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97232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HORIZON-CL4-2024-DIGITAL-EMERGING-01-04</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Industrial leadership in AI, Data and Robotics boosting competitiveness and the green transition (AI, data and robotics partnership)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chemeClr val="tx1"/>
                          </a:solidFill>
                          <a:effectLst/>
                          <a:latin typeface="Verdana" panose="020B0604030504040204" pitchFamily="34" charset="0"/>
                          <a:ea typeface="Verdana" panose="020B0604030504040204" pitchFamily="34" charset="0"/>
                        </a:rPr>
                        <a:t>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3-5/TRL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10</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731928">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HORIZON-CL4-2024-DIGITAL-EMERGING-01-21</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Open Source for Cloud/Edge to support European Digital Autonomy</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4/TRL 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6"/>
                  </a:ext>
                </a:extLst>
              </a:tr>
              <a:tr h="64750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HORIZON-CL4-2024-DIGITAL-EMERGING-01-22</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Fundamentals of Software Engineering</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2/TRL 5</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50789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6"/>
                        </a:rPr>
                        <a:t>HORIZON-CL4-2024-DIGITAL-EMERGING-01-23</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Public recognition scheme for Open Source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panose="020B0604030504040204" pitchFamily="34" charset="0"/>
                          <a:ea typeface="Verdana" panose="020B0604030504040204" pitchFamily="34" charset="0"/>
                        </a:rPr>
                        <a:t>CSA</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50789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7"/>
                        </a:rPr>
                        <a:t>HORIZON-CL4-2024-DIGITAL-EMERGING-01-31</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Pilot line(s) for 2D materials-based devices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3-4/TRL 5-6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33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447054151"/>
                  </a:ext>
                </a:extLst>
              </a:tr>
            </a:tbl>
          </a:graphicData>
        </a:graphic>
      </p:graphicFrame>
      <p:sp>
        <p:nvSpPr>
          <p:cNvPr id="12" name="Rectangle 11">
            <a:extLst>
              <a:ext uri="{FF2B5EF4-FFF2-40B4-BE49-F238E27FC236}">
                <a16:creationId xmlns:a16="http://schemas.microsoft.com/office/drawing/2014/main" id="{16DC576E-D9F4-EB40-AF05-207A8CEDBC42}"/>
              </a:ext>
            </a:extLst>
          </p:cNvPr>
          <p:cNvSpPr/>
          <p:nvPr/>
        </p:nvSpPr>
        <p:spPr>
          <a:xfrm>
            <a:off x="4531913" y="1308860"/>
            <a:ext cx="3826615"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19 March 2024</a:t>
            </a:r>
          </a:p>
        </p:txBody>
      </p:sp>
      <p:sp>
        <p:nvSpPr>
          <p:cNvPr id="16" name="Rectangle 1">
            <a:extLst>
              <a:ext uri="{FF2B5EF4-FFF2-40B4-BE49-F238E27FC236}">
                <a16:creationId xmlns:a16="http://schemas.microsoft.com/office/drawing/2014/main" id="{7F4F7B06-E07C-3540-B819-3FE426F15FBC}"/>
              </a:ext>
            </a:extLst>
          </p:cNvPr>
          <p:cNvSpPr>
            <a:spLocks noChangeArrowheads="1"/>
          </p:cNvSpPr>
          <p:nvPr/>
        </p:nvSpPr>
        <p:spPr bwMode="auto">
          <a:xfrm>
            <a:off x="8827929" y="1102693"/>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b="1" i="1" kern="0" dirty="0">
                <a:solidFill>
                  <a:srgbClr val="FF0000"/>
                </a:solidFill>
                <a:latin typeface="Times New Roman" panose="02020603050405020304" pitchFamily="18" charset="0"/>
                <a:ea typeface="MS PGothic" panose="020B0600070205080204" pitchFamily="34" charset="-128"/>
                <a:hlinkClick r:id="rId8"/>
              </a:rPr>
              <a:t>https://www.youtube.com/live/PEmPitl3cLU</a:t>
            </a:r>
            <a:r>
              <a:rPr lang="en-GB" altLang="en-US" sz="1500" b="1" i="1" kern="0" dirty="0">
                <a:solidFill>
                  <a:srgbClr val="FF0000"/>
                </a:solidFill>
                <a:latin typeface="Times New Roman" panose="02020603050405020304" pitchFamily="18" charset="0"/>
                <a:ea typeface="MS PGothic" panose="020B0600070205080204" pitchFamily="34" charset="-128"/>
              </a:rPr>
              <a:t> </a:t>
            </a:r>
            <a:endParaRPr kumimoji="0" lang="en-GB" altLang="en-US" sz="1500" b="1"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7" name="Graphic 15" descr="Share">
            <a:extLst>
              <a:ext uri="{FF2B5EF4-FFF2-40B4-BE49-F238E27FC236}">
                <a16:creationId xmlns:a16="http://schemas.microsoft.com/office/drawing/2014/main" id="{DCBD6769-8D35-274D-B97E-9F9E5BA7A464}"/>
              </a:ext>
            </a:extLst>
          </p:cNvPr>
          <p:cNvPicPr>
            <a:picLocks noChangeAspect="1"/>
          </p:cNvPicPr>
          <p:nvPr/>
        </p:nvPicPr>
        <p:blipFill>
          <a:blip r:embed="rId9"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58528" y="1205656"/>
            <a:ext cx="436012" cy="436012"/>
          </a:xfrm>
          <a:prstGeom prst="rect">
            <a:avLst/>
          </a:prstGeom>
        </p:spPr>
      </p:pic>
      <p:sp>
        <p:nvSpPr>
          <p:cNvPr id="18" name="Rectangle 17">
            <a:extLst>
              <a:ext uri="{FF2B5EF4-FFF2-40B4-BE49-F238E27FC236}">
                <a16:creationId xmlns:a16="http://schemas.microsoft.com/office/drawing/2014/main" id="{DA9D03D7-2D7B-9949-8B3B-A5D5DE4C091B}"/>
              </a:ext>
            </a:extLst>
          </p:cNvPr>
          <p:cNvSpPr/>
          <p:nvPr/>
        </p:nvSpPr>
        <p:spPr>
          <a:xfrm>
            <a:off x="45274" y="1327442"/>
            <a:ext cx="6070404" cy="374273"/>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latin typeface="Verdana" panose="020B0604030504040204" pitchFamily="34" charset="0"/>
                <a:ea typeface="Verdana" panose="020B0604030504040204" pitchFamily="34" charset="0"/>
              </a:rPr>
              <a:t>15</a:t>
            </a:r>
            <a:r>
              <a:rPr lang="en-GB" b="1" dirty="0">
                <a:latin typeface="Verdana" panose="020B0604030504040204" pitchFamily="34" charset="0"/>
                <a:ea typeface="Verdana" panose="020B0604030504040204" pitchFamily="34" charset="0"/>
              </a:rPr>
              <a:t> </a:t>
            </a:r>
            <a:r>
              <a:rPr lang="lv-LV" b="1" dirty="0">
                <a:latin typeface="Verdana" panose="020B0604030504040204" pitchFamily="34" charset="0"/>
                <a:ea typeface="Verdana" panose="020B0604030504040204" pitchFamily="34" charset="0"/>
              </a:rPr>
              <a:t>November </a:t>
            </a:r>
            <a:r>
              <a:rPr lang="en-GB" b="1" dirty="0">
                <a:latin typeface="Verdana" panose="020B0604030504040204" pitchFamily="34" charset="0"/>
                <a:ea typeface="Verdana" panose="020B0604030504040204" pitchFamily="34" charset="0"/>
              </a:rPr>
              <a:t>2023 </a:t>
            </a:r>
          </a:p>
        </p:txBody>
      </p:sp>
    </p:spTree>
    <p:extLst>
      <p:ext uri="{BB962C8B-B14F-4D97-AF65-F5344CB8AC3E}">
        <p14:creationId xmlns:p14="http://schemas.microsoft.com/office/powerpoint/2010/main" val="1983989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CEC8F-CD97-2D4B-9760-8AD1BA48D89B}"/>
              </a:ext>
            </a:extLst>
          </p:cNvPr>
          <p:cNvSpPr>
            <a:spLocks noGrp="1"/>
          </p:cNvSpPr>
          <p:nvPr>
            <p:ph type="title"/>
          </p:nvPr>
        </p:nvSpPr>
        <p:spPr>
          <a:xfrm>
            <a:off x="1094145" y="-8576"/>
            <a:ext cx="10515600" cy="1325563"/>
          </a:xfrm>
        </p:spPr>
        <p:txBody>
          <a:bodyPr>
            <a:normAutofit/>
          </a:bodyPr>
          <a:lstStyle/>
          <a:p>
            <a:r>
              <a:rPr lang="en-US" sz="3200" b="1" dirty="0">
                <a:solidFill>
                  <a:srgbClr val="0308DB">
                    <a:lumMod val="50000"/>
                  </a:srgbClr>
                </a:solidFill>
                <a:latin typeface="Verdana" panose="020B0604030504040204" pitchFamily="34" charset="0"/>
                <a:ea typeface="Verdana" panose="020B0604030504040204" pitchFamily="34" charset="0"/>
              </a:rPr>
              <a:t>D4: Digital and Emerging Technologies for Competitiveness and Fit for the Green Deal</a:t>
            </a:r>
          </a:p>
        </p:txBody>
      </p:sp>
      <p:sp>
        <p:nvSpPr>
          <p:cNvPr id="3" name="Slide Number Placeholder 2">
            <a:extLst>
              <a:ext uri="{FF2B5EF4-FFF2-40B4-BE49-F238E27FC236}">
                <a16:creationId xmlns:a16="http://schemas.microsoft.com/office/drawing/2014/main" id="{A29D8B31-CBC5-4F46-AD30-5F97E7D897EE}"/>
              </a:ext>
            </a:extLst>
          </p:cNvPr>
          <p:cNvSpPr>
            <a:spLocks noGrp="1"/>
          </p:cNvSpPr>
          <p:nvPr>
            <p:ph type="sldNum" sz="quarter" idx="12"/>
          </p:nvPr>
        </p:nvSpPr>
        <p:spPr/>
        <p:txBody>
          <a:bodyPr/>
          <a:lstStyle/>
          <a:p>
            <a:fld id="{660F3F40-12FA-4968-8235-5F18DAFE2DEF}" type="slidenum">
              <a:rPr lang="lv-LV" smtClean="0"/>
              <a:t>8</a:t>
            </a:fld>
            <a:endParaRPr lang="lv-LV" dirty="0"/>
          </a:p>
        </p:txBody>
      </p:sp>
      <p:graphicFrame>
        <p:nvGraphicFramePr>
          <p:cNvPr id="11" name="Content Placeholder 10">
            <a:extLst>
              <a:ext uri="{FF2B5EF4-FFF2-40B4-BE49-F238E27FC236}">
                <a16:creationId xmlns:a16="http://schemas.microsoft.com/office/drawing/2014/main" id="{4FB5B6CE-908E-AF42-9B7B-A2CD44CC5571}"/>
              </a:ext>
            </a:extLst>
          </p:cNvPr>
          <p:cNvGraphicFramePr>
            <a:graphicFrameLocks/>
          </p:cNvGraphicFramePr>
          <p:nvPr>
            <p:extLst>
              <p:ext uri="{D42A27DB-BD31-4B8C-83A1-F6EECF244321}">
                <p14:modId xmlns:p14="http://schemas.microsoft.com/office/powerpoint/2010/main" val="3855604034"/>
              </p:ext>
            </p:extLst>
          </p:nvPr>
        </p:nvGraphicFramePr>
        <p:xfrm>
          <a:off x="327254" y="1806134"/>
          <a:ext cx="11576848" cy="2531949"/>
        </p:xfrm>
        <a:graphic>
          <a:graphicData uri="http://schemas.openxmlformats.org/drawingml/2006/table">
            <a:tbl>
              <a:tblPr/>
              <a:tblGrid>
                <a:gridCol w="5326820">
                  <a:extLst>
                    <a:ext uri="{9D8B030D-6E8A-4147-A177-3AD203B41FA5}">
                      <a16:colId xmlns:a16="http://schemas.microsoft.com/office/drawing/2014/main" val="20000"/>
                    </a:ext>
                  </a:extLst>
                </a:gridCol>
                <a:gridCol w="3041754">
                  <a:extLst>
                    <a:ext uri="{9D8B030D-6E8A-4147-A177-3AD203B41FA5}">
                      <a16:colId xmlns:a16="http://schemas.microsoft.com/office/drawing/2014/main" val="20001"/>
                    </a:ext>
                  </a:extLst>
                </a:gridCol>
                <a:gridCol w="1742904">
                  <a:extLst>
                    <a:ext uri="{9D8B030D-6E8A-4147-A177-3AD203B41FA5}">
                      <a16:colId xmlns:a16="http://schemas.microsoft.com/office/drawing/2014/main" val="20003"/>
                    </a:ext>
                  </a:extLst>
                </a:gridCol>
                <a:gridCol w="1465370">
                  <a:extLst>
                    <a:ext uri="{9D8B030D-6E8A-4147-A177-3AD203B41FA5}">
                      <a16:colId xmlns:a16="http://schemas.microsoft.com/office/drawing/2014/main" val="3995975852"/>
                    </a:ext>
                  </a:extLst>
                </a:gridCol>
              </a:tblGrid>
              <a:tr h="72693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4750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HORIZON-CL4-2024-DIGITAL-EMERGING-01-45</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Fundamentals of Software Engineering</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4-5/TRL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50789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HORIZON-CL4-2024-DIGITAL-EMERGING-01-54</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Public recognition scheme for Open Source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panose="020B0604030504040204" pitchFamily="34" charset="0"/>
                          <a:ea typeface="Verdana" panose="020B0604030504040204" pitchFamily="34" charset="0"/>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2/TRL 5</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3-5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50789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HORIZON-CL4-2024-DIGITAL-EMERGING-01-55</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Photonics Innovation Factory for Europe (Photonics Partnership)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panose="020B0604030504040204" pitchFamily="34" charset="0"/>
                          <a:ea typeface="Verdana" panose="020B0604030504040204" pitchFamily="34" charset="0"/>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2-5/TRL 4-7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12267357"/>
                  </a:ext>
                </a:extLst>
              </a:tr>
            </a:tbl>
          </a:graphicData>
        </a:graphic>
      </p:graphicFrame>
      <p:sp>
        <p:nvSpPr>
          <p:cNvPr id="12" name="Rectangle 11">
            <a:extLst>
              <a:ext uri="{FF2B5EF4-FFF2-40B4-BE49-F238E27FC236}">
                <a16:creationId xmlns:a16="http://schemas.microsoft.com/office/drawing/2014/main" id="{16DC576E-D9F4-EB40-AF05-207A8CEDBC42}"/>
              </a:ext>
            </a:extLst>
          </p:cNvPr>
          <p:cNvSpPr/>
          <p:nvPr/>
        </p:nvSpPr>
        <p:spPr>
          <a:xfrm>
            <a:off x="4531913" y="1308860"/>
            <a:ext cx="3826615"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19 March 2024</a:t>
            </a:r>
          </a:p>
        </p:txBody>
      </p:sp>
      <p:sp>
        <p:nvSpPr>
          <p:cNvPr id="16" name="Rectangle 1">
            <a:extLst>
              <a:ext uri="{FF2B5EF4-FFF2-40B4-BE49-F238E27FC236}">
                <a16:creationId xmlns:a16="http://schemas.microsoft.com/office/drawing/2014/main" id="{7F4F7B06-E07C-3540-B819-3FE426F15FBC}"/>
              </a:ext>
            </a:extLst>
          </p:cNvPr>
          <p:cNvSpPr>
            <a:spLocks noChangeArrowheads="1"/>
          </p:cNvSpPr>
          <p:nvPr/>
        </p:nvSpPr>
        <p:spPr bwMode="auto">
          <a:xfrm>
            <a:off x="8827929" y="1102693"/>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b="1" i="1" kern="0" dirty="0">
                <a:solidFill>
                  <a:srgbClr val="FF0000"/>
                </a:solidFill>
                <a:latin typeface="Times New Roman" panose="02020603050405020304" pitchFamily="18" charset="0"/>
                <a:ea typeface="MS PGothic" panose="020B0600070205080204" pitchFamily="34" charset="-128"/>
                <a:hlinkClick r:id="rId6"/>
              </a:rPr>
              <a:t>https://www.youtube.com/live/PEmPitl3cLU</a:t>
            </a:r>
            <a:r>
              <a:rPr lang="en-GB" altLang="en-US" sz="1500" b="1" i="1" kern="0" dirty="0">
                <a:solidFill>
                  <a:srgbClr val="FF0000"/>
                </a:solidFill>
                <a:latin typeface="Times New Roman" panose="02020603050405020304" pitchFamily="18" charset="0"/>
                <a:ea typeface="MS PGothic" panose="020B0600070205080204" pitchFamily="34" charset="-128"/>
              </a:rPr>
              <a:t> </a:t>
            </a:r>
            <a:endParaRPr kumimoji="0" lang="en-GB" altLang="en-US" sz="1500" b="1"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7" name="Graphic 15" descr="Share">
            <a:extLst>
              <a:ext uri="{FF2B5EF4-FFF2-40B4-BE49-F238E27FC236}">
                <a16:creationId xmlns:a16="http://schemas.microsoft.com/office/drawing/2014/main" id="{DCBD6769-8D35-274D-B97E-9F9E5BA7A464}"/>
              </a:ext>
            </a:extLst>
          </p:cNvPr>
          <p:cNvPicPr>
            <a:picLocks noChangeAspect="1"/>
          </p:cNvPicPr>
          <p:nvPr/>
        </p:nvPicPr>
        <p:blipFill>
          <a:blip r:embed="rId7"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58528" y="1205656"/>
            <a:ext cx="436012" cy="436012"/>
          </a:xfrm>
          <a:prstGeom prst="rect">
            <a:avLst/>
          </a:prstGeom>
        </p:spPr>
      </p:pic>
      <p:sp>
        <p:nvSpPr>
          <p:cNvPr id="18" name="Rectangle 17">
            <a:extLst>
              <a:ext uri="{FF2B5EF4-FFF2-40B4-BE49-F238E27FC236}">
                <a16:creationId xmlns:a16="http://schemas.microsoft.com/office/drawing/2014/main" id="{DA9D03D7-2D7B-9949-8B3B-A5D5DE4C091B}"/>
              </a:ext>
            </a:extLst>
          </p:cNvPr>
          <p:cNvSpPr/>
          <p:nvPr/>
        </p:nvSpPr>
        <p:spPr>
          <a:xfrm>
            <a:off x="45274" y="1327442"/>
            <a:ext cx="6070404" cy="374273"/>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latin typeface="Verdana" panose="020B0604030504040204" pitchFamily="34" charset="0"/>
                <a:ea typeface="Verdana" panose="020B0604030504040204" pitchFamily="34" charset="0"/>
              </a:rPr>
              <a:t>15</a:t>
            </a:r>
            <a:r>
              <a:rPr lang="en-GB" b="1" dirty="0">
                <a:latin typeface="Verdana" panose="020B0604030504040204" pitchFamily="34" charset="0"/>
                <a:ea typeface="Verdana" panose="020B0604030504040204" pitchFamily="34" charset="0"/>
              </a:rPr>
              <a:t> </a:t>
            </a:r>
            <a:r>
              <a:rPr lang="lv-LV" b="1" dirty="0">
                <a:latin typeface="Verdana" panose="020B0604030504040204" pitchFamily="34" charset="0"/>
                <a:ea typeface="Verdana" panose="020B0604030504040204" pitchFamily="34" charset="0"/>
              </a:rPr>
              <a:t>November </a:t>
            </a:r>
            <a:r>
              <a:rPr lang="en-GB" b="1" dirty="0">
                <a:latin typeface="Verdana" panose="020B0604030504040204" pitchFamily="34" charset="0"/>
                <a:ea typeface="Verdana" panose="020B0604030504040204" pitchFamily="34" charset="0"/>
              </a:rPr>
              <a:t>2023 </a:t>
            </a:r>
          </a:p>
        </p:txBody>
      </p:sp>
    </p:spTree>
    <p:extLst>
      <p:ext uri="{BB962C8B-B14F-4D97-AF65-F5344CB8AC3E}">
        <p14:creationId xmlns:p14="http://schemas.microsoft.com/office/powerpoint/2010/main" val="220050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9</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1264455813"/>
              </p:ext>
            </p:extLst>
          </p:nvPr>
        </p:nvGraphicFramePr>
        <p:xfrm>
          <a:off x="389965" y="2244950"/>
          <a:ext cx="11486477" cy="3695488"/>
        </p:xfrm>
        <a:graphic>
          <a:graphicData uri="http://schemas.openxmlformats.org/drawingml/2006/table">
            <a:tbl>
              <a:tblPr/>
              <a:tblGrid>
                <a:gridCol w="5915416">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3281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HORIZON-CL4-2024-SPACE-01-35</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Copernicus for Land and Water</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RIA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5-6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1,5-2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53243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HORIZON-CL4-2024-SPACE-01-36</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Copernicus for Security</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5-6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HORIZON-CL4-2024-SPACE-01-64</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Quantum Space Gravimetry Phase-B study &amp; Technology Maturation</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6"/>
                        </a:rPr>
                        <a:t>HORIZON-CL4-2024-SPACE-01-73</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Space technologies for European non-dependence and competitiveness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5-8</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2-3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6392654"/>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ctr">
              <a:defRPr/>
            </a:pPr>
            <a:r>
              <a:rPr lang="en-GB" altLang="lv-LV" sz="3000" b="1" dirty="0">
                <a:solidFill>
                  <a:srgbClr val="0308DB">
                    <a:lumMod val="50000"/>
                  </a:srgbClr>
                </a:solidFill>
                <a:latin typeface="Verdana" panose="020B0604030504040204" pitchFamily="34" charset="0"/>
                <a:ea typeface="Verdana" panose="020B0604030504040204" pitchFamily="34" charset="0"/>
              </a:rPr>
              <a:t>D5: Open strategic autonomy in developing, deploying and using global space-based infrastructures, services, applications and data</a:t>
            </a:r>
            <a:br>
              <a:rPr kumimoji="0" lang="lv-LV" altLang="lv-LV" sz="30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4994813" y="1636125"/>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2</a:t>
            </a:r>
            <a:r>
              <a:rPr lang="lv-LV" b="1" dirty="0">
                <a:latin typeface="Verdana" panose="020B0604030504040204" pitchFamily="34" charset="0"/>
                <a:ea typeface="Verdana" panose="020B0604030504040204" pitchFamily="34" charset="0"/>
              </a:rPr>
              <a:t>1</a:t>
            </a:r>
            <a:r>
              <a:rPr lang="en-GB" b="1" dirty="0">
                <a:latin typeface="Verdana" panose="020B0604030504040204" pitchFamily="34" charset="0"/>
                <a:ea typeface="Verdana" panose="020B0604030504040204" pitchFamily="34" charset="0"/>
              </a:rPr>
              <a:t> </a:t>
            </a:r>
            <a:r>
              <a:rPr lang="lv-LV" b="1" dirty="0" err="1">
                <a:latin typeface="Verdana" panose="020B0604030504040204" pitchFamily="34" charset="0"/>
                <a:ea typeface="Verdana" panose="020B0604030504040204" pitchFamily="34" charset="0"/>
              </a:rPr>
              <a:t>March</a:t>
            </a:r>
            <a:r>
              <a:rPr lang="en-GB" b="1" dirty="0">
                <a:latin typeface="Verdana" panose="020B0604030504040204" pitchFamily="34" charset="0"/>
                <a:ea typeface="Verdana" panose="020B0604030504040204" pitchFamily="34" charset="0"/>
              </a:rPr>
              <a:t> 2024</a:t>
            </a:r>
          </a:p>
        </p:txBody>
      </p:sp>
      <p:sp>
        <p:nvSpPr>
          <p:cNvPr id="13" name="Rectangle 12">
            <a:extLst>
              <a:ext uri="{FF2B5EF4-FFF2-40B4-BE49-F238E27FC236}">
                <a16:creationId xmlns:a16="http://schemas.microsoft.com/office/drawing/2014/main" id="{2BE0BE80-0A04-DD4F-B1EB-9A8752529E95}"/>
              </a:ext>
            </a:extLst>
          </p:cNvPr>
          <p:cNvSpPr/>
          <p:nvPr/>
        </p:nvSpPr>
        <p:spPr>
          <a:xfrm>
            <a:off x="394337" y="1667759"/>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en-GB" b="1" dirty="0">
                <a:latin typeface="Verdana" panose="020B0604030504040204" pitchFamily="34" charset="0"/>
                <a:ea typeface="Verdana" panose="020B0604030504040204" pitchFamily="34" charset="0"/>
              </a:rPr>
              <a:t>21 November 2023 </a:t>
            </a:r>
          </a:p>
        </p:txBody>
      </p:sp>
      <p:sp>
        <p:nvSpPr>
          <p:cNvPr id="14" name="Rectangle 1">
            <a:extLst>
              <a:ext uri="{FF2B5EF4-FFF2-40B4-BE49-F238E27FC236}">
                <a16:creationId xmlns:a16="http://schemas.microsoft.com/office/drawing/2014/main" id="{E9422ECE-6AF2-5842-BB77-2537ED23551C}"/>
              </a:ext>
            </a:extLst>
          </p:cNvPr>
          <p:cNvSpPr>
            <a:spLocks noChangeArrowheads="1"/>
          </p:cNvSpPr>
          <p:nvPr/>
        </p:nvSpPr>
        <p:spPr bwMode="auto">
          <a:xfrm>
            <a:off x="9202433" y="1571206"/>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b="1" i="1" kern="0" dirty="0">
                <a:solidFill>
                  <a:srgbClr val="FF0000"/>
                </a:solidFill>
                <a:latin typeface="Times New Roman" panose="02020603050405020304" pitchFamily="18" charset="0"/>
                <a:ea typeface="MS PGothic" panose="020B0600070205080204" pitchFamily="34" charset="-128"/>
                <a:hlinkClick r:id="rId7"/>
              </a:rPr>
              <a:t>https://www.youtube.com/live/Y7sDJJlyYSE</a:t>
            </a:r>
            <a:r>
              <a:rPr lang="en-GB" altLang="en-US" sz="1500" b="1" i="1" kern="0" dirty="0">
                <a:solidFill>
                  <a:srgbClr val="FF0000"/>
                </a:solidFill>
                <a:latin typeface="Times New Roman" panose="02020603050405020304" pitchFamily="18" charset="0"/>
                <a:ea typeface="MS PGothic" panose="020B0600070205080204" pitchFamily="34" charset="-128"/>
              </a:rPr>
              <a:t> </a:t>
            </a:r>
            <a:endParaRPr kumimoji="0" lang="en-GB" altLang="en-US" sz="1500" b="1"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8"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66421" y="1630199"/>
            <a:ext cx="436012" cy="436012"/>
          </a:xfrm>
          <a:prstGeom prst="rect">
            <a:avLst/>
          </a:prstGeom>
        </p:spPr>
      </p:pic>
    </p:spTree>
    <p:extLst>
      <p:ext uri="{BB962C8B-B14F-4D97-AF65-F5344CB8AC3E}">
        <p14:creationId xmlns:p14="http://schemas.microsoft.com/office/powerpoint/2010/main" val="1917836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0118E830AEDD428D4BE0AAFD13557A" ma:contentTypeVersion="14" ma:contentTypeDescription="Create a new document." ma:contentTypeScope="" ma:versionID="b1aef6f09a0f976856b11342a40c1767">
  <xsd:schema xmlns:xsd="http://www.w3.org/2001/XMLSchema" xmlns:xs="http://www.w3.org/2001/XMLSchema" xmlns:p="http://schemas.microsoft.com/office/2006/metadata/properties" xmlns:ns2="6adcef3d-66e4-4441-b622-2181f76b34ed" xmlns:ns3="ec04e77d-702b-4270-bfd8-12ec561e14fa" targetNamespace="http://schemas.microsoft.com/office/2006/metadata/properties" ma:root="true" ma:fieldsID="54a34b27acf0c71667b40f5457b45495" ns2:_="" ns3:_="">
    <xsd:import namespace="6adcef3d-66e4-4441-b622-2181f76b34ed"/>
    <xsd:import namespace="ec04e77d-702b-4270-bfd8-12ec561e14f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cef3d-66e4-4441-b622-2181f76b34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249d25f-f95e-4c4d-a144-e59fc8911dd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04e77d-702b-4270-bfd8-12ec561e14f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8f0af80-302c-4627-8e9b-56d2acbfcfdb}" ma:internalName="TaxCatchAll" ma:showField="CatchAllData" ma:web="ec04e77d-702b-4270-bfd8-12ec561e14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adcef3d-66e4-4441-b622-2181f76b34ed">
      <Terms xmlns="http://schemas.microsoft.com/office/infopath/2007/PartnerControls"/>
    </lcf76f155ced4ddcb4097134ff3c332f>
    <TaxCatchAll xmlns="ec04e77d-702b-4270-bfd8-12ec561e14fa" xsi:nil="true"/>
  </documentManagement>
</p:properties>
</file>

<file path=customXml/itemProps1.xml><?xml version="1.0" encoding="utf-8"?>
<ds:datastoreItem xmlns:ds="http://schemas.openxmlformats.org/officeDocument/2006/customXml" ds:itemID="{A3BDDE25-F4DF-4521-A797-6790BE857476}"/>
</file>

<file path=customXml/itemProps2.xml><?xml version="1.0" encoding="utf-8"?>
<ds:datastoreItem xmlns:ds="http://schemas.openxmlformats.org/officeDocument/2006/customXml" ds:itemID="{8E072226-5850-40A6-B2EA-EABA14B0FA62}"/>
</file>

<file path=customXml/itemProps3.xml><?xml version="1.0" encoding="utf-8"?>
<ds:datastoreItem xmlns:ds="http://schemas.openxmlformats.org/officeDocument/2006/customXml" ds:itemID="{BBDA918C-FE31-41EE-AB18-18693C124B16}"/>
</file>

<file path=docProps/app.xml><?xml version="1.0" encoding="utf-8"?>
<Properties xmlns="http://schemas.openxmlformats.org/officeDocument/2006/extended-properties" xmlns:vt="http://schemas.openxmlformats.org/officeDocument/2006/docPropsVTypes">
  <TotalTime>8234</TotalTime>
  <Words>1327</Words>
  <Application>Microsoft Office PowerPoint</Application>
  <PresentationFormat>Widescreen</PresentationFormat>
  <Paragraphs>272</Paragraphs>
  <Slides>15</Slides>
  <Notes>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15</vt:i4>
      </vt:variant>
    </vt:vector>
  </HeadingPairs>
  <TitlesOfParts>
    <vt:vector size="24" baseType="lpstr">
      <vt:lpstr>Arial</vt:lpstr>
      <vt:lpstr>Calibri</vt:lpstr>
      <vt:lpstr>Calibri Light</vt:lpstr>
      <vt:lpstr>Symbol</vt:lpstr>
      <vt:lpstr>Times New Roman</vt:lpstr>
      <vt:lpstr>Verdana</vt:lpstr>
      <vt:lpstr>Office Theme</vt:lpstr>
      <vt:lpstr>ESA_Presentation_DARK</vt:lpstr>
      <vt:lpstr>ESA_Presentation_CLEAR</vt:lpstr>
      <vt:lpstr>Apvārsnis Eiropa 4. klastera «Digitālā joma, rūpniecība un kosmoss» aktualitātes</vt:lpstr>
      <vt:lpstr>PowerPoint Presentation</vt:lpstr>
      <vt:lpstr>Apvārsnis Eiropa 4. klastera  darba programma</vt:lpstr>
      <vt:lpstr>PowerPoint Presentation</vt:lpstr>
      <vt:lpstr>Apvārsnis Eiropa 4. klastera  darba programma</vt:lpstr>
      <vt:lpstr>PowerPoint Presentation</vt:lpstr>
      <vt:lpstr>D4: Digital and Emerging Technologies for Competitiveness and Fit for the Green Deal</vt:lpstr>
      <vt:lpstr>D4: Digital and Emerging Technologies for Competitiveness and Fit for the Green Deal</vt:lpstr>
      <vt:lpstr>PowerPoint Presentation</vt:lpstr>
      <vt:lpstr>D4: Digital and Emerging Technologies for Competitiveness and Fit for the Green Deal</vt:lpstr>
      <vt:lpstr>D6: A human-centred and ethical development and industrial technologies  </vt:lpstr>
      <vt:lpstr>WP 2025 Orientations</vt:lpstr>
      <vt:lpstr>Pasākumi</vt:lpstr>
      <vt:lpstr>Statistika</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Jūlija Asmuss</cp:lastModifiedBy>
  <cp:revision>667</cp:revision>
  <cp:lastPrinted>2023-10-16T12:46:18Z</cp:lastPrinted>
  <dcterms:created xsi:type="dcterms:W3CDTF">2021-03-25T13:44:11Z</dcterms:created>
  <dcterms:modified xsi:type="dcterms:W3CDTF">2024-02-29T16:28:11Z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0x0101003D0118E830AEDD428D4BE0AAFD13557A</vt:lpwstr>
  </property>
</Properties>
</file>