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4.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layout6.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0" r:id="rId2"/>
    <p:sldId id="2147472256" r:id="rId3"/>
    <p:sldId id="482" r:id="rId4"/>
    <p:sldId id="662" r:id="rId5"/>
    <p:sldId id="663" r:id="rId6"/>
    <p:sldId id="2147472252" r:id="rId7"/>
    <p:sldId id="484" r:id="rId8"/>
    <p:sldId id="485" r:id="rId9"/>
    <p:sldId id="2147472257" r:id="rId10"/>
    <p:sldId id="269" r:id="rId11"/>
    <p:sldId id="2147472247" r:id="rId12"/>
    <p:sldId id="2147472248" r:id="rId13"/>
    <p:sldId id="2147472245" r:id="rId14"/>
    <p:sldId id="2147472264" r:id="rId15"/>
    <p:sldId id="661" r:id="rId16"/>
    <p:sldId id="2147472261" r:id="rId17"/>
    <p:sldId id="2147472265" r:id="rId18"/>
    <p:sldId id="2147472266" r:id="rId19"/>
    <p:sldId id="2147472267" r:id="rId20"/>
    <p:sldId id="404" r:id="rId21"/>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5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090" autoAdjust="0"/>
  </p:normalViewPr>
  <p:slideViewPr>
    <p:cSldViewPr snapToGrid="0">
      <p:cViewPr varScale="1">
        <p:scale>
          <a:sx n="62" d="100"/>
          <a:sy n="62" d="100"/>
        </p:scale>
        <p:origin x="7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7B803DC7-3E34-3342-B31D-8A370A66C710}">
      <dgm:prSet phldrT="[Text]" custT="1"/>
      <dgm:spPr/>
      <dgm:t>
        <a:bodyPr anchor="ctr"/>
        <a:lstStyle/>
        <a:p>
          <a:r>
            <a:rPr lang="lv-LV" sz="2000" b="1" kern="1200">
              <a:solidFill>
                <a:srgbClr val="70AD47"/>
              </a:solidFill>
              <a:latin typeface="Roboto Condensed" panose="02000000000000000000" pitchFamily="2" charset="0"/>
              <a:ea typeface="Roboto Condensed" panose="02000000000000000000" pitchFamily="2" charset="0"/>
              <a:cs typeface="+mn-cs"/>
            </a:rPr>
            <a:t>7.12.2023-</a:t>
          </a:r>
          <a:r>
            <a:rPr lang="lv-LV" sz="2000" b="1" i="0" u="none" strike="noStrike" kern="1200">
              <a:solidFill>
                <a:schemeClr val="accent6"/>
              </a:solidFill>
              <a:effectLst/>
              <a:latin typeface="Times New Roman" panose="02020603050405020304" pitchFamily="18" charset="0"/>
            </a:rPr>
            <a:t> </a:t>
          </a:r>
          <a:r>
            <a:rPr lang="lv-LV" sz="2000" b="1" kern="1200">
              <a:solidFill>
                <a:schemeClr val="accent6"/>
              </a:solidFill>
              <a:latin typeface="Roboto Condensed" panose="02000000000000000000" pitchFamily="2" charset="0"/>
              <a:ea typeface="Roboto Condensed" panose="02000000000000000000" pitchFamily="2" charset="0"/>
            </a:rPr>
            <a:t>18</a:t>
          </a:r>
          <a:r>
            <a:rPr lang="en-US" sz="2000" b="1" kern="1200">
              <a:solidFill>
                <a:schemeClr val="accent6"/>
              </a:solidFill>
              <a:latin typeface="Roboto Condensed" panose="02000000000000000000" pitchFamily="2" charset="0"/>
              <a:ea typeface="Roboto Condensed" panose="02000000000000000000" pitchFamily="2" charset="0"/>
            </a:rPr>
            <a:t>.0</a:t>
          </a:r>
          <a:r>
            <a:rPr lang="lv-LV" sz="2000" b="1" kern="1200">
              <a:solidFill>
                <a:schemeClr val="accent6"/>
              </a:solidFill>
              <a:latin typeface="Roboto Condensed" panose="02000000000000000000" pitchFamily="2" charset="0"/>
              <a:ea typeface="Roboto Condensed" panose="02000000000000000000" pitchFamily="2" charset="0"/>
            </a:rPr>
            <a:t>4</a:t>
          </a:r>
          <a:r>
            <a:rPr lang="en-US" sz="2000" b="1" kern="1200">
              <a:solidFill>
                <a:schemeClr val="accent6"/>
              </a:solidFill>
              <a:latin typeface="Roboto Condensed" panose="02000000000000000000" pitchFamily="2" charset="0"/>
              <a:ea typeface="Roboto Condensed" panose="02000000000000000000" pitchFamily="2" charset="0"/>
            </a:rPr>
            <a:t>.2024.</a:t>
          </a:r>
        </a:p>
        <a:p>
          <a:r>
            <a:rPr lang="en-US" sz="2000" kern="1200">
              <a:solidFill>
                <a:schemeClr val="accent6"/>
              </a:solidFill>
              <a:latin typeface="Roboto Condensed" panose="02000000000000000000" pitchFamily="2" charset="0"/>
              <a:ea typeface="Roboto Condensed" panose="02000000000000000000" pitchFamily="2" charset="0"/>
            </a:rPr>
            <a:t>(</a:t>
          </a:r>
          <a:r>
            <a:rPr lang="lv-LV" sz="2000" kern="1200">
              <a:solidFill>
                <a:schemeClr val="accent6"/>
              </a:solidFill>
              <a:latin typeface="Roboto Condensed" panose="02000000000000000000" pitchFamily="2" charset="0"/>
              <a:ea typeface="Roboto Condensed" panose="02000000000000000000" pitchFamily="2" charset="0"/>
            </a:rPr>
            <a:t>5</a:t>
          </a:r>
          <a:r>
            <a:rPr lang="en-US" sz="2000" kern="1200">
              <a:solidFill>
                <a:schemeClr val="accent6"/>
              </a:solidFill>
              <a:latin typeface="Roboto Condensed" panose="02000000000000000000" pitchFamily="2" charset="0"/>
              <a:ea typeface="Roboto Condensed" panose="02000000000000000000" pitchFamily="2" charset="0"/>
            </a:rPr>
            <a:t> konkursi)</a:t>
          </a:r>
        </a:p>
      </dgm:t>
    </dgm:pt>
    <dgm:pt modelId="{6BF8F6F4-B17B-B64F-9CDC-D976F9133211}" type="parTrans" cxnId="{BFE73B5E-DD96-114B-A1B8-633E0383D834}">
      <dgm:prSet/>
      <dgm:spPr/>
      <dgm:t>
        <a:bodyPr/>
        <a:lstStyle/>
        <a:p>
          <a:endParaRPr lang="en-US"/>
        </a:p>
      </dgm:t>
    </dgm:pt>
    <dgm:pt modelId="{F534E32D-281E-C040-A52F-519577B53731}" type="sibTrans" cxnId="{BFE73B5E-DD96-114B-A1B8-633E0383D834}">
      <dgm:prSet/>
      <dgm:spPr/>
      <dgm:t>
        <a:bodyPr/>
        <a:lstStyle/>
        <a:p>
          <a:endParaRPr lang="en-US"/>
        </a:p>
      </dgm:t>
    </dgm:pt>
    <dgm:pt modelId="{6028D6FD-DB36-41F4-BED9-B257949D6535}">
      <dgm:prSet phldrT="[Text]" custT="1"/>
      <dgm:spPr/>
      <dgm:t>
        <a:bodyPr anchor="ctr"/>
        <a:lstStyle/>
        <a:p>
          <a:pPr marL="0" lvl="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cs typeface="+mn-cs"/>
            </a:rPr>
            <a:t>7.05.2024- 05</a:t>
          </a:r>
          <a:r>
            <a:rPr lang="en-US" sz="2000" b="1" kern="1200">
              <a:solidFill>
                <a:srgbClr val="C00000"/>
              </a:solidFill>
              <a:latin typeface="Roboto Condensed" panose="02000000000000000000" pitchFamily="2" charset="0"/>
              <a:ea typeface="Roboto Condensed" panose="02000000000000000000" pitchFamily="2" charset="0"/>
              <a:cs typeface="+mn-cs"/>
            </a:rPr>
            <a:t>.0</a:t>
          </a:r>
          <a:r>
            <a:rPr lang="lv-LV" sz="2000" b="1" kern="1200">
              <a:solidFill>
                <a:srgbClr val="C00000"/>
              </a:solidFill>
              <a:latin typeface="Roboto Condensed" panose="02000000000000000000" pitchFamily="2" charset="0"/>
              <a:ea typeface="Roboto Condensed" panose="02000000000000000000" pitchFamily="2" charset="0"/>
              <a:cs typeface="+mn-cs"/>
            </a:rPr>
            <a:t>9</a:t>
          </a:r>
          <a:r>
            <a:rPr lang="en-US" sz="2000" b="1" kern="1200">
              <a:solidFill>
                <a:srgbClr val="C00000"/>
              </a:solidFill>
              <a:latin typeface="Roboto Condensed" panose="02000000000000000000" pitchFamily="2" charset="0"/>
              <a:ea typeface="Roboto Condensed" panose="02000000000000000000" pitchFamily="2" charset="0"/>
              <a:cs typeface="+mn-cs"/>
            </a:rPr>
            <a:t>.2024.</a:t>
          </a:r>
        </a:p>
        <a:p>
          <a:pPr marL="0" lvl="0" algn="ctr" defTabSz="889000">
            <a:lnSpc>
              <a:spcPct val="90000"/>
            </a:lnSpc>
            <a:spcBef>
              <a:spcPct val="0"/>
            </a:spcBef>
            <a:spcAft>
              <a:spcPct val="35000"/>
            </a:spcAft>
            <a:buNone/>
          </a:pPr>
          <a:r>
            <a:rPr lang="en-US" sz="2000" b="0" kern="1200">
              <a:solidFill>
                <a:srgbClr val="C00000"/>
              </a:solidFill>
              <a:latin typeface="Roboto Condensed" panose="02000000000000000000" pitchFamily="2" charset="0"/>
              <a:ea typeface="Roboto Condensed" panose="02000000000000000000" pitchFamily="2" charset="0"/>
              <a:cs typeface="+mn-cs"/>
            </a:rPr>
            <a:t>(</a:t>
          </a:r>
          <a:r>
            <a:rPr lang="lv-LV" sz="2000" b="0" kern="1200">
              <a:solidFill>
                <a:srgbClr val="C00000"/>
              </a:solidFill>
              <a:latin typeface="Roboto Condensed" panose="02000000000000000000" pitchFamily="2" charset="0"/>
              <a:ea typeface="Roboto Condensed" panose="02000000000000000000" pitchFamily="2" charset="0"/>
              <a:cs typeface="+mn-cs"/>
            </a:rPr>
            <a:t>3</a:t>
          </a:r>
          <a:r>
            <a:rPr lang="en-US" sz="2000" b="0" kern="1200">
              <a:solidFill>
                <a:srgbClr val="C00000"/>
              </a:solidFill>
              <a:latin typeface="Roboto Condensed" panose="02000000000000000000" pitchFamily="2" charset="0"/>
              <a:ea typeface="Roboto Condensed" panose="02000000000000000000" pitchFamily="2" charset="0"/>
              <a:cs typeface="+mn-cs"/>
            </a:rPr>
            <a:t> konkursi)</a:t>
          </a:r>
        </a:p>
      </dgm:t>
    </dgm:pt>
    <dgm:pt modelId="{75F84734-5EAE-4205-BD34-F01D30B8AD5A}" type="parTrans" cxnId="{48A6CAFD-7E79-430C-8CFF-62615128D939}">
      <dgm:prSet/>
      <dgm:spPr/>
      <dgm:t>
        <a:bodyPr/>
        <a:lstStyle/>
        <a:p>
          <a:endParaRPr lang="lv-LV"/>
        </a:p>
      </dgm:t>
    </dgm:pt>
    <dgm:pt modelId="{95B3353F-52DE-459B-8F0A-6CB17BCD3759}" type="sibTrans" cxnId="{48A6CAFD-7E79-430C-8CFF-62615128D93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Y="49726"/>
      <dgm:spPr>
        <a:solidFill>
          <a:schemeClr val="accent5">
            <a:lumMod val="75000"/>
          </a:schemeClr>
        </a:solidFill>
      </dgm:spPr>
    </dgm:pt>
    <dgm:pt modelId="{05DD8C05-BD63-F947-B179-4DF741B94987}" type="pres">
      <dgm:prSet presAssocID="{51DA6C65-2578-4345-BC29-D4A913A83562}" presName="points" presStyleCnt="0"/>
      <dgm:spPr/>
    </dgm:pt>
    <dgm:pt modelId="{77F039F7-5D91-4A63-99BA-76F470A07B9B}" type="pres">
      <dgm:prSet presAssocID="{7B803DC7-3E34-3342-B31D-8A370A66C710}" presName="compositeA" presStyleCnt="0"/>
      <dgm:spPr/>
    </dgm:pt>
    <dgm:pt modelId="{61C970D2-3DDC-4F7F-83C9-F250CA176C66}" type="pres">
      <dgm:prSet presAssocID="{7B803DC7-3E34-3342-B31D-8A370A66C710}" presName="textA" presStyleLbl="revTx" presStyleIdx="0" presStyleCnt="2">
        <dgm:presLayoutVars>
          <dgm:bulletEnabled val="1"/>
        </dgm:presLayoutVars>
      </dgm:prSet>
      <dgm:spPr/>
    </dgm:pt>
    <dgm:pt modelId="{F511E406-6289-4241-94EC-6B619423D25E}" type="pres">
      <dgm:prSet presAssocID="{7B803DC7-3E34-3342-B31D-8A370A66C710}" presName="circleA" presStyleLbl="node1" presStyleIdx="0" presStyleCnt="2"/>
      <dgm:spPr/>
    </dgm:pt>
    <dgm:pt modelId="{BB09EC75-98F4-4667-978A-EC3F35795D9E}" type="pres">
      <dgm:prSet presAssocID="{7B803DC7-3E34-3342-B31D-8A370A66C710}" presName="spaceA" presStyleCnt="0"/>
      <dgm:spPr/>
    </dgm:pt>
    <dgm:pt modelId="{8AAA75C1-A769-4795-B59E-8D68E17166F9}" type="pres">
      <dgm:prSet presAssocID="{F534E32D-281E-C040-A52F-519577B53731}" presName="space" presStyleCnt="0"/>
      <dgm:spPr/>
    </dgm:pt>
    <dgm:pt modelId="{3AE8AA40-A83D-4BF2-89E6-C55ADE51EFDD}" type="pres">
      <dgm:prSet presAssocID="{6028D6FD-DB36-41F4-BED9-B257949D6535}" presName="compositeB" presStyleCnt="0"/>
      <dgm:spPr/>
    </dgm:pt>
    <dgm:pt modelId="{AAA3AC72-5FF2-42E0-ADBB-B8249A6D1D32}" type="pres">
      <dgm:prSet presAssocID="{6028D6FD-DB36-41F4-BED9-B257949D6535}" presName="textB" presStyleLbl="revTx" presStyleIdx="1" presStyleCnt="2" custLinFactY="-44817" custLinFactNeighborX="-388" custLinFactNeighborY="-100000">
        <dgm:presLayoutVars>
          <dgm:bulletEnabled val="1"/>
        </dgm:presLayoutVars>
      </dgm:prSet>
      <dgm:spPr/>
    </dgm:pt>
    <dgm:pt modelId="{DF287909-AE8B-4F24-B391-1F92B4371CAF}" type="pres">
      <dgm:prSet presAssocID="{6028D6FD-DB36-41F4-BED9-B257949D6535}" presName="circleB" presStyleLbl="node1" presStyleIdx="1" presStyleCnt="2"/>
      <dgm:spPr/>
    </dgm:pt>
    <dgm:pt modelId="{A8FF1CD4-4A60-470E-A0D8-7E4620DEF42D}" type="pres">
      <dgm:prSet presAssocID="{6028D6FD-DB36-41F4-BED9-B257949D6535}" presName="spaceB" presStyleCnt="0"/>
      <dgm:spPr/>
    </dgm:pt>
  </dgm:ptLst>
  <dgm:cxnLst>
    <dgm:cxn modelId="{BFE73B5E-DD96-114B-A1B8-633E0383D834}" srcId="{51DA6C65-2578-4345-BC29-D4A913A83562}" destId="{7B803DC7-3E34-3342-B31D-8A370A66C710}" srcOrd="0" destOrd="0" parTransId="{6BF8F6F4-B17B-B64F-9CDC-D976F9133211}" sibTransId="{F534E32D-281E-C040-A52F-519577B53731}"/>
    <dgm:cxn modelId="{32738488-18FD-4EBA-B8B3-159B7F3E5EC6}" type="presOf" srcId="{7B803DC7-3E34-3342-B31D-8A370A66C710}" destId="{61C970D2-3DDC-4F7F-83C9-F250CA176C66}"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A7A1CEF6-F8F7-4A80-AA50-597BA67AB8FA}" type="presOf" srcId="{6028D6FD-DB36-41F4-BED9-B257949D6535}" destId="{AAA3AC72-5FF2-42E0-ADBB-B8249A6D1D32}" srcOrd="0" destOrd="0" presId="urn:microsoft.com/office/officeart/2005/8/layout/hProcess11"/>
    <dgm:cxn modelId="{48A6CAFD-7E79-430C-8CFF-62615128D939}" srcId="{51DA6C65-2578-4345-BC29-D4A913A83562}" destId="{6028D6FD-DB36-41F4-BED9-B257949D6535}" srcOrd="1" destOrd="0" parTransId="{75F84734-5EAE-4205-BD34-F01D30B8AD5A}" sibTransId="{95B3353F-52DE-459B-8F0A-6CB17BCD3759}"/>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CED75186-7B3C-4A4D-9B7C-B3CB4A1EB22D}" type="presParOf" srcId="{05DD8C05-BD63-F947-B179-4DF741B94987}" destId="{77F039F7-5D91-4A63-99BA-76F470A07B9B}" srcOrd="0" destOrd="0" presId="urn:microsoft.com/office/officeart/2005/8/layout/hProcess11"/>
    <dgm:cxn modelId="{E7B49BF5-19E6-4A96-B445-A6F482E8881D}" type="presParOf" srcId="{77F039F7-5D91-4A63-99BA-76F470A07B9B}" destId="{61C970D2-3DDC-4F7F-83C9-F250CA176C66}" srcOrd="0" destOrd="0" presId="urn:microsoft.com/office/officeart/2005/8/layout/hProcess11"/>
    <dgm:cxn modelId="{725B7F58-4FC8-414C-B3B6-D39B0DDC8212}" type="presParOf" srcId="{77F039F7-5D91-4A63-99BA-76F470A07B9B}" destId="{F511E406-6289-4241-94EC-6B619423D25E}" srcOrd="1" destOrd="0" presId="urn:microsoft.com/office/officeart/2005/8/layout/hProcess11"/>
    <dgm:cxn modelId="{035C52D7-E072-43C1-A9F2-44FE408A6F2B}" type="presParOf" srcId="{77F039F7-5D91-4A63-99BA-76F470A07B9B}" destId="{BB09EC75-98F4-4667-978A-EC3F35795D9E}" srcOrd="2" destOrd="0" presId="urn:microsoft.com/office/officeart/2005/8/layout/hProcess11"/>
    <dgm:cxn modelId="{A3DBACDC-6091-459E-BB2A-0385A95588E3}" type="presParOf" srcId="{05DD8C05-BD63-F947-B179-4DF741B94987}" destId="{8AAA75C1-A769-4795-B59E-8D68E17166F9}" srcOrd="1" destOrd="0" presId="urn:microsoft.com/office/officeart/2005/8/layout/hProcess11"/>
    <dgm:cxn modelId="{5615C48F-201C-4D55-95B7-3F7E66260ECA}" type="presParOf" srcId="{05DD8C05-BD63-F947-B179-4DF741B94987}" destId="{3AE8AA40-A83D-4BF2-89E6-C55ADE51EFDD}" srcOrd="2" destOrd="0" presId="urn:microsoft.com/office/officeart/2005/8/layout/hProcess11"/>
    <dgm:cxn modelId="{487F0052-E36C-4BA8-B69E-4B223A8C3C8A}" type="presParOf" srcId="{3AE8AA40-A83D-4BF2-89E6-C55ADE51EFDD}" destId="{AAA3AC72-5FF2-42E0-ADBB-B8249A6D1D32}" srcOrd="0" destOrd="0" presId="urn:microsoft.com/office/officeart/2005/8/layout/hProcess11"/>
    <dgm:cxn modelId="{22435B19-7FD7-4DD9-9E3F-B022C6CE304E}" type="presParOf" srcId="{3AE8AA40-A83D-4BF2-89E6-C55ADE51EFDD}" destId="{DF287909-AE8B-4F24-B391-1F92B4371CAF}" srcOrd="1" destOrd="0" presId="urn:microsoft.com/office/officeart/2005/8/layout/hProcess11"/>
    <dgm:cxn modelId="{C7B51663-07BE-4D5F-8CE8-946BEAC1EC7E}" type="presParOf" srcId="{3AE8AA40-A83D-4BF2-89E6-C55ADE51EFDD}" destId="{A8FF1CD4-4A60-470E-A0D8-7E4620DEF42D}"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pt>
    <dgm:pt modelId="{CCB8EE39-4F5E-6B46-8A79-7847E79A1BB2}">
      <dgm:prSet phldrT="[Text]" custT="1"/>
      <dgm:spPr/>
      <dgm:t>
        <a:bodyPr anchor="ctr"/>
        <a:lstStyle/>
        <a:p>
          <a:r>
            <a:rPr lang="lv-LV" sz="2000" b="1" i="0" u="none" strike="noStrike">
              <a:solidFill>
                <a:schemeClr val="accent6"/>
              </a:solidFill>
              <a:effectLst/>
              <a:latin typeface="Times New Roman" panose="02020603050405020304" pitchFamily="18" charset="0"/>
            </a:rPr>
            <a:t>12.09.2023- 05.03.2024</a:t>
          </a:r>
          <a:endParaRPr lang="en-US" sz="2000" b="1">
            <a:solidFill>
              <a:schemeClr val="accent6"/>
            </a:solidFill>
            <a:latin typeface="Roboto Condensed" panose="02000000000000000000" pitchFamily="2" charset="0"/>
            <a:ea typeface="Roboto Condensed" panose="02000000000000000000" pitchFamily="2" charset="0"/>
          </a:endParaRPr>
        </a:p>
        <a:p>
          <a:r>
            <a:rPr lang="en-US" sz="2000">
              <a:solidFill>
                <a:schemeClr val="accent6"/>
              </a:solidFill>
              <a:latin typeface="Roboto Condensed" panose="02000000000000000000" pitchFamily="2" charset="0"/>
              <a:ea typeface="Roboto Condensed" panose="02000000000000000000" pitchFamily="2" charset="0"/>
            </a:rPr>
            <a:t>(</a:t>
          </a:r>
          <a:r>
            <a:rPr lang="lv-LV" sz="2000">
              <a:solidFill>
                <a:schemeClr val="accent6"/>
              </a:solidFill>
              <a:latin typeface="Roboto Condensed" panose="02000000000000000000" pitchFamily="2" charset="0"/>
              <a:ea typeface="Roboto Condensed" panose="02000000000000000000" pitchFamily="2" charset="0"/>
            </a:rPr>
            <a:t>7</a:t>
          </a:r>
          <a:r>
            <a:rPr lang="en-US" sz="2000">
              <a:solidFill>
                <a:schemeClr val="accent6"/>
              </a:solidFill>
              <a:latin typeface="Roboto Condensed" panose="02000000000000000000" pitchFamily="2" charset="0"/>
              <a:ea typeface="Roboto Condensed" panose="02000000000000000000" pitchFamily="2" charset="0"/>
            </a:rPr>
            <a:t> konkursi)</a:t>
          </a:r>
        </a:p>
      </dgm:t>
    </dgm:pt>
    <dgm:pt modelId="{59A63030-44BD-DB42-BE29-CC0C7F485EDD}" type="parTrans" cxnId="{0EDB2142-8B9A-4F43-ACE8-3E9ADDAF34F1}">
      <dgm:prSet/>
      <dgm:spPr/>
      <dgm:t>
        <a:bodyPr/>
        <a:lstStyle/>
        <a:p>
          <a:endParaRPr lang="en-US"/>
        </a:p>
      </dgm:t>
    </dgm:pt>
    <dgm:pt modelId="{5591EA49-09A7-6D4E-A4EB-DF6EC0F11F54}" type="sibTrans" cxnId="{0EDB2142-8B9A-4F43-ACE8-3E9ADDAF34F1}">
      <dgm:prSet/>
      <dgm:spPr/>
      <dgm:t>
        <a:bodyPr/>
        <a:lstStyle/>
        <a:p>
          <a:endParaRPr lang="en-US"/>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0" custLinFactNeighborY="-429"/>
      <dgm:spPr>
        <a:solidFill>
          <a:schemeClr val="accent5">
            <a:lumMod val="75000"/>
          </a:schemeClr>
        </a:solidFill>
      </dgm:spPr>
    </dgm:pt>
    <dgm:pt modelId="{05DD8C05-BD63-F947-B179-4DF741B94987}" type="pres">
      <dgm:prSet presAssocID="{51DA6C65-2578-4345-BC29-D4A913A83562}" presName="points" presStyleCnt="0"/>
      <dgm:spPr/>
    </dgm:pt>
    <dgm:pt modelId="{6BCFF6CE-DB17-4530-B4EA-71DADDFA8DAC}" type="pres">
      <dgm:prSet presAssocID="{CCB8EE39-4F5E-6B46-8A79-7847E79A1BB2}" presName="compositeA" presStyleCnt="0"/>
      <dgm:spPr/>
    </dgm:pt>
    <dgm:pt modelId="{5F566399-E184-4000-9F3F-A09F706206E3}" type="pres">
      <dgm:prSet presAssocID="{CCB8EE39-4F5E-6B46-8A79-7847E79A1BB2}" presName="textA" presStyleLbl="revTx" presStyleIdx="0" presStyleCnt="1">
        <dgm:presLayoutVars>
          <dgm:bulletEnabled val="1"/>
        </dgm:presLayoutVars>
      </dgm:prSet>
      <dgm:spPr/>
    </dgm:pt>
    <dgm:pt modelId="{9827BD56-0516-49BD-B903-4519D072982F}" type="pres">
      <dgm:prSet presAssocID="{CCB8EE39-4F5E-6B46-8A79-7847E79A1BB2}" presName="circleA" presStyleLbl="node1" presStyleIdx="0" presStyleCnt="1"/>
      <dgm:spPr/>
    </dgm:pt>
    <dgm:pt modelId="{EC74239E-F7A8-47C7-91EE-23C9EEACCAC3}" type="pres">
      <dgm:prSet presAssocID="{CCB8EE39-4F5E-6B46-8A79-7847E79A1BB2}" presName="spaceA" presStyleCnt="0"/>
      <dgm:spPr/>
    </dgm:pt>
  </dgm:ptLst>
  <dgm:cxnLst>
    <dgm:cxn modelId="{0EDB2142-8B9A-4F43-ACE8-3E9ADDAF34F1}" srcId="{51DA6C65-2578-4345-BC29-D4A913A83562}" destId="{CCB8EE39-4F5E-6B46-8A79-7847E79A1BB2}" srcOrd="0" destOrd="0" parTransId="{59A63030-44BD-DB42-BE29-CC0C7F485EDD}" sibTransId="{5591EA49-09A7-6D4E-A4EB-DF6EC0F11F54}"/>
    <dgm:cxn modelId="{0700CBE8-0D66-4F47-A39C-83FEB664E51C}" type="presOf" srcId="{51DA6C65-2578-4345-BC29-D4A913A83562}" destId="{5F67C997-973E-F34F-8892-CE80A3B7DA98}" srcOrd="0" destOrd="0" presId="urn:microsoft.com/office/officeart/2005/8/layout/hProcess11"/>
    <dgm:cxn modelId="{DE276DEE-1475-4182-857F-A445DF0CA658}" type="presOf" srcId="{CCB8EE39-4F5E-6B46-8A79-7847E79A1BB2}" destId="{5F566399-E184-4000-9F3F-A09F706206E3}"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3A9535EE-4586-49FE-B65E-8C9BFA90D2FB}" type="presParOf" srcId="{05DD8C05-BD63-F947-B179-4DF741B94987}" destId="{6BCFF6CE-DB17-4530-B4EA-71DADDFA8DAC}" srcOrd="0" destOrd="0" presId="urn:microsoft.com/office/officeart/2005/8/layout/hProcess11"/>
    <dgm:cxn modelId="{A44677D5-8DE4-448A-BBA0-D63C88556912}" type="presParOf" srcId="{6BCFF6CE-DB17-4530-B4EA-71DADDFA8DAC}" destId="{5F566399-E184-4000-9F3F-A09F706206E3}" srcOrd="0" destOrd="0" presId="urn:microsoft.com/office/officeart/2005/8/layout/hProcess11"/>
    <dgm:cxn modelId="{E416F1E8-3D5A-4E7D-8C0A-C708D5D32436}" type="presParOf" srcId="{6BCFF6CE-DB17-4530-B4EA-71DADDFA8DAC}" destId="{9827BD56-0516-49BD-B903-4519D072982F}" srcOrd="1" destOrd="0" presId="urn:microsoft.com/office/officeart/2005/8/layout/hProcess11"/>
    <dgm:cxn modelId="{401BADE1-9545-4072-8D23-5715AB7C3CE2}" type="presParOf" srcId="{6BCFF6CE-DB17-4530-B4EA-71DADDFA8DAC}" destId="{EC74239E-F7A8-47C7-91EE-23C9EEACCAC3}" srcOrd="2" destOrd="0" presId="urn:microsoft.com/office/officeart/2005/8/layout/hProcess1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7B803DC7-3E34-3342-B31D-8A370A66C710}">
      <dgm:prSet phldrT="[Text]" custT="1"/>
      <dgm:spPr/>
      <dgm:t>
        <a:bodyPr anchor="ctr"/>
        <a:lstStyle/>
        <a:p>
          <a:r>
            <a:rPr lang="lv-LV" sz="2000" b="1">
              <a:solidFill>
                <a:schemeClr val="accent6"/>
              </a:solidFill>
              <a:latin typeface="Roboto Condensed" panose="02000000000000000000" pitchFamily="2" charset="0"/>
              <a:ea typeface="Roboto Condensed" panose="02000000000000000000" pitchFamily="2" charset="0"/>
            </a:rPr>
            <a:t>17.12.2023- 18</a:t>
          </a:r>
          <a:r>
            <a:rPr lang="en-US" sz="2000" b="1">
              <a:solidFill>
                <a:schemeClr val="accent6"/>
              </a:solidFill>
              <a:latin typeface="Roboto Condensed" panose="02000000000000000000" pitchFamily="2" charset="0"/>
              <a:ea typeface="Roboto Condensed" panose="02000000000000000000" pitchFamily="2" charset="0"/>
            </a:rPr>
            <a:t>.0</a:t>
          </a:r>
          <a:r>
            <a:rPr lang="lv-LV" sz="2000" b="1">
              <a:solidFill>
                <a:schemeClr val="accent6"/>
              </a:solidFill>
              <a:latin typeface="Roboto Condensed" panose="02000000000000000000" pitchFamily="2" charset="0"/>
              <a:ea typeface="Roboto Condensed" panose="02000000000000000000" pitchFamily="2" charset="0"/>
            </a:rPr>
            <a:t>4</a:t>
          </a:r>
          <a:r>
            <a:rPr lang="en-US" sz="2000" b="1">
              <a:solidFill>
                <a:schemeClr val="accent6"/>
              </a:solidFill>
              <a:latin typeface="Roboto Condensed" panose="02000000000000000000" pitchFamily="2" charset="0"/>
              <a:ea typeface="Roboto Condensed" panose="02000000000000000000" pitchFamily="2" charset="0"/>
            </a:rPr>
            <a:t>.2024.</a:t>
          </a:r>
        </a:p>
        <a:p>
          <a:r>
            <a:rPr lang="en-US" sz="2000">
              <a:solidFill>
                <a:schemeClr val="accent6"/>
              </a:solidFill>
              <a:latin typeface="Roboto Condensed" panose="02000000000000000000" pitchFamily="2" charset="0"/>
              <a:ea typeface="Roboto Condensed" panose="02000000000000000000" pitchFamily="2" charset="0"/>
            </a:rPr>
            <a:t>(</a:t>
          </a:r>
          <a:r>
            <a:rPr lang="lv-LV" sz="2000">
              <a:solidFill>
                <a:schemeClr val="accent6"/>
              </a:solidFill>
              <a:latin typeface="Roboto Condensed" panose="02000000000000000000" pitchFamily="2" charset="0"/>
              <a:ea typeface="Roboto Condensed" panose="02000000000000000000" pitchFamily="2" charset="0"/>
            </a:rPr>
            <a:t>3</a:t>
          </a:r>
          <a:r>
            <a:rPr lang="en-US" sz="2000">
              <a:solidFill>
                <a:schemeClr val="accent6"/>
              </a:solidFill>
              <a:latin typeface="Roboto Condensed" panose="02000000000000000000" pitchFamily="2" charset="0"/>
              <a:ea typeface="Roboto Condensed" panose="02000000000000000000" pitchFamily="2" charset="0"/>
            </a:rPr>
            <a:t> konkursi)</a:t>
          </a:r>
        </a:p>
      </dgm:t>
    </dgm:pt>
    <dgm:pt modelId="{6BF8F6F4-B17B-B64F-9CDC-D976F9133211}" type="parTrans" cxnId="{BFE73B5E-DD96-114B-A1B8-633E0383D834}">
      <dgm:prSet/>
      <dgm:spPr/>
      <dgm:t>
        <a:bodyPr/>
        <a:lstStyle/>
        <a:p>
          <a:endParaRPr lang="en-US"/>
        </a:p>
      </dgm:t>
    </dgm:pt>
    <dgm:pt modelId="{F534E32D-281E-C040-A52F-519577B53731}" type="sibTrans" cxnId="{BFE73B5E-DD96-114B-A1B8-633E0383D834}">
      <dgm:prSet/>
      <dgm:spPr/>
      <dgm:t>
        <a:bodyPr/>
        <a:lstStyle/>
        <a:p>
          <a:endParaRPr lang="en-US"/>
        </a:p>
      </dgm:t>
    </dgm:pt>
    <dgm:pt modelId="{6028D6FD-DB36-41F4-BED9-B257949D6535}">
      <dgm:prSet phldrT="[Text]" custT="1"/>
      <dgm:spPr/>
      <dgm:t>
        <a:bodyPr anchor="ctr"/>
        <a:lstStyle/>
        <a:p>
          <a:pPr marL="0" lvl="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rPr>
            <a:t>17.09-2024-21.01.</a:t>
          </a:r>
          <a:r>
            <a:rPr lang="en-US" sz="2000" b="1" kern="1200">
              <a:solidFill>
                <a:srgbClr val="C00000"/>
              </a:solidFill>
              <a:latin typeface="Roboto Condensed" panose="02000000000000000000" pitchFamily="2" charset="0"/>
              <a:ea typeface="Roboto Condensed" panose="02000000000000000000" pitchFamily="2" charset="0"/>
            </a:rPr>
            <a:t>202</a:t>
          </a:r>
          <a:r>
            <a:rPr lang="lv-LV" sz="2000" b="1" kern="1200">
              <a:solidFill>
                <a:srgbClr val="C00000"/>
              </a:solidFill>
              <a:latin typeface="Roboto Condensed" panose="02000000000000000000" pitchFamily="2" charset="0"/>
              <a:ea typeface="Roboto Condensed" panose="02000000000000000000" pitchFamily="2" charset="0"/>
            </a:rPr>
            <a:t>5</a:t>
          </a:r>
          <a:r>
            <a:rPr lang="en-US" sz="2000" b="1" kern="1200">
              <a:solidFill>
                <a:srgbClr val="C00000"/>
              </a:solidFill>
              <a:latin typeface="Roboto Condensed" panose="02000000000000000000" pitchFamily="2" charset="0"/>
              <a:ea typeface="Roboto Condensed" panose="02000000000000000000" pitchFamily="2" charset="0"/>
            </a:rPr>
            <a:t>. </a:t>
          </a:r>
          <a:endParaRPr lang="en-US" sz="2000" b="1" kern="120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endParaRPr>
        </a:p>
        <a:p>
          <a:pPr marL="0" lvl="0" algn="ctr" defTabSz="889000">
            <a:lnSpc>
              <a:spcPct val="90000"/>
            </a:lnSpc>
            <a:spcBef>
              <a:spcPct val="0"/>
            </a:spcBef>
            <a:spcAft>
              <a:spcPct val="35000"/>
            </a:spcAft>
            <a:buNone/>
          </a:pPr>
          <a:r>
            <a:rPr lang="en-US" sz="2000" b="0" kern="1200">
              <a:solidFill>
                <a:srgbClr val="C00000"/>
              </a:solidFill>
              <a:latin typeface="Roboto Condensed" panose="02000000000000000000" pitchFamily="2" charset="0"/>
              <a:ea typeface="Roboto Condensed" panose="02000000000000000000" pitchFamily="2" charset="0"/>
              <a:cs typeface="+mn-cs"/>
            </a:rPr>
            <a:t>(</a:t>
          </a:r>
          <a:r>
            <a:rPr lang="lv-LV" sz="2000" b="0" kern="1200">
              <a:solidFill>
                <a:srgbClr val="C00000"/>
              </a:solidFill>
              <a:latin typeface="Roboto Condensed" panose="02000000000000000000" pitchFamily="2" charset="0"/>
              <a:ea typeface="Roboto Condensed" panose="02000000000000000000" pitchFamily="2" charset="0"/>
              <a:cs typeface="+mn-cs"/>
            </a:rPr>
            <a:t>5</a:t>
          </a:r>
          <a:r>
            <a:rPr lang="en-US" sz="2000" b="0" kern="1200">
              <a:solidFill>
                <a:srgbClr val="C00000"/>
              </a:solidFill>
              <a:latin typeface="Roboto Condensed" panose="02000000000000000000" pitchFamily="2" charset="0"/>
              <a:ea typeface="Roboto Condensed" panose="02000000000000000000" pitchFamily="2" charset="0"/>
              <a:cs typeface="+mn-cs"/>
            </a:rPr>
            <a:t> konkursi)</a:t>
          </a:r>
        </a:p>
      </dgm:t>
    </dgm:pt>
    <dgm:pt modelId="{75F84734-5EAE-4205-BD34-F01D30B8AD5A}" type="parTrans" cxnId="{48A6CAFD-7E79-430C-8CFF-62615128D939}">
      <dgm:prSet/>
      <dgm:spPr/>
      <dgm:t>
        <a:bodyPr/>
        <a:lstStyle/>
        <a:p>
          <a:endParaRPr lang="lv-LV"/>
        </a:p>
      </dgm:t>
    </dgm:pt>
    <dgm:pt modelId="{95B3353F-52DE-459B-8F0A-6CB17BCD3759}" type="sibTrans" cxnId="{48A6CAFD-7E79-430C-8CFF-62615128D93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0" custLinFactNeighborY="23187"/>
      <dgm:spPr>
        <a:solidFill>
          <a:schemeClr val="accent5">
            <a:lumMod val="75000"/>
          </a:schemeClr>
        </a:solidFill>
      </dgm:spPr>
    </dgm:pt>
    <dgm:pt modelId="{05DD8C05-BD63-F947-B179-4DF741B94987}" type="pres">
      <dgm:prSet presAssocID="{51DA6C65-2578-4345-BC29-D4A913A83562}" presName="points" presStyleCnt="0"/>
      <dgm:spPr/>
    </dgm:pt>
    <dgm:pt modelId="{8ECEFAAC-F263-43E7-ADBC-EE0DD3D0F8C9}" type="pres">
      <dgm:prSet presAssocID="{7B803DC7-3E34-3342-B31D-8A370A66C710}" presName="compositeA" presStyleCnt="0"/>
      <dgm:spPr/>
    </dgm:pt>
    <dgm:pt modelId="{D7005007-0D47-4EAF-BDA3-5ABB2387F065}" type="pres">
      <dgm:prSet presAssocID="{7B803DC7-3E34-3342-B31D-8A370A66C710}" presName="textA" presStyleLbl="revTx" presStyleIdx="0" presStyleCnt="2">
        <dgm:presLayoutVars>
          <dgm:bulletEnabled val="1"/>
        </dgm:presLayoutVars>
      </dgm:prSet>
      <dgm:spPr/>
    </dgm:pt>
    <dgm:pt modelId="{3E7BD490-B085-46E8-81F0-6DF02AAB6091}" type="pres">
      <dgm:prSet presAssocID="{7B803DC7-3E34-3342-B31D-8A370A66C710}" presName="circleA" presStyleLbl="node1" presStyleIdx="0" presStyleCnt="2"/>
      <dgm:spPr/>
    </dgm:pt>
    <dgm:pt modelId="{458125B2-4C53-49E7-807B-848765508B10}" type="pres">
      <dgm:prSet presAssocID="{7B803DC7-3E34-3342-B31D-8A370A66C710}" presName="spaceA" presStyleCnt="0"/>
      <dgm:spPr/>
    </dgm:pt>
    <dgm:pt modelId="{8AAA75C1-A769-4795-B59E-8D68E17166F9}" type="pres">
      <dgm:prSet presAssocID="{F534E32D-281E-C040-A52F-519577B53731}" presName="space" presStyleCnt="0"/>
      <dgm:spPr/>
    </dgm:pt>
    <dgm:pt modelId="{CDF7DF05-842A-48F0-89A7-5A0698A41429}" type="pres">
      <dgm:prSet presAssocID="{6028D6FD-DB36-41F4-BED9-B257949D6535}" presName="compositeB" presStyleCnt="0"/>
      <dgm:spPr/>
    </dgm:pt>
    <dgm:pt modelId="{43DB12A2-A59A-47C4-A303-FBE619BEC317}" type="pres">
      <dgm:prSet presAssocID="{6028D6FD-DB36-41F4-BED9-B257949D6535}" presName="textB" presStyleLbl="revTx" presStyleIdx="1" presStyleCnt="2" custLinFactY="-43702" custLinFactNeighborX="1939" custLinFactNeighborY="-100000">
        <dgm:presLayoutVars>
          <dgm:bulletEnabled val="1"/>
        </dgm:presLayoutVars>
      </dgm:prSet>
      <dgm:spPr/>
    </dgm:pt>
    <dgm:pt modelId="{F1665CDC-878D-44CB-9925-74766C6CDEEC}" type="pres">
      <dgm:prSet presAssocID="{6028D6FD-DB36-41F4-BED9-B257949D6535}" presName="circleB" presStyleLbl="node1" presStyleIdx="1" presStyleCnt="2"/>
      <dgm:spPr/>
    </dgm:pt>
    <dgm:pt modelId="{A21F6CC5-ED25-476B-BD4E-21D24A2CBB8E}" type="pres">
      <dgm:prSet presAssocID="{6028D6FD-DB36-41F4-BED9-B257949D6535}" presName="spaceB" presStyleCnt="0"/>
      <dgm:spPr/>
    </dgm:pt>
  </dgm:ptLst>
  <dgm:cxnLst>
    <dgm:cxn modelId="{7DB6AE21-617C-4B5F-A522-3CDE4B612CE5}" type="presOf" srcId="{6028D6FD-DB36-41F4-BED9-B257949D6535}" destId="{43DB12A2-A59A-47C4-A303-FBE619BEC317}" srcOrd="0" destOrd="0" presId="urn:microsoft.com/office/officeart/2005/8/layout/hProcess11"/>
    <dgm:cxn modelId="{BFE73B5E-DD96-114B-A1B8-633E0383D834}" srcId="{51DA6C65-2578-4345-BC29-D4A913A83562}" destId="{7B803DC7-3E34-3342-B31D-8A370A66C710}" srcOrd="0" destOrd="0" parTransId="{6BF8F6F4-B17B-B64F-9CDC-D976F9133211}" sibTransId="{F534E32D-281E-C040-A52F-519577B53731}"/>
    <dgm:cxn modelId="{A46F4175-6130-4768-B456-2FAAD1128B25}" type="presOf" srcId="{7B803DC7-3E34-3342-B31D-8A370A66C710}" destId="{D7005007-0D47-4EAF-BDA3-5ABB2387F065}"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48A6CAFD-7E79-430C-8CFF-62615128D939}" srcId="{51DA6C65-2578-4345-BC29-D4A913A83562}" destId="{6028D6FD-DB36-41F4-BED9-B257949D6535}" srcOrd="1" destOrd="0" parTransId="{75F84734-5EAE-4205-BD34-F01D30B8AD5A}" sibTransId="{95B3353F-52DE-459B-8F0A-6CB17BCD3759}"/>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06D5E366-F3A0-40BF-8C02-69ADB38F3528}" type="presParOf" srcId="{05DD8C05-BD63-F947-B179-4DF741B94987}" destId="{8ECEFAAC-F263-43E7-ADBC-EE0DD3D0F8C9}" srcOrd="0" destOrd="0" presId="urn:microsoft.com/office/officeart/2005/8/layout/hProcess11"/>
    <dgm:cxn modelId="{457CAC75-65C4-4CB2-979A-8993B25334D6}" type="presParOf" srcId="{8ECEFAAC-F263-43E7-ADBC-EE0DD3D0F8C9}" destId="{D7005007-0D47-4EAF-BDA3-5ABB2387F065}" srcOrd="0" destOrd="0" presId="urn:microsoft.com/office/officeart/2005/8/layout/hProcess11"/>
    <dgm:cxn modelId="{DC64F1F1-81C3-4C4A-B91E-35EA870D8E9B}" type="presParOf" srcId="{8ECEFAAC-F263-43E7-ADBC-EE0DD3D0F8C9}" destId="{3E7BD490-B085-46E8-81F0-6DF02AAB6091}" srcOrd="1" destOrd="0" presId="urn:microsoft.com/office/officeart/2005/8/layout/hProcess11"/>
    <dgm:cxn modelId="{6619B84E-ADF1-4F88-844D-FB42CA9E085F}" type="presParOf" srcId="{8ECEFAAC-F263-43E7-ADBC-EE0DD3D0F8C9}" destId="{458125B2-4C53-49E7-807B-848765508B10}" srcOrd="2" destOrd="0" presId="urn:microsoft.com/office/officeart/2005/8/layout/hProcess11"/>
    <dgm:cxn modelId="{A3DBACDC-6091-459E-BB2A-0385A95588E3}" type="presParOf" srcId="{05DD8C05-BD63-F947-B179-4DF741B94987}" destId="{8AAA75C1-A769-4795-B59E-8D68E17166F9}" srcOrd="1" destOrd="0" presId="urn:microsoft.com/office/officeart/2005/8/layout/hProcess11"/>
    <dgm:cxn modelId="{89F0ECA4-F285-41E5-B15C-55E505317F7B}" type="presParOf" srcId="{05DD8C05-BD63-F947-B179-4DF741B94987}" destId="{CDF7DF05-842A-48F0-89A7-5A0698A41429}" srcOrd="2" destOrd="0" presId="urn:microsoft.com/office/officeart/2005/8/layout/hProcess11"/>
    <dgm:cxn modelId="{3392E82C-109C-4250-8694-B4BB297AAA1A}" type="presParOf" srcId="{CDF7DF05-842A-48F0-89A7-5A0698A41429}" destId="{43DB12A2-A59A-47C4-A303-FBE619BEC317}" srcOrd="0" destOrd="0" presId="urn:microsoft.com/office/officeart/2005/8/layout/hProcess11"/>
    <dgm:cxn modelId="{EA6E1631-08BB-4CCF-BA2F-24C8927A80AA}" type="presParOf" srcId="{CDF7DF05-842A-48F0-89A7-5A0698A41429}" destId="{F1665CDC-878D-44CB-9925-74766C6CDEEC}" srcOrd="1" destOrd="0" presId="urn:microsoft.com/office/officeart/2005/8/layout/hProcess11"/>
    <dgm:cxn modelId="{FFE78612-5D86-4C9F-B179-FD535DF412A2}" type="presParOf" srcId="{CDF7DF05-842A-48F0-89A7-5A0698A41429}" destId="{A21F6CC5-ED25-476B-BD4E-21D24A2CBB8E}"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lv-LV"/>
        </a:p>
      </dgm:t>
    </dgm:pt>
    <dgm:pt modelId="{AC524E53-2DC8-4A8E-B99D-73DCDA5C7FE3}">
      <dgm:prSet phldrT="[Text]" custT="1"/>
      <dgm:spPr/>
      <dgm:t>
        <a:bodyPr anchor="ctr"/>
        <a:lstStyle/>
        <a:p>
          <a:r>
            <a:rPr lang="lv-LV" sz="2000" b="1">
              <a:solidFill>
                <a:srgbClr val="C00000"/>
              </a:solidFill>
              <a:latin typeface="Roboto Condensed" panose="02000000000000000000" pitchFamily="2" charset="0"/>
              <a:ea typeface="Roboto Condensed" panose="02000000000000000000" pitchFamily="2" charset="0"/>
            </a:rPr>
            <a:t>17.09-2024-21.01.</a:t>
          </a:r>
          <a:r>
            <a:rPr lang="en-US" sz="2000" b="1">
              <a:solidFill>
                <a:srgbClr val="C00000"/>
              </a:solidFill>
              <a:latin typeface="Roboto Condensed" panose="02000000000000000000" pitchFamily="2" charset="0"/>
              <a:ea typeface="Roboto Condensed" panose="02000000000000000000" pitchFamily="2" charset="0"/>
            </a:rPr>
            <a:t>202</a:t>
          </a:r>
          <a:r>
            <a:rPr lang="lv-LV" sz="2000" b="1">
              <a:solidFill>
                <a:srgbClr val="C00000"/>
              </a:solidFill>
              <a:latin typeface="Roboto Condensed" panose="02000000000000000000" pitchFamily="2" charset="0"/>
              <a:ea typeface="Roboto Condensed" panose="02000000000000000000" pitchFamily="2" charset="0"/>
            </a:rPr>
            <a:t>5</a:t>
          </a:r>
          <a:r>
            <a:rPr lang="en-US" sz="2000" b="1">
              <a:solidFill>
                <a:srgbClr val="C00000"/>
              </a:solidFill>
              <a:latin typeface="Roboto Condensed" panose="02000000000000000000" pitchFamily="2" charset="0"/>
              <a:ea typeface="Roboto Condensed" panose="02000000000000000000" pitchFamily="2" charset="0"/>
            </a:rPr>
            <a:t>. </a:t>
          </a:r>
        </a:p>
        <a:p>
          <a:r>
            <a:rPr lang="en-US" sz="2000">
              <a:solidFill>
                <a:srgbClr val="C00000"/>
              </a:solidFill>
              <a:latin typeface="Roboto Condensed" panose="02000000000000000000" pitchFamily="2" charset="0"/>
              <a:ea typeface="Roboto Condensed" panose="02000000000000000000" pitchFamily="2" charset="0"/>
            </a:rPr>
            <a:t>(</a:t>
          </a:r>
          <a:r>
            <a:rPr lang="lv-LV" sz="2000">
              <a:solidFill>
                <a:srgbClr val="C00000"/>
              </a:solidFill>
              <a:latin typeface="Roboto Condensed" panose="02000000000000000000" pitchFamily="2" charset="0"/>
              <a:ea typeface="Roboto Condensed" panose="02000000000000000000" pitchFamily="2" charset="0"/>
            </a:rPr>
            <a:t>12 </a:t>
          </a:r>
          <a:r>
            <a:rPr lang="en-US" sz="2000" err="1">
              <a:solidFill>
                <a:srgbClr val="C00000"/>
              </a:solidFill>
              <a:latin typeface="Roboto Condensed" panose="02000000000000000000" pitchFamily="2" charset="0"/>
              <a:ea typeface="Roboto Condensed" panose="02000000000000000000" pitchFamily="2" charset="0"/>
            </a:rPr>
            <a:t>konkurs</a:t>
          </a:r>
          <a:r>
            <a:rPr lang="lv-LV" sz="2000">
              <a:solidFill>
                <a:srgbClr val="C00000"/>
              </a:solidFill>
              <a:latin typeface="Roboto Condensed" panose="02000000000000000000" pitchFamily="2" charset="0"/>
              <a:ea typeface="Roboto Condensed" panose="02000000000000000000" pitchFamily="2" charset="0"/>
            </a:rPr>
            <a:t>i</a:t>
          </a:r>
          <a:r>
            <a:rPr lang="en-US" sz="2000">
              <a:solidFill>
                <a:srgbClr val="C00000"/>
              </a:solidFill>
              <a:latin typeface="Roboto Condensed" panose="02000000000000000000" pitchFamily="2" charset="0"/>
              <a:ea typeface="Roboto Condensed" panose="02000000000000000000" pitchFamily="2" charset="0"/>
            </a:rPr>
            <a:t>)</a:t>
          </a:r>
        </a:p>
      </dgm:t>
    </dgm:pt>
    <dgm:pt modelId="{AC385353-CEAB-413A-808E-1C814A59FF9E}" type="parTrans" cxnId="{09E670E2-B520-46EA-9380-26693EC5CB99}">
      <dgm:prSet/>
      <dgm:spPr/>
      <dgm:t>
        <a:bodyPr/>
        <a:lstStyle/>
        <a:p>
          <a:endParaRPr lang="lv-LV"/>
        </a:p>
      </dgm:t>
    </dgm:pt>
    <dgm:pt modelId="{966872CC-64DF-456E-A5A6-AFEACDE9F4F0}" type="sibTrans" cxnId="{09E670E2-B520-46EA-9380-26693EC5CB9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211" custLinFactNeighborY="12004"/>
      <dgm:spPr>
        <a:solidFill>
          <a:schemeClr val="accent5">
            <a:lumMod val="75000"/>
          </a:schemeClr>
        </a:solidFill>
      </dgm:spPr>
    </dgm:pt>
    <dgm:pt modelId="{05DD8C05-BD63-F947-B179-4DF741B94987}" type="pres">
      <dgm:prSet presAssocID="{51DA6C65-2578-4345-BC29-D4A913A83562}" presName="points" presStyleCnt="0"/>
      <dgm:spPr/>
    </dgm:pt>
    <dgm:pt modelId="{080E1185-2FFF-4F54-A165-C298DAC8BBD5}" type="pres">
      <dgm:prSet presAssocID="{AC524E53-2DC8-4A8E-B99D-73DCDA5C7FE3}" presName="compositeA" presStyleCnt="0"/>
      <dgm:spPr/>
    </dgm:pt>
    <dgm:pt modelId="{1B3239F7-17CB-4038-A673-AF84A44D09C4}" type="pres">
      <dgm:prSet presAssocID="{AC524E53-2DC8-4A8E-B99D-73DCDA5C7FE3}" presName="textA" presStyleLbl="revTx" presStyleIdx="0" presStyleCnt="1">
        <dgm:presLayoutVars>
          <dgm:bulletEnabled val="1"/>
        </dgm:presLayoutVars>
      </dgm:prSet>
      <dgm:spPr/>
    </dgm:pt>
    <dgm:pt modelId="{0F1AFFFB-3C62-4471-9B05-27FF6866B356}" type="pres">
      <dgm:prSet presAssocID="{AC524E53-2DC8-4A8E-B99D-73DCDA5C7FE3}" presName="circleA" presStyleLbl="node1" presStyleIdx="0" presStyleCnt="1"/>
      <dgm:spPr/>
    </dgm:pt>
    <dgm:pt modelId="{41DA010C-BFAF-4660-93E8-60BB94B71DCB}" type="pres">
      <dgm:prSet presAssocID="{AC524E53-2DC8-4A8E-B99D-73DCDA5C7FE3}" presName="spaceA" presStyleCnt="0"/>
      <dgm:spPr/>
    </dgm:pt>
  </dgm:ptLst>
  <dgm:cxnLst>
    <dgm:cxn modelId="{09E670E2-B520-46EA-9380-26693EC5CB99}" srcId="{51DA6C65-2578-4345-BC29-D4A913A83562}" destId="{AC524E53-2DC8-4A8E-B99D-73DCDA5C7FE3}" srcOrd="0" destOrd="0" parTransId="{AC385353-CEAB-413A-808E-1C814A59FF9E}" sibTransId="{966872CC-64DF-456E-A5A6-AFEACDE9F4F0}"/>
    <dgm:cxn modelId="{C698A4E7-5441-4469-B37D-2BADFEB29BA4}" type="presOf" srcId="{AC524E53-2DC8-4A8E-B99D-73DCDA5C7FE3}" destId="{1B3239F7-17CB-4038-A673-AF84A44D09C4}" srcOrd="0" destOrd="0" presId="urn:microsoft.com/office/officeart/2005/8/layout/hProcess11"/>
    <dgm:cxn modelId="{0700CBE8-0D66-4F47-A39C-83FEB664E51C}" type="presOf" srcId="{51DA6C65-2578-4345-BC29-D4A913A83562}" destId="{5F67C997-973E-F34F-8892-CE80A3B7DA98}"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7C5D7056-6D2A-4A6F-A37B-F6F8729AFC3A}" type="presParOf" srcId="{05DD8C05-BD63-F947-B179-4DF741B94987}" destId="{080E1185-2FFF-4F54-A165-C298DAC8BBD5}" srcOrd="0" destOrd="0" presId="urn:microsoft.com/office/officeart/2005/8/layout/hProcess11"/>
    <dgm:cxn modelId="{90BD4C96-1CEA-49BA-8D5D-89058F330F70}" type="presParOf" srcId="{080E1185-2FFF-4F54-A165-C298DAC8BBD5}" destId="{1B3239F7-17CB-4038-A673-AF84A44D09C4}" srcOrd="0" destOrd="0" presId="urn:microsoft.com/office/officeart/2005/8/layout/hProcess11"/>
    <dgm:cxn modelId="{83BD922A-3DEC-4A89-B6EB-D81A041281B9}" type="presParOf" srcId="{080E1185-2FFF-4F54-A165-C298DAC8BBD5}" destId="{0F1AFFFB-3C62-4471-9B05-27FF6866B356}" srcOrd="1" destOrd="0" presId="urn:microsoft.com/office/officeart/2005/8/layout/hProcess11"/>
    <dgm:cxn modelId="{0C314137-9F2F-40CD-9FE2-111BBE23D7D7}" type="presParOf" srcId="{080E1185-2FFF-4F54-A165-C298DAC8BBD5}" destId="{41DA010C-BFAF-4660-93E8-60BB94B71DCB}"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en-US"/>
        </a:p>
      </dgm:t>
    </dgm:pt>
    <dgm:pt modelId="{6028D6FD-DB36-41F4-BED9-B257949D6535}">
      <dgm:prSet phldrT="[Text]" custT="1"/>
      <dgm:spPr/>
      <dgm:t>
        <a:bodyPr anchor="ctr"/>
        <a:lstStyle/>
        <a:p>
          <a:pPr marL="0" lvl="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cs typeface="+mn-cs"/>
            </a:rPr>
            <a:t>7.05.2024- 5.09.2024</a:t>
          </a:r>
          <a:endParaRPr lang="en-US" sz="2000" b="1" kern="1200">
            <a:solidFill>
              <a:srgbClr val="C00000"/>
            </a:solidFill>
            <a:latin typeface="Roboto Condensed" panose="02000000000000000000" pitchFamily="2" charset="0"/>
            <a:ea typeface="Roboto Condensed" panose="02000000000000000000" pitchFamily="2" charset="0"/>
            <a:cs typeface="+mn-cs"/>
          </a:endParaRPr>
        </a:p>
        <a:p>
          <a:pPr marL="0" lvl="0" algn="ctr" defTabSz="889000">
            <a:lnSpc>
              <a:spcPct val="90000"/>
            </a:lnSpc>
            <a:spcBef>
              <a:spcPct val="0"/>
            </a:spcBef>
            <a:spcAft>
              <a:spcPct val="35000"/>
            </a:spcAft>
            <a:buNone/>
          </a:pPr>
          <a:r>
            <a:rPr lang="en-US" sz="2000" b="0" kern="1200">
              <a:solidFill>
                <a:srgbClr val="C00000"/>
              </a:solidFill>
              <a:latin typeface="Roboto Condensed" panose="02000000000000000000" pitchFamily="2" charset="0"/>
              <a:ea typeface="Roboto Condensed" panose="02000000000000000000" pitchFamily="2" charset="0"/>
              <a:cs typeface="+mn-cs"/>
            </a:rPr>
            <a:t>(</a:t>
          </a:r>
          <a:r>
            <a:rPr lang="lv-LV" sz="2000" b="0" kern="1200">
              <a:solidFill>
                <a:srgbClr val="C00000"/>
              </a:solidFill>
              <a:latin typeface="Roboto Condensed" panose="02000000000000000000" pitchFamily="2" charset="0"/>
              <a:ea typeface="Roboto Condensed" panose="02000000000000000000" pitchFamily="2" charset="0"/>
              <a:cs typeface="+mn-cs"/>
            </a:rPr>
            <a:t>12</a:t>
          </a:r>
          <a:r>
            <a:rPr lang="en-US" sz="2000" b="0" kern="1200">
              <a:solidFill>
                <a:srgbClr val="C00000"/>
              </a:solidFill>
              <a:latin typeface="Roboto Condensed" panose="02000000000000000000" pitchFamily="2" charset="0"/>
              <a:ea typeface="Roboto Condensed" panose="02000000000000000000" pitchFamily="2" charset="0"/>
              <a:cs typeface="+mn-cs"/>
            </a:rPr>
            <a:t> konkursi)</a:t>
          </a:r>
        </a:p>
      </dgm:t>
    </dgm:pt>
    <dgm:pt modelId="{75F84734-5EAE-4205-BD34-F01D30B8AD5A}" type="parTrans" cxnId="{48A6CAFD-7E79-430C-8CFF-62615128D939}">
      <dgm:prSet/>
      <dgm:spPr/>
      <dgm:t>
        <a:bodyPr/>
        <a:lstStyle/>
        <a:p>
          <a:endParaRPr lang="lv-LV"/>
        </a:p>
      </dgm:t>
    </dgm:pt>
    <dgm:pt modelId="{95B3353F-52DE-459B-8F0A-6CB17BCD3759}" type="sibTrans" cxnId="{48A6CAFD-7E79-430C-8CFF-62615128D939}">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0" custLinFactNeighborY="23187"/>
      <dgm:spPr>
        <a:solidFill>
          <a:schemeClr val="accent5">
            <a:lumMod val="75000"/>
          </a:schemeClr>
        </a:solidFill>
      </dgm:spPr>
    </dgm:pt>
    <dgm:pt modelId="{05DD8C05-BD63-F947-B179-4DF741B94987}" type="pres">
      <dgm:prSet presAssocID="{51DA6C65-2578-4345-BC29-D4A913A83562}" presName="points" presStyleCnt="0"/>
      <dgm:spPr/>
    </dgm:pt>
    <dgm:pt modelId="{FC0F66C0-45E7-44C4-B73B-926D5244A522}" type="pres">
      <dgm:prSet presAssocID="{6028D6FD-DB36-41F4-BED9-B257949D6535}" presName="compositeA" presStyleCnt="0"/>
      <dgm:spPr/>
    </dgm:pt>
    <dgm:pt modelId="{3B889FD0-2848-4E73-8F86-C287378C5C37}" type="pres">
      <dgm:prSet presAssocID="{6028D6FD-DB36-41F4-BED9-B257949D6535}" presName="textA" presStyleLbl="revTx" presStyleIdx="0" presStyleCnt="1">
        <dgm:presLayoutVars>
          <dgm:bulletEnabled val="1"/>
        </dgm:presLayoutVars>
      </dgm:prSet>
      <dgm:spPr/>
    </dgm:pt>
    <dgm:pt modelId="{446118FB-42E2-45E4-A07B-046FF0FF85FD}" type="pres">
      <dgm:prSet presAssocID="{6028D6FD-DB36-41F4-BED9-B257949D6535}" presName="circleA" presStyleLbl="node1" presStyleIdx="0" presStyleCnt="1" custLinFactNeighborX="10264" custLinFactNeighborY="75058"/>
      <dgm:spPr>
        <a:solidFill>
          <a:schemeClr val="bg1"/>
        </a:solidFill>
      </dgm:spPr>
    </dgm:pt>
    <dgm:pt modelId="{E62983DE-34EA-4955-A133-2FBC256CE7CC}" type="pres">
      <dgm:prSet presAssocID="{6028D6FD-DB36-41F4-BED9-B257949D6535}" presName="spaceA" presStyleCnt="0"/>
      <dgm:spPr/>
    </dgm:pt>
  </dgm:ptLst>
  <dgm:cxnLst>
    <dgm:cxn modelId="{0700CBE8-0D66-4F47-A39C-83FEB664E51C}" type="presOf" srcId="{51DA6C65-2578-4345-BC29-D4A913A83562}" destId="{5F67C997-973E-F34F-8892-CE80A3B7DA98}" srcOrd="0" destOrd="0" presId="urn:microsoft.com/office/officeart/2005/8/layout/hProcess11"/>
    <dgm:cxn modelId="{A2C3CBF6-0725-4A65-B364-0E92D03D1394}" type="presOf" srcId="{6028D6FD-DB36-41F4-BED9-B257949D6535}" destId="{3B889FD0-2848-4E73-8F86-C287378C5C37}" srcOrd="0" destOrd="0" presId="urn:microsoft.com/office/officeart/2005/8/layout/hProcess11"/>
    <dgm:cxn modelId="{48A6CAFD-7E79-430C-8CFF-62615128D939}" srcId="{51DA6C65-2578-4345-BC29-D4A913A83562}" destId="{6028D6FD-DB36-41F4-BED9-B257949D6535}" srcOrd="0" destOrd="0" parTransId="{75F84734-5EAE-4205-BD34-F01D30B8AD5A}" sibTransId="{95B3353F-52DE-459B-8F0A-6CB17BCD3759}"/>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1006875B-AFFA-4357-86D3-B56724D4CC09}" type="presParOf" srcId="{05DD8C05-BD63-F947-B179-4DF741B94987}" destId="{FC0F66C0-45E7-44C4-B73B-926D5244A522}" srcOrd="0" destOrd="0" presId="urn:microsoft.com/office/officeart/2005/8/layout/hProcess11"/>
    <dgm:cxn modelId="{A0ECED68-7BD7-4516-B573-08911EF91FA3}" type="presParOf" srcId="{FC0F66C0-45E7-44C4-B73B-926D5244A522}" destId="{3B889FD0-2848-4E73-8F86-C287378C5C37}" srcOrd="0" destOrd="0" presId="urn:microsoft.com/office/officeart/2005/8/layout/hProcess11"/>
    <dgm:cxn modelId="{1BFB9CFA-3444-4D4C-8BA5-68267F684CCC}" type="presParOf" srcId="{FC0F66C0-45E7-44C4-B73B-926D5244A522}" destId="{446118FB-42E2-45E4-A07B-046FF0FF85FD}" srcOrd="1" destOrd="0" presId="urn:microsoft.com/office/officeart/2005/8/layout/hProcess11"/>
    <dgm:cxn modelId="{ADA4326E-0974-4869-BE9D-F097D088E4A1}" type="presParOf" srcId="{FC0F66C0-45E7-44C4-B73B-926D5244A522}" destId="{E62983DE-34EA-4955-A133-2FBC256CE7CC}"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DA6C65-2578-4345-BC29-D4A913A83562}" type="doc">
      <dgm:prSet loTypeId="urn:microsoft.com/office/officeart/2005/8/layout/hProcess11" loCatId="" qsTypeId="urn:microsoft.com/office/officeart/2005/8/quickstyle/simple1" qsCatId="simple" csTypeId="urn:microsoft.com/office/officeart/2005/8/colors/accent1_2" csCatId="accent1" phldr="1"/>
      <dgm:spPr/>
      <dgm:t>
        <a:bodyPr/>
        <a:lstStyle/>
        <a:p>
          <a:endParaRPr lang="lv-LV"/>
        </a:p>
      </dgm:t>
    </dgm:pt>
    <dgm:pt modelId="{23578BC0-7E03-4F13-AFBD-45BDF1EE9D4D}">
      <dgm:prSet phldrT="[Text]" custT="1"/>
      <dgm:spPr/>
      <dgm:t>
        <a:bodyPr anchor="ctr"/>
        <a:lstStyle/>
        <a:p>
          <a:r>
            <a:rPr lang="lv-LV" sz="2000" b="1">
              <a:solidFill>
                <a:schemeClr val="accent6"/>
              </a:solidFill>
              <a:latin typeface="Roboto Condensed" panose="02000000000000000000" pitchFamily="2" charset="0"/>
              <a:ea typeface="Roboto Condensed" panose="02000000000000000000" pitchFamily="2" charset="0"/>
            </a:rPr>
            <a:t>7.12.2023- 18.04.</a:t>
          </a:r>
          <a:r>
            <a:rPr lang="en-US" sz="2000" b="1">
              <a:solidFill>
                <a:schemeClr val="accent6"/>
              </a:solidFill>
              <a:latin typeface="Roboto Condensed" panose="02000000000000000000" pitchFamily="2" charset="0"/>
              <a:ea typeface="Roboto Condensed" panose="02000000000000000000" pitchFamily="2" charset="0"/>
            </a:rPr>
            <a:t>2024</a:t>
          </a:r>
          <a:r>
            <a:rPr lang="lv-LV" sz="2000" b="1">
              <a:solidFill>
                <a:schemeClr val="accent6"/>
              </a:solidFill>
              <a:latin typeface="Roboto Condensed" panose="02000000000000000000" pitchFamily="2" charset="0"/>
              <a:ea typeface="Roboto Condensed" panose="02000000000000000000" pitchFamily="2" charset="0"/>
            </a:rPr>
            <a:t>.</a:t>
          </a:r>
          <a:endParaRPr lang="en-US" sz="2000" b="1">
            <a:solidFill>
              <a:schemeClr val="accent6"/>
            </a:solidFill>
            <a:latin typeface="Roboto Condensed" panose="02000000000000000000" pitchFamily="2" charset="0"/>
            <a:ea typeface="Roboto Condensed" panose="02000000000000000000" pitchFamily="2" charset="0"/>
          </a:endParaRPr>
        </a:p>
        <a:p>
          <a:r>
            <a:rPr lang="en-US" sz="2000">
              <a:solidFill>
                <a:schemeClr val="accent6"/>
              </a:solidFill>
              <a:latin typeface="Roboto Condensed" panose="02000000000000000000" pitchFamily="2" charset="0"/>
              <a:ea typeface="Roboto Condensed" panose="02000000000000000000" pitchFamily="2" charset="0"/>
            </a:rPr>
            <a:t>(</a:t>
          </a:r>
          <a:r>
            <a:rPr lang="lv-LV" sz="2000">
              <a:solidFill>
                <a:schemeClr val="accent6"/>
              </a:solidFill>
              <a:latin typeface="Roboto Condensed" panose="02000000000000000000" pitchFamily="2" charset="0"/>
              <a:ea typeface="Roboto Condensed" panose="02000000000000000000" pitchFamily="2" charset="0"/>
            </a:rPr>
            <a:t>18</a:t>
          </a:r>
          <a:r>
            <a:rPr lang="en-US" sz="2000">
              <a:solidFill>
                <a:schemeClr val="accent6"/>
              </a:solidFill>
              <a:latin typeface="Roboto Condensed" panose="02000000000000000000" pitchFamily="2" charset="0"/>
              <a:ea typeface="Roboto Condensed" panose="02000000000000000000" pitchFamily="2" charset="0"/>
            </a:rPr>
            <a:t> konkursi)</a:t>
          </a:r>
        </a:p>
      </dgm:t>
    </dgm:pt>
    <dgm:pt modelId="{F8D2CF93-4B1D-4E0B-B2BA-5B65046186A2}" type="parTrans" cxnId="{E859178B-2C4C-45AC-AEEF-D6E127287E7A}">
      <dgm:prSet/>
      <dgm:spPr/>
      <dgm:t>
        <a:bodyPr/>
        <a:lstStyle/>
        <a:p>
          <a:endParaRPr lang="lv-LV"/>
        </a:p>
      </dgm:t>
    </dgm:pt>
    <dgm:pt modelId="{06A88A5A-62B3-4754-8CA1-FB7F6E670EFE}" type="sibTrans" cxnId="{E859178B-2C4C-45AC-AEEF-D6E127287E7A}">
      <dgm:prSet/>
      <dgm:spPr/>
      <dgm:t>
        <a:bodyPr/>
        <a:lstStyle/>
        <a:p>
          <a:endParaRPr lang="lv-LV"/>
        </a:p>
      </dgm:t>
    </dgm:pt>
    <dgm:pt modelId="{5F67C997-973E-F34F-8892-CE80A3B7DA98}" type="pres">
      <dgm:prSet presAssocID="{51DA6C65-2578-4345-BC29-D4A913A83562}" presName="Name0" presStyleCnt="0">
        <dgm:presLayoutVars>
          <dgm:dir/>
          <dgm:resizeHandles val="exact"/>
        </dgm:presLayoutVars>
      </dgm:prSet>
      <dgm:spPr/>
    </dgm:pt>
    <dgm:pt modelId="{E10900A6-3B14-6B4F-BF31-0EF46C874812}" type="pres">
      <dgm:prSet presAssocID="{51DA6C65-2578-4345-BC29-D4A913A83562}" presName="arrow" presStyleLbl="bgShp" presStyleIdx="0" presStyleCnt="1" custLinFactNeighborX="211" custLinFactNeighborY="12004"/>
      <dgm:spPr>
        <a:solidFill>
          <a:schemeClr val="accent5">
            <a:lumMod val="75000"/>
          </a:schemeClr>
        </a:solidFill>
      </dgm:spPr>
    </dgm:pt>
    <dgm:pt modelId="{05DD8C05-BD63-F947-B179-4DF741B94987}" type="pres">
      <dgm:prSet presAssocID="{51DA6C65-2578-4345-BC29-D4A913A83562}" presName="points" presStyleCnt="0"/>
      <dgm:spPr/>
    </dgm:pt>
    <dgm:pt modelId="{C95D4BD7-F947-4038-AA8A-50E81A1D8613}" type="pres">
      <dgm:prSet presAssocID="{23578BC0-7E03-4F13-AFBD-45BDF1EE9D4D}" presName="compositeA" presStyleCnt="0"/>
      <dgm:spPr/>
    </dgm:pt>
    <dgm:pt modelId="{416053A0-F0EC-420E-A818-330E724C7842}" type="pres">
      <dgm:prSet presAssocID="{23578BC0-7E03-4F13-AFBD-45BDF1EE9D4D}" presName="textA" presStyleLbl="revTx" presStyleIdx="0" presStyleCnt="1">
        <dgm:presLayoutVars>
          <dgm:bulletEnabled val="1"/>
        </dgm:presLayoutVars>
      </dgm:prSet>
      <dgm:spPr/>
    </dgm:pt>
    <dgm:pt modelId="{1F4763E4-9A2C-4DD5-9C16-2571BF383114}" type="pres">
      <dgm:prSet presAssocID="{23578BC0-7E03-4F13-AFBD-45BDF1EE9D4D}" presName="circleA" presStyleLbl="node1" presStyleIdx="0" presStyleCnt="1"/>
      <dgm:spPr/>
    </dgm:pt>
    <dgm:pt modelId="{A5637C58-6807-4BAB-92B8-F8F0A8E73BCE}" type="pres">
      <dgm:prSet presAssocID="{23578BC0-7E03-4F13-AFBD-45BDF1EE9D4D}" presName="spaceA" presStyleCnt="0"/>
      <dgm:spPr/>
    </dgm:pt>
  </dgm:ptLst>
  <dgm:cxnLst>
    <dgm:cxn modelId="{E0E2CF20-D6F6-48CF-8ED9-F29F0138446A}" type="presOf" srcId="{23578BC0-7E03-4F13-AFBD-45BDF1EE9D4D}" destId="{416053A0-F0EC-420E-A818-330E724C7842}" srcOrd="0" destOrd="0" presId="urn:microsoft.com/office/officeart/2005/8/layout/hProcess11"/>
    <dgm:cxn modelId="{E859178B-2C4C-45AC-AEEF-D6E127287E7A}" srcId="{51DA6C65-2578-4345-BC29-D4A913A83562}" destId="{23578BC0-7E03-4F13-AFBD-45BDF1EE9D4D}" srcOrd="0" destOrd="0" parTransId="{F8D2CF93-4B1D-4E0B-B2BA-5B65046186A2}" sibTransId="{06A88A5A-62B3-4754-8CA1-FB7F6E670EFE}"/>
    <dgm:cxn modelId="{0700CBE8-0D66-4F47-A39C-83FEB664E51C}" type="presOf" srcId="{51DA6C65-2578-4345-BC29-D4A913A83562}" destId="{5F67C997-973E-F34F-8892-CE80A3B7DA98}" srcOrd="0" destOrd="0" presId="urn:microsoft.com/office/officeart/2005/8/layout/hProcess11"/>
    <dgm:cxn modelId="{F72DD7DD-875A-8046-BC9B-075278BF801E}" type="presParOf" srcId="{5F67C997-973E-F34F-8892-CE80A3B7DA98}" destId="{E10900A6-3B14-6B4F-BF31-0EF46C874812}" srcOrd="0" destOrd="0" presId="urn:microsoft.com/office/officeart/2005/8/layout/hProcess11"/>
    <dgm:cxn modelId="{1F5D1EA1-1778-DF43-9DDC-9E8D7C3362FF}" type="presParOf" srcId="{5F67C997-973E-F34F-8892-CE80A3B7DA98}" destId="{05DD8C05-BD63-F947-B179-4DF741B94987}" srcOrd="1" destOrd="0" presId="urn:microsoft.com/office/officeart/2005/8/layout/hProcess11"/>
    <dgm:cxn modelId="{1C7A2DF6-F0CF-4F47-9AE4-1A037D02998C}" type="presParOf" srcId="{05DD8C05-BD63-F947-B179-4DF741B94987}" destId="{C95D4BD7-F947-4038-AA8A-50E81A1D8613}" srcOrd="0" destOrd="0" presId="urn:microsoft.com/office/officeart/2005/8/layout/hProcess11"/>
    <dgm:cxn modelId="{7AB3DDD6-3565-467E-A1F6-A2ED628DF0BD}" type="presParOf" srcId="{C95D4BD7-F947-4038-AA8A-50E81A1D8613}" destId="{416053A0-F0EC-420E-A818-330E724C7842}" srcOrd="0" destOrd="0" presId="urn:microsoft.com/office/officeart/2005/8/layout/hProcess11"/>
    <dgm:cxn modelId="{1976E25B-27B3-43B8-A738-DD8EF26C0140}" type="presParOf" srcId="{C95D4BD7-F947-4038-AA8A-50E81A1D8613}" destId="{1F4763E4-9A2C-4DD5-9C16-2571BF383114}" srcOrd="1" destOrd="0" presId="urn:microsoft.com/office/officeart/2005/8/layout/hProcess11"/>
    <dgm:cxn modelId="{8AA39714-029B-414C-8290-B497EA8350EA}" type="presParOf" srcId="{C95D4BD7-F947-4038-AA8A-50E81A1D8613}" destId="{A5637C58-6807-4BAB-92B8-F8F0A8E73BCE}"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987659"/>
          <a:ext cx="11937999" cy="79186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61C970D2-3DDC-4F7F-83C9-F250CA176C66}">
      <dsp:nvSpPr>
        <dsp:cNvPr id="0" name=""/>
        <dsp:cNvSpPr/>
      </dsp:nvSpPr>
      <dsp:spPr>
        <a:xfrm>
          <a:off x="131" y="0"/>
          <a:ext cx="5240945"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rgbClr val="70AD47"/>
              </a:solidFill>
              <a:latin typeface="Roboto Condensed" panose="02000000000000000000" pitchFamily="2" charset="0"/>
              <a:ea typeface="Roboto Condensed" panose="02000000000000000000" pitchFamily="2" charset="0"/>
              <a:cs typeface="+mn-cs"/>
            </a:rPr>
            <a:t>7.12.2023-</a:t>
          </a:r>
          <a:r>
            <a:rPr lang="lv-LV" sz="2000" b="1" i="0" u="none" strike="noStrike" kern="1200">
              <a:solidFill>
                <a:schemeClr val="accent6"/>
              </a:solidFill>
              <a:effectLst/>
              <a:latin typeface="Times New Roman" panose="02020603050405020304" pitchFamily="18" charset="0"/>
            </a:rPr>
            <a:t> </a:t>
          </a:r>
          <a:r>
            <a:rPr lang="lv-LV" sz="2000" b="1" kern="1200">
              <a:solidFill>
                <a:schemeClr val="accent6"/>
              </a:solidFill>
              <a:latin typeface="Roboto Condensed" panose="02000000000000000000" pitchFamily="2" charset="0"/>
              <a:ea typeface="Roboto Condensed" panose="02000000000000000000" pitchFamily="2" charset="0"/>
            </a:rPr>
            <a:t>18</a:t>
          </a:r>
          <a:r>
            <a:rPr lang="en-US" sz="2000" b="1" kern="1200">
              <a:solidFill>
                <a:schemeClr val="accent6"/>
              </a:solidFill>
              <a:latin typeface="Roboto Condensed" panose="02000000000000000000" pitchFamily="2" charset="0"/>
              <a:ea typeface="Roboto Condensed" panose="02000000000000000000" pitchFamily="2" charset="0"/>
            </a:rPr>
            <a:t>.0</a:t>
          </a:r>
          <a:r>
            <a:rPr lang="lv-LV" sz="2000" b="1" kern="1200">
              <a:solidFill>
                <a:schemeClr val="accent6"/>
              </a:solidFill>
              <a:latin typeface="Roboto Condensed" panose="02000000000000000000" pitchFamily="2" charset="0"/>
              <a:ea typeface="Roboto Condensed" panose="02000000000000000000" pitchFamily="2" charset="0"/>
            </a:rPr>
            <a:t>4</a:t>
          </a:r>
          <a:r>
            <a:rPr lang="en-US" sz="2000" b="1" kern="1200">
              <a:solidFill>
                <a:schemeClr val="accent6"/>
              </a:solidFill>
              <a:latin typeface="Roboto Condensed" panose="02000000000000000000" pitchFamily="2" charset="0"/>
              <a:ea typeface="Roboto Condensed" panose="02000000000000000000" pitchFamily="2" charset="0"/>
            </a:rPr>
            <a:t>.2024.</a:t>
          </a:r>
        </a:p>
        <a:p>
          <a:pPr marL="0" lvl="0" indent="0" algn="ctr" defTabSz="889000">
            <a:lnSpc>
              <a:spcPct val="90000"/>
            </a:lnSpc>
            <a:spcBef>
              <a:spcPct val="0"/>
            </a:spcBef>
            <a:spcAft>
              <a:spcPct val="35000"/>
            </a:spcAft>
            <a:buNone/>
          </a:pPr>
          <a:r>
            <a:rPr lang="en-US" sz="2000" kern="1200">
              <a:solidFill>
                <a:schemeClr val="accent6"/>
              </a:solidFill>
              <a:latin typeface="Roboto Condensed" panose="02000000000000000000" pitchFamily="2" charset="0"/>
              <a:ea typeface="Roboto Condensed" panose="02000000000000000000" pitchFamily="2" charset="0"/>
            </a:rPr>
            <a:t>(</a:t>
          </a:r>
          <a:r>
            <a:rPr lang="lv-LV" sz="2000" kern="1200">
              <a:solidFill>
                <a:schemeClr val="accent6"/>
              </a:solidFill>
              <a:latin typeface="Roboto Condensed" panose="02000000000000000000" pitchFamily="2" charset="0"/>
              <a:ea typeface="Roboto Condensed" panose="02000000000000000000" pitchFamily="2" charset="0"/>
            </a:rPr>
            <a:t>5</a:t>
          </a:r>
          <a:r>
            <a:rPr lang="en-US" sz="2000" kern="1200">
              <a:solidFill>
                <a:schemeClr val="accent6"/>
              </a:solidFill>
              <a:latin typeface="Roboto Condensed" panose="02000000000000000000" pitchFamily="2" charset="0"/>
              <a:ea typeface="Roboto Condensed" panose="02000000000000000000" pitchFamily="2" charset="0"/>
            </a:rPr>
            <a:t> konkursi)</a:t>
          </a:r>
        </a:p>
      </dsp:txBody>
      <dsp:txXfrm>
        <a:off x="131" y="0"/>
        <a:ext cx="5240945" cy="791863"/>
      </dsp:txXfrm>
    </dsp:sp>
    <dsp:sp modelId="{F511E406-6289-4241-94EC-6B619423D25E}">
      <dsp:nvSpPr>
        <dsp:cNvPr id="0" name=""/>
        <dsp:cNvSpPr/>
      </dsp:nvSpPr>
      <dsp:spPr>
        <a:xfrm>
          <a:off x="2521620" y="890846"/>
          <a:ext cx="197965" cy="197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3AC72-5FF2-42E0-ADBB-B8249A6D1D32}">
      <dsp:nvSpPr>
        <dsp:cNvPr id="0" name=""/>
        <dsp:cNvSpPr/>
      </dsp:nvSpPr>
      <dsp:spPr>
        <a:xfrm>
          <a:off x="5482788" y="41042"/>
          <a:ext cx="5240945"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cs typeface="+mn-cs"/>
            </a:rPr>
            <a:t>7.05.2024- 05</a:t>
          </a:r>
          <a:r>
            <a:rPr lang="en-US" sz="2000" b="1" kern="1200">
              <a:solidFill>
                <a:srgbClr val="C00000"/>
              </a:solidFill>
              <a:latin typeface="Roboto Condensed" panose="02000000000000000000" pitchFamily="2" charset="0"/>
              <a:ea typeface="Roboto Condensed" panose="02000000000000000000" pitchFamily="2" charset="0"/>
              <a:cs typeface="+mn-cs"/>
            </a:rPr>
            <a:t>.0</a:t>
          </a:r>
          <a:r>
            <a:rPr lang="lv-LV" sz="2000" b="1" kern="1200">
              <a:solidFill>
                <a:srgbClr val="C00000"/>
              </a:solidFill>
              <a:latin typeface="Roboto Condensed" panose="02000000000000000000" pitchFamily="2" charset="0"/>
              <a:ea typeface="Roboto Condensed" panose="02000000000000000000" pitchFamily="2" charset="0"/>
              <a:cs typeface="+mn-cs"/>
            </a:rPr>
            <a:t>9</a:t>
          </a:r>
          <a:r>
            <a:rPr lang="en-US" sz="2000" b="1" kern="1200">
              <a:solidFill>
                <a:srgbClr val="C00000"/>
              </a:solidFill>
              <a:latin typeface="Roboto Condensed" panose="02000000000000000000" pitchFamily="2" charset="0"/>
              <a:ea typeface="Roboto Condensed" panose="02000000000000000000" pitchFamily="2" charset="0"/>
              <a:cs typeface="+mn-cs"/>
            </a:rPr>
            <a:t>.2024.</a:t>
          </a:r>
        </a:p>
        <a:p>
          <a:pPr marL="0" lvl="0" indent="0" algn="ctr" defTabSz="889000">
            <a:lnSpc>
              <a:spcPct val="90000"/>
            </a:lnSpc>
            <a:spcBef>
              <a:spcPct val="0"/>
            </a:spcBef>
            <a:spcAft>
              <a:spcPct val="35000"/>
            </a:spcAft>
            <a:buNone/>
          </a:pPr>
          <a:r>
            <a:rPr lang="en-US" sz="2000" b="0" kern="1200">
              <a:solidFill>
                <a:srgbClr val="C00000"/>
              </a:solidFill>
              <a:latin typeface="Roboto Condensed" panose="02000000000000000000" pitchFamily="2" charset="0"/>
              <a:ea typeface="Roboto Condensed" panose="02000000000000000000" pitchFamily="2" charset="0"/>
              <a:cs typeface="+mn-cs"/>
            </a:rPr>
            <a:t>(</a:t>
          </a:r>
          <a:r>
            <a:rPr lang="lv-LV" sz="2000" b="0" kern="1200">
              <a:solidFill>
                <a:srgbClr val="C00000"/>
              </a:solidFill>
              <a:latin typeface="Roboto Condensed" panose="02000000000000000000" pitchFamily="2" charset="0"/>
              <a:ea typeface="Roboto Condensed" panose="02000000000000000000" pitchFamily="2" charset="0"/>
              <a:cs typeface="+mn-cs"/>
            </a:rPr>
            <a:t>3</a:t>
          </a:r>
          <a:r>
            <a:rPr lang="en-US" sz="2000" b="0" kern="1200">
              <a:solidFill>
                <a:srgbClr val="C00000"/>
              </a:solidFill>
              <a:latin typeface="Roboto Condensed" panose="02000000000000000000" pitchFamily="2" charset="0"/>
              <a:ea typeface="Roboto Condensed" panose="02000000000000000000" pitchFamily="2" charset="0"/>
              <a:cs typeface="+mn-cs"/>
            </a:rPr>
            <a:t> konkursi)</a:t>
          </a:r>
        </a:p>
      </dsp:txBody>
      <dsp:txXfrm>
        <a:off x="5482788" y="41042"/>
        <a:ext cx="5240945" cy="791863"/>
      </dsp:txXfrm>
    </dsp:sp>
    <dsp:sp modelId="{DF287909-AE8B-4F24-B391-1F92B4371CAF}">
      <dsp:nvSpPr>
        <dsp:cNvPr id="0" name=""/>
        <dsp:cNvSpPr/>
      </dsp:nvSpPr>
      <dsp:spPr>
        <a:xfrm>
          <a:off x="8024613" y="890846"/>
          <a:ext cx="197965" cy="197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676659"/>
          <a:ext cx="11976099" cy="90740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5F566399-E184-4000-9F3F-A09F706206E3}">
      <dsp:nvSpPr>
        <dsp:cNvPr id="0" name=""/>
        <dsp:cNvSpPr/>
      </dsp:nvSpPr>
      <dsp:spPr>
        <a:xfrm>
          <a:off x="0" y="0"/>
          <a:ext cx="10778489"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i="0" u="none" strike="noStrike" kern="1200">
              <a:solidFill>
                <a:schemeClr val="accent6"/>
              </a:solidFill>
              <a:effectLst/>
              <a:latin typeface="Times New Roman" panose="02020603050405020304" pitchFamily="18" charset="0"/>
            </a:rPr>
            <a:t>12.09.2023- 05.03.2024</a:t>
          </a:r>
          <a:endParaRPr lang="en-US" sz="2000" b="1" kern="1200">
            <a:solidFill>
              <a:schemeClr val="accent6"/>
            </a:solidFill>
            <a:latin typeface="Roboto Condensed" panose="02000000000000000000" pitchFamily="2" charset="0"/>
            <a:ea typeface="Roboto Condensed" panose="02000000000000000000" pitchFamily="2" charset="0"/>
          </a:endParaRPr>
        </a:p>
        <a:p>
          <a:pPr marL="0" lvl="0" indent="0" algn="ctr" defTabSz="889000">
            <a:lnSpc>
              <a:spcPct val="90000"/>
            </a:lnSpc>
            <a:spcBef>
              <a:spcPct val="0"/>
            </a:spcBef>
            <a:spcAft>
              <a:spcPct val="35000"/>
            </a:spcAft>
            <a:buNone/>
          </a:pPr>
          <a:r>
            <a:rPr lang="en-US" sz="2000" kern="1200">
              <a:solidFill>
                <a:schemeClr val="accent6"/>
              </a:solidFill>
              <a:latin typeface="Roboto Condensed" panose="02000000000000000000" pitchFamily="2" charset="0"/>
              <a:ea typeface="Roboto Condensed" panose="02000000000000000000" pitchFamily="2" charset="0"/>
            </a:rPr>
            <a:t>(</a:t>
          </a:r>
          <a:r>
            <a:rPr lang="lv-LV" sz="2000" kern="1200">
              <a:solidFill>
                <a:schemeClr val="accent6"/>
              </a:solidFill>
              <a:latin typeface="Roboto Condensed" panose="02000000000000000000" pitchFamily="2" charset="0"/>
              <a:ea typeface="Roboto Condensed" panose="02000000000000000000" pitchFamily="2" charset="0"/>
            </a:rPr>
            <a:t>7</a:t>
          </a:r>
          <a:r>
            <a:rPr lang="en-US" sz="2000" kern="1200">
              <a:solidFill>
                <a:schemeClr val="accent6"/>
              </a:solidFill>
              <a:latin typeface="Roboto Condensed" panose="02000000000000000000" pitchFamily="2" charset="0"/>
              <a:ea typeface="Roboto Condensed" panose="02000000000000000000" pitchFamily="2" charset="0"/>
            </a:rPr>
            <a:t> konkursi)</a:t>
          </a:r>
        </a:p>
      </dsp:txBody>
      <dsp:txXfrm>
        <a:off x="0" y="0"/>
        <a:ext cx="10778489" cy="907403"/>
      </dsp:txXfrm>
    </dsp:sp>
    <dsp:sp modelId="{9827BD56-0516-49BD-B903-4519D072982F}">
      <dsp:nvSpPr>
        <dsp:cNvPr id="0" name=""/>
        <dsp:cNvSpPr/>
      </dsp:nvSpPr>
      <dsp:spPr>
        <a:xfrm>
          <a:off x="5275819" y="1020828"/>
          <a:ext cx="226850" cy="226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77507"/>
          <a:ext cx="11937999" cy="79186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D7005007-0D47-4EAF-BDA3-5ABB2387F065}">
      <dsp:nvSpPr>
        <dsp:cNvPr id="0" name=""/>
        <dsp:cNvSpPr/>
      </dsp:nvSpPr>
      <dsp:spPr>
        <a:xfrm>
          <a:off x="131" y="0"/>
          <a:ext cx="5240945"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chemeClr val="accent6"/>
              </a:solidFill>
              <a:latin typeface="Roboto Condensed" panose="02000000000000000000" pitchFamily="2" charset="0"/>
              <a:ea typeface="Roboto Condensed" panose="02000000000000000000" pitchFamily="2" charset="0"/>
            </a:rPr>
            <a:t>17.12.2023- 18</a:t>
          </a:r>
          <a:r>
            <a:rPr lang="en-US" sz="2000" b="1" kern="1200">
              <a:solidFill>
                <a:schemeClr val="accent6"/>
              </a:solidFill>
              <a:latin typeface="Roboto Condensed" panose="02000000000000000000" pitchFamily="2" charset="0"/>
              <a:ea typeface="Roboto Condensed" panose="02000000000000000000" pitchFamily="2" charset="0"/>
            </a:rPr>
            <a:t>.0</a:t>
          </a:r>
          <a:r>
            <a:rPr lang="lv-LV" sz="2000" b="1" kern="1200">
              <a:solidFill>
                <a:schemeClr val="accent6"/>
              </a:solidFill>
              <a:latin typeface="Roboto Condensed" panose="02000000000000000000" pitchFamily="2" charset="0"/>
              <a:ea typeface="Roboto Condensed" panose="02000000000000000000" pitchFamily="2" charset="0"/>
            </a:rPr>
            <a:t>4</a:t>
          </a:r>
          <a:r>
            <a:rPr lang="en-US" sz="2000" b="1" kern="1200">
              <a:solidFill>
                <a:schemeClr val="accent6"/>
              </a:solidFill>
              <a:latin typeface="Roboto Condensed" panose="02000000000000000000" pitchFamily="2" charset="0"/>
              <a:ea typeface="Roboto Condensed" panose="02000000000000000000" pitchFamily="2" charset="0"/>
            </a:rPr>
            <a:t>.2024.</a:t>
          </a:r>
        </a:p>
        <a:p>
          <a:pPr marL="0" lvl="0" indent="0" algn="ctr" defTabSz="889000">
            <a:lnSpc>
              <a:spcPct val="90000"/>
            </a:lnSpc>
            <a:spcBef>
              <a:spcPct val="0"/>
            </a:spcBef>
            <a:spcAft>
              <a:spcPct val="35000"/>
            </a:spcAft>
            <a:buNone/>
          </a:pPr>
          <a:r>
            <a:rPr lang="en-US" sz="2000" kern="1200">
              <a:solidFill>
                <a:schemeClr val="accent6"/>
              </a:solidFill>
              <a:latin typeface="Roboto Condensed" panose="02000000000000000000" pitchFamily="2" charset="0"/>
              <a:ea typeface="Roboto Condensed" panose="02000000000000000000" pitchFamily="2" charset="0"/>
            </a:rPr>
            <a:t>(</a:t>
          </a:r>
          <a:r>
            <a:rPr lang="lv-LV" sz="2000" kern="1200">
              <a:solidFill>
                <a:schemeClr val="accent6"/>
              </a:solidFill>
              <a:latin typeface="Roboto Condensed" panose="02000000000000000000" pitchFamily="2" charset="0"/>
              <a:ea typeface="Roboto Condensed" panose="02000000000000000000" pitchFamily="2" charset="0"/>
            </a:rPr>
            <a:t>3</a:t>
          </a:r>
          <a:r>
            <a:rPr lang="en-US" sz="2000" kern="1200">
              <a:solidFill>
                <a:schemeClr val="accent6"/>
              </a:solidFill>
              <a:latin typeface="Roboto Condensed" panose="02000000000000000000" pitchFamily="2" charset="0"/>
              <a:ea typeface="Roboto Condensed" panose="02000000000000000000" pitchFamily="2" charset="0"/>
            </a:rPr>
            <a:t> konkursi)</a:t>
          </a:r>
        </a:p>
      </dsp:txBody>
      <dsp:txXfrm>
        <a:off x="131" y="0"/>
        <a:ext cx="5240945" cy="791863"/>
      </dsp:txXfrm>
    </dsp:sp>
    <dsp:sp modelId="{3E7BD490-B085-46E8-81F0-6DF02AAB6091}">
      <dsp:nvSpPr>
        <dsp:cNvPr id="0" name=""/>
        <dsp:cNvSpPr/>
      </dsp:nvSpPr>
      <dsp:spPr>
        <a:xfrm>
          <a:off x="2521620" y="890846"/>
          <a:ext cx="197965" cy="197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B12A2-A59A-47C4-A303-FBE619BEC317}">
      <dsp:nvSpPr>
        <dsp:cNvPr id="0" name=""/>
        <dsp:cNvSpPr/>
      </dsp:nvSpPr>
      <dsp:spPr>
        <a:xfrm>
          <a:off x="5604745" y="49871"/>
          <a:ext cx="5240945"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rPr>
            <a:t>17.09-2024-21.01.</a:t>
          </a:r>
          <a:r>
            <a:rPr lang="en-US" sz="2000" b="1" kern="1200">
              <a:solidFill>
                <a:srgbClr val="C00000"/>
              </a:solidFill>
              <a:latin typeface="Roboto Condensed" panose="02000000000000000000" pitchFamily="2" charset="0"/>
              <a:ea typeface="Roboto Condensed" panose="02000000000000000000" pitchFamily="2" charset="0"/>
            </a:rPr>
            <a:t>202</a:t>
          </a:r>
          <a:r>
            <a:rPr lang="lv-LV" sz="2000" b="1" kern="1200">
              <a:solidFill>
                <a:srgbClr val="C00000"/>
              </a:solidFill>
              <a:latin typeface="Roboto Condensed" panose="02000000000000000000" pitchFamily="2" charset="0"/>
              <a:ea typeface="Roboto Condensed" panose="02000000000000000000" pitchFamily="2" charset="0"/>
            </a:rPr>
            <a:t>5</a:t>
          </a:r>
          <a:r>
            <a:rPr lang="en-US" sz="2000" b="1" kern="1200">
              <a:solidFill>
                <a:srgbClr val="C00000"/>
              </a:solidFill>
              <a:latin typeface="Roboto Condensed" panose="02000000000000000000" pitchFamily="2" charset="0"/>
              <a:ea typeface="Roboto Condensed" panose="02000000000000000000" pitchFamily="2" charset="0"/>
            </a:rPr>
            <a:t>. </a:t>
          </a:r>
          <a:endParaRPr lang="en-US" sz="2000" b="1" kern="1200">
            <a:solidFill>
              <a:prstClr val="black">
                <a:hueOff val="0"/>
                <a:satOff val="0"/>
                <a:lumOff val="0"/>
                <a:alphaOff val="0"/>
              </a:prstClr>
            </a:solidFill>
            <a:latin typeface="Roboto Condensed" panose="02000000000000000000" pitchFamily="2" charset="0"/>
            <a:ea typeface="Roboto Condensed" panose="02000000000000000000" pitchFamily="2" charset="0"/>
            <a:cs typeface="+mn-cs"/>
          </a:endParaRPr>
        </a:p>
        <a:p>
          <a:pPr marL="0" lvl="0" indent="0" algn="ctr" defTabSz="889000">
            <a:lnSpc>
              <a:spcPct val="90000"/>
            </a:lnSpc>
            <a:spcBef>
              <a:spcPct val="0"/>
            </a:spcBef>
            <a:spcAft>
              <a:spcPct val="35000"/>
            </a:spcAft>
            <a:buNone/>
          </a:pPr>
          <a:r>
            <a:rPr lang="en-US" sz="2000" b="0" kern="1200">
              <a:solidFill>
                <a:srgbClr val="C00000"/>
              </a:solidFill>
              <a:latin typeface="Roboto Condensed" panose="02000000000000000000" pitchFamily="2" charset="0"/>
              <a:ea typeface="Roboto Condensed" panose="02000000000000000000" pitchFamily="2" charset="0"/>
              <a:cs typeface="+mn-cs"/>
            </a:rPr>
            <a:t>(</a:t>
          </a:r>
          <a:r>
            <a:rPr lang="lv-LV" sz="2000" b="0" kern="1200">
              <a:solidFill>
                <a:srgbClr val="C00000"/>
              </a:solidFill>
              <a:latin typeface="Roboto Condensed" panose="02000000000000000000" pitchFamily="2" charset="0"/>
              <a:ea typeface="Roboto Condensed" panose="02000000000000000000" pitchFamily="2" charset="0"/>
              <a:cs typeface="+mn-cs"/>
            </a:rPr>
            <a:t>5</a:t>
          </a:r>
          <a:r>
            <a:rPr lang="en-US" sz="2000" b="0" kern="1200">
              <a:solidFill>
                <a:srgbClr val="C00000"/>
              </a:solidFill>
              <a:latin typeface="Roboto Condensed" panose="02000000000000000000" pitchFamily="2" charset="0"/>
              <a:ea typeface="Roboto Condensed" panose="02000000000000000000" pitchFamily="2" charset="0"/>
              <a:cs typeface="+mn-cs"/>
            </a:rPr>
            <a:t> konkursi)</a:t>
          </a:r>
        </a:p>
      </dsp:txBody>
      <dsp:txXfrm>
        <a:off x="5604745" y="49871"/>
        <a:ext cx="5240945" cy="791863"/>
      </dsp:txXfrm>
    </dsp:sp>
    <dsp:sp modelId="{F1665CDC-878D-44CB-9925-74766C6CDEEC}">
      <dsp:nvSpPr>
        <dsp:cNvPr id="0" name=""/>
        <dsp:cNvSpPr/>
      </dsp:nvSpPr>
      <dsp:spPr>
        <a:xfrm>
          <a:off x="8024613" y="890846"/>
          <a:ext cx="197965" cy="197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89477"/>
          <a:ext cx="11976099" cy="90740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1B3239F7-17CB-4038-A673-AF84A44D09C4}">
      <dsp:nvSpPr>
        <dsp:cNvPr id="0" name=""/>
        <dsp:cNvSpPr/>
      </dsp:nvSpPr>
      <dsp:spPr>
        <a:xfrm>
          <a:off x="0" y="0"/>
          <a:ext cx="10778489"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rPr>
            <a:t>17.09-2024-21.01.</a:t>
          </a:r>
          <a:r>
            <a:rPr lang="en-US" sz="2000" b="1" kern="1200">
              <a:solidFill>
                <a:srgbClr val="C00000"/>
              </a:solidFill>
              <a:latin typeface="Roboto Condensed" panose="02000000000000000000" pitchFamily="2" charset="0"/>
              <a:ea typeface="Roboto Condensed" panose="02000000000000000000" pitchFamily="2" charset="0"/>
            </a:rPr>
            <a:t>202</a:t>
          </a:r>
          <a:r>
            <a:rPr lang="lv-LV" sz="2000" b="1" kern="1200">
              <a:solidFill>
                <a:srgbClr val="C00000"/>
              </a:solidFill>
              <a:latin typeface="Roboto Condensed" panose="02000000000000000000" pitchFamily="2" charset="0"/>
              <a:ea typeface="Roboto Condensed" panose="02000000000000000000" pitchFamily="2" charset="0"/>
            </a:rPr>
            <a:t>5</a:t>
          </a:r>
          <a:r>
            <a:rPr lang="en-US" sz="2000" b="1" kern="1200">
              <a:solidFill>
                <a:srgbClr val="C00000"/>
              </a:solidFill>
              <a:latin typeface="Roboto Condensed" panose="02000000000000000000" pitchFamily="2" charset="0"/>
              <a:ea typeface="Roboto Condensed" panose="02000000000000000000" pitchFamily="2" charset="0"/>
            </a:rPr>
            <a:t>. </a:t>
          </a:r>
        </a:p>
        <a:p>
          <a:pPr marL="0" lvl="0" indent="0" algn="ctr" defTabSz="889000">
            <a:lnSpc>
              <a:spcPct val="90000"/>
            </a:lnSpc>
            <a:spcBef>
              <a:spcPct val="0"/>
            </a:spcBef>
            <a:spcAft>
              <a:spcPct val="35000"/>
            </a:spcAft>
            <a:buNone/>
          </a:pPr>
          <a:r>
            <a:rPr lang="en-US" sz="2000" kern="1200">
              <a:solidFill>
                <a:srgbClr val="C00000"/>
              </a:solidFill>
              <a:latin typeface="Roboto Condensed" panose="02000000000000000000" pitchFamily="2" charset="0"/>
              <a:ea typeface="Roboto Condensed" panose="02000000000000000000" pitchFamily="2" charset="0"/>
            </a:rPr>
            <a:t>(</a:t>
          </a:r>
          <a:r>
            <a:rPr lang="lv-LV" sz="2000" kern="1200">
              <a:solidFill>
                <a:srgbClr val="C00000"/>
              </a:solidFill>
              <a:latin typeface="Roboto Condensed" panose="02000000000000000000" pitchFamily="2" charset="0"/>
              <a:ea typeface="Roboto Condensed" panose="02000000000000000000" pitchFamily="2" charset="0"/>
            </a:rPr>
            <a:t>12 </a:t>
          </a:r>
          <a:r>
            <a:rPr lang="en-US" sz="2000" kern="1200" err="1">
              <a:solidFill>
                <a:srgbClr val="C00000"/>
              </a:solidFill>
              <a:latin typeface="Roboto Condensed" panose="02000000000000000000" pitchFamily="2" charset="0"/>
              <a:ea typeface="Roboto Condensed" panose="02000000000000000000" pitchFamily="2" charset="0"/>
            </a:rPr>
            <a:t>konkurs</a:t>
          </a:r>
          <a:r>
            <a:rPr lang="lv-LV" sz="2000" kern="1200">
              <a:solidFill>
                <a:srgbClr val="C00000"/>
              </a:solidFill>
              <a:latin typeface="Roboto Condensed" panose="02000000000000000000" pitchFamily="2" charset="0"/>
              <a:ea typeface="Roboto Condensed" panose="02000000000000000000" pitchFamily="2" charset="0"/>
            </a:rPr>
            <a:t>i</a:t>
          </a:r>
          <a:r>
            <a:rPr lang="en-US" sz="2000" kern="1200">
              <a:solidFill>
                <a:srgbClr val="C00000"/>
              </a:solidFill>
              <a:latin typeface="Roboto Condensed" panose="02000000000000000000" pitchFamily="2" charset="0"/>
              <a:ea typeface="Roboto Condensed" panose="02000000000000000000" pitchFamily="2" charset="0"/>
            </a:rPr>
            <a:t>)</a:t>
          </a:r>
        </a:p>
      </dsp:txBody>
      <dsp:txXfrm>
        <a:off x="0" y="0"/>
        <a:ext cx="10778489" cy="907403"/>
      </dsp:txXfrm>
    </dsp:sp>
    <dsp:sp modelId="{0F1AFFFB-3C62-4471-9B05-27FF6866B356}">
      <dsp:nvSpPr>
        <dsp:cNvPr id="0" name=""/>
        <dsp:cNvSpPr/>
      </dsp:nvSpPr>
      <dsp:spPr>
        <a:xfrm>
          <a:off x="5275819" y="1020828"/>
          <a:ext cx="226850" cy="226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77507"/>
          <a:ext cx="11937999" cy="79186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3B889FD0-2848-4E73-8F86-C287378C5C37}">
      <dsp:nvSpPr>
        <dsp:cNvPr id="0" name=""/>
        <dsp:cNvSpPr/>
      </dsp:nvSpPr>
      <dsp:spPr>
        <a:xfrm>
          <a:off x="0" y="0"/>
          <a:ext cx="10744200" cy="791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rgbClr val="C00000"/>
              </a:solidFill>
              <a:latin typeface="Roboto Condensed" panose="02000000000000000000" pitchFamily="2" charset="0"/>
              <a:ea typeface="Roboto Condensed" panose="02000000000000000000" pitchFamily="2" charset="0"/>
              <a:cs typeface="+mn-cs"/>
            </a:rPr>
            <a:t>7.05.2024- 5.09.2024</a:t>
          </a:r>
          <a:endParaRPr lang="en-US" sz="2000" b="1" kern="1200">
            <a:solidFill>
              <a:srgbClr val="C00000"/>
            </a:solidFill>
            <a:latin typeface="Roboto Condensed" panose="02000000000000000000" pitchFamily="2" charset="0"/>
            <a:ea typeface="Roboto Condensed" panose="02000000000000000000" pitchFamily="2" charset="0"/>
            <a:cs typeface="+mn-cs"/>
          </a:endParaRPr>
        </a:p>
        <a:p>
          <a:pPr marL="0" lvl="0" indent="0" algn="ctr" defTabSz="889000">
            <a:lnSpc>
              <a:spcPct val="90000"/>
            </a:lnSpc>
            <a:spcBef>
              <a:spcPct val="0"/>
            </a:spcBef>
            <a:spcAft>
              <a:spcPct val="35000"/>
            </a:spcAft>
            <a:buNone/>
          </a:pPr>
          <a:r>
            <a:rPr lang="en-US" sz="2000" b="0" kern="1200">
              <a:solidFill>
                <a:srgbClr val="C00000"/>
              </a:solidFill>
              <a:latin typeface="Roboto Condensed" panose="02000000000000000000" pitchFamily="2" charset="0"/>
              <a:ea typeface="Roboto Condensed" panose="02000000000000000000" pitchFamily="2" charset="0"/>
              <a:cs typeface="+mn-cs"/>
            </a:rPr>
            <a:t>(</a:t>
          </a:r>
          <a:r>
            <a:rPr lang="lv-LV" sz="2000" b="0" kern="1200">
              <a:solidFill>
                <a:srgbClr val="C00000"/>
              </a:solidFill>
              <a:latin typeface="Roboto Condensed" panose="02000000000000000000" pitchFamily="2" charset="0"/>
              <a:ea typeface="Roboto Condensed" panose="02000000000000000000" pitchFamily="2" charset="0"/>
              <a:cs typeface="+mn-cs"/>
            </a:rPr>
            <a:t>12</a:t>
          </a:r>
          <a:r>
            <a:rPr lang="en-US" sz="2000" b="0" kern="1200">
              <a:solidFill>
                <a:srgbClr val="C00000"/>
              </a:solidFill>
              <a:latin typeface="Roboto Condensed" panose="02000000000000000000" pitchFamily="2" charset="0"/>
              <a:ea typeface="Roboto Condensed" panose="02000000000000000000" pitchFamily="2" charset="0"/>
              <a:cs typeface="+mn-cs"/>
            </a:rPr>
            <a:t> konkursi)</a:t>
          </a:r>
        </a:p>
      </dsp:txBody>
      <dsp:txXfrm>
        <a:off x="0" y="0"/>
        <a:ext cx="10744200" cy="791863"/>
      </dsp:txXfrm>
    </dsp:sp>
    <dsp:sp modelId="{446118FB-42E2-45E4-A07B-046FF0FF85FD}">
      <dsp:nvSpPr>
        <dsp:cNvPr id="0" name=""/>
        <dsp:cNvSpPr/>
      </dsp:nvSpPr>
      <dsp:spPr>
        <a:xfrm>
          <a:off x="5293436" y="1039435"/>
          <a:ext cx="197965" cy="19796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900A6-3B14-6B4F-BF31-0EF46C874812}">
      <dsp:nvSpPr>
        <dsp:cNvPr id="0" name=""/>
        <dsp:cNvSpPr/>
      </dsp:nvSpPr>
      <dsp:spPr>
        <a:xfrm>
          <a:off x="0" y="789477"/>
          <a:ext cx="11976099" cy="907403"/>
        </a:xfrm>
        <a:prstGeom prst="notchedRightArrow">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416053A0-F0EC-420E-A818-330E724C7842}">
      <dsp:nvSpPr>
        <dsp:cNvPr id="0" name=""/>
        <dsp:cNvSpPr/>
      </dsp:nvSpPr>
      <dsp:spPr>
        <a:xfrm>
          <a:off x="0" y="0"/>
          <a:ext cx="10778489" cy="9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lv-LV" sz="2000" b="1" kern="1200">
              <a:solidFill>
                <a:schemeClr val="accent6"/>
              </a:solidFill>
              <a:latin typeface="Roboto Condensed" panose="02000000000000000000" pitchFamily="2" charset="0"/>
              <a:ea typeface="Roboto Condensed" panose="02000000000000000000" pitchFamily="2" charset="0"/>
            </a:rPr>
            <a:t>7.12.2023- 18.04.</a:t>
          </a:r>
          <a:r>
            <a:rPr lang="en-US" sz="2000" b="1" kern="1200">
              <a:solidFill>
                <a:schemeClr val="accent6"/>
              </a:solidFill>
              <a:latin typeface="Roboto Condensed" panose="02000000000000000000" pitchFamily="2" charset="0"/>
              <a:ea typeface="Roboto Condensed" panose="02000000000000000000" pitchFamily="2" charset="0"/>
            </a:rPr>
            <a:t>2024</a:t>
          </a:r>
          <a:r>
            <a:rPr lang="lv-LV" sz="2000" b="1" kern="1200">
              <a:solidFill>
                <a:schemeClr val="accent6"/>
              </a:solidFill>
              <a:latin typeface="Roboto Condensed" panose="02000000000000000000" pitchFamily="2" charset="0"/>
              <a:ea typeface="Roboto Condensed" panose="02000000000000000000" pitchFamily="2" charset="0"/>
            </a:rPr>
            <a:t>.</a:t>
          </a:r>
          <a:endParaRPr lang="en-US" sz="2000" b="1" kern="1200">
            <a:solidFill>
              <a:schemeClr val="accent6"/>
            </a:solidFill>
            <a:latin typeface="Roboto Condensed" panose="02000000000000000000" pitchFamily="2" charset="0"/>
            <a:ea typeface="Roboto Condensed" panose="02000000000000000000" pitchFamily="2" charset="0"/>
          </a:endParaRPr>
        </a:p>
        <a:p>
          <a:pPr marL="0" lvl="0" indent="0" algn="ctr" defTabSz="889000">
            <a:lnSpc>
              <a:spcPct val="90000"/>
            </a:lnSpc>
            <a:spcBef>
              <a:spcPct val="0"/>
            </a:spcBef>
            <a:spcAft>
              <a:spcPct val="35000"/>
            </a:spcAft>
            <a:buNone/>
          </a:pPr>
          <a:r>
            <a:rPr lang="en-US" sz="2000" kern="1200">
              <a:solidFill>
                <a:schemeClr val="accent6"/>
              </a:solidFill>
              <a:latin typeface="Roboto Condensed" panose="02000000000000000000" pitchFamily="2" charset="0"/>
              <a:ea typeface="Roboto Condensed" panose="02000000000000000000" pitchFamily="2" charset="0"/>
            </a:rPr>
            <a:t>(</a:t>
          </a:r>
          <a:r>
            <a:rPr lang="lv-LV" sz="2000" kern="1200">
              <a:solidFill>
                <a:schemeClr val="accent6"/>
              </a:solidFill>
              <a:latin typeface="Roboto Condensed" panose="02000000000000000000" pitchFamily="2" charset="0"/>
              <a:ea typeface="Roboto Condensed" panose="02000000000000000000" pitchFamily="2" charset="0"/>
            </a:rPr>
            <a:t>18</a:t>
          </a:r>
          <a:r>
            <a:rPr lang="en-US" sz="2000" kern="1200">
              <a:solidFill>
                <a:schemeClr val="accent6"/>
              </a:solidFill>
              <a:latin typeface="Roboto Condensed" panose="02000000000000000000" pitchFamily="2" charset="0"/>
              <a:ea typeface="Roboto Condensed" panose="02000000000000000000" pitchFamily="2" charset="0"/>
            </a:rPr>
            <a:t> konkursi)</a:t>
          </a:r>
        </a:p>
      </dsp:txBody>
      <dsp:txXfrm>
        <a:off x="0" y="0"/>
        <a:ext cx="10778489" cy="907403"/>
      </dsp:txXfrm>
    </dsp:sp>
    <dsp:sp modelId="{1F4763E4-9A2C-4DD5-9C16-2571BF383114}">
      <dsp:nvSpPr>
        <dsp:cNvPr id="0" name=""/>
        <dsp:cNvSpPr/>
      </dsp:nvSpPr>
      <dsp:spPr>
        <a:xfrm>
          <a:off x="5275819" y="1020828"/>
          <a:ext cx="226850" cy="226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9E60E-9553-4515-92A4-08112D9B6CEF}" type="datetimeFigureOut">
              <a:rPr lang="lv-LV" smtClean="0"/>
              <a:t>29.02.2024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C83E2-D11F-4B32-856E-6A993DCF9A0C}" type="slidenum">
              <a:rPr lang="lv-LV" smtClean="0"/>
              <a:t>‹#›</a:t>
            </a:fld>
            <a:endParaRPr lang="lv-LV"/>
          </a:p>
        </p:txBody>
      </p:sp>
    </p:spTree>
    <p:extLst>
      <p:ext uri="{BB962C8B-B14F-4D97-AF65-F5344CB8AC3E}">
        <p14:creationId xmlns:p14="http://schemas.microsoft.com/office/powerpoint/2010/main" val="351611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7072F8-94B0-4898-B341-A305228E6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0AD87C2-0DDC-4A81-A877-5E536071FF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lv-LV" dirty="0"/>
              <a:t>Aiga</a:t>
            </a:r>
            <a:endParaRPr lang="lv-LV" altLang="lv-LV" dirty="0"/>
          </a:p>
        </p:txBody>
      </p:sp>
      <p:sp>
        <p:nvSpPr>
          <p:cNvPr id="13316" name="Slide Number Placeholder 3">
            <a:extLst>
              <a:ext uri="{FF2B5EF4-FFF2-40B4-BE49-F238E27FC236}">
                <a16:creationId xmlns:a16="http://schemas.microsoft.com/office/drawing/2014/main" id="{149A11AB-3885-414C-901B-BF6C0AEAB8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2AD0B49-A7D2-437B-A8A7-EB9C9EBD486F}" type="slidenum">
              <a:rPr lang="lv-LV" altLang="lv-LV"/>
              <a:pPr/>
              <a:t>1</a:t>
            </a:fld>
            <a:endParaRPr lang="lv-LV" altLang="lv-LV"/>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Aiga</a:t>
            </a:r>
          </a:p>
          <a:p>
            <a:r>
              <a:rPr lang="lv-LV"/>
              <a:t>‘»</a:t>
            </a:r>
            <a:r>
              <a:rPr lang="lv-LV" err="1"/>
              <a:t>Seit</a:t>
            </a:r>
            <a:r>
              <a:rPr lang="lv-LV"/>
              <a:t> mēs apkopojām informāciju, par konkursu atvēršanās laikiem, 5. klasterī ir gan konkursi kas ir jau atvērti septembrī un drīz tie aizvērsies, gan tādi, kas </a:t>
            </a:r>
            <a:r>
              <a:rPr lang="lv-LV" err="1"/>
              <a:t>atvēras</a:t>
            </a:r>
            <a:r>
              <a:rPr lang="lv-LV"/>
              <a:t> tikai 7. decembrī un Jums vēl ir </a:t>
            </a:r>
            <a:r>
              <a:rPr lang="lv-LV" err="1"/>
              <a:t>pieteikami</a:t>
            </a:r>
            <a:r>
              <a:rPr lang="lv-LV"/>
              <a:t> daudz laiks, lai iesniegtu projekta pieteikumu. Tā pat mēs ļoti iesakām apskatīt konkursu, kas vēl tikai ir gaidāmi un vērsies vaļā </a:t>
            </a:r>
            <a:r>
              <a:rPr lang="lv-LV" err="1"/>
              <a:t>majā</a:t>
            </a:r>
            <a:r>
              <a:rPr lang="lv-LV"/>
              <a:t>, lai jau sāktu meklēt sadarbības partnerus. </a:t>
            </a:r>
          </a:p>
        </p:txBody>
      </p:sp>
      <p:sp>
        <p:nvSpPr>
          <p:cNvPr id="4" name="Slide Number Placeholder 3"/>
          <p:cNvSpPr>
            <a:spLocks noGrp="1"/>
          </p:cNvSpPr>
          <p:nvPr>
            <p:ph type="sldNum" sz="quarter" idx="5"/>
          </p:nvPr>
        </p:nvSpPr>
        <p:spPr/>
        <p:txBody>
          <a:bodyPr/>
          <a:lstStyle/>
          <a:p>
            <a:fld id="{3B97384D-C4E8-4F44-9873-480FC8C5C3F5}" type="slidenum">
              <a:rPr lang="lv-LV" smtClean="0"/>
              <a:t>10</a:t>
            </a:fld>
            <a:endParaRPr lang="lv-LV"/>
          </a:p>
        </p:txBody>
      </p:sp>
    </p:spTree>
    <p:extLst>
      <p:ext uri="{BB962C8B-B14F-4D97-AF65-F5344CB8AC3E}">
        <p14:creationId xmlns:p14="http://schemas.microsoft.com/office/powerpoint/2010/main" val="348351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Aiga</a:t>
            </a:r>
          </a:p>
        </p:txBody>
      </p:sp>
      <p:sp>
        <p:nvSpPr>
          <p:cNvPr id="4" name="Slide Number Placeholder 3"/>
          <p:cNvSpPr>
            <a:spLocks noGrp="1"/>
          </p:cNvSpPr>
          <p:nvPr>
            <p:ph type="sldNum" sz="quarter" idx="5"/>
          </p:nvPr>
        </p:nvSpPr>
        <p:spPr/>
        <p:txBody>
          <a:bodyPr/>
          <a:lstStyle/>
          <a:p>
            <a:fld id="{3B97384D-C4E8-4F44-9873-480FC8C5C3F5}" type="slidenum">
              <a:rPr lang="lv-LV" smtClean="0"/>
              <a:t>11</a:t>
            </a:fld>
            <a:endParaRPr lang="lv-LV"/>
          </a:p>
        </p:txBody>
      </p:sp>
    </p:spTree>
    <p:extLst>
      <p:ext uri="{BB962C8B-B14F-4D97-AF65-F5344CB8AC3E}">
        <p14:creationId xmlns:p14="http://schemas.microsoft.com/office/powerpoint/2010/main" val="718986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Aiga</a:t>
            </a:r>
          </a:p>
        </p:txBody>
      </p:sp>
      <p:sp>
        <p:nvSpPr>
          <p:cNvPr id="4" name="Slide Number Placeholder 3"/>
          <p:cNvSpPr>
            <a:spLocks noGrp="1"/>
          </p:cNvSpPr>
          <p:nvPr>
            <p:ph type="sldNum" sz="quarter" idx="5"/>
          </p:nvPr>
        </p:nvSpPr>
        <p:spPr/>
        <p:txBody>
          <a:bodyPr/>
          <a:lstStyle/>
          <a:p>
            <a:fld id="{3B97384D-C4E8-4F44-9873-480FC8C5C3F5}" type="slidenum">
              <a:rPr lang="lv-LV" smtClean="0"/>
              <a:t>12</a:t>
            </a:fld>
            <a:endParaRPr lang="lv-LV"/>
          </a:p>
        </p:txBody>
      </p:sp>
    </p:spTree>
    <p:extLst>
      <p:ext uri="{BB962C8B-B14F-4D97-AF65-F5344CB8AC3E}">
        <p14:creationId xmlns:p14="http://schemas.microsoft.com/office/powerpoint/2010/main" val="318995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Aiga</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13</a:t>
            </a:fld>
            <a:endParaRPr lang="lv-LV"/>
          </a:p>
        </p:txBody>
      </p:sp>
    </p:spTree>
    <p:extLst>
      <p:ext uri="{BB962C8B-B14F-4D97-AF65-F5344CB8AC3E}">
        <p14:creationId xmlns:p14="http://schemas.microsoft.com/office/powerpoint/2010/main" val="170702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err="1"/>
              <a:t>lasma</a:t>
            </a:r>
            <a:endParaRPr lang="lv-LV" dirty="0"/>
          </a:p>
        </p:txBody>
      </p:sp>
      <p:sp>
        <p:nvSpPr>
          <p:cNvPr id="4" name="Slaida numura vietturis 3"/>
          <p:cNvSpPr>
            <a:spLocks noGrp="1"/>
          </p:cNvSpPr>
          <p:nvPr>
            <p:ph type="sldNum" sz="quarter" idx="5"/>
          </p:nvPr>
        </p:nvSpPr>
        <p:spPr/>
        <p:txBody>
          <a:bodyPr/>
          <a:lstStyle/>
          <a:p>
            <a:fld id="{299C83E2-D11F-4B32-856E-6A993DCF9A0C}" type="slidenum">
              <a:rPr lang="lv-LV" smtClean="0"/>
              <a:t>14</a:t>
            </a:fld>
            <a:endParaRPr lang="lv-LV"/>
          </a:p>
        </p:txBody>
      </p:sp>
    </p:spTree>
    <p:extLst>
      <p:ext uri="{BB962C8B-B14F-4D97-AF65-F5344CB8AC3E}">
        <p14:creationId xmlns:p14="http://schemas.microsoft.com/office/powerpoint/2010/main" val="110763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Lasma</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15</a:t>
            </a:fld>
            <a:endParaRPr lang="lv-LV"/>
          </a:p>
        </p:txBody>
      </p:sp>
    </p:spTree>
    <p:extLst>
      <p:ext uri="{BB962C8B-B14F-4D97-AF65-F5344CB8AC3E}">
        <p14:creationId xmlns:p14="http://schemas.microsoft.com/office/powerpoint/2010/main" val="33118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Lasma</a:t>
            </a:r>
            <a:endParaRPr lang="lv-LV" dirty="0"/>
          </a:p>
        </p:txBody>
      </p:sp>
      <p:sp>
        <p:nvSpPr>
          <p:cNvPr id="4" name="Slaida numura vietturis 3"/>
          <p:cNvSpPr>
            <a:spLocks noGrp="1"/>
          </p:cNvSpPr>
          <p:nvPr>
            <p:ph type="sldNum" sz="quarter" idx="5"/>
          </p:nvPr>
        </p:nvSpPr>
        <p:spPr/>
        <p:txBody>
          <a:bodyPr/>
          <a:lstStyle/>
          <a:p>
            <a:fld id="{F43E3A39-F0E6-4DBB-A897-EDEB3961B8B5}" type="slidenum">
              <a:rPr lang="lv-LV" smtClean="0"/>
              <a:t>16</a:t>
            </a:fld>
            <a:endParaRPr lang="lv-LV"/>
          </a:p>
        </p:txBody>
      </p:sp>
    </p:spTree>
    <p:extLst>
      <p:ext uri="{BB962C8B-B14F-4D97-AF65-F5344CB8AC3E}">
        <p14:creationId xmlns:p14="http://schemas.microsoft.com/office/powerpoint/2010/main" val="58600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Lasma</a:t>
            </a:r>
            <a:endParaRPr lang="lv-LV" dirty="0"/>
          </a:p>
        </p:txBody>
      </p:sp>
      <p:sp>
        <p:nvSpPr>
          <p:cNvPr id="4" name="Slaida numura vietturis 3"/>
          <p:cNvSpPr>
            <a:spLocks noGrp="1"/>
          </p:cNvSpPr>
          <p:nvPr>
            <p:ph type="sldNum" sz="quarter" idx="5"/>
          </p:nvPr>
        </p:nvSpPr>
        <p:spPr/>
        <p:txBody>
          <a:bodyPr/>
          <a:lstStyle/>
          <a:p>
            <a:fld id="{299C83E2-D11F-4B32-856E-6A993DCF9A0C}" type="slidenum">
              <a:rPr lang="lv-LV" smtClean="0"/>
              <a:t>17</a:t>
            </a:fld>
            <a:endParaRPr lang="lv-LV"/>
          </a:p>
        </p:txBody>
      </p:sp>
    </p:spTree>
    <p:extLst>
      <p:ext uri="{BB962C8B-B14F-4D97-AF65-F5344CB8AC3E}">
        <p14:creationId xmlns:p14="http://schemas.microsoft.com/office/powerpoint/2010/main" val="109997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Aiga</a:t>
            </a:r>
            <a:endParaRPr lang="lv-LV" dirty="0"/>
          </a:p>
        </p:txBody>
      </p:sp>
      <p:sp>
        <p:nvSpPr>
          <p:cNvPr id="4" name="Slaida numura vietturis 3"/>
          <p:cNvSpPr>
            <a:spLocks noGrp="1"/>
          </p:cNvSpPr>
          <p:nvPr>
            <p:ph type="sldNum" sz="quarter" idx="5"/>
          </p:nvPr>
        </p:nvSpPr>
        <p:spPr/>
        <p:txBody>
          <a:bodyPr/>
          <a:lstStyle/>
          <a:p>
            <a:fld id="{299C83E2-D11F-4B32-856E-6A993DCF9A0C}" type="slidenum">
              <a:rPr lang="lv-LV" smtClean="0"/>
              <a:t>18</a:t>
            </a:fld>
            <a:endParaRPr lang="lv-LV"/>
          </a:p>
        </p:txBody>
      </p:sp>
    </p:spTree>
    <p:extLst>
      <p:ext uri="{BB962C8B-B14F-4D97-AF65-F5344CB8AC3E}">
        <p14:creationId xmlns:p14="http://schemas.microsoft.com/office/powerpoint/2010/main" val="2771328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Aiga</a:t>
            </a:r>
            <a:endParaRPr lang="lv-LV" dirty="0"/>
          </a:p>
        </p:txBody>
      </p:sp>
      <p:sp>
        <p:nvSpPr>
          <p:cNvPr id="4" name="Slaida numura vietturis 3"/>
          <p:cNvSpPr>
            <a:spLocks noGrp="1"/>
          </p:cNvSpPr>
          <p:nvPr>
            <p:ph type="sldNum" sz="quarter" idx="5"/>
          </p:nvPr>
        </p:nvSpPr>
        <p:spPr/>
        <p:txBody>
          <a:bodyPr/>
          <a:lstStyle/>
          <a:p>
            <a:fld id="{299C83E2-D11F-4B32-856E-6A993DCF9A0C}" type="slidenum">
              <a:rPr lang="lv-LV" smtClean="0"/>
              <a:t>19</a:t>
            </a:fld>
            <a:endParaRPr lang="lv-LV"/>
          </a:p>
        </p:txBody>
      </p:sp>
    </p:spTree>
    <p:extLst>
      <p:ext uri="{BB962C8B-B14F-4D97-AF65-F5344CB8AC3E}">
        <p14:creationId xmlns:p14="http://schemas.microsoft.com/office/powerpoint/2010/main" val="426596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a:t>Aiga</a:t>
            </a:r>
            <a:endParaRPr lang="lv-LV" dirty="0"/>
          </a:p>
        </p:txBody>
      </p:sp>
      <p:sp>
        <p:nvSpPr>
          <p:cNvPr id="4" name="Slaida numura vietturis 3"/>
          <p:cNvSpPr>
            <a:spLocks noGrp="1"/>
          </p:cNvSpPr>
          <p:nvPr>
            <p:ph type="sldNum" sz="quarter" idx="5"/>
          </p:nvPr>
        </p:nvSpPr>
        <p:spPr/>
        <p:txBody>
          <a:bodyPr/>
          <a:lstStyle/>
          <a:p>
            <a:fld id="{299C83E2-D11F-4B32-856E-6A993DCF9A0C}" type="slidenum">
              <a:rPr lang="lv-LV" smtClean="0"/>
              <a:t>2</a:t>
            </a:fld>
            <a:endParaRPr lang="lv-LV"/>
          </a:p>
        </p:txBody>
      </p:sp>
    </p:spTree>
    <p:extLst>
      <p:ext uri="{BB962C8B-B14F-4D97-AF65-F5344CB8AC3E}">
        <p14:creationId xmlns:p14="http://schemas.microsoft.com/office/powerpoint/2010/main" val="424425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Aiga</a:t>
            </a:r>
          </a:p>
        </p:txBody>
      </p:sp>
      <p:sp>
        <p:nvSpPr>
          <p:cNvPr id="4" name="Slaida numura vietturis 3"/>
          <p:cNvSpPr>
            <a:spLocks noGrp="1"/>
          </p:cNvSpPr>
          <p:nvPr>
            <p:ph type="sldNum" sz="quarter" idx="5"/>
          </p:nvPr>
        </p:nvSpPr>
        <p:spPr/>
        <p:txBody>
          <a:bodyPr/>
          <a:lstStyle/>
          <a:p>
            <a:fld id="{F43E3A39-F0E6-4DBB-A897-EDEB3961B8B5}" type="slidenum">
              <a:rPr lang="lv-LV" smtClean="0"/>
              <a:t>3</a:t>
            </a:fld>
            <a:endParaRPr lang="lv-LV"/>
          </a:p>
        </p:txBody>
      </p:sp>
    </p:spTree>
    <p:extLst>
      <p:ext uri="{BB962C8B-B14F-4D97-AF65-F5344CB8AC3E}">
        <p14:creationId xmlns:p14="http://schemas.microsoft.com/office/powerpoint/2010/main" val="64298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4</a:t>
            </a:fld>
            <a:endParaRPr lang="lv-LV"/>
          </a:p>
        </p:txBody>
      </p:sp>
    </p:spTree>
    <p:extLst>
      <p:ext uri="{BB962C8B-B14F-4D97-AF65-F5344CB8AC3E}">
        <p14:creationId xmlns:p14="http://schemas.microsoft.com/office/powerpoint/2010/main" val="3529074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LASMA</a:t>
            </a:r>
          </a:p>
        </p:txBody>
      </p:sp>
      <p:sp>
        <p:nvSpPr>
          <p:cNvPr id="4" name="Slaida numura vietturis 3"/>
          <p:cNvSpPr>
            <a:spLocks noGrp="1"/>
          </p:cNvSpPr>
          <p:nvPr>
            <p:ph type="sldNum" sz="quarter" idx="5"/>
          </p:nvPr>
        </p:nvSpPr>
        <p:spPr/>
        <p:txBody>
          <a:bodyPr/>
          <a:lstStyle/>
          <a:p>
            <a:fld id="{F43E3A39-F0E6-4DBB-A897-EDEB3961B8B5}" type="slidenum">
              <a:rPr lang="lv-LV" smtClean="0"/>
              <a:t>5</a:t>
            </a:fld>
            <a:endParaRPr lang="lv-LV"/>
          </a:p>
        </p:txBody>
      </p:sp>
    </p:spTree>
    <p:extLst>
      <p:ext uri="{BB962C8B-B14F-4D97-AF65-F5344CB8AC3E}">
        <p14:creationId xmlns:p14="http://schemas.microsoft.com/office/powerpoint/2010/main" val="955678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6</a:t>
            </a:fld>
            <a:endParaRPr lang="lv-LV"/>
          </a:p>
        </p:txBody>
      </p:sp>
    </p:spTree>
    <p:extLst>
      <p:ext uri="{BB962C8B-B14F-4D97-AF65-F5344CB8AC3E}">
        <p14:creationId xmlns:p14="http://schemas.microsoft.com/office/powerpoint/2010/main" val="2093152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 par projekta veidiem un budžetu Pirmajā un trešajā pīlārā dotācijas lielākoties tiks piešķirtas vienam saņēmējam (viena saņēmēja shēmas), bet otrajā pīlārā dotācijas galvenokārt tiks piešķirtas starptautiskiem saņēmēju konsorcijiem, kas nodrošinās dažādu valstu pētnieku un pētniecības organizāciju sadarbību.</a:t>
            </a:r>
          </a:p>
        </p:txBody>
      </p:sp>
      <p:sp>
        <p:nvSpPr>
          <p:cNvPr id="4" name="Slaida numura vietturis 3"/>
          <p:cNvSpPr>
            <a:spLocks noGrp="1"/>
          </p:cNvSpPr>
          <p:nvPr>
            <p:ph type="sldNum" sz="quarter" idx="5"/>
          </p:nvPr>
        </p:nvSpPr>
        <p:spPr/>
        <p:txBody>
          <a:bodyPr/>
          <a:lstStyle/>
          <a:p>
            <a:fld id="{F43E3A39-F0E6-4DBB-A897-EDEB3961B8B5}" type="slidenum">
              <a:rPr lang="lv-LV" smtClean="0"/>
              <a:t>7</a:t>
            </a:fld>
            <a:endParaRPr lang="lv-LV"/>
          </a:p>
        </p:txBody>
      </p:sp>
    </p:spTree>
    <p:extLst>
      <p:ext uri="{BB962C8B-B14F-4D97-AF65-F5344CB8AC3E}">
        <p14:creationId xmlns:p14="http://schemas.microsoft.com/office/powerpoint/2010/main" val="3245579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Aiga</a:t>
            </a:r>
          </a:p>
        </p:txBody>
      </p:sp>
      <p:sp>
        <p:nvSpPr>
          <p:cNvPr id="4" name="Slaida numura vietturis 3"/>
          <p:cNvSpPr>
            <a:spLocks noGrp="1"/>
          </p:cNvSpPr>
          <p:nvPr>
            <p:ph type="sldNum" sz="quarter" idx="5"/>
          </p:nvPr>
        </p:nvSpPr>
        <p:spPr/>
        <p:txBody>
          <a:bodyPr/>
          <a:lstStyle/>
          <a:p>
            <a:fld id="{F43E3A39-F0E6-4DBB-A897-EDEB3961B8B5}" type="slidenum">
              <a:rPr lang="lv-LV" smtClean="0"/>
              <a:t>8</a:t>
            </a:fld>
            <a:endParaRPr lang="lv-LV"/>
          </a:p>
        </p:txBody>
      </p:sp>
    </p:spTree>
    <p:extLst>
      <p:ext uri="{BB962C8B-B14F-4D97-AF65-F5344CB8AC3E}">
        <p14:creationId xmlns:p14="http://schemas.microsoft.com/office/powerpoint/2010/main" val="233072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a:p>
            <a:r>
              <a:rPr lang="lv-LV"/>
              <a:t>Aiga </a:t>
            </a:r>
          </a:p>
          <a:p>
            <a:r>
              <a:rPr lang="lv-LV"/>
              <a:t>5. Kopumā  Klastera mērķis ir cīnīties pret klimata pārmaiņām, labāk izprotot to cēloņus un ietekmi, kā arī veicināt iespējas padarīt enerģētikas un transporta nozari par </a:t>
            </a:r>
            <a:r>
              <a:rPr lang="lv-LV" err="1"/>
              <a:t>klimatneitrālu</a:t>
            </a:r>
            <a:r>
              <a:rPr lang="lv-LV"/>
              <a:t>, videi draudzīgu, efektīvu, konkurētspējīgu un noderīgāku iedzīvotājiem un sabiedrībai.</a:t>
            </a:r>
          </a:p>
          <a:p>
            <a:r>
              <a:rPr lang="lv-LV"/>
              <a:t>Un šeit vizuāli ļoti labi ir attēlotas tas, ka Klasteris ir sadalīts 6 tematiskajās grupās Klimata zinātne, Starpnozaru risinājumi </a:t>
            </a:r>
            <a:r>
              <a:rPr lang="lv-LV" err="1"/>
              <a:t>klimatapārmaiņām</a:t>
            </a:r>
            <a:r>
              <a:rPr lang="lv-LV"/>
              <a:t>, energoapgāde, enerģijas pieprasījums, Tīri un konkurētspējīgi risinājumi visiem </a:t>
            </a:r>
            <a:r>
              <a:rPr lang="lv-LV" err="1"/>
              <a:t>transportaveidiem</a:t>
            </a:r>
            <a:r>
              <a:rPr lang="lv-LV"/>
              <a:t>, kā arī Droši, elastīgi transporta un viedās mobilitātes pakalpojumi. Un šeit apakšā ir </a:t>
            </a:r>
            <a:r>
              <a:rPr lang="lv-LV" err="1"/>
              <a:t>links</a:t>
            </a:r>
            <a:r>
              <a:rPr lang="lv-LV"/>
              <a:t>, uz EK mājaslapu, kurā ir pieejamas prezentācijas par katru konkrēto grupu un katru konkursu, kas šobrīd ir atvērts vai vēl tiks atvērts. Kopumā, ja Jūs vēlaties </a:t>
            </a:r>
            <a:r>
              <a:rPr lang="lv-LV" err="1"/>
              <a:t>startet</a:t>
            </a:r>
            <a:r>
              <a:rPr lang="lv-LV"/>
              <a:t> kādā no konkursiem tas mēs varam sarunāt individuālo konsultāciju, kur izrunāt konkrētas konkursa nosacījumus</a:t>
            </a:r>
          </a:p>
        </p:txBody>
      </p:sp>
      <p:sp>
        <p:nvSpPr>
          <p:cNvPr id="4" name="Slaida numura vietturis 3"/>
          <p:cNvSpPr>
            <a:spLocks noGrp="1"/>
          </p:cNvSpPr>
          <p:nvPr>
            <p:ph type="sldNum" sz="quarter" idx="5"/>
          </p:nvPr>
        </p:nvSpPr>
        <p:spPr/>
        <p:txBody>
          <a:bodyPr/>
          <a:lstStyle/>
          <a:p>
            <a:fld id="{F43E3A39-F0E6-4DBB-A897-EDEB3961B8B5}" type="slidenum">
              <a:rPr lang="lv-LV" smtClean="0"/>
              <a:t>9</a:t>
            </a:fld>
            <a:endParaRPr lang="lv-LV"/>
          </a:p>
        </p:txBody>
      </p:sp>
    </p:spTree>
    <p:extLst>
      <p:ext uri="{BB962C8B-B14F-4D97-AF65-F5344CB8AC3E}">
        <p14:creationId xmlns:p14="http://schemas.microsoft.com/office/powerpoint/2010/main" val="154045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23D0-10EA-2CCB-4026-D9B088ED3E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A1FD1D47-0EC4-1511-B6DD-242783AAC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309D195E-9D69-00AA-6500-4548A2939AA2}"/>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5" name="Footer Placeholder 4">
            <a:extLst>
              <a:ext uri="{FF2B5EF4-FFF2-40B4-BE49-F238E27FC236}">
                <a16:creationId xmlns:a16="http://schemas.microsoft.com/office/drawing/2014/main" id="{FB089B6C-366F-D144-2960-A1E57B5DF94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B19F325-ADFC-DC6B-3DA5-8122D8C93B3B}"/>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323507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E0D2-9A7F-9302-65D3-CD346B1C61C5}"/>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237268D-857A-B5C7-EC56-5F94344C46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F121DEA-7BEF-14A4-0A6C-DC7769647EF7}"/>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5" name="Footer Placeholder 4">
            <a:extLst>
              <a:ext uri="{FF2B5EF4-FFF2-40B4-BE49-F238E27FC236}">
                <a16:creationId xmlns:a16="http://schemas.microsoft.com/office/drawing/2014/main" id="{FCE0F65B-4422-2A4A-CFB7-9FD4894EFF8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1A86D51-1C74-9F7B-7FAD-D1B20E3F94DF}"/>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348959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B29C5B-5682-222E-D6C9-DA1ADEC2BA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8245227-1B69-5012-A379-E9F2BEB9C3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68B61C5-7295-DBF4-2355-06D2D02F1D98}"/>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5" name="Footer Placeholder 4">
            <a:extLst>
              <a:ext uri="{FF2B5EF4-FFF2-40B4-BE49-F238E27FC236}">
                <a16:creationId xmlns:a16="http://schemas.microsoft.com/office/drawing/2014/main" id="{4CFACA6D-6436-40B9-1836-161CAF17A0C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2D37D8F-B3AF-7AEF-D871-9E1D1C65BA82}"/>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388757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cstate="print"/>
          <a:srcRect/>
          <a:stretch>
            <a:fillRect/>
          </a:stretch>
        </p:blipFill>
        <p:spPr bwMode="auto">
          <a:xfrm>
            <a:off x="0" y="6621463"/>
            <a:ext cx="12192000" cy="246062"/>
          </a:xfrm>
          <a:prstGeom prst="rect">
            <a:avLst/>
          </a:prstGeom>
          <a:noFill/>
          <a:ln w="9525">
            <a:noFill/>
            <a:miter lim="800000"/>
            <a:headEnd/>
            <a:tailEnd/>
          </a:ln>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3" name="Picture 2" descr="Logo, company name&#10;&#10;Description automatically generated">
            <a:extLst>
              <a:ext uri="{FF2B5EF4-FFF2-40B4-BE49-F238E27FC236}">
                <a16:creationId xmlns:a16="http://schemas.microsoft.com/office/drawing/2014/main" id="{EFCA5902-49C4-4145-831B-3E9A3CE9D28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5961"/>
          <a:stretch/>
        </p:blipFill>
        <p:spPr>
          <a:xfrm>
            <a:off x="4418675" y="124286"/>
            <a:ext cx="2857500" cy="2401425"/>
          </a:xfrm>
          <a:prstGeom prst="rect">
            <a:avLst/>
          </a:prstGeom>
        </p:spPr>
      </p:pic>
    </p:spTree>
    <p:extLst>
      <p:ext uri="{BB962C8B-B14F-4D97-AF65-F5344CB8AC3E}">
        <p14:creationId xmlns:p14="http://schemas.microsoft.com/office/powerpoint/2010/main" val="220155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46868-1123-5865-4FB4-B44B9EAA623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3B15076-7451-6D66-DFDA-6E57020BB9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BFB922C-7DF2-9079-DD3F-6D4FC10CA9D6}"/>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5" name="Footer Placeholder 4">
            <a:extLst>
              <a:ext uri="{FF2B5EF4-FFF2-40B4-BE49-F238E27FC236}">
                <a16:creationId xmlns:a16="http://schemas.microsoft.com/office/drawing/2014/main" id="{3A158120-9CC6-6659-D3FF-841AF035E69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242453F-4FDF-A2E0-F9F1-FD370AB8B42C}"/>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135858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758E-6AF6-A1EA-A08A-F156A2C4A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6B6ED273-9894-1461-4911-13D6204023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240BC5-66AF-7C2F-2516-72C715F09188}"/>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5" name="Footer Placeholder 4">
            <a:extLst>
              <a:ext uri="{FF2B5EF4-FFF2-40B4-BE49-F238E27FC236}">
                <a16:creationId xmlns:a16="http://schemas.microsoft.com/office/drawing/2014/main" id="{55BDF6BF-F34B-DEFA-5EEB-53E309F3AFF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C89CC75-891A-E908-BAF5-FD70684A2FB8}"/>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307966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147-D77D-EB67-B38D-EA64A59EBB3C}"/>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F6466AF-54C9-AE4B-8162-F8D550E954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EFF99E4-83E0-EDD6-75A2-9233F109C8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850026D-7C9C-7CA9-689E-3FB376386AAB}"/>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6" name="Footer Placeholder 5">
            <a:extLst>
              <a:ext uri="{FF2B5EF4-FFF2-40B4-BE49-F238E27FC236}">
                <a16:creationId xmlns:a16="http://schemas.microsoft.com/office/drawing/2014/main" id="{9795CB28-6B40-3C23-EB24-7686AC287C3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1AD4CCA-5C4C-6DAF-070F-94B7A3F541EB}"/>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2100229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7F9D8-A532-A546-AA1E-2AB55338178E}"/>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100E74A-50C7-0827-0BA5-CCC847561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D1FD6C-CF4C-83C3-9A3B-A818E71579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76C57D53-A89A-F6D7-680C-B86994B879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65D393-1393-68A2-F4D4-F5FA09A5FE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D3DA391-C7D5-4705-E6B7-3485EAED528B}"/>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8" name="Footer Placeholder 7">
            <a:extLst>
              <a:ext uri="{FF2B5EF4-FFF2-40B4-BE49-F238E27FC236}">
                <a16:creationId xmlns:a16="http://schemas.microsoft.com/office/drawing/2014/main" id="{F238B66E-686F-CB7B-C136-9E4C398CC7B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F712C90-3F08-176A-94D4-7615807FCBC2}"/>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10742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58ED-B0BA-DAAB-33CA-1F10D158218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BB7464B0-60EB-8F6F-CC6E-4E6601392682}"/>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4" name="Footer Placeholder 3">
            <a:extLst>
              <a:ext uri="{FF2B5EF4-FFF2-40B4-BE49-F238E27FC236}">
                <a16:creationId xmlns:a16="http://schemas.microsoft.com/office/drawing/2014/main" id="{C4395D55-B112-650C-2580-6209550F322A}"/>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2D3DAC9-DC2A-8932-D4A4-6A5C4A855BD2}"/>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21345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D78E1A-71EE-2A41-5BEC-4854FB8A4EE2}"/>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3" name="Footer Placeholder 2">
            <a:extLst>
              <a:ext uri="{FF2B5EF4-FFF2-40B4-BE49-F238E27FC236}">
                <a16:creationId xmlns:a16="http://schemas.microsoft.com/office/drawing/2014/main" id="{3DC24E92-DFA2-B4AA-5CAC-21C550A888E1}"/>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CFAA48FA-6F0E-21A1-0396-BB512E3B8C1F}"/>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314414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3BE84-4B35-D4D8-DA33-29C817F01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7546D28-20D1-A372-FFAB-4918E2CC9C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9D0F360E-6E9A-3D62-0C43-C3A3D5D31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22A58-E850-3D6C-10FC-743409496360}"/>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6" name="Footer Placeholder 5">
            <a:extLst>
              <a:ext uri="{FF2B5EF4-FFF2-40B4-BE49-F238E27FC236}">
                <a16:creationId xmlns:a16="http://schemas.microsoft.com/office/drawing/2014/main" id="{85914C7A-107B-6CC1-BEB7-E6E279ACA63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A686D4E-852F-60A7-7DCA-32D620D0F312}"/>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91721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71B4-19D0-8947-056E-E8CBA6BC9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15060606-0497-F242-CC91-A8E12B789C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EB05951-9519-5994-C5C7-A2172FE809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79E0C-483F-BD9C-19AE-CFCD26D252E2}"/>
              </a:ext>
            </a:extLst>
          </p:cNvPr>
          <p:cNvSpPr>
            <a:spLocks noGrp="1"/>
          </p:cNvSpPr>
          <p:nvPr>
            <p:ph type="dt" sz="half" idx="10"/>
          </p:nvPr>
        </p:nvSpPr>
        <p:spPr/>
        <p:txBody>
          <a:bodyPr/>
          <a:lstStyle/>
          <a:p>
            <a:fld id="{EA7AA300-6480-493A-8C28-9EC147A8D72E}" type="datetimeFigureOut">
              <a:rPr lang="lv-LV" smtClean="0"/>
              <a:t>29.02.2024</a:t>
            </a:fld>
            <a:endParaRPr lang="lv-LV"/>
          </a:p>
        </p:txBody>
      </p:sp>
      <p:sp>
        <p:nvSpPr>
          <p:cNvPr id="6" name="Footer Placeholder 5">
            <a:extLst>
              <a:ext uri="{FF2B5EF4-FFF2-40B4-BE49-F238E27FC236}">
                <a16:creationId xmlns:a16="http://schemas.microsoft.com/office/drawing/2014/main" id="{42B34A7A-86B5-D42C-4C9B-B390C6BE2A92}"/>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815FF2D-363D-3AAB-38D3-E9D078023B96}"/>
              </a:ext>
            </a:extLst>
          </p:cNvPr>
          <p:cNvSpPr>
            <a:spLocks noGrp="1"/>
          </p:cNvSpPr>
          <p:nvPr>
            <p:ph type="sldNum" sz="quarter" idx="12"/>
          </p:nvPr>
        </p:nvSpPr>
        <p:spPr/>
        <p:txBody>
          <a:bodyPr/>
          <a:lstStyle/>
          <a:p>
            <a:fld id="{4CAD0EC3-375E-4E3D-88B3-F19DC6AF03E0}" type="slidenum">
              <a:rPr lang="lv-LV" smtClean="0"/>
              <a:t>‹#›</a:t>
            </a:fld>
            <a:endParaRPr lang="lv-LV"/>
          </a:p>
        </p:txBody>
      </p:sp>
    </p:spTree>
    <p:extLst>
      <p:ext uri="{BB962C8B-B14F-4D97-AF65-F5344CB8AC3E}">
        <p14:creationId xmlns:p14="http://schemas.microsoft.com/office/powerpoint/2010/main" val="17039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A8B54-29AE-B764-3802-B961EB3585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DCE3986-40FB-9581-EF28-51AD8FBDA5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A6C6BFD-70D9-C1D1-D8C9-4EBFAB5AD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AA300-6480-493A-8C28-9EC147A8D72E}" type="datetimeFigureOut">
              <a:rPr lang="lv-LV" smtClean="0"/>
              <a:t>29.02.2024</a:t>
            </a:fld>
            <a:endParaRPr lang="lv-LV"/>
          </a:p>
        </p:txBody>
      </p:sp>
      <p:sp>
        <p:nvSpPr>
          <p:cNvPr id="5" name="Footer Placeholder 4">
            <a:extLst>
              <a:ext uri="{FF2B5EF4-FFF2-40B4-BE49-F238E27FC236}">
                <a16:creationId xmlns:a16="http://schemas.microsoft.com/office/drawing/2014/main" id="{35DDA8D8-B57C-C4DA-F931-4D63F2B87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1A65F491-8110-D2F4-06A4-1C81B9318C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D0EC3-375E-4E3D-88B3-F19DC6AF03E0}" type="slidenum">
              <a:rPr lang="lv-LV" smtClean="0"/>
              <a:t>‹#›</a:t>
            </a:fld>
            <a:endParaRPr lang="lv-LV"/>
          </a:p>
        </p:txBody>
      </p:sp>
    </p:spTree>
    <p:extLst>
      <p:ext uri="{BB962C8B-B14F-4D97-AF65-F5344CB8AC3E}">
        <p14:creationId xmlns:p14="http://schemas.microsoft.com/office/powerpoint/2010/main" val="1904449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QuickStyle" Target="../diagrams/quickStyle2.xml"/><Relationship Id="rId3" Type="http://schemas.openxmlformats.org/officeDocument/2006/relationships/image" Target="../media/image9.png"/><Relationship Id="rId7" Type="http://schemas.openxmlformats.org/officeDocument/2006/relationships/diagramQuickStyle" Target="../diagrams/quickStyle1.xml"/><Relationship Id="rId12"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Data" Target="../diagrams/data2.xml"/><Relationship Id="rId5" Type="http://schemas.openxmlformats.org/officeDocument/2006/relationships/diagramData" Target="../diagrams/data1.xml"/><Relationship Id="rId15" Type="http://schemas.microsoft.com/office/2007/relationships/diagramDrawing" Target="../diagrams/drawing2.xml"/><Relationship Id="rId10" Type="http://schemas.openxmlformats.org/officeDocument/2006/relationships/hyperlink" Target="https://ec.europa.eu/info/funding-tenders/opportunities/portal/screen/opportunities/topic-search;callCode=null;freeTextSearchKeyword=;matchWholeText=true;typeCodes=0,1,2,8;statusCodes=31094501,31094502;programmePeriod=null;programCcm2Id=43108390;programDivisionCode=43120821;focusAreaCode=null;destinationGroup=45355301;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search;callCode=null;freeTextSearchKeyword=;matchWholeText=true;typeCodes=0,1,2,8;statusCodes=31094501,31094502;programmePeriod=2021%20-%202027;programCcm2Id=43108390;programDivisionCode=43120821;focusAreaCode=null;destinationGroup=45355304;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9" Type="http://schemas.microsoft.com/office/2007/relationships/diagramDrawing" Target="../diagrams/drawing1.xml"/><Relationship Id="rId14"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Layout" Target="../diagrams/layout4.xml"/><Relationship Id="rId3" Type="http://schemas.openxmlformats.org/officeDocument/2006/relationships/image" Target="../media/image9.png"/><Relationship Id="rId7" Type="http://schemas.openxmlformats.org/officeDocument/2006/relationships/diagramQuickStyle" Target="../diagrams/quickStyle3.xml"/><Relationship Id="rId12" Type="http://schemas.openxmlformats.org/officeDocument/2006/relationships/diagramData" Target="../diagrams/data4.xml"/><Relationship Id="rId2" Type="http://schemas.openxmlformats.org/officeDocument/2006/relationships/notesSlide" Target="../notesSlides/notesSlide11.xml"/><Relationship Id="rId16" Type="http://schemas.microsoft.com/office/2007/relationships/diagramDrawing" Target="../diagrams/drawing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hyperlink" Target="https://ec.europa.eu/info/funding-tenders/opportunities/portal/screen/opportunities/topic-search;callCode=null;freeTextSearchKeyword=;matchWholeText=true;typeCodes=0,1,2,8;statusCodes=31094501,31094502;programmePeriod=2021%20-%202027;programCcm2Id=43108390;programDivisionCode=43120821;focusAreaCode=null;destinationGroup=45355304;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diagramData" Target="../diagrams/data3.xml"/><Relationship Id="rId15" Type="http://schemas.openxmlformats.org/officeDocument/2006/relationships/diagramColors" Target="../diagrams/colors4.xml"/><Relationship Id="rId10"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07;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10;missionGroup=null;geographicalZonesCode=null;programmeDivisionProspect=null;startDateLte=null;startDateGte=null;crossCuttingPriorityCode=null;cpvCode=null;performanceOfDelivery=null;sortQuery=deadlineDate;orderBy=asc;onlyTenders=false;topicListKey=topicSearchTablePageState" TargetMode="External"/><Relationship Id="rId9" Type="http://schemas.microsoft.com/office/2007/relationships/diagramDrawing" Target="../diagrams/drawing3.xml"/><Relationship Id="rId1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Layout" Target="../diagrams/layout6.xml"/><Relationship Id="rId3" Type="http://schemas.openxmlformats.org/officeDocument/2006/relationships/image" Target="../media/image9.png"/><Relationship Id="rId7" Type="http://schemas.openxmlformats.org/officeDocument/2006/relationships/diagramQuickStyle" Target="../diagrams/quickStyle5.xml"/><Relationship Id="rId12" Type="http://schemas.openxmlformats.org/officeDocument/2006/relationships/diagramData" Target="../diagrams/data6.xml"/><Relationship Id="rId2" Type="http://schemas.openxmlformats.org/officeDocument/2006/relationships/notesSlide" Target="../notesSlides/notesSlide12.xml"/><Relationship Id="rId16" Type="http://schemas.microsoft.com/office/2007/relationships/diagramDrawing" Target="../diagrams/drawing6.xml"/><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openxmlformats.org/officeDocument/2006/relationships/hyperlink" Target="https://ec.europa.eu/info/funding-tenders/opportunities/portal/screen/opportunities/topic-search;callCode=null;freeTextSearchKeyword=;matchWholeText=true;typeCodes=0,1,2,8;statusCodes=31094501,31094502;programmePeriod=2021%20-%202027;programCcm2Id=43108390;programDivisionCode=43120821;focusAreaCode=null;destinationGroup=45355304;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5" Type="http://schemas.openxmlformats.org/officeDocument/2006/relationships/diagramData" Target="../diagrams/data5.xml"/><Relationship Id="rId15" Type="http://schemas.openxmlformats.org/officeDocument/2006/relationships/diagramColors" Target="../diagrams/colors6.xml"/><Relationship Id="rId10"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13;missionGroup=null;geographicalZonesCode=null;programmeDivisionProspect=null;startDateLte=null;startDateGte=null;crossCuttingPriorityCode=null;cpvCode=null;performanceOfDelivery=null;sortQuery=deadlineDate;orderBy=asc;onlyTenders=false;topicListKey=topicSearchTablePageState" TargetMode="External"/><Relationship Id="rId4" Type="http://schemas.openxmlformats.org/officeDocument/2006/relationships/hyperlink" Target="https://ec.europa.eu/info/funding-tenders/opportunities/portal/screen/opportunities/topic-search;callCode=null;freeTextSearchKeyword=;matchWholeText=true;typeCodes=0,1,2,8;statusCodes=31094501;programmePeriod=2021%20-%202027;programCcm2Id=43108390;programDivisionCode=43120821;focusAreaCode=null;destinationGroup=45355316;missionGroup=null;geographicalZonesCode=null;programmeDivisionProspect=null;startDateLte=null;startDateGte=null;crossCuttingPriorityCode=null;cpvCode=null;performanceOfDelivery=null;sortQuery=deadlineDate;orderBy=asc;onlyTenders=false;topicListKey=topicSearchTablePageState" TargetMode="External"/><Relationship Id="rId9" Type="http://schemas.microsoft.com/office/2007/relationships/diagramDrawing" Target="../diagrams/drawing5.xml"/><Relationship Id="rId1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horizoneuropencpportal.eu/ncp-networks/cluster-5/events" TargetMode="Externa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emf"/><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horizoneuropencpportal.eu/ncp-networks/cluster-6/destination-1-biodiversity-and-ecosystem-services" TargetMode="External"/><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horizoneuropencpportal.eu/ncp-networks/cluster-6/eu-missions" TargetMode="Externa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hyperlink" Target="https://dashboard.mailerlite.com/forms/207183/74477484042618291/share" TargetMode="External"/><Relationship Id="rId3" Type="http://schemas.openxmlformats.org/officeDocument/2006/relationships/image" Target="../media/image39.png"/><Relationship Id="rId7" Type="http://schemas.openxmlformats.org/officeDocument/2006/relationships/hyperlink" Target="https://www.linkedin.com/company/nkplv/" TargetMode="External"/><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hyperlink" Target="https://twitter.com/apvarsnis" TargetMode="External"/><Relationship Id="rId5" Type="http://schemas.openxmlformats.org/officeDocument/2006/relationships/hyperlink" Target="https://www.facebook.com/HEncplv" TargetMode="External"/><Relationship Id="rId4" Type="http://schemas.openxmlformats.org/officeDocument/2006/relationships/image" Target="../media/image40.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ec.europa.eu/info/funding-tenders/opportunities/docs/2021-2027/horizon/wp-call/2023-2024/wp-9-food-bioeconomy-natural-resources-agriculture-and-environment_horizon-2023-2024_en.pdf" TargetMode="External"/><Relationship Id="rId7" Type="http://schemas.openxmlformats.org/officeDocument/2006/relationships/hyperlink" Target="https://ec.europa.eu/info/funding-tenders/opportunities/portal/screen/opportunities/topic-search;callCode=null;freeTextSearchKeyword=;matchWholeText=true;typeCodes=0,1,2,8;statusCodes=31094501,31094502;programmePeriod=null;programCcm2Id=43108390;programDivisionCode=43121563;focusAreaCode=null;destinationGroup=null;missionGroup=null;geographicalZonesCode=null;programmeDivisionProspect=null;startDateLte=null;startDateGte=null;crossCuttingPriorityCode=null;cpvCode=null;performanceOfDelivery=null;sortQuery=sortStatus;orderBy=asc;onlyTenders=false;topicListKey=topicSearchTablePageStat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research-and-innovation.ec.europa.eu/funding/funding-opportunities/funding-programmes-and-open-calls/horizon-europe/cluster-5-climate-energy-and-mobility_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europamediatrainings.com/blog/post/406/5-ways-to-find-your-next-partner"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research-innovation-community.ec.europa.eu/events/4MjD45QEP6eLsP9j3MCEOc/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1C98AEF-E833-40D3-A005-593A22DA7193}"/>
              </a:ext>
            </a:extLst>
          </p:cNvPr>
          <p:cNvSpPr>
            <a:spLocks noGrp="1"/>
          </p:cNvSpPr>
          <p:nvPr>
            <p:ph type="title"/>
          </p:nvPr>
        </p:nvSpPr>
        <p:spPr>
          <a:xfrm>
            <a:off x="2441293" y="3157059"/>
            <a:ext cx="8379948" cy="914400"/>
          </a:xfrm>
        </p:spPr>
        <p:txBody>
          <a:bodyPr>
            <a:normAutofit fontScale="90000"/>
          </a:bodyPr>
          <a:lstStyle/>
          <a:p>
            <a:pPr>
              <a:defRPr/>
            </a:pPr>
            <a:r>
              <a:rPr lang="lv-LV" altLang="lv-LV" sz="3600" dirty="0">
                <a:solidFill>
                  <a:srgbClr val="0308DB">
                    <a:lumMod val="50000"/>
                  </a:srgbClr>
                </a:solidFill>
                <a:cs typeface="+mj-cs"/>
              </a:rPr>
              <a:t>Apvārsnis Eiropa sniegtās iespējas 5. un 6. klasterī</a:t>
            </a:r>
            <a:endParaRPr lang="en-US" altLang="en-US" sz="2800" dirty="0">
              <a:latin typeface="+mj-lt"/>
              <a:ea typeface="Times New Roman" panose="02020603050405020304" pitchFamily="18" charset="0"/>
              <a:cs typeface="Times New Roman" panose="02020603050405020304" pitchFamily="18" charset="0"/>
            </a:endParaRPr>
          </a:p>
        </p:txBody>
      </p:sp>
      <p:sp>
        <p:nvSpPr>
          <p:cNvPr id="9" name="Text Placeholder 3">
            <a:extLst>
              <a:ext uri="{FF2B5EF4-FFF2-40B4-BE49-F238E27FC236}">
                <a16:creationId xmlns:a16="http://schemas.microsoft.com/office/drawing/2014/main" id="{6AC4F06C-DEB1-449D-B5DA-D656A264EC12}"/>
              </a:ext>
            </a:extLst>
          </p:cNvPr>
          <p:cNvSpPr txBox="1">
            <a:spLocks/>
          </p:cNvSpPr>
          <p:nvPr/>
        </p:nvSpPr>
        <p:spPr bwMode="auto">
          <a:xfrm rot="10800000" flipV="1">
            <a:off x="63500" y="6238640"/>
            <a:ext cx="12192000" cy="540292"/>
          </a:xfrm>
          <a:prstGeom prst="rect">
            <a:avLst/>
          </a:prstGeom>
          <a:noFill/>
          <a:ln w="9525">
            <a:noFill/>
            <a:miter lim="800000"/>
            <a:headEnd/>
            <a:tailEnd/>
          </a:ln>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a:latin typeface="Verdana"/>
                <a:ea typeface="Verdana"/>
                <a:cs typeface="Times New Roman"/>
              </a:rPr>
              <a:t>1.1.1. specifiskā atbalsta mērķa “Pētniecības un inovāciju kapacitātes stiprināšana un progresīvu tehnoloģiju ieviešana kopējā P&amp;A sistēmā” 1.1.1.5. pasākuma “Latvijas pilnvērtīga dalība Apvārsnis Eiropa programmā, tajā skaitā nodrošinot kompleksu atbalsta instrumentu klāstu un sasaisti ar RIS3 specializācijas jomu attīstīšanu” projekts “Atbalsts Latvijas dalībai starptautiskās pētniecības un inovācijas programmās”. ietvaros</a:t>
            </a:r>
            <a:endParaRPr lang="en-US" sz="800"/>
          </a:p>
        </p:txBody>
      </p:sp>
      <p:sp>
        <p:nvSpPr>
          <p:cNvPr id="2" name="Rectangle 1">
            <a:extLst>
              <a:ext uri="{FF2B5EF4-FFF2-40B4-BE49-F238E27FC236}">
                <a16:creationId xmlns:a16="http://schemas.microsoft.com/office/drawing/2014/main" id="{9F094078-A66D-2148-8507-383B5E3A4AB3}"/>
              </a:ext>
            </a:extLst>
          </p:cNvPr>
          <p:cNvSpPr/>
          <p:nvPr/>
        </p:nvSpPr>
        <p:spPr>
          <a:xfrm>
            <a:off x="283897" y="4158623"/>
            <a:ext cx="3805770" cy="1746632"/>
          </a:xfrm>
          <a:prstGeom prst="rect">
            <a:avLst/>
          </a:prstGeom>
        </p:spPr>
        <p:txBody>
          <a:bodyPr wrap="square">
            <a:spAutoFit/>
          </a:bodyPr>
          <a:lstStyle/>
          <a:p>
            <a:r>
              <a:rPr lang="lv-LV" sz="2000" b="1" i="1" dirty="0">
                <a:solidFill>
                  <a:srgbClr val="000000"/>
                </a:solidFill>
                <a:latin typeface="Verdana" panose="020B0604030504040204" pitchFamily="34" charset="0"/>
                <a:ea typeface="Verdana" panose="020B0604030504040204" pitchFamily="34" charset="0"/>
                <a:cs typeface="Verdana" panose="020B0604030504040204" pitchFamily="34" charset="0"/>
              </a:rPr>
              <a:t>Lāsma Brenča</a:t>
            </a:r>
          </a:p>
          <a:p>
            <a:r>
              <a:rPr lang="lv-LV" sz="2000" b="1" i="1" dirty="0">
                <a:solidFill>
                  <a:srgbClr val="000000"/>
                </a:solidFill>
                <a:latin typeface="Verdana" panose="020B0604030504040204" pitchFamily="34" charset="0"/>
                <a:ea typeface="Verdana" panose="020B0604030504040204" pitchFamily="34" charset="0"/>
                <a:cs typeface="Verdana" panose="020B0604030504040204" pitchFamily="34" charset="0"/>
              </a:rPr>
              <a:t>Aiga Salmiņa</a:t>
            </a:r>
            <a:endParaRPr lang="fi-FI" sz="2000" b="1"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lv-LV" sz="1800" i="1" dirty="0">
                <a:latin typeface="Verdana" panose="020B0604030504040204" pitchFamily="34" charset="0"/>
                <a:ea typeface="Verdana" panose="020B0604030504040204" pitchFamily="34" charset="0"/>
                <a:cs typeface="Verdana" panose="020B0604030504040204" pitchFamily="34" charset="0"/>
              </a:rPr>
              <a:t>Latvijas Zinātnes padome</a:t>
            </a:r>
            <a:endParaRPr lang="en-AU" sz="1800" i="1" dirty="0">
              <a:latin typeface="Verdana" panose="020B0604030504040204" pitchFamily="34" charset="0"/>
              <a:ea typeface="Verdana" panose="020B0604030504040204" pitchFamily="34" charset="0"/>
              <a:cs typeface="Verdana" panose="020B0604030504040204" pitchFamily="34" charset="0"/>
            </a:endParaRPr>
          </a:p>
          <a:p>
            <a:r>
              <a:rPr lang="lv-LV" sz="1800" i="1" dirty="0">
                <a:latin typeface="Verdana" panose="020B0604030504040204" pitchFamily="34" charset="0"/>
                <a:ea typeface="Verdana" panose="020B0604030504040204" pitchFamily="34" charset="0"/>
                <a:cs typeface="Verdana" panose="020B0604030504040204" pitchFamily="34" charset="0"/>
              </a:rPr>
              <a:t>Nacionālais kontaktpunkts</a:t>
            </a:r>
            <a:endParaRPr lang="en-AU" sz="1800" i="1" dirty="0">
              <a:latin typeface="Verdana" panose="020B0604030504040204" pitchFamily="34" charset="0"/>
              <a:ea typeface="Verdana" panose="020B0604030504040204" pitchFamily="34" charset="0"/>
              <a:cs typeface="Verdana" panose="020B0604030504040204" pitchFamily="34" charset="0"/>
            </a:endParaRPr>
          </a:p>
          <a:p>
            <a:endParaRPr lang="lv-LV" sz="1050" i="1" dirty="0">
              <a:latin typeface="Verdana" panose="020B0604030504040204" pitchFamily="34" charset="0"/>
              <a:ea typeface="Verdana" panose="020B0604030504040204" pitchFamily="34" charset="0"/>
              <a:cs typeface="Verdana" panose="020B0604030504040204" pitchFamily="34" charset="0"/>
            </a:endParaRPr>
          </a:p>
          <a:p>
            <a:r>
              <a:rPr lang="lv-LV" sz="1050" i="1" dirty="0">
                <a:latin typeface="Verdana" panose="020B0604030504040204" pitchFamily="34" charset="0"/>
                <a:ea typeface="Verdana" panose="020B0604030504040204" pitchFamily="34" charset="0"/>
                <a:cs typeface="Verdana" panose="020B0604030504040204" pitchFamily="34" charset="0"/>
              </a:rPr>
              <a:t>lasma.brenca</a:t>
            </a:r>
            <a:r>
              <a:rPr lang="en-AU" sz="1050" i="1" dirty="0">
                <a:latin typeface="Verdana" panose="020B0604030504040204" pitchFamily="34" charset="0"/>
                <a:ea typeface="Verdana" panose="020B0604030504040204" pitchFamily="34" charset="0"/>
                <a:cs typeface="Verdana" panose="020B0604030504040204" pitchFamily="34" charset="0"/>
              </a:rPr>
              <a:t>@lzp.gov.lv</a:t>
            </a:r>
            <a:br>
              <a:rPr lang="lv-LV" sz="1050" i="1" dirty="0">
                <a:latin typeface="Verdana" panose="020B0604030504040204" pitchFamily="34" charset="0"/>
                <a:ea typeface="Verdana" panose="020B0604030504040204" pitchFamily="34" charset="0"/>
                <a:cs typeface="Verdana" panose="020B0604030504040204" pitchFamily="34" charset="0"/>
              </a:rPr>
            </a:br>
            <a:r>
              <a:rPr lang="lv-LV" sz="1050" i="1" dirty="0">
                <a:latin typeface="Verdana" panose="020B0604030504040204" pitchFamily="34" charset="0"/>
                <a:ea typeface="Verdana" panose="020B0604030504040204" pitchFamily="34" charset="0"/>
                <a:cs typeface="Verdana" panose="020B0604030504040204" pitchFamily="34" charset="0"/>
              </a:rPr>
              <a:t>aiga.salmina@lzp.gov.lv</a:t>
            </a:r>
            <a:r>
              <a:rPr lang="en-AU" sz="1050" i="1" dirty="0">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4" descr="A black background with red numbers and text&#10;&#10;Description automatically generated">
            <a:extLst>
              <a:ext uri="{FF2B5EF4-FFF2-40B4-BE49-F238E27FC236}">
                <a16:creationId xmlns:a16="http://schemas.microsoft.com/office/drawing/2014/main" id="{C70B8786-FE09-EE45-1F83-58DC1E5E187D}"/>
              </a:ext>
            </a:extLst>
          </p:cNvPr>
          <p:cNvPicPr>
            <a:picLocks noChangeAspect="1"/>
          </p:cNvPicPr>
          <p:nvPr/>
        </p:nvPicPr>
        <p:blipFill>
          <a:blip r:embed="rId3"/>
          <a:stretch>
            <a:fillRect/>
          </a:stretch>
        </p:blipFill>
        <p:spPr>
          <a:xfrm>
            <a:off x="4310063" y="5164138"/>
            <a:ext cx="4143375" cy="11525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A008AD7-FBE4-B165-6A47-5F4629F1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414" y="450347"/>
            <a:ext cx="1218068" cy="704977"/>
          </a:xfrm>
          <a:prstGeom prst="rect">
            <a:avLst/>
          </a:prstGeom>
        </p:spPr>
      </p:pic>
      <p:sp>
        <p:nvSpPr>
          <p:cNvPr id="17" name="Title 1">
            <a:extLst>
              <a:ext uri="{FF2B5EF4-FFF2-40B4-BE49-F238E27FC236}">
                <a16:creationId xmlns:a16="http://schemas.microsoft.com/office/drawing/2014/main" id="{D60D8F68-FF3E-35DF-6547-8221A0B6A080}"/>
              </a:ext>
            </a:extLst>
          </p:cNvPr>
          <p:cNvSpPr>
            <a:spLocks noGrp="1"/>
          </p:cNvSpPr>
          <p:nvPr>
            <p:ph type="title"/>
          </p:nvPr>
        </p:nvSpPr>
        <p:spPr>
          <a:xfrm>
            <a:off x="2295307" y="209239"/>
            <a:ext cx="8727702" cy="1325563"/>
          </a:xfrm>
        </p:spPr>
        <p:txBody>
          <a:bodyPr>
            <a:normAutofit/>
          </a:bodyPr>
          <a:lstStyle/>
          <a:p>
            <a:r>
              <a:rPr lang="lv-LV" sz="3600" b="1">
                <a:latin typeface="Roboto" panose="02000000000000000000" pitchFamily="2" charset="0"/>
                <a:ea typeface="Roboto" panose="02000000000000000000" pitchFamily="2" charset="0"/>
              </a:rPr>
              <a:t>KONKURSI</a:t>
            </a:r>
          </a:p>
        </p:txBody>
      </p:sp>
      <p:sp>
        <p:nvSpPr>
          <p:cNvPr id="18" name="Content Placeholder 2">
            <a:extLst>
              <a:ext uri="{FF2B5EF4-FFF2-40B4-BE49-F238E27FC236}">
                <a16:creationId xmlns:a16="http://schemas.microsoft.com/office/drawing/2014/main" id="{0BDBBAA8-2693-DB3E-F2F4-8E3727B9CB58}"/>
              </a:ext>
            </a:extLst>
          </p:cNvPr>
          <p:cNvSpPr>
            <a:spLocks noGrp="1"/>
          </p:cNvSpPr>
          <p:nvPr>
            <p:ph idx="1"/>
          </p:nvPr>
        </p:nvSpPr>
        <p:spPr>
          <a:xfrm>
            <a:off x="336419" y="3885927"/>
            <a:ext cx="11855581" cy="941081"/>
          </a:xfrm>
        </p:spPr>
        <p:txBody>
          <a:bodyPr>
            <a:normAutofit/>
          </a:bodyPr>
          <a:lstStyle/>
          <a:p>
            <a:pPr marL="0" indent="0" defTabSz="800100" eaLnBrk="0" fontAlgn="base" hangingPunct="0">
              <a:spcBef>
                <a:spcPct val="0"/>
              </a:spcBef>
              <a:spcAft>
                <a:spcPct val="35000"/>
              </a:spcAft>
              <a:buNone/>
              <a:defRPr/>
            </a:pPr>
            <a:r>
              <a:rPr lang="en-US" sz="2200" b="1">
                <a:solidFill>
                  <a:schemeClr val="accent5">
                    <a:lumMod val="75000"/>
                  </a:schemeClr>
                </a:solidFill>
                <a:ea typeface="+mj-ea"/>
                <a:cs typeface="+mj-cs"/>
                <a:hlinkClick r:id="rId4">
                  <a:extLst>
                    <a:ext uri="{A12FA001-AC4F-418D-AE19-62706E023703}">
                      <ahyp:hlinkClr xmlns:ahyp="http://schemas.microsoft.com/office/drawing/2018/hyperlinkcolor" val="tx"/>
                    </a:ext>
                  </a:extLst>
                </a:hlinkClick>
              </a:rPr>
              <a:t>Destination</a:t>
            </a:r>
            <a:r>
              <a:rPr lang="lv-LV" sz="2200" b="1">
                <a:solidFill>
                  <a:schemeClr val="accent5">
                    <a:lumMod val="75000"/>
                  </a:schemeClr>
                </a:solidFill>
                <a:ea typeface="+mj-ea"/>
                <a:cs typeface="+mj-cs"/>
                <a:hlinkClick r:id="rId4">
                  <a:extLst>
                    <a:ext uri="{A12FA001-AC4F-418D-AE19-62706E023703}">
                      <ahyp:hlinkClr xmlns:ahyp="http://schemas.microsoft.com/office/drawing/2018/hyperlinkcolor" val="tx"/>
                    </a:ext>
                  </a:extLst>
                </a:hlinkClick>
              </a:rPr>
              <a:t> 2</a:t>
            </a:r>
            <a:r>
              <a:rPr lang="en-US" sz="2200" b="1">
                <a:solidFill>
                  <a:schemeClr val="accent5">
                    <a:lumMod val="75000"/>
                  </a:schemeClr>
                </a:solidFill>
                <a:ea typeface="+mj-ea"/>
                <a:cs typeface="+mj-cs"/>
                <a:hlinkClick r:id="rId4">
                  <a:extLst>
                    <a:ext uri="{A12FA001-AC4F-418D-AE19-62706E023703}">
                      <ahyp:hlinkClr xmlns:ahyp="http://schemas.microsoft.com/office/drawing/2018/hyperlinkcolor" val="tx"/>
                    </a:ext>
                  </a:extLst>
                </a:hlinkClick>
              </a:rPr>
              <a:t> </a:t>
            </a:r>
            <a:r>
              <a:rPr lang="en-US" sz="2200" b="1">
                <a:ea typeface="+mj-ea"/>
                <a:cs typeface="+mj-cs"/>
              </a:rPr>
              <a:t>– Cross-sectoral solutions for the climate transition</a:t>
            </a:r>
            <a:endParaRPr lang="en" sz="2200" b="1">
              <a:ea typeface="+mj-ea"/>
              <a:cs typeface="+mj-cs"/>
            </a:endParaRPr>
          </a:p>
          <a:p>
            <a:pPr marL="0" lvl="0" indent="0" defTabSz="800100" eaLnBrk="0" fontAlgn="base" hangingPunct="0">
              <a:spcBef>
                <a:spcPct val="0"/>
              </a:spcBef>
              <a:spcAft>
                <a:spcPct val="35000"/>
              </a:spcAft>
              <a:buNone/>
              <a:defRPr/>
            </a:pPr>
            <a:endParaRPr lang="en-GB" sz="2600" kern="0">
              <a:latin typeface="Roboto Condensed" panose="02000000000000000000" pitchFamily="2" charset="0"/>
              <a:ea typeface="Roboto Condensed" panose="02000000000000000000" pitchFamily="2"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322E87BF-054A-BA42-8C7D-72AAD9B176A5}"/>
              </a:ext>
            </a:extLst>
          </p:cNvPr>
          <p:cNvGraphicFramePr/>
          <p:nvPr/>
        </p:nvGraphicFramePr>
        <p:xfrm>
          <a:off x="171320" y="4672630"/>
          <a:ext cx="11938000" cy="1979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95AED2FE-A31C-DA48-AACD-7DB71FCEF1CE}"/>
              </a:ext>
            </a:extLst>
          </p:cNvPr>
          <p:cNvSpPr txBox="1">
            <a:spLocks/>
          </p:cNvSpPr>
          <p:nvPr/>
        </p:nvSpPr>
        <p:spPr>
          <a:xfrm>
            <a:off x="253739" y="1486754"/>
            <a:ext cx="11855581" cy="6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0100" eaLnBrk="0" fontAlgn="base" hangingPunct="0">
              <a:spcBef>
                <a:spcPct val="0"/>
              </a:spcBef>
              <a:spcAft>
                <a:spcPct val="35000"/>
              </a:spcAft>
              <a:buNone/>
              <a:defRPr/>
            </a:pPr>
            <a:r>
              <a:rPr lang="en-US" sz="2200" b="1">
                <a:ea typeface="+mj-ea"/>
                <a:cs typeface="+mj-cs"/>
                <a:hlinkClick r:id="rId10"/>
              </a:rPr>
              <a:t>Destination</a:t>
            </a:r>
            <a:r>
              <a:rPr lang="lv-LV" sz="2200" b="1">
                <a:ea typeface="+mj-ea"/>
                <a:cs typeface="+mj-cs"/>
                <a:hlinkClick r:id="rId10"/>
              </a:rPr>
              <a:t> 1</a:t>
            </a:r>
            <a:r>
              <a:rPr lang="en-US" sz="2200" b="1">
                <a:ea typeface="+mj-ea"/>
                <a:cs typeface="+mj-cs"/>
                <a:hlinkClick r:id="rId10"/>
              </a:rPr>
              <a:t> </a:t>
            </a:r>
            <a:r>
              <a:rPr lang="en-US" sz="2200" b="1">
                <a:ea typeface="+mj-ea"/>
                <a:cs typeface="+mj-cs"/>
              </a:rPr>
              <a:t>– Climate sciences and responses for the transformation towards climate neutrality</a:t>
            </a:r>
            <a:endParaRPr lang="en-GB" sz="2200" b="1">
              <a:ea typeface="+mj-ea"/>
              <a:cs typeface="+mj-cs"/>
            </a:endParaRPr>
          </a:p>
        </p:txBody>
      </p:sp>
      <p:graphicFrame>
        <p:nvGraphicFramePr>
          <p:cNvPr id="10" name="Diagram 9">
            <a:hlinkClick r:id="rId4"/>
            <a:extLst>
              <a:ext uri="{FF2B5EF4-FFF2-40B4-BE49-F238E27FC236}">
                <a16:creationId xmlns:a16="http://schemas.microsoft.com/office/drawing/2014/main" id="{843441F7-F037-3C49-8656-16960834323E}"/>
              </a:ext>
            </a:extLst>
          </p:cNvPr>
          <p:cNvGraphicFramePr/>
          <p:nvPr/>
        </p:nvGraphicFramePr>
        <p:xfrm>
          <a:off x="107951" y="2021840"/>
          <a:ext cx="11976099" cy="226850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124900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A008AD7-FBE4-B165-6A47-5F4629F1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414" y="450347"/>
            <a:ext cx="1218068" cy="704977"/>
          </a:xfrm>
          <a:prstGeom prst="rect">
            <a:avLst/>
          </a:prstGeom>
        </p:spPr>
      </p:pic>
      <p:sp>
        <p:nvSpPr>
          <p:cNvPr id="18" name="Content Placeholder 2">
            <a:extLst>
              <a:ext uri="{FF2B5EF4-FFF2-40B4-BE49-F238E27FC236}">
                <a16:creationId xmlns:a16="http://schemas.microsoft.com/office/drawing/2014/main" id="{0BDBBAA8-2693-DB3E-F2F4-8E3727B9CB58}"/>
              </a:ext>
            </a:extLst>
          </p:cNvPr>
          <p:cNvSpPr>
            <a:spLocks noGrp="1"/>
          </p:cNvSpPr>
          <p:nvPr>
            <p:ph idx="1"/>
          </p:nvPr>
        </p:nvSpPr>
        <p:spPr>
          <a:xfrm>
            <a:off x="228468" y="3973495"/>
            <a:ext cx="11855581" cy="941081"/>
          </a:xfrm>
        </p:spPr>
        <p:txBody>
          <a:bodyPr>
            <a:normAutofit/>
          </a:bodyPr>
          <a:lstStyle/>
          <a:p>
            <a:pPr marL="0" indent="0" defTabSz="800100" eaLnBrk="0" fontAlgn="base" hangingPunct="0">
              <a:spcBef>
                <a:spcPct val="0"/>
              </a:spcBef>
              <a:spcAft>
                <a:spcPct val="35000"/>
              </a:spcAft>
              <a:buNone/>
              <a:defRPr/>
            </a:pPr>
            <a:r>
              <a:rPr lang="en-US" sz="2200" b="1">
                <a:ea typeface="+mj-ea"/>
                <a:cs typeface="+mj-cs"/>
                <a:hlinkClick r:id="rId4"/>
              </a:rPr>
              <a:t>Destination</a:t>
            </a:r>
            <a:r>
              <a:rPr lang="lv-LV" sz="2200" b="1">
                <a:ea typeface="+mj-ea"/>
                <a:cs typeface="+mj-cs"/>
                <a:hlinkClick r:id="rId4"/>
              </a:rPr>
              <a:t> 4</a:t>
            </a:r>
            <a:r>
              <a:rPr lang="en-US" sz="2200" b="1">
                <a:ea typeface="+mj-ea"/>
                <a:cs typeface="+mj-cs"/>
                <a:hlinkClick r:id="rId4"/>
              </a:rPr>
              <a:t> </a:t>
            </a:r>
            <a:r>
              <a:rPr lang="en-US" sz="2200" b="1">
                <a:ea typeface="+mj-ea"/>
                <a:cs typeface="+mj-cs"/>
              </a:rPr>
              <a:t>– Efficient, sustainable and inclusive energy use</a:t>
            </a:r>
            <a:endParaRPr lang="en" sz="2200" b="1">
              <a:ea typeface="+mj-ea"/>
              <a:cs typeface="+mj-cs"/>
            </a:endParaRPr>
          </a:p>
        </p:txBody>
      </p:sp>
      <p:graphicFrame>
        <p:nvGraphicFramePr>
          <p:cNvPr id="2" name="Diagram 1">
            <a:extLst>
              <a:ext uri="{FF2B5EF4-FFF2-40B4-BE49-F238E27FC236}">
                <a16:creationId xmlns:a16="http://schemas.microsoft.com/office/drawing/2014/main" id="{322E87BF-054A-BA42-8C7D-72AAD9B176A5}"/>
              </a:ext>
            </a:extLst>
          </p:cNvPr>
          <p:cNvGraphicFramePr/>
          <p:nvPr/>
        </p:nvGraphicFramePr>
        <p:xfrm>
          <a:off x="171320" y="4672630"/>
          <a:ext cx="11938000" cy="1979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95AED2FE-A31C-DA48-AACD-7DB71FCEF1CE}"/>
              </a:ext>
            </a:extLst>
          </p:cNvPr>
          <p:cNvSpPr txBox="1">
            <a:spLocks/>
          </p:cNvSpPr>
          <p:nvPr/>
        </p:nvSpPr>
        <p:spPr>
          <a:xfrm>
            <a:off x="253739" y="1486754"/>
            <a:ext cx="11855581" cy="6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0100" eaLnBrk="0" fontAlgn="base" hangingPunct="0">
              <a:spcBef>
                <a:spcPct val="0"/>
              </a:spcBef>
              <a:spcAft>
                <a:spcPct val="35000"/>
              </a:spcAft>
              <a:buNone/>
              <a:defRPr/>
            </a:pPr>
            <a:r>
              <a:rPr lang="en-US" sz="2200" b="1">
                <a:solidFill>
                  <a:schemeClr val="accent5">
                    <a:lumMod val="75000"/>
                  </a:schemeClr>
                </a:solidFill>
                <a:ea typeface="+mj-ea"/>
                <a:cs typeface="+mj-cs"/>
                <a:hlinkClick r:id="rId10">
                  <a:extLst>
                    <a:ext uri="{A12FA001-AC4F-418D-AE19-62706E023703}">
                      <ahyp:hlinkClr xmlns:ahyp="http://schemas.microsoft.com/office/drawing/2018/hyperlinkcolor" val="tx"/>
                    </a:ext>
                  </a:extLst>
                </a:hlinkClick>
              </a:rPr>
              <a:t>Destination</a:t>
            </a:r>
            <a:r>
              <a:rPr lang="lv-LV" sz="2200" b="1">
                <a:solidFill>
                  <a:schemeClr val="accent5">
                    <a:lumMod val="75000"/>
                  </a:schemeClr>
                </a:solidFill>
                <a:ea typeface="+mj-ea"/>
                <a:cs typeface="+mj-cs"/>
                <a:hlinkClick r:id="rId10">
                  <a:extLst>
                    <a:ext uri="{A12FA001-AC4F-418D-AE19-62706E023703}">
                      <ahyp:hlinkClr xmlns:ahyp="http://schemas.microsoft.com/office/drawing/2018/hyperlinkcolor" val="tx"/>
                    </a:ext>
                  </a:extLst>
                </a:hlinkClick>
              </a:rPr>
              <a:t> 3</a:t>
            </a:r>
            <a:r>
              <a:rPr lang="en-US" sz="2200" b="1">
                <a:solidFill>
                  <a:schemeClr val="accent5">
                    <a:lumMod val="75000"/>
                  </a:schemeClr>
                </a:solidFill>
                <a:ea typeface="+mj-ea"/>
                <a:cs typeface="+mj-cs"/>
                <a:hlinkClick r:id="rId10">
                  <a:extLst>
                    <a:ext uri="{A12FA001-AC4F-418D-AE19-62706E023703}">
                      <ahyp:hlinkClr xmlns:ahyp="http://schemas.microsoft.com/office/drawing/2018/hyperlinkcolor" val="tx"/>
                    </a:ext>
                  </a:extLst>
                </a:hlinkClick>
              </a:rPr>
              <a:t> </a:t>
            </a:r>
            <a:r>
              <a:rPr lang="en-US" sz="2200" b="1">
                <a:ea typeface="+mj-ea"/>
                <a:cs typeface="+mj-cs"/>
              </a:rPr>
              <a:t>– Sustainable, secure and competitive energy suppl</a:t>
            </a:r>
            <a:r>
              <a:rPr lang="lv-LV" sz="2200" b="1">
                <a:ea typeface="+mj-ea"/>
                <a:cs typeface="+mj-cs"/>
              </a:rPr>
              <a:t>y</a:t>
            </a:r>
            <a:endParaRPr lang="en-GB" sz="2200" b="1">
              <a:ea typeface="+mj-ea"/>
              <a:cs typeface="+mj-cs"/>
            </a:endParaRPr>
          </a:p>
        </p:txBody>
      </p:sp>
      <p:graphicFrame>
        <p:nvGraphicFramePr>
          <p:cNvPr id="10" name="Diagram 9">
            <a:hlinkClick r:id="rId11"/>
            <a:extLst>
              <a:ext uri="{FF2B5EF4-FFF2-40B4-BE49-F238E27FC236}">
                <a16:creationId xmlns:a16="http://schemas.microsoft.com/office/drawing/2014/main" id="{843441F7-F037-3C49-8656-16960834323E}"/>
              </a:ext>
            </a:extLst>
          </p:cNvPr>
          <p:cNvGraphicFramePr/>
          <p:nvPr>
            <p:extLst>
              <p:ext uri="{D42A27DB-BD31-4B8C-83A1-F6EECF244321}">
                <p14:modId xmlns:p14="http://schemas.microsoft.com/office/powerpoint/2010/main" val="4059146077"/>
              </p:ext>
            </p:extLst>
          </p:nvPr>
        </p:nvGraphicFramePr>
        <p:xfrm>
          <a:off x="82680" y="2066411"/>
          <a:ext cx="11976099" cy="22685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13079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BA008AD7-FBE4-B165-6A47-5F4629F12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414" y="450347"/>
            <a:ext cx="1218068" cy="704977"/>
          </a:xfrm>
          <a:prstGeom prst="rect">
            <a:avLst/>
          </a:prstGeom>
        </p:spPr>
      </p:pic>
      <p:sp>
        <p:nvSpPr>
          <p:cNvPr id="18" name="Content Placeholder 2">
            <a:extLst>
              <a:ext uri="{FF2B5EF4-FFF2-40B4-BE49-F238E27FC236}">
                <a16:creationId xmlns:a16="http://schemas.microsoft.com/office/drawing/2014/main" id="{0BDBBAA8-2693-DB3E-F2F4-8E3727B9CB58}"/>
              </a:ext>
            </a:extLst>
          </p:cNvPr>
          <p:cNvSpPr>
            <a:spLocks noGrp="1"/>
          </p:cNvSpPr>
          <p:nvPr>
            <p:ph idx="1"/>
          </p:nvPr>
        </p:nvSpPr>
        <p:spPr>
          <a:xfrm>
            <a:off x="228468" y="3973495"/>
            <a:ext cx="11855581" cy="941081"/>
          </a:xfrm>
        </p:spPr>
        <p:txBody>
          <a:bodyPr>
            <a:normAutofit/>
          </a:bodyPr>
          <a:lstStyle/>
          <a:p>
            <a:pPr marL="0" indent="0" defTabSz="800100" eaLnBrk="0" fontAlgn="base" hangingPunct="0">
              <a:spcBef>
                <a:spcPct val="0"/>
              </a:spcBef>
              <a:spcAft>
                <a:spcPct val="35000"/>
              </a:spcAft>
              <a:buNone/>
              <a:defRPr/>
            </a:pPr>
            <a:r>
              <a:rPr lang="en-US" sz="2200" b="1">
                <a:ea typeface="+mj-ea"/>
                <a:cs typeface="+mj-cs"/>
                <a:hlinkClick r:id="rId4"/>
              </a:rPr>
              <a:t>Destination</a:t>
            </a:r>
            <a:r>
              <a:rPr lang="lv-LV" sz="2200" b="1">
                <a:ea typeface="+mj-ea"/>
                <a:cs typeface="+mj-cs"/>
                <a:hlinkClick r:id="rId4"/>
              </a:rPr>
              <a:t> 6</a:t>
            </a:r>
            <a:r>
              <a:rPr lang="en-US" sz="2200" b="1">
                <a:ea typeface="+mj-ea"/>
                <a:cs typeface="+mj-cs"/>
                <a:hlinkClick r:id="rId4"/>
              </a:rPr>
              <a:t> </a:t>
            </a:r>
            <a:r>
              <a:rPr lang="en-US" sz="2200" b="1">
                <a:ea typeface="+mj-ea"/>
                <a:cs typeface="+mj-cs"/>
              </a:rPr>
              <a:t>– Safe, Resilient Transport and Smart Mobility services for passengers and goods</a:t>
            </a:r>
            <a:endParaRPr lang="en" sz="2200" b="1">
              <a:ea typeface="+mj-ea"/>
              <a:cs typeface="+mj-cs"/>
            </a:endParaRPr>
          </a:p>
        </p:txBody>
      </p:sp>
      <p:graphicFrame>
        <p:nvGraphicFramePr>
          <p:cNvPr id="2" name="Diagram 1">
            <a:extLst>
              <a:ext uri="{FF2B5EF4-FFF2-40B4-BE49-F238E27FC236}">
                <a16:creationId xmlns:a16="http://schemas.microsoft.com/office/drawing/2014/main" id="{322E87BF-054A-BA42-8C7D-72AAD9B176A5}"/>
              </a:ext>
            </a:extLst>
          </p:cNvPr>
          <p:cNvGraphicFramePr/>
          <p:nvPr/>
        </p:nvGraphicFramePr>
        <p:xfrm>
          <a:off x="171320" y="4672630"/>
          <a:ext cx="11938000" cy="19796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ontent Placeholder 2">
            <a:extLst>
              <a:ext uri="{FF2B5EF4-FFF2-40B4-BE49-F238E27FC236}">
                <a16:creationId xmlns:a16="http://schemas.microsoft.com/office/drawing/2014/main" id="{95AED2FE-A31C-DA48-AACD-7DB71FCEF1CE}"/>
              </a:ext>
            </a:extLst>
          </p:cNvPr>
          <p:cNvSpPr txBox="1">
            <a:spLocks/>
          </p:cNvSpPr>
          <p:nvPr/>
        </p:nvSpPr>
        <p:spPr>
          <a:xfrm>
            <a:off x="253739" y="1462642"/>
            <a:ext cx="11855581" cy="66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800100" eaLnBrk="0" fontAlgn="base" hangingPunct="0">
              <a:spcBef>
                <a:spcPct val="0"/>
              </a:spcBef>
              <a:spcAft>
                <a:spcPct val="35000"/>
              </a:spcAft>
              <a:buNone/>
              <a:defRPr/>
            </a:pPr>
            <a:r>
              <a:rPr lang="en-US" sz="2200" b="1">
                <a:ea typeface="+mj-ea"/>
                <a:cs typeface="+mj-cs"/>
                <a:hlinkClick r:id="rId10"/>
              </a:rPr>
              <a:t>Destination</a:t>
            </a:r>
            <a:r>
              <a:rPr lang="lv-LV" sz="2200" b="1">
                <a:ea typeface="+mj-ea"/>
                <a:cs typeface="+mj-cs"/>
                <a:hlinkClick r:id="rId10"/>
              </a:rPr>
              <a:t> 5</a:t>
            </a:r>
            <a:r>
              <a:rPr lang="en-US" sz="2200" b="1">
                <a:ea typeface="+mj-ea"/>
                <a:cs typeface="+mj-cs"/>
                <a:hlinkClick r:id="rId10"/>
              </a:rPr>
              <a:t> </a:t>
            </a:r>
            <a:r>
              <a:rPr lang="en-US" sz="2200" b="1">
                <a:ea typeface="+mj-ea"/>
                <a:cs typeface="+mj-cs"/>
              </a:rPr>
              <a:t>– Clean and competitive solutions for all transport modes</a:t>
            </a:r>
            <a:endParaRPr lang="en-GB" sz="2200" b="1">
              <a:ea typeface="+mj-ea"/>
              <a:cs typeface="+mj-cs"/>
            </a:endParaRPr>
          </a:p>
        </p:txBody>
      </p:sp>
      <p:graphicFrame>
        <p:nvGraphicFramePr>
          <p:cNvPr id="10" name="Diagram 9">
            <a:hlinkClick r:id="rId11"/>
            <a:extLst>
              <a:ext uri="{FF2B5EF4-FFF2-40B4-BE49-F238E27FC236}">
                <a16:creationId xmlns:a16="http://schemas.microsoft.com/office/drawing/2014/main" id="{843441F7-F037-3C49-8656-16960834323E}"/>
              </a:ext>
            </a:extLst>
          </p:cNvPr>
          <p:cNvGraphicFramePr/>
          <p:nvPr/>
        </p:nvGraphicFramePr>
        <p:xfrm>
          <a:off x="82680" y="1800663"/>
          <a:ext cx="11976099" cy="22685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54674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BCF485B-5382-44BE-FE15-B365CC5CC32F}"/>
              </a:ext>
            </a:extLst>
          </p:cNvPr>
          <p:cNvSpPr>
            <a:spLocks noGrp="1"/>
          </p:cNvSpPr>
          <p:nvPr>
            <p:ph type="title"/>
          </p:nvPr>
        </p:nvSpPr>
        <p:spPr>
          <a:xfrm>
            <a:off x="648734" y="337343"/>
            <a:ext cx="10515600" cy="1325563"/>
          </a:xfrm>
        </p:spPr>
        <p:txBody>
          <a:bodyPr>
            <a:normAutofit/>
          </a:bodyPr>
          <a:lstStyle/>
          <a:p>
            <a:pPr algn="ctr"/>
            <a:r>
              <a:rPr lang="lv-LV" sz="3600" b="1" dirty="0" err="1">
                <a:solidFill>
                  <a:schemeClr val="accent6">
                    <a:lumMod val="75000"/>
                  </a:schemeClr>
                </a:solidFill>
                <a:latin typeface="+mn-lt"/>
              </a:rPr>
              <a:t>Greenet</a:t>
            </a:r>
            <a:r>
              <a:rPr lang="lv-LV" sz="3200" b="1" dirty="0">
                <a:latin typeface="+mn-lt"/>
              </a:rPr>
              <a:t> ir oficiālais Apvārsnis Eiropa 5. klastera nacionālo kontaktpunktu tīkls!</a:t>
            </a:r>
            <a:endParaRPr lang="lv-LV" sz="3200" dirty="0"/>
          </a:p>
        </p:txBody>
      </p:sp>
      <p:sp>
        <p:nvSpPr>
          <p:cNvPr id="4" name="Slaida numura vietturis 3">
            <a:extLst>
              <a:ext uri="{FF2B5EF4-FFF2-40B4-BE49-F238E27FC236}">
                <a16:creationId xmlns:a16="http://schemas.microsoft.com/office/drawing/2014/main" id="{46FE3EBE-7966-59E0-F40D-B3B7043CF948}"/>
              </a:ext>
            </a:extLst>
          </p:cNvPr>
          <p:cNvSpPr>
            <a:spLocks noGrp="1"/>
          </p:cNvSpPr>
          <p:nvPr>
            <p:ph type="sldNum" sz="quarter" idx="12"/>
          </p:nvPr>
        </p:nvSpPr>
        <p:spPr/>
        <p:txBody>
          <a:bodyPr/>
          <a:lstStyle/>
          <a:p>
            <a:fld id="{660F3F40-12FA-4968-8235-5F18DAFE2DEF}" type="slidenum">
              <a:rPr lang="lv-LV" smtClean="0"/>
              <a:t>13</a:t>
            </a:fld>
            <a:endParaRPr lang="lv-LV"/>
          </a:p>
        </p:txBody>
      </p:sp>
      <p:pic>
        <p:nvPicPr>
          <p:cNvPr id="5" name="Immagine 11">
            <a:extLst>
              <a:ext uri="{FF2B5EF4-FFF2-40B4-BE49-F238E27FC236}">
                <a16:creationId xmlns:a16="http://schemas.microsoft.com/office/drawing/2014/main" id="{E25D62A8-7D1B-8D1E-B072-39ED08A098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67055" y="5517255"/>
            <a:ext cx="2206180" cy="120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ttēls 7">
            <a:extLst>
              <a:ext uri="{FF2B5EF4-FFF2-40B4-BE49-F238E27FC236}">
                <a16:creationId xmlns:a16="http://schemas.microsoft.com/office/drawing/2014/main" id="{30441257-5917-C588-F56E-420B5C2884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9475" y="128615"/>
            <a:ext cx="1103866" cy="638881"/>
          </a:xfrm>
          <a:prstGeom prst="rect">
            <a:avLst/>
          </a:prstGeom>
        </p:spPr>
      </p:pic>
      <p:sp>
        <p:nvSpPr>
          <p:cNvPr id="12" name="TextBox 11">
            <a:extLst>
              <a:ext uri="{FF2B5EF4-FFF2-40B4-BE49-F238E27FC236}">
                <a16:creationId xmlns:a16="http://schemas.microsoft.com/office/drawing/2014/main" id="{29073273-043A-13B9-64F5-4DEDA8C6230E}"/>
              </a:ext>
            </a:extLst>
          </p:cNvPr>
          <p:cNvSpPr txBox="1"/>
          <p:nvPr/>
        </p:nvSpPr>
        <p:spPr>
          <a:xfrm>
            <a:off x="2955033" y="6276296"/>
            <a:ext cx="3322320" cy="338554"/>
          </a:xfrm>
          <a:prstGeom prst="rect">
            <a:avLst/>
          </a:prstGeom>
          <a:noFill/>
        </p:spPr>
        <p:txBody>
          <a:bodyPr wrap="square" rtlCol="0">
            <a:spAutoFit/>
          </a:bodyPr>
          <a:lstStyle/>
          <a:p>
            <a:r>
              <a:rPr lang="lv-LV" sz="1600" dirty="0"/>
              <a:t>Plašāka informācija pieejama </a:t>
            </a:r>
            <a:r>
              <a:rPr lang="lv-LV" sz="1600" dirty="0">
                <a:hlinkClick r:id="rId5"/>
              </a:rPr>
              <a:t>šeit</a:t>
            </a:r>
            <a:endParaRPr lang="lv-LV" sz="1600" dirty="0"/>
          </a:p>
        </p:txBody>
      </p:sp>
      <p:pic>
        <p:nvPicPr>
          <p:cNvPr id="6" name="Picture 5">
            <a:extLst>
              <a:ext uri="{FF2B5EF4-FFF2-40B4-BE49-F238E27FC236}">
                <a16:creationId xmlns:a16="http://schemas.microsoft.com/office/drawing/2014/main" id="{F15AC3BB-0751-0A76-EFC4-EE1FE46FC324}"/>
              </a:ext>
            </a:extLst>
          </p:cNvPr>
          <p:cNvPicPr>
            <a:picLocks noChangeAspect="1"/>
          </p:cNvPicPr>
          <p:nvPr/>
        </p:nvPicPr>
        <p:blipFill>
          <a:blip r:embed="rId6"/>
          <a:stretch>
            <a:fillRect/>
          </a:stretch>
        </p:blipFill>
        <p:spPr>
          <a:xfrm>
            <a:off x="133985" y="1928260"/>
            <a:ext cx="6047740" cy="3417976"/>
          </a:xfrm>
          <a:prstGeom prst="rect">
            <a:avLst/>
          </a:prstGeom>
        </p:spPr>
      </p:pic>
      <p:pic>
        <p:nvPicPr>
          <p:cNvPr id="10" name="Picture 9">
            <a:extLst>
              <a:ext uri="{FF2B5EF4-FFF2-40B4-BE49-F238E27FC236}">
                <a16:creationId xmlns:a16="http://schemas.microsoft.com/office/drawing/2014/main" id="{18039720-10C9-941F-7950-B13B27709CC0}"/>
              </a:ext>
            </a:extLst>
          </p:cNvPr>
          <p:cNvPicPr>
            <a:picLocks noChangeAspect="1"/>
          </p:cNvPicPr>
          <p:nvPr/>
        </p:nvPicPr>
        <p:blipFill>
          <a:blip r:embed="rId7"/>
          <a:stretch>
            <a:fillRect/>
          </a:stretch>
        </p:blipFill>
        <p:spPr>
          <a:xfrm>
            <a:off x="6277353" y="1969435"/>
            <a:ext cx="5866765" cy="3376801"/>
          </a:xfrm>
          <a:prstGeom prst="rect">
            <a:avLst/>
          </a:prstGeom>
        </p:spPr>
      </p:pic>
    </p:spTree>
    <p:extLst>
      <p:ext uri="{BB962C8B-B14F-4D97-AF65-F5344CB8AC3E}">
        <p14:creationId xmlns:p14="http://schemas.microsoft.com/office/powerpoint/2010/main" val="373548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3DB7C7-1F1C-D90A-B710-93045C06FDBB}"/>
              </a:ext>
            </a:extLst>
          </p:cNvPr>
          <p:cNvSpPr txBox="1"/>
          <p:nvPr/>
        </p:nvSpPr>
        <p:spPr>
          <a:xfrm>
            <a:off x="924737" y="513747"/>
            <a:ext cx="8772525" cy="923330"/>
          </a:xfrm>
          <a:prstGeom prst="rect">
            <a:avLst/>
          </a:prstGeom>
          <a:noFill/>
        </p:spPr>
        <p:txBody>
          <a:bodyPr wrap="square">
            <a:spAutoFit/>
          </a:bodyPr>
          <a:lstStyle/>
          <a:p>
            <a:pPr marL="228594" indent="-228594" defTabSz="914377">
              <a:spcAft>
                <a:spcPts val="600"/>
              </a:spcAft>
              <a:buClr>
                <a:srgbClr val="44546A"/>
              </a:buClr>
              <a:defRPr/>
            </a:pPr>
            <a:r>
              <a:rPr lang="en-GB" sz="1800" b="1" i="1" dirty="0" err="1">
                <a:solidFill>
                  <a:schemeClr val="accent1">
                    <a:lumMod val="75000"/>
                  </a:schemeClr>
                </a:solidFill>
                <a:latin typeface="EC Square Sans Pro"/>
                <a:cs typeface="Calibri"/>
              </a:rPr>
              <a:t>Mērķis</a:t>
            </a:r>
            <a:r>
              <a:rPr lang="en-GB" sz="1800" dirty="0">
                <a:latin typeface="EC Square Sans Pro"/>
                <a:cs typeface="Calibri"/>
              </a:rPr>
              <a:t> – </a:t>
            </a:r>
            <a:r>
              <a:rPr lang="en-GB" sz="1800" dirty="0" err="1">
                <a:latin typeface="EC Square Sans Pro"/>
                <a:cs typeface="Calibri"/>
              </a:rPr>
              <a:t>Aizsargāt</a:t>
            </a:r>
            <a:r>
              <a:rPr lang="en-GB" sz="1800" dirty="0">
                <a:latin typeface="EC Square Sans Pro"/>
                <a:cs typeface="Calibri"/>
              </a:rPr>
              <a:t>, </a:t>
            </a:r>
            <a:r>
              <a:rPr lang="en-GB" sz="1800" dirty="0" err="1">
                <a:latin typeface="EC Square Sans Pro"/>
                <a:cs typeface="Calibri"/>
              </a:rPr>
              <a:t>atjaunot</a:t>
            </a:r>
            <a:r>
              <a:rPr lang="en-GB" sz="1800" dirty="0">
                <a:latin typeface="EC Square Sans Pro"/>
                <a:cs typeface="Calibri"/>
              </a:rPr>
              <a:t>, </a:t>
            </a:r>
            <a:r>
              <a:rPr lang="en-GB" sz="1800" dirty="0" err="1">
                <a:latin typeface="EC Square Sans Pro"/>
                <a:cs typeface="Calibri"/>
              </a:rPr>
              <a:t>ilgtspējīgi</a:t>
            </a:r>
            <a:r>
              <a:rPr lang="en-GB" sz="1800" dirty="0">
                <a:latin typeface="EC Square Sans Pro"/>
                <a:cs typeface="Calibri"/>
              </a:rPr>
              <a:t> </a:t>
            </a:r>
            <a:r>
              <a:rPr lang="en-GB" sz="1800" dirty="0" err="1">
                <a:latin typeface="EC Square Sans Pro"/>
                <a:cs typeface="Calibri"/>
              </a:rPr>
              <a:t>pārvaldīt</a:t>
            </a:r>
            <a:r>
              <a:rPr lang="en-GB" sz="1800" dirty="0">
                <a:latin typeface="EC Square Sans Pro"/>
                <a:cs typeface="Calibri"/>
              </a:rPr>
              <a:t> un </a:t>
            </a:r>
            <a:r>
              <a:rPr lang="en-GB" sz="1800" dirty="0" err="1">
                <a:latin typeface="EC Square Sans Pro"/>
                <a:cs typeface="Calibri"/>
              </a:rPr>
              <a:t>izmantot</a:t>
            </a:r>
            <a:r>
              <a:rPr lang="en-GB" sz="1800" dirty="0">
                <a:latin typeface="EC Square Sans Pro"/>
                <a:cs typeface="Calibri"/>
              </a:rPr>
              <a:t> </a:t>
            </a:r>
            <a:r>
              <a:rPr lang="en-GB" sz="1800" b="1" dirty="0" err="1">
                <a:latin typeface="EC Square Sans Pro"/>
                <a:cs typeface="Calibri"/>
              </a:rPr>
              <a:t>sauszemes</a:t>
            </a:r>
            <a:r>
              <a:rPr lang="en-GB" sz="1800" b="1" dirty="0">
                <a:latin typeface="EC Square Sans Pro"/>
                <a:cs typeface="Calibri"/>
              </a:rPr>
              <a:t>, </a:t>
            </a:r>
            <a:r>
              <a:rPr lang="en-GB" sz="1800" b="1" dirty="0" err="1">
                <a:latin typeface="EC Square Sans Pro"/>
                <a:cs typeface="Calibri"/>
              </a:rPr>
              <a:t>jūras</a:t>
            </a:r>
            <a:r>
              <a:rPr lang="en-GB" sz="1800" b="1" dirty="0">
                <a:latin typeface="EC Square Sans Pro"/>
                <a:cs typeface="Calibri"/>
              </a:rPr>
              <a:t>, </a:t>
            </a:r>
            <a:r>
              <a:rPr lang="en-GB" sz="1800" b="1" dirty="0" err="1">
                <a:latin typeface="EC Square Sans Pro"/>
                <a:cs typeface="Calibri"/>
              </a:rPr>
              <a:t>dabas</a:t>
            </a:r>
            <a:r>
              <a:rPr lang="en-GB" sz="1800" b="1" dirty="0">
                <a:latin typeface="EC Square Sans Pro"/>
                <a:cs typeface="Calibri"/>
              </a:rPr>
              <a:t> </a:t>
            </a:r>
            <a:r>
              <a:rPr lang="en-GB" sz="1800" dirty="0">
                <a:latin typeface="EC Square Sans Pro"/>
                <a:cs typeface="Calibri"/>
              </a:rPr>
              <a:t>un</a:t>
            </a:r>
            <a:r>
              <a:rPr lang="en-GB" sz="1800" b="1" dirty="0">
                <a:latin typeface="EC Square Sans Pro"/>
                <a:cs typeface="Calibri"/>
              </a:rPr>
              <a:t> </a:t>
            </a:r>
            <a:r>
              <a:rPr lang="en-GB" sz="1800" b="1" dirty="0" err="1">
                <a:latin typeface="EC Square Sans Pro"/>
                <a:cs typeface="Calibri"/>
              </a:rPr>
              <a:t>bioloģiskos</a:t>
            </a:r>
            <a:r>
              <a:rPr lang="en-GB" sz="1800" b="1" dirty="0">
                <a:latin typeface="EC Square Sans Pro"/>
                <a:cs typeface="Calibri"/>
              </a:rPr>
              <a:t> </a:t>
            </a:r>
            <a:r>
              <a:rPr lang="en-GB" sz="1800" b="1" dirty="0" err="1">
                <a:latin typeface="EC Square Sans Pro"/>
                <a:cs typeface="Calibri"/>
              </a:rPr>
              <a:t>resursus</a:t>
            </a:r>
            <a:r>
              <a:rPr lang="en-GB" sz="1800" dirty="0">
                <a:latin typeface="EC Square Sans Pro"/>
                <a:cs typeface="Calibri"/>
              </a:rPr>
              <a:t>, </a:t>
            </a:r>
            <a:r>
              <a:rPr lang="en-GB" sz="1800" dirty="0" err="1">
                <a:latin typeface="EC Square Sans Pro"/>
                <a:cs typeface="Calibri"/>
              </a:rPr>
              <a:t>lai</a:t>
            </a:r>
            <a:r>
              <a:rPr lang="en-GB" sz="1800" dirty="0">
                <a:latin typeface="EC Square Sans Pro"/>
                <a:cs typeface="Calibri"/>
              </a:rPr>
              <a:t> </a:t>
            </a:r>
            <a:r>
              <a:rPr lang="en-GB" sz="1800" dirty="0" err="1">
                <a:latin typeface="EC Square Sans Pro"/>
                <a:cs typeface="Calibri"/>
              </a:rPr>
              <a:t>risinātu</a:t>
            </a:r>
            <a:r>
              <a:rPr lang="en-GB" sz="1800" dirty="0">
                <a:latin typeface="EC Square Sans Pro"/>
                <a:cs typeface="Calibri"/>
              </a:rPr>
              <a:t> </a:t>
            </a:r>
            <a:r>
              <a:rPr lang="en-GB" sz="1800" b="1" dirty="0" err="1">
                <a:latin typeface="EC Square Sans Pro"/>
                <a:cs typeface="Calibri"/>
              </a:rPr>
              <a:t>pārtikas</a:t>
            </a:r>
            <a:r>
              <a:rPr lang="en-GB" sz="1800" dirty="0">
                <a:latin typeface="EC Square Sans Pro"/>
                <a:cs typeface="Calibri"/>
              </a:rPr>
              <a:t> un </a:t>
            </a:r>
            <a:r>
              <a:rPr lang="en-GB" sz="1800" b="1" dirty="0" err="1">
                <a:latin typeface="EC Square Sans Pro"/>
                <a:cs typeface="Calibri"/>
              </a:rPr>
              <a:t>uztura</a:t>
            </a:r>
            <a:r>
              <a:rPr lang="en-GB" sz="1800" b="1" dirty="0">
                <a:latin typeface="EC Square Sans Pro"/>
                <a:cs typeface="Calibri"/>
              </a:rPr>
              <a:t> </a:t>
            </a:r>
            <a:r>
              <a:rPr lang="en-GB" sz="1800" b="1" dirty="0" err="1">
                <a:latin typeface="EC Square Sans Pro"/>
                <a:cs typeface="Calibri"/>
              </a:rPr>
              <a:t>drošību</a:t>
            </a:r>
            <a:r>
              <a:rPr lang="en-GB" sz="1800" dirty="0">
                <a:latin typeface="EC Square Sans Pro"/>
                <a:cs typeface="Calibri"/>
              </a:rPr>
              <a:t>, </a:t>
            </a:r>
            <a:r>
              <a:rPr lang="en-GB" sz="1800" dirty="0" err="1">
                <a:latin typeface="EC Square Sans Pro"/>
                <a:cs typeface="Calibri"/>
              </a:rPr>
              <a:t>kā</a:t>
            </a:r>
            <a:r>
              <a:rPr lang="en-GB" sz="1800" dirty="0">
                <a:latin typeface="EC Square Sans Pro"/>
                <a:cs typeface="Calibri"/>
              </a:rPr>
              <a:t> </a:t>
            </a:r>
            <a:r>
              <a:rPr lang="en-GB" sz="1800" dirty="0" err="1">
                <a:latin typeface="EC Square Sans Pro"/>
                <a:cs typeface="Calibri"/>
              </a:rPr>
              <a:t>arī</a:t>
            </a:r>
            <a:r>
              <a:rPr lang="en-GB" sz="1800" dirty="0">
                <a:latin typeface="EC Square Sans Pro"/>
                <a:cs typeface="Calibri"/>
              </a:rPr>
              <a:t> </a:t>
            </a:r>
            <a:r>
              <a:rPr lang="en-GB" sz="1800" dirty="0" err="1">
                <a:latin typeface="EC Square Sans Pro"/>
                <a:cs typeface="Calibri"/>
              </a:rPr>
              <a:t>pāreju</a:t>
            </a:r>
            <a:r>
              <a:rPr lang="en-GB" sz="1800" dirty="0">
                <a:latin typeface="EC Square Sans Pro"/>
                <a:cs typeface="Calibri"/>
              </a:rPr>
              <a:t> </a:t>
            </a:r>
            <a:r>
              <a:rPr lang="en-GB" sz="1800" dirty="0" err="1">
                <a:latin typeface="EC Square Sans Pro"/>
                <a:cs typeface="Calibri"/>
              </a:rPr>
              <a:t>uz</a:t>
            </a:r>
            <a:r>
              <a:rPr lang="en-GB" sz="1800" dirty="0">
                <a:latin typeface="EC Square Sans Pro"/>
                <a:cs typeface="Calibri"/>
              </a:rPr>
              <a:t> </a:t>
            </a:r>
            <a:r>
              <a:rPr lang="en-GB" sz="1800" b="1" dirty="0" err="1">
                <a:latin typeface="EC Square Sans Pro"/>
                <a:cs typeface="Calibri"/>
              </a:rPr>
              <a:t>zemu</a:t>
            </a:r>
            <a:r>
              <a:rPr lang="en-GB" sz="1800" b="1" dirty="0">
                <a:latin typeface="EC Square Sans Pro"/>
                <a:cs typeface="Calibri"/>
              </a:rPr>
              <a:t> </a:t>
            </a:r>
            <a:r>
              <a:rPr lang="en-GB" sz="1800" b="1" dirty="0" err="1">
                <a:latin typeface="EC Square Sans Pro"/>
                <a:cs typeface="Calibri"/>
              </a:rPr>
              <a:t>oglekļa</a:t>
            </a:r>
            <a:r>
              <a:rPr lang="en-GB" sz="1800" b="1" dirty="0">
                <a:latin typeface="EC Square Sans Pro"/>
                <a:cs typeface="Calibri"/>
              </a:rPr>
              <a:t> </a:t>
            </a:r>
            <a:r>
              <a:rPr lang="en-GB" sz="1800" b="1" dirty="0" err="1">
                <a:latin typeface="EC Square Sans Pro"/>
                <a:cs typeface="Calibri"/>
              </a:rPr>
              <a:t>dioksīda</a:t>
            </a:r>
            <a:r>
              <a:rPr lang="en-GB" sz="1800" b="1" dirty="0">
                <a:latin typeface="EC Square Sans Pro"/>
                <a:cs typeface="Calibri"/>
              </a:rPr>
              <a:t> </a:t>
            </a:r>
            <a:r>
              <a:rPr lang="en-GB" sz="1800" b="1" dirty="0" err="1">
                <a:latin typeface="EC Square Sans Pro"/>
                <a:cs typeface="Calibri"/>
              </a:rPr>
              <a:t>emisiju</a:t>
            </a:r>
            <a:r>
              <a:rPr lang="en-GB" sz="1800" b="1" dirty="0">
                <a:latin typeface="EC Square Sans Pro"/>
                <a:cs typeface="Calibri"/>
              </a:rPr>
              <a:t> </a:t>
            </a:r>
            <a:r>
              <a:rPr lang="en-GB" sz="1800" dirty="0">
                <a:latin typeface="EC Square Sans Pro"/>
                <a:cs typeface="Calibri"/>
              </a:rPr>
              <a:t>un </a:t>
            </a:r>
            <a:r>
              <a:rPr lang="en-GB" sz="1800" dirty="0" err="1">
                <a:latin typeface="EC Square Sans Pro"/>
                <a:cs typeface="Calibri"/>
              </a:rPr>
              <a:t>resursu</a:t>
            </a:r>
            <a:r>
              <a:rPr lang="en-GB" sz="1800" dirty="0">
                <a:latin typeface="EC Square Sans Pro"/>
                <a:cs typeface="Calibri"/>
              </a:rPr>
              <a:t> </a:t>
            </a:r>
            <a:r>
              <a:rPr lang="en-GB" sz="1800" dirty="0" err="1">
                <a:latin typeface="EC Square Sans Pro"/>
                <a:cs typeface="Calibri"/>
              </a:rPr>
              <a:t>ziņā</a:t>
            </a:r>
            <a:r>
              <a:rPr lang="en-GB" sz="1800" dirty="0">
                <a:latin typeface="EC Square Sans Pro"/>
                <a:cs typeface="Calibri"/>
              </a:rPr>
              <a:t> </a:t>
            </a:r>
            <a:r>
              <a:rPr lang="en-GB" sz="1800" dirty="0" err="1">
                <a:latin typeface="EC Square Sans Pro"/>
                <a:cs typeface="Calibri"/>
              </a:rPr>
              <a:t>efektīvu</a:t>
            </a:r>
            <a:r>
              <a:rPr lang="en-GB" sz="1800" dirty="0">
                <a:latin typeface="EC Square Sans Pro"/>
                <a:cs typeface="Calibri"/>
              </a:rPr>
              <a:t> </a:t>
            </a:r>
            <a:r>
              <a:rPr lang="en-GB" sz="1800" b="1" dirty="0" err="1">
                <a:latin typeface="EC Square Sans Pro"/>
                <a:cs typeface="Calibri"/>
              </a:rPr>
              <a:t>aprites</a:t>
            </a:r>
            <a:r>
              <a:rPr lang="en-GB" sz="1800" b="1" dirty="0">
                <a:latin typeface="EC Square Sans Pro"/>
                <a:cs typeface="Calibri"/>
              </a:rPr>
              <a:t> </a:t>
            </a:r>
            <a:r>
              <a:rPr lang="en-GB" sz="1800" b="1" dirty="0" err="1">
                <a:latin typeface="EC Square Sans Pro"/>
                <a:cs typeface="Calibri"/>
              </a:rPr>
              <a:t>ekonomiku</a:t>
            </a:r>
            <a:endParaRPr lang="en-GB" sz="1800" b="1" dirty="0">
              <a:latin typeface="EC Square Sans Pro"/>
              <a:cs typeface="Calibri"/>
            </a:endParaRPr>
          </a:p>
        </p:txBody>
      </p:sp>
      <p:pic>
        <p:nvPicPr>
          <p:cNvPr id="6" name="Attēls 17">
            <a:extLst>
              <a:ext uri="{FF2B5EF4-FFF2-40B4-BE49-F238E27FC236}">
                <a16:creationId xmlns:a16="http://schemas.microsoft.com/office/drawing/2014/main" id="{E4ABEA84-B24D-EE1D-143F-C9716830F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7722" y="416688"/>
            <a:ext cx="1201705" cy="695507"/>
          </a:xfrm>
          <a:prstGeom prst="rect">
            <a:avLst/>
          </a:prstGeom>
        </p:spPr>
      </p:pic>
      <p:grpSp>
        <p:nvGrpSpPr>
          <p:cNvPr id="7" name="Group 6">
            <a:extLst>
              <a:ext uri="{FF2B5EF4-FFF2-40B4-BE49-F238E27FC236}">
                <a16:creationId xmlns:a16="http://schemas.microsoft.com/office/drawing/2014/main" id="{6DD4025E-99B9-C31A-464C-EFF19F089D87}"/>
              </a:ext>
            </a:extLst>
          </p:cNvPr>
          <p:cNvGrpSpPr/>
          <p:nvPr/>
        </p:nvGrpSpPr>
        <p:grpSpPr>
          <a:xfrm>
            <a:off x="755400" y="2688782"/>
            <a:ext cx="1802149" cy="2210040"/>
            <a:chOff x="2764714" y="2361557"/>
            <a:chExt cx="1258827" cy="1782478"/>
          </a:xfrm>
        </p:grpSpPr>
        <p:sp>
          <p:nvSpPr>
            <p:cNvPr id="8" name="Rounded Rectangle 24">
              <a:extLst>
                <a:ext uri="{FF2B5EF4-FFF2-40B4-BE49-F238E27FC236}">
                  <a16:creationId xmlns:a16="http://schemas.microsoft.com/office/drawing/2014/main" id="{97237CF5-173E-3899-D636-2E9FC475DE54}"/>
                </a:ext>
              </a:extLst>
            </p:cNvPr>
            <p:cNvSpPr/>
            <p:nvPr/>
          </p:nvSpPr>
          <p:spPr>
            <a:xfrm>
              <a:off x="2971116" y="2361557"/>
              <a:ext cx="856151" cy="1066968"/>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9" name="TextBox 8">
              <a:extLst>
                <a:ext uri="{FF2B5EF4-FFF2-40B4-BE49-F238E27FC236}">
                  <a16:creationId xmlns:a16="http://schemas.microsoft.com/office/drawing/2014/main" id="{50322064-577A-CA88-25A8-6FDB98300224}"/>
                </a:ext>
              </a:extLst>
            </p:cNvPr>
            <p:cNvSpPr txBox="1"/>
            <p:nvPr/>
          </p:nvSpPr>
          <p:spPr>
            <a:xfrm>
              <a:off x="3000535" y="2465514"/>
              <a:ext cx="796604" cy="372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200" b="1" dirty="0" err="1">
                  <a:solidFill>
                    <a:schemeClr val="tx1">
                      <a:lumMod val="50000"/>
                    </a:schemeClr>
                  </a:solidFill>
                  <a:latin typeface="Calibri"/>
                  <a:cs typeface="Calibri"/>
                </a:rPr>
                <a:t>Aizsargājami</a:t>
              </a:r>
              <a:r>
                <a:rPr lang="en-GB" sz="1200" b="1" dirty="0">
                  <a:solidFill>
                    <a:schemeClr val="tx1">
                      <a:lumMod val="50000"/>
                    </a:schemeClr>
                  </a:solidFill>
                  <a:latin typeface="Calibri"/>
                  <a:cs typeface="Calibri"/>
                </a:rPr>
                <a:t> </a:t>
              </a:r>
              <a:r>
                <a:rPr lang="en-GB" sz="1200" b="1" dirty="0" err="1">
                  <a:solidFill>
                    <a:schemeClr val="tx1">
                      <a:lumMod val="50000"/>
                    </a:schemeClr>
                  </a:solidFill>
                  <a:latin typeface="Calibri"/>
                  <a:cs typeface="Calibri"/>
                </a:rPr>
                <a:t>biotopi</a:t>
              </a:r>
              <a:endParaRPr lang="en-GB" sz="1200" b="1" kern="0" dirty="0">
                <a:solidFill>
                  <a:schemeClr val="tx1">
                    <a:lumMod val="50000"/>
                  </a:schemeClr>
                </a:solidFill>
                <a:latin typeface="Calibri"/>
                <a:cs typeface="Calibri"/>
              </a:endParaRPr>
            </a:p>
          </p:txBody>
        </p:sp>
        <p:pic>
          <p:nvPicPr>
            <p:cNvPr id="10" name="Picture 9">
              <a:extLst>
                <a:ext uri="{FF2B5EF4-FFF2-40B4-BE49-F238E27FC236}">
                  <a16:creationId xmlns:a16="http://schemas.microsoft.com/office/drawing/2014/main" id="{128D99EE-87E7-2958-DE50-6904FD8CED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4714" y="2885208"/>
              <a:ext cx="1258827" cy="1258827"/>
            </a:xfrm>
            <a:prstGeom prst="rect">
              <a:avLst/>
            </a:prstGeom>
          </p:spPr>
        </p:pic>
      </p:grpSp>
      <p:grpSp>
        <p:nvGrpSpPr>
          <p:cNvPr id="14" name="Group 13">
            <a:extLst>
              <a:ext uri="{FF2B5EF4-FFF2-40B4-BE49-F238E27FC236}">
                <a16:creationId xmlns:a16="http://schemas.microsoft.com/office/drawing/2014/main" id="{4DAE2057-67D3-7727-9E94-DBB0667F17B6}"/>
              </a:ext>
            </a:extLst>
          </p:cNvPr>
          <p:cNvGrpSpPr/>
          <p:nvPr/>
        </p:nvGrpSpPr>
        <p:grpSpPr>
          <a:xfrm>
            <a:off x="2456281" y="2688782"/>
            <a:ext cx="1284200" cy="1322901"/>
            <a:chOff x="2604352" y="1936897"/>
            <a:chExt cx="897031" cy="1066967"/>
          </a:xfrm>
        </p:grpSpPr>
        <p:sp>
          <p:nvSpPr>
            <p:cNvPr id="15" name="Rounded Rectangle 38">
              <a:extLst>
                <a:ext uri="{FF2B5EF4-FFF2-40B4-BE49-F238E27FC236}">
                  <a16:creationId xmlns:a16="http://schemas.microsoft.com/office/drawing/2014/main" id="{4C3CE356-D38F-67AE-83A9-4D190077275B}"/>
                </a:ext>
              </a:extLst>
            </p:cNvPr>
            <p:cNvSpPr/>
            <p:nvPr/>
          </p:nvSpPr>
          <p:spPr>
            <a:xfrm>
              <a:off x="2607329" y="1936897"/>
              <a:ext cx="856151" cy="1066967"/>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CF1F5281-0548-64DC-9D2D-2F3674650A13}"/>
                </a:ext>
              </a:extLst>
            </p:cNvPr>
            <p:cNvSpPr txBox="1"/>
            <p:nvPr/>
          </p:nvSpPr>
          <p:spPr>
            <a:xfrm>
              <a:off x="2604352" y="2012555"/>
              <a:ext cx="897031" cy="372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GB" sz="1200" b="1" dirty="0">
                  <a:solidFill>
                    <a:srgbClr val="535353"/>
                  </a:solidFill>
                  <a:latin typeface="Calibri"/>
                  <a:cs typeface="Calibri"/>
                  <a:sym typeface="Calibri"/>
                </a:rPr>
                <a:t> </a:t>
              </a:r>
              <a:r>
                <a:rPr lang="en-GB" sz="1200" b="1" dirty="0" err="1">
                  <a:solidFill>
                    <a:schemeClr val="tx1">
                      <a:lumMod val="50000"/>
                    </a:schemeClr>
                  </a:solidFill>
                  <a:latin typeface="Calibri"/>
                  <a:cs typeface="Calibri"/>
                  <a:sym typeface="Calibri"/>
                </a:rPr>
                <a:t>Aizsargājamās</a:t>
              </a:r>
              <a:r>
                <a:rPr lang="en-GB" sz="1200" b="1" dirty="0">
                  <a:solidFill>
                    <a:schemeClr val="tx1">
                      <a:lumMod val="50000"/>
                    </a:schemeClr>
                  </a:solidFill>
                  <a:latin typeface="Calibri"/>
                  <a:cs typeface="Calibri"/>
                  <a:sym typeface="Calibri"/>
                </a:rPr>
                <a:t> </a:t>
              </a:r>
              <a:r>
                <a:rPr lang="en-GB" sz="1200" b="1" dirty="0" err="1">
                  <a:solidFill>
                    <a:schemeClr val="tx1">
                      <a:lumMod val="50000"/>
                    </a:schemeClr>
                  </a:solidFill>
                  <a:latin typeface="Calibri"/>
                  <a:cs typeface="Calibri"/>
                  <a:sym typeface="Calibri"/>
                </a:rPr>
                <a:t>sugas</a:t>
              </a:r>
              <a:r>
                <a:rPr lang="en-GB" sz="1200" b="1" dirty="0">
                  <a:solidFill>
                    <a:schemeClr val="tx1">
                      <a:lumMod val="50000"/>
                    </a:schemeClr>
                  </a:solidFill>
                  <a:latin typeface="Calibri"/>
                  <a:cs typeface="Calibri"/>
                  <a:sym typeface="Calibri"/>
                </a:rPr>
                <a:t> </a:t>
              </a:r>
              <a:endParaRPr lang="en-GB" sz="1200" b="1" kern="0" dirty="0">
                <a:solidFill>
                  <a:schemeClr val="tx1">
                    <a:lumMod val="50000"/>
                  </a:schemeClr>
                </a:solidFill>
                <a:latin typeface="Calibri"/>
                <a:cs typeface="Calibri"/>
                <a:sym typeface="Wingdings" panose="05000000000000000000" pitchFamily="2" charset="2"/>
              </a:endParaRPr>
            </a:p>
          </p:txBody>
        </p:sp>
      </p:grpSp>
      <p:pic>
        <p:nvPicPr>
          <p:cNvPr id="17" name="Picture 16">
            <a:extLst>
              <a:ext uri="{FF2B5EF4-FFF2-40B4-BE49-F238E27FC236}">
                <a16:creationId xmlns:a16="http://schemas.microsoft.com/office/drawing/2014/main" id="{2B0785F6-CB2C-A5A1-58A3-A6C55CB162E7}"/>
              </a:ext>
            </a:extLst>
          </p:cNvPr>
          <p:cNvPicPr>
            <a:picLocks noChangeAspect="1"/>
          </p:cNvPicPr>
          <p:nvPr/>
        </p:nvPicPr>
        <p:blipFill rotWithShape="1">
          <a:blip r:embed="rId5"/>
          <a:srcRect l="23557" t="-572" r="12648" b="572"/>
          <a:stretch/>
        </p:blipFill>
        <p:spPr>
          <a:xfrm>
            <a:off x="2454155" y="3525744"/>
            <a:ext cx="1226193" cy="1110532"/>
          </a:xfrm>
          <a:prstGeom prst="ellipse">
            <a:avLst/>
          </a:prstGeom>
        </p:spPr>
      </p:pic>
      <p:sp>
        <p:nvSpPr>
          <p:cNvPr id="22" name="Rounded Rectangle 5">
            <a:extLst>
              <a:ext uri="{FF2B5EF4-FFF2-40B4-BE49-F238E27FC236}">
                <a16:creationId xmlns:a16="http://schemas.microsoft.com/office/drawing/2014/main" id="{297B7BE3-8424-0D7B-B3F1-C91AEB5D6801}"/>
              </a:ext>
            </a:extLst>
          </p:cNvPr>
          <p:cNvSpPr/>
          <p:nvPr/>
        </p:nvSpPr>
        <p:spPr>
          <a:xfrm>
            <a:off x="3880798" y="2688781"/>
            <a:ext cx="1196793" cy="1322902"/>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FD78FEE1-B84C-B4D2-78D4-6ACC6E3DA0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8490" y="3300619"/>
            <a:ext cx="1759684" cy="1560782"/>
          </a:xfrm>
          <a:prstGeom prst="rect">
            <a:avLst/>
          </a:prstGeom>
        </p:spPr>
      </p:pic>
      <p:sp>
        <p:nvSpPr>
          <p:cNvPr id="20" name="TextBox 19">
            <a:extLst>
              <a:ext uri="{FF2B5EF4-FFF2-40B4-BE49-F238E27FC236}">
                <a16:creationId xmlns:a16="http://schemas.microsoft.com/office/drawing/2014/main" id="{1E02C609-BFD9-BC1B-2156-E9887743E480}"/>
              </a:ext>
            </a:extLst>
          </p:cNvPr>
          <p:cNvSpPr txBox="1"/>
          <p:nvPr/>
        </p:nvSpPr>
        <p:spPr>
          <a:xfrm>
            <a:off x="3935060" y="2556066"/>
            <a:ext cx="117070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endParaRPr lang="en-US" sz="1400" b="1" kern="0" dirty="0">
              <a:solidFill>
                <a:srgbClr val="535353"/>
              </a:solidFill>
              <a:latin typeface="Calibri"/>
              <a:cs typeface="Calibri"/>
            </a:endParaRPr>
          </a:p>
          <a:p>
            <a:pPr hangingPunct="0"/>
            <a:r>
              <a:rPr lang="en-US" sz="1200" b="1" dirty="0" err="1">
                <a:solidFill>
                  <a:schemeClr val="tx1">
                    <a:lumMod val="50000"/>
                  </a:schemeClr>
                </a:solidFill>
                <a:latin typeface="Calibri"/>
                <a:cs typeface="Calibri"/>
                <a:sym typeface="Calibri"/>
              </a:rPr>
              <a:t>Jūras</a:t>
            </a:r>
            <a:r>
              <a:rPr lang="en-US" sz="1400" b="1" dirty="0">
                <a:solidFill>
                  <a:schemeClr val="tx1">
                    <a:lumMod val="50000"/>
                  </a:schemeClr>
                </a:solidFill>
                <a:latin typeface="Calibri"/>
                <a:cs typeface="Calibri"/>
                <a:sym typeface="Calibri"/>
              </a:rPr>
              <a:t> </a:t>
            </a:r>
            <a:r>
              <a:rPr lang="en-US" sz="1200" b="1" dirty="0" err="1">
                <a:solidFill>
                  <a:schemeClr val="tx1">
                    <a:lumMod val="50000"/>
                  </a:schemeClr>
                </a:solidFill>
                <a:latin typeface="Calibri"/>
                <a:cs typeface="Calibri"/>
                <a:sym typeface="Calibri"/>
              </a:rPr>
              <a:t>biotopi</a:t>
            </a:r>
            <a:endParaRPr lang="en-US" sz="1200" b="1" kern="0" dirty="0" err="1">
              <a:solidFill>
                <a:schemeClr val="tx1">
                  <a:lumMod val="50000"/>
                </a:schemeClr>
              </a:solidFill>
              <a:latin typeface="Calibri"/>
              <a:cs typeface="Calibri"/>
            </a:endParaRPr>
          </a:p>
        </p:txBody>
      </p:sp>
      <p:sp>
        <p:nvSpPr>
          <p:cNvPr id="25" name="Rounded Rectangle 30">
            <a:extLst>
              <a:ext uri="{FF2B5EF4-FFF2-40B4-BE49-F238E27FC236}">
                <a16:creationId xmlns:a16="http://schemas.microsoft.com/office/drawing/2014/main" id="{68F00876-F909-1DF2-293D-04E4A79B6C07}"/>
              </a:ext>
            </a:extLst>
          </p:cNvPr>
          <p:cNvSpPr/>
          <p:nvPr/>
        </p:nvSpPr>
        <p:spPr>
          <a:xfrm>
            <a:off x="5272172" y="2676590"/>
            <a:ext cx="1196794" cy="1322901"/>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26" name="TextBox 25">
            <a:extLst>
              <a:ext uri="{FF2B5EF4-FFF2-40B4-BE49-F238E27FC236}">
                <a16:creationId xmlns:a16="http://schemas.microsoft.com/office/drawing/2014/main" id="{8421D0FF-D6B8-2021-E6C6-3DE6362BBB87}"/>
              </a:ext>
            </a:extLst>
          </p:cNvPr>
          <p:cNvSpPr txBox="1"/>
          <p:nvPr/>
        </p:nvSpPr>
        <p:spPr>
          <a:xfrm>
            <a:off x="5311000" y="2741130"/>
            <a:ext cx="117070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200" b="1" dirty="0" err="1">
                <a:solidFill>
                  <a:schemeClr val="tx1">
                    <a:lumMod val="50000"/>
                  </a:schemeClr>
                </a:solidFill>
                <a:latin typeface="Calibri"/>
                <a:cs typeface="Calibri"/>
                <a:sym typeface="Calibri"/>
              </a:rPr>
              <a:t>Pilsētu</a:t>
            </a:r>
            <a:r>
              <a:rPr lang="en-US" sz="1200" b="1" dirty="0">
                <a:solidFill>
                  <a:schemeClr val="tx1">
                    <a:lumMod val="50000"/>
                  </a:schemeClr>
                </a:solidFill>
                <a:latin typeface="Calibri"/>
                <a:cs typeface="Calibri"/>
                <a:sym typeface="Calibri"/>
              </a:rPr>
              <a:t> </a:t>
            </a:r>
            <a:r>
              <a:rPr lang="en-US" sz="1200" b="1" dirty="0" err="1">
                <a:solidFill>
                  <a:schemeClr val="tx1">
                    <a:lumMod val="50000"/>
                  </a:schemeClr>
                </a:solidFill>
                <a:latin typeface="Calibri"/>
                <a:cs typeface="Calibri"/>
                <a:sym typeface="Calibri"/>
              </a:rPr>
              <a:t>ekosistēmas</a:t>
            </a:r>
            <a:endParaRPr lang="en-US" sz="1200" b="1" kern="0" dirty="0" err="1">
              <a:solidFill>
                <a:schemeClr val="tx1">
                  <a:lumMod val="50000"/>
                </a:schemeClr>
              </a:solidFill>
              <a:latin typeface="Calibri"/>
              <a:cs typeface="Calibri"/>
            </a:endParaRPr>
          </a:p>
        </p:txBody>
      </p:sp>
      <p:pic>
        <p:nvPicPr>
          <p:cNvPr id="27" name="Picture 8">
            <a:extLst>
              <a:ext uri="{FF2B5EF4-FFF2-40B4-BE49-F238E27FC236}">
                <a16:creationId xmlns:a16="http://schemas.microsoft.com/office/drawing/2014/main" id="{2C38BA75-DA41-6AAF-48FB-11953D5C45D0}"/>
              </a:ext>
            </a:extLst>
          </p:cNvPr>
          <p:cNvPicPr>
            <a:picLocks noChangeAspect="1"/>
          </p:cNvPicPr>
          <p:nvPr/>
        </p:nvPicPr>
        <p:blipFill>
          <a:blip r:embed="rId7"/>
          <a:stretch>
            <a:fillRect/>
          </a:stretch>
        </p:blipFill>
        <p:spPr>
          <a:xfrm>
            <a:off x="5241370" y="3484474"/>
            <a:ext cx="1227596" cy="1165004"/>
          </a:xfrm>
          <a:prstGeom prst="ellipse">
            <a:avLst/>
          </a:prstGeom>
          <a:effectLst/>
        </p:spPr>
      </p:pic>
      <p:sp>
        <p:nvSpPr>
          <p:cNvPr id="28" name="Rounded Rectangle 18">
            <a:extLst>
              <a:ext uri="{FF2B5EF4-FFF2-40B4-BE49-F238E27FC236}">
                <a16:creationId xmlns:a16="http://schemas.microsoft.com/office/drawing/2014/main" id="{C082F7D1-C967-9F0D-654D-0BBA0E7CD009}"/>
              </a:ext>
            </a:extLst>
          </p:cNvPr>
          <p:cNvSpPr/>
          <p:nvPr/>
        </p:nvSpPr>
        <p:spPr>
          <a:xfrm>
            <a:off x="6632742" y="2688782"/>
            <a:ext cx="1198680" cy="1322901"/>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29" name="TextBox 28">
            <a:extLst>
              <a:ext uri="{FF2B5EF4-FFF2-40B4-BE49-F238E27FC236}">
                <a16:creationId xmlns:a16="http://schemas.microsoft.com/office/drawing/2014/main" id="{EDE2BD5B-3D7C-EF3A-3246-2DEE694E057C}"/>
              </a:ext>
            </a:extLst>
          </p:cNvPr>
          <p:cNvSpPr txBox="1"/>
          <p:nvPr/>
        </p:nvSpPr>
        <p:spPr>
          <a:xfrm>
            <a:off x="6680494" y="2694964"/>
            <a:ext cx="112508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400" b="1" dirty="0" err="1">
                <a:solidFill>
                  <a:schemeClr val="tx1">
                    <a:lumMod val="50000"/>
                  </a:schemeClr>
                </a:solidFill>
                <a:latin typeface="Calibri"/>
                <a:cs typeface="Calibri"/>
              </a:rPr>
              <a:t>Upes</a:t>
            </a:r>
            <a:r>
              <a:rPr lang="en-US" sz="1400" b="1" dirty="0">
                <a:solidFill>
                  <a:srgbClr val="535353"/>
                </a:solidFill>
                <a:ea typeface="Calibri"/>
                <a:cs typeface="Calibri"/>
              </a:rPr>
              <a:t> </a:t>
            </a:r>
          </a:p>
        </p:txBody>
      </p:sp>
      <p:pic>
        <p:nvPicPr>
          <p:cNvPr id="30" name="Picture 29">
            <a:extLst>
              <a:ext uri="{FF2B5EF4-FFF2-40B4-BE49-F238E27FC236}">
                <a16:creationId xmlns:a16="http://schemas.microsoft.com/office/drawing/2014/main" id="{277EE1B3-9CD2-D531-8B70-1D9486EE40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56793" y="3338042"/>
            <a:ext cx="1762459" cy="1560782"/>
          </a:xfrm>
          <a:prstGeom prst="rect">
            <a:avLst/>
          </a:prstGeom>
        </p:spPr>
      </p:pic>
      <p:sp>
        <p:nvSpPr>
          <p:cNvPr id="31" name="Rounded Rectangle 6">
            <a:extLst>
              <a:ext uri="{FF2B5EF4-FFF2-40B4-BE49-F238E27FC236}">
                <a16:creationId xmlns:a16="http://schemas.microsoft.com/office/drawing/2014/main" id="{7F91E82E-CEF3-8039-21C5-64B189671955}"/>
              </a:ext>
            </a:extLst>
          </p:cNvPr>
          <p:cNvSpPr/>
          <p:nvPr/>
        </p:nvSpPr>
        <p:spPr>
          <a:xfrm>
            <a:off x="7972059" y="2700973"/>
            <a:ext cx="1188957" cy="1322901"/>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32" name="TextBox 31">
            <a:extLst>
              <a:ext uri="{FF2B5EF4-FFF2-40B4-BE49-F238E27FC236}">
                <a16:creationId xmlns:a16="http://schemas.microsoft.com/office/drawing/2014/main" id="{305BBD24-8361-C23A-2683-2E53AA6055A3}"/>
              </a:ext>
            </a:extLst>
          </p:cNvPr>
          <p:cNvSpPr txBox="1"/>
          <p:nvPr/>
        </p:nvSpPr>
        <p:spPr>
          <a:xfrm>
            <a:off x="8054410" y="2815976"/>
            <a:ext cx="114501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200" b="1" dirty="0" err="1">
                <a:solidFill>
                  <a:srgbClr val="262626"/>
                </a:solidFill>
                <a:latin typeface="Calibri"/>
                <a:cs typeface="Calibri"/>
                <a:sym typeface="Calibri"/>
              </a:rPr>
              <a:t>Apputeksnētāji</a:t>
            </a:r>
            <a:endParaRPr lang="en-US" sz="1200" b="1" dirty="0" err="1">
              <a:solidFill>
                <a:srgbClr val="262626"/>
              </a:solidFill>
              <a:ea typeface="Calibri"/>
              <a:cs typeface="Calibri"/>
            </a:endParaRPr>
          </a:p>
        </p:txBody>
      </p:sp>
      <p:pic>
        <p:nvPicPr>
          <p:cNvPr id="33" name="Picture 32">
            <a:extLst>
              <a:ext uri="{FF2B5EF4-FFF2-40B4-BE49-F238E27FC236}">
                <a16:creationId xmlns:a16="http://schemas.microsoft.com/office/drawing/2014/main" id="{7C89A3C9-D499-DD18-6173-9A60C2D8603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767" y="3350233"/>
            <a:ext cx="1748163" cy="1560782"/>
          </a:xfrm>
          <a:prstGeom prst="rect">
            <a:avLst/>
          </a:prstGeom>
        </p:spPr>
      </p:pic>
      <p:sp>
        <p:nvSpPr>
          <p:cNvPr id="34" name="Rounded Rectangle 7">
            <a:extLst>
              <a:ext uri="{FF2B5EF4-FFF2-40B4-BE49-F238E27FC236}">
                <a16:creationId xmlns:a16="http://schemas.microsoft.com/office/drawing/2014/main" id="{DE46930E-77F4-76CE-47EC-2B69CE2C8049}"/>
              </a:ext>
            </a:extLst>
          </p:cNvPr>
          <p:cNvSpPr/>
          <p:nvPr/>
        </p:nvSpPr>
        <p:spPr>
          <a:xfrm>
            <a:off x="9312100" y="2697441"/>
            <a:ext cx="1202193" cy="1322902"/>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35" name="TextBox 34">
            <a:extLst>
              <a:ext uri="{FF2B5EF4-FFF2-40B4-BE49-F238E27FC236}">
                <a16:creationId xmlns:a16="http://schemas.microsoft.com/office/drawing/2014/main" id="{1B8FF141-7570-4CDC-1074-3DDB2F1E5E36}"/>
              </a:ext>
            </a:extLst>
          </p:cNvPr>
          <p:cNvSpPr txBox="1"/>
          <p:nvPr/>
        </p:nvSpPr>
        <p:spPr>
          <a:xfrm>
            <a:off x="9312100" y="2803799"/>
            <a:ext cx="125203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IE" sz="1200" b="1" dirty="0" err="1">
                <a:solidFill>
                  <a:srgbClr val="262626"/>
                </a:solidFill>
                <a:latin typeface="Calibri"/>
                <a:ea typeface="Calibri"/>
                <a:cs typeface="Calibri"/>
              </a:rPr>
              <a:t>Agroekosistēmas</a:t>
            </a:r>
          </a:p>
        </p:txBody>
      </p:sp>
      <p:pic>
        <p:nvPicPr>
          <p:cNvPr id="36" name="Picture 35">
            <a:extLst>
              <a:ext uri="{FF2B5EF4-FFF2-40B4-BE49-F238E27FC236}">
                <a16:creationId xmlns:a16="http://schemas.microsoft.com/office/drawing/2014/main" id="{EF270D7E-7148-5707-98FA-C86DC56BA8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29383" y="3319880"/>
            <a:ext cx="1767624" cy="1591135"/>
          </a:xfrm>
          <a:prstGeom prst="rect">
            <a:avLst/>
          </a:prstGeom>
        </p:spPr>
      </p:pic>
      <p:sp>
        <p:nvSpPr>
          <p:cNvPr id="37" name="Rounded Rectangle 4">
            <a:extLst>
              <a:ext uri="{FF2B5EF4-FFF2-40B4-BE49-F238E27FC236}">
                <a16:creationId xmlns:a16="http://schemas.microsoft.com/office/drawing/2014/main" id="{CDCF84B0-2749-719B-3608-2FC710B3F1AC}"/>
              </a:ext>
            </a:extLst>
          </p:cNvPr>
          <p:cNvSpPr/>
          <p:nvPr/>
        </p:nvSpPr>
        <p:spPr>
          <a:xfrm>
            <a:off x="10702756" y="2696906"/>
            <a:ext cx="1205704" cy="1322902"/>
          </a:xfrm>
          <a:prstGeom prst="roundRect">
            <a:avLst>
              <a:gd name="adj" fmla="val 8777"/>
            </a:avLst>
          </a:prstGeom>
          <a:gradFill flip="none" rotWithShape="1">
            <a:gsLst>
              <a:gs pos="0">
                <a:schemeClr val="accent1">
                  <a:lumMod val="67000"/>
                </a:schemeClr>
              </a:gs>
              <a:gs pos="36000">
                <a:schemeClr val="accent1">
                  <a:lumMod val="97000"/>
                  <a:lumOff val="3000"/>
                </a:schemeClr>
              </a:gs>
              <a:gs pos="81000">
                <a:schemeClr val="accent1">
                  <a:lumMod val="60000"/>
                  <a:lumOff val="40000"/>
                </a:schemeClr>
              </a:gs>
            </a:gsLst>
            <a:lin ang="16200000" scaled="1"/>
            <a:tileRect/>
          </a:gradFill>
          <a:ln w="25400" cap="flat">
            <a:noFill/>
            <a:prstDash val="solid"/>
            <a:round/>
          </a:ln>
          <a:effectLst/>
          <a:sp3d/>
        </p:spPr>
        <p:style>
          <a:lnRef idx="0">
            <a:scrgbClr r="0" g="0" b="0"/>
          </a:lnRef>
          <a:fillRef idx="1003">
            <a:schemeClr val="lt2"/>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endParaRPr lang="it-IT" sz="7600" b="1">
              <a:solidFill>
                <a:srgbClr val="535353"/>
              </a:solidFill>
              <a:latin typeface="Calibri"/>
              <a:ea typeface="Calibri"/>
              <a:cs typeface="Calibri"/>
              <a:sym typeface="Calibri"/>
            </a:endParaRPr>
          </a:p>
        </p:txBody>
      </p:sp>
      <p:sp>
        <p:nvSpPr>
          <p:cNvPr id="38" name="TextBox 37">
            <a:extLst>
              <a:ext uri="{FF2B5EF4-FFF2-40B4-BE49-F238E27FC236}">
                <a16:creationId xmlns:a16="http://schemas.microsoft.com/office/drawing/2014/main" id="{44BC950E-7ECD-E4A2-5C3F-900AB2BC2534}"/>
              </a:ext>
            </a:extLst>
          </p:cNvPr>
          <p:cNvSpPr txBox="1"/>
          <p:nvPr/>
        </p:nvSpPr>
        <p:spPr>
          <a:xfrm>
            <a:off x="10789216" y="2638284"/>
            <a:ext cx="1140339"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400" b="1" dirty="0" err="1">
                <a:solidFill>
                  <a:schemeClr val="tx1">
                    <a:lumMod val="50000"/>
                  </a:schemeClr>
                </a:solidFill>
                <a:latin typeface="Calibri"/>
                <a:cs typeface="Calibri"/>
                <a:sym typeface="Calibri"/>
              </a:rPr>
              <a:t>Mežu</a:t>
            </a:r>
            <a:r>
              <a:rPr lang="en-US" sz="1400" b="1" dirty="0">
                <a:solidFill>
                  <a:schemeClr val="tx1">
                    <a:lumMod val="50000"/>
                  </a:schemeClr>
                </a:solidFill>
                <a:latin typeface="Calibri"/>
                <a:cs typeface="Calibri"/>
                <a:sym typeface="Calibri"/>
              </a:rPr>
              <a:t> </a:t>
            </a:r>
            <a:r>
              <a:rPr lang="en-US" sz="1400" b="1" dirty="0" err="1">
                <a:solidFill>
                  <a:schemeClr val="tx1">
                    <a:lumMod val="50000"/>
                  </a:schemeClr>
                </a:solidFill>
                <a:latin typeface="Calibri"/>
                <a:cs typeface="Calibri"/>
                <a:sym typeface="Calibri"/>
              </a:rPr>
              <a:t>ekosistēmas</a:t>
            </a:r>
            <a:endParaRPr lang="en-US" sz="1400" b="1" dirty="0" err="1">
              <a:solidFill>
                <a:schemeClr val="tx1">
                  <a:lumMod val="50000"/>
                </a:schemeClr>
              </a:solidFill>
              <a:ea typeface="Calibri"/>
              <a:cs typeface="Calibri"/>
            </a:endParaRPr>
          </a:p>
        </p:txBody>
      </p:sp>
      <p:pic>
        <p:nvPicPr>
          <p:cNvPr id="39" name="Picture 38">
            <a:extLst>
              <a:ext uri="{FF2B5EF4-FFF2-40B4-BE49-F238E27FC236}">
                <a16:creationId xmlns:a16="http://schemas.microsoft.com/office/drawing/2014/main" id="{51E9A0FE-1899-04D5-982E-DEB7AF48A5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19213" y="3300619"/>
            <a:ext cx="1772787" cy="1613413"/>
          </a:xfrm>
          <a:prstGeom prst="rect">
            <a:avLst/>
          </a:prstGeom>
        </p:spPr>
      </p:pic>
      <p:pic>
        <p:nvPicPr>
          <p:cNvPr id="40" name="Picture 39">
            <a:extLst>
              <a:ext uri="{FF2B5EF4-FFF2-40B4-BE49-F238E27FC236}">
                <a16:creationId xmlns:a16="http://schemas.microsoft.com/office/drawing/2014/main" id="{64212D52-A650-3615-C573-D719944B91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20234" y="4522469"/>
            <a:ext cx="9120520" cy="1990551"/>
          </a:xfrm>
          <a:prstGeom prst="rect">
            <a:avLst/>
          </a:prstGeom>
        </p:spPr>
      </p:pic>
      <p:sp>
        <p:nvSpPr>
          <p:cNvPr id="43" name="Freeform 36">
            <a:extLst>
              <a:ext uri="{FF2B5EF4-FFF2-40B4-BE49-F238E27FC236}">
                <a16:creationId xmlns:a16="http://schemas.microsoft.com/office/drawing/2014/main" id="{482C44F3-E4ED-F423-8895-23799D4FACB1}"/>
              </a:ext>
            </a:extLst>
          </p:cNvPr>
          <p:cNvSpPr/>
          <p:nvPr/>
        </p:nvSpPr>
        <p:spPr>
          <a:xfrm>
            <a:off x="3740481" y="1776551"/>
            <a:ext cx="5636351" cy="477581"/>
          </a:xfrm>
          <a:custGeom>
            <a:avLst/>
            <a:gdLst>
              <a:gd name="connsiteX0" fmla="*/ 0 w 2252793"/>
              <a:gd name="connsiteY0" fmla="*/ 0 h 403200"/>
              <a:gd name="connsiteX1" fmla="*/ 2252793 w 2252793"/>
              <a:gd name="connsiteY1" fmla="*/ 0 h 403200"/>
              <a:gd name="connsiteX2" fmla="*/ 2252793 w 2252793"/>
              <a:gd name="connsiteY2" fmla="*/ 403200 h 403200"/>
              <a:gd name="connsiteX3" fmla="*/ 0 w 2252793"/>
              <a:gd name="connsiteY3" fmla="*/ 403200 h 403200"/>
              <a:gd name="connsiteX4" fmla="*/ 0 w 2252793"/>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793" h="403200">
                <a:moveTo>
                  <a:pt x="0" y="0"/>
                </a:moveTo>
                <a:lnTo>
                  <a:pt x="2252793" y="0"/>
                </a:lnTo>
                <a:lnTo>
                  <a:pt x="2252793" y="403200"/>
                </a:lnTo>
                <a:lnTo>
                  <a:pt x="0" y="403200"/>
                </a:lnTo>
                <a:lnTo>
                  <a:pt x="0" y="0"/>
                </a:lnTo>
                <a:close/>
              </a:path>
            </a:pathLst>
          </a:custGeom>
          <a:solidFill>
            <a:srgbClr val="F6B552"/>
          </a:solidFill>
        </p:spPr>
        <p:style>
          <a:lnRef idx="0">
            <a:schemeClr val="accent2"/>
          </a:lnRef>
          <a:fillRef idx="3">
            <a:schemeClr val="accent2"/>
          </a:fillRef>
          <a:effectRef idx="3">
            <a:schemeClr val="accent2"/>
          </a:effectRef>
          <a:fontRef idx="minor">
            <a:schemeClr val="lt1"/>
          </a:fontRef>
        </p:style>
        <p:txBody>
          <a:bodyPr spcFirstLastPara="0" vert="horz" wrap="square" lIns="99568" tIns="56896" rIns="99568" bIns="5689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22284">
              <a:lnSpc>
                <a:spcPct val="90000"/>
              </a:lnSpc>
              <a:spcBef>
                <a:spcPct val="0"/>
              </a:spcBef>
              <a:spcAft>
                <a:spcPct val="35000"/>
              </a:spcAft>
              <a:defRPr/>
            </a:pPr>
            <a:r>
              <a:rPr lang="lv-LV" sz="2400" b="1" dirty="0">
                <a:solidFill>
                  <a:srgbClr val="FFFFFF"/>
                </a:solidFill>
                <a:latin typeface="Calibri" panose="020F0502020204030204"/>
                <a:cs typeface="Calibri"/>
              </a:rPr>
              <a:t>6. Klastera tematiskās grupas </a:t>
            </a:r>
            <a:r>
              <a:rPr lang="en-GB" sz="2400" b="1" dirty="0">
                <a:solidFill>
                  <a:srgbClr val="FFFFFF"/>
                </a:solidFill>
                <a:latin typeface="Calibri" panose="020F0502020204030204"/>
                <a:cs typeface="Calibri"/>
              </a:rPr>
              <a:t> </a:t>
            </a:r>
          </a:p>
        </p:txBody>
      </p:sp>
    </p:spTree>
    <p:extLst>
      <p:ext uri="{BB962C8B-B14F-4D97-AF65-F5344CB8AC3E}">
        <p14:creationId xmlns:p14="http://schemas.microsoft.com/office/powerpoint/2010/main" val="2874436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1">
            <a:extLst>
              <a:ext uri="{FF2B5EF4-FFF2-40B4-BE49-F238E27FC236}">
                <a16:creationId xmlns:a16="http://schemas.microsoft.com/office/drawing/2014/main" id="{D689333F-FCD5-F1BA-FB93-BC527C46D36A}"/>
              </a:ext>
            </a:extLst>
          </p:cNvPr>
          <p:cNvSpPr>
            <a:spLocks noGrp="1"/>
          </p:cNvSpPr>
          <p:nvPr>
            <p:ph type="title"/>
          </p:nvPr>
        </p:nvSpPr>
        <p:spPr>
          <a:xfrm>
            <a:off x="1264619" y="493021"/>
            <a:ext cx="10515600" cy="1325563"/>
          </a:xfrm>
        </p:spPr>
        <p:txBody>
          <a:bodyPr>
            <a:normAutofit fontScale="90000"/>
          </a:bodyPr>
          <a:lstStyle/>
          <a:p>
            <a:pPr algn="ctr"/>
            <a:r>
              <a:rPr lang="lv-LV" sz="3200" b="1" dirty="0">
                <a:solidFill>
                  <a:schemeClr val="accent6">
                    <a:lumMod val="50000"/>
                  </a:schemeClr>
                </a:solidFill>
                <a:latin typeface="+mn-lt"/>
              </a:rPr>
              <a:t>CARE4BIO</a:t>
            </a:r>
            <a:r>
              <a:rPr lang="lv-LV" sz="3200" b="1" dirty="0">
                <a:latin typeface="+mn-lt"/>
              </a:rPr>
              <a:t> ir oficiālais Eiropas Apvārsnis 6. klastera nacionālo kontaktpunktu tīkls!</a:t>
            </a:r>
            <a:br>
              <a:rPr lang="en-US" sz="3200" b="1" dirty="0">
                <a:latin typeface="+mn-lt"/>
              </a:rPr>
            </a:br>
            <a:endParaRPr lang="lv-LV" sz="3200" b="1" dirty="0">
              <a:latin typeface="+mn-lt"/>
            </a:endParaRPr>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15</a:t>
            </a:fld>
            <a:endParaRPr lang="en-US" altLang="lv-LV"/>
          </a:p>
        </p:txBody>
      </p:sp>
      <p:sp>
        <p:nvSpPr>
          <p:cNvPr id="5" name="TextBox 4">
            <a:extLst>
              <a:ext uri="{FF2B5EF4-FFF2-40B4-BE49-F238E27FC236}">
                <a16:creationId xmlns:a16="http://schemas.microsoft.com/office/drawing/2014/main" id="{742626F8-514A-A408-326C-87A2D54F73EE}"/>
              </a:ext>
            </a:extLst>
          </p:cNvPr>
          <p:cNvSpPr txBox="1"/>
          <p:nvPr/>
        </p:nvSpPr>
        <p:spPr>
          <a:xfrm>
            <a:off x="9035825" y="5932779"/>
            <a:ext cx="9810974" cy="323165"/>
          </a:xfrm>
          <a:prstGeom prst="rect">
            <a:avLst/>
          </a:prstGeom>
          <a:noFill/>
          <a:ln w="12700">
            <a:solidFill>
              <a:schemeClr val="bg1"/>
            </a:solidFill>
          </a:ln>
        </p:spPr>
        <p:txBody>
          <a:bodyPr wrap="square">
            <a:spAutoFit/>
          </a:bodyPr>
          <a:lstStyle/>
          <a:p>
            <a:r>
              <a:rPr lang="lv-LV" sz="1500" b="1">
                <a:latin typeface="+mj-lt"/>
              </a:rPr>
              <a:t>* Plašāka informācija pieejama </a:t>
            </a:r>
            <a:r>
              <a:rPr lang="lv-LV" sz="1500" b="1">
                <a:latin typeface="+mj-lt"/>
                <a:hlinkClick r:id="rId3"/>
              </a:rPr>
              <a:t>šeit</a:t>
            </a:r>
            <a:endParaRPr lang="en-US" sz="1500" b="1">
              <a:latin typeface="+mj-lt"/>
            </a:endParaRPr>
          </a:p>
        </p:txBody>
      </p:sp>
      <p:pic>
        <p:nvPicPr>
          <p:cNvPr id="2" name="Picture 2" descr="Logo, icon&#10;&#10;Description automatically generated">
            <a:extLst>
              <a:ext uri="{FF2B5EF4-FFF2-40B4-BE49-F238E27FC236}">
                <a16:creationId xmlns:a16="http://schemas.microsoft.com/office/drawing/2014/main" id="{6FA5F362-1AD3-A3FA-DCE4-370B5BC1E364}"/>
              </a:ext>
            </a:extLst>
          </p:cNvPr>
          <p:cNvPicPr>
            <a:picLocks noChangeAspect="1"/>
          </p:cNvPicPr>
          <p:nvPr/>
        </p:nvPicPr>
        <p:blipFill>
          <a:blip r:embed="rId4"/>
          <a:stretch>
            <a:fillRect/>
          </a:stretch>
        </p:blipFill>
        <p:spPr>
          <a:xfrm>
            <a:off x="9601209" y="1818584"/>
            <a:ext cx="1888724" cy="857272"/>
          </a:xfrm>
          <a:prstGeom prst="rect">
            <a:avLst/>
          </a:prstGeom>
        </p:spPr>
      </p:pic>
      <p:pic>
        <p:nvPicPr>
          <p:cNvPr id="10" name="Picture 9">
            <a:extLst>
              <a:ext uri="{FF2B5EF4-FFF2-40B4-BE49-F238E27FC236}">
                <a16:creationId xmlns:a16="http://schemas.microsoft.com/office/drawing/2014/main" id="{54DE15C4-B3B9-8426-A1D1-CB2936255AF5}"/>
              </a:ext>
            </a:extLst>
          </p:cNvPr>
          <p:cNvPicPr>
            <a:picLocks noChangeAspect="1"/>
          </p:cNvPicPr>
          <p:nvPr/>
        </p:nvPicPr>
        <p:blipFill rotWithShape="1">
          <a:blip r:embed="rId5"/>
          <a:srcRect l="3116" t="241"/>
          <a:stretch/>
        </p:blipFill>
        <p:spPr>
          <a:xfrm>
            <a:off x="9163250" y="3298390"/>
            <a:ext cx="2764642" cy="2518641"/>
          </a:xfrm>
          <a:prstGeom prst="rect">
            <a:avLst/>
          </a:prstGeom>
        </p:spPr>
      </p:pic>
      <p:pic>
        <p:nvPicPr>
          <p:cNvPr id="12" name="Picture 11">
            <a:extLst>
              <a:ext uri="{FF2B5EF4-FFF2-40B4-BE49-F238E27FC236}">
                <a16:creationId xmlns:a16="http://schemas.microsoft.com/office/drawing/2014/main" id="{8563692D-98F0-77DC-C204-65D684B3EDE1}"/>
              </a:ext>
            </a:extLst>
          </p:cNvPr>
          <p:cNvPicPr>
            <a:picLocks noChangeAspect="1"/>
          </p:cNvPicPr>
          <p:nvPr/>
        </p:nvPicPr>
        <p:blipFill>
          <a:blip r:embed="rId6"/>
          <a:stretch>
            <a:fillRect/>
          </a:stretch>
        </p:blipFill>
        <p:spPr>
          <a:xfrm>
            <a:off x="446621" y="4609300"/>
            <a:ext cx="8353425" cy="1790700"/>
          </a:xfrm>
          <a:prstGeom prst="rect">
            <a:avLst/>
          </a:prstGeom>
        </p:spPr>
      </p:pic>
      <p:pic>
        <p:nvPicPr>
          <p:cNvPr id="8" name="Picture 7">
            <a:extLst>
              <a:ext uri="{FF2B5EF4-FFF2-40B4-BE49-F238E27FC236}">
                <a16:creationId xmlns:a16="http://schemas.microsoft.com/office/drawing/2014/main" id="{1E57D617-C50E-DDE7-BD98-9E0FAA59F346}"/>
              </a:ext>
            </a:extLst>
          </p:cNvPr>
          <p:cNvPicPr>
            <a:picLocks noChangeAspect="1"/>
          </p:cNvPicPr>
          <p:nvPr/>
        </p:nvPicPr>
        <p:blipFill>
          <a:blip r:embed="rId7"/>
          <a:stretch>
            <a:fillRect/>
          </a:stretch>
        </p:blipFill>
        <p:spPr>
          <a:xfrm>
            <a:off x="411781" y="1748909"/>
            <a:ext cx="8282697" cy="2808801"/>
          </a:xfrm>
          <a:prstGeom prst="rect">
            <a:avLst/>
          </a:prstGeom>
        </p:spPr>
      </p:pic>
    </p:spTree>
    <p:extLst>
      <p:ext uri="{BB962C8B-B14F-4D97-AF65-F5344CB8AC3E}">
        <p14:creationId xmlns:p14="http://schemas.microsoft.com/office/powerpoint/2010/main" val="2390834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7E16711-3E87-046B-CF9B-918A794930AC}"/>
              </a:ext>
            </a:extLst>
          </p:cNvPr>
          <p:cNvSpPr>
            <a:spLocks noGrp="1"/>
          </p:cNvSpPr>
          <p:nvPr>
            <p:ph type="sldNum" sz="quarter" idx="12"/>
          </p:nvPr>
        </p:nvSpPr>
        <p:spPr/>
        <p:txBody>
          <a:bodyPr/>
          <a:lstStyle/>
          <a:p>
            <a:fld id="{660F3F40-12FA-4968-8235-5F18DAFE2DEF}" type="slidenum">
              <a:rPr lang="lv-LV" smtClean="0"/>
              <a:t>16</a:t>
            </a:fld>
            <a:endParaRPr lang="lv-LV"/>
          </a:p>
        </p:txBody>
      </p:sp>
      <p:pic>
        <p:nvPicPr>
          <p:cNvPr id="9" name="Picture 8">
            <a:extLst>
              <a:ext uri="{FF2B5EF4-FFF2-40B4-BE49-F238E27FC236}">
                <a16:creationId xmlns:a16="http://schemas.microsoft.com/office/drawing/2014/main" id="{A2BCF7C8-C9AA-E43E-9B8E-5D8BB44BD372}"/>
              </a:ext>
            </a:extLst>
          </p:cNvPr>
          <p:cNvPicPr>
            <a:picLocks noChangeAspect="1"/>
          </p:cNvPicPr>
          <p:nvPr/>
        </p:nvPicPr>
        <p:blipFill>
          <a:blip r:embed="rId3"/>
          <a:stretch>
            <a:fillRect/>
          </a:stretch>
        </p:blipFill>
        <p:spPr>
          <a:xfrm>
            <a:off x="562771" y="2912344"/>
            <a:ext cx="11066457" cy="2630918"/>
          </a:xfrm>
          <a:prstGeom prst="rect">
            <a:avLst/>
          </a:prstGeom>
        </p:spPr>
      </p:pic>
      <p:sp>
        <p:nvSpPr>
          <p:cNvPr id="11" name="TextBox 10">
            <a:extLst>
              <a:ext uri="{FF2B5EF4-FFF2-40B4-BE49-F238E27FC236}">
                <a16:creationId xmlns:a16="http://schemas.microsoft.com/office/drawing/2014/main" id="{16E2673D-C0E7-CAA5-3037-3F11A84B54D2}"/>
              </a:ext>
            </a:extLst>
          </p:cNvPr>
          <p:cNvSpPr txBox="1"/>
          <p:nvPr/>
        </p:nvSpPr>
        <p:spPr>
          <a:xfrm>
            <a:off x="1932475" y="1094461"/>
            <a:ext cx="9272832" cy="1815882"/>
          </a:xfrm>
          <a:prstGeom prst="rect">
            <a:avLst/>
          </a:prstGeom>
          <a:noFill/>
        </p:spPr>
        <p:txBody>
          <a:bodyPr wrap="square">
            <a:spAutoFit/>
          </a:bodyPr>
          <a:lstStyle/>
          <a:p>
            <a:pPr marL="285750" indent="-285750">
              <a:buFont typeface="Arial" panose="020B0604020202020204" pitchFamily="34" charset="0"/>
              <a:buChar char="•"/>
            </a:pPr>
            <a:r>
              <a:rPr lang="lv-LV" sz="1600" b="1">
                <a:solidFill>
                  <a:schemeClr val="accent6">
                    <a:lumMod val="50000"/>
                  </a:schemeClr>
                </a:solidFill>
              </a:rPr>
              <a:t>ES misijas </a:t>
            </a:r>
            <a:r>
              <a:rPr lang="lv-LV" sz="1600"/>
              <a:t>ir pētniecības un inovācijas programmas “Apvārsnis Eiropa” jaunums 2021.–2027. gadam; </a:t>
            </a:r>
          </a:p>
          <a:p>
            <a:pPr marL="285750" indent="-285750">
              <a:buFont typeface="Arial" panose="020B0604020202020204" pitchFamily="34" charset="0"/>
              <a:buChar char="•"/>
            </a:pPr>
            <a:endParaRPr lang="lv-LV" sz="1600"/>
          </a:p>
          <a:p>
            <a:pPr marL="285750" indent="-285750">
              <a:buFont typeface="Arial" panose="020B0604020202020204" pitchFamily="34" charset="0"/>
              <a:buChar char="•"/>
            </a:pPr>
            <a:r>
              <a:rPr lang="lv-LV" sz="1600"/>
              <a:t>Jauns veids, kā rast konkrētus risinājumus dažām no lielākajām problēmām. Misijām ir vērienīgi mērķi, piešķirot pētniecībai un inovācijai jaunu lomu, kā arī </a:t>
            </a:r>
            <a:r>
              <a:rPr lang="lv-LV" sz="1600" b="1">
                <a:solidFill>
                  <a:schemeClr val="accent6">
                    <a:lumMod val="50000"/>
                  </a:schemeClr>
                </a:solidFill>
              </a:rPr>
              <a:t>īpaša uzmanība ir veltīta iedzīvotāju iesaistei</a:t>
            </a:r>
            <a:r>
              <a:rPr lang="lv-LV" sz="1600"/>
              <a:t>; </a:t>
            </a:r>
          </a:p>
          <a:p>
            <a:pPr marL="285750" indent="-285750">
              <a:buFont typeface="Arial" panose="020B0604020202020204" pitchFamily="34" charset="0"/>
              <a:buChar char="•"/>
            </a:pPr>
            <a:endParaRPr lang="lv-LV" sz="1600"/>
          </a:p>
          <a:p>
            <a:pPr marL="285750" indent="-285750">
              <a:buFont typeface="Arial" panose="020B0604020202020204" pitchFamily="34" charset="0"/>
              <a:buChar char="•"/>
            </a:pPr>
            <a:r>
              <a:rPr lang="lv-LV" sz="1600"/>
              <a:t>ES šobrīd ir noteikusi 5 misijas, no kurām </a:t>
            </a:r>
            <a:r>
              <a:rPr lang="lv-LV" sz="1600" b="1">
                <a:solidFill>
                  <a:schemeClr val="accent6">
                    <a:lumMod val="50000"/>
                  </a:schemeClr>
                </a:solidFill>
              </a:rPr>
              <a:t>4 ir saistītas ar 6. klasteri</a:t>
            </a:r>
            <a:r>
              <a:rPr lang="lv-LV" sz="1600"/>
              <a:t>; </a:t>
            </a:r>
          </a:p>
          <a:p>
            <a:pPr marL="285750" indent="-285750">
              <a:buFont typeface="Arial" panose="020B0604020202020204" pitchFamily="34" charset="0"/>
              <a:buChar char="•"/>
            </a:pPr>
            <a:endParaRPr lang="lv-LV" sz="1600"/>
          </a:p>
        </p:txBody>
      </p:sp>
      <p:pic>
        <p:nvPicPr>
          <p:cNvPr id="14" name="Attēls 18">
            <a:extLst>
              <a:ext uri="{FF2B5EF4-FFF2-40B4-BE49-F238E27FC236}">
                <a16:creationId xmlns:a16="http://schemas.microsoft.com/office/drawing/2014/main" id="{491716DD-495D-6152-E4AA-47DFB6C08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586" y="265318"/>
            <a:ext cx="1201705" cy="695507"/>
          </a:xfrm>
          <a:prstGeom prst="rect">
            <a:avLst/>
          </a:prstGeom>
        </p:spPr>
      </p:pic>
      <p:sp>
        <p:nvSpPr>
          <p:cNvPr id="16" name="TextBox 15">
            <a:extLst>
              <a:ext uri="{FF2B5EF4-FFF2-40B4-BE49-F238E27FC236}">
                <a16:creationId xmlns:a16="http://schemas.microsoft.com/office/drawing/2014/main" id="{D7DD741A-E2F8-600B-CCD7-BC7DB80138E5}"/>
              </a:ext>
            </a:extLst>
          </p:cNvPr>
          <p:cNvSpPr txBox="1"/>
          <p:nvPr/>
        </p:nvSpPr>
        <p:spPr>
          <a:xfrm>
            <a:off x="9128474" y="6033185"/>
            <a:ext cx="2848407" cy="276999"/>
          </a:xfrm>
          <a:prstGeom prst="rect">
            <a:avLst/>
          </a:prstGeom>
          <a:noFill/>
          <a:ln w="12700">
            <a:solidFill>
              <a:schemeClr val="bg1"/>
            </a:solidFill>
          </a:ln>
        </p:spPr>
        <p:txBody>
          <a:bodyPr wrap="square">
            <a:spAutoFit/>
          </a:bodyPr>
          <a:lstStyle/>
          <a:p>
            <a:r>
              <a:rPr lang="lv-LV" sz="1200" b="1">
                <a:latin typeface="+mj-lt"/>
              </a:rPr>
              <a:t>* Plašāka informācija pieejama </a:t>
            </a:r>
            <a:r>
              <a:rPr lang="lv-LV" sz="1200" b="1">
                <a:latin typeface="+mj-lt"/>
                <a:hlinkClick r:id="rId5"/>
              </a:rPr>
              <a:t>šeit</a:t>
            </a:r>
            <a:endParaRPr lang="en-US" sz="1200" b="1">
              <a:latin typeface="+mj-lt"/>
            </a:endParaRPr>
          </a:p>
        </p:txBody>
      </p:sp>
      <p:sp>
        <p:nvSpPr>
          <p:cNvPr id="4" name="TextBox 3">
            <a:extLst>
              <a:ext uri="{FF2B5EF4-FFF2-40B4-BE49-F238E27FC236}">
                <a16:creationId xmlns:a16="http://schemas.microsoft.com/office/drawing/2014/main" id="{4F1D9C6C-659B-417E-1933-9389F6A13DC7}"/>
              </a:ext>
            </a:extLst>
          </p:cNvPr>
          <p:cNvSpPr txBox="1"/>
          <p:nvPr/>
        </p:nvSpPr>
        <p:spPr>
          <a:xfrm>
            <a:off x="3901152" y="413016"/>
            <a:ext cx="6232634" cy="400110"/>
          </a:xfrm>
          <a:prstGeom prst="rect">
            <a:avLst/>
          </a:prstGeom>
          <a:noFill/>
        </p:spPr>
        <p:txBody>
          <a:bodyPr wrap="square" lIns="91440" tIns="45720" rIns="91440" bIns="45720" rtlCol="0" anchor="t">
            <a:spAutoFit/>
          </a:bodyPr>
          <a:lstStyle/>
          <a:p>
            <a:r>
              <a:rPr lang="lv-LV" sz="2000" b="1">
                <a:solidFill>
                  <a:schemeClr val="accent1">
                    <a:lumMod val="50000"/>
                  </a:schemeClr>
                </a:solidFill>
                <a:latin typeface="Verdana"/>
                <a:ea typeface="Verdana"/>
                <a:cs typeface="+mj-cs"/>
              </a:rPr>
              <a:t>Apvārsnis Eiropa Misijas</a:t>
            </a:r>
            <a:endParaRPr lang="en-US" sz="2000" b="1">
              <a:solidFill>
                <a:schemeClr val="accent1">
                  <a:lumMod val="50000"/>
                </a:schemeClr>
              </a:solidFill>
              <a:latin typeface="Verdana"/>
              <a:ea typeface="Verdana"/>
              <a:cs typeface="+mj-cs"/>
            </a:endParaRPr>
          </a:p>
        </p:txBody>
      </p:sp>
    </p:spTree>
    <p:extLst>
      <p:ext uri="{BB962C8B-B14F-4D97-AF65-F5344CB8AC3E}">
        <p14:creationId xmlns:p14="http://schemas.microsoft.com/office/powerpoint/2010/main" val="87259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AEA276C-B7CD-B438-BD95-BBF03F9F6321}"/>
              </a:ext>
            </a:extLst>
          </p:cNvPr>
          <p:cNvPicPr>
            <a:picLocks noChangeAspect="1"/>
          </p:cNvPicPr>
          <p:nvPr/>
        </p:nvPicPr>
        <p:blipFill>
          <a:blip r:embed="rId3"/>
          <a:stretch>
            <a:fillRect/>
          </a:stretch>
        </p:blipFill>
        <p:spPr>
          <a:xfrm>
            <a:off x="7400925" y="5670141"/>
            <a:ext cx="4686300" cy="1057275"/>
          </a:xfrm>
          <a:prstGeom prst="rect">
            <a:avLst/>
          </a:prstGeom>
        </p:spPr>
      </p:pic>
      <p:sp>
        <p:nvSpPr>
          <p:cNvPr id="2" name="Title 1">
            <a:extLst>
              <a:ext uri="{FF2B5EF4-FFF2-40B4-BE49-F238E27FC236}">
                <a16:creationId xmlns:a16="http://schemas.microsoft.com/office/drawing/2014/main" id="{59BFC741-4ED2-EF92-0950-E59D26CF1863}"/>
              </a:ext>
            </a:extLst>
          </p:cNvPr>
          <p:cNvSpPr>
            <a:spLocks noGrp="1"/>
          </p:cNvSpPr>
          <p:nvPr>
            <p:ph type="title"/>
          </p:nvPr>
        </p:nvSpPr>
        <p:spPr>
          <a:xfrm>
            <a:off x="887413" y="244162"/>
            <a:ext cx="10515600" cy="2019000"/>
          </a:xfrm>
        </p:spPr>
        <p:txBody>
          <a:bodyPr/>
          <a:lstStyle/>
          <a:p>
            <a:r>
              <a:rPr lang="lv-LV" sz="3200" b="1" i="0" dirty="0">
                <a:solidFill>
                  <a:srgbClr val="002451"/>
                </a:solidFill>
                <a:effectLst/>
                <a:latin typeface="Calibri" panose="020F0502020204030204" pitchFamily="34" charset="0"/>
              </a:rPr>
              <a:t>"</a:t>
            </a:r>
            <a:r>
              <a:rPr lang="lv-LV" sz="3200" b="1" i="0" dirty="0" err="1">
                <a:solidFill>
                  <a:srgbClr val="002451"/>
                </a:solidFill>
                <a:effectLst/>
                <a:latin typeface="Calibri" panose="020F0502020204030204" pitchFamily="34" charset="0"/>
              </a:rPr>
              <a:t>Sustainable</a:t>
            </a:r>
            <a:r>
              <a:rPr lang="lv-LV" sz="3200" b="1" i="0" dirty="0">
                <a:solidFill>
                  <a:srgbClr val="002451"/>
                </a:solidFill>
                <a:effectLst/>
                <a:latin typeface="Calibri" panose="020F0502020204030204" pitchFamily="34" charset="0"/>
              </a:rPr>
              <a:t> </a:t>
            </a:r>
            <a:r>
              <a:rPr lang="lv-LV" sz="3200" b="1" i="0" dirty="0" err="1">
                <a:solidFill>
                  <a:srgbClr val="002451"/>
                </a:solidFill>
                <a:effectLst/>
                <a:latin typeface="Calibri" panose="020F0502020204030204" pitchFamily="34" charset="0"/>
              </a:rPr>
              <a:t>Blue</a:t>
            </a:r>
            <a:r>
              <a:rPr lang="lv-LV" sz="3200" b="1" i="0" dirty="0">
                <a:solidFill>
                  <a:srgbClr val="002451"/>
                </a:solidFill>
                <a:effectLst/>
                <a:latin typeface="Calibri" panose="020F0502020204030204" pitchFamily="34" charset="0"/>
              </a:rPr>
              <a:t> </a:t>
            </a:r>
            <a:r>
              <a:rPr lang="lv-LV" sz="3200" b="1" i="0" dirty="0" err="1">
                <a:solidFill>
                  <a:srgbClr val="002451"/>
                </a:solidFill>
                <a:effectLst/>
                <a:latin typeface="Calibri" panose="020F0502020204030204" pitchFamily="34" charset="0"/>
              </a:rPr>
              <a:t>Economy</a:t>
            </a:r>
            <a:r>
              <a:rPr lang="lv-LV" sz="3200" b="1" i="0" dirty="0">
                <a:solidFill>
                  <a:srgbClr val="002451"/>
                </a:solidFill>
                <a:effectLst/>
                <a:latin typeface="Calibri" panose="020F0502020204030204" pitchFamily="34" charset="0"/>
              </a:rPr>
              <a:t> </a:t>
            </a:r>
            <a:r>
              <a:rPr lang="lv-LV" sz="3200" b="1" i="0" dirty="0" err="1">
                <a:solidFill>
                  <a:srgbClr val="002451"/>
                </a:solidFill>
                <a:effectLst/>
                <a:latin typeface="Calibri" panose="020F0502020204030204" pitchFamily="34" charset="0"/>
              </a:rPr>
              <a:t>Partnership</a:t>
            </a:r>
            <a:r>
              <a:rPr lang="lv-LV" sz="3200" b="1" i="0" dirty="0">
                <a:solidFill>
                  <a:srgbClr val="002451"/>
                </a:solidFill>
                <a:effectLst/>
                <a:latin typeface="Calibri" panose="020F0502020204030204" pitchFamily="34" charset="0"/>
              </a:rPr>
              <a:t>"</a:t>
            </a:r>
            <a:r>
              <a:rPr lang="lv-LV" sz="3200" b="1" i="0" dirty="0">
                <a:solidFill>
                  <a:srgbClr val="5F6368"/>
                </a:solidFill>
                <a:effectLst/>
                <a:latin typeface="Calibri" panose="020F0502020204030204" pitchFamily="34" charset="0"/>
              </a:rPr>
              <a:t> </a:t>
            </a:r>
            <a:br>
              <a:rPr lang="lv-LV" sz="1800" b="1" i="0" dirty="0">
                <a:solidFill>
                  <a:srgbClr val="5F6368"/>
                </a:solidFill>
                <a:effectLst/>
                <a:latin typeface="Calibri" panose="020F0502020204030204" pitchFamily="34" charset="0"/>
              </a:rPr>
            </a:br>
            <a:br>
              <a:rPr lang="lv-LV" sz="1800" b="0" i="0" dirty="0">
                <a:solidFill>
                  <a:srgbClr val="000000"/>
                </a:solidFill>
                <a:effectLst/>
                <a:latin typeface="Calibri" panose="020F0502020204030204" pitchFamily="34" charset="0"/>
              </a:rPr>
            </a:br>
            <a:br>
              <a:rPr lang="lv-LV" sz="1800" b="0" i="0" dirty="0">
                <a:solidFill>
                  <a:srgbClr val="000000"/>
                </a:solidFill>
                <a:effectLst/>
                <a:latin typeface="Calibri" panose="020F0502020204030204" pitchFamily="34" charset="0"/>
              </a:rPr>
            </a:br>
            <a:br>
              <a:rPr lang="lv-LV" sz="1800" b="0" i="0" dirty="0">
                <a:solidFill>
                  <a:srgbClr val="000000"/>
                </a:solidFill>
                <a:effectLst/>
                <a:latin typeface="Calibri" panose="020F0502020204030204" pitchFamily="34" charset="0"/>
              </a:rPr>
            </a:br>
            <a:r>
              <a:rPr lang="lv-LV" sz="1400" b="0" i="1" dirty="0">
                <a:solidFill>
                  <a:srgbClr val="002451"/>
                </a:solidFill>
                <a:effectLst/>
                <a:latin typeface="Calibri" panose="020F0502020204030204" pitchFamily="34" charset="0"/>
              </a:rPr>
              <a:t>"</a:t>
            </a:r>
            <a:r>
              <a:rPr lang="lv-LV" sz="1400" b="0" i="1" dirty="0" err="1">
                <a:solidFill>
                  <a:srgbClr val="002451"/>
                </a:solidFill>
                <a:effectLst/>
                <a:latin typeface="Calibri" panose="020F0502020204030204" pitchFamily="34" charset="0"/>
              </a:rPr>
              <a:t>Unified</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Paths</a:t>
            </a:r>
            <a:r>
              <a:rPr lang="lv-LV" sz="1400" b="0" i="1" dirty="0">
                <a:solidFill>
                  <a:srgbClr val="002451"/>
                </a:solidFill>
                <a:effectLst/>
                <a:latin typeface="Calibri" panose="020F0502020204030204" pitchFamily="34" charset="0"/>
              </a:rPr>
              <a:t> to a </a:t>
            </a:r>
            <a:r>
              <a:rPr lang="lv-LV" sz="1400" b="0" i="1" dirty="0" err="1">
                <a:solidFill>
                  <a:srgbClr val="002451"/>
                </a:solidFill>
                <a:effectLst/>
                <a:latin typeface="Calibri" panose="020F0502020204030204" pitchFamily="34" charset="0"/>
              </a:rPr>
              <a:t>Climate-Neutral</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Sustainable</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and</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Resilient</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Blue</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Economy</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Engaging</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Civil</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Society</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Academia</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Policy</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and</a:t>
            </a:r>
            <a:r>
              <a:rPr lang="lv-LV" sz="1400" b="0" i="1" dirty="0">
                <a:solidFill>
                  <a:srgbClr val="002451"/>
                </a:solidFill>
                <a:effectLst/>
                <a:latin typeface="Calibri" panose="020F0502020204030204" pitchFamily="34" charset="0"/>
              </a:rPr>
              <a:t> </a:t>
            </a:r>
            <a:r>
              <a:rPr lang="lv-LV" sz="1400" b="0" i="1" dirty="0" err="1">
                <a:solidFill>
                  <a:srgbClr val="002451"/>
                </a:solidFill>
                <a:effectLst/>
                <a:latin typeface="Calibri" panose="020F0502020204030204" pitchFamily="34" charset="0"/>
              </a:rPr>
              <a:t>Industry</a:t>
            </a:r>
            <a:r>
              <a:rPr lang="lv-LV" sz="1400" b="0" i="1" dirty="0">
                <a:solidFill>
                  <a:srgbClr val="002451"/>
                </a:solidFill>
                <a:effectLst/>
                <a:latin typeface="Calibri" panose="020F0502020204030204" pitchFamily="34" charset="0"/>
              </a:rPr>
              <a:t>". </a:t>
            </a:r>
            <a:endParaRPr lang="lv-LV" sz="1400" dirty="0"/>
          </a:p>
        </p:txBody>
      </p:sp>
      <p:sp>
        <p:nvSpPr>
          <p:cNvPr id="8" name="TextBox 7">
            <a:extLst>
              <a:ext uri="{FF2B5EF4-FFF2-40B4-BE49-F238E27FC236}">
                <a16:creationId xmlns:a16="http://schemas.microsoft.com/office/drawing/2014/main" id="{D156B2E9-5775-D3DF-BB15-E449ED295FCF}"/>
              </a:ext>
            </a:extLst>
          </p:cNvPr>
          <p:cNvSpPr txBox="1"/>
          <p:nvPr/>
        </p:nvSpPr>
        <p:spPr>
          <a:xfrm>
            <a:off x="839788" y="2122500"/>
            <a:ext cx="10610850" cy="3754874"/>
          </a:xfrm>
          <a:prstGeom prst="rect">
            <a:avLst/>
          </a:prstGeom>
          <a:noFill/>
        </p:spPr>
        <p:txBody>
          <a:bodyPr wrap="square">
            <a:spAutoFit/>
          </a:bodyPr>
          <a:lstStyle/>
          <a:p>
            <a:pPr marL="285750" indent="-285750" algn="l" fontAlgn="base">
              <a:buFont typeface="Arial" panose="020B0604020202020204" pitchFamily="34" charset="0"/>
              <a:buChar char="•"/>
            </a:pPr>
            <a:r>
              <a:rPr lang="lv-LV" sz="1400" b="0" i="0" dirty="0">
                <a:solidFill>
                  <a:srgbClr val="000000"/>
                </a:solidFill>
                <a:effectLst/>
                <a:latin typeface="Calibri" panose="020F0502020204030204" pitchFamily="34" charset="0"/>
              </a:rPr>
              <a:t>ES partnerības mērķis ir līdz 2030. gadam veicināt pāreju uz </a:t>
            </a:r>
            <a:r>
              <a:rPr lang="lv-LV" sz="1400" b="0" i="0" dirty="0" err="1">
                <a:solidFill>
                  <a:srgbClr val="000000"/>
                </a:solidFill>
                <a:effectLst/>
                <a:latin typeface="Calibri" panose="020F0502020204030204" pitchFamily="34" charset="0"/>
              </a:rPr>
              <a:t>klimatneitrālu</a:t>
            </a:r>
            <a:r>
              <a:rPr lang="lv-LV" sz="1400" b="0" i="0" dirty="0">
                <a:solidFill>
                  <a:srgbClr val="002060"/>
                </a:solidFill>
                <a:effectLst/>
                <a:latin typeface="Calibri" panose="020F0502020204030204" pitchFamily="34" charset="0"/>
              </a:rPr>
              <a:t>, </a:t>
            </a:r>
            <a:r>
              <a:rPr lang="lv-LV" sz="1400" b="1" i="0" dirty="0">
                <a:solidFill>
                  <a:srgbClr val="002060"/>
                </a:solidFill>
                <a:effectLst/>
                <a:latin typeface="Calibri" panose="020F0502020204030204" pitchFamily="34" charset="0"/>
              </a:rPr>
              <a:t>ilgtspējīgu, produktīvu un konkurētspējīgu zilo ekonomiku</a:t>
            </a:r>
            <a:r>
              <a:rPr lang="lv-LV" sz="1400" b="0" i="0" dirty="0">
                <a:solidFill>
                  <a:srgbClr val="000000"/>
                </a:solidFill>
                <a:effectLst/>
                <a:latin typeface="Calibri" panose="020F0502020204030204" pitchFamily="34" charset="0"/>
              </a:rPr>
              <a:t>, vienlaikus radot un atbalstot apstākļus ilgtspējīgam okeānam.</a:t>
            </a:r>
            <a:endParaRPr lang="lv-LV" sz="1400" dirty="0">
              <a:solidFill>
                <a:srgbClr val="000000"/>
              </a:solidFill>
              <a:latin typeface="Calibri" panose="020F0502020204030204" pitchFamily="34" charset="0"/>
            </a:endParaRPr>
          </a:p>
          <a:p>
            <a:pPr algn="l" fontAlgn="base"/>
            <a:endParaRPr lang="lv-LV" sz="1400" b="0" i="0" dirty="0">
              <a:solidFill>
                <a:srgbClr val="242424"/>
              </a:solidFill>
              <a:effectLst/>
              <a:latin typeface="Segoe UI" panose="020B0502040204020203" pitchFamily="34" charset="0"/>
            </a:endParaRPr>
          </a:p>
          <a:p>
            <a:pPr marL="285750" indent="-285750" algn="l" fontAlgn="base">
              <a:buFont typeface="Arial" panose="020B0604020202020204" pitchFamily="34" charset="0"/>
              <a:buChar char="•"/>
            </a:pPr>
            <a:r>
              <a:rPr lang="lv-LV" sz="1400" b="0" i="0" dirty="0">
                <a:solidFill>
                  <a:srgbClr val="000000"/>
                </a:solidFill>
                <a:effectLst/>
                <a:latin typeface="Calibri" panose="020F0502020204030204" pitchFamily="34" charset="0"/>
              </a:rPr>
              <a:t>Konkursa </a:t>
            </a:r>
            <a:r>
              <a:rPr lang="lv-LV" sz="1400" b="1" i="0" dirty="0">
                <a:solidFill>
                  <a:srgbClr val="002060"/>
                </a:solidFill>
                <a:effectLst/>
                <a:latin typeface="Calibri" panose="020F0502020204030204" pitchFamily="34" charset="0"/>
              </a:rPr>
              <a:t>mērķis</a:t>
            </a:r>
            <a:r>
              <a:rPr lang="lv-LV" sz="1400" b="0" i="0" dirty="0">
                <a:solidFill>
                  <a:srgbClr val="000000"/>
                </a:solidFill>
                <a:effectLst/>
                <a:latin typeface="Calibri" panose="020F0502020204030204" pitchFamily="34" charset="0"/>
              </a:rPr>
              <a:t> ir atbalstīt starptautiskus pētniecības un inovācijas projektus, kuru ilgums ir 36 mēneši un kuri atbilst vienai no četrām prioritārajām jomām: </a:t>
            </a:r>
            <a:br>
              <a:rPr lang="lv-LV" sz="1400" b="0" i="0" dirty="0">
                <a:solidFill>
                  <a:srgbClr val="000000"/>
                </a:solidFill>
                <a:effectLst/>
                <a:latin typeface="Calibri" panose="020F0502020204030204" pitchFamily="34" charset="0"/>
              </a:rPr>
            </a:br>
            <a:endParaRPr lang="lv-LV" sz="1400" b="0" i="0" dirty="0">
              <a:solidFill>
                <a:srgbClr val="242424"/>
              </a:solidFill>
              <a:effectLst/>
              <a:latin typeface="Segoe UI" panose="020B0502040204020203" pitchFamily="34" charset="0"/>
            </a:endParaRPr>
          </a:p>
          <a:p>
            <a:pPr marL="742950" lvl="1" indent="-285750" fontAlgn="base">
              <a:buClr>
                <a:schemeClr val="accent1">
                  <a:lumMod val="75000"/>
                </a:schemeClr>
              </a:buClr>
              <a:buFont typeface="Wingdings" panose="05000000000000000000" pitchFamily="2" charset="2"/>
              <a:buChar char="Ø"/>
            </a:pPr>
            <a:r>
              <a:rPr lang="lv-LV" sz="1400" b="0" i="0" dirty="0">
                <a:solidFill>
                  <a:srgbClr val="000000"/>
                </a:solidFill>
                <a:effectLst/>
                <a:latin typeface="Calibri" panose="020F0502020204030204" pitchFamily="34" charset="0"/>
              </a:rPr>
              <a:t>Okeāna digitālie dvīņi reģionālā </a:t>
            </a:r>
            <a:r>
              <a:rPr lang="lv-LV" sz="1400" b="0" i="0" dirty="0" err="1">
                <a:solidFill>
                  <a:srgbClr val="000000"/>
                </a:solidFill>
                <a:effectLst/>
                <a:latin typeface="Calibri" panose="020F0502020204030204" pitchFamily="34" charset="0"/>
              </a:rPr>
              <a:t>apakšbaseina</a:t>
            </a:r>
            <a:r>
              <a:rPr lang="lv-LV" sz="1400" b="0" i="0" dirty="0">
                <a:solidFill>
                  <a:srgbClr val="000000"/>
                </a:solidFill>
                <a:effectLst/>
                <a:latin typeface="Calibri" panose="020F0502020204030204" pitchFamily="34" charset="0"/>
              </a:rPr>
              <a:t> mērogā;</a:t>
            </a:r>
            <a:br>
              <a:rPr lang="lv-LV" sz="1400" b="0" i="0" dirty="0">
                <a:solidFill>
                  <a:srgbClr val="000000"/>
                </a:solidFill>
                <a:effectLst/>
                <a:latin typeface="Calibri" panose="020F0502020204030204" pitchFamily="34" charset="0"/>
              </a:rPr>
            </a:br>
            <a:endParaRPr lang="lv-LV" sz="1400" b="0" i="0" dirty="0">
              <a:solidFill>
                <a:srgbClr val="000000"/>
              </a:solidFill>
              <a:effectLst/>
              <a:latin typeface="Calibri" panose="020F0502020204030204" pitchFamily="34" charset="0"/>
            </a:endParaRPr>
          </a:p>
          <a:p>
            <a:pPr marL="742950" lvl="1" indent="-285750" fontAlgn="base">
              <a:buClr>
                <a:schemeClr val="accent1">
                  <a:lumMod val="75000"/>
                </a:schemeClr>
              </a:buClr>
              <a:buFont typeface="Wingdings" panose="05000000000000000000" pitchFamily="2" charset="2"/>
              <a:buChar char="Ø"/>
            </a:pPr>
            <a:r>
              <a:rPr lang="lv-LV" sz="1400" b="0" i="0" dirty="0">
                <a:solidFill>
                  <a:srgbClr val="000000"/>
                </a:solidFill>
                <a:effectLst/>
                <a:latin typeface="Calibri" panose="020F0502020204030204" pitchFamily="34" charset="0"/>
              </a:rPr>
              <a:t>Zilās ekonomikas nozares, daudzfunkcionālu jūras infrastruktūru attīstība;</a:t>
            </a:r>
            <a:br>
              <a:rPr lang="lv-LV" sz="1400" b="0" i="0" dirty="0">
                <a:solidFill>
                  <a:srgbClr val="000000"/>
                </a:solidFill>
                <a:effectLst/>
                <a:latin typeface="Calibri" panose="020F0502020204030204" pitchFamily="34" charset="0"/>
              </a:rPr>
            </a:br>
            <a:endParaRPr lang="lv-LV" sz="1400" b="0" i="0" dirty="0">
              <a:solidFill>
                <a:srgbClr val="000000"/>
              </a:solidFill>
              <a:effectLst/>
              <a:latin typeface="Calibri" panose="020F0502020204030204" pitchFamily="34" charset="0"/>
            </a:endParaRPr>
          </a:p>
          <a:p>
            <a:pPr marL="742950" lvl="1" indent="-285750" fontAlgn="base">
              <a:buClr>
                <a:schemeClr val="accent1">
                  <a:lumMod val="75000"/>
                </a:schemeClr>
              </a:buClr>
              <a:buFont typeface="Wingdings" panose="05000000000000000000" pitchFamily="2" charset="2"/>
              <a:buChar char="Ø"/>
            </a:pPr>
            <a:r>
              <a:rPr lang="lv-LV" sz="1400" b="0" i="0" dirty="0">
                <a:solidFill>
                  <a:srgbClr val="000000"/>
                </a:solidFill>
                <a:effectLst/>
                <a:latin typeface="Calibri" panose="020F0502020204030204" pitchFamily="34" charset="0"/>
              </a:rPr>
              <a:t>Jūras izmantošanas plānošana un pārvaldība reģionālā līmenī;</a:t>
            </a:r>
            <a:br>
              <a:rPr lang="lv-LV" sz="1400" b="0" i="0" dirty="0">
                <a:solidFill>
                  <a:srgbClr val="000000"/>
                </a:solidFill>
                <a:effectLst/>
                <a:latin typeface="Calibri" panose="020F0502020204030204" pitchFamily="34" charset="0"/>
              </a:rPr>
            </a:br>
            <a:endParaRPr lang="lv-LV" sz="1400" b="0" i="0" dirty="0">
              <a:solidFill>
                <a:srgbClr val="000000"/>
              </a:solidFill>
              <a:effectLst/>
              <a:latin typeface="Calibri" panose="020F0502020204030204" pitchFamily="34" charset="0"/>
            </a:endParaRPr>
          </a:p>
          <a:p>
            <a:pPr marL="742950" lvl="1" indent="-285750">
              <a:buClr>
                <a:schemeClr val="accent1">
                  <a:lumMod val="75000"/>
                </a:schemeClr>
              </a:buClr>
              <a:buFont typeface="Wingdings" panose="05000000000000000000" pitchFamily="2" charset="2"/>
              <a:buChar char="Ø"/>
            </a:pPr>
            <a:r>
              <a:rPr lang="lv-LV" sz="1400" b="0" i="0" dirty="0" err="1">
                <a:solidFill>
                  <a:srgbClr val="000000"/>
                </a:solidFill>
                <a:effectLst/>
                <a:latin typeface="Calibri" panose="020F0502020204030204" pitchFamily="34" charset="0"/>
              </a:rPr>
              <a:t>Blue</a:t>
            </a:r>
            <a:r>
              <a:rPr lang="lv-LV" sz="1400" b="0" i="0" dirty="0">
                <a:solidFill>
                  <a:srgbClr val="000000"/>
                </a:solidFill>
                <a:effectLst/>
                <a:latin typeface="Calibri" panose="020F0502020204030204" pitchFamily="34" charset="0"/>
              </a:rPr>
              <a:t> </a:t>
            </a:r>
            <a:r>
              <a:rPr lang="lv-LV" sz="1400" b="0" i="0" dirty="0" err="1">
                <a:solidFill>
                  <a:srgbClr val="000000"/>
                </a:solidFill>
                <a:effectLst/>
                <a:latin typeface="Calibri" panose="020F0502020204030204" pitchFamily="34" charset="0"/>
              </a:rPr>
              <a:t>Bioresources</a:t>
            </a:r>
            <a:r>
              <a:rPr lang="lv-LV" sz="1400" b="0" i="0" dirty="0">
                <a:solidFill>
                  <a:srgbClr val="000000"/>
                </a:solidFill>
                <a:effectLst/>
                <a:latin typeface="Calibri" panose="020F0502020204030204" pitchFamily="34" charset="0"/>
              </a:rPr>
              <a:t>. </a:t>
            </a:r>
            <a:br>
              <a:rPr lang="lv-LV" sz="1400" b="0" i="0" dirty="0">
                <a:solidFill>
                  <a:srgbClr val="002451"/>
                </a:solidFill>
                <a:effectLst/>
                <a:latin typeface="Calibri" panose="020F0502020204030204" pitchFamily="34" charset="0"/>
              </a:rPr>
            </a:br>
            <a:endParaRPr lang="lv-LV" sz="1400" b="0" i="0" dirty="0">
              <a:solidFill>
                <a:srgbClr val="000000"/>
              </a:solidFill>
              <a:effectLst/>
              <a:latin typeface="Calibri" panose="020F0502020204030204" pitchFamily="34" charset="0"/>
            </a:endParaRPr>
          </a:p>
          <a:p>
            <a:pPr algn="l" fontAlgn="base"/>
            <a:endParaRPr lang="lv-LV" sz="1400" b="0" i="0" dirty="0">
              <a:solidFill>
                <a:srgbClr val="242424"/>
              </a:solidFill>
              <a:effectLst/>
              <a:latin typeface="Segoe UI" panose="020B0502040204020203" pitchFamily="34" charset="0"/>
            </a:endParaRPr>
          </a:p>
          <a:p>
            <a:pPr algn="l"/>
            <a:endParaRPr lang="lv-LV" sz="1400" b="0" i="0" dirty="0">
              <a:solidFill>
                <a:srgbClr val="000000"/>
              </a:solidFill>
              <a:effectLst/>
              <a:latin typeface="Calibri" panose="020F0502020204030204" pitchFamily="34" charset="0"/>
            </a:endParaRPr>
          </a:p>
          <a:p>
            <a:pPr algn="l"/>
            <a:r>
              <a:rPr lang="lv-LV" sz="1400" b="0" i="0" dirty="0">
                <a:solidFill>
                  <a:srgbClr val="000000"/>
                </a:solidFill>
                <a:effectLst/>
                <a:latin typeface="Calibri" panose="020F0502020204030204" pitchFamily="34" charset="0"/>
              </a:rPr>
              <a:t>Latvijas finansējumus dalībai SBEP 2024.gada projektu konkursā ir EUR 600 000 apmērā, kas dod iespēju atbalstīt</a:t>
            </a:r>
            <a:r>
              <a:rPr lang="lv-LV" sz="1400" b="0" i="0" dirty="0">
                <a:solidFill>
                  <a:srgbClr val="F6B552"/>
                </a:solidFill>
                <a:effectLst/>
                <a:latin typeface="Calibri" panose="020F0502020204030204" pitchFamily="34" charset="0"/>
              </a:rPr>
              <a:t> </a:t>
            </a:r>
            <a:r>
              <a:rPr lang="lv-LV" sz="1400" b="1" i="0" dirty="0">
                <a:solidFill>
                  <a:srgbClr val="F6B552"/>
                </a:solidFill>
                <a:effectLst/>
                <a:latin typeface="Calibri" panose="020F0502020204030204" pitchFamily="34" charset="0"/>
              </a:rPr>
              <a:t>2 projektu īstenošanu.</a:t>
            </a:r>
            <a:endParaRPr lang="lv-LV" sz="1400" b="0" i="0" dirty="0">
              <a:solidFill>
                <a:srgbClr val="F6B552"/>
              </a:solidFill>
              <a:effectLst/>
              <a:latin typeface="Segoe UI" panose="020B0502040204020203" pitchFamily="34" charset="0"/>
            </a:endParaRPr>
          </a:p>
        </p:txBody>
      </p:sp>
      <p:pic>
        <p:nvPicPr>
          <p:cNvPr id="14" name="Picture 13">
            <a:extLst>
              <a:ext uri="{FF2B5EF4-FFF2-40B4-BE49-F238E27FC236}">
                <a16:creationId xmlns:a16="http://schemas.microsoft.com/office/drawing/2014/main" id="{DF993039-9DD9-75AB-2A44-D182C0DFA97F}"/>
              </a:ext>
            </a:extLst>
          </p:cNvPr>
          <p:cNvPicPr>
            <a:picLocks noChangeAspect="1"/>
          </p:cNvPicPr>
          <p:nvPr/>
        </p:nvPicPr>
        <p:blipFill>
          <a:blip r:embed="rId4"/>
          <a:stretch>
            <a:fillRect/>
          </a:stretch>
        </p:blipFill>
        <p:spPr>
          <a:xfrm>
            <a:off x="1359903" y="3429000"/>
            <a:ext cx="5653087" cy="2000759"/>
          </a:xfrm>
          <a:prstGeom prst="rect">
            <a:avLst/>
          </a:prstGeom>
        </p:spPr>
      </p:pic>
      <p:pic>
        <p:nvPicPr>
          <p:cNvPr id="19" name="Attēls 18">
            <a:extLst>
              <a:ext uri="{FF2B5EF4-FFF2-40B4-BE49-F238E27FC236}">
                <a16:creationId xmlns:a16="http://schemas.microsoft.com/office/drawing/2014/main" id="{BA9911EA-44D5-2B74-3958-899A81F57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86" y="265318"/>
            <a:ext cx="1201705" cy="695507"/>
          </a:xfrm>
          <a:prstGeom prst="rect">
            <a:avLst/>
          </a:prstGeom>
        </p:spPr>
      </p:pic>
      <p:sp>
        <p:nvSpPr>
          <p:cNvPr id="4" name="TextBox 3">
            <a:extLst>
              <a:ext uri="{FF2B5EF4-FFF2-40B4-BE49-F238E27FC236}">
                <a16:creationId xmlns:a16="http://schemas.microsoft.com/office/drawing/2014/main" id="{C0A29727-40E8-A85E-9692-CD363815E318}"/>
              </a:ext>
            </a:extLst>
          </p:cNvPr>
          <p:cNvSpPr txBox="1"/>
          <p:nvPr/>
        </p:nvSpPr>
        <p:spPr>
          <a:xfrm>
            <a:off x="1067539" y="1170249"/>
            <a:ext cx="7410635" cy="369332"/>
          </a:xfrm>
          <a:prstGeom prst="rect">
            <a:avLst/>
          </a:prstGeom>
          <a:noFill/>
        </p:spPr>
        <p:txBody>
          <a:bodyPr wrap="square">
            <a:spAutoFit/>
          </a:bodyPr>
          <a:lstStyle/>
          <a:p>
            <a:r>
              <a:rPr lang="en-US" b="1" i="0" dirty="0">
                <a:solidFill>
                  <a:srgbClr val="F6B552"/>
                </a:solidFill>
                <a:effectLst/>
                <a:latin typeface="Montserrat" panose="00000500000000000000" pitchFamily="2" charset="0"/>
              </a:rPr>
              <a:t>Deadline pre-proposals:</a:t>
            </a:r>
            <a:r>
              <a:rPr lang="lv-LV" b="1" i="0" dirty="0">
                <a:solidFill>
                  <a:srgbClr val="F6B552"/>
                </a:solidFill>
                <a:effectLst/>
                <a:latin typeface="Montserrat" panose="00000500000000000000" pitchFamily="2" charset="0"/>
              </a:rPr>
              <a:t> </a:t>
            </a:r>
            <a:r>
              <a:rPr lang="en-US" b="1" i="0" dirty="0">
                <a:solidFill>
                  <a:srgbClr val="F6B552"/>
                </a:solidFill>
                <a:effectLst/>
                <a:latin typeface="Montserrat" panose="00000500000000000000" pitchFamily="2" charset="0"/>
              </a:rPr>
              <a:t>10 Apr 2024</a:t>
            </a:r>
            <a:endParaRPr lang="lv-LV" dirty="0">
              <a:solidFill>
                <a:srgbClr val="F6B552"/>
              </a:solidFill>
            </a:endParaRPr>
          </a:p>
        </p:txBody>
      </p:sp>
      <p:sp>
        <p:nvSpPr>
          <p:cNvPr id="6" name="TextBox 5">
            <a:extLst>
              <a:ext uri="{FF2B5EF4-FFF2-40B4-BE49-F238E27FC236}">
                <a16:creationId xmlns:a16="http://schemas.microsoft.com/office/drawing/2014/main" id="{59334151-DE81-87E3-4576-D8F186D9792A}"/>
              </a:ext>
            </a:extLst>
          </p:cNvPr>
          <p:cNvSpPr txBox="1"/>
          <p:nvPr/>
        </p:nvSpPr>
        <p:spPr>
          <a:xfrm>
            <a:off x="5818964" y="1170249"/>
            <a:ext cx="6094520" cy="369332"/>
          </a:xfrm>
          <a:prstGeom prst="rect">
            <a:avLst/>
          </a:prstGeom>
          <a:noFill/>
        </p:spPr>
        <p:txBody>
          <a:bodyPr wrap="square">
            <a:spAutoFit/>
          </a:bodyPr>
          <a:lstStyle/>
          <a:p>
            <a:r>
              <a:rPr lang="en-US" b="1" i="0" dirty="0">
                <a:solidFill>
                  <a:srgbClr val="F6B552"/>
                </a:solidFill>
                <a:effectLst/>
                <a:latin typeface="Montserrat" panose="00000500000000000000" pitchFamily="2" charset="0"/>
              </a:rPr>
              <a:t>Deadline full proposals:</a:t>
            </a:r>
            <a:r>
              <a:rPr lang="lv-LV" b="1" i="0" dirty="0">
                <a:solidFill>
                  <a:srgbClr val="F6B552"/>
                </a:solidFill>
                <a:effectLst/>
                <a:latin typeface="Montserrat" panose="00000500000000000000" pitchFamily="2" charset="0"/>
              </a:rPr>
              <a:t> </a:t>
            </a:r>
            <a:r>
              <a:rPr lang="en-US" b="1" i="0" dirty="0">
                <a:solidFill>
                  <a:srgbClr val="F6B552"/>
                </a:solidFill>
                <a:effectLst/>
                <a:latin typeface="Montserrat" panose="00000500000000000000" pitchFamily="2" charset="0"/>
              </a:rPr>
              <a:t>6 Nov 2024</a:t>
            </a:r>
            <a:endParaRPr lang="lv-LV" dirty="0">
              <a:solidFill>
                <a:srgbClr val="F6B552"/>
              </a:solidFill>
            </a:endParaRPr>
          </a:p>
        </p:txBody>
      </p:sp>
    </p:spTree>
    <p:extLst>
      <p:ext uri="{BB962C8B-B14F-4D97-AF65-F5344CB8AC3E}">
        <p14:creationId xmlns:p14="http://schemas.microsoft.com/office/powerpoint/2010/main" val="304352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a:extLst>
              <a:ext uri="{FF2B5EF4-FFF2-40B4-BE49-F238E27FC236}">
                <a16:creationId xmlns:a16="http://schemas.microsoft.com/office/drawing/2014/main" id="{F0B2F781-46E2-AF42-6E7A-02C7B441D86D}"/>
              </a:ext>
            </a:extLst>
          </p:cNvPr>
          <p:cNvPicPr>
            <a:picLocks noChangeAspect="1"/>
          </p:cNvPicPr>
          <p:nvPr/>
        </p:nvPicPr>
        <p:blipFill>
          <a:blip r:embed="rId3"/>
          <a:stretch>
            <a:fillRect/>
          </a:stretch>
        </p:blipFill>
        <p:spPr>
          <a:xfrm>
            <a:off x="690673" y="4595667"/>
            <a:ext cx="6016284" cy="1991759"/>
          </a:xfrm>
          <a:prstGeom prst="rect">
            <a:avLst/>
          </a:prstGeom>
        </p:spPr>
      </p:pic>
      <p:sp>
        <p:nvSpPr>
          <p:cNvPr id="12" name="TextBox 11">
            <a:extLst>
              <a:ext uri="{FF2B5EF4-FFF2-40B4-BE49-F238E27FC236}">
                <a16:creationId xmlns:a16="http://schemas.microsoft.com/office/drawing/2014/main" id="{BC9C3920-50DE-C2AC-3572-3B6FA819DC29}"/>
              </a:ext>
            </a:extLst>
          </p:cNvPr>
          <p:cNvSpPr txBox="1"/>
          <p:nvPr/>
        </p:nvSpPr>
        <p:spPr>
          <a:xfrm>
            <a:off x="551895" y="1712683"/>
            <a:ext cx="11088210" cy="1200329"/>
          </a:xfrm>
          <a:prstGeom prst="rect">
            <a:avLst/>
          </a:prstGeom>
          <a:noFill/>
        </p:spPr>
        <p:txBody>
          <a:bodyPr wrap="square">
            <a:spAutoFit/>
          </a:bodyPr>
          <a:lstStyle/>
          <a:p>
            <a:r>
              <a:rPr lang="lv-LV" b="1" dirty="0">
                <a:solidFill>
                  <a:srgbClr val="002060"/>
                </a:solidFill>
              </a:rPr>
              <a:t>CBE JU ir 2 miljardu </a:t>
            </a:r>
            <a:r>
              <a:rPr lang="lv-LV" dirty="0"/>
              <a:t>eiro liela partnerība starp Eiropas Savienību un </a:t>
            </a:r>
            <a:r>
              <a:rPr lang="lv-LV" dirty="0" err="1"/>
              <a:t>Bio-based</a:t>
            </a:r>
            <a:r>
              <a:rPr lang="lv-LV" dirty="0"/>
              <a:t> Industries, kas katru gadu organizē konkursus lai finansētu projektus, kas veicina konkurētspēju </a:t>
            </a:r>
            <a:r>
              <a:rPr lang="lv-LV" dirty="0" err="1"/>
              <a:t>biorūpniecības</a:t>
            </a:r>
            <a:r>
              <a:rPr lang="lv-LV" dirty="0"/>
              <a:t> nozarēs. Projekti veicina sadarbību starp dažādiem jomu pārstāvjiem visā Eiropā, sākot </a:t>
            </a:r>
            <a:r>
              <a:rPr lang="lv-LV" b="1" dirty="0">
                <a:solidFill>
                  <a:srgbClr val="002060"/>
                </a:solidFill>
              </a:rPr>
              <a:t>no biomasas ražotājiem un atkritumu </a:t>
            </a:r>
            <a:r>
              <a:rPr lang="lv-LV" b="1" dirty="0" err="1">
                <a:solidFill>
                  <a:srgbClr val="002060"/>
                </a:solidFill>
              </a:rPr>
              <a:t>apsaimniekotājiem</a:t>
            </a:r>
            <a:r>
              <a:rPr lang="lv-LV" b="1" dirty="0">
                <a:solidFill>
                  <a:srgbClr val="002060"/>
                </a:solidFill>
              </a:rPr>
              <a:t> līdz pētniekiem un pārstrādes nozarēm</a:t>
            </a:r>
            <a:r>
              <a:rPr lang="lv-LV" dirty="0"/>
              <a:t>.</a:t>
            </a:r>
          </a:p>
        </p:txBody>
      </p:sp>
      <p:pic>
        <p:nvPicPr>
          <p:cNvPr id="14" name="Attēls 13">
            <a:extLst>
              <a:ext uri="{FF2B5EF4-FFF2-40B4-BE49-F238E27FC236}">
                <a16:creationId xmlns:a16="http://schemas.microsoft.com/office/drawing/2014/main" id="{C8BD9F05-1432-BE1E-82A7-73831104E94B}"/>
              </a:ext>
            </a:extLst>
          </p:cNvPr>
          <p:cNvPicPr>
            <a:picLocks noChangeAspect="1"/>
          </p:cNvPicPr>
          <p:nvPr/>
        </p:nvPicPr>
        <p:blipFill>
          <a:blip r:embed="rId4"/>
          <a:stretch>
            <a:fillRect/>
          </a:stretch>
        </p:blipFill>
        <p:spPr>
          <a:xfrm>
            <a:off x="345230" y="0"/>
            <a:ext cx="3952875" cy="1781175"/>
          </a:xfrm>
          <a:prstGeom prst="rect">
            <a:avLst/>
          </a:prstGeom>
        </p:spPr>
      </p:pic>
      <p:sp>
        <p:nvSpPr>
          <p:cNvPr id="16" name="TextBox 15">
            <a:extLst>
              <a:ext uri="{FF2B5EF4-FFF2-40B4-BE49-F238E27FC236}">
                <a16:creationId xmlns:a16="http://schemas.microsoft.com/office/drawing/2014/main" id="{00D501A3-3A7E-5880-5122-B500D0AF6B77}"/>
              </a:ext>
            </a:extLst>
          </p:cNvPr>
          <p:cNvSpPr txBox="1"/>
          <p:nvPr/>
        </p:nvSpPr>
        <p:spPr>
          <a:xfrm>
            <a:off x="3659768" y="351978"/>
            <a:ext cx="6094378" cy="1077218"/>
          </a:xfrm>
          <a:prstGeom prst="rect">
            <a:avLst/>
          </a:prstGeom>
          <a:noFill/>
        </p:spPr>
        <p:txBody>
          <a:bodyPr wrap="square">
            <a:spAutoFit/>
          </a:bodyPr>
          <a:lstStyle/>
          <a:p>
            <a:pPr algn="l"/>
            <a:r>
              <a:rPr lang="en-US" sz="3200" b="1" i="0" dirty="0">
                <a:solidFill>
                  <a:srgbClr val="273785"/>
                </a:solidFill>
                <a:effectLst/>
                <a:latin typeface="Oakes Grotesk"/>
              </a:rPr>
              <a:t>Circular Bio-based Europe Joint Undertaking</a:t>
            </a:r>
          </a:p>
        </p:txBody>
      </p:sp>
      <p:sp>
        <p:nvSpPr>
          <p:cNvPr id="20" name="TextBox 19">
            <a:extLst>
              <a:ext uri="{FF2B5EF4-FFF2-40B4-BE49-F238E27FC236}">
                <a16:creationId xmlns:a16="http://schemas.microsoft.com/office/drawing/2014/main" id="{3E68B320-0E1E-86C0-1B58-55EC363CCE3F}"/>
              </a:ext>
            </a:extLst>
          </p:cNvPr>
          <p:cNvSpPr txBox="1"/>
          <p:nvPr/>
        </p:nvSpPr>
        <p:spPr>
          <a:xfrm>
            <a:off x="551895" y="3154175"/>
            <a:ext cx="7139708" cy="1200329"/>
          </a:xfrm>
          <a:prstGeom prst="rect">
            <a:avLst/>
          </a:prstGeom>
          <a:noFill/>
        </p:spPr>
        <p:txBody>
          <a:bodyPr wrap="square">
            <a:spAutoFit/>
          </a:bodyPr>
          <a:lstStyle/>
          <a:p>
            <a:r>
              <a:rPr lang="lv-LV" b="1" dirty="0">
                <a:solidFill>
                  <a:srgbClr val="002060"/>
                </a:solidFill>
              </a:rPr>
              <a:t>Eiropas partnerības galvenie mērķi: </a:t>
            </a:r>
            <a:endParaRPr lang="lv-LV" b="1" dirty="0">
              <a:solidFill>
                <a:srgbClr val="00B050"/>
              </a:solidFill>
            </a:endParaRPr>
          </a:p>
          <a:p>
            <a:pPr marL="285750" indent="-285750">
              <a:buFont typeface="Arial" panose="020B0604020202020204" pitchFamily="34" charset="0"/>
              <a:buChar char="•"/>
            </a:pPr>
            <a:r>
              <a:rPr lang="lv-LV" dirty="0"/>
              <a:t>Paātrināt inovāciju procesu un bioloģiski balstītu inovatīvu risinājumu izstrādi;</a:t>
            </a:r>
          </a:p>
          <a:p>
            <a:pPr marL="285750" indent="-285750">
              <a:buFont typeface="Arial" panose="020B0604020202020204" pitchFamily="34" charset="0"/>
              <a:buChar char="•"/>
            </a:pPr>
            <a:r>
              <a:rPr lang="lv-LV" dirty="0"/>
              <a:t>Paātrināt esošo un jauno bioloģisko risinājumu ieviešanu tirgū.</a:t>
            </a:r>
          </a:p>
        </p:txBody>
      </p:sp>
    </p:spTree>
    <p:extLst>
      <p:ext uri="{BB962C8B-B14F-4D97-AF65-F5344CB8AC3E}">
        <p14:creationId xmlns:p14="http://schemas.microsoft.com/office/powerpoint/2010/main" val="348293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a:extLst>
              <a:ext uri="{FF2B5EF4-FFF2-40B4-BE49-F238E27FC236}">
                <a16:creationId xmlns:a16="http://schemas.microsoft.com/office/drawing/2014/main" id="{D37041AF-849F-4A7E-7B84-6BDCC5F75C9B}"/>
              </a:ext>
            </a:extLst>
          </p:cNvPr>
          <p:cNvPicPr>
            <a:picLocks noChangeAspect="1"/>
          </p:cNvPicPr>
          <p:nvPr/>
        </p:nvPicPr>
        <p:blipFill>
          <a:blip r:embed="rId3"/>
          <a:stretch>
            <a:fillRect/>
          </a:stretch>
        </p:blipFill>
        <p:spPr>
          <a:xfrm>
            <a:off x="473539" y="3038953"/>
            <a:ext cx="6806150" cy="3600193"/>
          </a:xfrm>
          <a:prstGeom prst="rect">
            <a:avLst/>
          </a:prstGeom>
        </p:spPr>
      </p:pic>
      <p:sp>
        <p:nvSpPr>
          <p:cNvPr id="12" name="TextBox 11">
            <a:extLst>
              <a:ext uri="{FF2B5EF4-FFF2-40B4-BE49-F238E27FC236}">
                <a16:creationId xmlns:a16="http://schemas.microsoft.com/office/drawing/2014/main" id="{635A011D-41EF-5E43-AD50-B2D9EAED2A81}"/>
              </a:ext>
            </a:extLst>
          </p:cNvPr>
          <p:cNvSpPr txBox="1"/>
          <p:nvPr/>
        </p:nvSpPr>
        <p:spPr>
          <a:xfrm>
            <a:off x="286306" y="956335"/>
            <a:ext cx="6094378" cy="369332"/>
          </a:xfrm>
          <a:prstGeom prst="rect">
            <a:avLst/>
          </a:prstGeom>
          <a:noFill/>
        </p:spPr>
        <p:txBody>
          <a:bodyPr wrap="square">
            <a:spAutoFit/>
          </a:bodyPr>
          <a:lstStyle/>
          <a:p>
            <a:r>
              <a:rPr lang="lv-LV" dirty="0"/>
              <a:t>Pasākums klātienē notiks 2024. gada 23. aprīlī Briselē</a:t>
            </a:r>
          </a:p>
        </p:txBody>
      </p:sp>
      <p:sp>
        <p:nvSpPr>
          <p:cNvPr id="14" name="TextBox 13">
            <a:extLst>
              <a:ext uri="{FF2B5EF4-FFF2-40B4-BE49-F238E27FC236}">
                <a16:creationId xmlns:a16="http://schemas.microsoft.com/office/drawing/2014/main" id="{93BA730E-2A2E-E99A-FC0E-64A1192BC82F}"/>
              </a:ext>
            </a:extLst>
          </p:cNvPr>
          <p:cNvSpPr txBox="1"/>
          <p:nvPr/>
        </p:nvSpPr>
        <p:spPr>
          <a:xfrm>
            <a:off x="286306" y="372585"/>
            <a:ext cx="6094520" cy="584775"/>
          </a:xfrm>
          <a:prstGeom prst="rect">
            <a:avLst/>
          </a:prstGeom>
          <a:noFill/>
        </p:spPr>
        <p:txBody>
          <a:bodyPr wrap="square">
            <a:spAutoFit/>
          </a:bodyPr>
          <a:lstStyle/>
          <a:p>
            <a:pPr algn="l"/>
            <a:r>
              <a:rPr lang="lv-LV" sz="3200" b="1" i="0" dirty="0">
                <a:solidFill>
                  <a:srgbClr val="002060"/>
                </a:solidFill>
                <a:effectLst/>
                <a:latin typeface="Inter"/>
              </a:rPr>
              <a:t>CBE JU </a:t>
            </a:r>
            <a:r>
              <a:rPr lang="lv-LV" sz="3200" b="1" dirty="0">
                <a:solidFill>
                  <a:srgbClr val="002060"/>
                </a:solidFill>
                <a:latin typeface="Inter"/>
              </a:rPr>
              <a:t>informācijas diena</a:t>
            </a:r>
            <a:r>
              <a:rPr lang="lv-LV" sz="3200" b="1" i="0" dirty="0">
                <a:solidFill>
                  <a:srgbClr val="002060"/>
                </a:solidFill>
                <a:effectLst/>
                <a:latin typeface="Inter"/>
              </a:rPr>
              <a:t> 2024</a:t>
            </a:r>
          </a:p>
        </p:txBody>
      </p:sp>
      <p:sp>
        <p:nvSpPr>
          <p:cNvPr id="24" name="TextBox 23">
            <a:extLst>
              <a:ext uri="{FF2B5EF4-FFF2-40B4-BE49-F238E27FC236}">
                <a16:creationId xmlns:a16="http://schemas.microsoft.com/office/drawing/2014/main" id="{2510FD9E-C2CA-4A1A-5F51-3F0F68DCC214}"/>
              </a:ext>
            </a:extLst>
          </p:cNvPr>
          <p:cNvSpPr txBox="1"/>
          <p:nvPr/>
        </p:nvSpPr>
        <p:spPr>
          <a:xfrm>
            <a:off x="276687" y="1363968"/>
            <a:ext cx="11638625" cy="1477328"/>
          </a:xfrm>
          <a:prstGeom prst="rect">
            <a:avLst/>
          </a:prstGeom>
          <a:noFill/>
        </p:spPr>
        <p:txBody>
          <a:bodyPr wrap="square">
            <a:spAutoFit/>
          </a:bodyPr>
          <a:lstStyle/>
          <a:p>
            <a:r>
              <a:rPr lang="lv-LV" dirty="0"/>
              <a:t>Informācijas dienā tiks apskatītas konkursa prioritātes un tēmas, tā noteikumi un nosacījumi, CBE JU specifiskās konkursa prasības, kā arī iesniegšanas un novērtēšanas process. CBE JU pārstāvji dalīsies ar padomiem, kā uzrakstīt labu priekšlikumu, pamatojoties uz pieredzi, kas gūta iepriekš. Liela daļa informācijas dienas tiks veltīta potenciālo dalībnieku tīklošanās pasākumiem. Dalībnieki izstādes teritorijā varēs sazināties ar Eiropas Komisijas pārstāvjiem, CBE JU darbiniekiem, nacionālajiem kontaktpunktiem, citu finansēšanas programmu pārstāvjiem</a:t>
            </a:r>
          </a:p>
        </p:txBody>
      </p:sp>
      <p:pic>
        <p:nvPicPr>
          <p:cNvPr id="25" name="Attēls 24">
            <a:extLst>
              <a:ext uri="{FF2B5EF4-FFF2-40B4-BE49-F238E27FC236}">
                <a16:creationId xmlns:a16="http://schemas.microsoft.com/office/drawing/2014/main" id="{AD557503-6002-5FB1-082A-14FF15867D49}"/>
              </a:ext>
            </a:extLst>
          </p:cNvPr>
          <p:cNvPicPr>
            <a:picLocks noChangeAspect="1"/>
          </p:cNvPicPr>
          <p:nvPr/>
        </p:nvPicPr>
        <p:blipFill>
          <a:blip r:embed="rId4"/>
          <a:stretch>
            <a:fillRect/>
          </a:stretch>
        </p:blipFill>
        <p:spPr>
          <a:xfrm>
            <a:off x="7678185" y="4839049"/>
            <a:ext cx="3952875" cy="1781175"/>
          </a:xfrm>
          <a:prstGeom prst="rect">
            <a:avLst/>
          </a:prstGeom>
        </p:spPr>
      </p:pic>
    </p:spTree>
    <p:extLst>
      <p:ext uri="{BB962C8B-B14F-4D97-AF65-F5344CB8AC3E}">
        <p14:creationId xmlns:p14="http://schemas.microsoft.com/office/powerpoint/2010/main" val="368480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Freeform: Shape 206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71" name="Rectangle 207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1331C409-69E6-2CF6-49ED-C8E239C6EA8B}"/>
              </a:ext>
            </a:extLst>
          </p:cNvPr>
          <p:cNvSpPr txBox="1">
            <a:spLocks/>
          </p:cNvSpPr>
          <p:nvPr/>
        </p:nvSpPr>
        <p:spPr>
          <a:xfrm>
            <a:off x="390526" y="1683756"/>
            <a:ext cx="3311218" cy="239635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spcAft>
                <a:spcPts val="600"/>
              </a:spcAft>
            </a:pPr>
            <a:r>
              <a:rPr lang="en-US" sz="3600" kern="1200" dirty="0" err="1">
                <a:solidFill>
                  <a:srgbClr val="FFFFFF"/>
                </a:solidFill>
                <a:latin typeface="+mj-lt"/>
                <a:ea typeface="+mj-ea"/>
                <a:cs typeface="+mj-cs"/>
              </a:rPr>
              <a:t>Kontaktpersonas</a:t>
            </a:r>
            <a:r>
              <a:rPr lang="en-US" sz="3600" kern="1200" dirty="0">
                <a:solidFill>
                  <a:srgbClr val="FFFFFF"/>
                </a:solidFill>
                <a:latin typeface="+mj-lt"/>
                <a:ea typeface="+mj-ea"/>
                <a:cs typeface="+mj-cs"/>
              </a:rPr>
              <a:t> 5. un</a:t>
            </a:r>
            <a:r>
              <a:rPr lang="lv-LV" sz="3600" kern="1200" dirty="0">
                <a:solidFill>
                  <a:srgbClr val="FFFFFF"/>
                </a:solidFill>
                <a:latin typeface="+mj-lt"/>
                <a:ea typeface="+mj-ea"/>
                <a:cs typeface="+mj-cs"/>
              </a:rPr>
              <a:t> </a:t>
            </a:r>
            <a:r>
              <a:rPr lang="en-US" sz="3600" kern="1200" dirty="0">
                <a:solidFill>
                  <a:srgbClr val="FFFFFF"/>
                </a:solidFill>
                <a:latin typeface="+mj-lt"/>
                <a:ea typeface="+mj-ea"/>
                <a:cs typeface="+mj-cs"/>
              </a:rPr>
              <a:t>6. </a:t>
            </a:r>
            <a:r>
              <a:rPr lang="en-US" sz="3600" kern="1200" dirty="0" err="1">
                <a:solidFill>
                  <a:srgbClr val="FFFFFF"/>
                </a:solidFill>
                <a:latin typeface="+mj-lt"/>
                <a:ea typeface="+mj-ea"/>
                <a:cs typeface="+mj-cs"/>
              </a:rPr>
              <a:t>klasteriem</a:t>
            </a:r>
            <a:r>
              <a:rPr lang="en-US" sz="3600" kern="1200" dirty="0">
                <a:solidFill>
                  <a:srgbClr val="FFFFFF"/>
                </a:solidFill>
                <a:latin typeface="+mj-lt"/>
                <a:ea typeface="+mj-ea"/>
                <a:cs typeface="+mj-cs"/>
              </a:rPr>
              <a:t> </a:t>
            </a:r>
          </a:p>
        </p:txBody>
      </p:sp>
      <p:pic>
        <p:nvPicPr>
          <p:cNvPr id="2054" name="Picture 6" descr="Save the date - Virtual Horizon Europe Cluster 5 Info Day to take place on  17 October - European Commission">
            <a:extLst>
              <a:ext uri="{FF2B5EF4-FFF2-40B4-BE49-F238E27FC236}">
                <a16:creationId xmlns:a16="http://schemas.microsoft.com/office/drawing/2014/main" id="{30F4C4C7-7E00-D163-CEE6-73429013D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5141" y="4817481"/>
            <a:ext cx="2860916" cy="18548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luster 6 | Horizon Europe NCP Portal">
            <a:extLst>
              <a:ext uri="{FF2B5EF4-FFF2-40B4-BE49-F238E27FC236}">
                <a16:creationId xmlns:a16="http://schemas.microsoft.com/office/drawing/2014/main" id="{B8C91EC8-77A7-D4EE-3492-6B508D8ED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542" y="4817481"/>
            <a:ext cx="2860916" cy="18548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3B56EED-CD2A-6660-6701-41D8381660B6}"/>
              </a:ext>
            </a:extLst>
          </p:cNvPr>
          <p:cNvPicPr>
            <a:picLocks noChangeAspect="1"/>
          </p:cNvPicPr>
          <p:nvPr/>
        </p:nvPicPr>
        <p:blipFill>
          <a:blip r:embed="rId5"/>
          <a:stretch>
            <a:fillRect/>
          </a:stretch>
        </p:blipFill>
        <p:spPr>
          <a:xfrm>
            <a:off x="4333482" y="683631"/>
            <a:ext cx="7562850" cy="2000250"/>
          </a:xfrm>
          <a:prstGeom prst="rect">
            <a:avLst/>
          </a:prstGeom>
        </p:spPr>
      </p:pic>
      <p:pic>
        <p:nvPicPr>
          <p:cNvPr id="6" name="Picture 5">
            <a:extLst>
              <a:ext uri="{FF2B5EF4-FFF2-40B4-BE49-F238E27FC236}">
                <a16:creationId xmlns:a16="http://schemas.microsoft.com/office/drawing/2014/main" id="{C7EC7113-0C24-30DB-2D3C-FE634E437E00}"/>
              </a:ext>
            </a:extLst>
          </p:cNvPr>
          <p:cNvPicPr>
            <a:picLocks noChangeAspect="1"/>
          </p:cNvPicPr>
          <p:nvPr/>
        </p:nvPicPr>
        <p:blipFill>
          <a:blip r:embed="rId6"/>
          <a:stretch>
            <a:fillRect/>
          </a:stretch>
        </p:blipFill>
        <p:spPr>
          <a:xfrm>
            <a:off x="4163193" y="2683881"/>
            <a:ext cx="7981950" cy="2133600"/>
          </a:xfrm>
          <a:prstGeom prst="rect">
            <a:avLst/>
          </a:prstGeom>
        </p:spPr>
      </p:pic>
    </p:spTree>
    <p:extLst>
      <p:ext uri="{BB962C8B-B14F-4D97-AF65-F5344CB8AC3E}">
        <p14:creationId xmlns:p14="http://schemas.microsoft.com/office/powerpoint/2010/main" val="208454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39C59C-FC4D-4132-94D3-1966F139E02E}"/>
              </a:ext>
            </a:extLst>
          </p:cNvPr>
          <p:cNvSpPr>
            <a:spLocks noGrp="1"/>
          </p:cNvSpPr>
          <p:nvPr>
            <p:ph type="sldNum" sz="quarter" idx="4294967295"/>
          </p:nvPr>
        </p:nvSpPr>
        <p:spPr>
          <a:xfrm>
            <a:off x="11785600" y="6324600"/>
            <a:ext cx="406400" cy="304800"/>
          </a:xfrm>
        </p:spPr>
        <p:txBody>
          <a:bodyPr/>
          <a:lstStyle/>
          <a:p>
            <a:pPr>
              <a:defRPr/>
            </a:pPr>
            <a:fld id="{559B3BF5-5EA0-4E17-AB4B-664290D5DB15}" type="slidenum">
              <a:rPr lang="en-US" altLang="lv-LV" smtClean="0"/>
              <a:pPr>
                <a:defRPr/>
              </a:pPr>
              <a:t>20</a:t>
            </a:fld>
            <a:endParaRPr lang="en-US" altLang="lv-LV"/>
          </a:p>
        </p:txBody>
      </p:sp>
      <p:sp>
        <p:nvSpPr>
          <p:cNvPr id="2" name="Slide Number Placeholder 5">
            <a:extLst>
              <a:ext uri="{FF2B5EF4-FFF2-40B4-BE49-F238E27FC236}">
                <a16:creationId xmlns:a16="http://schemas.microsoft.com/office/drawing/2014/main" id="{92AE8558-C778-21EB-11A2-BFFB392AF2D9}"/>
              </a:ext>
            </a:extLst>
          </p:cNvPr>
          <p:cNvSpPr>
            <a:spLocks noGrp="1"/>
          </p:cNvSpPr>
          <p:nvPr/>
        </p:nvSpPr>
        <p:spPr>
          <a:xfrm>
            <a:off x="11414648" y="5471981"/>
            <a:ext cx="406400" cy="304800"/>
          </a:xfrm>
          <a:prstGeom prst="rect">
            <a:avLst/>
          </a:prstGeom>
        </p:spPr>
        <p:txBody>
          <a:bodyPr vert="horz" lIns="91440" tIns="45720" rIns="91440" bIns="45720" rtlCol="0" anchor="ctr"/>
          <a:lstStyle>
            <a:defPPr>
              <a:defRPr lang="lv-LV"/>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59B3BF5-5EA0-4E17-AB4B-664290D5DB15}" type="slidenum">
              <a:rPr lang="en-US" altLang="lv-LV" smtClean="0"/>
              <a:pPr>
                <a:defRPr/>
              </a:pPr>
              <a:t>20</a:t>
            </a:fld>
            <a:endParaRPr lang="en-US" altLang="lv-LV"/>
          </a:p>
        </p:txBody>
      </p:sp>
      <p:grpSp>
        <p:nvGrpSpPr>
          <p:cNvPr id="23" name="Group 22">
            <a:extLst>
              <a:ext uri="{FF2B5EF4-FFF2-40B4-BE49-F238E27FC236}">
                <a16:creationId xmlns:a16="http://schemas.microsoft.com/office/drawing/2014/main" id="{01520E5D-19F3-000E-2D30-8726962EE53D}"/>
              </a:ext>
            </a:extLst>
          </p:cNvPr>
          <p:cNvGrpSpPr/>
          <p:nvPr/>
        </p:nvGrpSpPr>
        <p:grpSpPr>
          <a:xfrm>
            <a:off x="1231862" y="3104286"/>
            <a:ext cx="10048972" cy="2180796"/>
            <a:chOff x="1365676" y="3119451"/>
            <a:chExt cx="10048972" cy="2180796"/>
          </a:xfrm>
        </p:grpSpPr>
        <p:pic>
          <p:nvPicPr>
            <p:cNvPr id="11" name="Picture 10" descr="Facebook - Free social media icons">
              <a:extLst>
                <a:ext uri="{FF2B5EF4-FFF2-40B4-BE49-F238E27FC236}">
                  <a16:creationId xmlns:a16="http://schemas.microsoft.com/office/drawing/2014/main" id="{7A7738B2-7315-A1FB-C7C8-EB05BFA81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638" y="3381057"/>
              <a:ext cx="336053" cy="336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witter - Free social media icons">
              <a:extLst>
                <a:ext uri="{FF2B5EF4-FFF2-40B4-BE49-F238E27FC236}">
                  <a16:creationId xmlns:a16="http://schemas.microsoft.com/office/drawing/2014/main" id="{7562C5DB-841D-3731-E7D2-4899B97AB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637" y="3920213"/>
              <a:ext cx="336053" cy="3360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C89B0DA-2803-8ED5-941A-22EF07173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638" y="4459370"/>
              <a:ext cx="336053" cy="33605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4">
              <a:extLst>
                <a:ext uri="{FF2B5EF4-FFF2-40B4-BE49-F238E27FC236}">
                  <a16:creationId xmlns:a16="http://schemas.microsoft.com/office/drawing/2014/main" id="{7641E5FD-715E-6633-9A8A-7CF4120DC9C9}"/>
                </a:ext>
              </a:extLst>
            </p:cNvPr>
            <p:cNvSpPr txBox="1"/>
            <p:nvPr/>
          </p:nvSpPr>
          <p:spPr>
            <a:xfrm>
              <a:off x="2094245" y="3119451"/>
              <a:ext cx="5901179" cy="1675972"/>
            </a:xfrm>
            <a:prstGeom prst="rect">
              <a:avLst/>
            </a:prstGeom>
            <a:noFill/>
          </p:spPr>
          <p:txBody>
            <a:bodyPr wrap="square" rtlCol="0">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lv-LV">
                  <a:latin typeface="Source Sans Pro" panose="020B0503030403020204" pitchFamily="34" charset="0"/>
                  <a:ea typeface="Source Sans Pro" panose="020B0503030403020204" pitchFamily="34" charset="0"/>
                  <a:cs typeface="Roboto" panose="02000000000000000000" pitchFamily="2" charset="0"/>
                  <a:hlinkClick r:id="rId5"/>
                </a:rPr>
                <a:t>https://www.facebook.com/HEncplv</a:t>
              </a:r>
              <a:endParaRPr lang="lv-LV">
                <a:latin typeface="Source Sans Pro" panose="020B0503030403020204" pitchFamily="34" charset="0"/>
                <a:ea typeface="Source Sans Pro" panose="020B0503030403020204" pitchFamily="34" charset="0"/>
                <a:cs typeface="Roboto" panose="02000000000000000000" pitchFamily="2" charset="0"/>
              </a:endParaRPr>
            </a:p>
            <a:p>
              <a:pPr>
                <a:lnSpc>
                  <a:spcPct val="200000"/>
                </a:lnSpc>
              </a:pPr>
              <a:r>
                <a:rPr lang="lv-LV">
                  <a:latin typeface="Source Sans Pro" panose="020B0503030403020204" pitchFamily="34" charset="0"/>
                  <a:ea typeface="Source Sans Pro" panose="020B0503030403020204" pitchFamily="34" charset="0"/>
                  <a:cs typeface="Roboto" panose="02000000000000000000" pitchFamily="2" charset="0"/>
                  <a:hlinkClick r:id="rId6"/>
                </a:rPr>
                <a:t>https://twitter.com/apvarsnis</a:t>
              </a:r>
              <a:endParaRPr lang="lv-LV">
                <a:latin typeface="Source Sans Pro" panose="020B0503030403020204" pitchFamily="34" charset="0"/>
                <a:ea typeface="Source Sans Pro" panose="020B0503030403020204" pitchFamily="34" charset="0"/>
                <a:cs typeface="Roboto" panose="02000000000000000000" pitchFamily="2" charset="0"/>
              </a:endParaRPr>
            </a:p>
            <a:p>
              <a:pPr>
                <a:lnSpc>
                  <a:spcPct val="200000"/>
                </a:lnSpc>
              </a:pPr>
              <a:r>
                <a:rPr lang="lv-LV">
                  <a:latin typeface="Source Sans Pro" panose="020B0503030403020204" pitchFamily="34" charset="0"/>
                  <a:ea typeface="Source Sans Pro" panose="020B0503030403020204" pitchFamily="34" charset="0"/>
                  <a:cs typeface="Roboto" panose="02000000000000000000" pitchFamily="2" charset="0"/>
                  <a:hlinkClick r:id="rId7"/>
                </a:rPr>
                <a:t>https://www.linkedin.com/company/nkplv/</a:t>
              </a:r>
              <a:r>
                <a:rPr lang="lv-LV">
                  <a:latin typeface="Source Sans Pro" panose="020B0503030403020204" pitchFamily="34" charset="0"/>
                  <a:ea typeface="Source Sans Pro" panose="020B0503030403020204" pitchFamily="34" charset="0"/>
                  <a:cs typeface="Roboto" panose="02000000000000000000" pitchFamily="2" charset="0"/>
                </a:rPr>
                <a:t> </a:t>
              </a:r>
            </a:p>
          </p:txBody>
        </p:sp>
        <p:sp>
          <p:nvSpPr>
            <p:cNvPr id="15" name="TextBox 15">
              <a:extLst>
                <a:ext uri="{FF2B5EF4-FFF2-40B4-BE49-F238E27FC236}">
                  <a16:creationId xmlns:a16="http://schemas.microsoft.com/office/drawing/2014/main" id="{E4CB5A2A-50D9-BE2F-7E36-7C907A0A82E4}"/>
                </a:ext>
              </a:extLst>
            </p:cNvPr>
            <p:cNvSpPr txBox="1"/>
            <p:nvPr/>
          </p:nvSpPr>
          <p:spPr>
            <a:xfrm>
              <a:off x="1365676" y="4930915"/>
              <a:ext cx="10048972" cy="369332"/>
            </a:xfrm>
            <a:prstGeom prst="rect">
              <a:avLst/>
            </a:prstGeom>
            <a:noFill/>
          </p:spPr>
          <p:txBody>
            <a:bodyPr wrap="square" rtlCol="0">
              <a:spAutoFit/>
            </a:bodyP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v-LV">
                  <a:latin typeface="Source Sans Pro" panose="020B0503030403020204" pitchFamily="34" charset="0"/>
                  <a:ea typeface="Source Sans Pro" panose="020B0503030403020204" pitchFamily="34" charset="0"/>
                  <a:cs typeface="Roboto" panose="02000000000000000000" pitchFamily="2" charset="0"/>
                </a:rPr>
                <a:t>Ceturkšņa ziņu lapa: </a:t>
              </a:r>
              <a:r>
                <a:rPr lang="lv-LV">
                  <a:latin typeface="Source Sans Pro" panose="020B0503030403020204" pitchFamily="34" charset="0"/>
                  <a:ea typeface="Source Sans Pro" panose="020B0503030403020204" pitchFamily="34" charset="0"/>
                  <a:cs typeface="Roboto" panose="02000000000000000000" pitchFamily="2" charset="0"/>
                  <a:hlinkClick r:id="rId8"/>
                </a:rPr>
                <a:t>https://dashboard.mailerlite.com/forms/207183/74477484042618291/share</a:t>
              </a:r>
              <a:r>
                <a:rPr lang="lv-LV">
                  <a:latin typeface="Source Sans Pro" panose="020B0503030403020204" pitchFamily="34" charset="0"/>
                  <a:ea typeface="Source Sans Pro" panose="020B0503030403020204" pitchFamily="34" charset="0"/>
                  <a:cs typeface="Roboto" panose="02000000000000000000" pitchFamily="2" charset="0"/>
                </a:rPr>
                <a:t> </a:t>
              </a:r>
            </a:p>
          </p:txBody>
        </p:sp>
      </p:grpSp>
      <p:pic>
        <p:nvPicPr>
          <p:cNvPr id="19" name="Picture 18" descr="A logo with numbers and text&#10;&#10;Description automatically generated">
            <a:extLst>
              <a:ext uri="{FF2B5EF4-FFF2-40B4-BE49-F238E27FC236}">
                <a16:creationId xmlns:a16="http://schemas.microsoft.com/office/drawing/2014/main" id="{E3EA3AC6-55FE-4CB3-57FB-482CB42CFB18}"/>
              </a:ext>
            </a:extLst>
          </p:cNvPr>
          <p:cNvPicPr>
            <a:picLocks noChangeAspect="1"/>
          </p:cNvPicPr>
          <p:nvPr/>
        </p:nvPicPr>
        <p:blipFill rotWithShape="1">
          <a:blip r:embed="rId9">
            <a:extLst>
              <a:ext uri="{28A0092B-C50C-407E-A947-70E740481C1C}">
                <a14:useLocalDpi xmlns:a14="http://schemas.microsoft.com/office/drawing/2010/main" val="0"/>
              </a:ext>
            </a:extLst>
          </a:blip>
          <a:srcRect l="9452" t="15225" r="13113" b="9558"/>
          <a:stretch/>
        </p:blipFill>
        <p:spPr>
          <a:xfrm>
            <a:off x="4063761" y="5435739"/>
            <a:ext cx="3931663" cy="1145725"/>
          </a:xfrm>
          <a:prstGeom prst="rect">
            <a:avLst/>
          </a:prstGeom>
        </p:spPr>
      </p:pic>
      <p:sp>
        <p:nvSpPr>
          <p:cNvPr id="22" name="TextBox 21">
            <a:extLst>
              <a:ext uri="{FF2B5EF4-FFF2-40B4-BE49-F238E27FC236}">
                <a16:creationId xmlns:a16="http://schemas.microsoft.com/office/drawing/2014/main" id="{057D687D-2C90-FF30-EF9C-18580D06D9DF}"/>
              </a:ext>
            </a:extLst>
          </p:cNvPr>
          <p:cNvSpPr txBox="1"/>
          <p:nvPr/>
        </p:nvSpPr>
        <p:spPr>
          <a:xfrm>
            <a:off x="5151863" y="2402456"/>
            <a:ext cx="4470911" cy="707886"/>
          </a:xfrm>
          <a:prstGeom prst="rect">
            <a:avLst/>
          </a:prstGeom>
          <a:noFill/>
        </p:spPr>
        <p:txBody>
          <a:bodyPr wrap="square" rtlCol="0">
            <a:spAutoFit/>
          </a:bodyPr>
          <a:lstStyle/>
          <a:p>
            <a:r>
              <a:rPr lang="lv-LV" sz="4000"/>
              <a:t>Paldies! </a:t>
            </a:r>
          </a:p>
        </p:txBody>
      </p:sp>
    </p:spTree>
    <p:extLst>
      <p:ext uri="{BB962C8B-B14F-4D97-AF65-F5344CB8AC3E}">
        <p14:creationId xmlns:p14="http://schemas.microsoft.com/office/powerpoint/2010/main" val="1541616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609415" y="122897"/>
            <a:ext cx="10515600" cy="1325563"/>
          </a:xfrm>
        </p:spPr>
        <p:txBody>
          <a:bodyPr spcFirstLastPara="1" vert="horz" wrap="square" lIns="121900" tIns="121900" rIns="121900" bIns="121900" rtlCol="0" anchor="ctr" anchorCtr="0">
            <a:noAutofit/>
          </a:bodyPr>
          <a:lstStyle/>
          <a:p>
            <a:pPr algn="ctr"/>
            <a:r>
              <a:rPr lang="lv-LV" altLang="en-US" sz="3200" b="1">
                <a:latin typeface="+mn-lt"/>
              </a:rPr>
              <a:t>Apvārsnis Eiropa 5. un 6. klastera </a:t>
            </a:r>
            <a:br>
              <a:rPr lang="lv-LV" altLang="en-US" sz="3200" b="1">
                <a:latin typeface="+mn-lt"/>
              </a:rPr>
            </a:br>
            <a:r>
              <a:rPr lang="lv-LV" altLang="en-US" sz="3200" b="1">
                <a:latin typeface="+mn-lt"/>
              </a:rPr>
              <a:t>darba programma</a:t>
            </a:r>
            <a:endParaRPr lang="lv-LV" sz="3200" b="1">
              <a:latin typeface="+mn-lt"/>
            </a:endParaRPr>
          </a:p>
        </p:txBody>
      </p:sp>
      <p:sp>
        <p:nvSpPr>
          <p:cNvPr id="3" name="Teksta vietturis 2">
            <a:extLst>
              <a:ext uri="{FF2B5EF4-FFF2-40B4-BE49-F238E27FC236}">
                <a16:creationId xmlns:a16="http://schemas.microsoft.com/office/drawing/2014/main" id="{41153AB8-CA1D-4755-9290-663A99A99801}"/>
              </a:ext>
            </a:extLst>
          </p:cNvPr>
          <p:cNvSpPr>
            <a:spLocks noGrp="1"/>
          </p:cNvSpPr>
          <p:nvPr>
            <p:ph type="body" idx="1"/>
          </p:nvPr>
        </p:nvSpPr>
        <p:spPr>
          <a:xfrm>
            <a:off x="414350" y="5782717"/>
            <a:ext cx="5157787" cy="823912"/>
          </a:xfrm>
        </p:spPr>
        <p:txBody>
          <a:bodyPr>
            <a:normAutofit/>
          </a:bodyPr>
          <a:lstStyle/>
          <a:p>
            <a:r>
              <a:rPr lang="lv-LV" sz="1400" b="0"/>
              <a:t>6. Klastera darba programma </a:t>
            </a:r>
            <a:r>
              <a:rPr lang="lv-LV" sz="1400"/>
              <a:t>pieejama </a:t>
            </a:r>
            <a:r>
              <a:rPr lang="lv-LV" sz="1400">
                <a:hlinkClick r:id="rId3"/>
              </a:rPr>
              <a:t>šeit</a:t>
            </a:r>
            <a:endParaRPr lang="lv-LV" sz="1400"/>
          </a:p>
          <a:p>
            <a:r>
              <a:rPr lang="lv-LV" sz="1400" b="0"/>
              <a:t>5. Klastera darba programma </a:t>
            </a:r>
            <a:r>
              <a:rPr lang="lv-LV" sz="1400"/>
              <a:t>pieejama </a:t>
            </a:r>
            <a:r>
              <a:rPr lang="lv-LV" sz="1400">
                <a:hlinkClick r:id="rId4"/>
              </a:rPr>
              <a:t>šeit</a:t>
            </a:r>
            <a:endParaRPr lang="lv-LV" sz="1400"/>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3</a:t>
            </a:fld>
            <a:endParaRPr lang="en-US" altLang="lv-LV"/>
          </a:p>
        </p:txBody>
      </p:sp>
      <p:pic>
        <p:nvPicPr>
          <p:cNvPr id="14" name="Attēls 13">
            <a:extLst>
              <a:ext uri="{FF2B5EF4-FFF2-40B4-BE49-F238E27FC236}">
                <a16:creationId xmlns:a16="http://schemas.microsoft.com/office/drawing/2014/main" id="{6AB26ED2-772A-9C08-B825-7C9A4112F73B}"/>
              </a:ext>
            </a:extLst>
          </p:cNvPr>
          <p:cNvPicPr>
            <a:picLocks noChangeAspect="1"/>
          </p:cNvPicPr>
          <p:nvPr/>
        </p:nvPicPr>
        <p:blipFill>
          <a:blip r:embed="rId5"/>
          <a:stretch>
            <a:fillRect/>
          </a:stretch>
        </p:blipFill>
        <p:spPr>
          <a:xfrm>
            <a:off x="205657" y="1688257"/>
            <a:ext cx="4161410" cy="3839115"/>
          </a:xfrm>
          <a:prstGeom prst="rect">
            <a:avLst/>
          </a:prstGeom>
        </p:spPr>
      </p:pic>
      <p:pic>
        <p:nvPicPr>
          <p:cNvPr id="19" name="Attēls 18">
            <a:extLst>
              <a:ext uri="{FF2B5EF4-FFF2-40B4-BE49-F238E27FC236}">
                <a16:creationId xmlns:a16="http://schemas.microsoft.com/office/drawing/2014/main" id="{1D20C1C9-99DD-48D6-0756-091C10F50F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3673" y="258499"/>
            <a:ext cx="1201705" cy="695507"/>
          </a:xfrm>
          <a:prstGeom prst="rect">
            <a:avLst/>
          </a:prstGeom>
        </p:spPr>
      </p:pic>
      <p:sp>
        <p:nvSpPr>
          <p:cNvPr id="20" name="Teksta vietturis 2">
            <a:extLst>
              <a:ext uri="{FF2B5EF4-FFF2-40B4-BE49-F238E27FC236}">
                <a16:creationId xmlns:a16="http://schemas.microsoft.com/office/drawing/2014/main" id="{F13135E6-A320-EC72-5697-D06454FF4E3E}"/>
              </a:ext>
            </a:extLst>
          </p:cNvPr>
          <p:cNvSpPr txBox="1">
            <a:spLocks/>
          </p:cNvSpPr>
          <p:nvPr/>
        </p:nvSpPr>
        <p:spPr>
          <a:xfrm>
            <a:off x="5035226" y="5162450"/>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sz="1400" b="0"/>
              <a:t>F&amp;T portāls un aktuālie konkursi ir </a:t>
            </a:r>
            <a:r>
              <a:rPr lang="lv-LV" sz="1400"/>
              <a:t>apskatāmi</a:t>
            </a:r>
            <a:r>
              <a:rPr lang="lv-LV" sz="1400" b="0"/>
              <a:t> </a:t>
            </a:r>
            <a:r>
              <a:rPr lang="lv-LV" sz="1400">
                <a:hlinkClick r:id="rId7"/>
              </a:rPr>
              <a:t>šeit</a:t>
            </a:r>
            <a:endParaRPr lang="lv-LV" sz="1400"/>
          </a:p>
        </p:txBody>
      </p:sp>
      <p:pic>
        <p:nvPicPr>
          <p:cNvPr id="5" name="Picture 4">
            <a:extLst>
              <a:ext uri="{FF2B5EF4-FFF2-40B4-BE49-F238E27FC236}">
                <a16:creationId xmlns:a16="http://schemas.microsoft.com/office/drawing/2014/main" id="{0C339AC0-7490-8EA6-6CAB-77E03AA770C1}"/>
              </a:ext>
            </a:extLst>
          </p:cNvPr>
          <p:cNvPicPr>
            <a:picLocks noChangeAspect="1"/>
          </p:cNvPicPr>
          <p:nvPr/>
        </p:nvPicPr>
        <p:blipFill>
          <a:blip r:embed="rId8"/>
          <a:stretch>
            <a:fillRect/>
          </a:stretch>
        </p:blipFill>
        <p:spPr>
          <a:xfrm>
            <a:off x="4116933" y="1818448"/>
            <a:ext cx="7748445" cy="3469815"/>
          </a:xfrm>
          <a:prstGeom prst="rect">
            <a:avLst/>
          </a:prstGeom>
        </p:spPr>
      </p:pic>
    </p:spTree>
    <p:extLst>
      <p:ext uri="{BB962C8B-B14F-4D97-AF65-F5344CB8AC3E}">
        <p14:creationId xmlns:p14="http://schemas.microsoft.com/office/powerpoint/2010/main" val="130631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4</a:t>
            </a:fld>
            <a:endParaRPr lang="en-US" altLang="lv-LV"/>
          </a:p>
        </p:txBody>
      </p:sp>
      <p:pic>
        <p:nvPicPr>
          <p:cNvPr id="3" name="Attēls 2">
            <a:extLst>
              <a:ext uri="{FF2B5EF4-FFF2-40B4-BE49-F238E27FC236}">
                <a16:creationId xmlns:a16="http://schemas.microsoft.com/office/drawing/2014/main" id="{132AF29B-490A-8870-C0CA-6DEE1010E0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11499" y="136525"/>
            <a:ext cx="10515601" cy="5862759"/>
          </a:xfrm>
          <a:prstGeom prst="rect">
            <a:avLst/>
          </a:prstGeom>
        </p:spPr>
      </p:pic>
      <p:pic>
        <p:nvPicPr>
          <p:cNvPr id="8" name="Attēls 7">
            <a:extLst>
              <a:ext uri="{FF2B5EF4-FFF2-40B4-BE49-F238E27FC236}">
                <a16:creationId xmlns:a16="http://schemas.microsoft.com/office/drawing/2014/main" id="{2D80EA6A-36F3-02F0-0314-C217B6799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2947" y="5482310"/>
            <a:ext cx="1201705" cy="695507"/>
          </a:xfrm>
          <a:prstGeom prst="rect">
            <a:avLst/>
          </a:prstGeom>
        </p:spPr>
      </p:pic>
    </p:spTree>
    <p:extLst>
      <p:ext uri="{BB962C8B-B14F-4D97-AF65-F5344CB8AC3E}">
        <p14:creationId xmlns:p14="http://schemas.microsoft.com/office/powerpoint/2010/main" val="118107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5</a:t>
            </a:fld>
            <a:endParaRPr lang="en-US" altLang="lv-LV"/>
          </a:p>
        </p:txBody>
      </p:sp>
      <p:pic>
        <p:nvPicPr>
          <p:cNvPr id="5" name="Attēls 4">
            <a:extLst>
              <a:ext uri="{FF2B5EF4-FFF2-40B4-BE49-F238E27FC236}">
                <a16:creationId xmlns:a16="http://schemas.microsoft.com/office/drawing/2014/main" id="{0A42BEBA-A733-0600-0F45-18F5F04E8A72}"/>
              </a:ext>
            </a:extLst>
          </p:cNvPr>
          <p:cNvPicPr>
            <a:picLocks noChangeAspect="1"/>
          </p:cNvPicPr>
          <p:nvPr/>
        </p:nvPicPr>
        <p:blipFill>
          <a:blip r:embed="rId3"/>
          <a:stretch>
            <a:fillRect/>
          </a:stretch>
        </p:blipFill>
        <p:spPr>
          <a:xfrm>
            <a:off x="1080592" y="709399"/>
            <a:ext cx="11029950" cy="4505325"/>
          </a:xfrm>
          <a:prstGeom prst="rect">
            <a:avLst/>
          </a:prstGeom>
        </p:spPr>
      </p:pic>
      <p:pic>
        <p:nvPicPr>
          <p:cNvPr id="8" name="Attēls 7">
            <a:extLst>
              <a:ext uri="{FF2B5EF4-FFF2-40B4-BE49-F238E27FC236}">
                <a16:creationId xmlns:a16="http://schemas.microsoft.com/office/drawing/2014/main" id="{25DA89F2-A151-9A60-C6AC-BA465B412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3373" y="291987"/>
            <a:ext cx="1201705" cy="695507"/>
          </a:xfrm>
          <a:prstGeom prst="rect">
            <a:avLst/>
          </a:prstGeom>
        </p:spPr>
      </p:pic>
      <p:sp>
        <p:nvSpPr>
          <p:cNvPr id="9" name="TextBox 8">
            <a:extLst>
              <a:ext uri="{FF2B5EF4-FFF2-40B4-BE49-F238E27FC236}">
                <a16:creationId xmlns:a16="http://schemas.microsoft.com/office/drawing/2014/main" id="{B80F373C-1726-D892-0279-609D12C32CDA}"/>
              </a:ext>
            </a:extLst>
          </p:cNvPr>
          <p:cNvSpPr txBox="1"/>
          <p:nvPr/>
        </p:nvSpPr>
        <p:spPr>
          <a:xfrm>
            <a:off x="1190513" y="6194767"/>
            <a:ext cx="9810974" cy="323165"/>
          </a:xfrm>
          <a:prstGeom prst="rect">
            <a:avLst/>
          </a:prstGeom>
          <a:noFill/>
          <a:ln w="12700">
            <a:solidFill>
              <a:schemeClr val="bg1"/>
            </a:solidFill>
          </a:ln>
        </p:spPr>
        <p:txBody>
          <a:bodyPr wrap="square">
            <a:spAutoFit/>
          </a:bodyPr>
          <a:lstStyle/>
          <a:p>
            <a:r>
              <a:rPr lang="lv-LV" sz="1500" b="1" dirty="0">
                <a:latin typeface="+mj-lt"/>
              </a:rPr>
              <a:t>* </a:t>
            </a:r>
            <a:r>
              <a:rPr lang="en-US" sz="1500" b="1" dirty="0">
                <a:latin typeface="+mj-lt"/>
              </a:rPr>
              <a:t> </a:t>
            </a:r>
            <a:r>
              <a:rPr lang="lv-LV" sz="1500" b="1" dirty="0">
                <a:latin typeface="+mj-lt"/>
              </a:rPr>
              <a:t>Vairāk informācija apskatāma </a:t>
            </a:r>
            <a:r>
              <a:rPr lang="lv-LV" sz="1500" b="1" dirty="0">
                <a:latin typeface="+mj-lt"/>
                <a:hlinkClick r:id="rId5"/>
              </a:rPr>
              <a:t>šeit</a:t>
            </a:r>
            <a:r>
              <a:rPr lang="lv-LV" sz="1500" b="1" dirty="0">
                <a:latin typeface="+mj-lt"/>
              </a:rPr>
              <a:t> </a:t>
            </a:r>
            <a:endParaRPr lang="en-US" sz="1500" b="1" dirty="0">
              <a:latin typeface="+mj-lt"/>
            </a:endParaRPr>
          </a:p>
        </p:txBody>
      </p:sp>
    </p:spTree>
    <p:extLst>
      <p:ext uri="{BB962C8B-B14F-4D97-AF65-F5344CB8AC3E}">
        <p14:creationId xmlns:p14="http://schemas.microsoft.com/office/powerpoint/2010/main" val="17047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ida numura vietturis 6">
            <a:extLst>
              <a:ext uri="{FF2B5EF4-FFF2-40B4-BE49-F238E27FC236}">
                <a16:creationId xmlns:a16="http://schemas.microsoft.com/office/drawing/2014/main" id="{E5DDEF75-1227-CE60-ACEC-B745B3E5F921}"/>
              </a:ext>
            </a:extLst>
          </p:cNvPr>
          <p:cNvSpPr>
            <a:spLocks noGrp="1"/>
          </p:cNvSpPr>
          <p:nvPr>
            <p:ph type="sldNum" sz="quarter" idx="12"/>
          </p:nvPr>
        </p:nvSpPr>
        <p:spPr/>
        <p:txBody>
          <a:bodyPr/>
          <a:lstStyle/>
          <a:p>
            <a:fld id="{660F3F40-12FA-4968-8235-5F18DAFE2DEF}" type="slidenum">
              <a:rPr lang="lv-LV" smtClean="0"/>
              <a:t>6</a:t>
            </a:fld>
            <a:endParaRPr lang="lv-LV"/>
          </a:p>
        </p:txBody>
      </p:sp>
      <p:pic>
        <p:nvPicPr>
          <p:cNvPr id="8" name="Attēls 7">
            <a:extLst>
              <a:ext uri="{FF2B5EF4-FFF2-40B4-BE49-F238E27FC236}">
                <a16:creationId xmlns:a16="http://schemas.microsoft.com/office/drawing/2014/main" id="{537627E0-0B28-DB43-AD41-4E11C922E197}"/>
              </a:ext>
            </a:extLst>
          </p:cNvPr>
          <p:cNvPicPr>
            <a:picLocks noChangeAspect="1"/>
          </p:cNvPicPr>
          <p:nvPr/>
        </p:nvPicPr>
        <p:blipFill>
          <a:blip r:embed="rId3"/>
          <a:stretch>
            <a:fillRect/>
          </a:stretch>
        </p:blipFill>
        <p:spPr>
          <a:xfrm>
            <a:off x="1501877" y="148348"/>
            <a:ext cx="4603955" cy="6390564"/>
          </a:xfrm>
          <a:prstGeom prst="rect">
            <a:avLst/>
          </a:prstGeom>
        </p:spPr>
      </p:pic>
      <p:pic>
        <p:nvPicPr>
          <p:cNvPr id="3" name="Attēls 2">
            <a:extLst>
              <a:ext uri="{FF2B5EF4-FFF2-40B4-BE49-F238E27FC236}">
                <a16:creationId xmlns:a16="http://schemas.microsoft.com/office/drawing/2014/main" id="{C12A144E-6FB9-F303-7589-27FF31D8D5F1}"/>
              </a:ext>
            </a:extLst>
          </p:cNvPr>
          <p:cNvPicPr>
            <a:picLocks noChangeAspect="1"/>
          </p:cNvPicPr>
          <p:nvPr/>
        </p:nvPicPr>
        <p:blipFill>
          <a:blip r:embed="rId4"/>
          <a:stretch>
            <a:fillRect/>
          </a:stretch>
        </p:blipFill>
        <p:spPr>
          <a:xfrm>
            <a:off x="6396647" y="227101"/>
            <a:ext cx="5287353" cy="6233058"/>
          </a:xfrm>
          <a:prstGeom prst="rect">
            <a:avLst/>
          </a:prstGeom>
        </p:spPr>
      </p:pic>
    </p:spTree>
    <p:extLst>
      <p:ext uri="{BB962C8B-B14F-4D97-AF65-F5344CB8AC3E}">
        <p14:creationId xmlns:p14="http://schemas.microsoft.com/office/powerpoint/2010/main" val="278062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1003151" y="0"/>
            <a:ext cx="10515600" cy="1325563"/>
          </a:xfrm>
        </p:spPr>
        <p:txBody>
          <a:bodyPr/>
          <a:lstStyle/>
          <a:p>
            <a:r>
              <a:rPr lang="lv-LV" sz="3200" b="1" dirty="0">
                <a:latin typeface="+mn-lt"/>
              </a:rPr>
              <a:t>Projektu</a:t>
            </a:r>
            <a:r>
              <a:rPr lang="lv-LV" dirty="0"/>
              <a:t> </a:t>
            </a:r>
            <a:r>
              <a:rPr lang="lv-LV" sz="3200" b="1" dirty="0">
                <a:latin typeface="+mn-lt"/>
              </a:rPr>
              <a:t>veidi</a:t>
            </a:r>
            <a:r>
              <a:rPr lang="lv-LV" dirty="0"/>
              <a:t> </a:t>
            </a:r>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7</a:t>
            </a:fld>
            <a:endParaRPr lang="en-US" altLang="lv-LV"/>
          </a:p>
        </p:txBody>
      </p:sp>
      <p:graphicFrame>
        <p:nvGraphicFramePr>
          <p:cNvPr id="7" name="Table 13">
            <a:extLst>
              <a:ext uri="{FF2B5EF4-FFF2-40B4-BE49-F238E27FC236}">
                <a16:creationId xmlns:a16="http://schemas.microsoft.com/office/drawing/2014/main" id="{A3FA7CED-2E00-C2BD-F338-2A28BD983933}"/>
              </a:ext>
            </a:extLst>
          </p:cNvPr>
          <p:cNvGraphicFramePr>
            <a:graphicFrameLocks noGrp="1"/>
          </p:cNvGraphicFramePr>
          <p:nvPr/>
        </p:nvGraphicFramePr>
        <p:xfrm>
          <a:off x="696440" y="1161732"/>
          <a:ext cx="11295529" cy="5033035"/>
        </p:xfrm>
        <a:graphic>
          <a:graphicData uri="http://schemas.openxmlformats.org/drawingml/2006/table">
            <a:tbl>
              <a:tblPr firstRow="1" bandRow="1">
                <a:tableStyleId>{93296810-A885-4BE3-A3E7-6D5BEEA58F35}</a:tableStyleId>
              </a:tblPr>
              <a:tblGrid>
                <a:gridCol w="2823881">
                  <a:extLst>
                    <a:ext uri="{9D8B030D-6E8A-4147-A177-3AD203B41FA5}">
                      <a16:colId xmlns:a16="http://schemas.microsoft.com/office/drawing/2014/main" val="4194635498"/>
                    </a:ext>
                  </a:extLst>
                </a:gridCol>
                <a:gridCol w="4309873">
                  <a:extLst>
                    <a:ext uri="{9D8B030D-6E8A-4147-A177-3AD203B41FA5}">
                      <a16:colId xmlns:a16="http://schemas.microsoft.com/office/drawing/2014/main" val="1589332234"/>
                    </a:ext>
                  </a:extLst>
                </a:gridCol>
                <a:gridCol w="2023155">
                  <a:extLst>
                    <a:ext uri="{9D8B030D-6E8A-4147-A177-3AD203B41FA5}">
                      <a16:colId xmlns:a16="http://schemas.microsoft.com/office/drawing/2014/main" val="1179887977"/>
                    </a:ext>
                  </a:extLst>
                </a:gridCol>
                <a:gridCol w="2138620">
                  <a:extLst>
                    <a:ext uri="{9D8B030D-6E8A-4147-A177-3AD203B41FA5}">
                      <a16:colId xmlns:a16="http://schemas.microsoft.com/office/drawing/2014/main" val="3893280570"/>
                    </a:ext>
                  </a:extLst>
                </a:gridCol>
              </a:tblGrid>
              <a:tr h="0">
                <a:tc>
                  <a:txBody>
                    <a:bodyPr/>
                    <a:lstStyle/>
                    <a:p>
                      <a:pPr algn="ctr"/>
                      <a:r>
                        <a:rPr lang="lv-LV" dirty="0"/>
                        <a:t>Veids</a:t>
                      </a:r>
                      <a:endParaRPr lang="en-US" dirty="0"/>
                    </a:p>
                  </a:txBody>
                  <a:tcPr/>
                </a:tc>
                <a:tc>
                  <a:txBody>
                    <a:bodyPr/>
                    <a:lstStyle/>
                    <a:p>
                      <a:pPr algn="ctr"/>
                      <a:r>
                        <a:rPr lang="lv-LV" dirty="0"/>
                        <a:t>Aktivitāte</a:t>
                      </a:r>
                      <a:endParaRPr lang="en-US" dirty="0"/>
                    </a:p>
                  </a:txBody>
                  <a:tcPr/>
                </a:tc>
                <a:tc>
                  <a:txBody>
                    <a:bodyPr/>
                    <a:lstStyle/>
                    <a:p>
                      <a:pPr algn="ctr"/>
                      <a:r>
                        <a:rPr lang="lv-LV" dirty="0"/>
                        <a:t>Lapaspušu limits</a:t>
                      </a:r>
                      <a:endParaRPr lang="en-US" dirty="0"/>
                    </a:p>
                  </a:txBody>
                  <a:tcPr/>
                </a:tc>
                <a:tc>
                  <a:txBody>
                    <a:bodyPr/>
                    <a:lstStyle/>
                    <a:p>
                      <a:pPr algn="ctr"/>
                      <a:r>
                        <a:rPr lang="lv-LV" dirty="0"/>
                        <a:t>Finansējums</a:t>
                      </a:r>
                      <a:endParaRPr lang="en-US" dirty="0"/>
                    </a:p>
                  </a:txBody>
                  <a:tcPr/>
                </a:tc>
                <a:extLst>
                  <a:ext uri="{0D108BD9-81ED-4DB2-BD59-A6C34878D82A}">
                    <a16:rowId xmlns:a16="http://schemas.microsoft.com/office/drawing/2014/main" val="2237924531"/>
                  </a:ext>
                </a:extLst>
              </a:tr>
              <a:tr h="1675231">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b="1" kern="1200" dirty="0"/>
                        <a:t>RIA (Research and Innovation Actions)</a:t>
                      </a:r>
                    </a:p>
                    <a:p>
                      <a:pPr algn="ctr"/>
                      <a:endParaRPr lang="en-US" b="0"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Activities to establish new knowledge or to explore the feasibility of a new or improved technology, product, process, service or solution.</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GB" sz="1800" dirty="0"/>
                        <a:t>45 </a:t>
                      </a:r>
                      <a:r>
                        <a:rPr lang="lv-LV" sz="1800" dirty="0"/>
                        <a:t>lpp.</a:t>
                      </a:r>
                      <a:endParaRPr lang="en-US" dirty="0"/>
                    </a:p>
                  </a:txBody>
                  <a:tcPr anchor="ct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800" dirty="0"/>
                        <a:t>Līdz</a:t>
                      </a:r>
                      <a:r>
                        <a:rPr lang="en-GB" sz="1800" dirty="0"/>
                        <a:t> 100%</a:t>
                      </a:r>
                      <a:endParaRPr lang="en-US" dirty="0"/>
                    </a:p>
                  </a:txBody>
                  <a:tcPr anchor="ctr"/>
                </a:tc>
                <a:extLst>
                  <a:ext uri="{0D108BD9-81ED-4DB2-BD59-A6C34878D82A}">
                    <a16:rowId xmlns:a16="http://schemas.microsoft.com/office/drawing/2014/main" val="1744350646"/>
                  </a:ext>
                </a:extLst>
              </a:tr>
              <a:tr h="1215518">
                <a:tc>
                  <a:txBody>
                    <a:bodyPr/>
                    <a:lstStyle/>
                    <a:p>
                      <a:pPr marL="0" algn="ctr" defTabSz="939575" rtl="0" eaLnBrk="1" latinLnBrk="0" hangingPunct="1"/>
                      <a:r>
                        <a:rPr lang="en-US" sz="1700" b="1" kern="1200" dirty="0"/>
                        <a:t>IA (Innovation Actions) </a:t>
                      </a:r>
                      <a:endParaRPr lang="en-US" sz="1700" b="1" kern="1200" dirty="0">
                        <a:solidFill>
                          <a:schemeClr val="tx1"/>
                        </a:solidFill>
                        <a:latin typeface="+mn-lt"/>
                        <a:ea typeface="+mn-ea"/>
                        <a:cs typeface="+mn-cs"/>
                      </a:endParaRPr>
                    </a:p>
                  </a:txBody>
                  <a:tcPr anchor="ctr"/>
                </a:tc>
                <a:tc>
                  <a:txBody>
                    <a:bodyPr/>
                    <a:lstStyle/>
                    <a:p>
                      <a:pPr algn="ctr"/>
                      <a:r>
                        <a:rPr lang="en-US" sz="1800" dirty="0"/>
                        <a:t>Activities to produce plans and arrangements or designs for new, altered or improved products, processes or services.</a:t>
                      </a:r>
                      <a:endParaRPr lang="en-US" dirty="0"/>
                    </a:p>
                  </a:txBody>
                  <a:tcPr anchor="ctr"/>
                </a:tc>
                <a:tc>
                  <a:txBody>
                    <a:bodyPr/>
                    <a:lstStyle/>
                    <a:p>
                      <a:pPr algn="ctr"/>
                      <a:r>
                        <a:rPr lang="en-GB" sz="1800" dirty="0"/>
                        <a:t>45 </a:t>
                      </a:r>
                      <a:r>
                        <a:rPr lang="lv-LV" sz="1800" dirty="0"/>
                        <a:t>lpp.</a:t>
                      </a:r>
                      <a:endParaRPr lang="en-US" dirty="0"/>
                    </a:p>
                  </a:txBody>
                  <a:tcPr anchor="ctr"/>
                </a:tc>
                <a:tc>
                  <a:txBody>
                    <a:bodyPr/>
                    <a:lstStyle/>
                    <a:p>
                      <a:pPr algn="ctr"/>
                      <a:r>
                        <a:rPr lang="lv-LV" sz="1800" b="1" dirty="0"/>
                        <a:t>*Līdz</a:t>
                      </a:r>
                      <a:r>
                        <a:rPr lang="en-GB" sz="1800" b="1" dirty="0"/>
                        <a:t> 70%</a:t>
                      </a:r>
                      <a:endParaRPr lang="en-US" b="1" dirty="0"/>
                    </a:p>
                  </a:txBody>
                  <a:tcPr anchor="ctr"/>
                </a:tc>
                <a:extLst>
                  <a:ext uri="{0D108BD9-81ED-4DB2-BD59-A6C34878D82A}">
                    <a16:rowId xmlns:a16="http://schemas.microsoft.com/office/drawing/2014/main" val="3662719264"/>
                  </a:ext>
                </a:extLst>
              </a:tr>
              <a:tr h="1776526">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en-US" sz="1800" b="1" kern="1200" dirty="0"/>
                        <a:t>CSA (Coordination and Support Actions) </a:t>
                      </a:r>
                      <a:endParaRPr lang="en-US" sz="1800" b="1" kern="1200" dirty="0">
                        <a:solidFill>
                          <a:schemeClr val="dk1"/>
                        </a:solidFill>
                        <a:latin typeface="+mn-lt"/>
                        <a:ea typeface="+mn-ea"/>
                        <a:cs typeface="+mn-cs"/>
                      </a:endParaRPr>
                    </a:p>
                  </a:txBody>
                  <a:tcPr anchor="ctr"/>
                </a:tc>
                <a:tc>
                  <a:txBody>
                    <a:bodyPr/>
                    <a:lstStyle/>
                    <a:p>
                      <a:pPr algn="ctr"/>
                      <a:r>
                        <a:rPr lang="en-US" sz="1800" dirty="0"/>
                        <a:t>Activities that contribute to the objectives of Horizon Europe. This excludes R&amp;I activities, except for ‘Widening participation and spreading excellence’</a:t>
                      </a:r>
                      <a:r>
                        <a:rPr lang="fr-BE" sz="1800" dirty="0"/>
                        <a:t>.</a:t>
                      </a:r>
                      <a:endParaRPr lang="en-US" dirty="0"/>
                    </a:p>
                  </a:txBody>
                  <a:tcPr anchor="ctr"/>
                </a:tc>
                <a:tc>
                  <a:txBody>
                    <a:bodyPr/>
                    <a:lstStyle/>
                    <a:p>
                      <a:pPr algn="ctr"/>
                      <a:r>
                        <a:rPr lang="en-US" dirty="0"/>
                        <a:t>30 </a:t>
                      </a:r>
                      <a:r>
                        <a:rPr lang="lv-LV" dirty="0"/>
                        <a:t>lpp.</a:t>
                      </a:r>
                      <a:endParaRPr lang="en-US" dirty="0"/>
                    </a:p>
                  </a:txBody>
                  <a:tcPr anchor="ctr"/>
                </a:tc>
                <a:tc>
                  <a:txBody>
                    <a:bodyPr/>
                    <a:lstStyle/>
                    <a:p>
                      <a:pPr algn="ctr"/>
                      <a:r>
                        <a:rPr lang="lv-LV" sz="1800" dirty="0"/>
                        <a:t>Līdz</a:t>
                      </a:r>
                      <a:r>
                        <a:rPr lang="en-US" sz="1800" dirty="0"/>
                        <a:t> 100%</a:t>
                      </a:r>
                      <a:endParaRPr lang="en-US" dirty="0"/>
                    </a:p>
                  </a:txBody>
                  <a:tcPr anchor="ctr"/>
                </a:tc>
                <a:extLst>
                  <a:ext uri="{0D108BD9-81ED-4DB2-BD59-A6C34878D82A}">
                    <a16:rowId xmlns:a16="http://schemas.microsoft.com/office/drawing/2014/main" val="59604319"/>
                  </a:ext>
                </a:extLst>
              </a:tr>
            </a:tbl>
          </a:graphicData>
        </a:graphic>
      </p:graphicFrame>
      <p:sp>
        <p:nvSpPr>
          <p:cNvPr id="8" name="TextBox 7">
            <a:extLst>
              <a:ext uri="{FF2B5EF4-FFF2-40B4-BE49-F238E27FC236}">
                <a16:creationId xmlns:a16="http://schemas.microsoft.com/office/drawing/2014/main" id="{2790371C-B090-AA99-A192-510A09F5B32D}"/>
              </a:ext>
            </a:extLst>
          </p:cNvPr>
          <p:cNvSpPr txBox="1"/>
          <p:nvPr/>
        </p:nvSpPr>
        <p:spPr>
          <a:xfrm>
            <a:off x="1190513" y="6194767"/>
            <a:ext cx="9810974" cy="323165"/>
          </a:xfrm>
          <a:prstGeom prst="rect">
            <a:avLst/>
          </a:prstGeom>
          <a:noFill/>
          <a:ln w="12700">
            <a:solidFill>
              <a:schemeClr val="bg1"/>
            </a:solidFill>
          </a:ln>
        </p:spPr>
        <p:txBody>
          <a:bodyPr wrap="square">
            <a:spAutoFit/>
          </a:bodyPr>
          <a:lstStyle/>
          <a:p>
            <a:r>
              <a:rPr lang="lv-LV" sz="1500" b="1" dirty="0">
                <a:latin typeface="+mj-lt"/>
              </a:rPr>
              <a:t>* </a:t>
            </a:r>
            <a:r>
              <a:rPr lang="en-US" sz="1500" b="1" dirty="0">
                <a:latin typeface="+mj-lt"/>
              </a:rPr>
              <a:t> 70</a:t>
            </a:r>
            <a:r>
              <a:rPr lang="lv-LV" sz="1500" b="1" dirty="0">
                <a:latin typeface="+mj-lt"/>
              </a:rPr>
              <a:t>% finansējums tiek piešķirts peļņas organizācijā, savukārt bez- peļņas 100%</a:t>
            </a:r>
            <a:endParaRPr lang="en-US" sz="1500" b="1" dirty="0">
              <a:latin typeface="+mj-lt"/>
            </a:endParaRPr>
          </a:p>
        </p:txBody>
      </p:sp>
      <p:pic>
        <p:nvPicPr>
          <p:cNvPr id="9" name="Attēls 8">
            <a:extLst>
              <a:ext uri="{FF2B5EF4-FFF2-40B4-BE49-F238E27FC236}">
                <a16:creationId xmlns:a16="http://schemas.microsoft.com/office/drawing/2014/main" id="{377F1F80-7C6F-1BC5-3488-DF202A875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6887" y="270181"/>
            <a:ext cx="1201705" cy="695507"/>
          </a:xfrm>
          <a:prstGeom prst="rect">
            <a:avLst/>
          </a:prstGeom>
        </p:spPr>
      </p:pic>
    </p:spTree>
    <p:extLst>
      <p:ext uri="{BB962C8B-B14F-4D97-AF65-F5344CB8AC3E}">
        <p14:creationId xmlns:p14="http://schemas.microsoft.com/office/powerpoint/2010/main" val="2485427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F7F3EBF-F792-4B11-B0BA-E6698F5BC6FC}"/>
              </a:ext>
            </a:extLst>
          </p:cNvPr>
          <p:cNvSpPr>
            <a:spLocks noGrp="1"/>
          </p:cNvSpPr>
          <p:nvPr>
            <p:ph type="title"/>
          </p:nvPr>
        </p:nvSpPr>
        <p:spPr>
          <a:xfrm>
            <a:off x="1257232" y="-112989"/>
            <a:ext cx="10515600" cy="1325563"/>
          </a:xfrm>
        </p:spPr>
        <p:txBody>
          <a:bodyPr/>
          <a:lstStyle/>
          <a:p>
            <a:r>
              <a:rPr lang="lv-LV" b="1" dirty="0">
                <a:latin typeface="+mn-lt"/>
              </a:rPr>
              <a:t>Tehnoloģiju gatavības līmeņi (TLR)  </a:t>
            </a:r>
            <a:endParaRPr lang="lv-LV" dirty="0"/>
          </a:p>
        </p:txBody>
      </p:sp>
      <p:sp>
        <p:nvSpPr>
          <p:cNvPr id="6" name="Slide Number Placeholder 5">
            <a:extLst>
              <a:ext uri="{FF2B5EF4-FFF2-40B4-BE49-F238E27FC236}">
                <a16:creationId xmlns:a16="http://schemas.microsoft.com/office/drawing/2014/main" id="{BE5055AA-AE85-4427-8283-A62BD2157AA1}"/>
              </a:ext>
            </a:extLst>
          </p:cNvPr>
          <p:cNvSpPr>
            <a:spLocks noGrp="1"/>
          </p:cNvSpPr>
          <p:nvPr>
            <p:ph type="sldNum" sz="quarter" idx="12"/>
          </p:nvPr>
        </p:nvSpPr>
        <p:spPr/>
        <p:txBody>
          <a:bodyPr/>
          <a:lstStyle/>
          <a:p>
            <a:pPr>
              <a:defRPr/>
            </a:pPr>
            <a:fld id="{559B3BF5-5EA0-4E17-AB4B-664290D5DB15}" type="slidenum">
              <a:rPr lang="en-US" altLang="lv-LV" smtClean="0"/>
              <a:pPr>
                <a:defRPr/>
              </a:pPr>
              <a:t>8</a:t>
            </a:fld>
            <a:endParaRPr lang="en-US" altLang="lv-LV"/>
          </a:p>
        </p:txBody>
      </p:sp>
      <p:grpSp>
        <p:nvGrpSpPr>
          <p:cNvPr id="7" name="Group 3">
            <a:extLst>
              <a:ext uri="{FF2B5EF4-FFF2-40B4-BE49-F238E27FC236}">
                <a16:creationId xmlns:a16="http://schemas.microsoft.com/office/drawing/2014/main" id="{D53FE419-1471-D33F-33DD-7044E94CC52A}"/>
              </a:ext>
            </a:extLst>
          </p:cNvPr>
          <p:cNvGrpSpPr/>
          <p:nvPr/>
        </p:nvGrpSpPr>
        <p:grpSpPr>
          <a:xfrm>
            <a:off x="974227" y="1117948"/>
            <a:ext cx="10379572" cy="5238402"/>
            <a:chOff x="4018267" y="2049483"/>
            <a:chExt cx="4155464" cy="4371107"/>
          </a:xfrm>
          <a:solidFill>
            <a:srgbClr val="ECF5E7"/>
          </a:solidFill>
        </p:grpSpPr>
        <p:sp>
          <p:nvSpPr>
            <p:cNvPr id="8" name="Freeform 4">
              <a:extLst>
                <a:ext uri="{FF2B5EF4-FFF2-40B4-BE49-F238E27FC236}">
                  <a16:creationId xmlns:a16="http://schemas.microsoft.com/office/drawing/2014/main" id="{A70E19B1-79D4-2334-366E-E10DD78E0EFD}"/>
                </a:ext>
              </a:extLst>
            </p:cNvPr>
            <p:cNvSpPr/>
            <p:nvPr/>
          </p:nvSpPr>
          <p:spPr>
            <a:xfrm>
              <a:off x="4018267" y="204948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tabLst>
                  <a:tab pos="252000" algn="l"/>
                </a:tabLst>
              </a:pPr>
              <a:r>
                <a:rPr lang="lv-LV" sz="1800" b="1" kern="1200" dirty="0">
                  <a:solidFill>
                    <a:schemeClr val="accent2">
                      <a:lumMod val="50000"/>
                    </a:schemeClr>
                  </a:solidFill>
                </a:rPr>
                <a:t>		</a:t>
              </a:r>
              <a:r>
                <a:rPr lang="en-GB" sz="1700" b="1" kern="1200" dirty="0">
                  <a:solidFill>
                    <a:schemeClr val="accent6">
                      <a:lumMod val="50000"/>
                    </a:schemeClr>
                  </a:solidFill>
                </a:rPr>
                <a:t>TRL 1 </a:t>
              </a:r>
              <a:r>
                <a:rPr lang="en-GB" sz="1700" kern="1200" dirty="0">
                  <a:solidFill>
                    <a:schemeClr val="accent6">
                      <a:lumMod val="50000"/>
                    </a:schemeClr>
                  </a:solidFill>
                </a:rPr>
                <a:t>– </a:t>
              </a:r>
              <a:r>
                <a:rPr lang="lv-LV" sz="1700" dirty="0">
                  <a:solidFill>
                    <a:schemeClr val="accent6">
                      <a:lumMod val="50000"/>
                    </a:schemeClr>
                  </a:solidFill>
                </a:rPr>
                <a:t> </a:t>
              </a:r>
              <a:r>
                <a:rPr lang="lv-LV" sz="1600" b="0" i="0" dirty="0">
                  <a:solidFill>
                    <a:schemeClr val="accent6">
                      <a:lumMod val="50000"/>
                    </a:schemeClr>
                  </a:solidFill>
                  <a:effectLst/>
                  <a:latin typeface="MarkPro"/>
                </a:rPr>
                <a:t>Izzināti dabas likumi</a:t>
              </a:r>
              <a:endParaRPr lang="lv-LV" sz="1700" kern="1200" dirty="0">
                <a:solidFill>
                  <a:schemeClr val="accent6">
                    <a:lumMod val="50000"/>
                  </a:schemeClr>
                </a:solidFill>
              </a:endParaRPr>
            </a:p>
          </p:txBody>
        </p:sp>
        <p:sp>
          <p:nvSpPr>
            <p:cNvPr id="9" name="Freeform 8">
              <a:extLst>
                <a:ext uri="{FF2B5EF4-FFF2-40B4-BE49-F238E27FC236}">
                  <a16:creationId xmlns:a16="http://schemas.microsoft.com/office/drawing/2014/main" id="{409F6048-5748-7F2E-581D-7EF2F081D17B}"/>
                </a:ext>
              </a:extLst>
            </p:cNvPr>
            <p:cNvSpPr/>
            <p:nvPr/>
          </p:nvSpPr>
          <p:spPr>
            <a:xfrm>
              <a:off x="4018267" y="253774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2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Formulēta tehnoloģijas praktiskā lietojuma koncepcija</a:t>
              </a:r>
              <a:endParaRPr lang="lv-LV" sz="1700" kern="1200" dirty="0">
                <a:solidFill>
                  <a:schemeClr val="accent6">
                    <a:lumMod val="50000"/>
                  </a:schemeClr>
                </a:solidFill>
              </a:endParaRPr>
            </a:p>
          </p:txBody>
        </p:sp>
        <p:sp>
          <p:nvSpPr>
            <p:cNvPr id="11" name="Freeform 9">
              <a:extLst>
                <a:ext uri="{FF2B5EF4-FFF2-40B4-BE49-F238E27FC236}">
                  <a16:creationId xmlns:a16="http://schemas.microsoft.com/office/drawing/2014/main" id="{CD502E1D-5F2A-5C9D-AFBA-639C130C4995}"/>
                </a:ext>
              </a:extLst>
            </p:cNvPr>
            <p:cNvSpPr/>
            <p:nvPr/>
          </p:nvSpPr>
          <p:spPr>
            <a:xfrm>
              <a:off x="4018267" y="302600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3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Koncepcijas eksperimentālā pārbaude: uzsākta izpēte un izstrāde (analītiskie/laboratorijas pētījumi)</a:t>
              </a:r>
              <a:endParaRPr lang="lv-LV" sz="1700" kern="1200" dirty="0">
                <a:solidFill>
                  <a:schemeClr val="accent6">
                    <a:lumMod val="50000"/>
                  </a:schemeClr>
                </a:solidFill>
              </a:endParaRPr>
            </a:p>
          </p:txBody>
        </p:sp>
        <p:sp>
          <p:nvSpPr>
            <p:cNvPr id="12" name="Freeform 10">
              <a:extLst>
                <a:ext uri="{FF2B5EF4-FFF2-40B4-BE49-F238E27FC236}">
                  <a16:creationId xmlns:a16="http://schemas.microsoft.com/office/drawing/2014/main" id="{87D5E53D-9582-E067-44BB-E7EF5B7D313F}"/>
                </a:ext>
              </a:extLst>
            </p:cNvPr>
            <p:cNvSpPr/>
            <p:nvPr/>
          </p:nvSpPr>
          <p:spPr>
            <a:xfrm>
              <a:off x="4018267" y="351426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4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Tehnoloģijas validācija laboratorijas vidē: veikta galveno tehnoloģisko komponentu integrācija</a:t>
              </a:r>
              <a:endParaRPr lang="lv-LV" sz="1700" kern="1200" dirty="0">
                <a:solidFill>
                  <a:schemeClr val="accent6">
                    <a:lumMod val="50000"/>
                  </a:schemeClr>
                </a:solidFill>
              </a:endParaRPr>
            </a:p>
          </p:txBody>
        </p:sp>
        <p:sp>
          <p:nvSpPr>
            <p:cNvPr id="13" name="Freeform 11">
              <a:extLst>
                <a:ext uri="{FF2B5EF4-FFF2-40B4-BE49-F238E27FC236}">
                  <a16:creationId xmlns:a16="http://schemas.microsoft.com/office/drawing/2014/main" id="{8950965F-3CD1-02F4-F88E-9D6D94EC7682}"/>
                </a:ext>
              </a:extLst>
            </p:cNvPr>
            <p:cNvSpPr/>
            <p:nvPr/>
          </p:nvSpPr>
          <p:spPr>
            <a:xfrm>
              <a:off x="4018267" y="4002531"/>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b="1" kern="1200" dirty="0">
                  <a:solidFill>
                    <a:schemeClr val="accent2">
                      <a:lumMod val="50000"/>
                    </a:schemeClr>
                  </a:solidFill>
                </a:rPr>
                <a:t>	</a:t>
              </a:r>
              <a:r>
                <a:rPr lang="en-GB" sz="1700" b="1" kern="1200" dirty="0">
                  <a:solidFill>
                    <a:schemeClr val="accent6">
                      <a:lumMod val="50000"/>
                    </a:schemeClr>
                  </a:solidFill>
                </a:rPr>
                <a:t>TRL 5</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 Tehnoloģijas validācija mākslīgi radītā vidē: tehnoloģiskie komponenti ir integrēti ar samērā reāliem atbalsta elementiem</a:t>
              </a:r>
              <a:endParaRPr lang="lv-LV" sz="1700" kern="1200" dirty="0">
                <a:solidFill>
                  <a:schemeClr val="accent6">
                    <a:lumMod val="50000"/>
                  </a:schemeClr>
                </a:solidFill>
              </a:endParaRPr>
            </a:p>
          </p:txBody>
        </p:sp>
        <p:sp>
          <p:nvSpPr>
            <p:cNvPr id="14" name="Freeform 12">
              <a:extLst>
                <a:ext uri="{FF2B5EF4-FFF2-40B4-BE49-F238E27FC236}">
                  <a16:creationId xmlns:a16="http://schemas.microsoft.com/office/drawing/2014/main" id="{CDD6C14B-E4B1-0BAB-CB67-ED0F4BBFE83C}"/>
                </a:ext>
              </a:extLst>
            </p:cNvPr>
            <p:cNvSpPr/>
            <p:nvPr/>
          </p:nvSpPr>
          <p:spPr>
            <a:xfrm>
              <a:off x="4018267" y="4490793"/>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6</a:t>
              </a:r>
              <a:r>
                <a:rPr lang="en-GB" sz="1700" kern="1200" dirty="0">
                  <a:solidFill>
                    <a:schemeClr val="accent6">
                      <a:lumMod val="50000"/>
                    </a:schemeClr>
                  </a:solidFill>
                </a:rPr>
                <a:t> – </a:t>
              </a:r>
              <a:r>
                <a:rPr lang="lv-LV" sz="1600" b="0" i="0" dirty="0">
                  <a:solidFill>
                    <a:schemeClr val="accent6">
                      <a:lumMod val="50000"/>
                    </a:schemeClr>
                  </a:solidFill>
                  <a:effectLst/>
                  <a:latin typeface="MarkPro"/>
                </a:rPr>
                <a:t>Tehnoloģijas demonstrācijā mākslīgi radītā vidē: sistēmas modelis vai prototips ir pārbaudīts mākslīgi radītā vidē</a:t>
              </a:r>
              <a:endParaRPr lang="lv-LV" sz="1700" kern="1200" dirty="0">
                <a:solidFill>
                  <a:schemeClr val="accent6">
                    <a:lumMod val="50000"/>
                  </a:schemeClr>
                </a:solidFill>
              </a:endParaRPr>
            </a:p>
          </p:txBody>
        </p:sp>
        <p:sp>
          <p:nvSpPr>
            <p:cNvPr id="15" name="Freeform 13">
              <a:extLst>
                <a:ext uri="{FF2B5EF4-FFF2-40B4-BE49-F238E27FC236}">
                  <a16:creationId xmlns:a16="http://schemas.microsoft.com/office/drawing/2014/main" id="{69DB27A1-DA89-ECE4-D592-9195336A6AC0}"/>
                </a:ext>
              </a:extLst>
            </p:cNvPr>
            <p:cNvSpPr/>
            <p:nvPr/>
          </p:nvSpPr>
          <p:spPr>
            <a:xfrm>
              <a:off x="4018267" y="4979055"/>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US" sz="1700" b="1" kern="1200" dirty="0">
                  <a:solidFill>
                    <a:schemeClr val="accent6">
                      <a:lumMod val="50000"/>
                    </a:schemeClr>
                  </a:solidFill>
                </a:rPr>
                <a:t>TRL 7</a:t>
              </a:r>
              <a:r>
                <a:rPr lang="en-US" sz="1700" b="1" kern="1200" dirty="0">
                  <a:solidFill>
                    <a:schemeClr val="accent2">
                      <a:lumMod val="50000"/>
                    </a:schemeClr>
                  </a:solidFill>
                </a:rPr>
                <a:t> </a:t>
              </a:r>
              <a:r>
                <a:rPr lang="en-US" sz="1700" kern="1200" dirty="0">
                  <a:solidFill>
                    <a:schemeClr val="accent2">
                      <a:lumMod val="50000"/>
                    </a:schemeClr>
                  </a:solidFill>
                </a:rPr>
                <a:t>– </a:t>
              </a:r>
              <a:r>
                <a:rPr lang="lv-LV" sz="1600" b="0" i="0" dirty="0">
                  <a:solidFill>
                    <a:schemeClr val="accent6">
                      <a:lumMod val="50000"/>
                    </a:schemeClr>
                  </a:solidFill>
                  <a:effectLst/>
                  <a:latin typeface="MarkPro"/>
                </a:rPr>
                <a:t>Sistēmas prototipa demonstrācija darbības vidē: sistēmas prototips, kas atbilst vai tikai minimāli atšķiras no plānotās sistēmas, ir pārbaudīts reālās darbības vidē</a:t>
              </a:r>
              <a:endParaRPr lang="lv-LV" sz="1700" kern="1200" dirty="0">
                <a:solidFill>
                  <a:schemeClr val="accent6">
                    <a:lumMod val="50000"/>
                  </a:schemeClr>
                </a:solidFill>
              </a:endParaRPr>
            </a:p>
          </p:txBody>
        </p:sp>
        <p:sp>
          <p:nvSpPr>
            <p:cNvPr id="16" name="Freeform 14">
              <a:extLst>
                <a:ext uri="{FF2B5EF4-FFF2-40B4-BE49-F238E27FC236}">
                  <a16:creationId xmlns:a16="http://schemas.microsoft.com/office/drawing/2014/main" id="{20FDFDBE-E23B-CC12-6702-5DEE45FA9131}"/>
                </a:ext>
              </a:extLst>
            </p:cNvPr>
            <p:cNvSpPr/>
            <p:nvPr/>
          </p:nvSpPr>
          <p:spPr>
            <a:xfrm>
              <a:off x="4018267" y="5467317"/>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8</a:t>
              </a:r>
              <a:r>
                <a:rPr lang="en-GB" sz="1700" b="1" kern="1200" dirty="0">
                  <a:solidFill>
                    <a:schemeClr val="accent2">
                      <a:lumMod val="50000"/>
                    </a:schemeClr>
                  </a:solidFill>
                </a:rPr>
                <a:t> </a:t>
              </a:r>
              <a:r>
                <a:rPr lang="en-GB" sz="1700" kern="1200" dirty="0">
                  <a:solidFill>
                    <a:schemeClr val="accent2">
                      <a:lumMod val="50000"/>
                    </a:schemeClr>
                  </a:solidFill>
                </a:rPr>
                <a:t>– </a:t>
              </a:r>
              <a:r>
                <a:rPr lang="lv-LV" sz="1600" b="0" i="0" dirty="0">
                  <a:solidFill>
                    <a:schemeClr val="accent6">
                      <a:lumMod val="50000"/>
                    </a:schemeClr>
                  </a:solidFill>
                  <a:effectLst/>
                  <a:latin typeface="MarkPro"/>
                </a:rPr>
                <a:t>Sistēma ir pabeigta un pārbaudīta: ir pierādīts, ka tehnoloģija darbojas tās galīgajā formā un plānotajos apstākļos (pēdējais tehnoloģijas attīstības līmenis)</a:t>
              </a:r>
              <a:endParaRPr lang="lv-LV" sz="1700" kern="1200" dirty="0">
                <a:solidFill>
                  <a:schemeClr val="accent6">
                    <a:lumMod val="50000"/>
                  </a:schemeClr>
                </a:solidFill>
              </a:endParaRPr>
            </a:p>
          </p:txBody>
        </p:sp>
        <p:sp>
          <p:nvSpPr>
            <p:cNvPr id="17" name="Freeform 15">
              <a:extLst>
                <a:ext uri="{FF2B5EF4-FFF2-40B4-BE49-F238E27FC236}">
                  <a16:creationId xmlns:a16="http://schemas.microsoft.com/office/drawing/2014/main" id="{318F192F-1E5C-05F7-F042-6A10BAC45B44}"/>
                </a:ext>
              </a:extLst>
            </p:cNvPr>
            <p:cNvSpPr/>
            <p:nvPr/>
          </p:nvSpPr>
          <p:spPr>
            <a:xfrm>
              <a:off x="4018267" y="5955579"/>
              <a:ext cx="4155464" cy="465011"/>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990" tIns="39845" rIns="56990" bIns="39845" numCol="1" spcCol="1270" anchor="ctr" anchorCtr="0">
              <a:noAutofit/>
            </a:bodyPr>
            <a:lstStyle/>
            <a:p>
              <a:pPr lvl="0" defTabSz="400050" rtl="0">
                <a:lnSpc>
                  <a:spcPct val="90000"/>
                </a:lnSpc>
                <a:spcBef>
                  <a:spcPct val="0"/>
                </a:spcBef>
                <a:spcAft>
                  <a:spcPct val="35000"/>
                </a:spcAft>
              </a:pPr>
              <a:r>
                <a:rPr lang="lv-LV" sz="1800" b="1" kern="1200" dirty="0">
                  <a:solidFill>
                    <a:schemeClr val="accent2">
                      <a:lumMod val="50000"/>
                    </a:schemeClr>
                  </a:solidFill>
                </a:rPr>
                <a:t>	</a:t>
              </a:r>
              <a:r>
                <a:rPr lang="en-GB" sz="1700" b="1" kern="1200" dirty="0">
                  <a:solidFill>
                    <a:schemeClr val="accent6">
                      <a:lumMod val="50000"/>
                    </a:schemeClr>
                  </a:solidFill>
                </a:rPr>
                <a:t>TRL 9 </a:t>
              </a:r>
              <a:r>
                <a:rPr lang="en-GB" sz="1700" kern="1200" dirty="0">
                  <a:solidFill>
                    <a:schemeClr val="accent6">
                      <a:lumMod val="50000"/>
                    </a:schemeClr>
                  </a:solidFill>
                </a:rPr>
                <a:t>– </a:t>
              </a:r>
              <a:r>
                <a:rPr lang="lv-LV" sz="1600" b="0" i="0" dirty="0">
                  <a:solidFill>
                    <a:schemeClr val="accent6">
                      <a:lumMod val="50000"/>
                    </a:schemeClr>
                  </a:solidFill>
                  <a:effectLst/>
                  <a:latin typeface="MarkPro"/>
                </a:rPr>
                <a:t>Sekmīga sistēmas ekspluatācija</a:t>
              </a:r>
              <a:endParaRPr lang="lv-LV" sz="1700" kern="1200" dirty="0">
                <a:solidFill>
                  <a:schemeClr val="accent6">
                    <a:lumMod val="50000"/>
                  </a:schemeClr>
                </a:solidFill>
              </a:endParaRPr>
            </a:p>
          </p:txBody>
        </p:sp>
      </p:grpSp>
      <p:pic>
        <p:nvPicPr>
          <p:cNvPr id="18" name="Attēls 17">
            <a:extLst>
              <a:ext uri="{FF2B5EF4-FFF2-40B4-BE49-F238E27FC236}">
                <a16:creationId xmlns:a16="http://schemas.microsoft.com/office/drawing/2014/main" id="{D738791A-497C-7F23-84FC-4D5498AAE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947" y="216663"/>
            <a:ext cx="1201705" cy="695507"/>
          </a:xfrm>
          <a:prstGeom prst="rect">
            <a:avLst/>
          </a:prstGeom>
        </p:spPr>
      </p:pic>
    </p:spTree>
    <p:extLst>
      <p:ext uri="{BB962C8B-B14F-4D97-AF65-F5344CB8AC3E}">
        <p14:creationId xmlns:p14="http://schemas.microsoft.com/office/powerpoint/2010/main" val="1419185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id="{5A8EEDC2-A6D1-F586-7C8A-4A438B6CB7A0}"/>
              </a:ext>
            </a:extLst>
          </p:cNvPr>
          <p:cNvSpPr>
            <a:spLocks noGrp="1"/>
          </p:cNvSpPr>
          <p:nvPr>
            <p:ph type="sldNum" sz="quarter" idx="12"/>
          </p:nvPr>
        </p:nvSpPr>
        <p:spPr/>
        <p:txBody>
          <a:bodyPr/>
          <a:lstStyle/>
          <a:p>
            <a:fld id="{660F3F40-12FA-4968-8235-5F18DAFE2DEF}" type="slidenum">
              <a:rPr lang="lv-LV" smtClean="0"/>
              <a:t>9</a:t>
            </a:fld>
            <a:endParaRPr lang="lv-LV"/>
          </a:p>
        </p:txBody>
      </p:sp>
      <p:pic>
        <p:nvPicPr>
          <p:cNvPr id="2050" name="Picture 2">
            <a:extLst>
              <a:ext uri="{FF2B5EF4-FFF2-40B4-BE49-F238E27FC236}">
                <a16:creationId xmlns:a16="http://schemas.microsoft.com/office/drawing/2014/main" id="{B6A2A957-FA8D-7379-0F61-576813FB9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29"/>
          <a:stretch/>
        </p:blipFill>
        <p:spPr bwMode="auto">
          <a:xfrm>
            <a:off x="473358" y="126227"/>
            <a:ext cx="10565346" cy="56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8297C2E-A5EF-BE7A-9A3E-C938B54B9BEB}"/>
              </a:ext>
            </a:extLst>
          </p:cNvPr>
          <p:cNvSpPr txBox="1"/>
          <p:nvPr/>
        </p:nvSpPr>
        <p:spPr>
          <a:xfrm>
            <a:off x="7200089" y="6050065"/>
            <a:ext cx="5564221" cy="338554"/>
          </a:xfrm>
          <a:prstGeom prst="rect">
            <a:avLst/>
          </a:prstGeom>
          <a:noFill/>
        </p:spPr>
        <p:txBody>
          <a:bodyPr wrap="square" rtlCol="0">
            <a:spAutoFit/>
          </a:bodyPr>
          <a:lstStyle/>
          <a:p>
            <a:r>
              <a:rPr lang="lv-LV" sz="1600"/>
              <a:t>Vairāk informācija par tematikām pieejama </a:t>
            </a:r>
            <a:r>
              <a:rPr lang="lv-LV" sz="1600">
                <a:hlinkClick r:id="rId4"/>
              </a:rPr>
              <a:t>šeit</a:t>
            </a:r>
            <a:endParaRPr lang="lv-LV" sz="1600"/>
          </a:p>
        </p:txBody>
      </p:sp>
    </p:spTree>
    <p:extLst>
      <p:ext uri="{BB962C8B-B14F-4D97-AF65-F5344CB8AC3E}">
        <p14:creationId xmlns:p14="http://schemas.microsoft.com/office/powerpoint/2010/main" val="2245045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118E830AEDD428D4BE0AAFD13557A" ma:contentTypeVersion="14" ma:contentTypeDescription="Create a new document." ma:contentTypeScope="" ma:versionID="b1aef6f09a0f976856b11342a40c1767">
  <xsd:schema xmlns:xsd="http://www.w3.org/2001/XMLSchema" xmlns:xs="http://www.w3.org/2001/XMLSchema" xmlns:p="http://schemas.microsoft.com/office/2006/metadata/properties" xmlns:ns2="6adcef3d-66e4-4441-b622-2181f76b34ed" xmlns:ns3="ec04e77d-702b-4270-bfd8-12ec561e14fa" targetNamespace="http://schemas.microsoft.com/office/2006/metadata/properties" ma:root="true" ma:fieldsID="54a34b27acf0c71667b40f5457b45495" ns2:_="" ns3:_="">
    <xsd:import namespace="6adcef3d-66e4-4441-b622-2181f76b34ed"/>
    <xsd:import namespace="ec04e77d-702b-4270-bfd8-12ec561e1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cef3d-66e4-4441-b622-2181f7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249d25f-f95e-4c4d-a144-e59fc8911dd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04e77d-702b-4270-bfd8-12ec561e1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8f0af80-302c-4627-8e9b-56d2acbfcfdb}" ma:internalName="TaxCatchAll" ma:showField="CatchAllData" ma:web="ec04e77d-702b-4270-bfd8-12ec561e1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dcef3d-66e4-4441-b622-2181f76b34ed">
      <Terms xmlns="http://schemas.microsoft.com/office/infopath/2007/PartnerControls"/>
    </lcf76f155ced4ddcb4097134ff3c332f>
    <TaxCatchAll xmlns="ec04e77d-702b-4270-bfd8-12ec561e14fa" xsi:nil="true"/>
  </documentManagement>
</p:properties>
</file>

<file path=customXml/itemProps1.xml><?xml version="1.0" encoding="utf-8"?>
<ds:datastoreItem xmlns:ds="http://schemas.openxmlformats.org/officeDocument/2006/customXml" ds:itemID="{ABF174F6-4CD7-4DCD-A42C-C6EC481BA57D}"/>
</file>

<file path=customXml/itemProps2.xml><?xml version="1.0" encoding="utf-8"?>
<ds:datastoreItem xmlns:ds="http://schemas.openxmlformats.org/officeDocument/2006/customXml" ds:itemID="{1D625A93-585D-4D15-B3DA-C9231FB42657}"/>
</file>

<file path=customXml/itemProps3.xml><?xml version="1.0" encoding="utf-8"?>
<ds:datastoreItem xmlns:ds="http://schemas.openxmlformats.org/officeDocument/2006/customXml" ds:itemID="{13A64D79-E000-4230-A665-BA0E5911B9AB}"/>
</file>

<file path=docProps/app.xml><?xml version="1.0" encoding="utf-8"?>
<Properties xmlns="http://schemas.openxmlformats.org/officeDocument/2006/extended-properties" xmlns:vt="http://schemas.openxmlformats.org/officeDocument/2006/docPropsVTypes">
  <Template/>
  <TotalTime>312</TotalTime>
  <Words>1427</Words>
  <Application>Microsoft Office PowerPoint</Application>
  <PresentationFormat>Widescreen</PresentationFormat>
  <Paragraphs>168</Paragraphs>
  <Slides>20</Slides>
  <Notes>19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20</vt:i4>
      </vt:variant>
    </vt:vector>
  </HeadingPairs>
  <TitlesOfParts>
    <vt:vector size="36" baseType="lpstr">
      <vt:lpstr>Arial</vt:lpstr>
      <vt:lpstr>Calibri</vt:lpstr>
      <vt:lpstr>Calibri Light</vt:lpstr>
      <vt:lpstr>EC Square Sans Pro</vt:lpstr>
      <vt:lpstr>Inter</vt:lpstr>
      <vt:lpstr>MarkPro</vt:lpstr>
      <vt:lpstr>Montserrat</vt:lpstr>
      <vt:lpstr>Oakes Grotesk</vt:lpstr>
      <vt:lpstr>Roboto</vt:lpstr>
      <vt:lpstr>Roboto Condensed</vt:lpstr>
      <vt:lpstr>Segoe UI</vt:lpstr>
      <vt:lpstr>Source Sans Pro</vt:lpstr>
      <vt:lpstr>Times New Roman</vt:lpstr>
      <vt:lpstr>Verdana</vt:lpstr>
      <vt:lpstr>Wingdings</vt:lpstr>
      <vt:lpstr>Office Theme</vt:lpstr>
      <vt:lpstr>Apvārsnis Eiropa sniegtās iespējas 5. un 6. klasterī</vt:lpstr>
      <vt:lpstr>PowerPoint Presentation</vt:lpstr>
      <vt:lpstr>Apvārsnis Eiropa 5. un 6. klastera  darba programma</vt:lpstr>
      <vt:lpstr>PowerPoint Presentation</vt:lpstr>
      <vt:lpstr>PowerPoint Presentation</vt:lpstr>
      <vt:lpstr>PowerPoint Presentation</vt:lpstr>
      <vt:lpstr>Projektu veidi </vt:lpstr>
      <vt:lpstr>Tehnoloģiju gatavības līmeņi (TLR)  </vt:lpstr>
      <vt:lpstr>PowerPoint Presentation</vt:lpstr>
      <vt:lpstr>KONKURSI</vt:lpstr>
      <vt:lpstr>PowerPoint Presentation</vt:lpstr>
      <vt:lpstr>PowerPoint Presentation</vt:lpstr>
      <vt:lpstr>Greenet ir oficiālais Apvārsnis Eiropa 5. klastera nacionālo kontaktpunktu tīkls!</vt:lpstr>
      <vt:lpstr>PowerPoint Presentation</vt:lpstr>
      <vt:lpstr>CARE4BIO ir oficiālais Eiropas Apvārsnis 6. klastera nacionālo kontaktpunktu tīkls! </vt:lpstr>
      <vt:lpstr>PowerPoint Presentation</vt:lpstr>
      <vt:lpstr>"Sustainable Blue Economy Partnership"     "Unified Paths to a Climate-Neutral, Sustainable, and Resilient Blue Economy: Engaging Civil Society, Academia, Policy, and Industry".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Aiga Salmiņa</dc:creator>
  <cp:lastModifiedBy>Lasma Brenca</cp:lastModifiedBy>
  <cp:revision>3</cp:revision>
  <dcterms:created xsi:type="dcterms:W3CDTF">2024-02-12T08:09:05Z</dcterms:created>
  <dcterms:modified xsi:type="dcterms:W3CDTF">2024-02-29T07:46:49Z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0x0101003D0118E830AEDD428D4BE0AAFD13557A</vt:lpwstr>
  </property>
</Properties>
</file>