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4"/>
  </p:sldMasterIdLst>
  <p:notesMasterIdLst>
    <p:notesMasterId r:id="rId20"/>
  </p:notesMasterIdLst>
  <p:sldIdLst>
    <p:sldId id="256" r:id="rId5"/>
    <p:sldId id="326" r:id="rId6"/>
    <p:sldId id="468" r:id="rId7"/>
    <p:sldId id="477" r:id="rId8"/>
    <p:sldId id="478" r:id="rId9"/>
    <p:sldId id="481" r:id="rId10"/>
    <p:sldId id="476" r:id="rId11"/>
    <p:sldId id="479" r:id="rId12"/>
    <p:sldId id="487" r:id="rId13"/>
    <p:sldId id="488" r:id="rId14"/>
    <p:sldId id="484" r:id="rId15"/>
    <p:sldId id="485" r:id="rId16"/>
    <p:sldId id="486" r:id="rId17"/>
    <p:sldId id="489" r:id="rId18"/>
    <p:sldId id="472" r:id="rId19"/>
  </p:sldIdLst>
  <p:sldSz cx="9144000" cy="6858000" type="screen4x3"/>
  <p:notesSz cx="7010400" cy="9296400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D9CBEB7-B210-42EA-B1B5-C8F6FF9670F3}">
          <p14:sldIdLst>
            <p14:sldId id="256"/>
            <p14:sldId id="326"/>
          </p14:sldIdLst>
        </p14:section>
        <p14:section name="Vispārīgā informācija" id="{ED32D47B-177F-41C2-BC74-0531FC2E0BFE}">
          <p14:sldIdLst>
            <p14:sldId id="468"/>
            <p14:sldId id="477"/>
            <p14:sldId id="478"/>
            <p14:sldId id="481"/>
            <p14:sldId id="476"/>
            <p14:sldId id="479"/>
            <p14:sldId id="487"/>
            <p14:sldId id="488"/>
            <p14:sldId id="484"/>
            <p14:sldId id="485"/>
            <p14:sldId id="486"/>
            <p14:sldId id="489"/>
            <p14:sldId id="4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9900"/>
    <a:srgbClr val="3333CC"/>
    <a:srgbClr val="339933"/>
    <a:srgbClr val="9900CC"/>
    <a:srgbClr val="0099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26" autoAdjust="0"/>
    <p:restoredTop sz="73848" autoAdjust="0"/>
  </p:normalViewPr>
  <p:slideViewPr>
    <p:cSldViewPr snapToGrid="0" snapToObjects="1">
      <p:cViewPr varScale="1">
        <p:scale>
          <a:sx n="96" d="100"/>
          <a:sy n="96" d="100"/>
        </p:scale>
        <p:origin x="195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A854E35-A7A4-431C-A825-7AD4ED84DFE8}" type="datetimeFigureOut">
              <a:rPr lang="lv-LV" altLang="lv-LV"/>
              <a:pPr>
                <a:defRPr/>
              </a:pPr>
              <a:t>24.04.2024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defTabSz="957427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C0C5635-619F-4398-8614-605C03EF5C27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590443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2990917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10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558375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11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3008917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12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1716694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13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1300407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14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4098339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15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862131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36411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538618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Neatkarīga pētniecība un izstrāde, lai iegūtu vairāk zināšanas un labāku izpratni, tostarp kopīga pētniecība un izstrāde, pētniecības organizācijai iesaistoties efektīvā sadarbībā</a:t>
            </a:r>
          </a:p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lv-LV" kern="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Pētniecības rezultātu izplatīšana bez ekskluzivitātes un diskriminēšanas, tai skaitā izmantojot mācīšanu, brīvas piekļuves datubāzes, atklātas publikācijas vai atklāta </a:t>
            </a:r>
            <a:r>
              <a:rPr lang="lv-LV" kern="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pirmskoda</a:t>
            </a: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programmatūru.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137972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050368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147478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51511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1442913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C5635-619F-4398-8614-605C03EF5C27}" type="slidenum">
              <a:rPr lang="lv-LV" altLang="lv-LV" smtClean="0"/>
              <a:pPr/>
              <a:t>9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089969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403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2946E5A-BBED-4218-981B-333F83EE957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69682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4C5A49C-EBE2-4BEA-B73B-7AC8FD5DDD6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361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ED2C4E4-78E8-4814-8E80-88192C39BA4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58059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2310182-7320-45BF-A513-C3BE84D4C81C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16017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5374C58-29BA-4833-81C9-1E55DA96EF6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6635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7A82987-0D2F-4B65-8E41-A1B3FBDD2CF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8876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70C9E78-A642-4421-918F-624A0AA194E3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70308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239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lv-LV" altLang="lv-LV"/>
              <a:t>13.06.2019.</a:t>
            </a:r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3D5101D-DD3B-4E58-9C27-C75BE7F84F75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</p:sldLayoutIdLst>
  <p:hf sldNum="0" hdr="0" ftr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A727F2E-F502-4897-9B4C-5A6DCFB7B9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3391" y="3147237"/>
            <a:ext cx="7772400" cy="2310810"/>
          </a:xfrm>
        </p:spPr>
        <p:txBody>
          <a:bodyPr>
            <a:normAutofit/>
          </a:bodyPr>
          <a:lstStyle/>
          <a:p>
            <a:r>
              <a:rPr lang="lv-LV" sz="1600" b="1" dirty="0">
                <a:solidFill>
                  <a:srgbClr val="CC3300"/>
                </a:solidFill>
              </a:rPr>
              <a:t>Par valsts pētījumu programmu "Sabiedrības veselība" </a:t>
            </a:r>
          </a:p>
          <a:p>
            <a:r>
              <a:rPr lang="lv-LV" sz="1600" b="1" dirty="0">
                <a:solidFill>
                  <a:srgbClr val="CC3300"/>
                </a:solidFill>
              </a:rPr>
              <a:t>2023.–2025. gadam</a:t>
            </a:r>
          </a:p>
          <a:p>
            <a:r>
              <a:rPr lang="lv-LV" sz="1600" b="1" dirty="0">
                <a:solidFill>
                  <a:schemeClr val="bg1">
                    <a:lumMod val="50000"/>
                  </a:schemeClr>
                </a:solidFill>
              </a:rPr>
              <a:t>projektu pieteikumu otrais atklātais konkurss </a:t>
            </a:r>
          </a:p>
          <a:p>
            <a:endParaRPr lang="lv-LV" sz="16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lv-LV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714FEF-78AB-CD15-ACA8-16CE6DE1B0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0755" y="274620"/>
            <a:ext cx="3098182" cy="13787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90616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Finansējuma jautājumi</a:t>
            </a:r>
          </a:p>
          <a:p>
            <a:pPr algn="l"/>
            <a:r>
              <a:rPr lang="lv-LV" sz="2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Nolikuma 21.-24.punkts</a:t>
            </a:r>
            <a:endParaRPr lang="lv-LV" sz="2200" b="1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624614" y="1928938"/>
            <a:ext cx="6858193" cy="56447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Visu studējošo kopējā vidējā slodze projekta īstenošanas laikā ir vismaz 2 PLE*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81A652-B5F2-446D-A6AF-0CF60C355059}"/>
              </a:ext>
            </a:extLst>
          </p:cNvPr>
          <p:cNvSpPr/>
          <p:nvPr/>
        </p:nvSpPr>
        <p:spPr>
          <a:xfrm>
            <a:off x="1624614" y="2583146"/>
            <a:ext cx="6867071" cy="49937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R="0" lvl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Katrs studējošais  ir nodarbināts projektā vismaz 0,25 PLE vidēji projekta īstenošanas laikā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00EE11-85DD-4AED-87C2-E6D612D6E80D}"/>
              </a:ext>
            </a:extLst>
          </p:cNvPr>
          <p:cNvSpPr/>
          <p:nvPr/>
        </p:nvSpPr>
        <p:spPr>
          <a:xfrm>
            <a:off x="1624614" y="3171436"/>
            <a:ext cx="6853057" cy="59288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R="0" lvl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lv-LV" b="1" kern="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Gadījumā, ja PLE nav izpildīts, jāatmaksā Finansējuma daļa </a:t>
            </a: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pēc Līgumā noteiktas formulas</a:t>
            </a: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421" y="2017722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82AE655-668E-3FCC-9EBC-0CB2883ACE93}"/>
              </a:ext>
            </a:extLst>
          </p:cNvPr>
          <p:cNvSpPr/>
          <p:nvPr/>
        </p:nvSpPr>
        <p:spPr>
          <a:xfrm>
            <a:off x="1624613" y="5874503"/>
            <a:ext cx="6853057" cy="59288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R="0" lvl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*PLE </a:t>
            </a:r>
            <a:r>
              <a:rPr lang="lv-LV" ker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slodze pilna </a:t>
            </a: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darba laika ekvivalenta izteiksmē</a:t>
            </a: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1215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90616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Līguma par projekta</a:t>
            </a:r>
            <a:b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īstenošanu izpilde</a:t>
            </a:r>
            <a:endParaRPr lang="lv-LV" sz="2200" b="1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718133" y="2013951"/>
            <a:ext cx="6858193" cy="56447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r>
              <a:rPr lang="lv-LV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Indikatori - Projekta pieteikuma A daļa 4.nodaļa «Projekta rezultāti»</a:t>
            </a: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421" y="2017722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99C087D-A65D-8DAB-B05C-A6B592CE6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087874"/>
              </p:ext>
            </p:extLst>
          </p:nvPr>
        </p:nvGraphicFramePr>
        <p:xfrm>
          <a:off x="1257336" y="2915956"/>
          <a:ext cx="6301106" cy="3551428"/>
        </p:xfrm>
        <a:graphic>
          <a:graphicData uri="http://schemas.openxmlformats.org/drawingml/2006/table">
            <a:tbl>
              <a:tblPr firstRow="1" firstCol="1" bandRow="1"/>
              <a:tblGrid>
                <a:gridCol w="437383">
                  <a:extLst>
                    <a:ext uri="{9D8B030D-6E8A-4147-A177-3AD203B41FA5}">
                      <a16:colId xmlns:a16="http://schemas.microsoft.com/office/drawing/2014/main" val="46612558"/>
                    </a:ext>
                  </a:extLst>
                </a:gridCol>
                <a:gridCol w="3702201">
                  <a:extLst>
                    <a:ext uri="{9D8B030D-6E8A-4147-A177-3AD203B41FA5}">
                      <a16:colId xmlns:a16="http://schemas.microsoft.com/office/drawing/2014/main" val="2316021901"/>
                    </a:ext>
                  </a:extLst>
                </a:gridCol>
                <a:gridCol w="2161522">
                  <a:extLst>
                    <a:ext uri="{9D8B030D-6E8A-4147-A177-3AD203B41FA5}">
                      <a16:colId xmlns:a16="http://schemas.microsoft.com/office/drawing/2014/main" val="20285735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Nr. p.k.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Rezultāta veids atbilstoši MK noteikumiem</a:t>
                      </a:r>
                      <a:endParaRPr lang="lv-LV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(obligāti vismaz trīs no MK noteikumu 12. punkta)</a:t>
                      </a:r>
                      <a:endParaRPr lang="lv-LV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*atzīmējot rezultātus, to skaitu jāsaskaņo ar MK rīkojuma 7.2. un 7.5. apakšpunktos noteiktajiem rezultātiem, kas pārklājas </a:t>
                      </a:r>
                      <a:endParaRPr lang="lv-LV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Skaits projekta noslēgumā 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5073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Oriģināli zinātniskie raksti, kas iesniegti, pieņemti publicēšanai vai publicēti </a:t>
                      </a:r>
                      <a:r>
                        <a:rPr lang="lv-LV" sz="12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Web of Science </a:t>
                      </a: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vai </a:t>
                      </a:r>
                      <a:r>
                        <a:rPr lang="lv-LV" sz="12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SCOPUS</a:t>
                      </a: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datubāzēs iekļautajos žurnālos vai konferenču rakstu krājumos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19573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Oriģināli zinātniskie raksti, kas iesniegti, pieņemti publicēšanai vai publicēti </a:t>
                      </a:r>
                      <a:r>
                        <a:rPr lang="lv-LV" sz="12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Web of Science </a:t>
                      </a: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vai SCOPUS datubāzēs iekļautajos Q1 un Q2 kvartiles žurnālos 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92708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lv-LV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Oriģināli zinātniskie raksti, kas iesniegti, pieņemti publicēšanai vai publicēti </a:t>
                      </a:r>
                      <a:r>
                        <a:rPr lang="lv-LV" sz="12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Web of Science</a:t>
                      </a: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vai </a:t>
                      </a:r>
                      <a:r>
                        <a:rPr lang="lv-LV" sz="12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SCOPU</a:t>
                      </a:r>
                      <a:r>
                        <a:rPr lang="lv-LV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 datubāzēs iekļautajos žurnālos vai konferenču rakstu krājumos</a:t>
                      </a:r>
                      <a:endParaRPr lang="lv-LV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v-LV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lv-LV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8469388"/>
                  </a:ext>
                </a:extLst>
              </a:tr>
            </a:tbl>
          </a:graphicData>
        </a:graphic>
      </p:graphicFrame>
      <p:sp>
        <p:nvSpPr>
          <p:cNvPr id="12" name="Rectangle 2">
            <a:extLst>
              <a:ext uri="{FF2B5EF4-FFF2-40B4-BE49-F238E27FC236}">
                <a16:creationId xmlns:a16="http://schemas.microsoft.com/office/drawing/2014/main" id="{85645DEF-E0BB-7234-1A5D-326E602D9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520" y="2570137"/>
            <a:ext cx="479114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4.nodaļa Projekta rezultāti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lv-LV" altLang="lv-LV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21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90616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Līguma par projekta</a:t>
            </a:r>
            <a:b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īstenošanu izpilde</a:t>
            </a:r>
            <a:endParaRPr lang="lv-LV" sz="2200" b="1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718133" y="2013950"/>
            <a:ext cx="6858193" cy="1027025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/>
            <a:r>
              <a:rPr lang="lv-LV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Ja nav izpildīts kāds no indikatoriem, jāatmaksā Finansējuma daļa, kas atbilst attiecīgā indikatora vidējām izmaksām (Līguma 4 pielikums)</a:t>
            </a: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421" y="2017722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621D46-6AFA-697E-E6D6-85234EF4A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521247"/>
              </p:ext>
            </p:extLst>
          </p:nvPr>
        </p:nvGraphicFramePr>
        <p:xfrm>
          <a:off x="1718133" y="3040975"/>
          <a:ext cx="6374446" cy="3686175"/>
        </p:xfrm>
        <a:graphic>
          <a:graphicData uri="http://schemas.openxmlformats.org/drawingml/2006/table">
            <a:tbl>
              <a:tblPr/>
              <a:tblGrid>
                <a:gridCol w="731557">
                  <a:extLst>
                    <a:ext uri="{9D8B030D-6E8A-4147-A177-3AD203B41FA5}">
                      <a16:colId xmlns:a16="http://schemas.microsoft.com/office/drawing/2014/main" val="1350094073"/>
                    </a:ext>
                  </a:extLst>
                </a:gridCol>
                <a:gridCol w="2819539">
                  <a:extLst>
                    <a:ext uri="{9D8B030D-6E8A-4147-A177-3AD203B41FA5}">
                      <a16:colId xmlns:a16="http://schemas.microsoft.com/office/drawing/2014/main" val="3027692559"/>
                    </a:ext>
                  </a:extLst>
                </a:gridCol>
                <a:gridCol w="1405960">
                  <a:extLst>
                    <a:ext uri="{9D8B030D-6E8A-4147-A177-3AD203B41FA5}">
                      <a16:colId xmlns:a16="http://schemas.microsoft.com/office/drawing/2014/main" val="1776837043"/>
                    </a:ext>
                  </a:extLst>
                </a:gridCol>
                <a:gridCol w="1417390">
                  <a:extLst>
                    <a:ext uri="{9D8B030D-6E8A-4147-A177-3AD203B41FA5}">
                      <a16:colId xmlns:a16="http://schemas.microsoft.com/office/drawing/2014/main" val="438800400"/>
                    </a:ext>
                  </a:extLst>
                </a:gridCol>
              </a:tblGrid>
              <a:tr h="942975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Nr. p.k.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Rezultāts (atbilstoši MK noteikumu 12. punktam un projekta pieteikumam)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Skaits projekta noslēgumā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Vērtība no projekta kopējām izmaksām projekta noslēgumā (%)*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0215661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</a:rPr>
                        <a:t>1.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</a:rPr>
                        <a:t>Oriģināli zinātniskie raksti, kas iesniegti, pieņemti publicēšanai vai publicēti </a:t>
                      </a:r>
                      <a:r>
                        <a:rPr lang="lv-LV" sz="1200" b="0" i="1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</a:rPr>
                        <a:t>Web of Science</a:t>
                      </a:r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</a:rPr>
                        <a:t> vai </a:t>
                      </a:r>
                      <a:r>
                        <a:rPr lang="lv-LV" sz="1200" b="0" i="1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</a:rPr>
                        <a:t>SCOPUS</a:t>
                      </a:r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</a:rPr>
                        <a:t> datubāzēs iekļautajos žurnālos vai konferenču rakstu krājumos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2F2F2"/>
                          </a:highlight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31091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1.1.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Oriģināli zinātniskie raksti, kas iesniegti, pieņemti publicēšanai vai publicēti </a:t>
                      </a:r>
                      <a:r>
                        <a:rPr lang="lv-LV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Web of Science</a:t>
                      </a: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vai </a:t>
                      </a:r>
                      <a:r>
                        <a:rPr lang="lv-LV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SCOPUS</a:t>
                      </a: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datubāzēs iekļautajos Q1 un Q2 kvartiles žurnālos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340833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1.2.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Oriģināli zinātniskie raksti, kas iesniegti, pieņemti publicēšanai vai publicēti </a:t>
                      </a:r>
                      <a:r>
                        <a:rPr lang="lv-LV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Web of Science</a:t>
                      </a: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vai </a:t>
                      </a:r>
                      <a:r>
                        <a:rPr lang="lv-LV" sz="11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SCOPUS</a:t>
                      </a:r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datubāzēs iekļautajos žurnālos vai konferenču rakstu krājumos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2962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002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40374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2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Līguma par projektu</a:t>
            </a:r>
            <a:br>
              <a:rPr lang="lv-LV" sz="22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2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īstenošanu izpilde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624614" y="1928937"/>
            <a:ext cx="6858193" cy="86710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>
              <a:spcAft>
                <a:spcPts val="0"/>
              </a:spcAft>
              <a:tabLst>
                <a:tab pos="270510" algn="l"/>
              </a:tabLst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Projekta iesniegumā plānoto mērķu/uzdevumu (</a:t>
            </a:r>
            <a:r>
              <a:rPr lang="lv-LV" i="1" dirty="0" err="1">
                <a:latin typeface="Verdana" panose="020B0604030504040204" pitchFamily="34" charset="0"/>
                <a:ea typeface="Verdana" panose="020B0604030504040204" pitchFamily="34" charset="0"/>
              </a:rPr>
              <a:t>goals</a:t>
            </a:r>
            <a:r>
              <a:rPr lang="lv-LV" i="1" dirty="0">
                <a:latin typeface="Verdana" panose="020B0604030504040204" pitchFamily="34" charset="0"/>
                <a:ea typeface="Verdana" panose="020B0604030504040204" pitchFamily="34" charset="0"/>
              </a:rPr>
              <a:t>/</a:t>
            </a:r>
            <a:r>
              <a:rPr lang="lv-LV" i="1" dirty="0" err="1">
                <a:latin typeface="Verdana" panose="020B0604030504040204" pitchFamily="34" charset="0"/>
                <a:ea typeface="Verdana" panose="020B0604030504040204" pitchFamily="34" charset="0"/>
              </a:rPr>
              <a:t>objectives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) izpilde (cik no uzstādītajiem mērķiem un/vai uzdevumiem ir sasniegti)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81A652-B5F2-446D-A6AF-0CF60C355059}"/>
              </a:ext>
            </a:extLst>
          </p:cNvPr>
          <p:cNvSpPr/>
          <p:nvPr/>
        </p:nvSpPr>
        <p:spPr>
          <a:xfrm>
            <a:off x="1638628" y="2866978"/>
            <a:ext cx="6867071" cy="86710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>
              <a:spcAft>
                <a:spcPts val="0"/>
              </a:spcAft>
              <a:tabLst>
                <a:tab pos="270510" algn="l"/>
              </a:tabLst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Ja Projekta iesniegumā mērķi un uzdevumi izteikti ar citu nosaukumu, Eksperti vērtē vienības, kas pēc būtības atbilst vārdiem “mērķis” un “uzdevums”.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00EE11-85DD-4AED-87C2-E6D612D6E80D}"/>
              </a:ext>
            </a:extLst>
          </p:cNvPr>
          <p:cNvSpPr/>
          <p:nvPr/>
        </p:nvSpPr>
        <p:spPr>
          <a:xfrm>
            <a:off x="1638628" y="3803277"/>
            <a:ext cx="6853057" cy="59288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>
              <a:spcAft>
                <a:spcPts val="0"/>
              </a:spcAft>
              <a:tabLst>
                <a:tab pos="270510" algn="l"/>
              </a:tabLst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Padome aprēķina atmaksājamo Finansējuma daļu šādi: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97A740-1012-4E71-B6A9-705665DF4352}"/>
              </a:ext>
            </a:extLst>
          </p:cNvPr>
          <p:cNvSpPr/>
          <p:nvPr/>
        </p:nvSpPr>
        <p:spPr>
          <a:xfrm>
            <a:off x="1619671" y="4472737"/>
            <a:ext cx="6832567" cy="570869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>
              <a:defRPr/>
            </a:pPr>
            <a:endParaRPr lang="lv-LV" kern="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ja Mērķa vērtējums procentuālā izteiksmē ir 60% līdz 65%, piemēro vienotu likmi 5 % apmērā;</a:t>
            </a:r>
          </a:p>
          <a:p>
            <a:pPr marL="0" marR="0" lvl="0" indent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CE5A20-5277-4FEB-BE7D-F43E4D8583A3}"/>
              </a:ext>
            </a:extLst>
          </p:cNvPr>
          <p:cNvSpPr/>
          <p:nvPr/>
        </p:nvSpPr>
        <p:spPr>
          <a:xfrm>
            <a:off x="1625311" y="5116270"/>
            <a:ext cx="6893703" cy="66434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ja Mērķa vērtējums procentuālā izteiksmē ir 50% līdz 59%, piemēro vienotu likmi 10 % apmērā;</a:t>
            </a: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421" y="2017722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BE4CD51-147E-4746-B5BA-B8DB983A9FAC}"/>
              </a:ext>
            </a:extLst>
          </p:cNvPr>
          <p:cNvSpPr/>
          <p:nvPr/>
        </p:nvSpPr>
        <p:spPr>
          <a:xfrm>
            <a:off x="1619671" y="5853280"/>
            <a:ext cx="6893703" cy="66434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kumimoji="0" lang="lv-LV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ja Mērķa vērtējums procentuālā izteiksmē ir zem 50%, piemēro vienotu likmi 25 % apmērā.</a:t>
            </a:r>
          </a:p>
          <a:p>
            <a:pPr lvl="0" algn="just">
              <a:defRPr/>
            </a:pPr>
            <a:endParaRPr kumimoji="0" lang="lv-LV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118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90616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Līguma par projektu</a:t>
            </a:r>
            <a:b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īstenošanu izpilde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624614" y="1928938"/>
            <a:ext cx="6858193" cy="56447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>
              <a:defRPr/>
            </a:pPr>
            <a:r>
              <a:rPr kumimoji="0" lang="lv-LV" sz="1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Finanšu pārskats </a:t>
            </a: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- </a:t>
            </a:r>
            <a:r>
              <a:rPr kumimoji="0" lang="lv-LV" sz="17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1 mēneša laikā </a:t>
            </a: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no saimnieciskā gada sākuma par iepriekšējo saimniecisko gadu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81A652-B5F2-446D-A6AF-0CF60C355059}"/>
              </a:ext>
            </a:extLst>
          </p:cNvPr>
          <p:cNvSpPr/>
          <p:nvPr/>
        </p:nvSpPr>
        <p:spPr>
          <a:xfrm>
            <a:off x="1624614" y="2583146"/>
            <a:ext cx="6867071" cy="49937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7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Saturiskais pārskats </a:t>
            </a: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– 1 mēneša laikā no Projekta īstenošanas 6., 12. un 16. mēneša beigām</a:t>
            </a: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421" y="2017722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929225E-EDBA-7775-BF7E-F95C263068E8}"/>
              </a:ext>
            </a:extLst>
          </p:cNvPr>
          <p:cNvSpPr/>
          <p:nvPr/>
        </p:nvSpPr>
        <p:spPr>
          <a:xfrm>
            <a:off x="1624612" y="3182604"/>
            <a:ext cx="6853057" cy="59288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R="0" lvl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lv-LV" sz="17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Projekta noslēguma zinātniskais pārskats </a:t>
            </a: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– 1 mēneša laikā no Projekta īstenošanas termiņa beigām</a:t>
            </a:r>
          </a:p>
        </p:txBody>
      </p:sp>
    </p:spTree>
    <p:extLst>
      <p:ext uri="{BB962C8B-B14F-4D97-AF65-F5344CB8AC3E}">
        <p14:creationId xmlns:p14="http://schemas.microsoft.com/office/powerpoint/2010/main" val="3657636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D4A819B-774F-4DB2-AD22-068A0BC52D04}"/>
              </a:ext>
            </a:extLst>
          </p:cNvPr>
          <p:cNvSpPr txBox="1">
            <a:spLocks/>
          </p:cNvSpPr>
          <p:nvPr/>
        </p:nvSpPr>
        <p:spPr>
          <a:xfrm>
            <a:off x="656948" y="2547892"/>
            <a:ext cx="8029852" cy="3116062"/>
          </a:xfrm>
          <a:prstGeom prst="rect">
            <a:avLst/>
          </a:prstGeom>
        </p:spPr>
        <p:txBody>
          <a:bodyPr/>
          <a:lstStyle>
            <a:lvl1pPr marL="350838" indent="-350838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3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 dirty="0"/>
          </a:p>
          <a:p>
            <a:endParaRPr lang="lv-LV" dirty="0"/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r>
              <a:rPr lang="lv-LV" sz="3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Paldies</a:t>
            </a:r>
            <a:r>
              <a:rPr lang="lv-LV" sz="3200" dirty="0">
                <a:solidFill>
                  <a:srgbClr val="7030A0"/>
                </a:solidFill>
              </a:rPr>
              <a:t>!</a:t>
            </a:r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3362084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335" y="381000"/>
            <a:ext cx="6767465" cy="1036642"/>
          </a:xfrm>
        </p:spPr>
        <p:txBody>
          <a:bodyPr>
            <a:noAutofit/>
          </a:bodyPr>
          <a:lstStyle/>
          <a:p>
            <a:r>
              <a:rPr lang="lv-LV" sz="2200" dirty="0">
                <a:solidFill>
                  <a:schemeClr val="accent4">
                    <a:lumMod val="75000"/>
                  </a:schemeClr>
                </a:solidFill>
              </a:rPr>
              <a:t>Prezentācijā izskatāmie </a:t>
            </a:r>
            <a:br>
              <a:rPr lang="lv-LV" sz="22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lv-LV" sz="2200" dirty="0">
                <a:solidFill>
                  <a:schemeClr val="accent4">
                    <a:lumMod val="75000"/>
                  </a:schemeClr>
                </a:solidFill>
              </a:rPr>
              <a:t>jautājumi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425479" y="7023652"/>
            <a:ext cx="19812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CDB197-3EDD-4235-AA7B-7716E105E6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11479" y="7023652"/>
            <a:ext cx="3657600" cy="304800"/>
          </a:xfrm>
        </p:spPr>
        <p:txBody>
          <a:bodyPr/>
          <a:lstStyle/>
          <a:p>
            <a:endParaRPr lang="lv-LV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757AE9B-4309-4FC2-AD4D-37EDB2724E12}"/>
              </a:ext>
            </a:extLst>
          </p:cNvPr>
          <p:cNvSpPr/>
          <p:nvPr/>
        </p:nvSpPr>
        <p:spPr>
          <a:xfrm>
            <a:off x="1590827" y="3554137"/>
            <a:ext cx="6869088" cy="59288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just">
              <a:defRPr/>
            </a:pPr>
            <a:r>
              <a:rPr lang="lv-LV" kern="0" dirty="0">
                <a:latin typeface="Verdana" panose="020B0604030504040204" pitchFamily="34" charset="0"/>
                <a:ea typeface="Verdana" panose="020B0604030504040204" pitchFamily="34" charset="0"/>
              </a:rPr>
              <a:t>Līguma par projekta īstenošanu izpilde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C3B29ED-6969-47B3-B704-F57EF4D97F1C}"/>
              </a:ext>
            </a:extLst>
          </p:cNvPr>
          <p:cNvSpPr/>
          <p:nvPr/>
        </p:nvSpPr>
        <p:spPr>
          <a:xfrm>
            <a:off x="1585188" y="2899143"/>
            <a:ext cx="6888741" cy="52985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>
              <a:defRPr/>
            </a:pPr>
            <a:endParaRPr lang="lv-LV" altLang="en-US" dirty="0">
              <a:solidFill>
                <a:prstClr val="black">
                  <a:lumMod val="95000"/>
                  <a:lumOff val="5000"/>
                </a:prst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lv-LV" altLang="en-US" dirty="0">
                <a:solidFill>
                  <a:prstClr val="black">
                    <a:lumMod val="95000"/>
                    <a:lumOff val="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Finansējuma jautājumi</a:t>
            </a:r>
          </a:p>
          <a:p>
            <a:pPr lvl="0" algn="just">
              <a:defRPr/>
            </a:pPr>
            <a:endParaRPr lang="lv-LV" kern="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BE0084-B652-4047-B6A6-FBA89C5B18E8}"/>
              </a:ext>
            </a:extLst>
          </p:cNvPr>
          <p:cNvSpPr/>
          <p:nvPr/>
        </p:nvSpPr>
        <p:spPr>
          <a:xfrm>
            <a:off x="1585188" y="2200090"/>
            <a:ext cx="6888741" cy="592677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lv-LV" altLang="en-US" dirty="0">
                <a:solidFill>
                  <a:prstClr val="black">
                    <a:lumMod val="95000"/>
                    <a:lumOff val="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Atbalstāmās darbības</a:t>
            </a:r>
          </a:p>
        </p:txBody>
      </p:sp>
      <p:sp>
        <p:nvSpPr>
          <p:cNvPr id="21" name="Rectangle 1">
            <a:extLst>
              <a:ext uri="{FF2B5EF4-FFF2-40B4-BE49-F238E27FC236}">
                <a16:creationId xmlns:a16="http://schemas.microsoft.com/office/drawing/2014/main" id="{F3F3FD0B-9E49-459D-8973-A143F8F3F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303" y="2362017"/>
            <a:ext cx="535509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endParaRPr lang="lv-LV" altLang="lv-LV" sz="1600" dirty="0">
              <a:solidFill>
                <a:srgbClr val="7F7F7F"/>
              </a:solidFill>
              <a:latin typeface="Verdana" panose="020B060403050404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62846A23-4AB7-E828-7429-B4E4359ECA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7231" y="105182"/>
            <a:ext cx="2385318" cy="1061528"/>
          </a:xfrm>
          <a:prstGeom prst="rect">
            <a:avLst/>
          </a:prstGeom>
        </p:spPr>
      </p:pic>
      <p:pic>
        <p:nvPicPr>
          <p:cNvPr id="23" name="Picture 4" descr="Image result for checklist icon">
            <a:extLst>
              <a:ext uri="{FF2B5EF4-FFF2-40B4-BE49-F238E27FC236}">
                <a16:creationId xmlns:a16="http://schemas.microsoft.com/office/drawing/2014/main" id="{42E9FB27-191E-F4ED-8443-AB5712FBD4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56" y="2930241"/>
            <a:ext cx="456153" cy="457200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  <p:pic>
        <p:nvPicPr>
          <p:cNvPr id="24" name="Picture 4" descr="Image result for checklist icon">
            <a:extLst>
              <a:ext uri="{FF2B5EF4-FFF2-40B4-BE49-F238E27FC236}">
                <a16:creationId xmlns:a16="http://schemas.microsoft.com/office/drawing/2014/main" id="{568F1792-147D-EF32-2C38-CF84858A21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235" y="3561709"/>
            <a:ext cx="456153" cy="44139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  <p:pic>
        <p:nvPicPr>
          <p:cNvPr id="3" name="Picture 4" descr="Image result for checklist icon">
            <a:extLst>
              <a:ext uri="{FF2B5EF4-FFF2-40B4-BE49-F238E27FC236}">
                <a16:creationId xmlns:a16="http://schemas.microsoft.com/office/drawing/2014/main" id="{6108238E-3904-8335-6FB8-26DAAE323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234" y="2298773"/>
            <a:ext cx="456153" cy="457200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4510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90616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2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Atbalstāmās darbības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615736" y="2228295"/>
            <a:ext cx="6858193" cy="56447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just"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Pētniecības organizācija īsteno ar saimniecisku darbību nesaistītu projektu</a:t>
            </a: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368" y="2263806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3465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90616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2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Atbalstāmās darbības</a:t>
            </a:r>
          </a:p>
          <a:p>
            <a:pPr algn="l"/>
            <a:r>
              <a:rPr lang="lv-LV" sz="2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MK noteikumu 2. punkts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615736" y="2228295"/>
            <a:ext cx="6858193" cy="56447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Darbība, kurai nav saimnieciska rakstura: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81A652-B5F2-446D-A6AF-0CF60C355059}"/>
              </a:ext>
            </a:extLst>
          </p:cNvPr>
          <p:cNvSpPr/>
          <p:nvPr/>
        </p:nvSpPr>
        <p:spPr>
          <a:xfrm>
            <a:off x="1606858" y="2929631"/>
            <a:ext cx="6867071" cy="49937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Pētniecības organizācijas pamatdarbība, kuras izpausmes veidi ir:</a:t>
            </a: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00EE11-85DD-4AED-87C2-E6D612D6E80D}"/>
              </a:ext>
            </a:extLst>
          </p:cNvPr>
          <p:cNvSpPr/>
          <p:nvPr/>
        </p:nvSpPr>
        <p:spPr>
          <a:xfrm>
            <a:off x="1606857" y="3554137"/>
            <a:ext cx="6853057" cy="59288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marR="0" lvl="0" indent="-28575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Neatkarīga pētniecība un izstrāde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97A740-1012-4E71-B6A9-705665DF4352}"/>
              </a:ext>
            </a:extLst>
          </p:cNvPr>
          <p:cNvSpPr/>
          <p:nvPr/>
        </p:nvSpPr>
        <p:spPr>
          <a:xfrm>
            <a:off x="1624614" y="4323425"/>
            <a:ext cx="6832567" cy="570869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marR="0" lvl="0" indent="-28575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Pētniecības rezultātu izplatīšana</a:t>
            </a: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CE5A20-5277-4FEB-BE7D-F43E4D8583A3}"/>
              </a:ext>
            </a:extLst>
          </p:cNvPr>
          <p:cNvSpPr/>
          <p:nvPr/>
        </p:nvSpPr>
        <p:spPr>
          <a:xfrm>
            <a:off x="1606858" y="5079579"/>
            <a:ext cx="6893703" cy="66434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marR="0" lvl="0" indent="-28575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Zināšanu un tehnoloģiju </a:t>
            </a:r>
            <a:r>
              <a:rPr lang="lv-LV" kern="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pārneses</a:t>
            </a: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darbības</a:t>
            </a: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368" y="2263806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3216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90616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Atbalstāmās darbības</a:t>
            </a:r>
          </a:p>
          <a:p>
            <a:pPr algn="l"/>
            <a:r>
              <a:rPr lang="lv-LV" sz="2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MK noteikumu 11. punkts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615736" y="2228295"/>
            <a:ext cx="6858193" cy="56447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Pētniecība: fundamentālie pētījumi un/vai lietišķie pētījumi</a:t>
            </a:r>
            <a:endParaRPr kumimoji="0" lang="lv-LV" sz="17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81A652-B5F2-446D-A6AF-0CF60C355059}"/>
              </a:ext>
            </a:extLst>
          </p:cNvPr>
          <p:cNvSpPr/>
          <p:nvPr/>
        </p:nvSpPr>
        <p:spPr>
          <a:xfrm>
            <a:off x="1606858" y="2929631"/>
            <a:ext cx="6867071" cy="49937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Pētījumi ar ilgtspējīgas </a:t>
            </a:r>
            <a:r>
              <a:rPr lang="lv-LV" kern="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rīcībpolitikas</a:t>
            </a: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risinājumiem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00EE11-85DD-4AED-87C2-E6D612D6E80D}"/>
              </a:ext>
            </a:extLst>
          </p:cNvPr>
          <p:cNvSpPr/>
          <p:nvPr/>
        </p:nvSpPr>
        <p:spPr>
          <a:xfrm>
            <a:off x="1606857" y="3554137"/>
            <a:ext cx="6853057" cy="59288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Tehnoloģiju tiesību (nemateriālo aktīvu) iegūšana, apstiprināšana un aizstāvēšana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97A740-1012-4E71-B6A9-705665DF4352}"/>
              </a:ext>
            </a:extLst>
          </p:cNvPr>
          <p:cNvSpPr/>
          <p:nvPr/>
        </p:nvSpPr>
        <p:spPr>
          <a:xfrm>
            <a:off x="1624614" y="4323425"/>
            <a:ext cx="6832567" cy="570869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Projekta ietvaros radīto rezultātu izplatīšana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CE5A20-5277-4FEB-BE7D-F43E4D8583A3}"/>
              </a:ext>
            </a:extLst>
          </p:cNvPr>
          <p:cNvSpPr/>
          <p:nvPr/>
        </p:nvSpPr>
        <p:spPr>
          <a:xfrm>
            <a:off x="1606858" y="5079579"/>
            <a:ext cx="6893703" cy="66434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Pasākumi sabiedrības iesaistīšanai un informēšanai</a:t>
            </a: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368" y="2263806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3742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90616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Finansējuma jautājumi </a:t>
            </a:r>
            <a:br>
              <a:rPr lang="lv-LV" sz="3200" dirty="0">
                <a:solidFill>
                  <a:srgbClr val="7030A0"/>
                </a:solidFill>
              </a:rPr>
            </a:br>
            <a:r>
              <a:rPr lang="lv-LV" sz="2200" b="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MK noteikumu 14. punkts</a:t>
            </a:r>
            <a:endParaRPr lang="lv-LV" sz="2200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615736" y="2228295"/>
            <a:ext cx="6858193" cy="56447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just">
              <a:defRPr/>
            </a:pPr>
            <a:r>
              <a:rPr kumimoji="0" lang="lv-LV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Projekta ietvaros plāno šādus izmaksu veidus: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81A652-B5F2-446D-A6AF-0CF60C355059}"/>
              </a:ext>
            </a:extLst>
          </p:cNvPr>
          <p:cNvSpPr/>
          <p:nvPr/>
        </p:nvSpPr>
        <p:spPr>
          <a:xfrm>
            <a:off x="1606858" y="2929631"/>
            <a:ext cx="6867071" cy="49937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754063" lvl="1" indent="-285750" algn="just">
              <a:buFont typeface="Arial" panose="020B0604020202020204" pitchFamily="34" charset="0"/>
              <a:buChar char="•"/>
              <a:defRPr/>
            </a:pPr>
            <a:r>
              <a:rPr lang="lv-LV" kern="0" dirty="0">
                <a:latin typeface="Verdana" panose="020B0604030504040204" pitchFamily="34" charset="0"/>
                <a:ea typeface="Verdana" panose="020B0604030504040204" pitchFamily="34" charset="0"/>
              </a:rPr>
              <a:t>Tiešās attiecināmās izmaksas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97A740-1012-4E71-B6A9-705665DF4352}"/>
              </a:ext>
            </a:extLst>
          </p:cNvPr>
          <p:cNvSpPr/>
          <p:nvPr/>
        </p:nvSpPr>
        <p:spPr>
          <a:xfrm>
            <a:off x="1624614" y="3552273"/>
            <a:ext cx="6832567" cy="1258718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754063" lvl="1" indent="-285750" algn="just">
              <a:buFont typeface="Arial" panose="020B0604020202020204" pitchFamily="34" charset="0"/>
              <a:buChar char="•"/>
              <a:defRPr/>
            </a:pPr>
            <a:r>
              <a:rPr lang="lv-LV" kern="0" dirty="0">
                <a:latin typeface="Verdana" panose="020B0604030504040204" pitchFamily="34" charset="0"/>
                <a:ea typeface="Verdana" panose="020B0604030504040204" pitchFamily="34" charset="0"/>
              </a:rPr>
              <a:t>Netiešās attiecināmās izmaksas līdz 15% no tiešo attiecināmo izmaksu kopsummas, izņemot MK noteikumu 14.1.6. apakšpunktā noteiktās tiešās attiecināmās izmaksas</a:t>
            </a: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368" y="2263806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1338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90616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Finansējuma jautājumi</a:t>
            </a:r>
          </a:p>
          <a:p>
            <a:pPr algn="l"/>
            <a:r>
              <a:rPr lang="lv-LV" sz="2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MK noteikumu 14. punkts</a:t>
            </a:r>
            <a:endParaRPr lang="lv-LV" sz="2200" b="1" dirty="0">
              <a:solidFill>
                <a:srgbClr val="7030A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624614" y="1928938"/>
            <a:ext cx="6858193" cy="56447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Projekta budžeta finansēšanas klasifikācijas kodi (EKK):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81A652-B5F2-446D-A6AF-0CF60C355059}"/>
              </a:ext>
            </a:extLst>
          </p:cNvPr>
          <p:cNvSpPr/>
          <p:nvPr/>
        </p:nvSpPr>
        <p:spPr>
          <a:xfrm>
            <a:off x="1624614" y="2583146"/>
            <a:ext cx="6867071" cy="49937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marR="0" lvl="0" indent="-28575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EKK 1000 - Atlīdzība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00EE11-85DD-4AED-87C2-E6D612D6E80D}"/>
              </a:ext>
            </a:extLst>
          </p:cNvPr>
          <p:cNvSpPr/>
          <p:nvPr/>
        </p:nvSpPr>
        <p:spPr>
          <a:xfrm>
            <a:off x="1624614" y="3171436"/>
            <a:ext cx="6853057" cy="59288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marR="0" lvl="0" indent="-28575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EKK 2100 - Komandējumi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97A740-1012-4E71-B6A9-705665DF4352}"/>
              </a:ext>
            </a:extLst>
          </p:cNvPr>
          <p:cNvSpPr/>
          <p:nvPr/>
        </p:nvSpPr>
        <p:spPr>
          <a:xfrm>
            <a:off x="1634858" y="3869048"/>
            <a:ext cx="6832567" cy="570869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>
              <a:defRPr/>
            </a:pPr>
            <a:endParaRPr lang="lv-LV" kern="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EKK 5000 – Amortizācijas izmaksas</a:t>
            </a:r>
          </a:p>
          <a:p>
            <a:pPr marL="0" marR="0" lvl="0" indent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CE5A20-5277-4FEB-BE7D-F43E4D8583A3}"/>
              </a:ext>
            </a:extLst>
          </p:cNvPr>
          <p:cNvSpPr/>
          <p:nvPr/>
        </p:nvSpPr>
        <p:spPr>
          <a:xfrm>
            <a:off x="1634858" y="4558488"/>
            <a:ext cx="6893703" cy="66434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marR="0" lvl="0" indent="-28575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EKK 2300 - Inventāra, instrumentu un materiālu izmaksas</a:t>
            </a: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421" y="2017722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BE4CD51-147E-4746-B5BA-B8DB983A9FAC}"/>
              </a:ext>
            </a:extLst>
          </p:cNvPr>
          <p:cNvSpPr/>
          <p:nvPr/>
        </p:nvSpPr>
        <p:spPr>
          <a:xfrm>
            <a:off x="1634858" y="5302084"/>
            <a:ext cx="6893703" cy="66434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EKK 2200 – </a:t>
            </a: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Pakalpojumi</a:t>
            </a:r>
          </a:p>
          <a:p>
            <a:pPr lvl="0" algn="just">
              <a:defRPr/>
            </a:pP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75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BFA5255-3DF9-4973-8206-97D1EDD0A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641" y="304800"/>
            <a:ext cx="6556159" cy="1066800"/>
          </a:xfrm>
        </p:spPr>
        <p:txBody>
          <a:bodyPr>
            <a:noAutofit/>
          </a:bodyPr>
          <a:lstStyle/>
          <a:p>
            <a:pPr algn="l"/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Finansējuma jautājumi</a:t>
            </a:r>
            <a:b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lv-LV" sz="22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lv-LV" sz="2200" dirty="0">
                <a:solidFill>
                  <a:srgbClr val="7030A0"/>
                </a:solidFill>
              </a:rPr>
            </a:br>
            <a:endParaRPr lang="lv-LV" sz="2200" dirty="0">
              <a:solidFill>
                <a:srgbClr val="7030A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2D6E90D-118A-483F-AA23-0AA1EB9657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-9252"/>
            <a:ext cx="2403073" cy="106942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68255E5-ECF4-4C97-9E97-D1B015D32345}"/>
              </a:ext>
            </a:extLst>
          </p:cNvPr>
          <p:cNvSpPr/>
          <p:nvPr/>
        </p:nvSpPr>
        <p:spPr>
          <a:xfrm>
            <a:off x="1589103" y="2183907"/>
            <a:ext cx="6884826" cy="60886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just">
              <a:defRPr/>
            </a:pPr>
            <a:r>
              <a:rPr kumimoji="0" lang="lv-LV" sz="18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Nepi</a:t>
            </a:r>
            <a:r>
              <a:rPr lang="lv-LV" sz="1800" kern="0" dirty="0" err="1">
                <a:latin typeface="Verdana" panose="020B0604030504040204" pitchFamily="34" charset="0"/>
                <a:ea typeface="Verdana" panose="020B0604030504040204" pitchFamily="34" charset="0"/>
              </a:rPr>
              <a:t>eciešamības</a:t>
            </a:r>
            <a:r>
              <a:rPr lang="lv-LV" sz="1800" kern="0" dirty="0">
                <a:latin typeface="Verdana" panose="020B0604030504040204" pitchFamily="34" charset="0"/>
                <a:ea typeface="Verdana" panose="020B0604030504040204" pitchFamily="34" charset="0"/>
              </a:rPr>
              <a:t> gadījumā pieļaujamas</a:t>
            </a:r>
            <a:r>
              <a:rPr kumimoji="0" lang="lv-LV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lv-LV" sz="18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izmai</a:t>
            </a:r>
            <a:r>
              <a:rPr lang="lv-LV" sz="1800" kern="0" dirty="0">
                <a:latin typeface="Verdana" panose="020B0604030504040204" pitchFamily="34" charset="0"/>
                <a:ea typeface="Verdana" panose="020B0604030504040204" pitchFamily="34" charset="0"/>
              </a:rPr>
              <a:t>ņ</a:t>
            </a:r>
            <a:r>
              <a:rPr kumimoji="0" lang="lv-LV" sz="18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as</a:t>
            </a:r>
            <a:r>
              <a:rPr kumimoji="0" lang="lv-LV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 atsevišķā EKK līdz 30% (ieskaitot)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C585DD-9DDF-49F6-98C2-77EF83674B36}"/>
              </a:ext>
            </a:extLst>
          </p:cNvPr>
          <p:cNvSpPr/>
          <p:nvPr/>
        </p:nvSpPr>
        <p:spPr>
          <a:xfrm>
            <a:off x="1589103" y="4193336"/>
            <a:ext cx="6858193" cy="49049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Finansējuma sadalījuma izmaiņas norāda </a:t>
            </a:r>
            <a:r>
              <a:rPr kumimoji="0" lang="lv-LV" sz="18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Finan</a:t>
            </a:r>
            <a:r>
              <a:rPr lang="lv-LV" sz="1800" kern="0" dirty="0">
                <a:latin typeface="Verdana" panose="020B0604030504040204" pitchFamily="34" charset="0"/>
                <a:ea typeface="Verdana" panose="020B0604030504040204" pitchFamily="34" charset="0"/>
              </a:rPr>
              <a:t>š</a:t>
            </a:r>
            <a:r>
              <a:rPr kumimoji="0" lang="lv-LV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u pārskatā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9DD2F4-E954-4E4A-8668-12DA3ACA5D5C}"/>
              </a:ext>
            </a:extLst>
          </p:cNvPr>
          <p:cNvSpPr/>
          <p:nvPr/>
        </p:nvSpPr>
        <p:spPr>
          <a:xfrm>
            <a:off x="1567610" y="3526234"/>
            <a:ext cx="6869088" cy="59288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just">
              <a:defRPr/>
            </a:pPr>
            <a:r>
              <a:rPr lang="lv-LV" sz="1800" kern="0" dirty="0">
                <a:latin typeface="Verdana" panose="020B0604030504040204" pitchFamily="34" charset="0"/>
                <a:ea typeface="Verdana" panose="020B0604030504040204" pitchFamily="34" charset="0"/>
              </a:rPr>
              <a:t>Jāiesniedz pamatojums Padomei (Līguma 8.pielikums)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4C6327-331B-4164-95C2-649D96B40BA0}"/>
              </a:ext>
            </a:extLst>
          </p:cNvPr>
          <p:cNvSpPr/>
          <p:nvPr/>
        </p:nvSpPr>
        <p:spPr>
          <a:xfrm>
            <a:off x="1583655" y="2859133"/>
            <a:ext cx="6869088" cy="592881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lvl="0" algn="just">
              <a:defRPr/>
            </a:pPr>
            <a:r>
              <a:rPr lang="lv-LV" sz="1800" b="1" kern="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Padome jāinformē 1 mēnesi pirms Finanšu pārskata iesniegšanas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9932F53-FB0B-D6B7-5A65-1BA12DE48793}"/>
              </a:ext>
            </a:extLst>
          </p:cNvPr>
          <p:cNvSpPr/>
          <p:nvPr/>
        </p:nvSpPr>
        <p:spPr>
          <a:xfrm>
            <a:off x="1578506" y="4761063"/>
            <a:ext cx="6858193" cy="49049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Izmaiņas virs 30% nav atbalstāmas</a:t>
            </a:r>
          </a:p>
        </p:txBody>
      </p:sp>
    </p:spTree>
    <p:extLst>
      <p:ext uri="{BB962C8B-B14F-4D97-AF65-F5344CB8AC3E}">
        <p14:creationId xmlns:p14="http://schemas.microsoft.com/office/powerpoint/2010/main" val="1668281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B4D100-2205-4E05-9993-D2287622DAA3}"/>
              </a:ext>
            </a:extLst>
          </p:cNvPr>
          <p:cNvSpPr txBox="1">
            <a:spLocks/>
          </p:cNvSpPr>
          <p:nvPr/>
        </p:nvSpPr>
        <p:spPr>
          <a:xfrm>
            <a:off x="1979720" y="390616"/>
            <a:ext cx="6707080" cy="102702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lv-LV" sz="2400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Finansējuma jautājumi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4E4C72-0CC6-40C2-A6D6-E0B1A7879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476" y="61770"/>
            <a:ext cx="2403073" cy="10694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859726-54D5-4EC5-A969-53D216DA8124}"/>
              </a:ext>
            </a:extLst>
          </p:cNvPr>
          <p:cNvSpPr/>
          <p:nvPr/>
        </p:nvSpPr>
        <p:spPr>
          <a:xfrm>
            <a:off x="1633490" y="2862046"/>
            <a:ext cx="6858193" cy="564472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Pārējie maksājumi saskaņā ar finansēšanas plānu</a:t>
            </a: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81A652-B5F2-446D-A6AF-0CF60C355059}"/>
              </a:ext>
            </a:extLst>
          </p:cNvPr>
          <p:cNvSpPr/>
          <p:nvPr/>
        </p:nvSpPr>
        <p:spPr>
          <a:xfrm>
            <a:off x="1633490" y="2284890"/>
            <a:ext cx="6867071" cy="499370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just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Pirmais avansa maksājums līdz  30% no Finansējuma (10 darba dienu laikā)</a:t>
            </a:r>
          </a:p>
        </p:txBody>
      </p:sp>
      <p:pic>
        <p:nvPicPr>
          <p:cNvPr id="11" name="Picture 4" descr="Image result for checklist icon">
            <a:extLst>
              <a:ext uri="{FF2B5EF4-FFF2-40B4-BE49-F238E27FC236}">
                <a16:creationId xmlns:a16="http://schemas.microsoft.com/office/drawing/2014/main" id="{7DE77E51-2FFC-4BE9-A5F4-8F3713EA9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368" y="2263806"/>
            <a:ext cx="491041" cy="492168"/>
          </a:xfrm>
          <a:prstGeom prst="rect">
            <a:avLst/>
          </a:prstGeom>
          <a:solidFill>
            <a:srgbClr val="FF9900"/>
          </a:solidFill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6562FB6-2CB4-2EDB-7379-AF8B3F5C08E7}"/>
              </a:ext>
            </a:extLst>
          </p:cNvPr>
          <p:cNvSpPr/>
          <p:nvPr/>
        </p:nvSpPr>
        <p:spPr>
          <a:xfrm>
            <a:off x="1633490" y="3504304"/>
            <a:ext cx="6893703" cy="664346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just">
              <a:defRPr/>
            </a:pPr>
            <a:r>
              <a:rPr lang="lv-LV" kern="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Noslēguma maksājums - nepārsniedz 10% no Finansējuma</a:t>
            </a:r>
            <a:endParaRPr kumimoji="0" lang="lv-LV" sz="1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3586073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E136CC152EB1D245A5FDECA292492C8A" ma:contentTypeVersion="12" ma:contentTypeDescription="Izveidot jaunu dokumentu." ma:contentTypeScope="" ma:versionID="54c80280ee468a7eb91b2bc869efd3d0">
  <xsd:schema xmlns:xsd="http://www.w3.org/2001/XMLSchema" xmlns:xs="http://www.w3.org/2001/XMLSchema" xmlns:p="http://schemas.microsoft.com/office/2006/metadata/properties" xmlns:ns3="73924fda-3357-40d4-9fae-85802a249899" xmlns:ns4="2f243a88-1479-4942-bbce-7bc383319ad9" targetNamespace="http://schemas.microsoft.com/office/2006/metadata/properties" ma:root="true" ma:fieldsID="37ef7b6f2ea112840d154ee6becae9d0" ns3:_="" ns4:_="">
    <xsd:import namespace="73924fda-3357-40d4-9fae-85802a249899"/>
    <xsd:import namespace="2f243a88-1479-4942-bbce-7bc383319ad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24fda-3357-40d4-9fae-85802a2498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43a88-1479-4942-bbce-7bc383319ad9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Koplietošanas norādes jaucējkod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2DCFA8-FC87-4267-BBA5-B7F20CE93B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D65BEE-874F-4245-AC24-84C8DCC85B13}">
  <ds:schemaRefs>
    <ds:schemaRef ds:uri="http://schemas.microsoft.com/office/2006/documentManagement/types"/>
    <ds:schemaRef ds:uri="http://purl.org/dc/dcmitype/"/>
    <ds:schemaRef ds:uri="2f243a88-1479-4942-bbce-7bc383319ad9"/>
    <ds:schemaRef ds:uri="http://purl.org/dc/elements/1.1/"/>
    <ds:schemaRef ds:uri="73924fda-3357-40d4-9fae-85802a249899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FB984FC-6235-4B15-9A5B-8A1A45BD5E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924fda-3357-40d4-9fae-85802a249899"/>
    <ds:schemaRef ds:uri="2f243a88-1479-4942-bbce-7bc383319a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9173</TotalTime>
  <Words>849</Words>
  <Application>Microsoft Office PowerPoint</Application>
  <PresentationFormat>On-screen Show (4:3)</PresentationFormat>
  <Paragraphs>124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Verdana</vt:lpstr>
      <vt:lpstr>89_Prezentacija_templateLV</vt:lpstr>
      <vt:lpstr>PowerPoint Presentation</vt:lpstr>
      <vt:lpstr>Prezentācijā izskatāmie  jautājumi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Finansējuma jautājumi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Ingmārs</dc:creator>
  <cp:lastModifiedBy>Jolanta Vanadziņa</cp:lastModifiedBy>
  <cp:revision>446</cp:revision>
  <cp:lastPrinted>2023-09-06T05:54:24Z</cp:lastPrinted>
  <dcterms:created xsi:type="dcterms:W3CDTF">2014-11-20T14:46:47Z</dcterms:created>
  <dcterms:modified xsi:type="dcterms:W3CDTF">2024-04-24T13:32:45Z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0x010100E136CC152EB1D245A5FDECA292492C8A</vt:lpwstr>
  </property>
</Properties>
</file>