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70" r:id="rId3"/>
    <p:sldId id="259" r:id="rId4"/>
    <p:sldId id="263" r:id="rId5"/>
    <p:sldId id="265" r:id="rId6"/>
    <p:sldId id="272" r:id="rId7"/>
    <p:sldId id="261" r:id="rId8"/>
    <p:sldId id="266" r:id="rId9"/>
    <p:sldId id="271" r:id="rId10"/>
    <p:sldId id="260" r:id="rId11"/>
    <p:sldId id="267" r:id="rId12"/>
  </p:sldIdLst>
  <p:sldSz cx="9144000" cy="5143500" type="screen16x9"/>
  <p:notesSz cx="6858000" cy="9144000"/>
  <p:embeddedFontLst>
    <p:embeddedFont>
      <p:font typeface="Roboto" panose="02000000000000000000" pitchFamily="2" charset="0"/>
      <p:regular r:id="rId14"/>
      <p:bold r:id="rId15"/>
      <p:italic r:id="rId16"/>
      <p:boldItalic r:id="rId17"/>
    </p:embeddedFont>
    <p:embeddedFont>
      <p:font typeface="Verdana" panose="020B060403050404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41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f4ea3eb680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f4ea3eb680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c74ab2904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c74ab2904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c74ab2904d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c74ab2904d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f4ea3eb68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f4ea3eb68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0125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f4ea3eb68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f4ea3eb68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c8b52bb2a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c8b52bb2a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c74ab2904d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c74ab2904d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f4ea3eb68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f4ea3eb68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0020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f4ea3eb68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f4ea3eb68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b="0" i="0" dirty="0" err="1">
                <a:solidFill>
                  <a:srgbClr val="202124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Submitted</a:t>
            </a:r>
            <a:r>
              <a:rPr lang="lv-LV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lv-LV" b="0" i="0" dirty="0" err="1">
                <a:solidFill>
                  <a:srgbClr val="202124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in</a:t>
            </a:r>
            <a:r>
              <a:rPr lang="lv-LV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2024:</a:t>
            </a:r>
            <a:br>
              <a:rPr lang="lv-LV" dirty="0"/>
            </a:br>
            <a:r>
              <a:rPr lang="lv-LV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HORIZON-CL6-2024-COMMUNITIES-01 HORIZON-IA 101181963 CROSSROADS </a:t>
            </a:r>
            <a:br>
              <a:rPr lang="lv-LV" dirty="0"/>
            </a:br>
            <a:r>
              <a:rPr lang="lv-LV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HORIZON-CL6-2024-COMMUNITIES-01 HORIZON-IA 101182061 FULLNEB </a:t>
            </a:r>
            <a:br>
              <a:rPr lang="lv-LV" dirty="0"/>
            </a:br>
            <a:r>
              <a:rPr lang="lv-LV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HORIZON-CL2-2024-HERITAGE-01 HORIZON-IA 101177343 </a:t>
            </a:r>
            <a:r>
              <a:rPr lang="lv-LV" b="0" i="0" dirty="0" err="1">
                <a:solidFill>
                  <a:srgbClr val="202124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HERITcote</a:t>
            </a:r>
            <a:r>
              <a:rPr lang="lv-LV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br>
              <a:rPr lang="lv-LV" dirty="0"/>
            </a:br>
            <a:r>
              <a:rPr lang="lv-LV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HORIZON CL5 </a:t>
            </a:r>
            <a:r>
              <a:rPr lang="lv-LV" b="0" i="0" dirty="0" err="1">
                <a:solidFill>
                  <a:srgbClr val="202124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Energy</a:t>
            </a:r>
            <a:r>
              <a:rPr lang="lv-LV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lv-LV" b="0" i="0" dirty="0" err="1">
                <a:solidFill>
                  <a:srgbClr val="202124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effiency</a:t>
            </a:r>
            <a:r>
              <a:rPr lang="lv-LV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 </a:t>
            </a:r>
            <a:r>
              <a:rPr lang="lv-LV" b="0" i="0" dirty="0" err="1">
                <a:solidFill>
                  <a:srgbClr val="202124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Vehoren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f4ea3eb68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f4ea3eb68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f4ea3eb68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f4ea3eb68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1463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688" y="1667875"/>
            <a:ext cx="8520600" cy="2777700"/>
          </a:xfrm>
          <a:prstGeom prst="rect">
            <a:avLst/>
          </a:prstGeom>
          <a:solidFill>
            <a:schemeClr val="accent5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71438" dist="28575" dir="2160000" algn="bl" rotWithShape="0">
              <a:srgbClr val="000000">
                <a:alpha val="88000"/>
              </a:srgbClr>
            </a:outerShdw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Roboto"/>
              <a:buNone/>
              <a:defRPr sz="15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0480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200"/>
              <a:buFont typeface="Roboto"/>
              <a:buChar char="●"/>
              <a:defRPr sz="15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6164579" y="175259"/>
            <a:ext cx="2598421" cy="1021081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Horizon</a:t>
            </a:r>
            <a:r>
              <a:rPr lang="lv-LV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NCP info </a:t>
            </a:r>
            <a:r>
              <a:rPr lang="lv-LV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day</a:t>
            </a:r>
            <a:endParaRPr lang="lv-LV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07.05.2024.</a:t>
            </a:r>
            <a:endParaRPr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5059500" y="4589400"/>
            <a:ext cx="4084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1800" b="1">
                <a:solidFill>
                  <a:schemeClr val="dk2"/>
                </a:solidFill>
              </a:rPr>
              <a:t>        </a:t>
            </a:r>
            <a:r>
              <a:rPr lang="lv" sz="2200" b="1">
                <a:solidFill>
                  <a:schemeClr val="dk2"/>
                </a:solidFill>
              </a:rPr>
              <a:t>   </a:t>
            </a:r>
            <a:endParaRPr sz="24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/>
        </p:nvSpPr>
        <p:spPr>
          <a:xfrm>
            <a:off x="5722620" y="3421380"/>
            <a:ext cx="3217305" cy="156972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sz="1500" dirty="0" err="1">
                <a:solidFill>
                  <a:schemeClr val="tx1"/>
                </a:solidFill>
              </a:rPr>
              <a:t>Follow</a:t>
            </a:r>
            <a:r>
              <a:rPr lang="lv-LV" sz="1500" dirty="0">
                <a:solidFill>
                  <a:schemeClr val="tx1"/>
                </a:solidFill>
              </a:rPr>
              <a:t> </a:t>
            </a:r>
            <a:r>
              <a:rPr lang="lv-LV" sz="1500" dirty="0" err="1">
                <a:solidFill>
                  <a:schemeClr val="tx1"/>
                </a:solidFill>
              </a:rPr>
              <a:t>our</a:t>
            </a:r>
            <a:r>
              <a:rPr lang="lv-LV" sz="1500" dirty="0">
                <a:solidFill>
                  <a:schemeClr val="tx1"/>
                </a:solidFill>
              </a:rPr>
              <a:t> </a:t>
            </a:r>
            <a:r>
              <a:rPr lang="lv-LV" sz="1500" dirty="0" err="1">
                <a:solidFill>
                  <a:schemeClr val="tx1"/>
                </a:solidFill>
              </a:rPr>
              <a:t>activities</a:t>
            </a:r>
            <a:r>
              <a:rPr lang="lv-LV" sz="1500" dirty="0">
                <a:solidFill>
                  <a:schemeClr val="tx1"/>
                </a:solidFill>
              </a:rPr>
              <a:t>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sz="1500" dirty="0">
                <a:solidFill>
                  <a:schemeClr val="tx1"/>
                </a:solidFill>
              </a:rPr>
              <a:t>Kalnciema </a:t>
            </a:r>
            <a:r>
              <a:rPr lang="lv-LV" sz="1500" dirty="0" err="1">
                <a:solidFill>
                  <a:schemeClr val="tx1"/>
                </a:solidFill>
              </a:rPr>
              <a:t>Quarter</a:t>
            </a:r>
            <a:endParaRPr lang="lv-LV" sz="15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sz="1500" dirty="0">
                <a:solidFill>
                  <a:schemeClr val="tx1"/>
                </a:solidFill>
              </a:rPr>
              <a:t>@kalnciemaiela, kalnciemaiela.lv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lv-LV" sz="15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sz="1500" dirty="0">
                <a:solidFill>
                  <a:schemeClr val="tx1"/>
                </a:solidFill>
              </a:rPr>
              <a:t>Āgenskalns </a:t>
            </a:r>
            <a:r>
              <a:rPr lang="lv-LV" sz="1500" dirty="0" err="1">
                <a:solidFill>
                  <a:schemeClr val="tx1"/>
                </a:solidFill>
              </a:rPr>
              <a:t>market</a:t>
            </a:r>
            <a:r>
              <a:rPr lang="lv-LV" sz="1500" dirty="0">
                <a:solidFill>
                  <a:schemeClr val="tx1"/>
                </a:solidFill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sz="1500" dirty="0">
                <a:solidFill>
                  <a:schemeClr val="tx1"/>
                </a:solidFill>
              </a:rPr>
              <a:t>@atirgus, agenskalnatirgus.lv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lv-LV" sz="15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/>
          <p:nvPr/>
        </p:nvSpPr>
        <p:spPr>
          <a:xfrm>
            <a:off x="350520" y="3086100"/>
            <a:ext cx="3939540" cy="1775460"/>
          </a:xfrm>
          <a:prstGeom prst="rect">
            <a:avLst/>
          </a:prstGeom>
          <a:solidFill>
            <a:srgbClr val="B7B7B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89999" lvl="0">
              <a:lnSpc>
                <a:spcPct val="115000"/>
              </a:lnSpc>
              <a:buClr>
                <a:schemeClr val="dk1"/>
              </a:buClr>
              <a:buSzPts val="1100"/>
            </a:pPr>
            <a:endParaRPr lang="lv-LV" sz="18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9999" lvl="0">
              <a:lnSpc>
                <a:spcPct val="115000"/>
              </a:lnSpc>
              <a:buClr>
                <a:schemeClr val="dk1"/>
              </a:buClr>
              <a:buSzPts val="1100"/>
            </a:pPr>
            <a:endParaRPr lang="lv-LV" sz="18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9999" lvl="0">
              <a:lnSpc>
                <a:spcPct val="115000"/>
              </a:lnSpc>
              <a:buClr>
                <a:schemeClr val="dk1"/>
              </a:buClr>
              <a:buSzPts val="1100"/>
            </a:pPr>
            <a:endParaRPr lang="lv-LV" sz="18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9999" lvl="0">
              <a:lnSpc>
                <a:spcPct val="115000"/>
              </a:lnSpc>
              <a:buClr>
                <a:schemeClr val="dk1"/>
              </a:buClr>
              <a:buSzPts val="1100"/>
            </a:pPr>
            <a:endParaRPr lang="lv-LV" sz="18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9999" lvl="0">
              <a:lnSpc>
                <a:spcPct val="115000"/>
              </a:lnSpc>
              <a:buClr>
                <a:schemeClr val="dk1"/>
              </a:buClr>
              <a:buSzPts val="1100"/>
            </a:pPr>
            <a:endParaRPr lang="lv-LV" sz="18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9999" lvl="0">
              <a:lnSpc>
                <a:spcPct val="115000"/>
              </a:lnSpc>
              <a:buClr>
                <a:schemeClr val="dk1"/>
              </a:buClr>
              <a:buSzPts val="1100"/>
            </a:pPr>
            <a:endParaRPr lang="lv-LV" sz="18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9999"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lv-LV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Paldies!</a:t>
            </a:r>
          </a:p>
          <a:p>
            <a:pPr marL="89999"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lv-LV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Una Meiberga</a:t>
            </a:r>
          </a:p>
          <a:p>
            <a:pPr marL="89999"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lv-LV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senior </a:t>
            </a:r>
            <a:r>
              <a:rPr lang="lv-LV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</a:t>
            </a:r>
            <a:r>
              <a:rPr lang="lv-LV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manager</a:t>
            </a:r>
            <a:endParaRPr lang="lv-LV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9999"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lv-LV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+37129402027</a:t>
            </a:r>
          </a:p>
          <a:p>
            <a:pPr marL="89999"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lv-LV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una.meiberga@gmail.com</a:t>
            </a:r>
          </a:p>
          <a:p>
            <a:pPr marL="89999"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lv-LV" i="1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www.linkedin.com/in/una-meiberga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/>
          <p:cNvPicPr preferRelativeResize="0"/>
          <p:nvPr/>
        </p:nvPicPr>
        <p:blipFill>
          <a:blip r:embed="rId4"/>
          <a:srcRect/>
          <a:stretch/>
        </p:blipFill>
        <p:spPr>
          <a:xfrm>
            <a:off x="-337730" y="-709523"/>
            <a:ext cx="9561010" cy="637245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Virsraksts 4">
            <a:extLst>
              <a:ext uri="{FF2B5EF4-FFF2-40B4-BE49-F238E27FC236}">
                <a16:creationId xmlns:a16="http://schemas.microsoft.com/office/drawing/2014/main" id="{28E30BD1-790A-E928-D23F-91A32CF61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lv-LV" sz="1800" i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89099D-B52B-76E8-AC02-1C5BEF073D40}"/>
              </a:ext>
            </a:extLst>
          </p:cNvPr>
          <p:cNvSpPr txBox="1"/>
          <p:nvPr/>
        </p:nvSpPr>
        <p:spPr>
          <a:xfrm>
            <a:off x="309719" y="273536"/>
            <a:ext cx="8613301" cy="150810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Experienced </a:t>
            </a:r>
            <a:r>
              <a:rPr lang="lv-LV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PLACEMAKERS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from Latvia</a:t>
            </a:r>
            <a:r>
              <a:rPr lang="lv-LV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18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evelopers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managers of 2 multifunctional markets - food and culture hubs in Riga: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Kalnciema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Quarter &amp; </a:t>
            </a:r>
            <a:r>
              <a:rPr lang="en-US" sz="18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Āgenskalns</a:t>
            </a: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market.</a:t>
            </a: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line with NEB principles: BEAUTIFUL, SUSTAINABLE, TOGETHER</a:t>
            </a:r>
          </a:p>
        </p:txBody>
      </p:sp>
    </p:spTree>
    <p:extLst>
      <p:ext uri="{BB962C8B-B14F-4D97-AF65-F5344CB8AC3E}">
        <p14:creationId xmlns:p14="http://schemas.microsoft.com/office/powerpoint/2010/main" val="701790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337751" y="-886500"/>
            <a:ext cx="9561052" cy="6372451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799725" y="2702925"/>
            <a:ext cx="7467975" cy="1731915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9999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1800" b="1" dirty="0">
                <a:solidFill>
                  <a:schemeClr val="dk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Kalnciema Quarter </a:t>
            </a:r>
            <a:r>
              <a:rPr lang="lv" sz="1800" dirty="0">
                <a:solidFill>
                  <a:schemeClr val="dk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– reconstructed wooden architecture heritage site. Privately owned, open for public since 2008.</a:t>
            </a: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89999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lv" sz="1800" b="1" dirty="0">
                <a:solidFill>
                  <a:schemeClr val="dk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Āgenskalns market </a:t>
            </a:r>
            <a:r>
              <a:rPr lang="lv" sz="1800" dirty="0">
                <a:solidFill>
                  <a:schemeClr val="dk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– reconstructed from 2018-2022, built 1914. National monument of architecture, owned by city of Riga.</a:t>
            </a: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6858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</a:endParaRPr>
          </a:p>
          <a:p>
            <a:pPr marL="6858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</a:endParaRPr>
          </a:p>
          <a:p>
            <a:pPr marL="6858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200" dirty="0"/>
          </a:p>
        </p:txBody>
      </p:sp>
      <p:sp>
        <p:nvSpPr>
          <p:cNvPr id="3" name="Virsraksts 2">
            <a:extLst>
              <a:ext uri="{FF2B5EF4-FFF2-40B4-BE49-F238E27FC236}">
                <a16:creationId xmlns:a16="http://schemas.microsoft.com/office/drawing/2014/main" id="{98DFC8E5-89C6-A4FA-7682-B2E2C3E4F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75" y="-59998"/>
            <a:ext cx="9353052" cy="6233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0"/>
          <p:cNvSpPr/>
          <p:nvPr/>
        </p:nvSpPr>
        <p:spPr>
          <a:xfrm>
            <a:off x="1196340" y="3817620"/>
            <a:ext cx="7071359" cy="1524000"/>
          </a:xfrm>
          <a:prstGeom prst="rect">
            <a:avLst/>
          </a:prstGeom>
          <a:solidFill>
            <a:srgbClr val="B7B7B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18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Riga-based organization </a:t>
            </a:r>
            <a:r>
              <a:rPr lang="en-US" sz="1800" dirty="0" err="1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Kalnciema</a:t>
            </a:r>
            <a:r>
              <a:rPr lang="en-US" sz="18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Quarter, working for 15 years in placemaking, urban revitalization, and interdisciplinary culture projects. </a:t>
            </a:r>
          </a:p>
          <a:p>
            <a:pPr lvl="0"/>
            <a:r>
              <a:rPr lang="en-US" sz="18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themes encompass cultural heritage transformation, community engagement, local food, art, and wellbeing. </a:t>
            </a:r>
            <a:endParaRPr sz="1800" dirty="0">
              <a:solidFill>
                <a:srgbClr val="0D0D0D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D0D0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/>
          <p:nvPr/>
        </p:nvSpPr>
        <p:spPr>
          <a:xfrm>
            <a:off x="4838700" y="107674"/>
            <a:ext cx="4137660" cy="1530625"/>
          </a:xfrm>
          <a:prstGeom prst="rect">
            <a:avLst/>
          </a:prstGeom>
          <a:solidFill>
            <a:srgbClr val="B7B7B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18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Interested in forming new partnerships under Horizon CL2, CL5, NEB, Creative Europe, and other calls. </a:t>
            </a:r>
            <a:endParaRPr lang="lv-LV" sz="1800" dirty="0">
              <a:solidFill>
                <a:srgbClr val="0D0D0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lv-LV" sz="1800" dirty="0" err="1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Usually</a:t>
            </a:r>
            <a:r>
              <a:rPr lang="lv-LV" sz="18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800" dirty="0" err="1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participate</a:t>
            </a:r>
            <a:r>
              <a:rPr lang="lv-LV" sz="18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800" dirty="0" err="1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lv-LV" sz="18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800" dirty="0" err="1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practice</a:t>
            </a:r>
            <a:r>
              <a:rPr lang="lv-LV" sz="18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800" dirty="0" err="1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partners</a:t>
            </a:r>
            <a:r>
              <a:rPr lang="lv-LV" sz="18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800" dirty="0" err="1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lv-LV" sz="18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800" dirty="0" err="1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projects</a:t>
            </a:r>
            <a:r>
              <a:rPr lang="lv-LV" sz="18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lv-LV" sz="1800" dirty="0" err="1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lv-LV" sz="18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NGO </a:t>
            </a:r>
            <a:r>
              <a:rPr lang="lv-LV" sz="1800" dirty="0" err="1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lv-LV" sz="18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SME/</a:t>
            </a:r>
            <a:r>
              <a:rPr lang="lv-LV" sz="1800" dirty="0" err="1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entity</a:t>
            </a:r>
            <a:r>
              <a:rPr lang="lv-LV" sz="1800" dirty="0">
                <a:solidFill>
                  <a:srgbClr val="0D0D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3"/>
          <p:cNvSpPr txBox="1">
            <a:spLocks noGrp="1"/>
          </p:cNvSpPr>
          <p:nvPr>
            <p:ph type="body" idx="1"/>
          </p:nvPr>
        </p:nvSpPr>
        <p:spPr>
          <a:xfrm>
            <a:off x="311688" y="1667875"/>
            <a:ext cx="8520600" cy="27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28" name="Google Shape;128;p23"/>
          <p:cNvPicPr preferRelativeResize="0"/>
          <p:nvPr/>
        </p:nvPicPr>
        <p:blipFill>
          <a:blip r:embed="rId3"/>
          <a:srcRect/>
          <a:stretch/>
        </p:blipFill>
        <p:spPr>
          <a:xfrm>
            <a:off x="-307285" y="-550270"/>
            <a:ext cx="9337517" cy="622349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3"/>
          <p:cNvSpPr/>
          <p:nvPr/>
        </p:nvSpPr>
        <p:spPr>
          <a:xfrm>
            <a:off x="3284785" y="2834640"/>
            <a:ext cx="4548575" cy="2164079"/>
          </a:xfrm>
          <a:prstGeom prst="rect">
            <a:avLst/>
          </a:prstGeom>
          <a:solidFill>
            <a:srgbClr val="B7B7B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endParaRPr lang="lv-LV" dirty="0"/>
          </a:p>
          <a:p>
            <a:pPr lvl="0">
              <a:buClr>
                <a:schemeClr val="dk1"/>
              </a:buClr>
              <a:buSzPts val="1100"/>
            </a:pPr>
            <a:r>
              <a:rPr lang="lv-LV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Looking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partners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current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projects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0">
              <a:buClr>
                <a:schemeClr val="dk1"/>
              </a:buClr>
              <a:buSzPts val="1100"/>
            </a:pPr>
            <a:endParaRPr lang="lv-LV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Clr>
                <a:schemeClr val="dk1"/>
              </a:buClr>
              <a:buSzPts val="1100"/>
            </a:pPr>
            <a:r>
              <a:rPr lang="en-US" u="sng" dirty="0">
                <a:latin typeface="Calibri" panose="020F0502020204030204" pitchFamily="34" charset="0"/>
                <a:cs typeface="Calibri" panose="020F0502020204030204" pitchFamily="34" charset="0"/>
              </a:rPr>
              <a:t>HORIZON-CL2-2024-HERITAGE-ECCCH-01-05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A European Collaborative Cloud for Cultural Heritage – Innovative tools for the study, conservation and restoration of heritage objects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u="sng" dirty="0">
                <a:latin typeface="Calibri" panose="020F0502020204030204" pitchFamily="34" charset="0"/>
                <a:cs typeface="Calibri" panose="020F0502020204030204" pitchFamily="34" charset="0"/>
              </a:rPr>
              <a:t>HORIZON-MISS-2024-NEB-01-02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New governance models for the co-design and co-construction of public spaces in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by communities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26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8"/>
          <p:cNvPicPr preferRelativeResize="0"/>
          <p:nvPr/>
        </p:nvPicPr>
        <p:blipFill rotWithShape="1">
          <a:blip r:embed="rId4">
            <a:alphaModFix/>
          </a:blip>
          <a:srcRect t="24237" b="24237"/>
          <a:stretch/>
        </p:blipFill>
        <p:spPr>
          <a:xfrm>
            <a:off x="0" y="-685799"/>
            <a:ext cx="9144006" cy="6095473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433650" y="1303391"/>
            <a:ext cx="2918100" cy="49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685800" lvl="0" indent="-457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2380"/>
              <a:buFont typeface="Arial"/>
              <a:buNone/>
            </a:pPr>
            <a:endParaRPr sz="21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3351749" y="-150472"/>
            <a:ext cx="5468159" cy="5293971"/>
          </a:xfrm>
          <a:prstGeom prst="rect">
            <a:avLst/>
          </a:prstGeom>
          <a:solidFill>
            <a:srgbClr val="B7B7B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16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16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FOODCITYBOOST</a:t>
            </a:r>
            <a:r>
              <a:rPr lang="en-US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(2024-2028), Horizon Project   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Integrated assessment of urban farming impacts and policies for boosting sustainable urban agricultural development linking urban, peri-urban and rural areas.                               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IN-HABIT</a:t>
            </a:r>
            <a:r>
              <a:rPr lang="en-US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(2020-2025), HORIZON 2020 </a:t>
            </a:r>
            <a:r>
              <a:rPr lang="lv-LV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</a:t>
            </a:r>
            <a:r>
              <a:rPr lang="en-US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Objective: Enhance inclusive health and wellbeing in four peripheral small and medium-sized cities.  </a:t>
            </a:r>
            <a:r>
              <a:rPr lang="en-US" sz="16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Āgenskalns</a:t>
            </a:r>
            <a:r>
              <a:rPr lang="en-US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market actively participates as a multifunctional food hub.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SUSPLACE</a:t>
            </a:r>
            <a:r>
              <a:rPr lang="en-US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Project (2015-2019), Supported by Horizon 2020 (Marie Curie Actions):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Focus: Sustainable place shaping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SUPURBFOOD</a:t>
            </a:r>
            <a:r>
              <a:rPr lang="en-US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(2012-2015)</a:t>
            </a:r>
            <a:r>
              <a:rPr lang="lv-LV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Horizon</a:t>
            </a:r>
            <a:r>
              <a:rPr lang="lv-LV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Project</a:t>
            </a:r>
            <a:r>
              <a:rPr lang="en-US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Aim: Enhance sustainability of agriculture and food delivery in city-regions across Europe and the global South. </a:t>
            </a:r>
            <a:r>
              <a:rPr lang="en-US" sz="1600" kern="1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Kalnciema</a:t>
            </a:r>
            <a:r>
              <a:rPr lang="en-US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Quarter Food market collaboration: Develop innovative approaches and shorten food chains.</a:t>
            </a:r>
          </a:p>
          <a:p>
            <a:pPr marL="0" lvl="0" indent="0" algn="l" rtl="0">
              <a:spcBef>
                <a:spcPts val="1500"/>
              </a:spcBef>
              <a:spcAft>
                <a:spcPts val="120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8"/>
          <p:cNvSpPr/>
          <p:nvPr/>
        </p:nvSpPr>
        <p:spPr>
          <a:xfrm>
            <a:off x="141211" y="816735"/>
            <a:ext cx="2480333" cy="886200"/>
          </a:xfrm>
          <a:prstGeom prst="rect">
            <a:avLst/>
          </a:prstGeom>
          <a:solidFill>
            <a:srgbClr val="66666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85800" lvl="0" indent="-4572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225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Current and past projects:</a:t>
            </a:r>
            <a:endParaRPr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3"/>
          <p:cNvSpPr txBox="1">
            <a:spLocks noGrp="1"/>
          </p:cNvSpPr>
          <p:nvPr>
            <p:ph type="body" idx="1"/>
          </p:nvPr>
        </p:nvSpPr>
        <p:spPr>
          <a:xfrm>
            <a:off x="311688" y="1667875"/>
            <a:ext cx="8520600" cy="27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28" name="Google Shape;12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0700" y="-552550"/>
            <a:ext cx="9344348" cy="622805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3"/>
          <p:cNvSpPr/>
          <p:nvPr/>
        </p:nvSpPr>
        <p:spPr>
          <a:xfrm>
            <a:off x="252025" y="221075"/>
            <a:ext cx="4700975" cy="914799"/>
          </a:xfrm>
          <a:prstGeom prst="rect">
            <a:avLst/>
          </a:prstGeom>
          <a:solidFill>
            <a:srgbClr val="B7B7B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20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Do-it-yourself garden / Community garden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sz="16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lv-LV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Āgenskalns </a:t>
            </a:r>
            <a:r>
              <a:rPr lang="lv-LV" sz="16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</a:t>
            </a:r>
            <a:r>
              <a:rPr lang="lv-LV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6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since</a:t>
            </a:r>
            <a:r>
              <a:rPr lang="lv-LV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2023 (IN-HABIT </a:t>
            </a:r>
            <a:r>
              <a:rPr lang="lv-LV" sz="16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</a:t>
            </a:r>
            <a:r>
              <a:rPr lang="lv-LV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3"/>
          <p:cNvSpPr txBox="1">
            <a:spLocks noGrp="1"/>
          </p:cNvSpPr>
          <p:nvPr>
            <p:ph type="body" idx="1"/>
          </p:nvPr>
        </p:nvSpPr>
        <p:spPr>
          <a:xfrm>
            <a:off x="311688" y="1667875"/>
            <a:ext cx="8520600" cy="27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28" name="Google Shape;128;p23"/>
          <p:cNvPicPr preferRelativeResize="0"/>
          <p:nvPr/>
        </p:nvPicPr>
        <p:blipFill>
          <a:blip r:embed="rId3"/>
          <a:srcRect/>
          <a:stretch/>
        </p:blipFill>
        <p:spPr>
          <a:xfrm>
            <a:off x="-307285" y="-552550"/>
            <a:ext cx="9337517" cy="622805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3"/>
          <p:cNvSpPr/>
          <p:nvPr/>
        </p:nvSpPr>
        <p:spPr>
          <a:xfrm>
            <a:off x="252025" y="510539"/>
            <a:ext cx="3900875" cy="846773"/>
          </a:xfrm>
          <a:prstGeom prst="rect">
            <a:avLst/>
          </a:prstGeom>
          <a:solidFill>
            <a:srgbClr val="B7B7B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" sz="20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Co-creation kitchen RE CEP TE</a:t>
            </a:r>
          </a:p>
          <a:p>
            <a:pPr lvl="0">
              <a:buClr>
                <a:schemeClr val="dk1"/>
              </a:buClr>
              <a:buSzPts val="1100"/>
            </a:pPr>
            <a:r>
              <a:rPr lang="lv-LV" sz="16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lv-LV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Āgenskalns </a:t>
            </a:r>
            <a:r>
              <a:rPr lang="lv-LV" sz="16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</a:t>
            </a:r>
            <a:r>
              <a:rPr lang="lv-LV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6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since</a:t>
            </a:r>
            <a:r>
              <a:rPr lang="lv-LV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2023                (IN-HABIT </a:t>
            </a:r>
            <a:r>
              <a:rPr lang="lv-LV" sz="1600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</a:t>
            </a:r>
            <a:r>
              <a:rPr lang="lv-LV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02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426</Words>
  <Application>Microsoft Office PowerPoint</Application>
  <PresentationFormat>Slaidrāde ekrānā (16:9)</PresentationFormat>
  <Paragraphs>52</Paragraphs>
  <Slides>11</Slides>
  <Notes>11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6" baseType="lpstr">
      <vt:lpstr>Calibri</vt:lpstr>
      <vt:lpstr>Arial</vt:lpstr>
      <vt:lpstr>Roboto</vt:lpstr>
      <vt:lpstr>Verdana</vt:lpstr>
      <vt:lpstr>Simple Light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 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Una</dc:creator>
  <cp:lastModifiedBy>Una Meiberga</cp:lastModifiedBy>
  <cp:revision>5</cp:revision>
  <dcterms:modified xsi:type="dcterms:W3CDTF">2024-05-06T19:41:55Z</dcterms:modified>
</cp:coreProperties>
</file>