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0" r:id="rId3"/>
    <p:sldId id="259" r:id="rId4"/>
    <p:sldId id="263" r:id="rId5"/>
    <p:sldId id="265" r:id="rId6"/>
    <p:sldId id="272" r:id="rId7"/>
    <p:sldId id="261" r:id="rId8"/>
    <p:sldId id="266" r:id="rId9"/>
    <p:sldId id="271" r:id="rId10"/>
    <p:sldId id="260" r:id="rId11"/>
    <p:sldId id="267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1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4ea3eb6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4ea3eb6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74ab290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74ab290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74ab2904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74ab2904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ea3eb6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ea3eb6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1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ea3eb6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ea3eb6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8b52bb2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8b52bb2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74ab2904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74ab2904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4ea3eb6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4ea3eb6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02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4ea3eb68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4ea3eb68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Submitted</a:t>
            </a: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</a:t>
            </a: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2024:</a:t>
            </a:r>
            <a:br>
              <a:rPr lang="lv-LV" dirty="0"/>
            </a:b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HORIZON-CL6-2024-COMMUNITIES-01 HORIZON-IA 101181963 CROSSROADS </a:t>
            </a:r>
            <a:br>
              <a:rPr lang="lv-LV" dirty="0"/>
            </a:b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HORIZON-CL6-2024-COMMUNITIES-01 HORIZON-IA 101182061 FULLNEB </a:t>
            </a:r>
            <a:br>
              <a:rPr lang="lv-LV" dirty="0"/>
            </a:b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HORIZON-CL2-2024-HERITAGE-01 HORIZON-IA 101177343 </a:t>
            </a: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HERITcote</a:t>
            </a: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br>
              <a:rPr lang="lv-LV" dirty="0"/>
            </a:b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HORIZON CL5 </a:t>
            </a: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Energy</a:t>
            </a: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effiency</a:t>
            </a:r>
            <a:r>
              <a:rPr lang="lv-LV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lv-LV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Vehoren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4ea3eb6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4ea3eb6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4ea3eb6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4ea3eb6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688" y="1667875"/>
            <a:ext cx="8520600" cy="27777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28575" dir="216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None/>
              <a:defRPr sz="15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048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  <a:defRPr sz="15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164579" y="175259"/>
            <a:ext cx="2598421" cy="10210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NCP info </a:t>
            </a:r>
            <a:r>
              <a:rPr lang="lv-LV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lv-LV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07.05.2024.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59500" y="4589400"/>
            <a:ext cx="408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800" b="1">
                <a:solidFill>
                  <a:schemeClr val="dk2"/>
                </a:solidFill>
              </a:rPr>
              <a:t>        </a:t>
            </a:r>
            <a:r>
              <a:rPr lang="lv" sz="2200" b="1">
                <a:solidFill>
                  <a:schemeClr val="dk2"/>
                </a:solidFill>
              </a:rPr>
              <a:t>   </a:t>
            </a:r>
            <a:endParaRPr sz="24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722620" y="3421380"/>
            <a:ext cx="3217305" cy="1569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500" dirty="0" err="1">
                <a:solidFill>
                  <a:schemeClr val="tx1"/>
                </a:solidFill>
              </a:rPr>
              <a:t>Follow</a:t>
            </a:r>
            <a:r>
              <a:rPr lang="lv-LV" sz="1500" dirty="0">
                <a:solidFill>
                  <a:schemeClr val="tx1"/>
                </a:solidFill>
              </a:rPr>
              <a:t> </a:t>
            </a:r>
            <a:r>
              <a:rPr lang="lv-LV" sz="1500" dirty="0" err="1">
                <a:solidFill>
                  <a:schemeClr val="tx1"/>
                </a:solidFill>
              </a:rPr>
              <a:t>our</a:t>
            </a:r>
            <a:r>
              <a:rPr lang="lv-LV" sz="1500" dirty="0">
                <a:solidFill>
                  <a:schemeClr val="tx1"/>
                </a:solidFill>
              </a:rPr>
              <a:t> </a:t>
            </a:r>
            <a:r>
              <a:rPr lang="lv-LV" sz="1500" dirty="0" err="1">
                <a:solidFill>
                  <a:schemeClr val="tx1"/>
                </a:solidFill>
              </a:rPr>
              <a:t>activities</a:t>
            </a:r>
            <a:r>
              <a:rPr lang="lv-LV" sz="1500" dirty="0">
                <a:solidFill>
                  <a:schemeClr val="tx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500" dirty="0">
                <a:solidFill>
                  <a:schemeClr val="tx1"/>
                </a:solidFill>
              </a:rPr>
              <a:t>Kalnciema </a:t>
            </a:r>
            <a:r>
              <a:rPr lang="lv-LV" sz="1500" dirty="0" err="1">
                <a:solidFill>
                  <a:schemeClr val="tx1"/>
                </a:solidFill>
              </a:rPr>
              <a:t>Quarter</a:t>
            </a:r>
            <a:endParaRPr lang="lv-LV"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500" dirty="0">
                <a:solidFill>
                  <a:schemeClr val="tx1"/>
                </a:solidFill>
              </a:rPr>
              <a:t>@kalnciemaiela, kalnciemaiela.lv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v-LV"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500" dirty="0">
                <a:solidFill>
                  <a:schemeClr val="tx1"/>
                </a:solidFill>
              </a:rPr>
              <a:t>Āgenskalns </a:t>
            </a:r>
            <a:r>
              <a:rPr lang="lv-LV" sz="1500" dirty="0" err="1">
                <a:solidFill>
                  <a:schemeClr val="tx1"/>
                </a:solidFill>
              </a:rPr>
              <a:t>market</a:t>
            </a:r>
            <a:r>
              <a:rPr lang="lv-LV" sz="1500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500" dirty="0">
                <a:solidFill>
                  <a:schemeClr val="tx1"/>
                </a:solidFill>
              </a:rPr>
              <a:t>@atirgus, agenskalnatirgus.lv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v-LV" sz="15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350520" y="3086100"/>
            <a:ext cx="3939540" cy="177546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lv-LV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Paldies!</a:t>
            </a: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Meiberga</a:t>
            </a: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lv-LV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lv-LV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</a:t>
            </a:r>
            <a:endParaRPr lang="lv-LV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+37129402027</a:t>
            </a: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una.meiberga@gmail.com</a:t>
            </a:r>
          </a:p>
          <a:p>
            <a:pPr marL="8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lv-LV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www.linkedin.com/in/una-meiberga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/>
          <a:srcRect/>
          <a:stretch/>
        </p:blipFill>
        <p:spPr>
          <a:xfrm>
            <a:off x="-337730" y="-709523"/>
            <a:ext cx="9561010" cy="63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irsraksts 4">
            <a:extLst>
              <a:ext uri="{FF2B5EF4-FFF2-40B4-BE49-F238E27FC236}">
                <a16:creationId xmlns:a16="http://schemas.microsoft.com/office/drawing/2014/main" id="{28E30BD1-790A-E928-D23F-91A32CF6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v-LV" sz="18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9099D-B52B-76E8-AC02-1C5BEF073D40}"/>
              </a:ext>
            </a:extLst>
          </p:cNvPr>
          <p:cNvSpPr txBox="1"/>
          <p:nvPr/>
        </p:nvSpPr>
        <p:spPr>
          <a:xfrm>
            <a:off x="309719" y="273536"/>
            <a:ext cx="8613301" cy="15081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Experienced </a:t>
            </a:r>
            <a:r>
              <a:rPr lang="lv-LV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PLACEMAKERS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Latvia</a:t>
            </a:r>
            <a:r>
              <a:rPr lang="lv-LV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evelopers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managers of 2 multifunctional markets - food and culture hubs in Riga: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Kalnciema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&amp;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Āgenskalns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market.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line with NEB principles: BEAUTIFUL, SUSTAINABLE, TOGETHER</a:t>
            </a:r>
          </a:p>
        </p:txBody>
      </p:sp>
    </p:spTree>
    <p:extLst>
      <p:ext uri="{BB962C8B-B14F-4D97-AF65-F5344CB8AC3E}">
        <p14:creationId xmlns:p14="http://schemas.microsoft.com/office/powerpoint/2010/main" val="70179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7751" y="-886500"/>
            <a:ext cx="9561052" cy="63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99725" y="2702925"/>
            <a:ext cx="7467975" cy="173191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18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Kalnciema Quarter </a:t>
            </a:r>
            <a:r>
              <a:rPr lang="lv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reconstructed wooden architecture heritage site. Privately owned, open for public since 2008.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999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8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Āgenskalns market </a:t>
            </a:r>
            <a:r>
              <a:rPr lang="lv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reconstructed from 2018-2022, built 1914. National monument of architecture, owned by city of Riga.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85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685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685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98DFC8E5-89C6-A4FA-7682-B2E2C3E4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5" y="-59998"/>
            <a:ext cx="9353052" cy="62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1196340" y="3817620"/>
            <a:ext cx="7071359" cy="1524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Riga-based organization </a:t>
            </a:r>
            <a:r>
              <a:rPr lang="en-US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Kalnciema</a:t>
            </a:r>
            <a:r>
              <a:rPr lang="en-US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Quarter, working for 15 years in placemaking, urban revitalization, and interdisciplinary culture projects. </a:t>
            </a:r>
          </a:p>
          <a:p>
            <a:pPr lvl="0"/>
            <a:r>
              <a:rPr lang="en-US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themes encompass cultural heritage transformation, community engagement, local food, art, and wellbeing. </a:t>
            </a:r>
            <a:endParaRPr sz="1800" dirty="0">
              <a:solidFill>
                <a:srgbClr val="0D0D0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4838700" y="107674"/>
            <a:ext cx="4137660" cy="1530625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Interested in forming new partnerships under Horizon CL2, CL5, NEB, Creative Europe, and other calls. </a:t>
            </a:r>
            <a:endParaRPr lang="lv-LV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 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SME/</a:t>
            </a:r>
            <a:r>
              <a:rPr lang="lv-LV" sz="1800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lv-LV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688" y="1667875"/>
            <a:ext cx="8520600" cy="27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-307285" y="-550270"/>
            <a:ext cx="9337517" cy="622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3284785" y="2834640"/>
            <a:ext cx="4548575" cy="2164079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endParaRPr lang="lv-LV" dirty="0"/>
          </a:p>
          <a:p>
            <a:pPr lvl="0">
              <a:buClr>
                <a:schemeClr val="dk1"/>
              </a:buClr>
              <a:buSzPts val="1100"/>
            </a:pP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HORIZON-CL2-2024-HERITAGE-ECCCH-01-05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European Collaborative Cloud for Cultural Heritage – Innovative tools for the study, conservation and restoration of heritage objects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HORIZON-MISS-2024-NEB-01-02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New governance models for the co-design and co-construction of public spaces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by communities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4">
            <a:alphaModFix/>
          </a:blip>
          <a:srcRect t="24237" b="24237"/>
          <a:stretch/>
        </p:blipFill>
        <p:spPr>
          <a:xfrm>
            <a:off x="0" y="-685799"/>
            <a:ext cx="9144006" cy="60954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3650" y="1303391"/>
            <a:ext cx="29181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351749" y="-150472"/>
            <a:ext cx="5468159" cy="5293971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FOODCITYBOOST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(2024-2028), Horizon Project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assessment of urban farming impacts and policies for boosting sustainable urban agricultural development linking urban, peri-urban and rural areas.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IN-HABIT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(2020-2025), HORIZON 2020 </a:t>
            </a:r>
            <a:r>
              <a:rPr lang="lv-LV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Enhance inclusive health and wellbeing in four peripheral small and medium-sized cities.  </a:t>
            </a:r>
            <a:r>
              <a:rPr lang="en-US" sz="16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Āgenskalns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 actively participates as a multifunctional food hub.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SUSPLACE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(2015-2019), Supported by Horizon 2020 (Marie Curie Actions):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Focus: Sustainable place shaping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SUPURBFOOD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(2012-2015)</a:t>
            </a:r>
            <a:r>
              <a:rPr lang="lv-LV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r>
              <a:rPr lang="lv-LV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Aim: Enhance sustainability of agriculture and food delivery in city-regions across Europe and the global South. </a:t>
            </a:r>
            <a:r>
              <a:rPr lang="en-US" sz="16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Kalnciema</a:t>
            </a: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Quarter Food market collaboration: Develop innovative approaches and shorten food chains.</a:t>
            </a: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41211" y="816735"/>
            <a:ext cx="2480333" cy="8862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2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and past projects: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688" y="1667875"/>
            <a:ext cx="8520600" cy="27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0700" y="-552550"/>
            <a:ext cx="9344348" cy="622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252025" y="221075"/>
            <a:ext cx="4700975" cy="914799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Do-it-yourself garden / Community garden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Āgenskalns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 (IN-HABIT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688" y="1667875"/>
            <a:ext cx="8520600" cy="27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-307285" y="-552550"/>
            <a:ext cx="9337517" cy="622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252025" y="510539"/>
            <a:ext cx="3900875" cy="846773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Co-creation kitchen RE CEP TE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Āgenskalns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                (IN-HABIT </a:t>
            </a:r>
            <a:r>
              <a:rPr lang="lv-LV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lv-LV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426</Words>
  <Application>Microsoft Office PowerPoint</Application>
  <PresentationFormat>Slaidrāde ekrānā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Calibri</vt:lpstr>
      <vt:lpstr>Arial</vt:lpstr>
      <vt:lpstr>Roboto</vt:lpstr>
      <vt:lpstr>Verdana</vt:lpstr>
      <vt:lpstr>Simple Light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 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Una</dc:creator>
  <cp:lastModifiedBy>Una Meiberga</cp:lastModifiedBy>
  <cp:revision>5</cp:revision>
  <dcterms:modified xsi:type="dcterms:W3CDTF">2024-05-06T19:41:55Z</dcterms:modified>
</cp:coreProperties>
</file>