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80" r:id="rId2"/>
    <p:sldId id="2147472256" r:id="rId3"/>
    <p:sldId id="540" r:id="rId4"/>
    <p:sldId id="482" r:id="rId5"/>
    <p:sldId id="507" r:id="rId6"/>
    <p:sldId id="2147472257" r:id="rId7"/>
    <p:sldId id="2147472269" r:id="rId8"/>
    <p:sldId id="2147472270" r:id="rId9"/>
    <p:sldId id="2147472271" r:id="rId10"/>
    <p:sldId id="725" r:id="rId11"/>
    <p:sldId id="707" r:id="rId12"/>
    <p:sldId id="708" r:id="rId13"/>
    <p:sldId id="710" r:id="rId14"/>
    <p:sldId id="712" r:id="rId15"/>
    <p:sldId id="713" r:id="rId16"/>
    <p:sldId id="709" r:id="rId17"/>
    <p:sldId id="711" r:id="rId18"/>
    <p:sldId id="726" r:id="rId19"/>
    <p:sldId id="735" r:id="rId20"/>
    <p:sldId id="736" r:id="rId21"/>
    <p:sldId id="737" r:id="rId22"/>
    <p:sldId id="2147472252" r:id="rId23"/>
    <p:sldId id="2147472255" r:id="rId24"/>
    <p:sldId id="2147472245" r:id="rId25"/>
    <p:sldId id="2147472272" r:id="rId26"/>
    <p:sldId id="2147472267" r:id="rId27"/>
    <p:sldId id="2147472268" r:id="rId28"/>
    <p:sldId id="2147472263" r:id="rId29"/>
    <p:sldId id="404" r:id="rId30"/>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B5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02" autoAdjust="0"/>
    <p:restoredTop sz="95671" autoAdjust="0"/>
  </p:normalViewPr>
  <p:slideViewPr>
    <p:cSldViewPr snapToGrid="0">
      <p:cViewPr varScale="1">
        <p:scale>
          <a:sx n="115" d="100"/>
          <a:sy n="115" d="100"/>
        </p:scale>
        <p:origin x="31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8.7956855743209592E-2"/>
          <c:y val="0.2419843291899221"/>
          <c:w val="0.88805375985009172"/>
          <c:h val="0.45111767354013793"/>
        </c:manualLayout>
      </c:layout>
      <c:barChart>
        <c:barDir val="col"/>
        <c:grouping val="clustered"/>
        <c:varyColors val="0"/>
        <c:ser>
          <c:idx val="0"/>
          <c:order val="2"/>
          <c:tx>
            <c:strRef>
              <c:f>Sheet1!$B$1</c:f>
              <c:strCache>
                <c:ptCount val="1"/>
                <c:pt idx="0">
                  <c:v>EU NET CONTRIBUTION, EUR</c:v>
                </c:pt>
              </c:strCache>
            </c:strRef>
          </c:tx>
          <c:spPr>
            <a:solidFill>
              <a:schemeClr val="accent1">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RIGAS TEHNISKA UNIVERSITATE</c:v>
                </c:pt>
                <c:pt idx="1">
                  <c:v>LATVIJAS UNIVERSITATE</c:v>
                </c:pt>
                <c:pt idx="2">
                  <c:v>ELEKTRONIKAS UN DATORZINATNU INSTITUTS</c:v>
                </c:pt>
                <c:pt idx="3">
                  <c:v>LATVIJAS UNIVERSITATES CIETVIELU FIZIKAS INSTITUTS</c:v>
                </c:pt>
                <c:pt idx="4">
                  <c:v>NODIBINAJUMS BALTIC STUDIES CENTRE</c:v>
                </c:pt>
                <c:pt idx="5">
                  <c:v>RIGAS PILSETAS PASVALDIBA</c:v>
                </c:pt>
                <c:pt idx="6">
                  <c:v>LATVIJAS VALSTS MEZZINATNES INSTITUTS SILAVA</c:v>
                </c:pt>
                <c:pt idx="7">
                  <c:v>RIGA MUNICIPAL AGENCY "RIGA ENERGY AGENCY"</c:v>
                </c:pt>
                <c:pt idx="8">
                  <c:v>RIGAS PLANOSANAS REGIONS</c:v>
                </c:pt>
                <c:pt idx="9">
                  <c:v>BALTICFLOC SIA</c:v>
                </c:pt>
              </c:strCache>
            </c:strRef>
          </c:cat>
          <c:val>
            <c:numRef>
              <c:f>Sheet1!$B$2:$B$11</c:f>
              <c:numCache>
                <c:formatCode>#\ ##0\ "€"</c:formatCode>
                <c:ptCount val="10"/>
                <c:pt idx="0">
                  <c:v>7361755.6400000006</c:v>
                </c:pt>
                <c:pt idx="1">
                  <c:v>7159927.5099999998</c:v>
                </c:pt>
                <c:pt idx="2">
                  <c:v>3547031.1599999992</c:v>
                </c:pt>
                <c:pt idx="3">
                  <c:v>5024649.5</c:v>
                </c:pt>
                <c:pt idx="4">
                  <c:v>2028762.5</c:v>
                </c:pt>
                <c:pt idx="5">
                  <c:v>1620757.5</c:v>
                </c:pt>
                <c:pt idx="6">
                  <c:v>1483296</c:v>
                </c:pt>
                <c:pt idx="7">
                  <c:v>1360130.75</c:v>
                </c:pt>
                <c:pt idx="8">
                  <c:v>874443.75</c:v>
                </c:pt>
                <c:pt idx="9">
                  <c:v>355606.5</c:v>
                </c:pt>
              </c:numCache>
            </c:numRef>
          </c:val>
          <c:extLst>
            <c:ext xmlns:c16="http://schemas.microsoft.com/office/drawing/2014/chart" uri="{C3380CC4-5D6E-409C-BE32-E72D297353CC}">
              <c16:uniqueId val="{00000000-C79B-4E52-908F-BA5433BDC274}"/>
            </c:ext>
          </c:extLst>
        </c:ser>
        <c:dLbls>
          <c:showLegendKey val="0"/>
          <c:showVal val="1"/>
          <c:showCatName val="0"/>
          <c:showSerName val="0"/>
          <c:showPercent val="0"/>
          <c:showBubbleSize val="0"/>
        </c:dLbls>
        <c:gapWidth val="75"/>
        <c:axId val="1154215151"/>
        <c:axId val="1154216591"/>
        <c:extLst>
          <c:ext xmlns:c15="http://schemas.microsoft.com/office/drawing/2012/chart" uri="{02D57815-91ED-43cb-92C2-25804820EDAC}">
            <c15:filteredBarSeries>
              <c15:ser>
                <c:idx val="1"/>
                <c:order val="0"/>
                <c:tx>
                  <c:strRef>
                    <c:extLst>
                      <c:ext uri="{02D57815-91ED-43cb-92C2-25804820EDAC}">
                        <c15:formulaRef>
                          <c15:sqref>Sheet1!$C$1</c15:sqref>
                        </c15:formulaRef>
                      </c:ext>
                    </c:extLst>
                    <c:strCache>
                      <c:ptCount val="1"/>
                      <c:pt idx="0">
                        <c:v>Series 2</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LV"/>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Sheet1!$A$2:$A$11</c15:sqref>
                        </c15:formulaRef>
                      </c:ext>
                    </c:extLst>
                    <c:strCache>
                      <c:ptCount val="10"/>
                      <c:pt idx="0">
                        <c:v>RIGAS TEHNISKA UNIVERSITATE</c:v>
                      </c:pt>
                      <c:pt idx="1">
                        <c:v>LATVIJAS UNIVERSITATE</c:v>
                      </c:pt>
                      <c:pt idx="2">
                        <c:v>ELEKTRONIKAS UN DATORZINATNU INSTITUTS</c:v>
                      </c:pt>
                      <c:pt idx="3">
                        <c:v>LATVIJAS UNIVERSITATES CIETVIELU FIZIKAS INSTITUTS</c:v>
                      </c:pt>
                      <c:pt idx="4">
                        <c:v>NODIBINAJUMS BALTIC STUDIES CENTRE</c:v>
                      </c:pt>
                      <c:pt idx="5">
                        <c:v>RIGAS PILSETAS PASVALDIBA</c:v>
                      </c:pt>
                      <c:pt idx="6">
                        <c:v>LATVIJAS VALSTS MEZZINATNES INSTITUTS SILAVA</c:v>
                      </c:pt>
                      <c:pt idx="7">
                        <c:v>RIGA MUNICIPAL AGENCY "RIGA ENERGY AGENCY"</c:v>
                      </c:pt>
                      <c:pt idx="8">
                        <c:v>RIGAS PLANOSANAS REGIONS</c:v>
                      </c:pt>
                      <c:pt idx="9">
                        <c:v>BALTICFLOC SIA</c:v>
                      </c:pt>
                    </c:strCache>
                  </c:strRef>
                </c:cat>
                <c:val>
                  <c:numRef>
                    <c:extLst>
                      <c:ext uri="{02D57815-91ED-43cb-92C2-25804820EDAC}">
                        <c15:formulaRef>
                          <c15:sqref>Sheet1!$C$2:$C$11</c15:sqref>
                        </c15:formulaRef>
                      </c:ext>
                    </c:extLst>
                    <c:numCache>
                      <c:formatCode>General</c:formatCode>
                      <c:ptCount val="10"/>
                    </c:numCache>
                  </c:numRef>
                </c:val>
                <c:extLst>
                  <c:ext xmlns:c16="http://schemas.microsoft.com/office/drawing/2014/chart" uri="{C3380CC4-5D6E-409C-BE32-E72D297353CC}">
                    <c16:uniqueId val="{00000001-C79B-4E52-908F-BA5433BDC274}"/>
                  </c:ext>
                </c:extLst>
              </c15:ser>
            </c15:filteredBarSeries>
            <c15:filteredBarSeries>
              <c15:ser>
                <c:idx val="2"/>
                <c:order val="1"/>
                <c:tx>
                  <c:strRef>
                    <c:extLst xmlns:c15="http://schemas.microsoft.com/office/drawing/2012/chart">
                      <c:ext xmlns:c15="http://schemas.microsoft.com/office/drawing/2012/chart" uri="{02D57815-91ED-43cb-92C2-25804820EDAC}">
                        <c15:formulaRef>
                          <c15:sqref>Sheet1!$D$1</c15:sqref>
                        </c15:formulaRef>
                      </c:ext>
                    </c:extLst>
                    <c:strCache>
                      <c:ptCount val="1"/>
                      <c:pt idx="0">
                        <c:v>Series 3</c:v>
                      </c:pt>
                    </c:strCache>
                  </c:strRef>
                </c:tx>
                <c:spPr>
                  <a:solidFill>
                    <a:schemeClr val="accent1">
                      <a:tint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LV"/>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Sheet1!$A$2:$A$11</c15:sqref>
                        </c15:formulaRef>
                      </c:ext>
                    </c:extLst>
                    <c:strCache>
                      <c:ptCount val="10"/>
                      <c:pt idx="0">
                        <c:v>RIGAS TEHNISKA UNIVERSITATE</c:v>
                      </c:pt>
                      <c:pt idx="1">
                        <c:v>LATVIJAS UNIVERSITATE</c:v>
                      </c:pt>
                      <c:pt idx="2">
                        <c:v>ELEKTRONIKAS UN DATORZINATNU INSTITUTS</c:v>
                      </c:pt>
                      <c:pt idx="3">
                        <c:v>LATVIJAS UNIVERSITATES CIETVIELU FIZIKAS INSTITUTS</c:v>
                      </c:pt>
                      <c:pt idx="4">
                        <c:v>NODIBINAJUMS BALTIC STUDIES CENTRE</c:v>
                      </c:pt>
                      <c:pt idx="5">
                        <c:v>RIGAS PILSETAS PASVALDIBA</c:v>
                      </c:pt>
                      <c:pt idx="6">
                        <c:v>LATVIJAS VALSTS MEZZINATNES INSTITUTS SILAVA</c:v>
                      </c:pt>
                      <c:pt idx="7">
                        <c:v>RIGA MUNICIPAL AGENCY "RIGA ENERGY AGENCY"</c:v>
                      </c:pt>
                      <c:pt idx="8">
                        <c:v>RIGAS PLANOSANAS REGIONS</c:v>
                      </c:pt>
                      <c:pt idx="9">
                        <c:v>BALTICFLOC SIA</c:v>
                      </c:pt>
                    </c:strCache>
                  </c:strRef>
                </c:cat>
                <c:val>
                  <c:numRef>
                    <c:extLst xmlns:c15="http://schemas.microsoft.com/office/drawing/2012/chart">
                      <c:ext xmlns:c15="http://schemas.microsoft.com/office/drawing/2012/chart" uri="{02D57815-91ED-43cb-92C2-25804820EDAC}">
                        <c15:formulaRef>
                          <c15:sqref>Sheet1!$D$2:$D$11</c15:sqref>
                        </c15:formulaRef>
                      </c:ext>
                    </c:extLst>
                    <c:numCache>
                      <c:formatCode>General</c:formatCode>
                      <c:ptCount val="10"/>
                    </c:numCache>
                  </c:numRef>
                </c:val>
                <c:extLst xmlns:c15="http://schemas.microsoft.com/office/drawing/2012/chart">
                  <c:ext xmlns:c16="http://schemas.microsoft.com/office/drawing/2014/chart" uri="{C3380CC4-5D6E-409C-BE32-E72D297353CC}">
                    <c16:uniqueId val="{00000002-C79B-4E52-908F-BA5433BDC274}"/>
                  </c:ext>
                </c:extLst>
              </c15:ser>
            </c15:filteredBarSeries>
          </c:ext>
        </c:extLst>
      </c:barChart>
      <c:catAx>
        <c:axId val="1154215151"/>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0" spcFirstLastPara="1" vertOverflow="ellipsis" wrap="square" anchor="t" anchorCtr="1"/>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endParaRPr lang="en-LV"/>
          </a:p>
        </c:txPr>
        <c:crossAx val="1154216591"/>
        <c:crossesAt val="0"/>
        <c:auto val="1"/>
        <c:lblAlgn val="ctr"/>
        <c:lblOffset val="100"/>
        <c:noMultiLvlLbl val="0"/>
      </c:catAx>
      <c:valAx>
        <c:axId val="1154216591"/>
        <c:scaling>
          <c:orientation val="minMax"/>
        </c:scaling>
        <c:delete val="1"/>
        <c:axPos val="l"/>
        <c:numFmt formatCode="#\ ##0\ &quot;€&quot;" sourceLinked="1"/>
        <c:majorTickMark val="none"/>
        <c:minorTickMark val="none"/>
        <c:tickLblPos val="nextTo"/>
        <c:crossAx val="1154215151"/>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800" b="1" i="0" u="none" strike="noStrike" kern="1200" baseline="0">
                <a:solidFill>
                  <a:schemeClr val="tx1"/>
                </a:solidFill>
                <a:latin typeface="Arial" panose="020B0604020202020204" pitchFamily="34" charset="0"/>
                <a:ea typeface="+mn-ea"/>
                <a:cs typeface="Arial" panose="020B0604020202020204" pitchFamily="34" charset="0"/>
              </a:defRPr>
            </a:pPr>
            <a:endParaRPr lang="en-LV"/>
          </a:p>
        </c:txPr>
      </c:legendEntry>
      <c:layout>
        <c:manualLayout>
          <c:xMode val="edge"/>
          <c:yMode val="edge"/>
          <c:x val="0.67119605654554004"/>
          <c:y val="5.6008268153249427E-2"/>
          <c:w val="0.27669330693673111"/>
          <c:h val="4.1514858769165872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LV"/>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rawings/drawing1.xml><?xml version="1.0" encoding="utf-8"?>
<c:userShapes xmlns:c="http://schemas.openxmlformats.org/drawingml/2006/chart">
  <cdr:relSizeAnchor xmlns:cdr="http://schemas.openxmlformats.org/drawingml/2006/chartDrawing">
    <cdr:from>
      <cdr:x>0.74592</cdr:x>
      <cdr:y>0.10881</cdr:y>
    </cdr:from>
    <cdr:to>
      <cdr:x>0.94315</cdr:x>
      <cdr:y>0.14066</cdr:y>
    </cdr:to>
    <cdr:sp macro="" textlink="">
      <cdr:nvSpPr>
        <cdr:cNvPr id="2" name="TextBox 8">
          <a:extLst xmlns:a="http://schemas.openxmlformats.org/drawingml/2006/main">
            <a:ext uri="{FF2B5EF4-FFF2-40B4-BE49-F238E27FC236}">
              <a16:creationId xmlns:a16="http://schemas.microsoft.com/office/drawing/2014/main" id="{70AB4767-55A9-52A4-018A-9AF4D180A32D}"/>
            </a:ext>
          </a:extLst>
        </cdr:cNvPr>
        <cdr:cNvSpPr txBox="1"/>
      </cdr:nvSpPr>
      <cdr:spPr>
        <a:xfrm xmlns:a="http://schemas.openxmlformats.org/drawingml/2006/main">
          <a:off x="10010139" y="788755"/>
          <a:ext cx="2646808" cy="230881"/>
        </a:xfrm>
        <a:prstGeom xmlns:a="http://schemas.openxmlformats.org/drawingml/2006/main" prst="rect">
          <a:avLst/>
        </a:prstGeom>
        <a:noFill xmlns:a="http://schemas.openxmlformats.org/drawingml/2006/main"/>
      </cdr:spPr>
      <cdr:txBody>
        <a:bodyPr xmlns:a="http://schemas.openxmlformats.org/drawingml/2006/main" wrap="square">
          <a:spAutoFit/>
        </a:bodyPr>
        <a:lstStyle xmlns:a="http://schemas.openxmlformats.org/drawingml/2006/main">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r>
            <a:rPr lang="lv-LV" sz="900" b="1" dirty="0">
              <a:solidFill>
                <a:srgbClr val="0308DB">
                  <a:lumMod val="50000"/>
                </a:srgbClr>
              </a:solidFill>
              <a:latin typeface="Arial" panose="020B0604020202020204" pitchFamily="34" charset="0"/>
              <a:ea typeface="Verdana" panose="020B0604030504040204" pitchFamily="34" charset="0"/>
              <a:cs typeface="Arial" panose="020B0604020202020204" pitchFamily="34" charset="0"/>
            </a:rPr>
            <a:t>eCORDA </a:t>
          </a:r>
          <a:r>
            <a:rPr lang="lv-LV" sz="900" b="1" dirty="0" err="1">
              <a:solidFill>
                <a:srgbClr val="0308DB">
                  <a:lumMod val="50000"/>
                </a:srgbClr>
              </a:solidFill>
              <a:latin typeface="Arial" panose="020B0604020202020204" pitchFamily="34" charset="0"/>
              <a:ea typeface="Verdana" panose="020B0604030504040204" pitchFamily="34" charset="0"/>
              <a:cs typeface="Arial" panose="020B0604020202020204" pitchFamily="34" charset="0"/>
            </a:rPr>
            <a:t>data</a:t>
          </a:r>
          <a:r>
            <a:rPr lang="lv-LV" sz="900" b="1" dirty="0">
              <a:solidFill>
                <a:srgbClr val="0308DB">
                  <a:lumMod val="50000"/>
                </a:srgbClr>
              </a:solidFill>
              <a:latin typeface="Arial" panose="020B0604020202020204" pitchFamily="34" charset="0"/>
              <a:ea typeface="Verdana" panose="020B0604030504040204" pitchFamily="34" charset="0"/>
              <a:cs typeface="Arial" panose="020B0604020202020204" pitchFamily="34" charset="0"/>
            </a:rPr>
            <a:t> 06. 2024.</a:t>
          </a:r>
          <a:endParaRPr lang="lv-LV" sz="9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0.28266</cdr:x>
      <cdr:y>0.14189</cdr:y>
    </cdr:from>
    <cdr:to>
      <cdr:x>0.94018</cdr:x>
      <cdr:y>0.1969</cdr:y>
    </cdr:to>
    <cdr:sp macro="" textlink="">
      <cdr:nvSpPr>
        <cdr:cNvPr id="3" name="TextBox 10">
          <a:extLst xmlns:a="http://schemas.openxmlformats.org/drawingml/2006/main">
            <a:ext uri="{FF2B5EF4-FFF2-40B4-BE49-F238E27FC236}">
              <a16:creationId xmlns:a16="http://schemas.microsoft.com/office/drawing/2014/main" id="{FF4E8095-6D39-6182-4A4F-618157988225}"/>
            </a:ext>
          </a:extLst>
        </cdr:cNvPr>
        <cdr:cNvSpPr txBox="1"/>
      </cdr:nvSpPr>
      <cdr:spPr>
        <a:xfrm xmlns:a="http://schemas.openxmlformats.org/drawingml/2006/main">
          <a:off x="3793208" y="1028578"/>
          <a:ext cx="8823859" cy="398768"/>
        </a:xfrm>
        <a:prstGeom xmlns:a="http://schemas.openxmlformats.org/drawingml/2006/main" prst="rect">
          <a:avLst/>
        </a:prstGeom>
        <a:noFill xmlns:a="http://schemas.openxmlformats.org/drawingml/2006/main"/>
      </cdr:spPr>
      <cdr:txBody>
        <a:bodyPr xmlns:a="http://schemas.openxmlformats.org/drawingml/2006/main" wrap="square">
          <a:spAutoFit/>
        </a:bodyPr>
        <a:lstStyle xmlns:a="http://schemas.openxmlformats.org/drawingml/2006/main">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marL="0" marR="0" lvl="0" indent="0" algn="r" defTabSz="914400" rtl="0" eaLnBrk="1" fontAlgn="auto" latinLnBrk="0" hangingPunct="1">
            <a:lnSpc>
              <a:spcPct val="115000"/>
            </a:lnSpc>
            <a:spcBef>
              <a:spcPts val="0"/>
            </a:spcBef>
            <a:spcAft>
              <a:spcPts val="0"/>
            </a:spcAft>
            <a:buClrTx/>
            <a:buSzTx/>
            <a:buFontTx/>
            <a:buNone/>
            <a:tabLst/>
            <a:defRPr/>
          </a:pPr>
          <a:r>
            <a:rPr lang="lv-LV" sz="1000" dirty="0">
              <a:solidFill>
                <a:schemeClr val="bg2">
                  <a:lumMod val="50000"/>
                </a:schemeClr>
              </a:solidFill>
              <a:effectLst/>
              <a:latin typeface="Arial" panose="020B0604020202020204" pitchFamily="34" charset="0"/>
              <a:ea typeface="Verdana" panose="020B0604030504040204" pitchFamily="34" charset="0"/>
              <a:cs typeface="Arial" panose="020B0604020202020204" pitchFamily="34" charset="0"/>
            </a:rPr>
            <a:t>*</a:t>
          </a:r>
          <a:r>
            <a:rPr lang="lv-LV" sz="800" dirty="0">
              <a:solidFill>
                <a:schemeClr val="bg2">
                  <a:lumMod val="50000"/>
                </a:schemeClr>
              </a:solidFill>
              <a:effectLst/>
              <a:latin typeface="Arial" panose="020B0604020202020204" pitchFamily="34" charset="0"/>
              <a:ea typeface="Verdana" panose="020B0604030504040204" pitchFamily="34" charset="0"/>
              <a:cs typeface="Arial" panose="020B0604020202020204" pitchFamily="34" charset="0"/>
            </a:rPr>
            <a:t>LATVIAN COUNCIL OF SCIENCE </a:t>
          </a:r>
        </a:p>
        <a:p xmlns:a="http://schemas.openxmlformats.org/drawingml/2006/main">
          <a:pPr marL="0" marR="0" lvl="0" indent="0" algn="r" defTabSz="914400" rtl="0" eaLnBrk="1" fontAlgn="auto" latinLnBrk="0" hangingPunct="1">
            <a:lnSpc>
              <a:spcPct val="115000"/>
            </a:lnSpc>
            <a:spcBef>
              <a:spcPts val="0"/>
            </a:spcBef>
            <a:spcAft>
              <a:spcPts val="0"/>
            </a:spcAft>
            <a:buClrTx/>
            <a:buSzTx/>
            <a:buFontTx/>
            <a:buNone/>
            <a:tabLst/>
            <a:defRPr/>
          </a:pPr>
          <a:r>
            <a:rPr lang="lv-LV" sz="800" dirty="0">
              <a:solidFill>
                <a:schemeClr val="bg2">
                  <a:lumMod val="50000"/>
                </a:schemeClr>
              </a:solidFill>
              <a:effectLst/>
              <a:latin typeface="Arial" panose="020B0604020202020204" pitchFamily="34" charset="0"/>
              <a:ea typeface="Verdana" panose="020B0604030504040204" pitchFamily="34" charset="0"/>
              <a:cs typeface="Arial" panose="020B0604020202020204" pitchFamily="34" charset="0"/>
            </a:rPr>
            <a:t>(</a:t>
          </a:r>
          <a:r>
            <a:rPr lang="lv-LV" sz="800" dirty="0">
              <a:solidFill>
                <a:schemeClr val="bg2">
                  <a:lumMod val="50000"/>
                </a:schemeClr>
              </a:solidFill>
              <a:latin typeface="Arial" panose="020B0604020202020204" pitchFamily="34" charset="0"/>
              <a:ea typeface="Verdana" panose="020B0604030504040204" pitchFamily="34" charset="0"/>
              <a:cs typeface="Arial" panose="020B0604020202020204" pitchFamily="34" charset="0"/>
            </a:rPr>
            <a:t>6 840 795</a:t>
          </a:r>
          <a:r>
            <a:rPr lang="lv-LV" sz="800" dirty="0">
              <a:solidFill>
                <a:schemeClr val="bg2">
                  <a:lumMod val="50000"/>
                </a:schemeClr>
              </a:solidFill>
              <a:effectLst/>
              <a:latin typeface="Arial" panose="020B0604020202020204" pitchFamily="34" charset="0"/>
              <a:ea typeface="Verdana" panose="020B0604030504040204" pitchFamily="34" charset="0"/>
              <a:cs typeface="Arial" panose="020B0604020202020204" pitchFamily="34" charset="0"/>
            </a:rPr>
            <a:t> EUR</a:t>
          </a:r>
          <a:r>
            <a:rPr lang="lv-LV" sz="800" b="0" i="0" u="none" strike="noStrike" dirty="0">
              <a:solidFill>
                <a:schemeClr val="bg2">
                  <a:lumMod val="50000"/>
                </a:schemeClr>
              </a:solidFill>
              <a:effectLst/>
              <a:latin typeface="Arial" panose="020B0604020202020204" pitchFamily="34" charset="0"/>
            </a:rPr>
            <a:t>)</a:t>
          </a:r>
        </a:p>
      </cdr:txBody>
    </cdr:sp>
  </cdr:relSizeAnchor>
  <cdr:relSizeAnchor xmlns:cdr="http://schemas.openxmlformats.org/drawingml/2006/chartDrawing">
    <cdr:from>
      <cdr:x>0.72662</cdr:x>
      <cdr:y>0.77812</cdr:y>
    </cdr:from>
    <cdr:to>
      <cdr:x>0.77363</cdr:x>
      <cdr:y>0.82729</cdr:y>
    </cdr:to>
    <cdr:pic>
      <cdr:nvPicPr>
        <cdr:cNvPr id="4" name="Picture 3" descr="Riga Energy Agency">
          <a:extLst xmlns:a="http://schemas.openxmlformats.org/drawingml/2006/main">
            <a:ext uri="{FF2B5EF4-FFF2-40B4-BE49-F238E27FC236}">
              <a16:creationId xmlns:a16="http://schemas.microsoft.com/office/drawing/2014/main" id="{DE60672F-AAD5-9279-E287-3303E6FD4AF3}"/>
            </a:ext>
          </a:extLst>
        </cdr:cNvPr>
        <cdr:cNvPicPr>
          <a:picLocks xmlns:a="http://schemas.openxmlformats.org/drawingml/2006/main" noChangeAspect="1" noChangeArrowheads="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9751163" y="5640619"/>
          <a:ext cx="630870" cy="356408"/>
        </a:xfrm>
        <a:prstGeom xmlns:a="http://schemas.openxmlformats.org/drawingml/2006/main" prst="rect">
          <a:avLst/>
        </a:prstGeom>
        <a:noFill xmlns:a="http://schemas.openxmlformats.org/drawingml/2006/main"/>
        <a:extLst xmlns:a="http://schemas.openxmlformats.org/drawingml/2006/main">
          <a:ext uri="{909E8E84-426E-40DD-AFC4-6F175D3DCCD1}">
            <a14:hiddenFill xmlns:a14="http://schemas.microsoft.com/office/drawing/2010/main">
              <a:solidFill>
                <a:srgbClr val="FFFFFF"/>
              </a:solidFill>
            </a14:hiddenFill>
          </a:ext>
        </a:extLst>
      </cdr:spPr>
    </cdr:pic>
  </cdr:relSizeAnchor>
  <cdr:relSizeAnchor xmlns:cdr="http://schemas.openxmlformats.org/drawingml/2006/chartDrawing">
    <cdr:from>
      <cdr:x>0.19966</cdr:x>
      <cdr:y>0.75208</cdr:y>
    </cdr:from>
    <cdr:to>
      <cdr:x>0.23809</cdr:x>
      <cdr:y>0.83692</cdr:y>
    </cdr:to>
    <cdr:pic>
      <cdr:nvPicPr>
        <cdr:cNvPr id="5" name="Picture 4" descr="University of Latvia">
          <a:extLst xmlns:a="http://schemas.openxmlformats.org/drawingml/2006/main">
            <a:ext uri="{FF2B5EF4-FFF2-40B4-BE49-F238E27FC236}">
              <a16:creationId xmlns:a16="http://schemas.microsoft.com/office/drawing/2014/main" id="{AFF1D826-6C74-76C0-1A0C-9D7B07A4098A}"/>
            </a:ext>
          </a:extLst>
        </cdr:cNvPr>
        <cdr:cNvPicPr>
          <a:picLocks xmlns:a="http://schemas.openxmlformats.org/drawingml/2006/main" noChangeAspect="1" noChangeArrowheads="1"/>
        </cdr:cNvPicPr>
      </cdr:nvPicPr>
      <cdr:blipFill>
        <a:blip xmlns:a="http://schemas.openxmlformats.org/drawingml/2006/main" xmlns:r="http://schemas.openxmlformats.org/officeDocument/2006/relationships" r:embed="rId2">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2679427" y="5451827"/>
          <a:ext cx="515728" cy="615006"/>
        </a:xfrm>
        <a:prstGeom xmlns:a="http://schemas.openxmlformats.org/drawingml/2006/main" prst="rect">
          <a:avLst/>
        </a:prstGeom>
        <a:noFill xmlns:a="http://schemas.openxmlformats.org/drawingml/2006/main"/>
        <a:extLst xmlns:a="http://schemas.openxmlformats.org/drawingml/2006/main">
          <a:ext uri="{909E8E84-426E-40DD-AFC4-6F175D3DCCD1}">
            <a14:hiddenFill xmlns:a14="http://schemas.microsoft.com/office/drawing/2010/main">
              <a:solidFill>
                <a:srgbClr val="FFFFFF"/>
              </a:solidFill>
            </a14:hiddenFill>
          </a:ext>
        </a:extLst>
      </cdr:spPr>
    </cdr:pic>
  </cdr:relSizeAnchor>
  <cdr:relSizeAnchor xmlns:cdr="http://schemas.openxmlformats.org/drawingml/2006/chartDrawing">
    <cdr:from>
      <cdr:x>0.25963</cdr:x>
      <cdr:y>0.76306</cdr:y>
    </cdr:from>
    <cdr:to>
      <cdr:x>0.35819</cdr:x>
      <cdr:y>0.83303</cdr:y>
    </cdr:to>
    <cdr:pic>
      <cdr:nvPicPr>
        <cdr:cNvPr id="6" name="Picture 5" descr="EDI">
          <a:extLst xmlns:a="http://schemas.openxmlformats.org/drawingml/2006/main">
            <a:ext uri="{FF2B5EF4-FFF2-40B4-BE49-F238E27FC236}">
              <a16:creationId xmlns:a16="http://schemas.microsoft.com/office/drawing/2014/main" id="{3E263ACD-8810-0870-9B3E-25B61FD06A38}"/>
            </a:ext>
          </a:extLst>
        </cdr:cNvPr>
        <cdr:cNvPicPr>
          <a:picLocks xmlns:a="http://schemas.openxmlformats.org/drawingml/2006/main" noChangeAspect="1" noChangeArrowheads="1"/>
        </cdr:cNvPicPr>
      </cdr:nvPicPr>
      <cdr:blipFill rotWithShape="1">
        <a:blip xmlns:a="http://schemas.openxmlformats.org/drawingml/2006/main" xmlns:r="http://schemas.openxmlformats.org/officeDocument/2006/relationships" r:embed="rId3">
          <a:extLst>
            <a:ext uri="{28A0092B-C50C-407E-A947-70E740481C1C}">
              <a14:useLocalDpi xmlns:a14="http://schemas.microsoft.com/office/drawing/2010/main" val="0"/>
            </a:ext>
          </a:extLst>
        </a:blip>
        <a:srcRect xmlns:a="http://schemas.openxmlformats.org/drawingml/2006/main" l="33694"/>
        <a:stretch xmlns:a="http://schemas.openxmlformats.org/drawingml/2006/main"/>
      </cdr:blipFill>
      <cdr:spPr bwMode="auto">
        <a:xfrm xmlns:a="http://schemas.openxmlformats.org/drawingml/2006/main">
          <a:off x="3484188" y="5531409"/>
          <a:ext cx="1322667" cy="507214"/>
        </a:xfrm>
        <a:prstGeom xmlns:a="http://schemas.openxmlformats.org/drawingml/2006/main" prst="rect">
          <a:avLst/>
        </a:prstGeom>
        <a:noFill xmlns:a="http://schemas.openxmlformats.org/drawingml/2006/main"/>
        <a:extLst xmlns:a="http://schemas.openxmlformats.org/drawingml/2006/main">
          <a:ext uri="{909E8E84-426E-40DD-AFC4-6F175D3DCCD1}">
            <a14:hiddenFill xmlns:a14="http://schemas.microsoft.com/office/drawing/2010/main">
              <a:solidFill>
                <a:srgbClr val="FFFFFF"/>
              </a:solidFill>
            </a14:hiddenFill>
          </a:ext>
        </a:extLst>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F9E60E-9553-4515-92A4-08112D9B6CEF}" type="datetimeFigureOut">
              <a:rPr lang="lv-LV" smtClean="0"/>
              <a:t>24.07.24</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9C83E2-D11F-4B32-856E-6A993DCF9A0C}" type="slidenum">
              <a:rPr lang="lv-LV" smtClean="0"/>
              <a:t>‹#›</a:t>
            </a:fld>
            <a:endParaRPr lang="lv-LV"/>
          </a:p>
        </p:txBody>
      </p:sp>
    </p:spTree>
    <p:extLst>
      <p:ext uri="{BB962C8B-B14F-4D97-AF65-F5344CB8AC3E}">
        <p14:creationId xmlns:p14="http://schemas.microsoft.com/office/powerpoint/2010/main" val="3516115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7F7072F8-94B0-4898-B341-A305228E68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E0AD87C2-0DDC-4A81-A877-5E536071FF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lv-LV" dirty="0"/>
              <a:t>Aiga</a:t>
            </a:r>
            <a:endParaRPr lang="lv-LV" altLang="lv-LV" dirty="0"/>
          </a:p>
        </p:txBody>
      </p:sp>
      <p:sp>
        <p:nvSpPr>
          <p:cNvPr id="13316" name="Slide Number Placeholder 3">
            <a:extLst>
              <a:ext uri="{FF2B5EF4-FFF2-40B4-BE49-F238E27FC236}">
                <a16:creationId xmlns:a16="http://schemas.microsoft.com/office/drawing/2014/main" id="{149A11AB-3885-414C-901B-BF6C0AEAB8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2AD0B49-A7D2-437B-A8A7-EB9C9EBD486F}" type="slidenum">
              <a:rPr lang="lv-LV" altLang="lv-LV"/>
              <a:pPr/>
              <a:t>1</a:t>
            </a:fld>
            <a:endParaRPr lang="lv-LV" altLang="lv-LV"/>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CF97F-B27E-EB45-1CB7-B2FF73BFB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4E54A0-AD66-852C-9C24-C7A876DDDA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29EA4-623D-A84F-68B0-8604CE7C80B0}"/>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B95248D2-A56C-BD40-6B9F-B584292262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3E3A39-F0E6-4DBB-A897-EDEB3961B8B5}"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01624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CF97F-B27E-EB45-1CB7-B2FF73BFB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4E54A0-AD66-852C-9C24-C7A876DDDA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29EA4-623D-A84F-68B0-8604CE7C80B0}"/>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B95248D2-A56C-BD40-6B9F-B584292262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3E3A39-F0E6-4DBB-A897-EDEB3961B8B5}"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5308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CF97F-B27E-EB45-1CB7-B2FF73BFB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4E54A0-AD66-852C-9C24-C7A876DDDA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29EA4-623D-A84F-68B0-8604CE7C80B0}"/>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B95248D2-A56C-BD40-6B9F-B584292262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3E3A39-F0E6-4DBB-A897-EDEB3961B8B5}"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97653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CF97F-B27E-EB45-1CB7-B2FF73BFB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4E54A0-AD66-852C-9C24-C7A876DDDA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29EA4-623D-A84F-68B0-8604CE7C80B0}"/>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B95248D2-A56C-BD40-6B9F-B584292262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3E3A39-F0E6-4DBB-A897-EDEB3961B8B5}"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64806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CF97F-B27E-EB45-1CB7-B2FF73BFB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4E54A0-AD66-852C-9C24-C7A876DDDA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29EA4-623D-A84F-68B0-8604CE7C80B0}"/>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B95248D2-A56C-BD40-6B9F-B584292262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3E3A39-F0E6-4DBB-A897-EDEB3961B8B5}"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56464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CF97F-B27E-EB45-1CB7-B2FF73BFB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4E54A0-AD66-852C-9C24-C7A876DDDA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29EA4-623D-A84F-68B0-8604CE7C80B0}"/>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B95248D2-A56C-BD40-6B9F-B584292262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3E3A39-F0E6-4DBB-A897-EDEB3961B8B5}"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06001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CF97F-B27E-EB45-1CB7-B2FF73BFB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4E54A0-AD66-852C-9C24-C7A876DDDA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29EA4-623D-A84F-68B0-8604CE7C80B0}"/>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B95248D2-A56C-BD40-6B9F-B584292262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3E3A39-F0E6-4DBB-A897-EDEB3961B8B5}"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03610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CF97F-B27E-EB45-1CB7-B2FF73BFB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4E54A0-AD66-852C-9C24-C7A876DDDA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29EA4-623D-A84F-68B0-8604CE7C80B0}"/>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B95248D2-A56C-BD40-6B9F-B584292262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3E3A39-F0E6-4DBB-A897-EDEB3961B8B5}"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45757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CF97F-B27E-EB45-1CB7-B2FF73BFB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4E54A0-AD66-852C-9C24-C7A876DDDA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29EA4-623D-A84F-68B0-8604CE7C80B0}"/>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B95248D2-A56C-BD40-6B9F-B584292262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3E3A39-F0E6-4DBB-A897-EDEB3961B8B5}"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29250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CF97F-B27E-EB45-1CB7-B2FF73BFB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4E54A0-AD66-852C-9C24-C7A876DDDA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29EA4-623D-A84F-68B0-8604CE7C80B0}"/>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B95248D2-A56C-BD40-6B9F-B584292262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3E3A39-F0E6-4DBB-A897-EDEB3961B8B5}"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8580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dirty="0"/>
              <a:t>Aiga</a:t>
            </a:r>
            <a:endParaRPr lang="lv-LV" dirty="0"/>
          </a:p>
        </p:txBody>
      </p:sp>
      <p:sp>
        <p:nvSpPr>
          <p:cNvPr id="4" name="Slaida numura vietturis 3"/>
          <p:cNvSpPr>
            <a:spLocks noGrp="1"/>
          </p:cNvSpPr>
          <p:nvPr>
            <p:ph type="sldNum" sz="quarter" idx="5"/>
          </p:nvPr>
        </p:nvSpPr>
        <p:spPr/>
        <p:txBody>
          <a:bodyPr/>
          <a:lstStyle/>
          <a:p>
            <a:fld id="{299C83E2-D11F-4B32-856E-6A993DCF9A0C}" type="slidenum">
              <a:rPr lang="lv-LV" smtClean="0"/>
              <a:t>2</a:t>
            </a:fld>
            <a:endParaRPr lang="lv-LV"/>
          </a:p>
        </p:txBody>
      </p:sp>
    </p:spTree>
    <p:extLst>
      <p:ext uri="{BB962C8B-B14F-4D97-AF65-F5344CB8AC3E}">
        <p14:creationId xmlns:p14="http://schemas.microsoft.com/office/powerpoint/2010/main" val="42442559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CF97F-B27E-EB45-1CB7-B2FF73BFB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4E54A0-AD66-852C-9C24-C7A876DDDA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29EA4-623D-A84F-68B0-8604CE7C80B0}"/>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B95248D2-A56C-BD40-6B9F-B584292262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3E3A39-F0E6-4DBB-A897-EDEB3961B8B5}"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50448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Kā jau Marija iepriekš minēja, mēs visus, kam ir ideja un vēlme piedalīties projektos </a:t>
            </a:r>
            <a:r>
              <a:rPr lang="lv-LV" dirty="0" err="1"/>
              <a:t>aicinam</a:t>
            </a:r>
            <a:r>
              <a:rPr lang="lv-LV" dirty="0"/>
              <a:t> izveidot savu </a:t>
            </a:r>
            <a:r>
              <a:rPr lang="lv-LV" dirty="0" err="1"/>
              <a:t>one</a:t>
            </a:r>
            <a:r>
              <a:rPr lang="lv-LV" dirty="0"/>
              <a:t> </a:t>
            </a:r>
            <a:r>
              <a:rPr lang="lv-LV" dirty="0" err="1"/>
              <a:t>pager</a:t>
            </a:r>
            <a:r>
              <a:rPr lang="lv-LV" dirty="0"/>
              <a:t>. To jūs varēsiet atsūtīt gan mums, lai mēs to varam izplatīt tālāk NKP tīklā, gan tas Jums noderēs sarunās ar sadarbības partneriem un dalībās tīklošanās pasākumos. Un es noteikti ieteiktu veltīt laiku, lai izveidotu vizuāli pievilcīgu un labi strukturētu šo </a:t>
            </a:r>
            <a:r>
              <a:rPr lang="lv-LV" dirty="0" err="1"/>
              <a:t>one</a:t>
            </a:r>
            <a:r>
              <a:rPr lang="lv-LV" dirty="0"/>
              <a:t> </a:t>
            </a:r>
            <a:r>
              <a:rPr lang="lv-LV" dirty="0" err="1"/>
              <a:t>pagger</a:t>
            </a:r>
            <a:r>
              <a:rPr lang="lv-LV" dirty="0"/>
              <a:t>. Noteikti šāda veida </a:t>
            </a:r>
            <a:r>
              <a:rPr lang="lv-LV" dirty="0" err="1"/>
              <a:t>one</a:t>
            </a:r>
            <a:r>
              <a:rPr lang="lv-LV" dirty="0"/>
              <a:t> </a:t>
            </a:r>
            <a:r>
              <a:rPr lang="lv-LV" dirty="0" err="1"/>
              <a:t>pager</a:t>
            </a:r>
            <a:r>
              <a:rPr lang="lv-LV" dirty="0"/>
              <a:t> Jums dos iespēju izcelties uz citu fonu un jau sākumā radīt profesionāla partnera tēlu. Kā arī ja Jums izskatot iepriekšējos slaidus, ir konkurss kuram vēlaties gatavoties, tad droši rakstiet, jo arī mums no </a:t>
            </a:r>
            <a:r>
              <a:rPr lang="lv-LV" dirty="0" err="1"/>
              <a:t>paējiem</a:t>
            </a:r>
            <a:r>
              <a:rPr lang="lv-LV" dirty="0"/>
              <a:t> kolēģiem pienāk informācija ar šādiem </a:t>
            </a:r>
            <a:r>
              <a:rPr lang="lv-LV" dirty="0" err="1"/>
              <a:t>one</a:t>
            </a:r>
            <a:r>
              <a:rPr lang="lv-LV" dirty="0"/>
              <a:t> </a:t>
            </a:r>
            <a:r>
              <a:rPr lang="lv-LV" dirty="0" err="1"/>
              <a:t>pager</a:t>
            </a:r>
            <a:r>
              <a:rPr lang="lv-LV" dirty="0"/>
              <a:t> un iespējams varam uzreiz jūs savest kopā ar kādu, kas tieši meklē partnerus, Jūsu izvēlētajā konkursā. </a:t>
            </a:r>
          </a:p>
        </p:txBody>
      </p:sp>
      <p:sp>
        <p:nvSpPr>
          <p:cNvPr id="4" name="Slaida numura vietturis 3"/>
          <p:cNvSpPr>
            <a:spLocks noGrp="1"/>
          </p:cNvSpPr>
          <p:nvPr>
            <p:ph type="sldNum" sz="quarter" idx="5"/>
          </p:nvPr>
        </p:nvSpPr>
        <p:spPr/>
        <p:txBody>
          <a:bodyPr/>
          <a:lstStyle/>
          <a:p>
            <a:fld id="{F43E3A39-F0E6-4DBB-A897-EDEB3961B8B5}" type="slidenum">
              <a:rPr lang="lv-LV" smtClean="0"/>
              <a:t>22</a:t>
            </a:fld>
            <a:endParaRPr lang="lv-LV"/>
          </a:p>
        </p:txBody>
      </p:sp>
    </p:spTree>
    <p:extLst>
      <p:ext uri="{BB962C8B-B14F-4D97-AF65-F5344CB8AC3E}">
        <p14:creationId xmlns:p14="http://schemas.microsoft.com/office/powerpoint/2010/main" val="20931520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LV" dirty="0"/>
              <a:t>Parasti viens no aktuālakajiem jautājumiem, ko mums uzdot, ir kā atrast partnerus. 5. klasterim šobrīd ir atvērta partneru meklēšanas platforma, aktīvai links uz platformu ir pieejams prezentācijā. Platformā šobrīd ir pierģistrējuušies vairāk kā 800 dalībnieki, gan no zinātniskajām institūcijām, gan uzņēmumiem, gan nevalstiskām organizācijām, tāpēc šis ir viens no veidiem kā atrast partnerus ja vēlaties būt koordinātors, gan iespēja atrast sadarbības partnerus, lai pievienotos jau esošam konsoricijam. Platforma būs atvērta līdz 24 gada 30. decembrim</a:t>
            </a:r>
          </a:p>
        </p:txBody>
      </p:sp>
      <p:sp>
        <p:nvSpPr>
          <p:cNvPr id="4" name="Slide Number Placeholder 3"/>
          <p:cNvSpPr>
            <a:spLocks noGrp="1"/>
          </p:cNvSpPr>
          <p:nvPr>
            <p:ph type="sldNum" sz="quarter" idx="5"/>
          </p:nvPr>
        </p:nvSpPr>
        <p:spPr/>
        <p:txBody>
          <a:bodyPr/>
          <a:lstStyle/>
          <a:p>
            <a:fld id="{299C83E2-D11F-4B32-856E-6A993DCF9A0C}" type="slidenum">
              <a:rPr lang="lv-LV" smtClean="0"/>
              <a:t>23</a:t>
            </a:fld>
            <a:endParaRPr lang="lv-LV"/>
          </a:p>
        </p:txBody>
      </p:sp>
    </p:spTree>
    <p:extLst>
      <p:ext uri="{BB962C8B-B14F-4D97-AF65-F5344CB8AC3E}">
        <p14:creationId xmlns:p14="http://schemas.microsoft.com/office/powerpoint/2010/main" val="10706938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dirty="0" err="1"/>
              <a:t>Viens</a:t>
            </a:r>
            <a:r>
              <a:rPr lang="en-US" dirty="0"/>
              <a:t> no </a:t>
            </a:r>
            <a:r>
              <a:rPr lang="en-US" dirty="0" err="1"/>
              <a:t>svarīgākajiem</a:t>
            </a:r>
            <a:r>
              <a:rPr lang="en-US" dirty="0"/>
              <a:t> </a:t>
            </a:r>
            <a:r>
              <a:rPr lang="en-US" dirty="0" err="1"/>
              <a:t>noteikumiem</a:t>
            </a:r>
            <a:r>
              <a:rPr lang="en-US" dirty="0"/>
              <a:t> </a:t>
            </a:r>
            <a:r>
              <a:rPr lang="en-US" dirty="0" err="1"/>
              <a:t>kā</a:t>
            </a:r>
            <a:r>
              <a:rPr lang="en-US" dirty="0"/>
              <a:t> </a:t>
            </a:r>
            <a:r>
              <a:rPr lang="en-US" dirty="0" err="1"/>
              <a:t>atrast</a:t>
            </a:r>
            <a:r>
              <a:rPr lang="en-US" dirty="0"/>
              <a:t> </a:t>
            </a:r>
            <a:r>
              <a:rPr lang="en-US" dirty="0" err="1"/>
              <a:t>sadarbības</a:t>
            </a:r>
            <a:r>
              <a:rPr lang="en-US" dirty="0"/>
              <a:t> </a:t>
            </a:r>
            <a:r>
              <a:rPr lang="en-US" dirty="0" err="1"/>
              <a:t>partnerus</a:t>
            </a:r>
            <a:r>
              <a:rPr lang="en-US" dirty="0"/>
              <a:t> un </a:t>
            </a:r>
            <a:r>
              <a:rPr lang="en-US" dirty="0" err="1"/>
              <a:t>būt</a:t>
            </a:r>
            <a:r>
              <a:rPr lang="en-US" dirty="0"/>
              <a:t> </a:t>
            </a:r>
            <a:r>
              <a:rPr lang="en-US" dirty="0" err="1"/>
              <a:t>veiksmīgiem</a:t>
            </a:r>
            <a:r>
              <a:rPr lang="en-US" dirty="0"/>
              <a:t> </a:t>
            </a:r>
            <a:r>
              <a:rPr lang="en-US" dirty="0" err="1"/>
              <a:t>ir</a:t>
            </a:r>
            <a:r>
              <a:rPr lang="en-US" dirty="0"/>
              <a:t> </a:t>
            </a:r>
            <a:r>
              <a:rPr lang="en-US" dirty="0" err="1"/>
              <a:t>piedalīties</a:t>
            </a:r>
            <a:r>
              <a:rPr lang="en-US" dirty="0"/>
              <a:t> </a:t>
            </a:r>
            <a:r>
              <a:rPr lang="en-US" dirty="0" err="1"/>
              <a:t>tīklošanās</a:t>
            </a:r>
            <a:r>
              <a:rPr lang="en-US" dirty="0"/>
              <a:t> </a:t>
            </a:r>
            <a:r>
              <a:rPr lang="en-US" dirty="0" err="1"/>
              <a:t>pasākumos</a:t>
            </a:r>
            <a:r>
              <a:rPr lang="en-US" dirty="0"/>
              <a:t>. </a:t>
            </a:r>
            <a:r>
              <a:rPr lang="en-US" dirty="0" err="1"/>
              <a:t>Visus</a:t>
            </a:r>
            <a:r>
              <a:rPr lang="en-US" dirty="0"/>
              <a:t> </a:t>
            </a:r>
            <a:r>
              <a:rPr lang="en-US" dirty="0" err="1"/>
              <a:t>pasākumus</a:t>
            </a:r>
            <a:r>
              <a:rPr lang="en-US" dirty="0"/>
              <a:t>, kas </a:t>
            </a:r>
            <a:r>
              <a:rPr lang="en-US" dirty="0" err="1"/>
              <a:t>varētu</a:t>
            </a:r>
            <a:r>
              <a:rPr lang="en-US" dirty="0"/>
              <a:t> </a:t>
            </a:r>
            <a:r>
              <a:rPr lang="en-US" dirty="0" err="1"/>
              <a:t>būt</a:t>
            </a:r>
            <a:r>
              <a:rPr lang="en-US" dirty="0"/>
              <a:t> </a:t>
            </a:r>
            <a:r>
              <a:rPr lang="en-US" dirty="0" err="1"/>
              <a:t>aktuāli</a:t>
            </a:r>
            <a:r>
              <a:rPr lang="en-US" dirty="0"/>
              <a:t> 5. </a:t>
            </a:r>
            <a:r>
              <a:rPr lang="en-US" dirty="0" err="1"/>
              <a:t>klasterim</a:t>
            </a:r>
            <a:r>
              <a:rPr lang="en-US" dirty="0"/>
              <a:t> </a:t>
            </a:r>
            <a:r>
              <a:rPr lang="en-US" dirty="0" err="1"/>
              <a:t>mes</a:t>
            </a:r>
            <a:r>
              <a:rPr lang="en-US" dirty="0"/>
              <a:t> </a:t>
            </a:r>
            <a:r>
              <a:rPr lang="en-US" dirty="0" err="1"/>
              <a:t>vienmēr</a:t>
            </a:r>
            <a:r>
              <a:rPr lang="en-US" dirty="0"/>
              <a:t> </a:t>
            </a:r>
            <a:r>
              <a:rPr lang="en-US" dirty="0" err="1"/>
              <a:t>publicējam</a:t>
            </a:r>
            <a:r>
              <a:rPr lang="en-US" dirty="0"/>
              <a:t> LZP </a:t>
            </a:r>
            <a:r>
              <a:rPr lang="en-US" dirty="0" err="1"/>
              <a:t>mājaslapā</a:t>
            </a:r>
            <a:r>
              <a:rPr lang="en-US" dirty="0"/>
              <a:t>, </a:t>
            </a:r>
            <a:r>
              <a:rPr lang="en-US" dirty="0" err="1"/>
              <a:t>kā</a:t>
            </a:r>
            <a:r>
              <a:rPr lang="en-US" dirty="0"/>
              <a:t> </a:t>
            </a:r>
            <a:r>
              <a:rPr lang="en-US" dirty="0" err="1"/>
              <a:t>arī</a:t>
            </a:r>
            <a:r>
              <a:rPr lang="en-US" dirty="0"/>
              <a:t> es </a:t>
            </a:r>
            <a:r>
              <a:rPr lang="en-US" dirty="0" err="1"/>
              <a:t>nosūtu</a:t>
            </a:r>
            <a:r>
              <a:rPr lang="en-US" dirty="0"/>
              <a:t> e-</a:t>
            </a:r>
            <a:r>
              <a:rPr lang="en-US" dirty="0" err="1"/>
              <a:t>pastu</a:t>
            </a:r>
            <a:r>
              <a:rPr lang="en-US" dirty="0"/>
              <a:t> </a:t>
            </a:r>
            <a:r>
              <a:rPr lang="en-US" dirty="0" err="1"/>
              <a:t>savai</a:t>
            </a:r>
            <a:r>
              <a:rPr lang="en-US" dirty="0"/>
              <a:t> </a:t>
            </a:r>
            <a:r>
              <a:rPr lang="en-US" dirty="0" err="1"/>
              <a:t>kontaklistei</a:t>
            </a:r>
            <a:r>
              <a:rPr lang="en-US" dirty="0"/>
              <a:t>. Ja </a:t>
            </a:r>
            <a:r>
              <a:rPr lang="en-US" dirty="0" err="1"/>
              <a:t>Jūs</a:t>
            </a:r>
            <a:r>
              <a:rPr lang="en-US" dirty="0"/>
              <a:t> </a:t>
            </a:r>
            <a:r>
              <a:rPr lang="en-US" dirty="0" err="1"/>
              <a:t>vēlaties</a:t>
            </a:r>
            <a:r>
              <a:rPr lang="en-US" dirty="0"/>
              <a:t> </a:t>
            </a:r>
            <a:r>
              <a:rPr lang="en-US" dirty="0" err="1"/>
              <a:t>iekļūt</a:t>
            </a:r>
            <a:r>
              <a:rPr lang="en-US" dirty="0"/>
              <a:t> </a:t>
            </a:r>
            <a:r>
              <a:rPr lang="en-US" dirty="0" err="1"/>
              <a:t>manā</a:t>
            </a:r>
            <a:r>
              <a:rPr lang="en-US" dirty="0"/>
              <a:t> </a:t>
            </a:r>
            <a:r>
              <a:rPr lang="en-US" dirty="0" err="1"/>
              <a:t>kontaktlistē</a:t>
            </a:r>
            <a:r>
              <a:rPr lang="en-US" dirty="0"/>
              <a:t>, tad </a:t>
            </a:r>
            <a:r>
              <a:rPr lang="en-US" dirty="0" err="1"/>
              <a:t>vai</a:t>
            </a:r>
            <a:r>
              <a:rPr lang="en-US" dirty="0"/>
              <a:t> nu </a:t>
            </a:r>
            <a:r>
              <a:rPr lang="en-US" dirty="0" err="1"/>
              <a:t>pēc</a:t>
            </a:r>
            <a:r>
              <a:rPr lang="en-US" dirty="0"/>
              <a:t> </a:t>
            </a:r>
            <a:r>
              <a:rPr lang="en-US" dirty="0" err="1"/>
              <a:t>pasākuma</a:t>
            </a:r>
            <a:r>
              <a:rPr lang="en-US" dirty="0"/>
              <a:t> </a:t>
            </a:r>
            <a:r>
              <a:rPr lang="en-US" dirty="0" err="1"/>
              <a:t>atsūtiet</a:t>
            </a:r>
            <a:r>
              <a:rPr lang="en-US" dirty="0"/>
              <a:t> man </a:t>
            </a:r>
            <a:r>
              <a:rPr lang="en-US" dirty="0" err="1"/>
              <a:t>savu</a:t>
            </a:r>
            <a:r>
              <a:rPr lang="en-US" dirty="0"/>
              <a:t> </a:t>
            </a:r>
            <a:r>
              <a:rPr lang="en-US" dirty="0" err="1"/>
              <a:t>epastu</a:t>
            </a:r>
            <a:r>
              <a:rPr lang="en-US" dirty="0"/>
              <a:t>, </a:t>
            </a:r>
            <a:r>
              <a:rPr lang="en-US" dirty="0" err="1"/>
              <a:t>vai</a:t>
            </a:r>
            <a:r>
              <a:rPr lang="en-US" dirty="0"/>
              <a:t> </a:t>
            </a:r>
            <a:r>
              <a:rPr lang="en-US" dirty="0" err="1"/>
              <a:t>arī</a:t>
            </a:r>
            <a:r>
              <a:rPr lang="en-US" dirty="0"/>
              <a:t> </a:t>
            </a:r>
            <a:r>
              <a:rPr lang="en-US" dirty="0" err="1"/>
              <a:t>aizpildiet</a:t>
            </a:r>
            <a:r>
              <a:rPr lang="en-US" dirty="0"/>
              <a:t> </a:t>
            </a:r>
            <a:r>
              <a:rPr lang="en-US" dirty="0" err="1"/>
              <a:t>Marijas</a:t>
            </a:r>
            <a:r>
              <a:rPr lang="en-US" dirty="0"/>
              <a:t>, </a:t>
            </a:r>
            <a:r>
              <a:rPr lang="en-US" dirty="0" err="1"/>
              <a:t>iepriekš</a:t>
            </a:r>
            <a:r>
              <a:rPr lang="en-US" dirty="0"/>
              <a:t> </a:t>
            </a:r>
            <a:r>
              <a:rPr lang="en-US" dirty="0" err="1"/>
              <a:t>rādīto</a:t>
            </a:r>
            <a:r>
              <a:rPr lang="en-US" dirty="0"/>
              <a:t> </a:t>
            </a:r>
            <a:r>
              <a:rPr lang="en-US" dirty="0" err="1"/>
              <a:t>veidlapu</a:t>
            </a:r>
            <a:r>
              <a:rPr lang="en-US" dirty="0"/>
              <a:t>, </a:t>
            </a:r>
            <a:r>
              <a:rPr lang="en-US" dirty="0" err="1"/>
              <a:t>lai</a:t>
            </a:r>
            <a:r>
              <a:rPr lang="en-US" dirty="0"/>
              <a:t> </a:t>
            </a:r>
            <a:r>
              <a:rPr lang="en-US" dirty="0" err="1"/>
              <a:t>pieteiktos</a:t>
            </a:r>
            <a:r>
              <a:rPr lang="en-US" dirty="0"/>
              <a:t> </a:t>
            </a:r>
            <a:r>
              <a:rPr lang="en-US" dirty="0" err="1"/>
              <a:t>jaunumiem</a:t>
            </a:r>
            <a:r>
              <a:rPr lang="en-US" dirty="0"/>
              <a:t>. </a:t>
            </a:r>
          </a:p>
          <a:p>
            <a:pPr algn="l" fontAlgn="base">
              <a:spcAft>
                <a:spcPts val="750"/>
              </a:spcAft>
            </a:pPr>
            <a:r>
              <a:rPr lang="en-US" dirty="0" err="1"/>
              <a:t>Šobrīd</a:t>
            </a:r>
            <a:r>
              <a:rPr lang="en-US" dirty="0"/>
              <a:t> </a:t>
            </a:r>
            <a:r>
              <a:rPr lang="en-US" dirty="0" err="1"/>
              <a:t>tuvākie</a:t>
            </a:r>
            <a:r>
              <a:rPr lang="en-US" dirty="0"/>
              <a:t> 5. </a:t>
            </a:r>
            <a:r>
              <a:rPr lang="en-US" dirty="0" err="1"/>
              <a:t>klāstera</a:t>
            </a:r>
            <a:r>
              <a:rPr lang="en-US" dirty="0"/>
              <a:t> </a:t>
            </a:r>
            <a:r>
              <a:rPr lang="en-US" dirty="0" err="1"/>
              <a:t>pasākumi</a:t>
            </a:r>
            <a:r>
              <a:rPr lang="en-US" dirty="0"/>
              <a:t> </a:t>
            </a:r>
            <a:r>
              <a:rPr lang="en-US" dirty="0" err="1"/>
              <a:t>ir</a:t>
            </a:r>
            <a:r>
              <a:rPr lang="en-US" dirty="0"/>
              <a:t> </a:t>
            </a:r>
            <a:r>
              <a:rPr lang="lv-LV" sz="1800" b="1" i="0" u="none" strike="noStrike" dirty="0">
                <a:solidFill>
                  <a:srgbClr val="5E327C"/>
                </a:solidFill>
                <a:effectLst/>
                <a:latin typeface="inherit"/>
              </a:rPr>
              <a:t>“</a:t>
            </a:r>
            <a:r>
              <a:rPr lang="lv-LV" sz="1800" b="1" i="0" u="none" strike="noStrike" dirty="0" err="1">
                <a:solidFill>
                  <a:srgbClr val="5E327C"/>
                </a:solidFill>
                <a:effectLst/>
                <a:latin typeface="inherit"/>
              </a:rPr>
              <a:t>European</a:t>
            </a:r>
            <a:r>
              <a:rPr lang="lv-LV" sz="1800" b="1" i="0" u="none" strike="noStrike" dirty="0">
                <a:solidFill>
                  <a:srgbClr val="5E327C"/>
                </a:solidFill>
                <a:effectLst/>
                <a:latin typeface="inherit"/>
              </a:rPr>
              <a:t> </a:t>
            </a:r>
            <a:r>
              <a:rPr lang="lv-LV" sz="1800" b="1" i="0" u="none" strike="noStrike" dirty="0" err="1">
                <a:solidFill>
                  <a:srgbClr val="5E327C"/>
                </a:solidFill>
                <a:effectLst/>
                <a:latin typeface="inherit"/>
              </a:rPr>
              <a:t>Manufacturing</a:t>
            </a:r>
            <a:r>
              <a:rPr lang="lv-LV" sz="1800" b="1" i="0" u="none" strike="noStrike" dirty="0">
                <a:solidFill>
                  <a:srgbClr val="5E327C"/>
                </a:solidFill>
                <a:effectLst/>
                <a:latin typeface="inherit"/>
              </a:rPr>
              <a:t> </a:t>
            </a:r>
            <a:r>
              <a:rPr lang="lv-LV" sz="1800" b="1" i="0" u="none" strike="noStrike" dirty="0" err="1">
                <a:solidFill>
                  <a:srgbClr val="5E327C"/>
                </a:solidFill>
                <a:effectLst/>
                <a:latin typeface="inherit"/>
              </a:rPr>
              <a:t>Conference</a:t>
            </a:r>
            <a:r>
              <a:rPr lang="lv-LV" sz="1800" b="1" i="0" u="none" strike="noStrike" dirty="0">
                <a:solidFill>
                  <a:srgbClr val="5E327C"/>
                </a:solidFill>
                <a:effectLst/>
                <a:latin typeface="inherit"/>
              </a:rPr>
              <a:t> 2024“</a:t>
            </a:r>
            <a:r>
              <a:rPr lang="lv-LV" sz="1800" b="0" i="0" u="none" strike="noStrike" dirty="0">
                <a:solidFill>
                  <a:srgbClr val="000000"/>
                </a:solidFill>
                <a:effectLst/>
                <a:latin typeface="inherit"/>
              </a:rPr>
              <a:t> kas notiks no 24.- 25. septembrim, Beļģijā. </a:t>
            </a:r>
            <a:r>
              <a:rPr lang="lv-LV" sz="1800" b="0" i="0" u="none" strike="noStrike" dirty="0">
                <a:solidFill>
                  <a:srgbClr val="242424"/>
                </a:solidFill>
                <a:effectLst/>
                <a:latin typeface="Aptos" panose="020B0004020202020204" pitchFamily="34" charset="0"/>
              </a:rPr>
              <a:t> Šī </a:t>
            </a:r>
            <a:r>
              <a:rPr lang="lv-LV" sz="1800" b="0" i="0" u="none" strike="noStrike" dirty="0">
                <a:solidFill>
                  <a:srgbClr val="000000"/>
                </a:solidFill>
                <a:effectLst/>
                <a:latin typeface="Aptos" panose="020B0004020202020204" pitchFamily="34" charset="0"/>
              </a:rPr>
              <a:t>konference notiek reizi divos gados, un tā pulcē galvenos Eiropas ražošanas nozares dalībniekus, tostarp politikas veidotājus, nozares pārstāvjus, kā arī zinātniskās institūcijas, pētniecības un tehnoloģiju organizācijas un </a:t>
            </a:r>
            <a:r>
              <a:rPr lang="lv-LV" sz="1800" b="0" i="0" u="none" strike="noStrike" dirty="0" err="1">
                <a:solidFill>
                  <a:srgbClr val="000000"/>
                </a:solidFill>
                <a:effectLst/>
                <a:latin typeface="Aptos" panose="020B0004020202020204" pitchFamily="34" charset="0"/>
              </a:rPr>
              <a:t>jaunuzņēmumus</a:t>
            </a:r>
            <a:r>
              <a:rPr lang="lv-LV" sz="1800" b="0" i="0" u="none" strike="noStrike" dirty="0">
                <a:solidFill>
                  <a:srgbClr val="000000"/>
                </a:solidFill>
                <a:effectLst/>
                <a:latin typeface="Aptos" panose="020B0004020202020204" pitchFamily="34" charset="0"/>
              </a:rPr>
              <a:t>. </a:t>
            </a:r>
            <a:br>
              <a:rPr lang="en-LV" sz="2800" dirty="0"/>
            </a:br>
            <a:r>
              <a:rPr lang="en-LV" sz="2800" b="0" i="0" u="none" strike="noStrike" dirty="0">
                <a:solidFill>
                  <a:srgbClr val="000000"/>
                </a:solidFill>
                <a:effectLst/>
                <a:highlight>
                  <a:srgbClr val="FFFFFF"/>
                </a:highlight>
                <a:latin typeface="Aptos" panose="020B0004020202020204" pitchFamily="34" charset="0"/>
              </a:rPr>
              <a:t> Uz šo pasākumu iespējams pieteikties atbalstam 1000 EUR tīkošanās pasākumiem.</a:t>
            </a:r>
            <a:endParaRPr lang="lv-LV" sz="1800" b="0" i="0" u="none" strike="noStrike" dirty="0">
              <a:solidFill>
                <a:srgbClr val="000000"/>
              </a:solidFill>
              <a:effectLst/>
              <a:latin typeface="Aptos" panose="020B0004020202020204" pitchFamily="34" charset="0"/>
            </a:endParaRPr>
          </a:p>
          <a:p>
            <a:pPr algn="l" fontAlgn="base"/>
            <a:r>
              <a:rPr lang="lv-LV" sz="1800" b="0" i="0" u="none" strike="noStrike" dirty="0">
                <a:solidFill>
                  <a:srgbClr val="000000"/>
                </a:solidFill>
                <a:effectLst/>
                <a:latin typeface="Aptos" panose="020B0004020202020204" pitchFamily="34" charset="0"/>
              </a:rPr>
              <a:t>Savukārt no 16-17 novembrim notiks divu dienu tīklošanās pasākums  EIT INNOENERGY, kas pulcēs </a:t>
            </a:r>
            <a:r>
              <a:rPr lang="lv-LV" sz="1800" b="0" i="0" u="none" strike="noStrike" dirty="0" err="1">
                <a:solidFill>
                  <a:srgbClr val="000000"/>
                </a:solidFill>
                <a:effectLst/>
                <a:latin typeface="Aptos" panose="020B0004020202020204" pitchFamily="34" charset="0"/>
              </a:rPr>
              <a:t>enerģētkas</a:t>
            </a:r>
            <a:r>
              <a:rPr lang="lv-LV" sz="1800" b="0" i="0" u="none" strike="noStrike" dirty="0">
                <a:solidFill>
                  <a:srgbClr val="000000"/>
                </a:solidFill>
                <a:effectLst/>
                <a:latin typeface="Aptos" panose="020B0004020202020204" pitchFamily="34" charset="0"/>
              </a:rPr>
              <a:t>  nozares līderus, investorus, politikas veidotājus un uzņēmējus.</a:t>
            </a:r>
          </a:p>
        </p:txBody>
      </p:sp>
      <p:sp>
        <p:nvSpPr>
          <p:cNvPr id="4" name="Slaida numura vietturis 3"/>
          <p:cNvSpPr>
            <a:spLocks noGrp="1"/>
          </p:cNvSpPr>
          <p:nvPr>
            <p:ph type="sldNum" sz="quarter" idx="5"/>
          </p:nvPr>
        </p:nvSpPr>
        <p:spPr/>
        <p:txBody>
          <a:bodyPr/>
          <a:lstStyle/>
          <a:p>
            <a:fld id="{F43E3A39-F0E6-4DBB-A897-EDEB3961B8B5}" type="slidenum">
              <a:rPr lang="lv-LV" smtClean="0"/>
              <a:t>24</a:t>
            </a:fld>
            <a:endParaRPr lang="lv-LV"/>
          </a:p>
        </p:txBody>
      </p:sp>
    </p:spTree>
    <p:extLst>
      <p:ext uri="{BB962C8B-B14F-4D97-AF65-F5344CB8AC3E}">
        <p14:creationId xmlns:p14="http://schemas.microsoft.com/office/powerpoint/2010/main" val="17070252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LV" dirty="0"/>
              <a:t>5. klasterim ir sava oficiālā mājaslapa, greenet, kas ir veidota, lai palīdzētu projektu pieteicējiem sagatvot savus projektu pieteikumus un lai nodrošinātu veiksmīgāku dalību apvārsnis eiropa. Mājaslapā ir pieejama informācija par aktuālajiem tīklošanās pasākumiem, datu lapas, tiek publicēti jaunumi un aktualitātes, kā arī no mājas lapas vart nokļūt partneru meklēšnas platformā par kuru Jums jau stāstiju. Tā pat mājaslapā ir pieejami arī vairāki interesantas video </a:t>
            </a:r>
            <a:r>
              <a:rPr lang="lv-LV" dirty="0"/>
              <a:t>intervijas, kuru mērķis ir parādīt pētniecības un inovācijas kopienu inovācijas potenciālu </a:t>
            </a:r>
            <a:r>
              <a:rPr lang="lv-LV" dirty="0" err="1"/>
              <a:t>waidening</a:t>
            </a:r>
            <a:r>
              <a:rPr lang="lv-LV" dirty="0"/>
              <a:t> valstīs. </a:t>
            </a:r>
            <a:endParaRPr lang="en-LV" dirty="0"/>
          </a:p>
        </p:txBody>
      </p:sp>
      <p:sp>
        <p:nvSpPr>
          <p:cNvPr id="4" name="Slide Number Placeholder 3"/>
          <p:cNvSpPr>
            <a:spLocks noGrp="1"/>
          </p:cNvSpPr>
          <p:nvPr>
            <p:ph type="sldNum" sz="quarter" idx="5"/>
          </p:nvPr>
        </p:nvSpPr>
        <p:spPr/>
        <p:txBody>
          <a:bodyPr/>
          <a:lstStyle/>
          <a:p>
            <a:fld id="{299C83E2-D11F-4B32-856E-6A993DCF9A0C}" type="slidenum">
              <a:rPr lang="lv-LV" smtClean="0"/>
              <a:t>25</a:t>
            </a:fld>
            <a:endParaRPr lang="lv-LV"/>
          </a:p>
        </p:txBody>
      </p:sp>
    </p:spTree>
    <p:extLst>
      <p:ext uri="{BB962C8B-B14F-4D97-AF65-F5344CB8AC3E}">
        <p14:creationId xmlns:p14="http://schemas.microsoft.com/office/powerpoint/2010/main" val="36965686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LV" dirty="0"/>
              <a:t>Jums ir pieejama </a:t>
            </a:r>
            <a:r>
              <a:rPr lang="lv-LV" dirty="0"/>
              <a:t>Tiešsaistes datubāze, kurā apkopota informācija par galvenajām Eiropas dalībniekiem tieši enerģētikas, klimata un mobilitātes jomās. Izmatojot šo datu bāzi Jums ir iespēja iegūt tiešu </a:t>
            </a:r>
            <a:r>
              <a:rPr lang="lv-LV" dirty="0" err="1"/>
              <a:t>piekļūvi</a:t>
            </a:r>
            <a:r>
              <a:rPr lang="lv-LV" dirty="0"/>
              <a:t> interesējošajām organizācijām, izmantojot saiti uz konkrētās organizācijas tīmekļa vietni, kas Jums sniegs tālāku informāciju par to, kā ar šīm organizācijām  sazināties. Ja Jūs meklējat sadarbības partnerus, </a:t>
            </a:r>
            <a:r>
              <a:rPr lang="lv-LV" dirty="0" err="1"/>
              <a:t>taad</a:t>
            </a:r>
            <a:r>
              <a:rPr lang="lv-LV" dirty="0"/>
              <a:t> noteikti ieteiktu apskatīt šo datu bāzi, jo visas šīs organizācijas ir </a:t>
            </a:r>
            <a:r>
              <a:rPr lang="lv-LV" dirty="0" err="1"/>
              <a:t>ieintresētas</a:t>
            </a:r>
            <a:r>
              <a:rPr lang="lv-LV" dirty="0"/>
              <a:t> piedalīties apvārsnis Eiropa </a:t>
            </a:r>
            <a:r>
              <a:rPr lang="lv-LV" dirty="0" err="1"/>
              <a:t>projjektos</a:t>
            </a:r>
            <a:r>
              <a:rPr lang="lv-LV" dirty="0"/>
              <a:t>, kā arī šeit ir tieši atlasītas organizācijas kuru </a:t>
            </a:r>
            <a:r>
              <a:rPr lang="lv-LV" dirty="0" err="1"/>
              <a:t>darbībasjoma</a:t>
            </a:r>
            <a:r>
              <a:rPr lang="lv-LV" dirty="0"/>
              <a:t> atbilst 5. </a:t>
            </a:r>
            <a:r>
              <a:rPr lang="lv-LV" dirty="0" err="1"/>
              <a:t>klāstera</a:t>
            </a:r>
            <a:r>
              <a:rPr lang="lv-LV" dirty="0"/>
              <a:t> tematikai. </a:t>
            </a:r>
          </a:p>
          <a:p>
            <a:r>
              <a:rPr lang="lv-LV" dirty="0"/>
              <a:t>Un šī datu bāze pastāvīgi tiek atjaunināta un papildināta, kas sekmē to, ka pieejamā informācija ir aktuāla un nav novecojusi. </a:t>
            </a:r>
            <a:endParaRPr lang="en-LV" dirty="0"/>
          </a:p>
          <a:p>
            <a:endParaRPr lang="en-LV" dirty="0"/>
          </a:p>
        </p:txBody>
      </p:sp>
      <p:sp>
        <p:nvSpPr>
          <p:cNvPr id="4" name="Slide Number Placeholder 3"/>
          <p:cNvSpPr>
            <a:spLocks noGrp="1"/>
          </p:cNvSpPr>
          <p:nvPr>
            <p:ph type="sldNum" sz="quarter" idx="5"/>
          </p:nvPr>
        </p:nvSpPr>
        <p:spPr/>
        <p:txBody>
          <a:bodyPr/>
          <a:lstStyle/>
          <a:p>
            <a:fld id="{299C83E2-D11F-4B32-856E-6A993DCF9A0C}" type="slidenum">
              <a:rPr lang="lv-LV" smtClean="0"/>
              <a:t>26</a:t>
            </a:fld>
            <a:endParaRPr lang="lv-LV"/>
          </a:p>
        </p:txBody>
      </p:sp>
    </p:spTree>
    <p:extLst>
      <p:ext uri="{BB962C8B-B14F-4D97-AF65-F5344CB8AC3E}">
        <p14:creationId xmlns:p14="http://schemas.microsoft.com/office/powerpoint/2010/main" val="24955765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Tā pat </a:t>
            </a:r>
            <a:r>
              <a:rPr lang="lv-LV" dirty="0" err="1"/>
              <a:t>greenet</a:t>
            </a:r>
            <a:r>
              <a:rPr lang="lv-LV" dirty="0"/>
              <a:t> mājaslapā Jums ir pieejama materiālu bibliotēka, kā piemēram stratēģijas, un citi dokumenti, ko publicējuši attiecīgās jomas dalībnieki no Eiropas pētniecības un inovācijas kopienas jomās klimats enerģētika un mobilitāti. </a:t>
            </a:r>
            <a:r>
              <a:rPr lang="lv-LV" dirty="0" err="1"/>
              <a:t>Sobrīd</a:t>
            </a:r>
            <a:r>
              <a:rPr lang="lv-LV" dirty="0"/>
              <a:t> datu </a:t>
            </a:r>
            <a:r>
              <a:rPr lang="lv-LV" dirty="0" err="1"/>
              <a:t>biblotēkā</a:t>
            </a:r>
            <a:r>
              <a:rPr lang="lv-LV" dirty="0"/>
              <a:t> ir </a:t>
            </a:r>
            <a:r>
              <a:rPr lang="lv-LV" dirty="0" err="1"/>
              <a:t>peejami</a:t>
            </a:r>
            <a:r>
              <a:rPr lang="lv-LV" dirty="0"/>
              <a:t> vairāk kā 1800 dokumenti, kas Jums var palīdzēt projekta pieteikuma rakstīšanā. Tie var būt </a:t>
            </a:r>
            <a:r>
              <a:rPr lang="lv-LV" dirty="0" err="1"/>
              <a:t>dokumneti</a:t>
            </a:r>
            <a:r>
              <a:rPr lang="lv-LV" dirty="0"/>
              <a:t> uz kuriem varat atsaukties savos projektu pieteikumos, vai arī pēc šiem </a:t>
            </a:r>
            <a:r>
              <a:rPr lang="lv-LV" dirty="0" err="1"/>
              <a:t>dokumntiem</a:t>
            </a:r>
            <a:r>
              <a:rPr lang="lv-LV" dirty="0"/>
              <a:t> un datu lapām varat </a:t>
            </a:r>
            <a:r>
              <a:rPr lang="lv-LV" dirty="0" err="1"/>
              <a:t>saprats</a:t>
            </a:r>
            <a:r>
              <a:rPr lang="lv-LV" dirty="0"/>
              <a:t> galvenās aktualitātes piektā </a:t>
            </a:r>
            <a:r>
              <a:rPr lang="lv-LV" dirty="0" err="1"/>
              <a:t>klāstera</a:t>
            </a:r>
            <a:r>
              <a:rPr lang="lv-LV" dirty="0"/>
              <a:t> </a:t>
            </a:r>
            <a:r>
              <a:rPr lang="lv-LV" dirty="0" err="1"/>
              <a:t>tenatikās</a:t>
            </a:r>
            <a:r>
              <a:rPr lang="lv-LV" dirty="0"/>
              <a:t> Visi pieejamie dokumenti ir aktuāli, jo to atbilstības ierobežojums ir 5 gadi. </a:t>
            </a:r>
          </a:p>
        </p:txBody>
      </p:sp>
      <p:sp>
        <p:nvSpPr>
          <p:cNvPr id="4" name="Slide Number Placeholder 3"/>
          <p:cNvSpPr>
            <a:spLocks noGrp="1"/>
          </p:cNvSpPr>
          <p:nvPr>
            <p:ph type="sldNum" sz="quarter" idx="5"/>
          </p:nvPr>
        </p:nvSpPr>
        <p:spPr/>
        <p:txBody>
          <a:bodyPr/>
          <a:lstStyle/>
          <a:p>
            <a:fld id="{299C83E2-D11F-4B32-856E-6A993DCF9A0C}" type="slidenum">
              <a:rPr lang="lv-LV" smtClean="0"/>
              <a:t>27</a:t>
            </a:fld>
            <a:endParaRPr lang="lv-LV"/>
          </a:p>
        </p:txBody>
      </p:sp>
    </p:spTree>
    <p:extLst>
      <p:ext uri="{BB962C8B-B14F-4D97-AF65-F5344CB8AC3E}">
        <p14:creationId xmlns:p14="http://schemas.microsoft.com/office/powerpoint/2010/main" val="6141769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u="none" strike="noStrike" dirty="0" err="1">
                <a:solidFill>
                  <a:srgbClr val="212529"/>
                </a:solidFill>
                <a:effectLst/>
                <a:latin typeface="RobustaTLPro-Medium"/>
              </a:rPr>
              <a:t>Kā</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arī</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gribēju</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atgādināt</a:t>
            </a:r>
            <a:r>
              <a:rPr lang="en-GB" b="0" i="0" u="none" strike="noStrike" dirty="0">
                <a:solidFill>
                  <a:srgbClr val="212529"/>
                </a:solidFill>
                <a:effectLst/>
                <a:latin typeface="RobustaTLPro-Medium"/>
              </a:rPr>
              <a:t> ka </a:t>
            </a:r>
            <a:r>
              <a:rPr lang="en-GB" b="0" i="0" u="none" strike="noStrike" dirty="0" err="1">
                <a:solidFill>
                  <a:srgbClr val="212529"/>
                </a:solidFill>
                <a:effectLst/>
                <a:latin typeface="RobustaTLPro-Medium"/>
              </a:rPr>
              <a:t>arī</a:t>
            </a:r>
            <a:r>
              <a:rPr lang="en-GB" b="0" i="0" u="none" strike="noStrike" dirty="0">
                <a:solidFill>
                  <a:srgbClr val="212529"/>
                </a:solidFill>
                <a:effectLst/>
                <a:latin typeface="RobustaTLPro-Medium"/>
              </a:rPr>
              <a:t> 5tajā </a:t>
            </a:r>
            <a:r>
              <a:rPr lang="en-GB" b="0" i="0" u="none" strike="noStrike" dirty="0" err="1">
                <a:solidFill>
                  <a:srgbClr val="212529"/>
                </a:solidFill>
                <a:effectLst/>
                <a:latin typeface="RobustaTLPro-Medium"/>
              </a:rPr>
              <a:t>klasterī</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ir</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iespēju</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izmantot</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ekspertu</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datu</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bāzi</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Jūs</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varat</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iesniegt</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savu</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projekta</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pieteikumu</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priekšpārbaudei</a:t>
            </a:r>
            <a:r>
              <a:rPr lang="en-GB" b="0" i="0" u="none" strike="noStrike" dirty="0">
                <a:solidFill>
                  <a:srgbClr val="212529"/>
                </a:solidFill>
                <a:effectLst/>
                <a:latin typeface="RobustaTLPro-Medium"/>
              </a:rPr>
              <a:t>.  Un </a:t>
            </a:r>
            <a:r>
              <a:rPr lang="en-GB" b="0" i="0" u="none" strike="noStrike" dirty="0" err="1">
                <a:solidFill>
                  <a:srgbClr val="212529"/>
                </a:solidFill>
                <a:effectLst/>
                <a:latin typeface="RobustaTLPro-Medium"/>
              </a:rPr>
              <a:t>atbilstošās</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jomas</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eksperts</a:t>
            </a:r>
            <a:r>
              <a:rPr lang="en-GB" b="0" i="0" u="none" strike="noStrike" dirty="0">
                <a:solidFill>
                  <a:srgbClr val="212529"/>
                </a:solidFill>
                <a:effectLst/>
                <a:latin typeface="RobustaTLPro-Medium"/>
              </a:rPr>
              <a:t> dos Jums </a:t>
            </a:r>
            <a:r>
              <a:rPr lang="en-GB" b="0" i="0" u="none" strike="noStrike" dirty="0" err="1">
                <a:solidFill>
                  <a:srgbClr val="212529"/>
                </a:solidFill>
                <a:effectLst/>
                <a:latin typeface="RobustaTLPro-Medium"/>
              </a:rPr>
              <a:t>savu</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vērtējumu</a:t>
            </a:r>
            <a:r>
              <a:rPr lang="en-GB" b="0" i="0" u="none" strike="noStrike" dirty="0">
                <a:solidFill>
                  <a:srgbClr val="212529"/>
                </a:solidFill>
                <a:effectLst/>
                <a:latin typeface="RobustaTLPro-Medium"/>
              </a:rPr>
              <a:t> un </a:t>
            </a:r>
            <a:r>
              <a:rPr lang="en-GB" b="0" i="0" u="none" strike="noStrike" dirty="0" err="1">
                <a:solidFill>
                  <a:srgbClr val="212529"/>
                </a:solidFill>
                <a:effectLst/>
                <a:latin typeface="RobustaTLPro-Medium"/>
              </a:rPr>
              <a:t>ieteikumus</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kā</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labāk</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uzlabot</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projekta</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pieteikumu</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pirms</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tā</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iesniegšans</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Šis</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atbalsts</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pieteicējiem</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ir</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pilnībā</a:t>
            </a:r>
            <a:r>
              <a:rPr lang="en-GB" b="0" i="0" u="none" strike="noStrike" dirty="0">
                <a:solidFill>
                  <a:srgbClr val="212529"/>
                </a:solidFill>
                <a:effectLst/>
                <a:latin typeface="RobustaTLPro-Medium"/>
              </a:rPr>
              <a:t> bez </a:t>
            </a:r>
            <a:r>
              <a:rPr lang="en-GB" b="0" i="0" u="none" strike="noStrike" dirty="0" err="1">
                <a:solidFill>
                  <a:srgbClr val="212529"/>
                </a:solidFill>
                <a:effectLst/>
                <a:latin typeface="RobustaTLPro-Medium"/>
              </a:rPr>
              <a:t>maksas</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tāpēc</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noteikti</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ieteikttu</a:t>
            </a:r>
            <a:r>
              <a:rPr lang="en-GB" b="0" i="0" u="none" strike="noStrike" dirty="0">
                <a:solidFill>
                  <a:srgbClr val="212529"/>
                </a:solidFill>
                <a:effectLst/>
                <a:latin typeface="RobustaTLPro-Medium"/>
              </a:rPr>
              <a:t> Jums </a:t>
            </a:r>
            <a:r>
              <a:rPr lang="en-GB" b="0" i="0" u="none" strike="noStrike" dirty="0" err="1">
                <a:solidFill>
                  <a:srgbClr val="212529"/>
                </a:solidFill>
                <a:effectLst/>
                <a:latin typeface="RobustaTLPro-Medium"/>
              </a:rPr>
              <a:t>izmantot</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šo</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iespēju</a:t>
            </a:r>
            <a:r>
              <a:rPr lang="en-GB" b="0" i="0" u="none" strike="noStrike" dirty="0">
                <a:solidFill>
                  <a:srgbClr val="212529"/>
                </a:solidFill>
                <a:effectLst/>
                <a:latin typeface="RobustaTLPro-Medium"/>
              </a:rPr>
              <a:t>.  Ja Jums </a:t>
            </a:r>
            <a:r>
              <a:rPr lang="en-GB" b="0" i="0" u="none" strike="noStrike" dirty="0" err="1">
                <a:solidFill>
                  <a:srgbClr val="212529"/>
                </a:solidFill>
                <a:effectLst/>
                <a:latin typeface="RobustaTLPro-Medium"/>
              </a:rPr>
              <a:t>rodas</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kādi</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specifiski</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jautājumi</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saistībā</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ar</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šī</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atbalsta</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izmnatošanu</a:t>
            </a:r>
            <a:r>
              <a:rPr lang="en-GB" b="0" i="0" u="none" strike="noStrike" dirty="0">
                <a:solidFill>
                  <a:srgbClr val="212529"/>
                </a:solidFill>
                <a:effectLst/>
                <a:latin typeface="RobustaTLPro-Medium"/>
              </a:rPr>
              <a:t>, tad </a:t>
            </a:r>
            <a:r>
              <a:rPr lang="en-GB" b="0" i="0" u="none" strike="noStrike" dirty="0" err="1">
                <a:solidFill>
                  <a:srgbClr val="212529"/>
                </a:solidFill>
                <a:effectLst/>
                <a:latin typeface="RobustaTLPro-Medium"/>
              </a:rPr>
              <a:t>droši</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rakstiet</a:t>
            </a:r>
            <a:r>
              <a:rPr lang="en-GB" b="0" i="0" u="none" strike="noStrike" dirty="0">
                <a:solidFill>
                  <a:srgbClr val="212529"/>
                </a:solidFill>
                <a:effectLst/>
                <a:latin typeface="RobustaTLPro-Medium"/>
              </a:rPr>
              <a:t> mania </a:t>
            </a:r>
            <a:r>
              <a:rPr lang="en-GB" b="0" i="0" u="none" strike="noStrike" dirty="0" err="1">
                <a:solidFill>
                  <a:srgbClr val="212529"/>
                </a:solidFill>
                <a:effectLst/>
                <a:latin typeface="RobustaTLPro-Medium"/>
              </a:rPr>
              <a:t>kolēģei</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Zanei</a:t>
            </a:r>
            <a:r>
              <a:rPr lang="en-GB" b="0" i="0" u="none" strike="noStrike" dirty="0">
                <a:solidFill>
                  <a:srgbClr val="212529"/>
                </a:solidFill>
                <a:effectLst/>
                <a:latin typeface="RobustaTLPro-Medium"/>
              </a:rPr>
              <a:t> </a:t>
            </a:r>
            <a:r>
              <a:rPr lang="en-GB" b="0" i="0" u="none" strike="noStrike" dirty="0" err="1">
                <a:solidFill>
                  <a:srgbClr val="212529"/>
                </a:solidFill>
                <a:effectLst/>
                <a:latin typeface="RobustaTLPro-Medium"/>
              </a:rPr>
              <a:t>Zondakai</a:t>
            </a:r>
            <a:endParaRPr lang="en-GB" b="0" i="0" u="none" strike="noStrike" dirty="0">
              <a:solidFill>
                <a:srgbClr val="212529"/>
              </a:solidFill>
              <a:effectLst/>
              <a:latin typeface="RobustaTLPro-Regular"/>
            </a:endParaRPr>
          </a:p>
          <a:p>
            <a:endParaRPr lang="en-LV" dirty="0"/>
          </a:p>
        </p:txBody>
      </p:sp>
      <p:sp>
        <p:nvSpPr>
          <p:cNvPr id="4" name="Slide Number Placeholder 3"/>
          <p:cNvSpPr>
            <a:spLocks noGrp="1"/>
          </p:cNvSpPr>
          <p:nvPr>
            <p:ph type="sldNum" sz="quarter" idx="5"/>
          </p:nvPr>
        </p:nvSpPr>
        <p:spPr/>
        <p:txBody>
          <a:bodyPr/>
          <a:lstStyle/>
          <a:p>
            <a:fld id="{299C83E2-D11F-4B32-856E-6A993DCF9A0C}" type="slidenum">
              <a:rPr lang="lv-LV" smtClean="0"/>
              <a:t>28</a:t>
            </a:fld>
            <a:endParaRPr lang="lv-LV"/>
          </a:p>
        </p:txBody>
      </p:sp>
    </p:spTree>
    <p:extLst>
      <p:ext uri="{BB962C8B-B14F-4D97-AF65-F5344CB8AC3E}">
        <p14:creationId xmlns:p14="http://schemas.microsoft.com/office/powerpoint/2010/main" val="5830577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299C83E2-D11F-4B32-856E-6A993DCF9A0C}" type="slidenum">
              <a:rPr lang="lv-LV" smtClean="0"/>
              <a:t>29</a:t>
            </a:fld>
            <a:endParaRPr lang="lv-LV"/>
          </a:p>
        </p:txBody>
      </p:sp>
    </p:spTree>
    <p:extLst>
      <p:ext uri="{BB962C8B-B14F-4D97-AF65-F5344CB8AC3E}">
        <p14:creationId xmlns:p14="http://schemas.microsoft.com/office/powerpoint/2010/main" val="2236434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F43E3A39-F0E6-4DBB-A897-EDEB3961B8B5}" type="slidenum">
              <a:rPr lang="lv-LV" smtClean="0"/>
              <a:t>4</a:t>
            </a:fld>
            <a:endParaRPr lang="lv-LV"/>
          </a:p>
        </p:txBody>
      </p:sp>
    </p:spTree>
    <p:extLst>
      <p:ext uri="{BB962C8B-B14F-4D97-AF65-F5344CB8AC3E}">
        <p14:creationId xmlns:p14="http://schemas.microsoft.com/office/powerpoint/2010/main" val="6429863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LV" dirty="0"/>
              <a:t>Šeit esmu apkopojusi top 10 dalībniekus 5. klastera ietavros. Kā redzam veiksmīgākie dalībnieki ir Rīgas tehniksā universitāte un Latvijas uzniversitāte, veiksmīgi startē arī Elektronikas un datorzinātņu institūts un fizikas un cietvielu institūts, tā pat veiksmīgi startē arī Rīgas pašvaldība, enerģetikas aģentūra. Un veiksmīgāko dalībnieku sarakstā ir arī uzņēmums ballticfloc</a:t>
            </a:r>
          </a:p>
        </p:txBody>
      </p:sp>
      <p:sp>
        <p:nvSpPr>
          <p:cNvPr id="4" name="Slide Number Placeholder 3"/>
          <p:cNvSpPr>
            <a:spLocks noGrp="1"/>
          </p:cNvSpPr>
          <p:nvPr>
            <p:ph type="sldNum" sz="quarter" idx="5"/>
          </p:nvPr>
        </p:nvSpPr>
        <p:spPr/>
        <p:txBody>
          <a:bodyPr/>
          <a:lstStyle/>
          <a:p>
            <a:fld id="{299C83E2-D11F-4B32-856E-6A993DCF9A0C}" type="slidenum">
              <a:rPr lang="lv-LV" smtClean="0"/>
              <a:t>5</a:t>
            </a:fld>
            <a:endParaRPr lang="lv-LV"/>
          </a:p>
        </p:txBody>
      </p:sp>
    </p:spTree>
    <p:extLst>
      <p:ext uri="{BB962C8B-B14F-4D97-AF65-F5344CB8AC3E}">
        <p14:creationId xmlns:p14="http://schemas.microsoft.com/office/powerpoint/2010/main" val="4527027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a:p>
            <a:r>
              <a:rPr lang="lv-LV"/>
              <a:t>Aiga </a:t>
            </a:r>
          </a:p>
          <a:p>
            <a:r>
              <a:rPr lang="lv-LV"/>
              <a:t>5. Kopumā  Klastera mērķis ir cīnīties pret klimata pārmaiņām, labāk izprotot to cēloņus un ietekmi, kā arī veicināt iespējas padarīt enerģētikas un transporta nozari par </a:t>
            </a:r>
            <a:r>
              <a:rPr lang="lv-LV" err="1"/>
              <a:t>klimatneitrālu</a:t>
            </a:r>
            <a:r>
              <a:rPr lang="lv-LV"/>
              <a:t>, videi draudzīgu, efektīvu, konkurētspējīgu un noderīgāku iedzīvotājiem un sabiedrībai.</a:t>
            </a:r>
          </a:p>
          <a:p>
            <a:r>
              <a:rPr lang="lv-LV"/>
              <a:t>Un šeit vizuāli ļoti labi ir attēlotas tas, ka Klasteris ir sadalīts 6 tematiskajās grupās Klimata zinātne, Starpnozaru risinājumi </a:t>
            </a:r>
            <a:r>
              <a:rPr lang="lv-LV" err="1"/>
              <a:t>klimatapārmaiņām</a:t>
            </a:r>
            <a:r>
              <a:rPr lang="lv-LV"/>
              <a:t>, energoapgāde, enerģijas pieprasījums, Tīri un konkurētspējīgi risinājumi visiem </a:t>
            </a:r>
            <a:r>
              <a:rPr lang="lv-LV" err="1"/>
              <a:t>transportaveidiem</a:t>
            </a:r>
            <a:r>
              <a:rPr lang="lv-LV"/>
              <a:t>, kā arī Droši, elastīgi transporta un viedās mobilitātes pakalpojumi. Un šeit apakšā ir </a:t>
            </a:r>
            <a:r>
              <a:rPr lang="lv-LV" err="1"/>
              <a:t>links</a:t>
            </a:r>
            <a:r>
              <a:rPr lang="lv-LV"/>
              <a:t>, uz EK mājaslapu, kurā ir pieejamas prezentācijas par katru konkrēto grupu un katru konkursu, kas šobrīd ir atvērts vai vēl tiks atvērts. Kopumā, ja Jūs vēlaties </a:t>
            </a:r>
            <a:r>
              <a:rPr lang="lv-LV" err="1"/>
              <a:t>startet</a:t>
            </a:r>
            <a:r>
              <a:rPr lang="lv-LV"/>
              <a:t> kādā no konkursiem tas mēs varam sarunāt individuālo konsultāciju, kur izrunāt konkrētas konkursa nosacījumus</a:t>
            </a:r>
          </a:p>
        </p:txBody>
      </p:sp>
      <p:sp>
        <p:nvSpPr>
          <p:cNvPr id="4" name="Slaida numura vietturis 3"/>
          <p:cNvSpPr>
            <a:spLocks noGrp="1"/>
          </p:cNvSpPr>
          <p:nvPr>
            <p:ph type="sldNum" sz="quarter" idx="5"/>
          </p:nvPr>
        </p:nvSpPr>
        <p:spPr/>
        <p:txBody>
          <a:bodyPr/>
          <a:lstStyle/>
          <a:p>
            <a:fld id="{F43E3A39-F0E6-4DBB-A897-EDEB3961B8B5}" type="slidenum">
              <a:rPr lang="lv-LV" smtClean="0"/>
              <a:t>6</a:t>
            </a:fld>
            <a:endParaRPr lang="lv-LV"/>
          </a:p>
        </p:txBody>
      </p:sp>
    </p:spTree>
    <p:extLst>
      <p:ext uri="{BB962C8B-B14F-4D97-AF65-F5344CB8AC3E}">
        <p14:creationId xmlns:p14="http://schemas.microsoft.com/office/powerpoint/2010/main" val="15404582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Lai saprastu kādi projekti tiek atbalstīti es atlasīju kā </a:t>
            </a:r>
            <a:r>
              <a:rPr lang="lv-LV" dirty="0" err="1"/>
              <a:t>parugus</a:t>
            </a:r>
            <a:r>
              <a:rPr lang="lv-LV" dirty="0"/>
              <a:t> trīs projektus, kuros piedalās </a:t>
            </a:r>
            <a:r>
              <a:rPr lang="lv-LV" dirty="0" err="1"/>
              <a:t>Latvija.Ir</a:t>
            </a:r>
            <a:r>
              <a:rPr lang="lv-LV" dirty="0"/>
              <a:t> labi apskatīt atbalstītos projektus, no tā jūs varat saprast kas ir organizācijas kas piedalās un īsteno projektus, kā arī saprast, kas jau tiek darīts, kā arī iedvesmoties no šo </a:t>
            </a:r>
            <a:r>
              <a:rPr lang="lv-LV" dirty="0" err="1"/>
              <a:t>veikmīgo</a:t>
            </a:r>
            <a:r>
              <a:rPr lang="lv-LV" dirty="0"/>
              <a:t> projektu sistēmas, kas iespējams Jums var palīdzēt labāk sagatavot savus projekta pieteikumus.  Latvijas </a:t>
            </a:r>
            <a:r>
              <a:rPr lang="lv-LV" dirty="0" err="1"/>
              <a:t>UniversitāteE</a:t>
            </a:r>
            <a:r>
              <a:rPr lang="lv-LV" dirty="0"/>
              <a:t> šobrīd izstrādā Eiropas pētniecības projektu “Ceļā uz ilgtspējīgu zemes izmantošanu klimata pārmaiņu un bioloģiskās daudzveidības kontekstā Eiropā. Projekta mērķis ir izstrādāt rīkus, kas var uzlabot mūsu izpratni par faktoriem, kas nosaka lēmumus par zemes izmantošanu Eiropā</a:t>
            </a:r>
            <a:endParaRPr lang="en-LV" dirty="0"/>
          </a:p>
        </p:txBody>
      </p:sp>
      <p:sp>
        <p:nvSpPr>
          <p:cNvPr id="4" name="Slide Number Placeholder 3"/>
          <p:cNvSpPr>
            <a:spLocks noGrp="1"/>
          </p:cNvSpPr>
          <p:nvPr>
            <p:ph type="sldNum" sz="quarter" idx="5"/>
          </p:nvPr>
        </p:nvSpPr>
        <p:spPr/>
        <p:txBody>
          <a:bodyPr/>
          <a:lstStyle/>
          <a:p>
            <a:fld id="{299C83E2-D11F-4B32-856E-6A993DCF9A0C}" type="slidenum">
              <a:rPr lang="lv-LV" smtClean="0"/>
              <a:t>7</a:t>
            </a:fld>
            <a:endParaRPr lang="lv-LV"/>
          </a:p>
        </p:txBody>
      </p:sp>
    </p:spTree>
    <p:extLst>
      <p:ext uri="{BB962C8B-B14F-4D97-AF65-F5344CB8AC3E}">
        <p14:creationId xmlns:p14="http://schemas.microsoft.com/office/powerpoint/2010/main" val="12640440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1" i="0" u="none" strike="noStrike" dirty="0">
                <a:effectLst/>
                <a:latin typeface="Roboto" panose="020F0502020204030204" pitchFamily="34" charset="0"/>
              </a:rPr>
              <a:t>Projektu Visaptveroša pielāgošanās klimata pārmaiņām īsteno </a:t>
            </a:r>
            <a:r>
              <a:rPr lang="lv-LV" b="1" i="0" u="none" strike="noStrike" dirty="0" err="1">
                <a:effectLst/>
                <a:latin typeface="Roboto" panose="020F0502020204030204" pitchFamily="34" charset="0"/>
              </a:rPr>
              <a:t>rīgas</a:t>
            </a:r>
            <a:r>
              <a:rPr lang="lv-LV" b="1" i="0" u="none" strike="noStrike" dirty="0">
                <a:effectLst/>
                <a:latin typeface="Roboto" panose="020F0502020204030204" pitchFamily="34" charset="0"/>
              </a:rPr>
              <a:t> enerģētikas aģentūra</a:t>
            </a:r>
          </a:p>
          <a:p>
            <a:endParaRPr lang="en-LV" dirty="0"/>
          </a:p>
          <a:p>
            <a:pPr algn="l"/>
            <a:r>
              <a:rPr lang="lv-LV" b="0" i="0" u="none" strike="noStrike" dirty="0">
                <a:effectLst/>
                <a:latin typeface="Roboto" panose="02000000000000000000" pitchFamily="2" charset="0"/>
              </a:rPr>
              <a:t>MULTICLIMACT mērķis ir aizsargāt Eiropas apbūvēto vidi pret pieaugošajiem dabas un klimatisko apdraudējumu draudiem. MULTICLIMACT projekta ietvaros Rīgas pašvaldībā vēsturiskai publiskā sektora ēkai Rīgas Centrāltirgus paviljoniem tiks izstrādāts un uzstādīts risinājums ēkas energoefektivitātes un noturības pret klimata pārmaiņām paaugstināšanai. </a:t>
            </a:r>
            <a:endParaRPr lang="en-LV" dirty="0"/>
          </a:p>
        </p:txBody>
      </p:sp>
      <p:sp>
        <p:nvSpPr>
          <p:cNvPr id="4" name="Slide Number Placeholder 3"/>
          <p:cNvSpPr>
            <a:spLocks noGrp="1"/>
          </p:cNvSpPr>
          <p:nvPr>
            <p:ph type="sldNum" sz="quarter" idx="5"/>
          </p:nvPr>
        </p:nvSpPr>
        <p:spPr/>
        <p:txBody>
          <a:bodyPr/>
          <a:lstStyle/>
          <a:p>
            <a:fld id="{299C83E2-D11F-4B32-856E-6A993DCF9A0C}" type="slidenum">
              <a:rPr lang="lv-LV" smtClean="0"/>
              <a:t>8</a:t>
            </a:fld>
            <a:endParaRPr lang="lv-LV"/>
          </a:p>
        </p:txBody>
      </p:sp>
    </p:spTree>
    <p:extLst>
      <p:ext uri="{BB962C8B-B14F-4D97-AF65-F5344CB8AC3E}">
        <p14:creationId xmlns:p14="http://schemas.microsoft.com/office/powerpoint/2010/main" val="2119214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GB" b="0" i="0" u="none" strike="noStrike" dirty="0" err="1">
                <a:solidFill>
                  <a:srgbClr val="FFFFFF"/>
                </a:solidFill>
                <a:effectLst/>
                <a:highlight>
                  <a:srgbClr val="90C229"/>
                </a:highlight>
                <a:latin typeface="Rubik"/>
              </a:rPr>
              <a:t>Transporta</a:t>
            </a:r>
            <a:r>
              <a:rPr lang="en-GB" b="0" i="0" u="none" strike="noStrike" dirty="0">
                <a:solidFill>
                  <a:srgbClr val="FFFFFF"/>
                </a:solidFill>
                <a:effectLst/>
                <a:highlight>
                  <a:srgbClr val="90C229"/>
                </a:highlight>
                <a:latin typeface="Rubik"/>
              </a:rPr>
              <a:t> </a:t>
            </a:r>
            <a:r>
              <a:rPr lang="en-GB" b="0" i="0" u="none" strike="noStrike" dirty="0" err="1">
                <a:solidFill>
                  <a:srgbClr val="FFFFFF"/>
                </a:solidFill>
                <a:effectLst/>
                <a:highlight>
                  <a:srgbClr val="90C229"/>
                </a:highlight>
                <a:latin typeface="Rubik"/>
              </a:rPr>
              <a:t>sadaļā</a:t>
            </a:r>
            <a:r>
              <a:rPr lang="en-GB" b="0" i="0" u="none" strike="noStrike" dirty="0">
                <a:solidFill>
                  <a:srgbClr val="FFFFFF"/>
                </a:solidFill>
                <a:effectLst/>
                <a:highlight>
                  <a:srgbClr val="90C229"/>
                </a:highlight>
                <a:latin typeface="Rubik"/>
              </a:rPr>
              <a:t> </a:t>
            </a:r>
            <a:r>
              <a:rPr lang="en-GB" b="0" i="0" u="none" strike="noStrike" dirty="0" err="1">
                <a:solidFill>
                  <a:srgbClr val="FFFFFF"/>
                </a:solidFill>
                <a:effectLst/>
                <a:highlight>
                  <a:srgbClr val="90C229"/>
                </a:highlight>
                <a:latin typeface="Rubik"/>
              </a:rPr>
              <a:t>viens</a:t>
            </a:r>
            <a:r>
              <a:rPr lang="en-GB" b="0" i="0" u="none" strike="noStrike" dirty="0">
                <a:solidFill>
                  <a:srgbClr val="FFFFFF"/>
                </a:solidFill>
                <a:effectLst/>
                <a:highlight>
                  <a:srgbClr val="90C229"/>
                </a:highlight>
                <a:latin typeface="Rubik"/>
              </a:rPr>
              <a:t> no </a:t>
            </a:r>
            <a:r>
              <a:rPr lang="en-GB" b="0" i="0" u="none" strike="noStrike" dirty="0" err="1">
                <a:solidFill>
                  <a:srgbClr val="FFFFFF"/>
                </a:solidFill>
                <a:effectLst/>
                <a:highlight>
                  <a:srgbClr val="90C229"/>
                </a:highlight>
                <a:latin typeface="Rubik"/>
              </a:rPr>
              <a:t>veikmīgajiem</a:t>
            </a:r>
            <a:r>
              <a:rPr lang="en-GB" b="0" i="0" u="none" strike="noStrike" dirty="0">
                <a:solidFill>
                  <a:srgbClr val="FFFFFF"/>
                </a:solidFill>
                <a:effectLst/>
                <a:highlight>
                  <a:srgbClr val="90C229"/>
                </a:highlight>
                <a:latin typeface="Rubik"/>
              </a:rPr>
              <a:t> </a:t>
            </a:r>
            <a:r>
              <a:rPr lang="en-GB" b="0" i="0" u="none" strike="noStrike" dirty="0" err="1">
                <a:solidFill>
                  <a:srgbClr val="FFFFFF"/>
                </a:solidFill>
                <a:effectLst/>
                <a:highlight>
                  <a:srgbClr val="90C229"/>
                </a:highlight>
                <a:latin typeface="Rubik"/>
              </a:rPr>
              <a:t>projektiem</a:t>
            </a:r>
            <a:r>
              <a:rPr lang="en-GB" b="0" i="0" u="none" strike="noStrike" dirty="0">
                <a:solidFill>
                  <a:srgbClr val="FFFFFF"/>
                </a:solidFill>
                <a:effectLst/>
                <a:highlight>
                  <a:srgbClr val="90C229"/>
                </a:highlight>
                <a:latin typeface="Rubik"/>
              </a:rPr>
              <a:t> </a:t>
            </a:r>
            <a:r>
              <a:rPr lang="en-GB" b="0" i="0" u="none" strike="noStrike" dirty="0" err="1">
                <a:solidFill>
                  <a:srgbClr val="FFFFFF"/>
                </a:solidFill>
                <a:effectLst/>
                <a:highlight>
                  <a:srgbClr val="90C229"/>
                </a:highlight>
                <a:latin typeface="Rubik"/>
              </a:rPr>
              <a:t>ir</a:t>
            </a:r>
            <a:r>
              <a:rPr lang="en-GB" b="0" i="0" u="none" strike="noStrike" dirty="0">
                <a:solidFill>
                  <a:srgbClr val="FFFFFF"/>
                </a:solidFill>
                <a:effectLst/>
                <a:highlight>
                  <a:srgbClr val="90C229"/>
                </a:highlight>
                <a:latin typeface="Rubik"/>
              </a:rPr>
              <a:t> </a:t>
            </a:r>
            <a:r>
              <a:rPr lang="en-GB" b="0" i="0" u="none" strike="noStrike" dirty="0" err="1">
                <a:solidFill>
                  <a:srgbClr val="FFFFFF"/>
                </a:solidFill>
                <a:effectLst/>
                <a:highlight>
                  <a:srgbClr val="90C229"/>
                </a:highlight>
                <a:latin typeface="Rubik"/>
              </a:rPr>
              <a:t>elektronikas</a:t>
            </a:r>
            <a:r>
              <a:rPr lang="en-GB" b="0" i="0" u="none" strike="noStrike" dirty="0">
                <a:solidFill>
                  <a:srgbClr val="FFFFFF"/>
                </a:solidFill>
                <a:effectLst/>
                <a:highlight>
                  <a:srgbClr val="90C229"/>
                </a:highlight>
                <a:latin typeface="Rubik"/>
              </a:rPr>
              <a:t> un </a:t>
            </a:r>
            <a:r>
              <a:rPr lang="en-GB" b="0" i="0" u="none" strike="noStrike" dirty="0" err="1">
                <a:solidFill>
                  <a:srgbClr val="FFFFFF"/>
                </a:solidFill>
                <a:effectLst/>
                <a:highlight>
                  <a:srgbClr val="90C229"/>
                </a:highlight>
                <a:latin typeface="Rubik"/>
              </a:rPr>
              <a:t>datorzinātnes</a:t>
            </a:r>
            <a:r>
              <a:rPr lang="en-GB" b="0" i="0" u="none" strike="noStrike" dirty="0">
                <a:solidFill>
                  <a:srgbClr val="FFFFFF"/>
                </a:solidFill>
                <a:effectLst/>
                <a:highlight>
                  <a:srgbClr val="90C229"/>
                </a:highlight>
                <a:latin typeface="Rubik"/>
              </a:rPr>
              <a:t> </a:t>
            </a:r>
            <a:r>
              <a:rPr lang="en-GB" b="0" i="0" u="none" strike="noStrike" dirty="0" err="1">
                <a:solidFill>
                  <a:srgbClr val="FFFFFF"/>
                </a:solidFill>
                <a:effectLst/>
                <a:highlight>
                  <a:srgbClr val="90C229"/>
                </a:highlight>
                <a:latin typeface="Rubik"/>
              </a:rPr>
              <a:t>institūtam</a:t>
            </a:r>
            <a:r>
              <a:rPr lang="en-GB" b="0" i="0" u="none" strike="noStrike" dirty="0">
                <a:solidFill>
                  <a:srgbClr val="FFFFFF"/>
                </a:solidFill>
                <a:effectLst/>
                <a:highlight>
                  <a:srgbClr val="90C229"/>
                </a:highlight>
                <a:latin typeface="Rubik"/>
              </a:rPr>
              <a:t>, </a:t>
            </a:r>
            <a:r>
              <a:rPr lang="lv-LV" b="0" i="0" u="none" strike="noStrike" dirty="0">
                <a:solidFill>
                  <a:srgbClr val="666677"/>
                </a:solidFill>
                <a:effectLst/>
                <a:latin typeface="Rubik"/>
              </a:rPr>
              <a:t>Projekta mērķis ir izprast un izvērtēt risinājumus, lai veicinātu plaša mēroga automatizētas mobilitātes risinājumu ieviešanai uz ceļiem.</a:t>
            </a:r>
          </a:p>
          <a:p>
            <a:endParaRPr lang="en-LV" dirty="0"/>
          </a:p>
        </p:txBody>
      </p:sp>
      <p:sp>
        <p:nvSpPr>
          <p:cNvPr id="4" name="Slide Number Placeholder 3"/>
          <p:cNvSpPr>
            <a:spLocks noGrp="1"/>
          </p:cNvSpPr>
          <p:nvPr>
            <p:ph type="sldNum" sz="quarter" idx="5"/>
          </p:nvPr>
        </p:nvSpPr>
        <p:spPr/>
        <p:txBody>
          <a:bodyPr/>
          <a:lstStyle/>
          <a:p>
            <a:fld id="{299C83E2-D11F-4B32-856E-6A993DCF9A0C}" type="slidenum">
              <a:rPr lang="lv-LV" smtClean="0"/>
              <a:t>9</a:t>
            </a:fld>
            <a:endParaRPr lang="lv-LV"/>
          </a:p>
        </p:txBody>
      </p:sp>
    </p:spTree>
    <p:extLst>
      <p:ext uri="{BB962C8B-B14F-4D97-AF65-F5344CB8AC3E}">
        <p14:creationId xmlns:p14="http://schemas.microsoft.com/office/powerpoint/2010/main" val="826321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CF97F-B27E-EB45-1CB7-B2FF73BFB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4E54A0-AD66-852C-9C24-C7A876DDDA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29EA4-623D-A84F-68B0-8604CE7C80B0}"/>
              </a:ext>
            </a:extLst>
          </p:cNvPr>
          <p:cNvSpPr>
            <a:spLocks noGrp="1"/>
          </p:cNvSpPr>
          <p:nvPr>
            <p:ph type="body" idx="1"/>
          </p:nvPr>
        </p:nvSpPr>
        <p:spPr/>
        <p:txBody>
          <a:bodyPr/>
          <a:lstStyle/>
          <a:p>
            <a:r>
              <a:rPr lang="lv-LV" dirty="0"/>
              <a:t>Nākamajos slaidos es esmu apkopojusi informāciju par visiem aktuālajiem konkursiem 5. </a:t>
            </a:r>
            <a:r>
              <a:rPr lang="lv-LV" dirty="0" err="1"/>
              <a:t>klāsteri</a:t>
            </a:r>
            <a:r>
              <a:rPr lang="lv-LV" dirty="0"/>
              <a:t>. Šodien es neiedziļināšos konkrēti katrā konkursa uzsaukumā, taču vēlos vērst uzmanību, ka šobrīd atvērto konkursu termiņš ir jau 5. septembris, kas ir salīdzinoši mazs laiks lai </a:t>
            </a:r>
            <a:r>
              <a:rPr lang="lv-LV" dirty="0" err="1"/>
              <a:t>sgatavotos</a:t>
            </a:r>
            <a:r>
              <a:rPr lang="lv-LV" dirty="0"/>
              <a:t>, nav neiespējami, bet laiks tiešām palicis maz. Kā arī mums </a:t>
            </a:r>
            <a:r>
              <a:rPr lang="lv-LV" dirty="0" err="1"/>
              <a:t>vineā</a:t>
            </a:r>
            <a:r>
              <a:rPr lang="lv-LV" dirty="0"/>
              <a:t> no pēdējiem pasākumiem pārstāvis rādīja izveidotu statistiku, kur tika attēlota </a:t>
            </a:r>
            <a:r>
              <a:rPr lang="lv-LV" dirty="0" err="1"/>
              <a:t>korolācija</a:t>
            </a:r>
            <a:r>
              <a:rPr lang="lv-LV" dirty="0"/>
              <a:t> starp laiku, kad tiek uzsākts darbs pie projekta pieteikuma rakstīšanas un saikni ar pēc tam </a:t>
            </a:r>
            <a:r>
              <a:rPr lang="lv-LV" dirty="0" err="1"/>
              <a:t>finasētajiem</a:t>
            </a:r>
            <a:r>
              <a:rPr lang="lv-LV" dirty="0"/>
              <a:t> projektiem. Tad ļoti acīmredzami varēja novērot, ka tomēr </a:t>
            </a:r>
            <a:r>
              <a:rPr lang="lv-LV" dirty="0" err="1"/>
              <a:t>visveikmigākie</a:t>
            </a:r>
            <a:r>
              <a:rPr lang="lv-LV" dirty="0"/>
              <a:t> projekti bija tie, kuri projekta pieteikuma rakstīšanu jau bija sākuši jau uzreiz pēc projekta atvēršanas un jo </a:t>
            </a:r>
            <a:r>
              <a:rPr lang="lv-LV" dirty="0" err="1"/>
              <a:t>veļāk</a:t>
            </a:r>
            <a:r>
              <a:rPr lang="lv-LV" dirty="0"/>
              <a:t> darb pie projekta tika </a:t>
            </a:r>
            <a:r>
              <a:rPr lang="lv-LV" dirty="0" err="1"/>
              <a:t>uzsākst</a:t>
            </a:r>
            <a:r>
              <a:rPr lang="lv-LV" dirty="0"/>
              <a:t>, jo attiecīgi sliktāks bija tā vērtējums. Tāpēc es mudinātu īpašu uzmanību pievērst </a:t>
            </a:r>
            <a:r>
              <a:rPr lang="lv-LV" dirty="0" err="1"/>
              <a:t>projhektiem</a:t>
            </a:r>
            <a:r>
              <a:rPr lang="lv-LV" dirty="0"/>
              <a:t>, kas vērsies vaļā 17. septembrī ar iesniegšanas termiņu 2025 janvāris. </a:t>
            </a:r>
          </a:p>
        </p:txBody>
      </p:sp>
      <p:sp>
        <p:nvSpPr>
          <p:cNvPr id="4" name="Slide Number Placeholder 3">
            <a:extLst>
              <a:ext uri="{FF2B5EF4-FFF2-40B4-BE49-F238E27FC236}">
                <a16:creationId xmlns:a16="http://schemas.microsoft.com/office/drawing/2014/main" id="{B95248D2-A56C-BD40-6B9F-B584292262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3E3A39-F0E6-4DBB-A897-EDEB3961B8B5}"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8375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B23D0-10EA-2CCB-4026-D9B088ED3E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A1FD1D47-0EC4-1511-B6DD-242783AACE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309D195E-9D69-00AA-6500-4548A2939AA2}"/>
              </a:ext>
            </a:extLst>
          </p:cNvPr>
          <p:cNvSpPr>
            <a:spLocks noGrp="1"/>
          </p:cNvSpPr>
          <p:nvPr>
            <p:ph type="dt" sz="half" idx="10"/>
          </p:nvPr>
        </p:nvSpPr>
        <p:spPr/>
        <p:txBody>
          <a:bodyPr/>
          <a:lstStyle/>
          <a:p>
            <a:fld id="{EA7AA300-6480-493A-8C28-9EC147A8D72E}" type="datetimeFigureOut">
              <a:rPr lang="lv-LV" smtClean="0"/>
              <a:t>24.07.24</a:t>
            </a:fld>
            <a:endParaRPr lang="lv-LV"/>
          </a:p>
        </p:txBody>
      </p:sp>
      <p:sp>
        <p:nvSpPr>
          <p:cNvPr id="5" name="Footer Placeholder 4">
            <a:extLst>
              <a:ext uri="{FF2B5EF4-FFF2-40B4-BE49-F238E27FC236}">
                <a16:creationId xmlns:a16="http://schemas.microsoft.com/office/drawing/2014/main" id="{FB089B6C-366F-D144-2960-A1E57B5DF94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9B19F325-ADFC-DC6B-3DA5-8122D8C93B3B}"/>
              </a:ext>
            </a:extLst>
          </p:cNvPr>
          <p:cNvSpPr>
            <a:spLocks noGrp="1"/>
          </p:cNvSpPr>
          <p:nvPr>
            <p:ph type="sldNum" sz="quarter" idx="12"/>
          </p:nvPr>
        </p:nvSpPr>
        <p:spPr/>
        <p:txBody>
          <a:bodyPr/>
          <a:lstStyle/>
          <a:p>
            <a:fld id="{4CAD0EC3-375E-4E3D-88B3-F19DC6AF03E0}" type="slidenum">
              <a:rPr lang="lv-LV" smtClean="0"/>
              <a:t>‹#›</a:t>
            </a:fld>
            <a:endParaRPr lang="lv-LV"/>
          </a:p>
        </p:txBody>
      </p:sp>
    </p:spTree>
    <p:extLst>
      <p:ext uri="{BB962C8B-B14F-4D97-AF65-F5344CB8AC3E}">
        <p14:creationId xmlns:p14="http://schemas.microsoft.com/office/powerpoint/2010/main" val="3235074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3E0D2-9A7F-9302-65D3-CD346B1C61C5}"/>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3237268D-857A-B5C7-EC56-5F94344C46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F121DEA-7BEF-14A4-0A6C-DC7769647EF7}"/>
              </a:ext>
            </a:extLst>
          </p:cNvPr>
          <p:cNvSpPr>
            <a:spLocks noGrp="1"/>
          </p:cNvSpPr>
          <p:nvPr>
            <p:ph type="dt" sz="half" idx="10"/>
          </p:nvPr>
        </p:nvSpPr>
        <p:spPr/>
        <p:txBody>
          <a:bodyPr/>
          <a:lstStyle/>
          <a:p>
            <a:fld id="{EA7AA300-6480-493A-8C28-9EC147A8D72E}" type="datetimeFigureOut">
              <a:rPr lang="lv-LV" smtClean="0"/>
              <a:t>24.07.24</a:t>
            </a:fld>
            <a:endParaRPr lang="lv-LV"/>
          </a:p>
        </p:txBody>
      </p:sp>
      <p:sp>
        <p:nvSpPr>
          <p:cNvPr id="5" name="Footer Placeholder 4">
            <a:extLst>
              <a:ext uri="{FF2B5EF4-FFF2-40B4-BE49-F238E27FC236}">
                <a16:creationId xmlns:a16="http://schemas.microsoft.com/office/drawing/2014/main" id="{FCE0F65B-4422-2A4A-CFB7-9FD4894EFF8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1A86D51-1C74-9F7B-7FAD-D1B20E3F94DF}"/>
              </a:ext>
            </a:extLst>
          </p:cNvPr>
          <p:cNvSpPr>
            <a:spLocks noGrp="1"/>
          </p:cNvSpPr>
          <p:nvPr>
            <p:ph type="sldNum" sz="quarter" idx="12"/>
          </p:nvPr>
        </p:nvSpPr>
        <p:spPr/>
        <p:txBody>
          <a:bodyPr/>
          <a:lstStyle/>
          <a:p>
            <a:fld id="{4CAD0EC3-375E-4E3D-88B3-F19DC6AF03E0}" type="slidenum">
              <a:rPr lang="lv-LV" smtClean="0"/>
              <a:t>‹#›</a:t>
            </a:fld>
            <a:endParaRPr lang="lv-LV"/>
          </a:p>
        </p:txBody>
      </p:sp>
    </p:spTree>
    <p:extLst>
      <p:ext uri="{BB962C8B-B14F-4D97-AF65-F5344CB8AC3E}">
        <p14:creationId xmlns:p14="http://schemas.microsoft.com/office/powerpoint/2010/main" val="3489592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DB29C5B-5682-222E-D6C9-DA1ADEC2BAA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68245227-1B69-5012-A379-E9F2BEB9C32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368B61C5-7295-DBF4-2355-06D2D02F1D98}"/>
              </a:ext>
            </a:extLst>
          </p:cNvPr>
          <p:cNvSpPr>
            <a:spLocks noGrp="1"/>
          </p:cNvSpPr>
          <p:nvPr>
            <p:ph type="dt" sz="half" idx="10"/>
          </p:nvPr>
        </p:nvSpPr>
        <p:spPr/>
        <p:txBody>
          <a:bodyPr/>
          <a:lstStyle/>
          <a:p>
            <a:fld id="{EA7AA300-6480-493A-8C28-9EC147A8D72E}" type="datetimeFigureOut">
              <a:rPr lang="lv-LV" smtClean="0"/>
              <a:t>24.07.24</a:t>
            </a:fld>
            <a:endParaRPr lang="lv-LV"/>
          </a:p>
        </p:txBody>
      </p:sp>
      <p:sp>
        <p:nvSpPr>
          <p:cNvPr id="5" name="Footer Placeholder 4">
            <a:extLst>
              <a:ext uri="{FF2B5EF4-FFF2-40B4-BE49-F238E27FC236}">
                <a16:creationId xmlns:a16="http://schemas.microsoft.com/office/drawing/2014/main" id="{4CFACA6D-6436-40B9-1836-161CAF17A0C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2D37D8F-B3AF-7AEF-D871-9E1D1C65BA82}"/>
              </a:ext>
            </a:extLst>
          </p:cNvPr>
          <p:cNvSpPr>
            <a:spLocks noGrp="1"/>
          </p:cNvSpPr>
          <p:nvPr>
            <p:ph type="sldNum" sz="quarter" idx="12"/>
          </p:nvPr>
        </p:nvSpPr>
        <p:spPr/>
        <p:txBody>
          <a:bodyPr/>
          <a:lstStyle/>
          <a:p>
            <a:fld id="{4CAD0EC3-375E-4E3D-88B3-F19DC6AF03E0}" type="slidenum">
              <a:rPr lang="lv-LV" smtClean="0"/>
              <a:t>‹#›</a:t>
            </a:fld>
            <a:endParaRPr lang="lv-LV"/>
          </a:p>
        </p:txBody>
      </p:sp>
    </p:spTree>
    <p:extLst>
      <p:ext uri="{BB962C8B-B14F-4D97-AF65-F5344CB8AC3E}">
        <p14:creationId xmlns:p14="http://schemas.microsoft.com/office/powerpoint/2010/main" val="3887571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516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cstate="print"/>
          <a:srcRect/>
          <a:stretch>
            <a:fillRect/>
          </a:stretch>
        </p:blipFill>
        <p:spPr bwMode="auto">
          <a:xfrm>
            <a:off x="0" y="6621463"/>
            <a:ext cx="12192000" cy="246062"/>
          </a:xfrm>
          <a:prstGeom prst="rect">
            <a:avLst/>
          </a:prstGeom>
          <a:noFill/>
          <a:ln w="9525">
            <a:noFill/>
            <a:miter lim="800000"/>
            <a:headEnd/>
            <a:tailEnd/>
          </a:ln>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3" name="Picture 2" descr="Logo, company name&#10;&#10;Description automatically generated">
            <a:extLst>
              <a:ext uri="{FF2B5EF4-FFF2-40B4-BE49-F238E27FC236}">
                <a16:creationId xmlns:a16="http://schemas.microsoft.com/office/drawing/2014/main" id="{EFCA5902-49C4-4145-831B-3E9A3CE9D28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5961"/>
          <a:stretch/>
        </p:blipFill>
        <p:spPr>
          <a:xfrm>
            <a:off x="4418675" y="124286"/>
            <a:ext cx="2857500" cy="2401425"/>
          </a:xfrm>
          <a:prstGeom prst="rect">
            <a:avLst/>
          </a:prstGeom>
        </p:spPr>
      </p:pic>
    </p:spTree>
    <p:extLst>
      <p:ext uri="{BB962C8B-B14F-4D97-AF65-F5344CB8AC3E}">
        <p14:creationId xmlns:p14="http://schemas.microsoft.com/office/powerpoint/2010/main" val="2201554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46868-1123-5865-4FB4-B44B9EAA6231}"/>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C3B15076-7451-6D66-DFDA-6E57020BB92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5BFB922C-7DF2-9079-DD3F-6D4FC10CA9D6}"/>
              </a:ext>
            </a:extLst>
          </p:cNvPr>
          <p:cNvSpPr>
            <a:spLocks noGrp="1"/>
          </p:cNvSpPr>
          <p:nvPr>
            <p:ph type="dt" sz="half" idx="10"/>
          </p:nvPr>
        </p:nvSpPr>
        <p:spPr/>
        <p:txBody>
          <a:bodyPr/>
          <a:lstStyle/>
          <a:p>
            <a:fld id="{EA7AA300-6480-493A-8C28-9EC147A8D72E}" type="datetimeFigureOut">
              <a:rPr lang="lv-LV" smtClean="0"/>
              <a:t>24.07.24</a:t>
            </a:fld>
            <a:endParaRPr lang="lv-LV"/>
          </a:p>
        </p:txBody>
      </p:sp>
      <p:sp>
        <p:nvSpPr>
          <p:cNvPr id="5" name="Footer Placeholder 4">
            <a:extLst>
              <a:ext uri="{FF2B5EF4-FFF2-40B4-BE49-F238E27FC236}">
                <a16:creationId xmlns:a16="http://schemas.microsoft.com/office/drawing/2014/main" id="{3A158120-9CC6-6659-D3FF-841AF035E69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242453F-4FDF-A2E0-F9F1-FD370AB8B42C}"/>
              </a:ext>
            </a:extLst>
          </p:cNvPr>
          <p:cNvSpPr>
            <a:spLocks noGrp="1"/>
          </p:cNvSpPr>
          <p:nvPr>
            <p:ph type="sldNum" sz="quarter" idx="12"/>
          </p:nvPr>
        </p:nvSpPr>
        <p:spPr/>
        <p:txBody>
          <a:bodyPr/>
          <a:lstStyle/>
          <a:p>
            <a:fld id="{4CAD0EC3-375E-4E3D-88B3-F19DC6AF03E0}" type="slidenum">
              <a:rPr lang="lv-LV" smtClean="0"/>
              <a:t>‹#›</a:t>
            </a:fld>
            <a:endParaRPr lang="lv-LV"/>
          </a:p>
        </p:txBody>
      </p:sp>
    </p:spTree>
    <p:extLst>
      <p:ext uri="{BB962C8B-B14F-4D97-AF65-F5344CB8AC3E}">
        <p14:creationId xmlns:p14="http://schemas.microsoft.com/office/powerpoint/2010/main" val="1358580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C758E-6AF6-A1EA-A08A-F156A2C4A3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6B6ED273-9894-1461-4911-13D6204023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240BC5-66AF-7C2F-2516-72C715F09188}"/>
              </a:ext>
            </a:extLst>
          </p:cNvPr>
          <p:cNvSpPr>
            <a:spLocks noGrp="1"/>
          </p:cNvSpPr>
          <p:nvPr>
            <p:ph type="dt" sz="half" idx="10"/>
          </p:nvPr>
        </p:nvSpPr>
        <p:spPr/>
        <p:txBody>
          <a:bodyPr/>
          <a:lstStyle/>
          <a:p>
            <a:fld id="{EA7AA300-6480-493A-8C28-9EC147A8D72E}" type="datetimeFigureOut">
              <a:rPr lang="lv-LV" smtClean="0"/>
              <a:t>24.07.24</a:t>
            </a:fld>
            <a:endParaRPr lang="lv-LV"/>
          </a:p>
        </p:txBody>
      </p:sp>
      <p:sp>
        <p:nvSpPr>
          <p:cNvPr id="5" name="Footer Placeholder 4">
            <a:extLst>
              <a:ext uri="{FF2B5EF4-FFF2-40B4-BE49-F238E27FC236}">
                <a16:creationId xmlns:a16="http://schemas.microsoft.com/office/drawing/2014/main" id="{55BDF6BF-F34B-DEFA-5EEB-53E309F3AFF1}"/>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C89CC75-891A-E908-BAF5-FD70684A2FB8}"/>
              </a:ext>
            </a:extLst>
          </p:cNvPr>
          <p:cNvSpPr>
            <a:spLocks noGrp="1"/>
          </p:cNvSpPr>
          <p:nvPr>
            <p:ph type="sldNum" sz="quarter" idx="12"/>
          </p:nvPr>
        </p:nvSpPr>
        <p:spPr/>
        <p:txBody>
          <a:bodyPr/>
          <a:lstStyle/>
          <a:p>
            <a:fld id="{4CAD0EC3-375E-4E3D-88B3-F19DC6AF03E0}" type="slidenum">
              <a:rPr lang="lv-LV" smtClean="0"/>
              <a:t>‹#›</a:t>
            </a:fld>
            <a:endParaRPr lang="lv-LV"/>
          </a:p>
        </p:txBody>
      </p:sp>
    </p:spTree>
    <p:extLst>
      <p:ext uri="{BB962C8B-B14F-4D97-AF65-F5344CB8AC3E}">
        <p14:creationId xmlns:p14="http://schemas.microsoft.com/office/powerpoint/2010/main" val="3079666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F4147-D77D-EB67-B38D-EA64A59EBB3C}"/>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0F6466AF-54C9-AE4B-8162-F8D550E9542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7EFF99E4-83E0-EDD6-75A2-9233F109C8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7850026D-7C9C-7CA9-689E-3FB376386AAB}"/>
              </a:ext>
            </a:extLst>
          </p:cNvPr>
          <p:cNvSpPr>
            <a:spLocks noGrp="1"/>
          </p:cNvSpPr>
          <p:nvPr>
            <p:ph type="dt" sz="half" idx="10"/>
          </p:nvPr>
        </p:nvSpPr>
        <p:spPr/>
        <p:txBody>
          <a:bodyPr/>
          <a:lstStyle/>
          <a:p>
            <a:fld id="{EA7AA300-6480-493A-8C28-9EC147A8D72E}" type="datetimeFigureOut">
              <a:rPr lang="lv-LV" smtClean="0"/>
              <a:t>24.07.24</a:t>
            </a:fld>
            <a:endParaRPr lang="lv-LV"/>
          </a:p>
        </p:txBody>
      </p:sp>
      <p:sp>
        <p:nvSpPr>
          <p:cNvPr id="6" name="Footer Placeholder 5">
            <a:extLst>
              <a:ext uri="{FF2B5EF4-FFF2-40B4-BE49-F238E27FC236}">
                <a16:creationId xmlns:a16="http://schemas.microsoft.com/office/drawing/2014/main" id="{9795CB28-6B40-3C23-EB24-7686AC287C3C}"/>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41AD4CCA-5C4C-6DAF-070F-94B7A3F541EB}"/>
              </a:ext>
            </a:extLst>
          </p:cNvPr>
          <p:cNvSpPr>
            <a:spLocks noGrp="1"/>
          </p:cNvSpPr>
          <p:nvPr>
            <p:ph type="sldNum" sz="quarter" idx="12"/>
          </p:nvPr>
        </p:nvSpPr>
        <p:spPr/>
        <p:txBody>
          <a:bodyPr/>
          <a:lstStyle/>
          <a:p>
            <a:fld id="{4CAD0EC3-375E-4E3D-88B3-F19DC6AF03E0}" type="slidenum">
              <a:rPr lang="lv-LV" smtClean="0"/>
              <a:t>‹#›</a:t>
            </a:fld>
            <a:endParaRPr lang="lv-LV"/>
          </a:p>
        </p:txBody>
      </p:sp>
    </p:spTree>
    <p:extLst>
      <p:ext uri="{BB962C8B-B14F-4D97-AF65-F5344CB8AC3E}">
        <p14:creationId xmlns:p14="http://schemas.microsoft.com/office/powerpoint/2010/main" val="2100229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7F9D8-A532-A546-AA1E-2AB55338178E}"/>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100E74A-50C7-0827-0BA5-CCC8475613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8D1FD6C-CF4C-83C3-9A3B-A818E715790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76C57D53-A89A-F6D7-680C-B86994B879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65D393-1393-68A2-F4D4-F5FA09A5FEA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0D3DA391-C7D5-4705-E6B7-3485EAED528B}"/>
              </a:ext>
            </a:extLst>
          </p:cNvPr>
          <p:cNvSpPr>
            <a:spLocks noGrp="1"/>
          </p:cNvSpPr>
          <p:nvPr>
            <p:ph type="dt" sz="half" idx="10"/>
          </p:nvPr>
        </p:nvSpPr>
        <p:spPr/>
        <p:txBody>
          <a:bodyPr/>
          <a:lstStyle/>
          <a:p>
            <a:fld id="{EA7AA300-6480-493A-8C28-9EC147A8D72E}" type="datetimeFigureOut">
              <a:rPr lang="lv-LV" smtClean="0"/>
              <a:t>24.07.24</a:t>
            </a:fld>
            <a:endParaRPr lang="lv-LV"/>
          </a:p>
        </p:txBody>
      </p:sp>
      <p:sp>
        <p:nvSpPr>
          <p:cNvPr id="8" name="Footer Placeholder 7">
            <a:extLst>
              <a:ext uri="{FF2B5EF4-FFF2-40B4-BE49-F238E27FC236}">
                <a16:creationId xmlns:a16="http://schemas.microsoft.com/office/drawing/2014/main" id="{F238B66E-686F-CB7B-C136-9E4C398CC7B5}"/>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0F712C90-3F08-176A-94D4-7615807FCBC2}"/>
              </a:ext>
            </a:extLst>
          </p:cNvPr>
          <p:cNvSpPr>
            <a:spLocks noGrp="1"/>
          </p:cNvSpPr>
          <p:nvPr>
            <p:ph type="sldNum" sz="quarter" idx="12"/>
          </p:nvPr>
        </p:nvSpPr>
        <p:spPr/>
        <p:txBody>
          <a:bodyPr/>
          <a:lstStyle/>
          <a:p>
            <a:fld id="{4CAD0EC3-375E-4E3D-88B3-F19DC6AF03E0}" type="slidenum">
              <a:rPr lang="lv-LV" smtClean="0"/>
              <a:t>‹#›</a:t>
            </a:fld>
            <a:endParaRPr lang="lv-LV"/>
          </a:p>
        </p:txBody>
      </p:sp>
    </p:spTree>
    <p:extLst>
      <p:ext uri="{BB962C8B-B14F-4D97-AF65-F5344CB8AC3E}">
        <p14:creationId xmlns:p14="http://schemas.microsoft.com/office/powerpoint/2010/main" val="107427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458ED-B0BA-DAAB-33CA-1F10D158218E}"/>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BB7464B0-60EB-8F6F-CC6E-4E6601392682}"/>
              </a:ext>
            </a:extLst>
          </p:cNvPr>
          <p:cNvSpPr>
            <a:spLocks noGrp="1"/>
          </p:cNvSpPr>
          <p:nvPr>
            <p:ph type="dt" sz="half" idx="10"/>
          </p:nvPr>
        </p:nvSpPr>
        <p:spPr/>
        <p:txBody>
          <a:bodyPr/>
          <a:lstStyle/>
          <a:p>
            <a:fld id="{EA7AA300-6480-493A-8C28-9EC147A8D72E}" type="datetimeFigureOut">
              <a:rPr lang="lv-LV" smtClean="0"/>
              <a:t>24.07.24</a:t>
            </a:fld>
            <a:endParaRPr lang="lv-LV"/>
          </a:p>
        </p:txBody>
      </p:sp>
      <p:sp>
        <p:nvSpPr>
          <p:cNvPr id="4" name="Footer Placeholder 3">
            <a:extLst>
              <a:ext uri="{FF2B5EF4-FFF2-40B4-BE49-F238E27FC236}">
                <a16:creationId xmlns:a16="http://schemas.microsoft.com/office/drawing/2014/main" id="{C4395D55-B112-650C-2580-6209550F322A}"/>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C2D3DAC9-DC2A-8932-D4A4-6A5C4A855BD2}"/>
              </a:ext>
            </a:extLst>
          </p:cNvPr>
          <p:cNvSpPr>
            <a:spLocks noGrp="1"/>
          </p:cNvSpPr>
          <p:nvPr>
            <p:ph type="sldNum" sz="quarter" idx="12"/>
          </p:nvPr>
        </p:nvSpPr>
        <p:spPr/>
        <p:txBody>
          <a:bodyPr/>
          <a:lstStyle/>
          <a:p>
            <a:fld id="{4CAD0EC3-375E-4E3D-88B3-F19DC6AF03E0}" type="slidenum">
              <a:rPr lang="lv-LV" smtClean="0"/>
              <a:t>‹#›</a:t>
            </a:fld>
            <a:endParaRPr lang="lv-LV"/>
          </a:p>
        </p:txBody>
      </p:sp>
    </p:spTree>
    <p:extLst>
      <p:ext uri="{BB962C8B-B14F-4D97-AF65-F5344CB8AC3E}">
        <p14:creationId xmlns:p14="http://schemas.microsoft.com/office/powerpoint/2010/main" val="2134541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D78E1A-71EE-2A41-5BEC-4854FB8A4EE2}"/>
              </a:ext>
            </a:extLst>
          </p:cNvPr>
          <p:cNvSpPr>
            <a:spLocks noGrp="1"/>
          </p:cNvSpPr>
          <p:nvPr>
            <p:ph type="dt" sz="half" idx="10"/>
          </p:nvPr>
        </p:nvSpPr>
        <p:spPr/>
        <p:txBody>
          <a:bodyPr/>
          <a:lstStyle/>
          <a:p>
            <a:fld id="{EA7AA300-6480-493A-8C28-9EC147A8D72E}" type="datetimeFigureOut">
              <a:rPr lang="lv-LV" smtClean="0"/>
              <a:t>24.07.24</a:t>
            </a:fld>
            <a:endParaRPr lang="lv-LV"/>
          </a:p>
        </p:txBody>
      </p:sp>
      <p:sp>
        <p:nvSpPr>
          <p:cNvPr id="3" name="Footer Placeholder 2">
            <a:extLst>
              <a:ext uri="{FF2B5EF4-FFF2-40B4-BE49-F238E27FC236}">
                <a16:creationId xmlns:a16="http://schemas.microsoft.com/office/drawing/2014/main" id="{3DC24E92-DFA2-B4AA-5CAC-21C550A888E1}"/>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CFAA48FA-6F0E-21A1-0396-BB512E3B8C1F}"/>
              </a:ext>
            </a:extLst>
          </p:cNvPr>
          <p:cNvSpPr>
            <a:spLocks noGrp="1"/>
          </p:cNvSpPr>
          <p:nvPr>
            <p:ph type="sldNum" sz="quarter" idx="12"/>
          </p:nvPr>
        </p:nvSpPr>
        <p:spPr/>
        <p:txBody>
          <a:bodyPr/>
          <a:lstStyle/>
          <a:p>
            <a:fld id="{4CAD0EC3-375E-4E3D-88B3-F19DC6AF03E0}" type="slidenum">
              <a:rPr lang="lv-LV" smtClean="0"/>
              <a:t>‹#›</a:t>
            </a:fld>
            <a:endParaRPr lang="lv-LV"/>
          </a:p>
        </p:txBody>
      </p:sp>
    </p:spTree>
    <p:extLst>
      <p:ext uri="{BB962C8B-B14F-4D97-AF65-F5344CB8AC3E}">
        <p14:creationId xmlns:p14="http://schemas.microsoft.com/office/powerpoint/2010/main" val="3144146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3BE84-4B35-D4D8-DA33-29C817F01B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F7546D28-20D1-A372-FFAB-4918E2CC9C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9D0F360E-6E9A-3D62-0C43-C3A3D5D311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922A58-E850-3D6C-10FC-743409496360}"/>
              </a:ext>
            </a:extLst>
          </p:cNvPr>
          <p:cNvSpPr>
            <a:spLocks noGrp="1"/>
          </p:cNvSpPr>
          <p:nvPr>
            <p:ph type="dt" sz="half" idx="10"/>
          </p:nvPr>
        </p:nvSpPr>
        <p:spPr/>
        <p:txBody>
          <a:bodyPr/>
          <a:lstStyle/>
          <a:p>
            <a:fld id="{EA7AA300-6480-493A-8C28-9EC147A8D72E}" type="datetimeFigureOut">
              <a:rPr lang="lv-LV" smtClean="0"/>
              <a:t>24.07.24</a:t>
            </a:fld>
            <a:endParaRPr lang="lv-LV"/>
          </a:p>
        </p:txBody>
      </p:sp>
      <p:sp>
        <p:nvSpPr>
          <p:cNvPr id="6" name="Footer Placeholder 5">
            <a:extLst>
              <a:ext uri="{FF2B5EF4-FFF2-40B4-BE49-F238E27FC236}">
                <a16:creationId xmlns:a16="http://schemas.microsoft.com/office/drawing/2014/main" id="{85914C7A-107B-6CC1-BEB7-E6E279ACA631}"/>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8A686D4E-852F-60A7-7DCA-32D620D0F312}"/>
              </a:ext>
            </a:extLst>
          </p:cNvPr>
          <p:cNvSpPr>
            <a:spLocks noGrp="1"/>
          </p:cNvSpPr>
          <p:nvPr>
            <p:ph type="sldNum" sz="quarter" idx="12"/>
          </p:nvPr>
        </p:nvSpPr>
        <p:spPr/>
        <p:txBody>
          <a:bodyPr/>
          <a:lstStyle/>
          <a:p>
            <a:fld id="{4CAD0EC3-375E-4E3D-88B3-F19DC6AF03E0}" type="slidenum">
              <a:rPr lang="lv-LV" smtClean="0"/>
              <a:t>‹#›</a:t>
            </a:fld>
            <a:endParaRPr lang="lv-LV"/>
          </a:p>
        </p:txBody>
      </p:sp>
    </p:spTree>
    <p:extLst>
      <p:ext uri="{BB962C8B-B14F-4D97-AF65-F5344CB8AC3E}">
        <p14:creationId xmlns:p14="http://schemas.microsoft.com/office/powerpoint/2010/main" val="917217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A71B4-19D0-8947-056E-E8CBA6BC9F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15060606-0497-F242-CC91-A8E12B789C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4EB05951-9519-5994-C5C7-A2172FE809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779E0C-483F-BD9C-19AE-CFCD26D252E2}"/>
              </a:ext>
            </a:extLst>
          </p:cNvPr>
          <p:cNvSpPr>
            <a:spLocks noGrp="1"/>
          </p:cNvSpPr>
          <p:nvPr>
            <p:ph type="dt" sz="half" idx="10"/>
          </p:nvPr>
        </p:nvSpPr>
        <p:spPr/>
        <p:txBody>
          <a:bodyPr/>
          <a:lstStyle/>
          <a:p>
            <a:fld id="{EA7AA300-6480-493A-8C28-9EC147A8D72E}" type="datetimeFigureOut">
              <a:rPr lang="lv-LV" smtClean="0"/>
              <a:t>24.07.24</a:t>
            </a:fld>
            <a:endParaRPr lang="lv-LV"/>
          </a:p>
        </p:txBody>
      </p:sp>
      <p:sp>
        <p:nvSpPr>
          <p:cNvPr id="6" name="Footer Placeholder 5">
            <a:extLst>
              <a:ext uri="{FF2B5EF4-FFF2-40B4-BE49-F238E27FC236}">
                <a16:creationId xmlns:a16="http://schemas.microsoft.com/office/drawing/2014/main" id="{42B34A7A-86B5-D42C-4C9B-B390C6BE2A92}"/>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4815FF2D-363D-3AAB-38D3-E9D078023B96}"/>
              </a:ext>
            </a:extLst>
          </p:cNvPr>
          <p:cNvSpPr>
            <a:spLocks noGrp="1"/>
          </p:cNvSpPr>
          <p:nvPr>
            <p:ph type="sldNum" sz="quarter" idx="12"/>
          </p:nvPr>
        </p:nvSpPr>
        <p:spPr/>
        <p:txBody>
          <a:bodyPr/>
          <a:lstStyle/>
          <a:p>
            <a:fld id="{4CAD0EC3-375E-4E3D-88B3-F19DC6AF03E0}" type="slidenum">
              <a:rPr lang="lv-LV" smtClean="0"/>
              <a:t>‹#›</a:t>
            </a:fld>
            <a:endParaRPr lang="lv-LV"/>
          </a:p>
        </p:txBody>
      </p:sp>
    </p:spTree>
    <p:extLst>
      <p:ext uri="{BB962C8B-B14F-4D97-AF65-F5344CB8AC3E}">
        <p14:creationId xmlns:p14="http://schemas.microsoft.com/office/powerpoint/2010/main" val="1703977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4A8B54-29AE-B764-3802-B961EB3585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2DCE3986-40FB-9581-EF28-51AD8FBDA5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A6C6BFD-70D9-C1D1-D8C9-4EBFAB5ADA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7AA300-6480-493A-8C28-9EC147A8D72E}" type="datetimeFigureOut">
              <a:rPr lang="lv-LV" smtClean="0"/>
              <a:t>24.07.24</a:t>
            </a:fld>
            <a:endParaRPr lang="lv-LV"/>
          </a:p>
        </p:txBody>
      </p:sp>
      <p:sp>
        <p:nvSpPr>
          <p:cNvPr id="5" name="Footer Placeholder 4">
            <a:extLst>
              <a:ext uri="{FF2B5EF4-FFF2-40B4-BE49-F238E27FC236}">
                <a16:creationId xmlns:a16="http://schemas.microsoft.com/office/drawing/2014/main" id="{35DDA8D8-B57C-C4DA-F931-4D63F2B87F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1A65F491-8110-D2F4-06A4-1C81B9318C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AD0EC3-375E-4E3D-88B3-F19DC6AF03E0}" type="slidenum">
              <a:rPr lang="lv-LV" smtClean="0"/>
              <a:t>‹#›</a:t>
            </a:fld>
            <a:endParaRPr lang="lv-LV"/>
          </a:p>
        </p:txBody>
      </p:sp>
    </p:spTree>
    <p:extLst>
      <p:ext uri="{BB962C8B-B14F-4D97-AF65-F5344CB8AC3E}">
        <p14:creationId xmlns:p14="http://schemas.microsoft.com/office/powerpoint/2010/main" val="1904449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horizon-cl5-2024-d2-02-01?order=DESC&amp;pageNumber=1&amp;pageSize=50&amp;sortBy=startDate&amp;isExactMatch=true&amp;status=31094501,31094502&amp;programmePart=43120821&amp;frameworkProgramme=43108390&amp;destinationGroup=45355304"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hyperlink" Target="https://ec.europa.eu/info/funding-tenders/opportunities/portal/screen/opportunities/topic-details/horizon-cl5-2024-d2-02-02?isExactMatch=true&amp;status=31094501,31094502&amp;frameworkProgramme=43108390&amp;programmePart=43120821&amp;destinationGroup=45355304&amp;order=DESC&amp;pageNumber=1&amp;pageSize=50&amp;sortBy=startDate" TargetMode="External"/><Relationship Id="rId4" Type="http://schemas.openxmlformats.org/officeDocument/2006/relationships/hyperlink" Target="https://ec.europa.eu/info/funding-tenders/opportunities/portal/screen/opportunities/topic-details/horizon-cl5-2024-d2-02-03?isExactMatch=true&amp;status=31094501,31094502&amp;frameworkProgramme=43108390&amp;programmePart=43120821&amp;destinationGroup=45355304&amp;order=DESC&amp;pageNumber=1&amp;pageSize=50&amp;sortBy=startDat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horizon-cl5-2024-d3-02-01?isExactMatch=true&amp;status=31094501,31094502&amp;frameworkProgramme=43108390&amp;callIdentifier=HORIZON-CL5-2024-D3-02&amp;order=DESC&amp;pageNumber=1&amp;pageSize=50&amp;sortBy=startDate"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hyperlink" Target="https://ec.europa.eu/info/funding-tenders/opportunities/portal/screen/opportunities/topic-details/horizon-cl5-2024-d3-02-11?isExactMatch=true&amp;status=31094501,31094502&amp;frameworkProgramme=43108390&amp;callIdentifier=HORIZON-CL5-2024-D3-02&amp;order=DESC&amp;pageNumber=1&amp;pageSize=50&amp;sortBy=startDate" TargetMode="External"/><Relationship Id="rId4" Type="http://schemas.openxmlformats.org/officeDocument/2006/relationships/hyperlink" Target="https://ec.europa.eu/info/funding-tenders/opportunities/portal/screen/opportunities/topic-details/horizon-cl5-2024-d3-02-08?isExactMatch=true&amp;status=31094501,31094502&amp;frameworkProgramme=43108390&amp;callIdentifier=HORIZON-CL5-2024-D3-02&amp;order=DESC&amp;pageNumber=1&amp;pageSize=50&amp;sortBy=startDate"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horizon-cl5-2024-d3-02-10?isExactMatch=true&amp;status=31094501,31094502&amp;frameworkProgramme=43108390&amp;callIdentifier=HORIZON-CL5-2024-D3-02&amp;order=DESC&amp;pageNumber=1&amp;pageSize=50&amp;sortBy=startDate"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hyperlink" Target="https://ec.europa.eu/info/funding-tenders/opportunities/portal/screen/opportunities/topic-details/horizon-cl5-2024-d3-02-09?isExactMatch=true&amp;status=31094501,31094502&amp;frameworkProgramme=43108390&amp;callIdentifier=HORIZON-CL5-2024-D3-02&amp;order=DESC&amp;pageNumber=1&amp;pageSize=50&amp;sortBy=startDate" TargetMode="External"/><Relationship Id="rId4" Type="http://schemas.openxmlformats.org/officeDocument/2006/relationships/hyperlink" Target="https://ec.europa.eu/info/funding-tenders/opportunities/portal/screen/opportunities/topic-details/horizon-cl5-2024-d3-02-12?isExactMatch=true&amp;status=31094501,31094502&amp;frameworkProgramme=43108390&amp;callIdentifier=HORIZON-CL5-2024-D3-02&amp;order=DESC&amp;pageNumber=1&amp;pageSize=50&amp;sortBy=startDate"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horizon-cl5-2024-d3-02-02?isExactMatch=true&amp;status=31094501,31094502&amp;frameworkProgramme=43108390&amp;callIdentifier=HORIZON-CL5-2024-D3-02&amp;order=DESC&amp;pageNumber=1&amp;pageSize=50&amp;sortBy=startDate"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hyperlink" Target="https://ec.europa.eu/info/funding-tenders/opportunities/portal/screen/opportunities/topic-details/horizon-cl5-2024-d3-02-04?isExactMatch=true&amp;status=31094501,31094502&amp;frameworkProgramme=43108390&amp;callIdentifier=HORIZON-CL5-2024-D3-02&amp;order=DESC&amp;pageNumber=1&amp;pageSize=50&amp;sortBy=startDate" TargetMode="External"/><Relationship Id="rId4" Type="http://schemas.openxmlformats.org/officeDocument/2006/relationships/hyperlink" Target="https://ec.europa.eu/info/funding-tenders/opportunities/portal/screen/opportunities/topic-details/horizon-cl5-2024-d3-02-03?isExactMatch=true&amp;status=31094501,31094502&amp;frameworkProgramme=43108390&amp;callIdentifier=HORIZON-CL5-2024-D3-02&amp;order=DESC&amp;pageNumber=1&amp;pageSize=50&amp;sortBy=startDate"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horizon-cl5-2024-d3-02-06?isExactMatch=true&amp;status=31094501,31094502&amp;frameworkProgramme=43108390&amp;callIdentifier=HORIZON-CL5-2024-D3-02&amp;order=DESC&amp;pageNumber=1&amp;pageSize=50&amp;sortBy=startDate"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hyperlink" Target="https://ec.europa.eu/info/funding-tenders/opportunities/portal/screen/opportunities/topic-details/horizon-cl5-2024-d3-02-05?isExactMatch=true&amp;status=31094501,31094502&amp;frameworkProgramme=43108390&amp;callIdentifier=HORIZON-CL5-2024-D3-02&amp;order=DESC&amp;pageNumber=1&amp;pageSize=50&amp;sortBy=startDate" TargetMode="External"/><Relationship Id="rId4" Type="http://schemas.openxmlformats.org/officeDocument/2006/relationships/hyperlink" Target="https://ec.europa.eu/info/funding-tenders/opportunities/portal/screen/opportunities/topic-details/horizon-cl5-2024-d3-02-07?isExactMatch=true&amp;status=31094501,31094502&amp;frameworkProgramme=43108390&amp;callIdentifier=HORIZON-CL5-2024-D3-02&amp;order=DESC&amp;pageNumber=1&amp;pageSize=50&amp;sortBy=startDate"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horizon-cl5-2024-d3-02-13?isExactMatch=true&amp;status=31094501,31094502&amp;frameworkProgramme=43108390&amp;callIdentifier=HORIZON-CL5-2024-D3-02&amp;order=DESC&amp;pageNumber=1&amp;pageSize=50&amp;sortBy=startDate"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horizon-cl5-2024-d4-02-02?order=DESC&amp;pageNumber=1&amp;pageSize=50&amp;sortBy=startDate&amp;isExactMatch=true&amp;status=31094501,31094502&amp;programmePart=43120821&amp;frameworkProgramme=43108390&amp;destinationGroup=45355310" TargetMode="External"/><Relationship Id="rId7" Type="http://schemas.openxmlformats.org/officeDocument/2006/relationships/hyperlink" Target="https://ec.europa.eu/info/funding-tenders/opportunities/portal/screen/opportunities/topic-details/horizon-cl5-2024-d3-02-11?isExactMatch=true&amp;status=31094501,31094502&amp;frameworkProgramme=43108390&amp;callIdentifier=HORIZON-CL5-2024-D3-02&amp;order=DESC&amp;pageNumber=1&amp;pageSize=50&amp;sortBy=startDate"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hyperlink" Target="https://ec.europa.eu/info/funding-tenders/opportunities/portal/screen/opportunities/topic-details/horizon-cl5-2024-d4-02-05?isExactMatch=true&amp;status=31094501,31094502&amp;frameworkProgramme=43108390&amp;programmePart=43120821&amp;destinationGroup=45355310&amp;order=DESC&amp;pageNumber=1&amp;pageSize=50&amp;sortBy=startDate" TargetMode="External"/><Relationship Id="rId5" Type="http://schemas.openxmlformats.org/officeDocument/2006/relationships/hyperlink" Target="https://ec.europa.eu/info/funding-tenders/opportunities/portal/screen/opportunities/topic-details/horizon-cl5-2024-d4-02-03?isExactMatch=true&amp;status=31094501,31094502&amp;frameworkProgramme=43108390&amp;programmePart=43120821&amp;destinationGroup=45355310&amp;order=DESC&amp;pageNumber=1&amp;pageSize=50&amp;sortBy=startDate" TargetMode="External"/><Relationship Id="rId4" Type="http://schemas.openxmlformats.org/officeDocument/2006/relationships/hyperlink" Target="https://ec.europa.eu/info/funding-tenders/opportunities/portal/screen/opportunities/topic-details/horizon-cl5-2024-d3-02-01?isExactMatch=true&amp;status=31094501,31094502&amp;frameworkProgramme=43108390&amp;callIdentifier=HORIZON-CL5-2024-D3-02&amp;order=DESC&amp;pageNumber=1&amp;pageSize=50&amp;sortBy=startDate"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horizon-cl5-2024-d4-02-01?isExactMatch=true&amp;status=31094501,31094502&amp;frameworkProgramme=43108390&amp;programmePart=43120821&amp;destinationGroup=45355310&amp;order=DESC&amp;pageNumber=1&amp;pageSize=50&amp;sortBy=startDate"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hyperlink" Target="https://ec.europa.eu/info/funding-tenders/opportunities/portal/screen/opportunities/topic-details/horizon-cl5-2024-d4-02-04?isExactMatch=true&amp;status=31094501,31094502&amp;frameworkProgramme=43108390&amp;programmePart=43120821&amp;destinationGroup=45355310&amp;order=DESC&amp;pageNumber=1&amp;pageSize=50&amp;sortBy=startDate"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horizon-cl5-2024-d6-01-01?order=DESC&amp;pageNumber=1&amp;pageSize=10&amp;isExactMatch=true&amp;programmePart=43120821&amp;frameworkProgramme=43108390&amp;destinationGroup=45355316"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hyperlink" Target="https://ec.europa.eu/info/funding-tenders/opportunities/portal/screen/opportunities/topic-details/horizon-cl5-2024-d6-01-03?isExactMatch=true&amp;status=31094501,31094502&amp;frameworkProgramme=43108390&amp;programmePart=43120821&amp;destinationGroup=45355316&amp;order=DESC&amp;pageNumber=1&amp;pageSize=50&amp;sortBy=startDate" TargetMode="External"/><Relationship Id="rId4" Type="http://schemas.openxmlformats.org/officeDocument/2006/relationships/hyperlink" Target="https://ec.europa.eu/info/funding-tenders/opportunities/portal/screen/opportunities/topic-details/horizon-cl5-2024-d6-01-02?order=DESC&amp;pageNumber=1&amp;pageSize=10&amp;sortBy=startDate&amp;isExactMatch=true&amp;status=31094501,31094502&amp;programmePart=43120821&amp;frameworkProgramme=43108390&amp;destinationGroup=45355316"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horizon-cl5-2024-d6-01-06?isExactMatch=true&amp;status=31094501,31094502&amp;frameworkProgramme=43108390&amp;programmePart=43120821&amp;destinationGroup=45355316&amp;order=DESC&amp;pageNumber=1&amp;pageSize=50&amp;sortBy=startDate"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hyperlink" Target="https://ec.europa.eu/info/funding-tenders/opportunities/portal/screen/opportunities/topic-details/horizon-cl5-2024-d6-01-05?isExactMatch=true&amp;status=31094501,31094502&amp;frameworkProgramme=43108390&amp;programmePart=43120821&amp;destinationGroup=45355316&amp;order=DESC&amp;pageNumber=1&amp;pageSize=50&amp;sortBy=startDate" TargetMode="External"/><Relationship Id="rId4" Type="http://schemas.openxmlformats.org/officeDocument/2006/relationships/hyperlink" Target="https://ec.europa.eu/info/funding-tenders/opportunities/portal/screen/opportunities/topic-details/horizon-cl5-2024-d6-01-07?isExactMatch=true&amp;status=31094501,31094502&amp;frameworkProgramme=43108390&amp;programmePart=43120821&amp;destinationGroup=45355316&amp;order=DESC&amp;pageNumber=1&amp;pageSize=50&amp;sortBy=startDat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horizon-cl5-2024-d6-01-09?isExactMatch=true&amp;status=31094501,31094502&amp;frameworkProgramme=43108390&amp;programmePart=43120821&amp;destinationGroup=45355316&amp;order=DESC&amp;pageNumber=1&amp;pageSize=50&amp;sortBy=startDate" TargetMode="External"/><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hyperlink" Target="https://ec.europa.eu/info/funding-tenders/opportunities/portal/screen/opportunities/topic-details/horizon-cl5-2024-d6-01-08?isExactMatch=true&amp;status=31094501,31094502&amp;frameworkProgramme=43108390&amp;programmePart=43120821&amp;destinationGroup=45355316&amp;order=DESC&amp;pageNumber=1&amp;pageSize=50&amp;sortBy=startDate" TargetMode="External"/><Relationship Id="rId4" Type="http://schemas.openxmlformats.org/officeDocument/2006/relationships/hyperlink" Target="https://ec.europa.eu/info/funding-tenders/opportunities/portal/screen/opportunities/topic-details/horizon-cl5-2024-d6-01-04?isExactMatch=true&amp;status=31094501,31094502&amp;frameworkProgramme=43108390&amp;programmePart=43120821&amp;destinationGroup=45355316&amp;order=DESC&amp;pageNumber=1&amp;pageSize=50&amp;sortBy=startDate"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horizon-cl5-2024-d6-01-10?isExactMatch=true&amp;status=31094501,31094502&amp;frameworkProgramme=43108390&amp;programmePart=43120821&amp;destinationGroup=45355316&amp;order=DESC&amp;pageNumber=1&amp;pageSize=50&amp;sortBy=startDate"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hyperlink" Target="https://ec.europa.eu/info/funding-tenders/opportunities/portal/screen/opportunities/topic-details/horizon-cl5-2024-d6-01-13?isExactMatch=true&amp;status=31094501,31094502&amp;frameworkProgramme=43108390&amp;programmePart=43120821&amp;destinationGroup=45355316&amp;order=DESC&amp;pageNumber=1&amp;pageSize=50&amp;sortBy=startDate" TargetMode="External"/><Relationship Id="rId5" Type="http://schemas.openxmlformats.org/officeDocument/2006/relationships/hyperlink" Target="https://ec.europa.eu/info/funding-tenders/opportunities/portal/screen/opportunities/topic-details/horizon-cl5-2024-d6-01-12?isExactMatch=true&amp;status=31094501,31094502&amp;frameworkProgramme=43108390&amp;programmePart=43120821&amp;destinationGroup=45355316&amp;order=DESC&amp;pageNumber=1&amp;pageSize=50&amp;sortBy=startDate" TargetMode="External"/><Relationship Id="rId4" Type="http://schemas.openxmlformats.org/officeDocument/2006/relationships/hyperlink" Target="https://ec.europa.eu/info/funding-tenders/opportunities/portal/screen/opportunities/topic-details/horizon-cl5-2024-d6-01-11?isExactMatch=true&amp;status=31094501,31094502&amp;frameworkProgramme=43108390&amp;programmePart=43120821&amp;destinationGroup=45355316&amp;order=DESC&amp;pageNumber=1&amp;pageSize=50&amp;sortBy=startDate"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hyperlink" Target="https://horizoneuropencpportal.eu/store/greenet-video-series-how-make-most-out-partner-search-tool" TargetMode="External"/><Relationship Id="rId4" Type="http://schemas.openxmlformats.org/officeDocument/2006/relationships/hyperlink" Target="https://greenet-partner-search-tool.b2match.io/"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hyperlink" Target="https://horizoneuropencpportal.eu/ncp-networks/cluster-5/events"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8" Type="http://schemas.openxmlformats.org/officeDocument/2006/relationships/hyperlink" Target="https://www.linkedin.com/company/nkplv/" TargetMode="External"/><Relationship Id="rId3" Type="http://schemas.openxmlformats.org/officeDocument/2006/relationships/image" Target="../media/image43.png"/><Relationship Id="rId7" Type="http://schemas.openxmlformats.org/officeDocument/2006/relationships/hyperlink" Target="https://twitter.com/apvarsnis" TargetMode="External"/><Relationship Id="rId2" Type="http://schemas.openxmlformats.org/officeDocument/2006/relationships/notesSlide" Target="../notesSlides/notesSlide28.xml"/><Relationship Id="rId1" Type="http://schemas.openxmlformats.org/officeDocument/2006/relationships/slideLayout" Target="../slideLayouts/slideLayout13.xml"/><Relationship Id="rId6" Type="http://schemas.openxmlformats.org/officeDocument/2006/relationships/hyperlink" Target="https://www.facebook.com/HEncplv" TargetMode="External"/><Relationship Id="rId5" Type="http://schemas.openxmlformats.org/officeDocument/2006/relationships/image" Target="../media/image45.png"/><Relationship Id="rId10" Type="http://schemas.openxmlformats.org/officeDocument/2006/relationships/image" Target="../media/image46.png"/><Relationship Id="rId4" Type="http://schemas.openxmlformats.org/officeDocument/2006/relationships/image" Target="../media/image44.png"/><Relationship Id="rId9" Type="http://schemas.openxmlformats.org/officeDocument/2006/relationships/hyperlink" Target="https://dashboard.mailerlite.com/forms/207183/74477484042618291/share"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ec.europa.eu/info/funding-tenders/opportunities/portal/screen/how-to-participate/reference-documents?programmePeriod=2021-2027&amp;frameworkProgramme=43108390" TargetMode="External"/><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research-and-innovation.ec.europa.eu/funding/funding-opportunities/funding-programmes-and-open-calls/horizon-europe/cluster-5-climate-energy-and-mobility_en" TargetMode="External"/><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hyperlink" Target="https://ec.europa.eu/info/funding-tenders/opportunities/portal/screen/opportunities/topic-search;callCode=null;freeTextSearchKeyword=;matchWholeText=true;typeCodes=0,1,2,8;statusCodes=31094501,31094502;programmePeriod=null;programCcm2Id=43108390;programDivisionCode=43121563;focusAreaCode=null;destinationGroup=null;missionGroup=null;geographicalZonesCode=null;programmeDivisionProspect=null;startDateLte=null;startDateGte=null;crossCuttingPriorityCode=null;cpvCode=null;performanceOfDelivery=null;sortQuery=sortStatus;orderBy=asc;onlyTenders=false;topicListKey=topicSearchTablePageState" TargetMode="Externa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chart" Target="../charts/chart1.xml"/><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jpeg"/><Relationship Id="rId4" Type="http://schemas.openxmlformats.org/officeDocument/2006/relationships/image" Target="../media/image14.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research-innovation-community.ec.europa.eu/events/4MjD45QEP6eLsP9j3MCEOc/programme"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11C98AEF-E833-40D3-A005-593A22DA7193}"/>
              </a:ext>
            </a:extLst>
          </p:cNvPr>
          <p:cNvSpPr>
            <a:spLocks noGrp="1"/>
          </p:cNvSpPr>
          <p:nvPr>
            <p:ph type="title"/>
          </p:nvPr>
        </p:nvSpPr>
        <p:spPr>
          <a:xfrm>
            <a:off x="2441293" y="3157059"/>
            <a:ext cx="8379948" cy="914400"/>
          </a:xfrm>
        </p:spPr>
        <p:txBody>
          <a:bodyPr>
            <a:normAutofit fontScale="90000"/>
          </a:bodyPr>
          <a:lstStyle/>
          <a:p>
            <a:pPr>
              <a:defRPr/>
            </a:pPr>
            <a:r>
              <a:rPr lang="lv-LV" altLang="lv-LV" sz="3600" dirty="0">
                <a:solidFill>
                  <a:srgbClr val="0308DB">
                    <a:lumMod val="50000"/>
                  </a:srgbClr>
                </a:solidFill>
                <a:cs typeface="+mj-cs"/>
              </a:rPr>
              <a:t>Apvārsnis Eiropa sniegtās iespējas 5. klasterī</a:t>
            </a:r>
            <a:endParaRPr lang="en-US" altLang="en-US" sz="2800" dirty="0">
              <a:latin typeface="+mj-lt"/>
              <a:ea typeface="Times New Roman" panose="02020603050405020304" pitchFamily="18" charset="0"/>
              <a:cs typeface="Times New Roman" panose="02020603050405020304" pitchFamily="18" charset="0"/>
            </a:endParaRPr>
          </a:p>
        </p:txBody>
      </p:sp>
      <p:sp>
        <p:nvSpPr>
          <p:cNvPr id="9" name="Text Placeholder 3">
            <a:extLst>
              <a:ext uri="{FF2B5EF4-FFF2-40B4-BE49-F238E27FC236}">
                <a16:creationId xmlns:a16="http://schemas.microsoft.com/office/drawing/2014/main" id="{6AC4F06C-DEB1-449D-B5DA-D656A264EC12}"/>
              </a:ext>
            </a:extLst>
          </p:cNvPr>
          <p:cNvSpPr txBox="1">
            <a:spLocks/>
          </p:cNvSpPr>
          <p:nvPr/>
        </p:nvSpPr>
        <p:spPr bwMode="auto">
          <a:xfrm rot="10800000" flipV="1">
            <a:off x="63500" y="6238640"/>
            <a:ext cx="12192000" cy="540292"/>
          </a:xfrm>
          <a:prstGeom prst="rect">
            <a:avLst/>
          </a:prstGeom>
          <a:noFill/>
          <a:ln w="9525">
            <a:noFill/>
            <a:miter lim="800000"/>
            <a:headEnd/>
            <a:tailEnd/>
          </a:ln>
        </p:spPr>
        <p:txBody>
          <a:bodyPr vert="horz" wrap="square" lIns="93957" tIns="46979" rIns="93957" bIns="46979" numCol="1" anchor="t" anchorCtr="0" compatLnSpc="1">
            <a:prstTxWarp prst="textNoShape">
              <a:avLst/>
            </a:prstTxWarp>
            <a:noAutofit/>
          </a:bodyPr>
          <a:lstStyle>
            <a:lvl1pPr marL="0" indent="0" algn="ctr" defTabSz="938213" rtl="0" eaLnBrk="0" fontAlgn="base" hangingPunct="0">
              <a:spcBef>
                <a:spcPct val="20000"/>
              </a:spcBef>
              <a:spcAft>
                <a:spcPct val="0"/>
              </a:spcAft>
              <a:buFont typeface="Arial"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800">
                <a:latin typeface="Verdana"/>
                <a:ea typeface="Verdana"/>
                <a:cs typeface="Times New Roman"/>
              </a:rPr>
              <a:t>1.1.1. specifiskā atbalsta mērķa “Pētniecības un inovāciju kapacitātes stiprināšana un progresīvu tehnoloģiju ieviešana kopējā P&amp;A sistēmā” 1.1.1.5. pasākuma “Latvijas pilnvērtīga dalība Apvārsnis Eiropa programmā, tajā skaitā nodrošinot kompleksu atbalsta instrumentu klāstu un sasaisti ar RIS3 specializācijas jomu attīstīšanu” projekts “Atbalsts Latvijas dalībai starptautiskās pētniecības un inovācijas programmās”. ietvaros</a:t>
            </a:r>
            <a:endParaRPr lang="en-US" sz="800"/>
          </a:p>
        </p:txBody>
      </p:sp>
      <p:pic>
        <p:nvPicPr>
          <p:cNvPr id="5" name="Picture 4" descr="A black background with red numbers and text&#10;&#10;Description automatically generated">
            <a:extLst>
              <a:ext uri="{FF2B5EF4-FFF2-40B4-BE49-F238E27FC236}">
                <a16:creationId xmlns:a16="http://schemas.microsoft.com/office/drawing/2014/main" id="{C70B8786-FE09-EE45-1F83-58DC1E5E187D}"/>
              </a:ext>
            </a:extLst>
          </p:cNvPr>
          <p:cNvPicPr>
            <a:picLocks noChangeAspect="1"/>
          </p:cNvPicPr>
          <p:nvPr/>
        </p:nvPicPr>
        <p:blipFill>
          <a:blip r:embed="rId3"/>
          <a:stretch>
            <a:fillRect/>
          </a:stretch>
        </p:blipFill>
        <p:spPr>
          <a:xfrm>
            <a:off x="4310063" y="5164138"/>
            <a:ext cx="4143375" cy="11525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0752D-AD28-4692-7FBA-108264F745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54398-7975-50A4-6573-261A3EF66FCF}"/>
              </a:ext>
            </a:extLst>
          </p:cNvPr>
          <p:cNvSpPr>
            <a:spLocks noGrp="1"/>
          </p:cNvSpPr>
          <p:nvPr>
            <p:ph type="title"/>
          </p:nvPr>
        </p:nvSpPr>
        <p:spPr>
          <a:xfrm>
            <a:off x="1094145" y="-8576"/>
            <a:ext cx="10515600" cy="1325563"/>
          </a:xfrm>
        </p:spPr>
        <p:txBody>
          <a:bodyPr>
            <a:normAutofit/>
          </a:bodyPr>
          <a:lstStyle/>
          <a:p>
            <a:r>
              <a:rPr lang="en-US" sz="2900" b="1" dirty="0">
                <a:solidFill>
                  <a:srgbClr val="0308DB">
                    <a:lumMod val="50000"/>
                  </a:srgbClr>
                </a:solidFill>
                <a:latin typeface="Verdana" panose="020B0604030504040204" pitchFamily="34" charset="0"/>
                <a:ea typeface="Verdana" panose="020B0604030504040204" pitchFamily="34" charset="0"/>
              </a:rPr>
              <a:t>D2: Cross-sectoral solutions for the climate transition </a:t>
            </a:r>
          </a:p>
        </p:txBody>
      </p:sp>
      <p:sp>
        <p:nvSpPr>
          <p:cNvPr id="3" name="Slide Number Placeholder 2">
            <a:extLst>
              <a:ext uri="{FF2B5EF4-FFF2-40B4-BE49-F238E27FC236}">
                <a16:creationId xmlns:a16="http://schemas.microsoft.com/office/drawing/2014/main" id="{C2FF5C9B-46B9-3381-6126-8B9DCA9BBB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0F3F40-12FA-4968-8235-5F18DAFE2DEF}" type="slidenum">
              <a:rPr kumimoji="0" lang="lv-LV"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lv-LV"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11" name="Content Placeholder 10">
            <a:extLst>
              <a:ext uri="{FF2B5EF4-FFF2-40B4-BE49-F238E27FC236}">
                <a16:creationId xmlns:a16="http://schemas.microsoft.com/office/drawing/2014/main" id="{CB68553D-56FB-17F7-16A6-1038F293BFE8}"/>
              </a:ext>
            </a:extLst>
          </p:cNvPr>
          <p:cNvGraphicFramePr>
            <a:graphicFrameLocks/>
          </p:cNvGraphicFramePr>
          <p:nvPr/>
        </p:nvGraphicFramePr>
        <p:xfrm>
          <a:off x="240082" y="1576191"/>
          <a:ext cx="11715242" cy="4922829"/>
        </p:xfrm>
        <a:graphic>
          <a:graphicData uri="http://schemas.openxmlformats.org/drawingml/2006/table">
            <a:tbl>
              <a:tblPr/>
              <a:tblGrid>
                <a:gridCol w="5293678">
                  <a:extLst>
                    <a:ext uri="{9D8B030D-6E8A-4147-A177-3AD203B41FA5}">
                      <a16:colId xmlns:a16="http://schemas.microsoft.com/office/drawing/2014/main" val="20000"/>
                    </a:ext>
                  </a:extLst>
                </a:gridCol>
                <a:gridCol w="3125237">
                  <a:extLst>
                    <a:ext uri="{9D8B030D-6E8A-4147-A177-3AD203B41FA5}">
                      <a16:colId xmlns:a16="http://schemas.microsoft.com/office/drawing/2014/main" val="20001"/>
                    </a:ext>
                  </a:extLst>
                </a:gridCol>
                <a:gridCol w="1790739">
                  <a:extLst>
                    <a:ext uri="{9D8B030D-6E8A-4147-A177-3AD203B41FA5}">
                      <a16:colId xmlns:a16="http://schemas.microsoft.com/office/drawing/2014/main" val="20003"/>
                    </a:ext>
                  </a:extLst>
                </a:gridCol>
                <a:gridCol w="1505588">
                  <a:extLst>
                    <a:ext uri="{9D8B030D-6E8A-4147-A177-3AD203B41FA5}">
                      <a16:colId xmlns:a16="http://schemas.microsoft.com/office/drawing/2014/main" val="3995975852"/>
                    </a:ext>
                  </a:extLst>
                </a:gridCol>
              </a:tblGrid>
              <a:tr h="729738">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err="1">
                          <a:solidFill>
                            <a:schemeClr val="bg1"/>
                          </a:solidFill>
                          <a:effectLst/>
                          <a:latin typeface="Verdana"/>
                          <a:ea typeface="Verdana"/>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err="1">
                          <a:solidFill>
                            <a:schemeClr val="bg1"/>
                          </a:solidFill>
                          <a:effectLst/>
                          <a:latin typeface="Verdana"/>
                          <a:ea typeface="Verdana"/>
                        </a:rPr>
                        <a:t>Type</a:t>
                      </a:r>
                      <a:r>
                        <a:rPr lang="lv-LV" sz="1400" b="1" i="0" u="none" strike="noStrike">
                          <a:solidFill>
                            <a:schemeClr val="bg1"/>
                          </a:solidFill>
                          <a:effectLst/>
                          <a:latin typeface="Verdana"/>
                          <a:ea typeface="Verdana"/>
                        </a:rPr>
                        <a:t> </a:t>
                      </a:r>
                      <a:r>
                        <a:rPr lang="lv-LV" sz="1400" b="1" i="0" u="none" strike="noStrike" err="1">
                          <a:solidFill>
                            <a:schemeClr val="bg1"/>
                          </a:solidFill>
                          <a:effectLst/>
                          <a:latin typeface="Verdana"/>
                          <a:ea typeface="Verdana"/>
                        </a:rPr>
                        <a:t>of</a:t>
                      </a:r>
                      <a:r>
                        <a:rPr lang="lv-LV" sz="1400" b="1" i="0" u="none" strike="noStrike">
                          <a:solidFill>
                            <a:schemeClr val="bg1"/>
                          </a:solidFill>
                          <a:effectLst/>
                          <a:latin typeface="Verdana"/>
                          <a:ea typeface="Verdana"/>
                        </a:rPr>
                        <a:t> </a:t>
                      </a:r>
                      <a:r>
                        <a:rPr lang="lv-LV" sz="1400" b="1" i="0" u="none" strike="noStrike" err="1">
                          <a:solidFill>
                            <a:schemeClr val="bg1"/>
                          </a:solidFill>
                          <a:effectLst/>
                          <a:latin typeface="Verdana"/>
                          <a:ea typeface="Verdana"/>
                        </a:rPr>
                        <a:t>action</a:t>
                      </a:r>
                      <a:r>
                        <a:rPr lang="lv-LV" sz="1400" b="1" i="0" u="none" strike="noStrike">
                          <a:solidFill>
                            <a:schemeClr val="bg1"/>
                          </a:solidFill>
                          <a:effectLst/>
                          <a:latin typeface="Verdana"/>
                          <a:ea typeface="Verdana"/>
                        </a:rPr>
                        <a:t>,</a:t>
                      </a:r>
                    </a:p>
                    <a:p>
                      <a:pPr algn="ctr" fontAlgn="ctr"/>
                      <a:r>
                        <a:rPr lang="lv-LV" sz="1400" b="1" i="0" u="none" strike="noStrike">
                          <a:solidFill>
                            <a:schemeClr val="bg1"/>
                          </a:solidFill>
                          <a:effectLst/>
                          <a:latin typeface="Verdana"/>
                          <a:ea typeface="Verdana"/>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EU contribution per project </a:t>
                      </a:r>
                      <a:endParaRPr lang="en-US" sz="1400" b="1" kern="1200">
                        <a:solidFill>
                          <a:schemeClr val="bg1"/>
                        </a:solidFill>
                        <a:effectLst/>
                        <a:latin typeface="Verdana" panose="020B0604030504040204" pitchFamily="34" charset="0"/>
                        <a:ea typeface="Verdana" panose="020B0604030504040204" pitchFamily="34" charset="0"/>
                        <a:cs typeface="+mn-cs"/>
                      </a:endParaRPr>
                    </a:p>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(EUR million)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Number of projects to be funded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1114879">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l" defTabSz="914400">
                        <a:lnSpc>
                          <a:spcPct val="100000"/>
                        </a:lnSpc>
                        <a:spcBef>
                          <a:spcPts val="0"/>
                        </a:spcBef>
                        <a:spcAft>
                          <a:spcPts val="0"/>
                        </a:spcAft>
                        <a:buNone/>
                        <a:tabLst/>
                        <a:defRPr/>
                      </a:pPr>
                      <a:r>
                        <a:rPr lang="en-US" sz="1500" b="1" i="0" u="none" strike="noStrike" kern="1200" noProof="0" dirty="0">
                          <a:solidFill>
                            <a:schemeClr val="accent5">
                              <a:lumMod val="50000"/>
                            </a:schemeClr>
                          </a:solidFill>
                          <a:latin typeface="Arial"/>
                          <a:ea typeface="+mn-ea"/>
                          <a:cs typeface="+mn-cs"/>
                          <a:hlinkClick r:id="rId3"/>
                        </a:rPr>
                        <a:t>HORIZON-CL5-2024-D2-02-01</a:t>
                      </a:r>
                      <a:endParaRPr lang="en-US" sz="1500" b="1" i="0" u="none" strike="noStrike" kern="1200" dirty="0">
                        <a:solidFill>
                          <a:schemeClr val="accent5">
                            <a:lumMod val="50000"/>
                          </a:schemeClr>
                        </a:solidFill>
                        <a:latin typeface="Arial"/>
                        <a:ea typeface="+mn-ea"/>
                        <a:cs typeface="+mn-cs"/>
                      </a:endParaRPr>
                    </a:p>
                    <a:p>
                      <a:pPr lvl="0" algn="l">
                        <a:lnSpc>
                          <a:spcPct val="100000"/>
                        </a:lnSpc>
                        <a:spcBef>
                          <a:spcPts val="0"/>
                        </a:spcBef>
                        <a:spcAft>
                          <a:spcPts val="0"/>
                        </a:spcAft>
                        <a:buNone/>
                      </a:pPr>
                      <a:r>
                        <a:rPr lang="en-US" sz="1400" kern="1200" noProof="0" dirty="0">
                          <a:solidFill>
                            <a:schemeClr val="tx1"/>
                          </a:solidFill>
                          <a:latin typeface="Verdana"/>
                          <a:ea typeface="Verdana"/>
                          <a:cs typeface="+mn-cs"/>
                        </a:rPr>
                        <a:t>Sustainable high-throughput production processes for stable lithium metal anodes for next generation batteries (Batt4EU Partnership)</a:t>
                      </a:r>
                      <a:endParaRPr lang="en-US" sz="1400" kern="1200" dirty="0">
                        <a:solidFill>
                          <a:schemeClr val="tx1"/>
                        </a:solidFill>
                        <a:latin typeface="Verdana"/>
                        <a:ea typeface="Verdana"/>
                        <a:cs typeface="+mn-cs"/>
                      </a:endParaRPr>
                    </a:p>
                    <a:p>
                      <a:pPr lvl="0" algn="l">
                        <a:lnSpc>
                          <a:spcPct val="100000"/>
                        </a:lnSpc>
                        <a:spcBef>
                          <a:spcPts val="0"/>
                        </a:spcBef>
                        <a:spcAft>
                          <a:spcPts val="0"/>
                        </a:spcAft>
                        <a:buNone/>
                      </a:pPr>
                      <a:endParaRPr lang="en-US" dirty="0"/>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a:solidFill>
                            <a:srgbClr val="000000"/>
                          </a:solidFill>
                          <a:effectLst/>
                          <a:latin typeface="Verdana"/>
                          <a:ea typeface="Verdana"/>
                        </a:rPr>
                        <a:t>IA</a:t>
                      </a:r>
                      <a:endParaRPr lang="en-GB" sz="1400" b="1" i="0" u="none" strike="noStrike" noProof="0">
                        <a:solidFill>
                          <a:srgbClr val="000000"/>
                        </a:solidFill>
                        <a:effectLst/>
                        <a:latin typeface="Verdana" panose="020B0604030504040204" pitchFamily="34" charset="0"/>
                        <a:ea typeface="Verdana" panose="020B0604030504040204" pitchFamily="34" charset="0"/>
                      </a:endParaRPr>
                    </a:p>
                    <a:p>
                      <a:pPr algn="ctr" fontAlgn="ctr"/>
                      <a:r>
                        <a:rPr lang="en-US" sz="1400" kern="1200">
                          <a:solidFill>
                            <a:schemeClr val="tx1"/>
                          </a:solidFill>
                          <a:effectLst/>
                          <a:latin typeface="Verdana"/>
                          <a:ea typeface="Verdana"/>
                          <a:cs typeface="+mn-cs"/>
                        </a:rPr>
                        <a:t>TRL 6-7</a:t>
                      </a:r>
                      <a:endParaRPr lang="lv-LV" sz="1400" kern="1200">
                        <a:solidFill>
                          <a:schemeClr val="tx1"/>
                        </a:solidFill>
                        <a:effectLst/>
                        <a:latin typeface="Verdana"/>
                        <a:ea typeface="Verdana"/>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8</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1</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24461071"/>
                  </a:ext>
                </a:extLst>
              </a:tr>
              <a:tr h="1520283">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lvl="0" algn="l">
                        <a:lnSpc>
                          <a:spcPct val="100000"/>
                        </a:lnSpc>
                        <a:spcBef>
                          <a:spcPts val="0"/>
                        </a:spcBef>
                        <a:spcAft>
                          <a:spcPts val="0"/>
                        </a:spcAft>
                        <a:buNone/>
                      </a:pPr>
                      <a:r>
                        <a:rPr lang="en-US" sz="1500" b="1" i="0" u="none" strike="noStrike" kern="1200" noProof="0">
                          <a:solidFill>
                            <a:schemeClr val="accent5">
                              <a:lumMod val="50000"/>
                            </a:schemeClr>
                          </a:solidFill>
                          <a:latin typeface="Arial"/>
                          <a:ea typeface="+mn-ea"/>
                          <a:cs typeface="+mn-cs"/>
                          <a:hlinkClick r:id="rId4"/>
                        </a:rPr>
                        <a:t>HORIZON-CL5-2024-D2-02-03</a:t>
                      </a:r>
                      <a:endParaRPr lang="en-US" sz="1500" b="1" i="0" u="none" strike="noStrike" kern="1200">
                        <a:solidFill>
                          <a:schemeClr val="accent5">
                            <a:lumMod val="50000"/>
                          </a:schemeClr>
                        </a:solidFill>
                        <a:latin typeface="Arial"/>
                        <a:ea typeface="+mn-ea"/>
                        <a:cs typeface="+mn-cs"/>
                      </a:endParaRPr>
                    </a:p>
                    <a:p>
                      <a:pPr marL="0" lvl="0" algn="l">
                        <a:lnSpc>
                          <a:spcPct val="100000"/>
                        </a:lnSpc>
                        <a:spcBef>
                          <a:spcPts val="0"/>
                        </a:spcBef>
                        <a:spcAft>
                          <a:spcPts val="0"/>
                        </a:spcAft>
                        <a:buNone/>
                      </a:pPr>
                      <a:r>
                        <a:rPr lang="en-US" sz="1400" kern="1200" noProof="0">
                          <a:solidFill>
                            <a:schemeClr val="tx1"/>
                          </a:solidFill>
                          <a:latin typeface="Verdana"/>
                          <a:ea typeface="Verdana"/>
                          <a:cs typeface="+mn-cs"/>
                        </a:rPr>
                        <a:t>Size &amp; weight reduction of cell and packaging of batteries system, integrating lightweight and functional materials, innovative thermal management and safe and sustainable by design approach (Batt4EU Partnership)</a:t>
                      </a:r>
                      <a:endParaRPr lang="en-US" sz="1400" kern="1200">
                        <a:solidFill>
                          <a:schemeClr val="tx1"/>
                        </a:solidFill>
                        <a:latin typeface="Verdana"/>
                        <a:ea typeface="Verdana"/>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a:solidFill>
                            <a:schemeClr val="tx1"/>
                          </a:solidFill>
                          <a:effectLst/>
                          <a:latin typeface="Verdana"/>
                          <a:ea typeface="Verdana"/>
                        </a:rPr>
                        <a:t>IA</a:t>
                      </a:r>
                      <a:endParaRPr lang="lv-LV" sz="1400" b="1" i="0" u="none" strike="noStrike" noProof="0">
                        <a:solidFill>
                          <a:schemeClr val="tx1"/>
                        </a:solidFill>
                        <a:effectLst/>
                        <a:latin typeface="Verdana" panose="020B0604030504040204" pitchFamily="34" charset="0"/>
                        <a:ea typeface="Verdana" panose="020B0604030504040204"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a:solidFill>
                            <a:schemeClr val="tx1"/>
                          </a:solidFill>
                          <a:effectLst/>
                          <a:latin typeface="Verdana"/>
                          <a:ea typeface="Verdana"/>
                          <a:cs typeface="+mn-cs"/>
                        </a:rPr>
                        <a:t>TRL 6-7</a:t>
                      </a:r>
                      <a:endParaRPr lang="lv-LV" sz="1400" kern="1200">
                        <a:solidFill>
                          <a:schemeClr val="tx1"/>
                        </a:solidFill>
                        <a:effectLst/>
                        <a:latin typeface="Verdana"/>
                        <a:ea typeface="Verdana"/>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8</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57014516"/>
                  </a:ext>
                </a:extLst>
              </a:tr>
              <a:tr h="1520283">
                <a:tc>
                  <a:txBody>
                    <a:bodyPr/>
                    <a:lstStyle/>
                    <a:p>
                      <a:pPr marL="0" lvl="0" algn="l">
                        <a:lnSpc>
                          <a:spcPct val="100000"/>
                        </a:lnSpc>
                        <a:spcBef>
                          <a:spcPts val="0"/>
                        </a:spcBef>
                        <a:spcAft>
                          <a:spcPts val="0"/>
                        </a:spcAft>
                        <a:buNone/>
                      </a:pPr>
                      <a:r>
                        <a:rPr lang="en-US" sz="1500" b="1" i="0" u="none" strike="noStrike" kern="1200" noProof="0">
                          <a:solidFill>
                            <a:schemeClr val="accent5">
                              <a:lumMod val="50000"/>
                            </a:schemeClr>
                          </a:solidFill>
                          <a:latin typeface="Arial"/>
                          <a:ea typeface="+mn-ea"/>
                          <a:cs typeface="+mn-cs"/>
                          <a:hlinkClick r:id="rId5"/>
                        </a:rPr>
                        <a:t>HORIZON-CL5-2024-D2-02-02</a:t>
                      </a:r>
                    </a:p>
                    <a:p>
                      <a:pPr marL="0" lvl="0" algn="l">
                        <a:lnSpc>
                          <a:spcPct val="100000"/>
                        </a:lnSpc>
                        <a:spcBef>
                          <a:spcPts val="0"/>
                        </a:spcBef>
                        <a:spcAft>
                          <a:spcPts val="0"/>
                        </a:spcAft>
                        <a:buNone/>
                      </a:pPr>
                      <a:r>
                        <a:rPr lang="en-US" sz="1400" kern="1200" noProof="0">
                          <a:solidFill>
                            <a:schemeClr val="tx1"/>
                          </a:solidFill>
                          <a:latin typeface="Verdana"/>
                          <a:ea typeface="Verdana"/>
                          <a:cs typeface="+mn-cs"/>
                        </a:rPr>
                        <a:t>Post-Li-ion technologies and relevant manufacturing techniques for mobility applications (Generation 5) (Batt4EU Partnership)</a:t>
                      </a:r>
                      <a:endParaRPr lang="en-US" sz="1400" kern="1200">
                        <a:solidFill>
                          <a:schemeClr val="tx1"/>
                        </a:solidFill>
                        <a:latin typeface="Verdana"/>
                        <a:ea typeface="Verdana"/>
                        <a:cs typeface="+mn-cs"/>
                      </a:endParaRPr>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marL="0" lvl="0" indent="0" algn="ctr" defTabSz="914400">
                        <a:lnSpc>
                          <a:spcPct val="100000"/>
                        </a:lnSpc>
                        <a:spcBef>
                          <a:spcPts val="0"/>
                        </a:spcBef>
                        <a:spcAft>
                          <a:spcPts val="0"/>
                        </a:spcAft>
                        <a:buNone/>
                        <a:tabLst/>
                        <a:defRPr/>
                      </a:pPr>
                      <a:r>
                        <a:rPr lang="en-US" sz="1400" b="1" i="0" u="none" strike="noStrike" kern="1200">
                          <a:solidFill>
                            <a:schemeClr val="tx1"/>
                          </a:solidFill>
                          <a:effectLst/>
                          <a:latin typeface="Verdana"/>
                          <a:ea typeface="Verdana"/>
                          <a:cs typeface="+mn-cs"/>
                        </a:rPr>
                        <a:t>RIA</a:t>
                      </a:r>
                    </a:p>
                    <a:p>
                      <a:pPr marL="0" lvl="0" indent="0" algn="ctr">
                        <a:lnSpc>
                          <a:spcPct val="100000"/>
                        </a:lnSpc>
                        <a:spcBef>
                          <a:spcPts val="0"/>
                        </a:spcBef>
                        <a:spcAft>
                          <a:spcPts val="0"/>
                        </a:spcAft>
                        <a:buNone/>
                      </a:pPr>
                      <a:r>
                        <a:rPr lang="en-US" sz="1400" b="0" i="0" u="none" strike="noStrike" kern="1200">
                          <a:solidFill>
                            <a:schemeClr val="tx1"/>
                          </a:solidFill>
                          <a:effectLst/>
                          <a:latin typeface="Verdana"/>
                          <a:ea typeface="Verdana"/>
                          <a:cs typeface="+mn-cs"/>
                        </a:rPr>
                        <a:t>TRL 4</a:t>
                      </a:r>
                    </a:p>
                  </a:txBody>
                  <a:tcPr marL="5098" marR="5098" marT="5097"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marL="0" lvl="0" indent="0" algn="ctr" defTabSz="939575">
                        <a:lnSpc>
                          <a:spcPct val="100000"/>
                        </a:lnSpc>
                        <a:spcBef>
                          <a:spcPts val="0"/>
                        </a:spcBef>
                        <a:spcAft>
                          <a:spcPts val="0"/>
                        </a:spcAft>
                        <a:buNone/>
                        <a:tabLst/>
                        <a:defRPr/>
                      </a:pPr>
                      <a:r>
                        <a:rPr lang="lv-LV" sz="1400">
                          <a:solidFill>
                            <a:schemeClr val="tx1"/>
                          </a:solidFill>
                          <a:latin typeface="Verdana"/>
                          <a:ea typeface="Verdana"/>
                        </a:rPr>
                        <a:t>5</a:t>
                      </a:r>
                    </a:p>
                  </a:txBody>
                  <a:tcPr marL="5098" marR="5098" marT="5097"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marL="0" lvl="0" indent="0" algn="ctr" defTabSz="939575">
                        <a:lnSpc>
                          <a:spcPct val="100000"/>
                        </a:lnSpc>
                        <a:spcBef>
                          <a:spcPts val="0"/>
                        </a:spcBef>
                        <a:spcAft>
                          <a:spcPts val="0"/>
                        </a:spcAft>
                        <a:buNone/>
                        <a:tabLst/>
                        <a:defRPr/>
                      </a:pPr>
                      <a:r>
                        <a:rPr lang="lv-LV" sz="1400" dirty="0">
                          <a:solidFill>
                            <a:schemeClr val="tx1"/>
                          </a:solidFill>
                          <a:latin typeface="Verdana"/>
                          <a:ea typeface="Verdana"/>
                        </a:rPr>
                        <a:t>3</a:t>
                      </a:r>
                    </a:p>
                  </a:txBody>
                  <a:tcPr marL="5098" marR="5098" marT="5097"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extLst>
                  <a:ext uri="{0D108BD9-81ED-4DB2-BD59-A6C34878D82A}">
                    <a16:rowId xmlns:a16="http://schemas.microsoft.com/office/drawing/2014/main" val="3530143027"/>
                  </a:ext>
                </a:extLst>
              </a:tr>
            </a:tbl>
          </a:graphicData>
        </a:graphic>
      </p:graphicFrame>
      <p:sp>
        <p:nvSpPr>
          <p:cNvPr id="12" name="Rectangle 11">
            <a:extLst>
              <a:ext uri="{FF2B5EF4-FFF2-40B4-BE49-F238E27FC236}">
                <a16:creationId xmlns:a16="http://schemas.microsoft.com/office/drawing/2014/main" id="{AC367565-D35D-1667-C71D-CD955A028A3E}"/>
              </a:ext>
            </a:extLst>
          </p:cNvPr>
          <p:cNvSpPr/>
          <p:nvPr/>
        </p:nvSpPr>
        <p:spPr>
          <a:xfrm>
            <a:off x="6837868" y="1169070"/>
            <a:ext cx="4389063" cy="369332"/>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dirty="0">
                <a:ln>
                  <a:noFill/>
                </a:ln>
                <a:solidFill>
                  <a:srgbClr val="002060"/>
                </a:solidFill>
                <a:effectLst/>
                <a:uLnTx/>
                <a:uFillTx/>
                <a:latin typeface="Verdana"/>
                <a:ea typeface="Verdana"/>
              </a:rPr>
              <a:t>Deadline: </a:t>
            </a:r>
            <a:r>
              <a:rPr lang="en-GB" b="1" dirty="0">
                <a:latin typeface="Verdana"/>
                <a:ea typeface="Verdana"/>
              </a:rPr>
              <a:t>5 September</a:t>
            </a:r>
            <a:r>
              <a:rPr kumimoji="0" lang="en-GB" sz="1800" b="1" i="0" u="none" strike="noStrike" kern="1200" cap="none" spc="0" normalizeH="0" baseline="0" noProof="0" dirty="0">
                <a:ln>
                  <a:noFill/>
                </a:ln>
                <a:effectLst/>
                <a:uLnTx/>
                <a:uFillTx/>
                <a:latin typeface="Verdana"/>
                <a:ea typeface="Verdana"/>
              </a:rPr>
              <a:t> </a:t>
            </a:r>
            <a:r>
              <a:rPr lang="en-GB" b="1" dirty="0">
                <a:solidFill>
                  <a:prstClr val="black"/>
                </a:solidFill>
                <a:latin typeface="Verdana"/>
                <a:ea typeface="Verdana"/>
              </a:rPr>
              <a:t>2024</a:t>
            </a:r>
            <a:endParaRPr kumimoji="0" lang="en-GB" sz="1800" b="1" i="0" u="none" strike="noStrike" kern="1200" cap="none" spc="0" normalizeH="0" baseline="0" noProof="0" dirty="0">
              <a:ln>
                <a:noFill/>
              </a:ln>
              <a:solidFill>
                <a:prstClr val="black"/>
              </a:solidFill>
              <a:effectLst/>
              <a:uLnTx/>
              <a:uFillTx/>
              <a:latin typeface="Verdana"/>
              <a:ea typeface="Verdana"/>
            </a:endParaRPr>
          </a:p>
        </p:txBody>
      </p:sp>
      <p:sp>
        <p:nvSpPr>
          <p:cNvPr id="18" name="Rectangle 17">
            <a:extLst>
              <a:ext uri="{FF2B5EF4-FFF2-40B4-BE49-F238E27FC236}">
                <a16:creationId xmlns:a16="http://schemas.microsoft.com/office/drawing/2014/main" id="{F3966248-28C2-AFE9-98C6-3673C01CA9FD}"/>
              </a:ext>
            </a:extLst>
          </p:cNvPr>
          <p:cNvSpPr/>
          <p:nvPr/>
        </p:nvSpPr>
        <p:spPr>
          <a:xfrm>
            <a:off x="1601039" y="1201918"/>
            <a:ext cx="6070404" cy="374273"/>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dirty="0">
                <a:ln>
                  <a:noFill/>
                </a:ln>
                <a:solidFill>
                  <a:srgbClr val="002060"/>
                </a:solidFill>
                <a:effectLst/>
                <a:uLnTx/>
                <a:uFillTx/>
                <a:latin typeface="Verdana"/>
                <a:ea typeface="Verdana"/>
              </a:rPr>
              <a:t>Opening </a:t>
            </a:r>
            <a:r>
              <a:rPr lang="en-GB" b="1" dirty="0">
                <a:solidFill>
                  <a:srgbClr val="002060"/>
                </a:solidFill>
                <a:latin typeface="Verdana"/>
                <a:ea typeface="Verdana"/>
              </a:rPr>
              <a:t>date: </a:t>
            </a:r>
            <a:r>
              <a:rPr lang="en-GB" b="1" dirty="0">
                <a:solidFill>
                  <a:prstClr val="black"/>
                </a:solidFill>
                <a:latin typeface="Verdana"/>
                <a:ea typeface="Verdana"/>
              </a:rPr>
              <a:t>7</a:t>
            </a:r>
            <a:r>
              <a:rPr lang="lv-LV" b="1" dirty="0">
                <a:solidFill>
                  <a:prstClr val="black"/>
                </a:solidFill>
                <a:latin typeface="Verdana"/>
                <a:ea typeface="Verdana"/>
              </a:rPr>
              <a:t> </a:t>
            </a:r>
            <a:r>
              <a:rPr lang="lv-LV" b="1" dirty="0" err="1">
                <a:solidFill>
                  <a:prstClr val="black"/>
                </a:solidFill>
                <a:latin typeface="Verdana"/>
                <a:ea typeface="Verdana"/>
              </a:rPr>
              <a:t>May</a:t>
            </a:r>
            <a:r>
              <a:rPr kumimoji="0" lang="lv-LV" sz="1800" b="1" i="0" u="none" strike="noStrike" kern="1200" cap="none" spc="0" normalizeH="0" baseline="0" noProof="0" dirty="0">
                <a:ln>
                  <a:noFill/>
                </a:ln>
                <a:solidFill>
                  <a:prstClr val="black"/>
                </a:solidFill>
                <a:effectLst/>
                <a:uLnTx/>
                <a:uFillTx/>
                <a:latin typeface="Verdana"/>
                <a:ea typeface="Verdana"/>
              </a:rPr>
              <a:t> </a:t>
            </a:r>
            <a:r>
              <a:rPr kumimoji="0" lang="en-GB" sz="1800" b="1" i="0" u="none" strike="noStrike" kern="1200" cap="none" spc="0" normalizeH="0" baseline="0" noProof="0" dirty="0">
                <a:ln>
                  <a:noFill/>
                </a:ln>
                <a:solidFill>
                  <a:prstClr val="black"/>
                </a:solidFill>
                <a:effectLst/>
                <a:uLnTx/>
                <a:uFillTx/>
                <a:latin typeface="Verdana"/>
                <a:ea typeface="Verdana"/>
              </a:rPr>
              <a:t>202</a:t>
            </a:r>
            <a:r>
              <a:rPr kumimoji="0" lang="lv-LV" sz="1800" b="1" i="0" u="none" strike="noStrike" kern="1200" cap="none" spc="0" normalizeH="0" baseline="0" noProof="0" dirty="0">
                <a:ln>
                  <a:noFill/>
                </a:ln>
                <a:solidFill>
                  <a:prstClr val="black"/>
                </a:solidFill>
                <a:effectLst/>
                <a:uLnTx/>
                <a:uFillTx/>
                <a:latin typeface="Verdana"/>
                <a:ea typeface="Verdana"/>
              </a:rPr>
              <a:t>4</a:t>
            </a:r>
            <a:r>
              <a:rPr lang="en-GB" b="1" dirty="0">
                <a:solidFill>
                  <a:prstClr val="black"/>
                </a:solidFill>
                <a:latin typeface="Verdana"/>
                <a:ea typeface="Verdana"/>
              </a:rPr>
              <a:t> </a:t>
            </a:r>
            <a:endParaRPr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08085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0752D-AD28-4692-7FBA-108264F745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54398-7975-50A4-6573-261A3EF66FCF}"/>
              </a:ext>
            </a:extLst>
          </p:cNvPr>
          <p:cNvSpPr>
            <a:spLocks noGrp="1"/>
          </p:cNvSpPr>
          <p:nvPr>
            <p:ph type="title"/>
          </p:nvPr>
        </p:nvSpPr>
        <p:spPr>
          <a:xfrm>
            <a:off x="1094145" y="-8576"/>
            <a:ext cx="10515600" cy="1325563"/>
          </a:xfrm>
        </p:spPr>
        <p:txBody>
          <a:bodyPr>
            <a:normAutofit/>
          </a:bodyPr>
          <a:lstStyle/>
          <a:p>
            <a:r>
              <a:rPr lang="en-US" sz="2900" b="1" dirty="0">
                <a:solidFill>
                  <a:srgbClr val="0308DB">
                    <a:lumMod val="50000"/>
                  </a:srgbClr>
                </a:solidFill>
                <a:latin typeface="Verdana" panose="020B0604030504040204" pitchFamily="34" charset="0"/>
                <a:ea typeface="Verdana" panose="020B0604030504040204" pitchFamily="34" charset="0"/>
              </a:rPr>
              <a:t>D3: Sustainable, secure and competitive energy supply </a:t>
            </a:r>
          </a:p>
        </p:txBody>
      </p:sp>
      <p:sp>
        <p:nvSpPr>
          <p:cNvPr id="3" name="Slide Number Placeholder 2">
            <a:extLst>
              <a:ext uri="{FF2B5EF4-FFF2-40B4-BE49-F238E27FC236}">
                <a16:creationId xmlns:a16="http://schemas.microsoft.com/office/drawing/2014/main" id="{C2FF5C9B-46B9-3381-6126-8B9DCA9BBB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0F3F40-12FA-4968-8235-5F18DAFE2DEF}" type="slidenum">
              <a:rPr kumimoji="0" lang="lv-LV"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lv-LV"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11" name="Content Placeholder 10">
            <a:extLst>
              <a:ext uri="{FF2B5EF4-FFF2-40B4-BE49-F238E27FC236}">
                <a16:creationId xmlns:a16="http://schemas.microsoft.com/office/drawing/2014/main" id="{CB68553D-56FB-17F7-16A6-1038F293BFE8}"/>
              </a:ext>
            </a:extLst>
          </p:cNvPr>
          <p:cNvGraphicFramePr>
            <a:graphicFrameLocks/>
          </p:cNvGraphicFramePr>
          <p:nvPr/>
        </p:nvGraphicFramePr>
        <p:xfrm>
          <a:off x="141476" y="1813379"/>
          <a:ext cx="11725682" cy="3774621"/>
        </p:xfrm>
        <a:graphic>
          <a:graphicData uri="http://schemas.openxmlformats.org/drawingml/2006/table">
            <a:tbl>
              <a:tblPr/>
              <a:tblGrid>
                <a:gridCol w="5298395">
                  <a:extLst>
                    <a:ext uri="{9D8B030D-6E8A-4147-A177-3AD203B41FA5}">
                      <a16:colId xmlns:a16="http://schemas.microsoft.com/office/drawing/2014/main" val="20000"/>
                    </a:ext>
                  </a:extLst>
                </a:gridCol>
                <a:gridCol w="3128022">
                  <a:extLst>
                    <a:ext uri="{9D8B030D-6E8A-4147-A177-3AD203B41FA5}">
                      <a16:colId xmlns:a16="http://schemas.microsoft.com/office/drawing/2014/main" val="20001"/>
                    </a:ext>
                  </a:extLst>
                </a:gridCol>
                <a:gridCol w="1792335">
                  <a:extLst>
                    <a:ext uri="{9D8B030D-6E8A-4147-A177-3AD203B41FA5}">
                      <a16:colId xmlns:a16="http://schemas.microsoft.com/office/drawing/2014/main" val="20003"/>
                    </a:ext>
                  </a:extLst>
                </a:gridCol>
                <a:gridCol w="1506930">
                  <a:extLst>
                    <a:ext uri="{9D8B030D-6E8A-4147-A177-3AD203B41FA5}">
                      <a16:colId xmlns:a16="http://schemas.microsoft.com/office/drawing/2014/main" val="3995975852"/>
                    </a:ext>
                  </a:extLst>
                </a:gridCol>
              </a:tblGrid>
              <a:tr h="753007">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a:solidFill>
                            <a:schemeClr val="bg1"/>
                          </a:solidFill>
                          <a:effectLst/>
                          <a:latin typeface="Verdana" panose="020B0604030504040204" pitchFamily="34" charset="0"/>
                          <a:ea typeface="Verdana" panose="020B0604030504040204" pitchFamily="34" charset="0"/>
                          <a:cs typeface="+mn-cs"/>
                        </a:rPr>
                        <a:t>(EUR million)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701295">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l" defTabSz="914400">
                        <a:lnSpc>
                          <a:spcPct val="100000"/>
                        </a:lnSpc>
                        <a:spcBef>
                          <a:spcPts val="0"/>
                        </a:spcBef>
                        <a:spcAft>
                          <a:spcPts val="0"/>
                        </a:spcAft>
                        <a:buNone/>
                        <a:tabLst/>
                        <a:defRPr/>
                      </a:pPr>
                      <a:r>
                        <a:rPr lang="en-US" sz="1500" b="1" i="0" u="none" strike="noStrike" noProof="0">
                          <a:solidFill>
                            <a:schemeClr val="accent5">
                              <a:lumMod val="50000"/>
                            </a:schemeClr>
                          </a:solidFill>
                          <a:latin typeface="Arial"/>
                          <a:hlinkClick r:id="rId3">
                            <a:extLst>
                              <a:ext uri="{A12FA001-AC4F-418D-AE19-62706E023703}">
                                <ahyp:hlinkClr xmlns:ahyp="http://schemas.microsoft.com/office/drawing/2018/hyperlinkcolor" val="tx"/>
                              </a:ext>
                            </a:extLst>
                          </a:hlinkClick>
                        </a:rPr>
                        <a:t>HORIZON-CL5-2024-D3-02-01</a:t>
                      </a:r>
                    </a:p>
                    <a:p>
                      <a:pPr marL="0" marR="0" lvl="0" indent="0" algn="l">
                        <a:lnSpc>
                          <a:spcPct val="100000"/>
                        </a:lnSpc>
                        <a:spcBef>
                          <a:spcPts val="0"/>
                        </a:spcBef>
                        <a:spcAft>
                          <a:spcPts val="0"/>
                        </a:spcAft>
                        <a:buNone/>
                      </a:pPr>
                      <a:r>
                        <a:rPr lang="en-US" sz="1400" kern="1200" noProof="0">
                          <a:solidFill>
                            <a:schemeClr val="tx1"/>
                          </a:solidFill>
                          <a:latin typeface="Verdana"/>
                          <a:ea typeface="Verdana"/>
                          <a:cs typeface="+mn-cs"/>
                        </a:rPr>
                        <a:t>Digital tools for CSP and solar thermal plants</a:t>
                      </a:r>
                      <a:endParaRPr lang="en-US" sz="1400" kern="1200">
                        <a:solidFill>
                          <a:schemeClr val="tx1"/>
                        </a:solidFill>
                        <a:latin typeface="Verdana"/>
                        <a:ea typeface="Verdana"/>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a:solidFill>
                            <a:srgbClr val="000000"/>
                          </a:solidFill>
                          <a:effectLst/>
                          <a:latin typeface="Verdana" panose="020B0604030504040204" pitchFamily="34" charset="0"/>
                          <a:ea typeface="Verdana" panose="020B0604030504040204" pitchFamily="34" charset="0"/>
                        </a:rPr>
                        <a:t>IA</a:t>
                      </a:r>
                    </a:p>
                    <a:p>
                      <a:pPr algn="ctr" fontAlgn="ctr"/>
                      <a:r>
                        <a:rPr lang="en-US" sz="1400" kern="1200">
                          <a:solidFill>
                            <a:schemeClr val="tx1"/>
                          </a:solidFill>
                          <a:effectLst/>
                          <a:latin typeface="Verdana"/>
                          <a:ea typeface="Verdana"/>
                          <a:cs typeface="+mn-cs"/>
                        </a:rPr>
                        <a:t>TRL 7/</a:t>
                      </a:r>
                      <a:r>
                        <a:rPr lang="lv-LV" sz="1400" kern="1200">
                          <a:solidFill>
                            <a:schemeClr val="tx1"/>
                          </a:solidFill>
                          <a:effectLst/>
                          <a:latin typeface="Verdana"/>
                          <a:ea typeface="Verdana"/>
                          <a:cs typeface="+mn-cs"/>
                        </a:rPr>
                        <a:t>8</a:t>
                      </a:r>
                      <a:endParaRPr lang="en-GB" sz="1400" b="1" i="0" u="none" strike="noStrike" noProof="0">
                        <a:solidFill>
                          <a:schemeClr val="tx1"/>
                        </a:solidFill>
                        <a:effectLst/>
                        <a:latin typeface="Verdana"/>
                        <a:ea typeface="Verdana"/>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3</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24461071"/>
                  </a:ext>
                </a:extLst>
              </a:tr>
              <a:tr h="1274619">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lvl="0" algn="l" defTabSz="914400" rtl="0" eaLnBrk="1" fontAlgn="ctr" latinLnBrk="0" hangingPunct="1">
                        <a:lnSpc>
                          <a:spcPct val="100000"/>
                        </a:lnSpc>
                        <a:spcBef>
                          <a:spcPts val="0"/>
                        </a:spcBef>
                        <a:spcAft>
                          <a:spcPts val="0"/>
                        </a:spcAft>
                        <a:buNone/>
                      </a:pPr>
                      <a:r>
                        <a:rPr lang="en-US" sz="1500" b="1" i="0" u="none" strike="noStrike" kern="1200" noProof="0">
                          <a:solidFill>
                            <a:schemeClr val="accent5">
                              <a:lumMod val="50000"/>
                            </a:schemeClr>
                          </a:solidFill>
                          <a:latin typeface="Arial"/>
                          <a:ea typeface="+mn-ea"/>
                          <a:cs typeface="+mn-cs"/>
                          <a:hlinkClick r:id="rId4">
                            <a:extLst>
                              <a:ext uri="{A12FA001-AC4F-418D-AE19-62706E023703}">
                                <ahyp:hlinkClr xmlns:ahyp="http://schemas.microsoft.com/office/drawing/2018/hyperlinkcolor" val="tx"/>
                              </a:ext>
                            </a:extLst>
                          </a:hlinkClick>
                        </a:rPr>
                        <a:t>HORIZON-CL5-2024-D3-02-08</a:t>
                      </a:r>
                      <a:endParaRPr lang="en-US" sz="1500" b="1" i="0" u="none" strike="noStrike" kern="1200">
                        <a:solidFill>
                          <a:schemeClr val="accent5">
                            <a:lumMod val="50000"/>
                          </a:schemeClr>
                        </a:solidFill>
                        <a:latin typeface="Arial"/>
                        <a:ea typeface="+mn-ea"/>
                        <a:cs typeface="+mn-cs"/>
                        <a:hlinkClick r:id="rId4">
                          <a:extLst>
                            <a:ext uri="{A12FA001-AC4F-418D-AE19-62706E023703}">
                              <ahyp:hlinkClr xmlns:ahyp="http://schemas.microsoft.com/office/drawing/2018/hyperlinkcolor" val="tx"/>
                            </a:ext>
                          </a:extLst>
                        </a:hlinkClick>
                      </a:endParaRPr>
                    </a:p>
                    <a:p>
                      <a:pPr marL="0" lvl="0" algn="l" defTabSz="914400" rtl="0" eaLnBrk="1" fontAlgn="ctr" latinLnBrk="0" hangingPunct="1">
                        <a:lnSpc>
                          <a:spcPct val="100000"/>
                        </a:lnSpc>
                        <a:spcBef>
                          <a:spcPts val="0"/>
                        </a:spcBef>
                        <a:spcAft>
                          <a:spcPts val="0"/>
                        </a:spcAft>
                        <a:buNone/>
                      </a:pPr>
                      <a:r>
                        <a:rPr lang="en-US" sz="1400" kern="1200" noProof="0" err="1">
                          <a:solidFill>
                            <a:schemeClr val="tx1"/>
                          </a:solidFill>
                          <a:latin typeface="Verdana"/>
                          <a:ea typeface="Verdana"/>
                          <a:cs typeface="+mn-cs"/>
                        </a:rPr>
                        <a:t>Minimisation</a:t>
                      </a:r>
                      <a:r>
                        <a:rPr lang="en-US" sz="1400" kern="1200" noProof="0">
                          <a:solidFill>
                            <a:schemeClr val="tx1"/>
                          </a:solidFill>
                          <a:latin typeface="Verdana"/>
                          <a:ea typeface="Verdana"/>
                          <a:cs typeface="+mn-cs"/>
                        </a:rPr>
                        <a:t> of environmental, and </a:t>
                      </a:r>
                      <a:r>
                        <a:rPr lang="en-US" sz="1400" kern="1200" noProof="0" err="1">
                          <a:solidFill>
                            <a:schemeClr val="tx1"/>
                          </a:solidFill>
                          <a:latin typeface="Verdana"/>
                          <a:ea typeface="Verdana"/>
                          <a:cs typeface="+mn-cs"/>
                        </a:rPr>
                        <a:t>optimisation</a:t>
                      </a:r>
                      <a:r>
                        <a:rPr lang="en-US" sz="1400" kern="1200" noProof="0">
                          <a:solidFill>
                            <a:schemeClr val="tx1"/>
                          </a:solidFill>
                          <a:latin typeface="Verdana"/>
                          <a:ea typeface="Verdana"/>
                          <a:cs typeface="+mn-cs"/>
                        </a:rPr>
                        <a:t> of socio-economic impacts in the deployment, operation and decommissioning of offshore wind farms</a:t>
                      </a:r>
                      <a:endParaRPr lang="en-US" sz="1400" kern="1200">
                        <a:solidFill>
                          <a:schemeClr val="tx1"/>
                        </a:solidFill>
                        <a:latin typeface="Verdana"/>
                        <a:ea typeface="Verdana"/>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a:solidFill>
                            <a:schemeClr val="tx1"/>
                          </a:solidFill>
                          <a:effectLst/>
                          <a:latin typeface="Verdana" panose="020B0604030504040204" pitchFamily="34" charset="0"/>
                          <a:ea typeface="Verdana" panose="020B0604030504040204" pitchFamily="34" charset="0"/>
                        </a:rPr>
                        <a:t>RIA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a:solidFill>
                            <a:schemeClr val="tx1"/>
                          </a:solidFill>
                          <a:effectLst/>
                          <a:latin typeface="Verdana"/>
                          <a:ea typeface="Verdana"/>
                          <a:cs typeface="+mn-cs"/>
                        </a:rPr>
                        <a:t>TRL 5</a:t>
                      </a:r>
                      <a:endParaRPr lang="lv-LV" sz="1400" kern="1200">
                        <a:solidFill>
                          <a:schemeClr val="tx1"/>
                        </a:solidFill>
                        <a:effectLst/>
                        <a:latin typeface="Verdana"/>
                        <a:ea typeface="Verdana"/>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5</a:t>
                      </a:r>
                      <a:endParaRPr lang="en-US" sz="140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57014516"/>
                  </a:ext>
                </a:extLst>
              </a:tr>
              <a:tr h="1045700">
                <a:tc>
                  <a:txBody>
                    <a:bodyPr/>
                    <a:lstStyle/>
                    <a:p>
                      <a:pPr marL="0" lvl="0" indent="0" algn="l">
                        <a:lnSpc>
                          <a:spcPct val="100000"/>
                        </a:lnSpc>
                        <a:spcBef>
                          <a:spcPts val="0"/>
                        </a:spcBef>
                        <a:spcAft>
                          <a:spcPts val="0"/>
                        </a:spcAft>
                        <a:buNone/>
                      </a:pPr>
                      <a:r>
                        <a:rPr lang="en-US" sz="1500" b="1" i="0" u="none" strike="noStrike" noProof="0">
                          <a:solidFill>
                            <a:schemeClr val="accent5">
                              <a:lumMod val="50000"/>
                            </a:schemeClr>
                          </a:solidFill>
                          <a:latin typeface="Arial"/>
                          <a:hlinkClick r:id="rId5">
                            <a:extLst>
                              <a:ext uri="{A12FA001-AC4F-418D-AE19-62706E023703}">
                                <ahyp:hlinkClr xmlns:ahyp="http://schemas.microsoft.com/office/drawing/2018/hyperlinkcolor" val="tx"/>
                              </a:ext>
                            </a:extLst>
                          </a:hlinkClick>
                        </a:rPr>
                        <a:t>HORIZON-CL5-2024-D3-02-11</a:t>
                      </a:r>
                    </a:p>
                    <a:p>
                      <a:pPr marL="0" lvl="0" indent="0" algn="l">
                        <a:lnSpc>
                          <a:spcPct val="100000"/>
                        </a:lnSpc>
                        <a:spcBef>
                          <a:spcPts val="0"/>
                        </a:spcBef>
                        <a:spcAft>
                          <a:spcPts val="0"/>
                        </a:spcAft>
                        <a:buNone/>
                      </a:pPr>
                      <a:r>
                        <a:rPr lang="en-US" sz="1400" kern="1200" noProof="0">
                          <a:solidFill>
                            <a:schemeClr val="tx1"/>
                          </a:solidFill>
                          <a:latin typeface="Verdana"/>
                          <a:ea typeface="Verdana"/>
                          <a:cs typeface="+mn-cs"/>
                        </a:rPr>
                        <a:t>CCU for the production of fuels</a:t>
                      </a:r>
                      <a:endParaRPr lang="en-US" sz="1400" kern="1200">
                        <a:solidFill>
                          <a:schemeClr val="tx1"/>
                        </a:solidFill>
                        <a:latin typeface="Verdana"/>
                        <a:ea typeface="Verdana"/>
                        <a:cs typeface="+mn-cs"/>
                      </a:endParaRPr>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buNone/>
                      </a:pPr>
                      <a:r>
                        <a:rPr lang="lv-LV" sz="1400" b="1" i="0" u="none" strike="noStrike" noProof="0">
                          <a:solidFill>
                            <a:schemeClr val="tx1"/>
                          </a:solidFill>
                          <a:effectLst/>
                          <a:latin typeface="Verdana"/>
                          <a:ea typeface="Verdana"/>
                        </a:rPr>
                        <a:t>IA</a:t>
                      </a:r>
                      <a:endParaRPr lang="en-US"/>
                    </a:p>
                    <a:p>
                      <a:pPr marL="0" marR="0" lvl="0" indent="0" algn="ctr" rtl="0">
                        <a:lnSpc>
                          <a:spcPct val="100000"/>
                        </a:lnSpc>
                        <a:spcBef>
                          <a:spcPts val="0"/>
                        </a:spcBef>
                        <a:spcAft>
                          <a:spcPts val="0"/>
                        </a:spcAft>
                        <a:buClrTx/>
                        <a:buSzTx/>
                        <a:buFontTx/>
                        <a:buNone/>
                      </a:pPr>
                      <a:r>
                        <a:rPr lang="en-US" sz="1400" kern="1200">
                          <a:solidFill>
                            <a:schemeClr val="tx1"/>
                          </a:solidFill>
                          <a:effectLst/>
                          <a:latin typeface="Verdana"/>
                          <a:ea typeface="Verdana"/>
                          <a:cs typeface="+mn-cs"/>
                        </a:rPr>
                        <a:t>TRL 6-7</a:t>
                      </a:r>
                      <a:endParaRPr lang="lv-LV" sz="1400" kern="1200">
                        <a:solidFill>
                          <a:schemeClr val="tx1"/>
                        </a:solidFill>
                        <a:effectLst/>
                        <a:latin typeface="Verdana"/>
                        <a:ea typeface="Verdana"/>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a:lnSpc>
                          <a:spcPct val="100000"/>
                        </a:lnSpc>
                        <a:spcBef>
                          <a:spcPts val="0"/>
                        </a:spcBef>
                        <a:spcAft>
                          <a:spcPts val="0"/>
                        </a:spcAft>
                        <a:buClrTx/>
                        <a:buSzTx/>
                        <a:buFontTx/>
                        <a:buNone/>
                        <a:tabLst/>
                        <a:defRPr/>
                      </a:pPr>
                      <a:r>
                        <a:rPr lang="lv-LV" sz="1400">
                          <a:solidFill>
                            <a:schemeClr val="tx1"/>
                          </a:solidFill>
                          <a:latin typeface="Verdana"/>
                          <a:ea typeface="Verdana"/>
                        </a:rPr>
                        <a:t>7</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a:lnSpc>
                          <a:spcPct val="100000"/>
                        </a:lnSpc>
                        <a:spcBef>
                          <a:spcPts val="0"/>
                        </a:spcBef>
                        <a:spcAft>
                          <a:spcPts val="0"/>
                        </a:spcAft>
                        <a:buClrTx/>
                        <a:buSzTx/>
                        <a:buFontTx/>
                        <a:buNone/>
                        <a:tabLst/>
                        <a:defRPr/>
                      </a:pPr>
                      <a:r>
                        <a:rPr lang="lv-LV" sz="1400" dirty="0">
                          <a:solidFill>
                            <a:schemeClr val="tx1"/>
                          </a:solidFill>
                          <a:latin typeface="Verdana"/>
                          <a:ea typeface="Verdana"/>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64206786"/>
                  </a:ext>
                </a:extLst>
              </a:tr>
            </a:tbl>
          </a:graphicData>
        </a:graphic>
      </p:graphicFrame>
      <p:sp>
        <p:nvSpPr>
          <p:cNvPr id="12" name="Rectangle 11">
            <a:extLst>
              <a:ext uri="{FF2B5EF4-FFF2-40B4-BE49-F238E27FC236}">
                <a16:creationId xmlns:a16="http://schemas.microsoft.com/office/drawing/2014/main" id="{AC367565-D35D-1667-C71D-CD955A028A3E}"/>
              </a:ext>
            </a:extLst>
          </p:cNvPr>
          <p:cNvSpPr/>
          <p:nvPr/>
        </p:nvSpPr>
        <p:spPr>
          <a:xfrm>
            <a:off x="6862518" y="1236740"/>
            <a:ext cx="4389063" cy="369332"/>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a:ln>
                  <a:noFill/>
                </a:ln>
                <a:solidFill>
                  <a:srgbClr val="002060"/>
                </a:solidFill>
                <a:effectLst/>
                <a:uLnTx/>
                <a:uFillTx/>
                <a:latin typeface="Verdana"/>
                <a:ea typeface="Verdana"/>
              </a:rPr>
              <a:t>Deadline: </a:t>
            </a:r>
            <a:r>
              <a:rPr lang="en-GB" b="1">
                <a:solidFill>
                  <a:prstClr val="black"/>
                </a:solidFill>
                <a:latin typeface="Verdana"/>
                <a:ea typeface="Verdana"/>
              </a:rPr>
              <a:t>21 January</a:t>
            </a:r>
            <a:r>
              <a:rPr kumimoji="0" lang="en-GB" sz="1800" b="1" i="0" u="none" strike="noStrike" kern="1200" cap="none" spc="0" normalizeH="0" baseline="0" noProof="0">
                <a:ln>
                  <a:noFill/>
                </a:ln>
                <a:solidFill>
                  <a:prstClr val="black"/>
                </a:solidFill>
                <a:effectLst/>
                <a:uLnTx/>
                <a:uFillTx/>
                <a:latin typeface="Verdana"/>
                <a:ea typeface="Verdana"/>
              </a:rPr>
              <a:t> </a:t>
            </a:r>
            <a:r>
              <a:rPr lang="en-GB" b="1">
                <a:solidFill>
                  <a:prstClr val="black"/>
                </a:solidFill>
                <a:latin typeface="Verdana"/>
                <a:ea typeface="Verdana"/>
              </a:rPr>
              <a:t>2025</a:t>
            </a:r>
            <a:endParaRPr kumimoji="0" lang="en-GB" sz="1800" b="1" i="0" u="none" strike="noStrike" kern="1200" cap="none" spc="0" normalizeH="0" baseline="0" noProof="0">
              <a:ln>
                <a:noFill/>
              </a:ln>
              <a:solidFill>
                <a:prstClr val="black"/>
              </a:solidFill>
              <a:effectLst/>
              <a:uLnTx/>
              <a:uFillTx/>
              <a:latin typeface="Verdana"/>
              <a:ea typeface="Verdana"/>
            </a:endParaRPr>
          </a:p>
        </p:txBody>
      </p:sp>
      <p:sp>
        <p:nvSpPr>
          <p:cNvPr id="18" name="Rectangle 17">
            <a:extLst>
              <a:ext uri="{FF2B5EF4-FFF2-40B4-BE49-F238E27FC236}">
                <a16:creationId xmlns:a16="http://schemas.microsoft.com/office/drawing/2014/main" id="{F3966248-28C2-AFE9-98C6-3673C01CA9FD}"/>
              </a:ext>
            </a:extLst>
          </p:cNvPr>
          <p:cNvSpPr/>
          <p:nvPr/>
        </p:nvSpPr>
        <p:spPr>
          <a:xfrm>
            <a:off x="1628748" y="1274393"/>
            <a:ext cx="6070404" cy="374273"/>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dirty="0">
                <a:ln>
                  <a:noFill/>
                </a:ln>
                <a:solidFill>
                  <a:srgbClr val="002060"/>
                </a:solidFill>
                <a:effectLst/>
                <a:uLnTx/>
                <a:uFillTx/>
                <a:latin typeface="Verdana"/>
                <a:ea typeface="Verdana"/>
              </a:rPr>
              <a:t>Opening date: </a:t>
            </a:r>
            <a:r>
              <a:rPr lang="en-GB" b="1" dirty="0">
                <a:solidFill>
                  <a:prstClr val="black"/>
                </a:solidFill>
                <a:latin typeface="Verdana"/>
                <a:ea typeface="Verdana"/>
              </a:rPr>
              <a:t>17</a:t>
            </a:r>
            <a:r>
              <a:rPr lang="lv-LV" b="1" dirty="0">
                <a:solidFill>
                  <a:prstClr val="black"/>
                </a:solidFill>
                <a:latin typeface="Verdana"/>
                <a:ea typeface="Verdana"/>
              </a:rPr>
              <a:t> September</a:t>
            </a:r>
            <a:r>
              <a:rPr kumimoji="0" lang="lv-LV" sz="1800" b="1" i="0" u="none" strike="noStrike" kern="1200" cap="none" spc="0" normalizeH="0" baseline="0" noProof="0" dirty="0">
                <a:ln>
                  <a:noFill/>
                </a:ln>
                <a:solidFill>
                  <a:prstClr val="black"/>
                </a:solidFill>
                <a:effectLst/>
                <a:uLnTx/>
                <a:uFillTx/>
                <a:latin typeface="Verdana"/>
                <a:ea typeface="Verdana"/>
              </a:rPr>
              <a:t> </a:t>
            </a:r>
            <a:r>
              <a:rPr kumimoji="0" lang="en-GB" sz="1800" b="1" i="0" u="none" strike="noStrike" kern="1200" cap="none" spc="0" normalizeH="0" baseline="0" noProof="0" dirty="0">
                <a:ln>
                  <a:noFill/>
                </a:ln>
                <a:solidFill>
                  <a:prstClr val="black"/>
                </a:solidFill>
                <a:effectLst/>
                <a:uLnTx/>
                <a:uFillTx/>
                <a:latin typeface="Verdana"/>
                <a:ea typeface="Verdana"/>
              </a:rPr>
              <a:t>202</a:t>
            </a:r>
            <a:r>
              <a:rPr kumimoji="0" lang="lv-LV" sz="1800" b="1" i="0" u="none" strike="noStrike" kern="1200" cap="none" spc="0" normalizeH="0" baseline="0" noProof="0" dirty="0">
                <a:ln>
                  <a:noFill/>
                </a:ln>
                <a:solidFill>
                  <a:prstClr val="black"/>
                </a:solidFill>
                <a:effectLst/>
                <a:uLnTx/>
                <a:uFillTx/>
                <a:latin typeface="Verdana"/>
                <a:ea typeface="Verdana"/>
              </a:rPr>
              <a:t>4</a:t>
            </a:r>
            <a:r>
              <a:rPr lang="en-GB" b="1" dirty="0">
                <a:solidFill>
                  <a:prstClr val="black"/>
                </a:solidFill>
                <a:latin typeface="Verdana"/>
                <a:ea typeface="Verdana"/>
              </a:rPr>
              <a:t> </a:t>
            </a:r>
            <a:endPar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4073462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0752D-AD28-4692-7FBA-108264F745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54398-7975-50A4-6573-261A3EF66FCF}"/>
              </a:ext>
            </a:extLst>
          </p:cNvPr>
          <p:cNvSpPr>
            <a:spLocks noGrp="1"/>
          </p:cNvSpPr>
          <p:nvPr>
            <p:ph type="title"/>
          </p:nvPr>
        </p:nvSpPr>
        <p:spPr>
          <a:xfrm>
            <a:off x="1094145" y="-8576"/>
            <a:ext cx="10515600" cy="1325563"/>
          </a:xfrm>
        </p:spPr>
        <p:txBody>
          <a:bodyPr>
            <a:normAutofit/>
          </a:bodyPr>
          <a:lstStyle/>
          <a:p>
            <a:r>
              <a:rPr lang="en-US" sz="2900" b="1" dirty="0">
                <a:solidFill>
                  <a:srgbClr val="0308DB">
                    <a:lumMod val="50000"/>
                  </a:srgbClr>
                </a:solidFill>
                <a:latin typeface="Verdana" panose="020B0604030504040204" pitchFamily="34" charset="0"/>
                <a:ea typeface="Verdana" panose="020B0604030504040204" pitchFamily="34" charset="0"/>
              </a:rPr>
              <a:t>D3: Sustainable, secure and competitive energy supply </a:t>
            </a:r>
          </a:p>
        </p:txBody>
      </p:sp>
      <p:sp>
        <p:nvSpPr>
          <p:cNvPr id="3" name="Slide Number Placeholder 2">
            <a:extLst>
              <a:ext uri="{FF2B5EF4-FFF2-40B4-BE49-F238E27FC236}">
                <a16:creationId xmlns:a16="http://schemas.microsoft.com/office/drawing/2014/main" id="{C2FF5C9B-46B9-3381-6126-8B9DCA9BBB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0F3F40-12FA-4968-8235-5F18DAFE2DEF}" type="slidenum">
              <a:rPr kumimoji="0" lang="lv-LV"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lv-LV"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11" name="Content Placeholder 10">
            <a:extLst>
              <a:ext uri="{FF2B5EF4-FFF2-40B4-BE49-F238E27FC236}">
                <a16:creationId xmlns:a16="http://schemas.microsoft.com/office/drawing/2014/main" id="{CB68553D-56FB-17F7-16A6-1038F293BFE8}"/>
              </a:ext>
            </a:extLst>
          </p:cNvPr>
          <p:cNvGraphicFramePr>
            <a:graphicFrameLocks/>
          </p:cNvGraphicFramePr>
          <p:nvPr/>
        </p:nvGraphicFramePr>
        <p:xfrm>
          <a:off x="132239" y="1933452"/>
          <a:ext cx="11725682" cy="3469822"/>
        </p:xfrm>
        <a:graphic>
          <a:graphicData uri="http://schemas.openxmlformats.org/drawingml/2006/table">
            <a:tbl>
              <a:tblPr/>
              <a:tblGrid>
                <a:gridCol w="5298395">
                  <a:extLst>
                    <a:ext uri="{9D8B030D-6E8A-4147-A177-3AD203B41FA5}">
                      <a16:colId xmlns:a16="http://schemas.microsoft.com/office/drawing/2014/main" val="20000"/>
                    </a:ext>
                  </a:extLst>
                </a:gridCol>
                <a:gridCol w="3128022">
                  <a:extLst>
                    <a:ext uri="{9D8B030D-6E8A-4147-A177-3AD203B41FA5}">
                      <a16:colId xmlns:a16="http://schemas.microsoft.com/office/drawing/2014/main" val="20001"/>
                    </a:ext>
                  </a:extLst>
                </a:gridCol>
                <a:gridCol w="1792335">
                  <a:extLst>
                    <a:ext uri="{9D8B030D-6E8A-4147-A177-3AD203B41FA5}">
                      <a16:colId xmlns:a16="http://schemas.microsoft.com/office/drawing/2014/main" val="20003"/>
                    </a:ext>
                  </a:extLst>
                </a:gridCol>
                <a:gridCol w="1506930">
                  <a:extLst>
                    <a:ext uri="{9D8B030D-6E8A-4147-A177-3AD203B41FA5}">
                      <a16:colId xmlns:a16="http://schemas.microsoft.com/office/drawing/2014/main" val="3995975852"/>
                    </a:ext>
                  </a:extLst>
                </a:gridCol>
              </a:tblGrid>
              <a:tr h="686417">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a:solidFill>
                            <a:schemeClr val="bg1"/>
                          </a:solidFill>
                          <a:effectLst/>
                          <a:latin typeface="Verdana" panose="020B0604030504040204" pitchFamily="34" charset="0"/>
                          <a:ea typeface="Verdana" panose="020B0604030504040204" pitchFamily="34" charset="0"/>
                          <a:cs typeface="+mn-cs"/>
                        </a:rPr>
                        <a:t>(EUR million)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630859">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l" defTabSz="914400">
                        <a:lnSpc>
                          <a:spcPct val="100000"/>
                        </a:lnSpc>
                        <a:spcBef>
                          <a:spcPts val="0"/>
                        </a:spcBef>
                        <a:spcAft>
                          <a:spcPts val="0"/>
                        </a:spcAft>
                        <a:buNone/>
                        <a:tabLst/>
                        <a:defRPr/>
                      </a:pPr>
                      <a:r>
                        <a:rPr lang="en-US" sz="1500" b="1" i="0" u="none" strike="noStrike" noProof="0">
                          <a:solidFill>
                            <a:schemeClr val="accent5">
                              <a:lumMod val="50000"/>
                            </a:schemeClr>
                          </a:solidFill>
                          <a:latin typeface="Arial"/>
                          <a:hlinkClick r:id="rId3">
                            <a:extLst>
                              <a:ext uri="{A12FA001-AC4F-418D-AE19-62706E023703}">
                                <ahyp:hlinkClr xmlns:ahyp="http://schemas.microsoft.com/office/drawing/2018/hyperlinkcolor" val="tx"/>
                              </a:ext>
                            </a:extLst>
                          </a:hlinkClick>
                        </a:rPr>
                        <a:t>HORIZON-CL5-2024-D3-02-10</a:t>
                      </a:r>
                    </a:p>
                    <a:p>
                      <a:pPr marL="0" marR="0" lvl="0" indent="0" algn="l">
                        <a:lnSpc>
                          <a:spcPct val="100000"/>
                        </a:lnSpc>
                        <a:spcBef>
                          <a:spcPts val="0"/>
                        </a:spcBef>
                        <a:spcAft>
                          <a:spcPts val="0"/>
                        </a:spcAft>
                        <a:buNone/>
                      </a:pPr>
                      <a:r>
                        <a:rPr lang="en-US" sz="1400" kern="1200" noProof="0">
                          <a:solidFill>
                            <a:schemeClr val="tx1"/>
                          </a:solidFill>
                          <a:latin typeface="Verdana"/>
                          <a:ea typeface="Verdana"/>
                          <a:cs typeface="+mn-cs"/>
                        </a:rPr>
                        <a:t>Market Uptake Measures of renewable energy systems</a:t>
                      </a:r>
                      <a:endParaRPr lang="en-US" sz="1400" kern="1200">
                        <a:solidFill>
                          <a:schemeClr val="tx1"/>
                        </a:solidFill>
                        <a:latin typeface="Verdana"/>
                        <a:ea typeface="Verdana"/>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a:solidFill>
                            <a:srgbClr val="000000"/>
                          </a:solidFill>
                          <a:effectLst/>
                          <a:latin typeface="Verdana"/>
                          <a:ea typeface="Verdana"/>
                        </a:rPr>
                        <a:t>CSA</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24461071"/>
                  </a:ext>
                </a:extLst>
              </a:tr>
              <a:tr h="951412">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lvl="0" algn="l" defTabSz="914400">
                        <a:lnSpc>
                          <a:spcPct val="100000"/>
                        </a:lnSpc>
                        <a:spcBef>
                          <a:spcPts val="0"/>
                        </a:spcBef>
                        <a:spcAft>
                          <a:spcPts val="0"/>
                        </a:spcAft>
                        <a:buNone/>
                      </a:pPr>
                      <a:r>
                        <a:rPr lang="en-US" sz="1500" b="1" i="0" u="none" strike="noStrike" kern="1200" noProof="0">
                          <a:solidFill>
                            <a:schemeClr val="accent5">
                              <a:lumMod val="50000"/>
                            </a:schemeClr>
                          </a:solidFill>
                          <a:latin typeface="Arial"/>
                          <a:hlinkClick r:id="rId4">
                            <a:extLst>
                              <a:ext uri="{A12FA001-AC4F-418D-AE19-62706E023703}">
                                <ahyp:hlinkClr xmlns:ahyp="http://schemas.microsoft.com/office/drawing/2018/hyperlinkcolor" val="tx"/>
                              </a:ext>
                            </a:extLst>
                          </a:hlinkClick>
                        </a:rPr>
                        <a:t>HORIZON-CL5-2024-D3-02-12</a:t>
                      </a:r>
                    </a:p>
                    <a:p>
                      <a:pPr marL="0" lvl="0" algn="l">
                        <a:lnSpc>
                          <a:spcPct val="100000"/>
                        </a:lnSpc>
                        <a:spcBef>
                          <a:spcPts val="0"/>
                        </a:spcBef>
                        <a:spcAft>
                          <a:spcPts val="0"/>
                        </a:spcAft>
                        <a:buNone/>
                      </a:pPr>
                      <a:r>
                        <a:rPr lang="en-US" sz="1400" kern="1200" noProof="0">
                          <a:solidFill>
                            <a:schemeClr val="tx1"/>
                          </a:solidFill>
                          <a:latin typeface="Verdana"/>
                          <a:ea typeface="Verdana"/>
                          <a:cs typeface="+mn-cs"/>
                        </a:rPr>
                        <a:t>DACCS and BECCS for CO2 removal/negative emissions</a:t>
                      </a:r>
                      <a:endParaRPr lang="en-US" sz="1400" kern="1200">
                        <a:solidFill>
                          <a:schemeClr val="tx1"/>
                        </a:solidFill>
                        <a:latin typeface="Verdana"/>
                        <a:ea typeface="Verdana"/>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a:solidFill>
                            <a:schemeClr val="tx1"/>
                          </a:solidFill>
                          <a:effectLst/>
                          <a:latin typeface="Verdana"/>
                          <a:ea typeface="Verdana"/>
                        </a:rPr>
                        <a:t>IA</a:t>
                      </a:r>
                      <a:endParaRPr lang="lv-LV" sz="1400" b="1" i="0" u="none" strike="noStrike" noProof="0">
                        <a:solidFill>
                          <a:schemeClr val="tx1"/>
                        </a:solidFill>
                        <a:effectLst/>
                        <a:latin typeface="Verdana" panose="020B0604030504040204" pitchFamily="34" charset="0"/>
                        <a:ea typeface="Verdana" panose="020B0604030504040204"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a:solidFill>
                            <a:schemeClr val="tx1"/>
                          </a:solidFill>
                          <a:effectLst/>
                          <a:latin typeface="Verdana"/>
                          <a:ea typeface="Verdana"/>
                          <a:cs typeface="+mn-cs"/>
                        </a:rPr>
                        <a:t>TRL 6-7</a:t>
                      </a:r>
                      <a:endParaRPr lang="lv-LV" sz="1400" kern="1200">
                        <a:solidFill>
                          <a:schemeClr val="tx1"/>
                        </a:solidFill>
                        <a:effectLst/>
                        <a:latin typeface="Verdana"/>
                        <a:ea typeface="Verdana"/>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a:lnSpc>
                          <a:spcPct val="100000"/>
                        </a:lnSpc>
                        <a:spcBef>
                          <a:spcPts val="0"/>
                        </a:spcBef>
                        <a:spcAft>
                          <a:spcPts val="0"/>
                        </a:spcAft>
                        <a:buNone/>
                      </a:pPr>
                      <a:r>
                        <a:rPr lang="lv-LV" sz="1400" b="0" i="0" u="none" strike="noStrike" noProof="0">
                          <a:solidFill>
                            <a:schemeClr val="tx1"/>
                          </a:solidFill>
                        </a:rPr>
                        <a:t>5 - 7</a:t>
                      </a:r>
                      <a:endParaRPr lang="en-US"/>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2-3</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57014516"/>
                  </a:ext>
                </a:extLst>
              </a:tr>
              <a:tr h="1201134">
                <a:tc>
                  <a:txBody>
                    <a:bodyPr/>
                    <a:lstStyle/>
                    <a:p>
                      <a:pPr marL="0" lvl="0" indent="0" algn="l">
                        <a:lnSpc>
                          <a:spcPct val="100000"/>
                        </a:lnSpc>
                        <a:spcBef>
                          <a:spcPts val="0"/>
                        </a:spcBef>
                        <a:spcAft>
                          <a:spcPts val="0"/>
                        </a:spcAft>
                        <a:buNone/>
                      </a:pPr>
                      <a:r>
                        <a:rPr lang="en-US" sz="1500" b="1" i="0" u="none" strike="noStrike" noProof="0">
                          <a:solidFill>
                            <a:schemeClr val="accent5">
                              <a:lumMod val="50000"/>
                            </a:schemeClr>
                          </a:solidFill>
                          <a:latin typeface="Arial"/>
                          <a:hlinkClick r:id="rId5">
                            <a:extLst>
                              <a:ext uri="{A12FA001-AC4F-418D-AE19-62706E023703}">
                                <ahyp:hlinkClr xmlns:ahyp="http://schemas.microsoft.com/office/drawing/2018/hyperlinkcolor" val="tx"/>
                              </a:ext>
                            </a:extLst>
                          </a:hlinkClick>
                        </a:rPr>
                        <a:t>HORIZON-CL5-2024-D3-02-09</a:t>
                      </a:r>
                      <a:endParaRPr lang="en-US" b="1">
                        <a:solidFill>
                          <a:schemeClr val="accent5">
                            <a:lumMod val="50000"/>
                          </a:schemeClr>
                        </a:solidFill>
                        <a:hlinkClick r:id="rId5">
                          <a:extLst>
                            <a:ext uri="{A12FA001-AC4F-418D-AE19-62706E023703}">
                              <ahyp:hlinkClr xmlns:ahyp="http://schemas.microsoft.com/office/drawing/2018/hyperlinkcolor" val="tx"/>
                            </a:ext>
                          </a:extLst>
                        </a:hlinkClick>
                      </a:endParaRPr>
                    </a:p>
                    <a:p>
                      <a:pPr marL="0" lvl="0" indent="0" algn="l">
                        <a:lnSpc>
                          <a:spcPct val="100000"/>
                        </a:lnSpc>
                        <a:spcBef>
                          <a:spcPts val="0"/>
                        </a:spcBef>
                        <a:spcAft>
                          <a:spcPts val="0"/>
                        </a:spcAft>
                        <a:buNone/>
                      </a:pPr>
                      <a:r>
                        <a:rPr lang="en-US" sz="1400" kern="1200" noProof="0">
                          <a:solidFill>
                            <a:schemeClr val="tx1"/>
                          </a:solidFill>
                          <a:latin typeface="Verdana"/>
                          <a:ea typeface="Verdana"/>
                          <a:cs typeface="+mn-cs"/>
                        </a:rPr>
                        <a:t>Demonstrations of innovative floating wind concepts</a:t>
                      </a:r>
                      <a:endParaRPr lang="en-US" sz="1400" kern="1200">
                        <a:solidFill>
                          <a:schemeClr val="tx1"/>
                        </a:solidFill>
                        <a:latin typeface="Verdana"/>
                        <a:ea typeface="Verdana"/>
                        <a:cs typeface="+mn-cs"/>
                      </a:endParaRPr>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buNone/>
                      </a:pPr>
                      <a:r>
                        <a:rPr lang="lv-LV" sz="1400" b="1" i="0" u="none" strike="noStrike" noProof="0">
                          <a:solidFill>
                            <a:schemeClr val="tx1"/>
                          </a:solidFill>
                          <a:effectLst/>
                          <a:latin typeface="Verdana"/>
                          <a:ea typeface="Verdana"/>
                        </a:rPr>
                        <a:t>IA</a:t>
                      </a:r>
                      <a:endParaRPr lang="en-US"/>
                    </a:p>
                    <a:p>
                      <a:pPr marL="0" marR="0" lvl="0" indent="0" algn="ctr" rtl="0">
                        <a:lnSpc>
                          <a:spcPct val="100000"/>
                        </a:lnSpc>
                        <a:spcBef>
                          <a:spcPts val="0"/>
                        </a:spcBef>
                        <a:spcAft>
                          <a:spcPts val="0"/>
                        </a:spcAft>
                        <a:buClrTx/>
                        <a:buSzTx/>
                        <a:buFontTx/>
                        <a:buNone/>
                      </a:pPr>
                      <a:r>
                        <a:rPr lang="en-US" sz="1400" kern="1200">
                          <a:solidFill>
                            <a:schemeClr val="tx1"/>
                          </a:solidFill>
                          <a:effectLst/>
                          <a:latin typeface="Verdana"/>
                          <a:ea typeface="Verdana"/>
                          <a:cs typeface="+mn-cs"/>
                        </a:rPr>
                        <a:t>TRL 7-8</a:t>
                      </a:r>
                      <a:endParaRPr lang="lv-LV" sz="1400" kern="1200">
                        <a:solidFill>
                          <a:schemeClr val="tx1"/>
                        </a:solidFill>
                        <a:effectLst/>
                        <a:latin typeface="Verdana"/>
                        <a:ea typeface="Verdana"/>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a:lnSpc>
                          <a:spcPct val="100000"/>
                        </a:lnSpc>
                        <a:spcBef>
                          <a:spcPts val="0"/>
                        </a:spcBef>
                        <a:spcAft>
                          <a:spcPts val="0"/>
                        </a:spcAft>
                        <a:buClrTx/>
                        <a:buSzTx/>
                        <a:buFontTx/>
                        <a:buNone/>
                        <a:tabLst/>
                        <a:defRPr/>
                      </a:pPr>
                      <a:r>
                        <a:rPr lang="lv-LV" sz="1400">
                          <a:solidFill>
                            <a:schemeClr val="tx1"/>
                          </a:solidFill>
                          <a:latin typeface="Verdana"/>
                          <a:ea typeface="Verdana"/>
                        </a:rPr>
                        <a:t>15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a:lnSpc>
                          <a:spcPct val="100000"/>
                        </a:lnSpc>
                        <a:spcBef>
                          <a:spcPts val="0"/>
                        </a:spcBef>
                        <a:spcAft>
                          <a:spcPts val="0"/>
                        </a:spcAft>
                        <a:buClrTx/>
                        <a:buSzTx/>
                        <a:buFontTx/>
                        <a:buNone/>
                        <a:tabLst/>
                        <a:defRPr/>
                      </a:pPr>
                      <a:r>
                        <a:rPr lang="lv-LV" sz="1400" dirty="0">
                          <a:solidFill>
                            <a:schemeClr val="tx1"/>
                          </a:solidFill>
                          <a:latin typeface="Verdana"/>
                          <a:ea typeface="Verdana"/>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64206786"/>
                  </a:ext>
                </a:extLst>
              </a:tr>
            </a:tbl>
          </a:graphicData>
        </a:graphic>
      </p:graphicFrame>
      <p:sp>
        <p:nvSpPr>
          <p:cNvPr id="12" name="Rectangle 11">
            <a:extLst>
              <a:ext uri="{FF2B5EF4-FFF2-40B4-BE49-F238E27FC236}">
                <a16:creationId xmlns:a16="http://schemas.microsoft.com/office/drawing/2014/main" id="{AC367565-D35D-1667-C71D-CD955A028A3E}"/>
              </a:ext>
            </a:extLst>
          </p:cNvPr>
          <p:cNvSpPr/>
          <p:nvPr/>
        </p:nvSpPr>
        <p:spPr>
          <a:xfrm>
            <a:off x="6862518" y="1236740"/>
            <a:ext cx="4389063" cy="369332"/>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a:ln>
                  <a:noFill/>
                </a:ln>
                <a:solidFill>
                  <a:srgbClr val="002060"/>
                </a:solidFill>
                <a:effectLst/>
                <a:uLnTx/>
                <a:uFillTx/>
                <a:latin typeface="Verdana"/>
                <a:ea typeface="Verdana"/>
              </a:rPr>
              <a:t>Deadline: </a:t>
            </a:r>
            <a:r>
              <a:rPr lang="en-GB" b="1">
                <a:solidFill>
                  <a:prstClr val="black"/>
                </a:solidFill>
                <a:latin typeface="Verdana"/>
                <a:ea typeface="Verdana"/>
              </a:rPr>
              <a:t>21 January</a:t>
            </a:r>
            <a:r>
              <a:rPr kumimoji="0" lang="en-GB" sz="1800" b="1" i="0" u="none" strike="noStrike" kern="1200" cap="none" spc="0" normalizeH="0" baseline="0" noProof="0">
                <a:ln>
                  <a:noFill/>
                </a:ln>
                <a:solidFill>
                  <a:prstClr val="black"/>
                </a:solidFill>
                <a:effectLst/>
                <a:uLnTx/>
                <a:uFillTx/>
                <a:latin typeface="Verdana"/>
                <a:ea typeface="Verdana"/>
              </a:rPr>
              <a:t> </a:t>
            </a:r>
            <a:r>
              <a:rPr lang="en-GB" b="1">
                <a:solidFill>
                  <a:prstClr val="black"/>
                </a:solidFill>
                <a:latin typeface="Verdana"/>
                <a:ea typeface="Verdana"/>
              </a:rPr>
              <a:t>2025</a:t>
            </a:r>
            <a:endParaRPr kumimoji="0" lang="en-GB" sz="1800" b="1" i="0" u="none" strike="noStrike" kern="1200" cap="none" spc="0" normalizeH="0" baseline="0" noProof="0">
              <a:ln>
                <a:noFill/>
              </a:ln>
              <a:solidFill>
                <a:prstClr val="black"/>
              </a:solidFill>
              <a:effectLst/>
              <a:uLnTx/>
              <a:uFillTx/>
              <a:latin typeface="Verdana"/>
              <a:ea typeface="Verdana"/>
            </a:endParaRPr>
          </a:p>
        </p:txBody>
      </p:sp>
      <p:sp>
        <p:nvSpPr>
          <p:cNvPr id="18" name="Rectangle 17">
            <a:extLst>
              <a:ext uri="{FF2B5EF4-FFF2-40B4-BE49-F238E27FC236}">
                <a16:creationId xmlns:a16="http://schemas.microsoft.com/office/drawing/2014/main" id="{F3966248-28C2-AFE9-98C6-3673C01CA9FD}"/>
              </a:ext>
            </a:extLst>
          </p:cNvPr>
          <p:cNvSpPr/>
          <p:nvPr/>
        </p:nvSpPr>
        <p:spPr>
          <a:xfrm>
            <a:off x="1628748" y="1274393"/>
            <a:ext cx="6070404" cy="374273"/>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dirty="0">
                <a:ln>
                  <a:noFill/>
                </a:ln>
                <a:solidFill>
                  <a:srgbClr val="002060"/>
                </a:solidFill>
                <a:effectLst/>
                <a:uLnTx/>
                <a:uFillTx/>
                <a:latin typeface="Verdana"/>
                <a:ea typeface="Verdana"/>
              </a:rPr>
              <a:t>Opening date: </a:t>
            </a:r>
            <a:r>
              <a:rPr lang="en-GB" b="1" dirty="0">
                <a:solidFill>
                  <a:prstClr val="black"/>
                </a:solidFill>
                <a:latin typeface="Verdana"/>
                <a:ea typeface="Verdana"/>
              </a:rPr>
              <a:t>17</a:t>
            </a:r>
            <a:r>
              <a:rPr lang="lv-LV" b="1" dirty="0">
                <a:solidFill>
                  <a:prstClr val="black"/>
                </a:solidFill>
                <a:latin typeface="Verdana"/>
                <a:ea typeface="Verdana"/>
              </a:rPr>
              <a:t> September</a:t>
            </a:r>
            <a:r>
              <a:rPr kumimoji="0" lang="lv-LV" sz="1800" b="1" i="0" u="none" strike="noStrike" kern="1200" cap="none" spc="0" normalizeH="0" baseline="0" noProof="0" dirty="0">
                <a:ln>
                  <a:noFill/>
                </a:ln>
                <a:solidFill>
                  <a:prstClr val="black"/>
                </a:solidFill>
                <a:effectLst/>
                <a:uLnTx/>
                <a:uFillTx/>
                <a:latin typeface="Verdana"/>
                <a:ea typeface="Verdana"/>
              </a:rPr>
              <a:t> </a:t>
            </a:r>
            <a:r>
              <a:rPr kumimoji="0" lang="en-GB" sz="1800" b="1" i="0" u="none" strike="noStrike" kern="1200" cap="none" spc="0" normalizeH="0" baseline="0" noProof="0" dirty="0">
                <a:ln>
                  <a:noFill/>
                </a:ln>
                <a:solidFill>
                  <a:prstClr val="black"/>
                </a:solidFill>
                <a:effectLst/>
                <a:uLnTx/>
                <a:uFillTx/>
                <a:latin typeface="Verdana"/>
                <a:ea typeface="Verdana"/>
              </a:rPr>
              <a:t>202</a:t>
            </a:r>
            <a:r>
              <a:rPr kumimoji="0" lang="lv-LV" sz="1800" b="1" i="0" u="none" strike="noStrike" kern="1200" cap="none" spc="0" normalizeH="0" baseline="0" noProof="0" dirty="0">
                <a:ln>
                  <a:noFill/>
                </a:ln>
                <a:solidFill>
                  <a:prstClr val="black"/>
                </a:solidFill>
                <a:effectLst/>
                <a:uLnTx/>
                <a:uFillTx/>
                <a:latin typeface="Verdana"/>
                <a:ea typeface="Verdana"/>
              </a:rPr>
              <a:t>4</a:t>
            </a:r>
            <a:r>
              <a:rPr lang="en-GB" b="1" dirty="0">
                <a:solidFill>
                  <a:prstClr val="black"/>
                </a:solidFill>
                <a:latin typeface="Verdana"/>
                <a:ea typeface="Verdana"/>
              </a:rPr>
              <a:t> </a:t>
            </a:r>
            <a:endPar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2241125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0752D-AD28-4692-7FBA-108264F745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54398-7975-50A4-6573-261A3EF66FCF}"/>
              </a:ext>
            </a:extLst>
          </p:cNvPr>
          <p:cNvSpPr>
            <a:spLocks noGrp="1"/>
          </p:cNvSpPr>
          <p:nvPr>
            <p:ph type="title"/>
          </p:nvPr>
        </p:nvSpPr>
        <p:spPr>
          <a:xfrm>
            <a:off x="1094145" y="-8576"/>
            <a:ext cx="10515600" cy="1325563"/>
          </a:xfrm>
        </p:spPr>
        <p:txBody>
          <a:bodyPr>
            <a:normAutofit/>
          </a:bodyPr>
          <a:lstStyle/>
          <a:p>
            <a:r>
              <a:rPr lang="en-US" sz="2900" b="1" dirty="0">
                <a:solidFill>
                  <a:srgbClr val="0308DB">
                    <a:lumMod val="50000"/>
                  </a:srgbClr>
                </a:solidFill>
                <a:latin typeface="Verdana" panose="020B0604030504040204" pitchFamily="34" charset="0"/>
                <a:ea typeface="Verdana" panose="020B0604030504040204" pitchFamily="34" charset="0"/>
              </a:rPr>
              <a:t>D3: Sustainable, secure and competitive energy supply </a:t>
            </a:r>
          </a:p>
        </p:txBody>
      </p:sp>
      <p:sp>
        <p:nvSpPr>
          <p:cNvPr id="3" name="Slide Number Placeholder 2">
            <a:extLst>
              <a:ext uri="{FF2B5EF4-FFF2-40B4-BE49-F238E27FC236}">
                <a16:creationId xmlns:a16="http://schemas.microsoft.com/office/drawing/2014/main" id="{C2FF5C9B-46B9-3381-6126-8B9DCA9BBB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0F3F40-12FA-4968-8235-5F18DAFE2DEF}" type="slidenum">
              <a:rPr kumimoji="0" lang="lv-LV"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lv-LV"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11" name="Content Placeholder 10">
            <a:extLst>
              <a:ext uri="{FF2B5EF4-FFF2-40B4-BE49-F238E27FC236}">
                <a16:creationId xmlns:a16="http://schemas.microsoft.com/office/drawing/2014/main" id="{CB68553D-56FB-17F7-16A6-1038F293BFE8}"/>
              </a:ext>
            </a:extLst>
          </p:cNvPr>
          <p:cNvGraphicFramePr>
            <a:graphicFrameLocks/>
          </p:cNvGraphicFramePr>
          <p:nvPr/>
        </p:nvGraphicFramePr>
        <p:xfrm>
          <a:off x="178421" y="1806134"/>
          <a:ext cx="11725682" cy="3901939"/>
        </p:xfrm>
        <a:graphic>
          <a:graphicData uri="http://schemas.openxmlformats.org/drawingml/2006/table">
            <a:tbl>
              <a:tblPr/>
              <a:tblGrid>
                <a:gridCol w="5298395">
                  <a:extLst>
                    <a:ext uri="{9D8B030D-6E8A-4147-A177-3AD203B41FA5}">
                      <a16:colId xmlns:a16="http://schemas.microsoft.com/office/drawing/2014/main" val="20000"/>
                    </a:ext>
                  </a:extLst>
                </a:gridCol>
                <a:gridCol w="3128022">
                  <a:extLst>
                    <a:ext uri="{9D8B030D-6E8A-4147-A177-3AD203B41FA5}">
                      <a16:colId xmlns:a16="http://schemas.microsoft.com/office/drawing/2014/main" val="20001"/>
                    </a:ext>
                  </a:extLst>
                </a:gridCol>
                <a:gridCol w="1792335">
                  <a:extLst>
                    <a:ext uri="{9D8B030D-6E8A-4147-A177-3AD203B41FA5}">
                      <a16:colId xmlns:a16="http://schemas.microsoft.com/office/drawing/2014/main" val="20003"/>
                    </a:ext>
                  </a:extLst>
                </a:gridCol>
                <a:gridCol w="1506930">
                  <a:extLst>
                    <a:ext uri="{9D8B030D-6E8A-4147-A177-3AD203B41FA5}">
                      <a16:colId xmlns:a16="http://schemas.microsoft.com/office/drawing/2014/main" val="3995975852"/>
                    </a:ext>
                  </a:extLst>
                </a:gridCol>
              </a:tblGrid>
              <a:tr h="753007">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a:solidFill>
                            <a:schemeClr val="bg1"/>
                          </a:solidFill>
                          <a:effectLst/>
                          <a:latin typeface="Verdana" panose="020B0604030504040204" pitchFamily="34" charset="0"/>
                          <a:ea typeface="Verdana" panose="020B0604030504040204" pitchFamily="34" charset="0"/>
                          <a:cs typeface="+mn-cs"/>
                        </a:rPr>
                        <a:t>(EUR million)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867550">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l">
                        <a:lnSpc>
                          <a:spcPct val="100000"/>
                        </a:lnSpc>
                        <a:spcBef>
                          <a:spcPts val="0"/>
                        </a:spcBef>
                        <a:spcAft>
                          <a:spcPts val="0"/>
                        </a:spcAft>
                        <a:buNone/>
                      </a:pPr>
                      <a:r>
                        <a:rPr lang="en-US" sz="1500" b="1" i="0" u="none" strike="noStrike" noProof="0">
                          <a:solidFill>
                            <a:schemeClr val="accent5">
                              <a:lumMod val="50000"/>
                            </a:schemeClr>
                          </a:solidFill>
                          <a:latin typeface="Arial"/>
                          <a:hlinkClick r:id="rId3">
                            <a:extLst>
                              <a:ext uri="{A12FA001-AC4F-418D-AE19-62706E023703}">
                                <ahyp:hlinkClr xmlns:ahyp="http://schemas.microsoft.com/office/drawing/2018/hyperlinkcolor" val="tx"/>
                              </a:ext>
                            </a:extLst>
                          </a:hlinkClick>
                        </a:rPr>
                        <a:t>HORIZON-CL5-2024-D3-02-02</a:t>
                      </a:r>
                      <a:endParaRPr lang="en-US" b="1">
                        <a:solidFill>
                          <a:schemeClr val="accent5">
                            <a:lumMod val="50000"/>
                          </a:schemeClr>
                        </a:solidFill>
                        <a:hlinkClick r:id="rId3">
                          <a:extLst>
                            <a:ext uri="{A12FA001-AC4F-418D-AE19-62706E023703}">
                              <ahyp:hlinkClr xmlns:ahyp="http://schemas.microsoft.com/office/drawing/2018/hyperlinkcolor" val="tx"/>
                            </a:ext>
                          </a:extLst>
                        </a:hlinkClick>
                      </a:endParaRPr>
                    </a:p>
                    <a:p>
                      <a:pPr marL="0" marR="0" lvl="0" indent="0" algn="l">
                        <a:lnSpc>
                          <a:spcPct val="100000"/>
                        </a:lnSpc>
                        <a:spcBef>
                          <a:spcPts val="0"/>
                        </a:spcBef>
                        <a:spcAft>
                          <a:spcPts val="0"/>
                        </a:spcAft>
                        <a:buNone/>
                      </a:pPr>
                      <a:r>
                        <a:rPr lang="en-US" sz="1400" kern="1200" noProof="0">
                          <a:solidFill>
                            <a:schemeClr val="tx1"/>
                          </a:solidFill>
                          <a:latin typeface="Verdana"/>
                          <a:ea typeface="Verdana"/>
                          <a:cs typeface="+mn-cs"/>
                        </a:rPr>
                        <a:t>Development of next generation synthetic renewable fuel technologies</a:t>
                      </a:r>
                      <a:endParaRPr lang="en-US" sz="1400" kern="1200">
                        <a:solidFill>
                          <a:schemeClr val="tx1"/>
                        </a:solidFill>
                        <a:latin typeface="Verdana"/>
                        <a:ea typeface="Verdana"/>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a:solidFill>
                            <a:srgbClr val="000000"/>
                          </a:solidFill>
                          <a:effectLst/>
                          <a:latin typeface="Verdana"/>
                          <a:ea typeface="Verdana"/>
                        </a:rPr>
                        <a:t>RIA</a:t>
                      </a:r>
                    </a:p>
                    <a:p>
                      <a:pPr lvl="0" algn="ctr">
                        <a:buNone/>
                      </a:pPr>
                      <a:r>
                        <a:rPr lang="en-US" sz="1400" b="0" i="0" u="none" strike="noStrike" noProof="0">
                          <a:solidFill>
                            <a:schemeClr val="tx1"/>
                          </a:solidFill>
                          <a:effectLst/>
                          <a:latin typeface="Verdana"/>
                        </a:rPr>
                        <a:t>TRL 3-4</a:t>
                      </a:r>
                      <a:endParaRPr lang="en-GB"/>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3</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24461071"/>
                  </a:ext>
                </a:extLst>
              </a:tr>
              <a:tr h="133003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lvl="0" algn="l">
                        <a:lnSpc>
                          <a:spcPct val="100000"/>
                        </a:lnSpc>
                        <a:spcBef>
                          <a:spcPts val="0"/>
                        </a:spcBef>
                        <a:spcAft>
                          <a:spcPts val="0"/>
                        </a:spcAft>
                        <a:buNone/>
                      </a:pPr>
                      <a:r>
                        <a:rPr lang="en-US" sz="1500" b="1" i="0" u="none" strike="noStrike" kern="1200" noProof="0" dirty="0">
                          <a:solidFill>
                            <a:schemeClr val="accent5">
                              <a:lumMod val="50000"/>
                            </a:schemeClr>
                          </a:solidFill>
                          <a:latin typeface="Arial"/>
                          <a:hlinkClick r:id="rId4">
                            <a:extLst>
                              <a:ext uri="{A12FA001-AC4F-418D-AE19-62706E023703}">
                                <ahyp:hlinkClr xmlns:ahyp="http://schemas.microsoft.com/office/drawing/2018/hyperlinkcolor" val="tx"/>
                              </a:ext>
                            </a:extLst>
                          </a:hlinkClick>
                        </a:rPr>
                        <a:t>HORIZON-CL5-2024-D3-02-03</a:t>
                      </a:r>
                      <a:endParaRPr lang="en-US" b="1" dirty="0">
                        <a:solidFill>
                          <a:schemeClr val="accent5">
                            <a:lumMod val="50000"/>
                          </a:schemeClr>
                        </a:solidFill>
                        <a:hlinkClick r:id="rId4">
                          <a:extLst>
                            <a:ext uri="{A12FA001-AC4F-418D-AE19-62706E023703}">
                              <ahyp:hlinkClr xmlns:ahyp="http://schemas.microsoft.com/office/drawing/2018/hyperlinkcolor" val="tx"/>
                            </a:ext>
                          </a:extLst>
                        </a:hlinkClick>
                      </a:endParaRPr>
                    </a:p>
                    <a:p>
                      <a:pPr marL="0" lvl="0" algn="l">
                        <a:lnSpc>
                          <a:spcPct val="100000"/>
                        </a:lnSpc>
                        <a:spcBef>
                          <a:spcPts val="0"/>
                        </a:spcBef>
                        <a:spcAft>
                          <a:spcPts val="0"/>
                        </a:spcAft>
                        <a:buNone/>
                      </a:pPr>
                      <a:r>
                        <a:rPr lang="en-US" sz="1400" kern="1200" noProof="0" dirty="0">
                          <a:solidFill>
                            <a:schemeClr val="tx1"/>
                          </a:solidFill>
                          <a:latin typeface="Verdana"/>
                          <a:ea typeface="Verdana"/>
                          <a:cs typeface="+mn-cs"/>
                        </a:rPr>
                        <a:t>Development of smart concepts of integrated energy driven bio-refineries for co-production of advanced biofuels, bio-chemicals and biomaterials</a:t>
                      </a:r>
                      <a:endParaRPr lang="en-US" sz="1400" kern="1200" dirty="0">
                        <a:solidFill>
                          <a:schemeClr val="tx1"/>
                        </a:solidFill>
                        <a:latin typeface="Verdana"/>
                        <a:ea typeface="Verdana"/>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a:solidFill>
                            <a:schemeClr val="tx1"/>
                          </a:solidFill>
                          <a:effectLst/>
                          <a:latin typeface="Verdana"/>
                          <a:ea typeface="Verdana"/>
                        </a:rPr>
                        <a:t>RIA</a:t>
                      </a:r>
                      <a:endParaRPr lang="lv-LV" sz="1400" b="1" i="0" u="none" strike="noStrike" noProof="0">
                        <a:solidFill>
                          <a:schemeClr val="tx1"/>
                        </a:solidFill>
                        <a:effectLst/>
                        <a:latin typeface="Verdana" panose="020B0604030504040204" pitchFamily="34" charset="0"/>
                        <a:ea typeface="Verdana" panose="020B0604030504040204"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a:solidFill>
                            <a:schemeClr val="tx1"/>
                          </a:solidFill>
                          <a:effectLst/>
                          <a:latin typeface="Verdana"/>
                          <a:ea typeface="Verdana"/>
                          <a:cs typeface="+mn-cs"/>
                        </a:rPr>
                        <a:t>TRL 5</a:t>
                      </a:r>
                      <a:endParaRPr lang="lv-LV" sz="1400" kern="1200">
                        <a:solidFill>
                          <a:schemeClr val="tx1"/>
                        </a:solidFill>
                        <a:effectLst/>
                        <a:latin typeface="Verdana"/>
                        <a:ea typeface="Verdana"/>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a:lnSpc>
                          <a:spcPct val="100000"/>
                        </a:lnSpc>
                        <a:spcBef>
                          <a:spcPts val="0"/>
                        </a:spcBef>
                        <a:spcAft>
                          <a:spcPts val="0"/>
                        </a:spcAft>
                        <a:buNone/>
                      </a:pPr>
                      <a:r>
                        <a:rPr lang="lv-LV" sz="1400" b="0" i="0" u="none" strike="noStrike" noProof="0">
                          <a:solidFill>
                            <a:schemeClr val="tx1"/>
                          </a:solidFill>
                        </a:rPr>
                        <a:t>3.5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57014516"/>
                  </a:ext>
                </a:extLst>
              </a:tr>
              <a:tr h="951346">
                <a:tc>
                  <a:txBody>
                    <a:bodyPr/>
                    <a:lstStyle/>
                    <a:p>
                      <a:pPr marL="0" lvl="0" indent="0" algn="l">
                        <a:lnSpc>
                          <a:spcPct val="100000"/>
                        </a:lnSpc>
                        <a:spcBef>
                          <a:spcPts val="0"/>
                        </a:spcBef>
                        <a:spcAft>
                          <a:spcPts val="0"/>
                        </a:spcAft>
                        <a:buNone/>
                      </a:pPr>
                      <a:r>
                        <a:rPr lang="en-US" sz="1500" b="1" i="0" u="none" strike="noStrike" noProof="0">
                          <a:solidFill>
                            <a:schemeClr val="accent5">
                              <a:lumMod val="50000"/>
                            </a:schemeClr>
                          </a:solidFill>
                          <a:latin typeface="Arial"/>
                          <a:hlinkClick r:id="rId5">
                            <a:extLst>
                              <a:ext uri="{A12FA001-AC4F-418D-AE19-62706E023703}">
                                <ahyp:hlinkClr xmlns:ahyp="http://schemas.microsoft.com/office/drawing/2018/hyperlinkcolor" val="tx"/>
                              </a:ext>
                            </a:extLst>
                          </a:hlinkClick>
                        </a:rPr>
                        <a:t>HORIZON-CL5-2024-D3-02-04</a:t>
                      </a:r>
                      <a:endParaRPr lang="en-US" b="1">
                        <a:solidFill>
                          <a:schemeClr val="accent5">
                            <a:lumMod val="50000"/>
                          </a:schemeClr>
                        </a:solidFill>
                        <a:hlinkClick r:id="rId5">
                          <a:extLst>
                            <a:ext uri="{A12FA001-AC4F-418D-AE19-62706E023703}">
                              <ahyp:hlinkClr xmlns:ahyp="http://schemas.microsoft.com/office/drawing/2018/hyperlinkcolor" val="tx"/>
                            </a:ext>
                          </a:extLst>
                        </a:hlinkClick>
                      </a:endParaRPr>
                    </a:p>
                    <a:p>
                      <a:pPr marL="0" lvl="0" indent="0" algn="l">
                        <a:lnSpc>
                          <a:spcPct val="100000"/>
                        </a:lnSpc>
                        <a:spcBef>
                          <a:spcPts val="0"/>
                        </a:spcBef>
                        <a:spcAft>
                          <a:spcPts val="0"/>
                        </a:spcAft>
                        <a:buNone/>
                      </a:pPr>
                      <a:r>
                        <a:rPr lang="en-US" sz="1400" kern="1200" noProof="0">
                          <a:solidFill>
                            <a:schemeClr val="tx1"/>
                          </a:solidFill>
                          <a:latin typeface="Verdana"/>
                          <a:ea typeface="Verdana"/>
                          <a:cs typeface="+mn-cs"/>
                        </a:rPr>
                        <a:t>Critical technologies for the future ocean energy farms</a:t>
                      </a:r>
                      <a:endParaRPr lang="en-US" sz="1400" kern="1200">
                        <a:solidFill>
                          <a:schemeClr val="tx1"/>
                        </a:solidFill>
                        <a:latin typeface="Verdana"/>
                        <a:ea typeface="Verdana"/>
                        <a:cs typeface="+mn-cs"/>
                      </a:endParaRPr>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buNone/>
                      </a:pPr>
                      <a:r>
                        <a:rPr lang="lv-LV" sz="1400" b="1" i="0" u="none" strike="noStrike" noProof="0">
                          <a:solidFill>
                            <a:schemeClr val="tx1"/>
                          </a:solidFill>
                          <a:effectLst/>
                          <a:latin typeface="Verdana"/>
                          <a:ea typeface="Verdana"/>
                        </a:rPr>
                        <a:t>RIA</a:t>
                      </a:r>
                      <a:endParaRPr lang="en-US"/>
                    </a:p>
                    <a:p>
                      <a:pPr marL="0" marR="0" lvl="0" indent="0" algn="ctr" rtl="0">
                        <a:lnSpc>
                          <a:spcPct val="100000"/>
                        </a:lnSpc>
                        <a:spcBef>
                          <a:spcPts val="0"/>
                        </a:spcBef>
                        <a:spcAft>
                          <a:spcPts val="0"/>
                        </a:spcAft>
                        <a:buClrTx/>
                        <a:buSzTx/>
                        <a:buFontTx/>
                        <a:buNone/>
                      </a:pPr>
                      <a:r>
                        <a:rPr lang="en-US" sz="1400" kern="1200">
                          <a:solidFill>
                            <a:schemeClr val="tx1"/>
                          </a:solidFill>
                          <a:effectLst/>
                          <a:latin typeface="Verdana"/>
                          <a:ea typeface="Verdana"/>
                          <a:cs typeface="+mn-cs"/>
                        </a:rPr>
                        <a:t>TRL 5</a:t>
                      </a:r>
                      <a:endParaRPr lang="lv-LV" sz="1400" kern="1200">
                        <a:solidFill>
                          <a:schemeClr val="tx1"/>
                        </a:solidFill>
                        <a:effectLst/>
                        <a:latin typeface="Verdana"/>
                        <a:ea typeface="Verdana"/>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a:lnSpc>
                          <a:spcPct val="100000"/>
                        </a:lnSpc>
                        <a:spcBef>
                          <a:spcPts val="0"/>
                        </a:spcBef>
                        <a:spcAft>
                          <a:spcPts val="0"/>
                        </a:spcAft>
                        <a:buClrTx/>
                        <a:buSzTx/>
                        <a:buFontTx/>
                        <a:buNone/>
                        <a:tabLst/>
                        <a:defRPr/>
                      </a:pPr>
                      <a:r>
                        <a:rPr lang="lv-LV" sz="1400">
                          <a:solidFill>
                            <a:schemeClr val="tx1"/>
                          </a:solidFill>
                          <a:latin typeface="Verdana"/>
                          <a:ea typeface="Verdana"/>
                        </a:rPr>
                        <a:t>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a:lnSpc>
                          <a:spcPct val="100000"/>
                        </a:lnSpc>
                        <a:spcBef>
                          <a:spcPts val="0"/>
                        </a:spcBef>
                        <a:spcAft>
                          <a:spcPts val="0"/>
                        </a:spcAft>
                        <a:buClrTx/>
                        <a:buSzTx/>
                        <a:buFontTx/>
                        <a:buNone/>
                        <a:tabLst/>
                        <a:defRPr/>
                      </a:pPr>
                      <a:r>
                        <a:rPr lang="lv-LV" sz="1400" dirty="0">
                          <a:solidFill>
                            <a:schemeClr val="tx1"/>
                          </a:solidFill>
                          <a:latin typeface="Verdana"/>
                          <a:ea typeface="Verdana"/>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64206786"/>
                  </a:ext>
                </a:extLst>
              </a:tr>
            </a:tbl>
          </a:graphicData>
        </a:graphic>
      </p:graphicFrame>
      <p:sp>
        <p:nvSpPr>
          <p:cNvPr id="12" name="Rectangle 11">
            <a:extLst>
              <a:ext uri="{FF2B5EF4-FFF2-40B4-BE49-F238E27FC236}">
                <a16:creationId xmlns:a16="http://schemas.microsoft.com/office/drawing/2014/main" id="{AC367565-D35D-1667-C71D-CD955A028A3E}"/>
              </a:ext>
            </a:extLst>
          </p:cNvPr>
          <p:cNvSpPr/>
          <p:nvPr/>
        </p:nvSpPr>
        <p:spPr>
          <a:xfrm>
            <a:off x="6862518" y="1236740"/>
            <a:ext cx="4389063" cy="369332"/>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a:ln>
                  <a:noFill/>
                </a:ln>
                <a:solidFill>
                  <a:srgbClr val="002060"/>
                </a:solidFill>
                <a:effectLst/>
                <a:uLnTx/>
                <a:uFillTx/>
                <a:latin typeface="Verdana"/>
                <a:ea typeface="Verdana"/>
              </a:rPr>
              <a:t>Deadline: </a:t>
            </a:r>
            <a:r>
              <a:rPr lang="en-GB" b="1">
                <a:solidFill>
                  <a:prstClr val="black"/>
                </a:solidFill>
                <a:latin typeface="Verdana"/>
                <a:ea typeface="Verdana"/>
              </a:rPr>
              <a:t>21 January</a:t>
            </a:r>
            <a:r>
              <a:rPr kumimoji="0" lang="en-GB" sz="1800" b="1" i="0" u="none" strike="noStrike" kern="1200" cap="none" spc="0" normalizeH="0" baseline="0" noProof="0">
                <a:ln>
                  <a:noFill/>
                </a:ln>
                <a:solidFill>
                  <a:prstClr val="black"/>
                </a:solidFill>
                <a:effectLst/>
                <a:uLnTx/>
                <a:uFillTx/>
                <a:latin typeface="Verdana"/>
                <a:ea typeface="Verdana"/>
              </a:rPr>
              <a:t> </a:t>
            </a:r>
            <a:r>
              <a:rPr lang="en-GB" b="1">
                <a:solidFill>
                  <a:prstClr val="black"/>
                </a:solidFill>
                <a:latin typeface="Verdana"/>
                <a:ea typeface="Verdana"/>
              </a:rPr>
              <a:t>2025</a:t>
            </a:r>
            <a:endParaRPr kumimoji="0" lang="en-GB" sz="1800" b="1" i="0" u="none" strike="noStrike" kern="1200" cap="none" spc="0" normalizeH="0" baseline="0" noProof="0">
              <a:ln>
                <a:noFill/>
              </a:ln>
              <a:solidFill>
                <a:prstClr val="black"/>
              </a:solidFill>
              <a:effectLst/>
              <a:uLnTx/>
              <a:uFillTx/>
              <a:latin typeface="Verdana"/>
              <a:ea typeface="Verdana"/>
            </a:endParaRPr>
          </a:p>
        </p:txBody>
      </p:sp>
      <p:sp>
        <p:nvSpPr>
          <p:cNvPr id="18" name="Rectangle 17">
            <a:extLst>
              <a:ext uri="{FF2B5EF4-FFF2-40B4-BE49-F238E27FC236}">
                <a16:creationId xmlns:a16="http://schemas.microsoft.com/office/drawing/2014/main" id="{F3966248-28C2-AFE9-98C6-3673C01CA9FD}"/>
              </a:ext>
            </a:extLst>
          </p:cNvPr>
          <p:cNvSpPr/>
          <p:nvPr/>
        </p:nvSpPr>
        <p:spPr>
          <a:xfrm>
            <a:off x="1628748" y="1274393"/>
            <a:ext cx="6070404" cy="374273"/>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dirty="0">
                <a:ln>
                  <a:noFill/>
                </a:ln>
                <a:solidFill>
                  <a:srgbClr val="002060"/>
                </a:solidFill>
                <a:effectLst/>
                <a:uLnTx/>
                <a:uFillTx/>
                <a:latin typeface="Verdana"/>
                <a:ea typeface="Verdana"/>
              </a:rPr>
              <a:t>Opening date: </a:t>
            </a:r>
            <a:r>
              <a:rPr lang="en-GB" b="1" dirty="0">
                <a:solidFill>
                  <a:prstClr val="black"/>
                </a:solidFill>
                <a:latin typeface="Verdana"/>
                <a:ea typeface="Verdana"/>
              </a:rPr>
              <a:t>17</a:t>
            </a:r>
            <a:r>
              <a:rPr lang="lv-LV" b="1" dirty="0">
                <a:solidFill>
                  <a:prstClr val="black"/>
                </a:solidFill>
                <a:latin typeface="Verdana"/>
                <a:ea typeface="Verdana"/>
              </a:rPr>
              <a:t> September</a:t>
            </a:r>
            <a:r>
              <a:rPr kumimoji="0" lang="lv-LV" sz="1800" b="1" i="0" u="none" strike="noStrike" kern="1200" cap="none" spc="0" normalizeH="0" baseline="0" noProof="0" dirty="0">
                <a:ln>
                  <a:noFill/>
                </a:ln>
                <a:solidFill>
                  <a:prstClr val="black"/>
                </a:solidFill>
                <a:effectLst/>
                <a:uLnTx/>
                <a:uFillTx/>
                <a:latin typeface="Verdana"/>
                <a:ea typeface="Verdana"/>
              </a:rPr>
              <a:t> </a:t>
            </a:r>
            <a:r>
              <a:rPr kumimoji="0" lang="en-GB" sz="1800" b="1" i="0" u="none" strike="noStrike" kern="1200" cap="none" spc="0" normalizeH="0" baseline="0" noProof="0" dirty="0">
                <a:ln>
                  <a:noFill/>
                </a:ln>
                <a:solidFill>
                  <a:prstClr val="black"/>
                </a:solidFill>
                <a:effectLst/>
                <a:uLnTx/>
                <a:uFillTx/>
                <a:latin typeface="Verdana"/>
                <a:ea typeface="Verdana"/>
              </a:rPr>
              <a:t>202</a:t>
            </a:r>
            <a:r>
              <a:rPr kumimoji="0" lang="lv-LV" sz="1800" b="1" i="0" u="none" strike="noStrike" kern="1200" cap="none" spc="0" normalizeH="0" baseline="0" noProof="0" dirty="0">
                <a:ln>
                  <a:noFill/>
                </a:ln>
                <a:solidFill>
                  <a:prstClr val="black"/>
                </a:solidFill>
                <a:effectLst/>
                <a:uLnTx/>
                <a:uFillTx/>
                <a:latin typeface="Verdana"/>
                <a:ea typeface="Verdana"/>
              </a:rPr>
              <a:t>4</a:t>
            </a:r>
            <a:r>
              <a:rPr lang="en-GB" b="1" dirty="0">
                <a:solidFill>
                  <a:prstClr val="black"/>
                </a:solidFill>
                <a:latin typeface="Verdana"/>
                <a:ea typeface="Verdana"/>
              </a:rPr>
              <a:t> </a:t>
            </a:r>
            <a:endPar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512916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0752D-AD28-4692-7FBA-108264F745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54398-7975-50A4-6573-261A3EF66FCF}"/>
              </a:ext>
            </a:extLst>
          </p:cNvPr>
          <p:cNvSpPr>
            <a:spLocks noGrp="1"/>
          </p:cNvSpPr>
          <p:nvPr>
            <p:ph type="title"/>
          </p:nvPr>
        </p:nvSpPr>
        <p:spPr>
          <a:xfrm>
            <a:off x="1094145" y="-8576"/>
            <a:ext cx="10515600" cy="1325563"/>
          </a:xfrm>
        </p:spPr>
        <p:txBody>
          <a:bodyPr>
            <a:normAutofit/>
          </a:bodyPr>
          <a:lstStyle/>
          <a:p>
            <a:r>
              <a:rPr lang="en-US" sz="2900" b="1" dirty="0">
                <a:solidFill>
                  <a:srgbClr val="0308DB">
                    <a:lumMod val="50000"/>
                  </a:srgbClr>
                </a:solidFill>
                <a:latin typeface="Verdana" panose="020B0604030504040204" pitchFamily="34" charset="0"/>
                <a:ea typeface="Verdana" panose="020B0604030504040204" pitchFamily="34" charset="0"/>
              </a:rPr>
              <a:t>D3: Sustainable, secure and competitive energy supply </a:t>
            </a:r>
          </a:p>
        </p:txBody>
      </p:sp>
      <p:sp>
        <p:nvSpPr>
          <p:cNvPr id="3" name="Slide Number Placeholder 2">
            <a:extLst>
              <a:ext uri="{FF2B5EF4-FFF2-40B4-BE49-F238E27FC236}">
                <a16:creationId xmlns:a16="http://schemas.microsoft.com/office/drawing/2014/main" id="{C2FF5C9B-46B9-3381-6126-8B9DCA9BBB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0F3F40-12FA-4968-8235-5F18DAFE2DEF}" type="slidenum">
              <a:rPr kumimoji="0" lang="lv-LV"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lv-LV"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11" name="Content Placeholder 10">
            <a:extLst>
              <a:ext uri="{FF2B5EF4-FFF2-40B4-BE49-F238E27FC236}">
                <a16:creationId xmlns:a16="http://schemas.microsoft.com/office/drawing/2014/main" id="{CB68553D-56FB-17F7-16A6-1038F293BFE8}"/>
              </a:ext>
            </a:extLst>
          </p:cNvPr>
          <p:cNvGraphicFramePr>
            <a:graphicFrameLocks/>
          </p:cNvGraphicFramePr>
          <p:nvPr/>
        </p:nvGraphicFramePr>
        <p:xfrm>
          <a:off x="159948" y="1822616"/>
          <a:ext cx="11725682" cy="3760992"/>
        </p:xfrm>
        <a:graphic>
          <a:graphicData uri="http://schemas.openxmlformats.org/drawingml/2006/table">
            <a:tbl>
              <a:tblPr/>
              <a:tblGrid>
                <a:gridCol w="5298395">
                  <a:extLst>
                    <a:ext uri="{9D8B030D-6E8A-4147-A177-3AD203B41FA5}">
                      <a16:colId xmlns:a16="http://schemas.microsoft.com/office/drawing/2014/main" val="20000"/>
                    </a:ext>
                  </a:extLst>
                </a:gridCol>
                <a:gridCol w="3128022">
                  <a:extLst>
                    <a:ext uri="{9D8B030D-6E8A-4147-A177-3AD203B41FA5}">
                      <a16:colId xmlns:a16="http://schemas.microsoft.com/office/drawing/2014/main" val="20001"/>
                    </a:ext>
                  </a:extLst>
                </a:gridCol>
                <a:gridCol w="1792335">
                  <a:extLst>
                    <a:ext uri="{9D8B030D-6E8A-4147-A177-3AD203B41FA5}">
                      <a16:colId xmlns:a16="http://schemas.microsoft.com/office/drawing/2014/main" val="20003"/>
                    </a:ext>
                  </a:extLst>
                </a:gridCol>
                <a:gridCol w="1506930">
                  <a:extLst>
                    <a:ext uri="{9D8B030D-6E8A-4147-A177-3AD203B41FA5}">
                      <a16:colId xmlns:a16="http://schemas.microsoft.com/office/drawing/2014/main" val="3995975852"/>
                    </a:ext>
                  </a:extLst>
                </a:gridCol>
              </a:tblGrid>
              <a:tr h="703073">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a:solidFill>
                            <a:schemeClr val="bg1"/>
                          </a:solidFill>
                          <a:effectLst/>
                          <a:latin typeface="Verdana" panose="020B0604030504040204" pitchFamily="34" charset="0"/>
                          <a:ea typeface="Verdana" panose="020B0604030504040204" pitchFamily="34" charset="0"/>
                          <a:cs typeface="+mn-cs"/>
                        </a:rPr>
                        <a:t>(EUR million)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810021">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l">
                        <a:lnSpc>
                          <a:spcPct val="100000"/>
                        </a:lnSpc>
                        <a:spcBef>
                          <a:spcPts val="0"/>
                        </a:spcBef>
                        <a:spcAft>
                          <a:spcPts val="0"/>
                        </a:spcAft>
                        <a:buNone/>
                      </a:pPr>
                      <a:r>
                        <a:rPr lang="en-US" sz="1500" b="1" i="0" u="none" strike="noStrike" noProof="0" dirty="0">
                          <a:solidFill>
                            <a:schemeClr val="accent5">
                              <a:lumMod val="50000"/>
                            </a:schemeClr>
                          </a:solidFill>
                          <a:latin typeface="Arial"/>
                          <a:hlinkClick r:id="rId3">
                            <a:extLst>
                              <a:ext uri="{A12FA001-AC4F-418D-AE19-62706E023703}">
                                <ahyp:hlinkClr xmlns:ahyp="http://schemas.microsoft.com/office/drawing/2018/hyperlinkcolor" val="tx"/>
                              </a:ext>
                            </a:extLst>
                          </a:hlinkClick>
                        </a:rPr>
                        <a:t>HORIZON-CL5-2024-D3-02-06</a:t>
                      </a:r>
                      <a:endParaRPr lang="en-US" b="1" dirty="0">
                        <a:solidFill>
                          <a:schemeClr val="accent5">
                            <a:lumMod val="50000"/>
                          </a:schemeClr>
                        </a:solidFill>
                        <a:hlinkClick r:id="rId3">
                          <a:extLst>
                            <a:ext uri="{A12FA001-AC4F-418D-AE19-62706E023703}">
                              <ahyp:hlinkClr xmlns:ahyp="http://schemas.microsoft.com/office/drawing/2018/hyperlinkcolor" val="tx"/>
                            </a:ext>
                          </a:extLst>
                        </a:hlinkClick>
                      </a:endParaRPr>
                    </a:p>
                    <a:p>
                      <a:pPr marL="0" marR="0" lvl="0" indent="0" algn="l">
                        <a:lnSpc>
                          <a:spcPct val="100000"/>
                        </a:lnSpc>
                        <a:spcBef>
                          <a:spcPts val="0"/>
                        </a:spcBef>
                        <a:spcAft>
                          <a:spcPts val="0"/>
                        </a:spcAft>
                        <a:buNone/>
                      </a:pPr>
                      <a:r>
                        <a:rPr lang="en-US" sz="1400" kern="1200" noProof="0" dirty="0">
                          <a:solidFill>
                            <a:schemeClr val="tx1"/>
                          </a:solidFill>
                          <a:latin typeface="Verdana"/>
                          <a:ea typeface="Verdana"/>
                          <a:cs typeface="+mn-cs"/>
                        </a:rPr>
                        <a:t>Innovative, Community-Integrated PV systems</a:t>
                      </a:r>
                      <a:endParaRPr lang="en-US" sz="1400" kern="1200" dirty="0">
                        <a:solidFill>
                          <a:schemeClr val="tx1"/>
                        </a:solidFill>
                        <a:latin typeface="Verdana"/>
                        <a:ea typeface="Verdana"/>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a:solidFill>
                            <a:srgbClr val="000000"/>
                          </a:solidFill>
                          <a:effectLst/>
                          <a:latin typeface="Verdana"/>
                          <a:ea typeface="Verdana"/>
                        </a:rPr>
                        <a:t>IA</a:t>
                      </a:r>
                    </a:p>
                    <a:p>
                      <a:pPr lvl="0" algn="ctr">
                        <a:buNone/>
                      </a:pPr>
                      <a:r>
                        <a:rPr lang="en-US" sz="1400" b="0" i="0" u="none" strike="noStrike" noProof="0">
                          <a:solidFill>
                            <a:schemeClr val="tx1"/>
                          </a:solidFill>
                          <a:effectLst/>
                          <a:latin typeface="Verdana"/>
                        </a:rPr>
                        <a:t>TRL 6-7</a:t>
                      </a:r>
                      <a:endParaRPr lang="en-GB"/>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24461071"/>
                  </a:ext>
                </a:extLst>
              </a:tr>
              <a:tr h="1017618">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lvl="0" algn="l">
                        <a:lnSpc>
                          <a:spcPct val="100000"/>
                        </a:lnSpc>
                        <a:spcBef>
                          <a:spcPts val="0"/>
                        </a:spcBef>
                        <a:spcAft>
                          <a:spcPts val="0"/>
                        </a:spcAft>
                        <a:buNone/>
                      </a:pPr>
                      <a:r>
                        <a:rPr lang="en-US" sz="1500" b="1" i="0" u="none" strike="noStrike" kern="1200" noProof="0" dirty="0">
                          <a:solidFill>
                            <a:schemeClr val="accent5">
                              <a:lumMod val="50000"/>
                            </a:schemeClr>
                          </a:solidFill>
                          <a:latin typeface="Arial"/>
                          <a:hlinkClick r:id="rId4">
                            <a:extLst>
                              <a:ext uri="{A12FA001-AC4F-418D-AE19-62706E023703}">
                                <ahyp:hlinkClr xmlns:ahyp="http://schemas.microsoft.com/office/drawing/2018/hyperlinkcolor" val="tx"/>
                              </a:ext>
                            </a:extLst>
                          </a:hlinkClick>
                        </a:rPr>
                        <a:t>HORIZON-CL5-2024-D3-02-07</a:t>
                      </a:r>
                      <a:endParaRPr lang="en-US" b="1" dirty="0">
                        <a:solidFill>
                          <a:schemeClr val="accent5">
                            <a:lumMod val="50000"/>
                          </a:schemeClr>
                        </a:solidFill>
                        <a:hlinkClick r:id="rId4">
                          <a:extLst>
                            <a:ext uri="{A12FA001-AC4F-418D-AE19-62706E023703}">
                              <ahyp:hlinkClr xmlns:ahyp="http://schemas.microsoft.com/office/drawing/2018/hyperlinkcolor" val="tx"/>
                            </a:ext>
                          </a:extLst>
                        </a:hlinkClick>
                      </a:endParaRPr>
                    </a:p>
                    <a:p>
                      <a:pPr marL="0" lvl="0" algn="l">
                        <a:lnSpc>
                          <a:spcPct val="100000"/>
                        </a:lnSpc>
                        <a:spcBef>
                          <a:spcPts val="0"/>
                        </a:spcBef>
                        <a:spcAft>
                          <a:spcPts val="0"/>
                        </a:spcAft>
                        <a:buNone/>
                      </a:pPr>
                      <a:r>
                        <a:rPr lang="en-US" sz="1400" kern="1200" noProof="0" dirty="0">
                          <a:solidFill>
                            <a:schemeClr val="tx1"/>
                          </a:solidFill>
                          <a:latin typeface="Verdana"/>
                          <a:ea typeface="Verdana"/>
                          <a:cs typeface="+mn-cs"/>
                        </a:rPr>
                        <a:t>Resource Efficiency of PV in Production, Use and Disposal</a:t>
                      </a:r>
                      <a:endParaRPr lang="en-US" sz="1400" kern="1200" dirty="0">
                        <a:solidFill>
                          <a:schemeClr val="tx1"/>
                        </a:solidFill>
                        <a:latin typeface="Verdana"/>
                        <a:ea typeface="Verdana"/>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a:solidFill>
                            <a:schemeClr val="tx1"/>
                          </a:solidFill>
                          <a:effectLst/>
                          <a:latin typeface="Verdana"/>
                          <a:ea typeface="Verdana"/>
                        </a:rPr>
                        <a:t>CSA</a:t>
                      </a:r>
                    </a:p>
                    <a:p>
                      <a:pPr marL="0" marR="0" lvl="0" indent="0" algn="ctr" defTabSz="914400" rtl="0" eaLnBrk="1" fontAlgn="ctr" latinLnBrk="0" hangingPunct="1">
                        <a:lnSpc>
                          <a:spcPct val="100000"/>
                        </a:lnSpc>
                        <a:spcBef>
                          <a:spcPts val="0"/>
                        </a:spcBef>
                        <a:spcAft>
                          <a:spcPts val="0"/>
                        </a:spcAft>
                        <a:buClrTx/>
                        <a:buSzTx/>
                        <a:buFontTx/>
                        <a:buNone/>
                        <a:tabLst/>
                        <a:defRPr/>
                      </a:pPr>
                      <a:endParaRPr lang="en-US" sz="1400" kern="1200">
                        <a:solidFill>
                          <a:schemeClr val="tx1"/>
                        </a:solidFill>
                        <a:effectLst/>
                        <a:latin typeface="Verdana"/>
                        <a:ea typeface="Verdana"/>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a:lnSpc>
                          <a:spcPct val="100000"/>
                        </a:lnSpc>
                        <a:spcBef>
                          <a:spcPts val="0"/>
                        </a:spcBef>
                        <a:spcAft>
                          <a:spcPts val="0"/>
                        </a:spcAft>
                        <a:buNone/>
                      </a:pPr>
                      <a:r>
                        <a:rPr lang="lv-LV" sz="1400" b="0" i="0" u="none" strike="noStrike" noProof="0">
                          <a:solidFill>
                            <a:schemeClr val="tx1"/>
                          </a:solidFill>
                        </a:rPr>
                        <a:t>3</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1</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57014516"/>
                  </a:ext>
                </a:extLst>
              </a:tr>
              <a:tr h="1230280">
                <a:tc>
                  <a:txBody>
                    <a:bodyPr/>
                    <a:lstStyle/>
                    <a:p>
                      <a:pPr marL="0" lvl="0" indent="0" algn="l">
                        <a:lnSpc>
                          <a:spcPct val="100000"/>
                        </a:lnSpc>
                        <a:spcBef>
                          <a:spcPts val="0"/>
                        </a:spcBef>
                        <a:spcAft>
                          <a:spcPts val="0"/>
                        </a:spcAft>
                        <a:buNone/>
                      </a:pPr>
                      <a:r>
                        <a:rPr lang="en-US" sz="1500" b="1" i="0" u="none" strike="noStrike" noProof="0">
                          <a:solidFill>
                            <a:schemeClr val="accent5">
                              <a:lumMod val="50000"/>
                            </a:schemeClr>
                          </a:solidFill>
                          <a:latin typeface="Arial"/>
                          <a:hlinkClick r:id="rId5">
                            <a:extLst>
                              <a:ext uri="{A12FA001-AC4F-418D-AE19-62706E023703}">
                                <ahyp:hlinkClr xmlns:ahyp="http://schemas.microsoft.com/office/drawing/2018/hyperlinkcolor" val="tx"/>
                              </a:ext>
                            </a:extLst>
                          </a:hlinkClick>
                        </a:rPr>
                        <a:t>HORIZON-CL5-2024-D3-02-05</a:t>
                      </a:r>
                      <a:endParaRPr lang="en-US" b="1">
                        <a:solidFill>
                          <a:schemeClr val="accent5">
                            <a:lumMod val="50000"/>
                          </a:schemeClr>
                        </a:solidFill>
                        <a:hlinkClick r:id="rId5">
                          <a:extLst>
                            <a:ext uri="{A12FA001-AC4F-418D-AE19-62706E023703}">
                              <ahyp:hlinkClr xmlns:ahyp="http://schemas.microsoft.com/office/drawing/2018/hyperlinkcolor" val="tx"/>
                            </a:ext>
                          </a:extLst>
                        </a:hlinkClick>
                      </a:endParaRPr>
                    </a:p>
                    <a:p>
                      <a:pPr marL="0" lvl="0" indent="0" algn="l">
                        <a:lnSpc>
                          <a:spcPct val="100000"/>
                        </a:lnSpc>
                        <a:spcBef>
                          <a:spcPts val="0"/>
                        </a:spcBef>
                        <a:spcAft>
                          <a:spcPts val="0"/>
                        </a:spcAft>
                        <a:buNone/>
                      </a:pPr>
                      <a:r>
                        <a:rPr lang="en-US" sz="1400" kern="1200" noProof="0">
                          <a:solidFill>
                            <a:schemeClr val="tx1"/>
                          </a:solidFill>
                          <a:latin typeface="Verdana"/>
                          <a:ea typeface="Verdana"/>
                          <a:cs typeface="+mn-cs"/>
                        </a:rPr>
                        <a:t>PV-integrated electric mobility applications</a:t>
                      </a:r>
                      <a:endParaRPr lang="en-US" sz="1400" kern="1200">
                        <a:solidFill>
                          <a:schemeClr val="tx1"/>
                        </a:solidFill>
                        <a:latin typeface="Verdana"/>
                        <a:ea typeface="Verdana"/>
                        <a:cs typeface="+mn-cs"/>
                      </a:endParaRPr>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buNone/>
                      </a:pPr>
                      <a:r>
                        <a:rPr lang="lv-LV" sz="1400" b="1" i="0" u="none" strike="noStrike" noProof="0">
                          <a:solidFill>
                            <a:schemeClr val="tx1"/>
                          </a:solidFill>
                          <a:effectLst/>
                          <a:latin typeface="Verdana"/>
                          <a:ea typeface="Verdana"/>
                        </a:rPr>
                        <a:t>IA</a:t>
                      </a:r>
                      <a:endParaRPr lang="en-US"/>
                    </a:p>
                    <a:p>
                      <a:pPr marL="0" marR="0" lvl="0" indent="0" algn="ctr" rtl="0">
                        <a:lnSpc>
                          <a:spcPct val="100000"/>
                        </a:lnSpc>
                        <a:spcBef>
                          <a:spcPts val="0"/>
                        </a:spcBef>
                        <a:spcAft>
                          <a:spcPts val="0"/>
                        </a:spcAft>
                        <a:buClrTx/>
                        <a:buSzTx/>
                        <a:buFontTx/>
                        <a:buNone/>
                      </a:pPr>
                      <a:r>
                        <a:rPr lang="en-US" sz="1400" kern="1200">
                          <a:solidFill>
                            <a:schemeClr val="tx1"/>
                          </a:solidFill>
                          <a:effectLst/>
                          <a:latin typeface="Verdana"/>
                          <a:ea typeface="Verdana"/>
                          <a:cs typeface="+mn-cs"/>
                        </a:rPr>
                        <a:t>TRL 6-7</a:t>
                      </a:r>
                      <a:endParaRPr lang="lv-LV" sz="1400" kern="1200">
                        <a:solidFill>
                          <a:schemeClr val="tx1"/>
                        </a:solidFill>
                        <a:effectLst/>
                        <a:latin typeface="Verdana"/>
                        <a:ea typeface="Verdana"/>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a:lnSpc>
                          <a:spcPct val="100000"/>
                        </a:lnSpc>
                        <a:spcBef>
                          <a:spcPts val="0"/>
                        </a:spcBef>
                        <a:spcAft>
                          <a:spcPts val="0"/>
                        </a:spcAft>
                        <a:buClrTx/>
                        <a:buSzTx/>
                        <a:buFontTx/>
                        <a:buNone/>
                        <a:tabLst/>
                        <a:defRPr/>
                      </a:pPr>
                      <a:r>
                        <a:rPr lang="lv-LV" sz="1400">
                          <a:solidFill>
                            <a:schemeClr val="tx1"/>
                          </a:solidFill>
                          <a:latin typeface="Verdana"/>
                          <a:ea typeface="Verdana"/>
                        </a:rPr>
                        <a:t>7</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a:lnSpc>
                          <a:spcPct val="100000"/>
                        </a:lnSpc>
                        <a:spcBef>
                          <a:spcPts val="0"/>
                        </a:spcBef>
                        <a:spcAft>
                          <a:spcPts val="0"/>
                        </a:spcAft>
                        <a:buClrTx/>
                        <a:buSzTx/>
                        <a:buFontTx/>
                        <a:buNone/>
                        <a:tabLst/>
                        <a:defRPr/>
                      </a:pPr>
                      <a:r>
                        <a:rPr lang="lv-LV" sz="1400" dirty="0">
                          <a:solidFill>
                            <a:schemeClr val="tx1"/>
                          </a:solidFill>
                          <a:latin typeface="Verdana"/>
                          <a:ea typeface="Verdana"/>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64206786"/>
                  </a:ext>
                </a:extLst>
              </a:tr>
            </a:tbl>
          </a:graphicData>
        </a:graphic>
      </p:graphicFrame>
      <p:sp>
        <p:nvSpPr>
          <p:cNvPr id="12" name="Rectangle 11">
            <a:extLst>
              <a:ext uri="{FF2B5EF4-FFF2-40B4-BE49-F238E27FC236}">
                <a16:creationId xmlns:a16="http://schemas.microsoft.com/office/drawing/2014/main" id="{AC367565-D35D-1667-C71D-CD955A028A3E}"/>
              </a:ext>
            </a:extLst>
          </p:cNvPr>
          <p:cNvSpPr/>
          <p:nvPr/>
        </p:nvSpPr>
        <p:spPr>
          <a:xfrm>
            <a:off x="6905344" y="1274392"/>
            <a:ext cx="4389063" cy="369332"/>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dirty="0">
                <a:ln>
                  <a:noFill/>
                </a:ln>
                <a:solidFill>
                  <a:srgbClr val="002060"/>
                </a:solidFill>
                <a:effectLst/>
                <a:uLnTx/>
                <a:uFillTx/>
                <a:latin typeface="Verdana"/>
                <a:ea typeface="Verdana"/>
              </a:rPr>
              <a:t>Deadline: </a:t>
            </a:r>
            <a:r>
              <a:rPr lang="en-GB" b="1" dirty="0">
                <a:solidFill>
                  <a:prstClr val="black"/>
                </a:solidFill>
                <a:latin typeface="Verdana"/>
                <a:ea typeface="Verdana"/>
              </a:rPr>
              <a:t>21 January</a:t>
            </a:r>
            <a:r>
              <a:rPr kumimoji="0" lang="en-GB" sz="1800" b="1" i="0" u="none" strike="noStrike" kern="1200" cap="none" spc="0" normalizeH="0" baseline="0" noProof="0" dirty="0">
                <a:ln>
                  <a:noFill/>
                </a:ln>
                <a:solidFill>
                  <a:prstClr val="black"/>
                </a:solidFill>
                <a:effectLst/>
                <a:uLnTx/>
                <a:uFillTx/>
                <a:latin typeface="Verdana"/>
                <a:ea typeface="Verdana"/>
              </a:rPr>
              <a:t> </a:t>
            </a:r>
            <a:r>
              <a:rPr lang="en-GB" b="1" dirty="0">
                <a:solidFill>
                  <a:prstClr val="black"/>
                </a:solidFill>
                <a:latin typeface="Verdana"/>
                <a:ea typeface="Verdana"/>
              </a:rPr>
              <a:t>2025</a:t>
            </a:r>
            <a:endParaRPr kumimoji="0" lang="en-GB" sz="1800" b="1" i="0" u="none" strike="noStrike" kern="1200" cap="none" spc="0" normalizeH="0" baseline="0" noProof="0" dirty="0">
              <a:ln>
                <a:noFill/>
              </a:ln>
              <a:solidFill>
                <a:prstClr val="black"/>
              </a:solidFill>
              <a:effectLst/>
              <a:uLnTx/>
              <a:uFillTx/>
              <a:latin typeface="Verdana"/>
              <a:ea typeface="Verdana"/>
            </a:endParaRPr>
          </a:p>
        </p:txBody>
      </p:sp>
      <p:sp>
        <p:nvSpPr>
          <p:cNvPr id="18" name="Rectangle 17">
            <a:extLst>
              <a:ext uri="{FF2B5EF4-FFF2-40B4-BE49-F238E27FC236}">
                <a16:creationId xmlns:a16="http://schemas.microsoft.com/office/drawing/2014/main" id="{F3966248-28C2-AFE9-98C6-3673C01CA9FD}"/>
              </a:ext>
            </a:extLst>
          </p:cNvPr>
          <p:cNvSpPr/>
          <p:nvPr/>
        </p:nvSpPr>
        <p:spPr>
          <a:xfrm>
            <a:off x="1628748" y="1274393"/>
            <a:ext cx="6070404" cy="374273"/>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dirty="0">
                <a:ln>
                  <a:noFill/>
                </a:ln>
                <a:solidFill>
                  <a:srgbClr val="002060"/>
                </a:solidFill>
                <a:effectLst/>
                <a:uLnTx/>
                <a:uFillTx/>
                <a:latin typeface="Verdana"/>
                <a:ea typeface="Verdana"/>
              </a:rPr>
              <a:t>Opening date: </a:t>
            </a:r>
            <a:r>
              <a:rPr lang="en-GB" b="1" dirty="0">
                <a:solidFill>
                  <a:prstClr val="black"/>
                </a:solidFill>
                <a:latin typeface="Verdana"/>
                <a:ea typeface="Verdana"/>
              </a:rPr>
              <a:t>17</a:t>
            </a:r>
            <a:r>
              <a:rPr lang="lv-LV" b="1" dirty="0">
                <a:solidFill>
                  <a:prstClr val="black"/>
                </a:solidFill>
                <a:latin typeface="Verdana"/>
                <a:ea typeface="Verdana"/>
              </a:rPr>
              <a:t> September</a:t>
            </a:r>
            <a:r>
              <a:rPr kumimoji="0" lang="lv-LV" sz="1800" b="1" i="0" u="none" strike="noStrike" kern="1200" cap="none" spc="0" normalizeH="0" baseline="0" noProof="0" dirty="0">
                <a:ln>
                  <a:noFill/>
                </a:ln>
                <a:solidFill>
                  <a:prstClr val="black"/>
                </a:solidFill>
                <a:effectLst/>
                <a:uLnTx/>
                <a:uFillTx/>
                <a:latin typeface="Verdana"/>
                <a:ea typeface="Verdana"/>
              </a:rPr>
              <a:t> </a:t>
            </a:r>
            <a:r>
              <a:rPr kumimoji="0" lang="en-GB" sz="1800" b="1" i="0" u="none" strike="noStrike" kern="1200" cap="none" spc="0" normalizeH="0" baseline="0" noProof="0" dirty="0">
                <a:ln>
                  <a:noFill/>
                </a:ln>
                <a:solidFill>
                  <a:prstClr val="black"/>
                </a:solidFill>
                <a:effectLst/>
                <a:uLnTx/>
                <a:uFillTx/>
                <a:latin typeface="Verdana"/>
                <a:ea typeface="Verdana"/>
              </a:rPr>
              <a:t>202</a:t>
            </a:r>
            <a:r>
              <a:rPr kumimoji="0" lang="lv-LV" sz="1800" b="1" i="0" u="none" strike="noStrike" kern="1200" cap="none" spc="0" normalizeH="0" baseline="0" noProof="0" dirty="0">
                <a:ln>
                  <a:noFill/>
                </a:ln>
                <a:solidFill>
                  <a:prstClr val="black"/>
                </a:solidFill>
                <a:effectLst/>
                <a:uLnTx/>
                <a:uFillTx/>
                <a:latin typeface="Verdana"/>
                <a:ea typeface="Verdana"/>
              </a:rPr>
              <a:t>4</a:t>
            </a:r>
            <a:r>
              <a:rPr lang="en-GB" b="1" dirty="0">
                <a:solidFill>
                  <a:prstClr val="black"/>
                </a:solidFill>
                <a:latin typeface="Verdana"/>
                <a:ea typeface="Verdana"/>
              </a:rPr>
              <a:t> </a:t>
            </a:r>
            <a:endPar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2633880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0752D-AD28-4692-7FBA-108264F745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54398-7975-50A4-6573-261A3EF66FCF}"/>
              </a:ext>
            </a:extLst>
          </p:cNvPr>
          <p:cNvSpPr>
            <a:spLocks noGrp="1"/>
          </p:cNvSpPr>
          <p:nvPr>
            <p:ph type="title"/>
          </p:nvPr>
        </p:nvSpPr>
        <p:spPr>
          <a:xfrm>
            <a:off x="1094145" y="-8576"/>
            <a:ext cx="10515600" cy="1325563"/>
          </a:xfrm>
        </p:spPr>
        <p:txBody>
          <a:bodyPr>
            <a:normAutofit/>
          </a:bodyPr>
          <a:lstStyle/>
          <a:p>
            <a:r>
              <a:rPr lang="en-US" sz="2900" b="1" dirty="0">
                <a:solidFill>
                  <a:srgbClr val="0308DB">
                    <a:lumMod val="50000"/>
                  </a:srgbClr>
                </a:solidFill>
                <a:latin typeface="Verdana" panose="020B0604030504040204" pitchFamily="34" charset="0"/>
                <a:ea typeface="Verdana" panose="020B0604030504040204" pitchFamily="34" charset="0"/>
              </a:rPr>
              <a:t>D3: Sustainable, secure and competitive energy supply </a:t>
            </a:r>
          </a:p>
        </p:txBody>
      </p:sp>
      <p:sp>
        <p:nvSpPr>
          <p:cNvPr id="3" name="Slide Number Placeholder 2">
            <a:extLst>
              <a:ext uri="{FF2B5EF4-FFF2-40B4-BE49-F238E27FC236}">
                <a16:creationId xmlns:a16="http://schemas.microsoft.com/office/drawing/2014/main" id="{C2FF5C9B-46B9-3381-6126-8B9DCA9BBB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0F3F40-12FA-4968-8235-5F18DAFE2DEF}" type="slidenum">
              <a:rPr kumimoji="0" lang="lv-LV"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lv-LV"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11" name="Content Placeholder 10">
            <a:extLst>
              <a:ext uri="{FF2B5EF4-FFF2-40B4-BE49-F238E27FC236}">
                <a16:creationId xmlns:a16="http://schemas.microsoft.com/office/drawing/2014/main" id="{CB68553D-56FB-17F7-16A6-1038F293BFE8}"/>
              </a:ext>
            </a:extLst>
          </p:cNvPr>
          <p:cNvGraphicFramePr>
            <a:graphicFrameLocks/>
          </p:cNvGraphicFramePr>
          <p:nvPr/>
        </p:nvGraphicFramePr>
        <p:xfrm>
          <a:off x="178421" y="1806134"/>
          <a:ext cx="11725682" cy="1620557"/>
        </p:xfrm>
        <a:graphic>
          <a:graphicData uri="http://schemas.openxmlformats.org/drawingml/2006/table">
            <a:tbl>
              <a:tblPr/>
              <a:tblGrid>
                <a:gridCol w="5298395">
                  <a:extLst>
                    <a:ext uri="{9D8B030D-6E8A-4147-A177-3AD203B41FA5}">
                      <a16:colId xmlns:a16="http://schemas.microsoft.com/office/drawing/2014/main" val="20000"/>
                    </a:ext>
                  </a:extLst>
                </a:gridCol>
                <a:gridCol w="3128022">
                  <a:extLst>
                    <a:ext uri="{9D8B030D-6E8A-4147-A177-3AD203B41FA5}">
                      <a16:colId xmlns:a16="http://schemas.microsoft.com/office/drawing/2014/main" val="20001"/>
                    </a:ext>
                  </a:extLst>
                </a:gridCol>
                <a:gridCol w="1792335">
                  <a:extLst>
                    <a:ext uri="{9D8B030D-6E8A-4147-A177-3AD203B41FA5}">
                      <a16:colId xmlns:a16="http://schemas.microsoft.com/office/drawing/2014/main" val="20003"/>
                    </a:ext>
                  </a:extLst>
                </a:gridCol>
                <a:gridCol w="1506930">
                  <a:extLst>
                    <a:ext uri="{9D8B030D-6E8A-4147-A177-3AD203B41FA5}">
                      <a16:colId xmlns:a16="http://schemas.microsoft.com/office/drawing/2014/main" val="3995975852"/>
                    </a:ext>
                  </a:extLst>
                </a:gridCol>
              </a:tblGrid>
              <a:tr h="753007">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a:solidFill>
                            <a:schemeClr val="bg1"/>
                          </a:solidFill>
                          <a:effectLst/>
                          <a:latin typeface="Verdana" panose="020B0604030504040204" pitchFamily="34" charset="0"/>
                          <a:ea typeface="Verdana" panose="020B0604030504040204" pitchFamily="34" charset="0"/>
                          <a:cs typeface="+mn-cs"/>
                        </a:rPr>
                        <a:t>(EUR million)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867550">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l">
                        <a:lnSpc>
                          <a:spcPct val="100000"/>
                        </a:lnSpc>
                        <a:spcBef>
                          <a:spcPts val="0"/>
                        </a:spcBef>
                        <a:spcAft>
                          <a:spcPts val="0"/>
                        </a:spcAft>
                        <a:buNone/>
                      </a:pPr>
                      <a:r>
                        <a:rPr lang="en-US" sz="1500" b="1" i="0" u="none" strike="noStrike" noProof="0">
                          <a:solidFill>
                            <a:schemeClr val="accent5">
                              <a:lumMod val="50000"/>
                            </a:schemeClr>
                          </a:solidFill>
                          <a:latin typeface="Arial"/>
                          <a:hlinkClick r:id="rId3">
                            <a:extLst>
                              <a:ext uri="{A12FA001-AC4F-418D-AE19-62706E023703}">
                                <ahyp:hlinkClr xmlns:ahyp="http://schemas.microsoft.com/office/drawing/2018/hyperlinkcolor" val="tx"/>
                              </a:ext>
                            </a:extLst>
                          </a:hlinkClick>
                        </a:rPr>
                        <a:t>HORIZON-CL5-2024-D3-02-13</a:t>
                      </a:r>
                      <a:endParaRPr lang="en-US" b="1">
                        <a:solidFill>
                          <a:schemeClr val="accent5">
                            <a:lumMod val="50000"/>
                          </a:schemeClr>
                        </a:solidFill>
                        <a:hlinkClick r:id="rId3">
                          <a:extLst>
                            <a:ext uri="{A12FA001-AC4F-418D-AE19-62706E023703}">
                              <ahyp:hlinkClr xmlns:ahyp="http://schemas.microsoft.com/office/drawing/2018/hyperlinkcolor" val="tx"/>
                            </a:ext>
                          </a:extLst>
                        </a:hlinkClick>
                      </a:endParaRPr>
                    </a:p>
                    <a:p>
                      <a:pPr marL="0" marR="0" lvl="0" indent="0" algn="l">
                        <a:lnSpc>
                          <a:spcPct val="100000"/>
                        </a:lnSpc>
                        <a:spcBef>
                          <a:spcPts val="0"/>
                        </a:spcBef>
                        <a:spcAft>
                          <a:spcPts val="0"/>
                        </a:spcAft>
                        <a:buNone/>
                      </a:pPr>
                      <a:r>
                        <a:rPr lang="en-US" sz="1400" kern="1200" noProof="0">
                          <a:solidFill>
                            <a:schemeClr val="tx1"/>
                          </a:solidFill>
                          <a:latin typeface="Verdana"/>
                          <a:ea typeface="Verdana"/>
                          <a:cs typeface="+mn-cs"/>
                        </a:rPr>
                        <a:t>Support to the activities of the SET Plan Key Action area Renewable fuels and bioenergy</a:t>
                      </a:r>
                      <a:endParaRPr lang="en-US" sz="1400" kern="1200">
                        <a:solidFill>
                          <a:schemeClr val="tx1"/>
                        </a:solidFill>
                        <a:latin typeface="Verdana"/>
                        <a:ea typeface="Verdana"/>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a:solidFill>
                            <a:srgbClr val="000000"/>
                          </a:solidFill>
                          <a:effectLst/>
                          <a:latin typeface="Verdana"/>
                          <a:ea typeface="Verdana"/>
                        </a:rPr>
                        <a:t>CSA</a:t>
                      </a:r>
                    </a:p>
                    <a:p>
                      <a:pPr lvl="0" algn="ctr">
                        <a:buNone/>
                      </a:pPr>
                      <a:endParaRPr lang="en-US" sz="1400" b="0" i="0" u="none" strike="noStrike" noProof="0">
                        <a:solidFill>
                          <a:schemeClr val="tx1"/>
                        </a:solidFill>
                        <a:effectLst/>
                        <a:latin typeface="Verdana"/>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0.6</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1</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24461071"/>
                  </a:ext>
                </a:extLst>
              </a:tr>
            </a:tbl>
          </a:graphicData>
        </a:graphic>
      </p:graphicFrame>
      <p:sp>
        <p:nvSpPr>
          <p:cNvPr id="12" name="Rectangle 11">
            <a:extLst>
              <a:ext uri="{FF2B5EF4-FFF2-40B4-BE49-F238E27FC236}">
                <a16:creationId xmlns:a16="http://schemas.microsoft.com/office/drawing/2014/main" id="{AC367565-D35D-1667-C71D-CD955A028A3E}"/>
              </a:ext>
            </a:extLst>
          </p:cNvPr>
          <p:cNvSpPr/>
          <p:nvPr/>
        </p:nvSpPr>
        <p:spPr>
          <a:xfrm>
            <a:off x="6862518" y="1236740"/>
            <a:ext cx="4389063" cy="369332"/>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a:ln>
                  <a:noFill/>
                </a:ln>
                <a:solidFill>
                  <a:srgbClr val="002060"/>
                </a:solidFill>
                <a:effectLst/>
                <a:uLnTx/>
                <a:uFillTx/>
                <a:latin typeface="Verdana"/>
                <a:ea typeface="Verdana"/>
              </a:rPr>
              <a:t>Deadline: </a:t>
            </a:r>
            <a:r>
              <a:rPr lang="en-GB" b="1">
                <a:solidFill>
                  <a:prstClr val="black"/>
                </a:solidFill>
                <a:latin typeface="Verdana"/>
                <a:ea typeface="Verdana"/>
              </a:rPr>
              <a:t>21 January</a:t>
            </a:r>
            <a:r>
              <a:rPr kumimoji="0" lang="en-GB" sz="1800" b="1" i="0" u="none" strike="noStrike" kern="1200" cap="none" spc="0" normalizeH="0" baseline="0" noProof="0">
                <a:ln>
                  <a:noFill/>
                </a:ln>
                <a:solidFill>
                  <a:prstClr val="black"/>
                </a:solidFill>
                <a:effectLst/>
                <a:uLnTx/>
                <a:uFillTx/>
                <a:latin typeface="Verdana"/>
                <a:ea typeface="Verdana"/>
              </a:rPr>
              <a:t> </a:t>
            </a:r>
            <a:r>
              <a:rPr lang="en-GB" b="1">
                <a:solidFill>
                  <a:prstClr val="black"/>
                </a:solidFill>
                <a:latin typeface="Verdana"/>
                <a:ea typeface="Verdana"/>
              </a:rPr>
              <a:t>2025</a:t>
            </a:r>
            <a:endParaRPr kumimoji="0" lang="en-GB" sz="1800" b="1" i="0" u="none" strike="noStrike" kern="1200" cap="none" spc="0" normalizeH="0" baseline="0" noProof="0">
              <a:ln>
                <a:noFill/>
              </a:ln>
              <a:solidFill>
                <a:prstClr val="black"/>
              </a:solidFill>
              <a:effectLst/>
              <a:uLnTx/>
              <a:uFillTx/>
              <a:latin typeface="Verdana"/>
              <a:ea typeface="Verdana"/>
            </a:endParaRPr>
          </a:p>
        </p:txBody>
      </p:sp>
      <p:sp>
        <p:nvSpPr>
          <p:cNvPr id="18" name="Rectangle 17">
            <a:extLst>
              <a:ext uri="{FF2B5EF4-FFF2-40B4-BE49-F238E27FC236}">
                <a16:creationId xmlns:a16="http://schemas.microsoft.com/office/drawing/2014/main" id="{F3966248-28C2-AFE9-98C6-3673C01CA9FD}"/>
              </a:ext>
            </a:extLst>
          </p:cNvPr>
          <p:cNvSpPr/>
          <p:nvPr/>
        </p:nvSpPr>
        <p:spPr>
          <a:xfrm>
            <a:off x="1628748" y="1274393"/>
            <a:ext cx="6070404" cy="374273"/>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dirty="0">
                <a:ln>
                  <a:noFill/>
                </a:ln>
                <a:solidFill>
                  <a:srgbClr val="002060"/>
                </a:solidFill>
                <a:effectLst/>
                <a:uLnTx/>
                <a:uFillTx/>
                <a:latin typeface="Verdana"/>
                <a:ea typeface="Verdana"/>
              </a:rPr>
              <a:t>Opening date: </a:t>
            </a:r>
            <a:r>
              <a:rPr lang="en-GB" b="1" dirty="0">
                <a:solidFill>
                  <a:prstClr val="black"/>
                </a:solidFill>
                <a:latin typeface="Verdana"/>
                <a:ea typeface="Verdana"/>
              </a:rPr>
              <a:t>17</a:t>
            </a:r>
            <a:r>
              <a:rPr lang="lv-LV" b="1" dirty="0">
                <a:solidFill>
                  <a:prstClr val="black"/>
                </a:solidFill>
                <a:latin typeface="Verdana"/>
                <a:ea typeface="Verdana"/>
              </a:rPr>
              <a:t> September</a:t>
            </a:r>
            <a:r>
              <a:rPr kumimoji="0" lang="lv-LV" sz="1800" b="1" i="0" u="none" strike="noStrike" kern="1200" cap="none" spc="0" normalizeH="0" baseline="0" noProof="0" dirty="0">
                <a:ln>
                  <a:noFill/>
                </a:ln>
                <a:solidFill>
                  <a:prstClr val="black"/>
                </a:solidFill>
                <a:effectLst/>
                <a:uLnTx/>
                <a:uFillTx/>
                <a:latin typeface="Verdana"/>
                <a:ea typeface="Verdana"/>
              </a:rPr>
              <a:t> </a:t>
            </a:r>
            <a:r>
              <a:rPr kumimoji="0" lang="en-GB" sz="1800" b="1" i="0" u="none" strike="noStrike" kern="1200" cap="none" spc="0" normalizeH="0" baseline="0" noProof="0" dirty="0">
                <a:ln>
                  <a:noFill/>
                </a:ln>
                <a:solidFill>
                  <a:prstClr val="black"/>
                </a:solidFill>
                <a:effectLst/>
                <a:uLnTx/>
                <a:uFillTx/>
                <a:latin typeface="Verdana"/>
                <a:ea typeface="Verdana"/>
              </a:rPr>
              <a:t>202</a:t>
            </a:r>
            <a:r>
              <a:rPr kumimoji="0" lang="lv-LV" sz="1800" b="1" i="0" u="none" strike="noStrike" kern="1200" cap="none" spc="0" normalizeH="0" baseline="0" noProof="0" dirty="0">
                <a:ln>
                  <a:noFill/>
                </a:ln>
                <a:solidFill>
                  <a:prstClr val="black"/>
                </a:solidFill>
                <a:effectLst/>
                <a:uLnTx/>
                <a:uFillTx/>
                <a:latin typeface="Verdana"/>
                <a:ea typeface="Verdana"/>
              </a:rPr>
              <a:t>4</a:t>
            </a:r>
            <a:r>
              <a:rPr lang="en-GB" b="1" dirty="0">
                <a:solidFill>
                  <a:prstClr val="black"/>
                </a:solidFill>
                <a:latin typeface="Verdana"/>
                <a:ea typeface="Verdana"/>
              </a:rPr>
              <a:t> </a:t>
            </a:r>
            <a:endPar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620389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0752D-AD28-4692-7FBA-108264F745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54398-7975-50A4-6573-261A3EF66FCF}"/>
              </a:ext>
            </a:extLst>
          </p:cNvPr>
          <p:cNvSpPr>
            <a:spLocks noGrp="1"/>
          </p:cNvSpPr>
          <p:nvPr>
            <p:ph type="title"/>
          </p:nvPr>
        </p:nvSpPr>
        <p:spPr>
          <a:xfrm>
            <a:off x="1094145" y="-8576"/>
            <a:ext cx="10515600" cy="1325563"/>
          </a:xfrm>
        </p:spPr>
        <p:txBody>
          <a:bodyPr>
            <a:normAutofit/>
          </a:bodyPr>
          <a:lstStyle/>
          <a:p>
            <a:r>
              <a:rPr lang="en-US" sz="3200" b="1">
                <a:solidFill>
                  <a:schemeClr val="accent5">
                    <a:lumMod val="50000"/>
                  </a:schemeClr>
                </a:solidFill>
                <a:latin typeface="Verdana"/>
                <a:ea typeface="Verdana"/>
              </a:rPr>
              <a:t>D4: Efficient, sustainable and inclusive energy use </a:t>
            </a:r>
          </a:p>
        </p:txBody>
      </p:sp>
      <p:sp>
        <p:nvSpPr>
          <p:cNvPr id="3" name="Slide Number Placeholder 2">
            <a:extLst>
              <a:ext uri="{FF2B5EF4-FFF2-40B4-BE49-F238E27FC236}">
                <a16:creationId xmlns:a16="http://schemas.microsoft.com/office/drawing/2014/main" id="{C2FF5C9B-46B9-3381-6126-8B9DCA9BBB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0F3F40-12FA-4968-8235-5F18DAFE2DEF}" type="slidenum">
              <a:rPr kumimoji="0" lang="lv-LV"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lv-LV"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11" name="Content Placeholder 10">
            <a:extLst>
              <a:ext uri="{FF2B5EF4-FFF2-40B4-BE49-F238E27FC236}">
                <a16:creationId xmlns:a16="http://schemas.microsoft.com/office/drawing/2014/main" id="{CB68553D-56FB-17F7-16A6-1038F293BFE8}"/>
              </a:ext>
            </a:extLst>
          </p:cNvPr>
          <p:cNvGraphicFramePr>
            <a:graphicFrameLocks/>
          </p:cNvGraphicFramePr>
          <p:nvPr>
            <p:extLst>
              <p:ext uri="{D42A27DB-BD31-4B8C-83A1-F6EECF244321}">
                <p14:modId xmlns:p14="http://schemas.microsoft.com/office/powerpoint/2010/main" val="1468467308"/>
              </p:ext>
            </p:extLst>
          </p:nvPr>
        </p:nvGraphicFramePr>
        <p:xfrm>
          <a:off x="178421" y="1806134"/>
          <a:ext cx="11725682" cy="4512453"/>
        </p:xfrm>
        <a:graphic>
          <a:graphicData uri="http://schemas.openxmlformats.org/drawingml/2006/table">
            <a:tbl>
              <a:tblPr/>
              <a:tblGrid>
                <a:gridCol w="5298395">
                  <a:extLst>
                    <a:ext uri="{9D8B030D-6E8A-4147-A177-3AD203B41FA5}">
                      <a16:colId xmlns:a16="http://schemas.microsoft.com/office/drawing/2014/main" val="20000"/>
                    </a:ext>
                  </a:extLst>
                </a:gridCol>
                <a:gridCol w="3128022">
                  <a:extLst>
                    <a:ext uri="{9D8B030D-6E8A-4147-A177-3AD203B41FA5}">
                      <a16:colId xmlns:a16="http://schemas.microsoft.com/office/drawing/2014/main" val="20001"/>
                    </a:ext>
                  </a:extLst>
                </a:gridCol>
                <a:gridCol w="1792335">
                  <a:extLst>
                    <a:ext uri="{9D8B030D-6E8A-4147-A177-3AD203B41FA5}">
                      <a16:colId xmlns:a16="http://schemas.microsoft.com/office/drawing/2014/main" val="20003"/>
                    </a:ext>
                  </a:extLst>
                </a:gridCol>
                <a:gridCol w="1506930">
                  <a:extLst>
                    <a:ext uri="{9D8B030D-6E8A-4147-A177-3AD203B41FA5}">
                      <a16:colId xmlns:a16="http://schemas.microsoft.com/office/drawing/2014/main" val="3995975852"/>
                    </a:ext>
                  </a:extLst>
                </a:gridCol>
              </a:tblGrid>
              <a:tr h="753007">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err="1">
                          <a:solidFill>
                            <a:schemeClr val="bg1"/>
                          </a:solidFill>
                          <a:effectLst/>
                          <a:latin typeface="Verdana"/>
                          <a:ea typeface="Verdana"/>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err="1">
                          <a:solidFill>
                            <a:schemeClr val="bg1"/>
                          </a:solidFill>
                          <a:effectLst/>
                          <a:latin typeface="Verdana"/>
                          <a:ea typeface="Verdana"/>
                        </a:rPr>
                        <a:t>Type</a:t>
                      </a:r>
                      <a:r>
                        <a:rPr lang="lv-LV" sz="1400" b="1" i="0" u="none" strike="noStrike">
                          <a:solidFill>
                            <a:schemeClr val="bg1"/>
                          </a:solidFill>
                          <a:effectLst/>
                          <a:latin typeface="Verdana"/>
                          <a:ea typeface="Verdana"/>
                        </a:rPr>
                        <a:t> </a:t>
                      </a:r>
                      <a:r>
                        <a:rPr lang="lv-LV" sz="1400" b="1" i="0" u="none" strike="noStrike" err="1">
                          <a:solidFill>
                            <a:schemeClr val="bg1"/>
                          </a:solidFill>
                          <a:effectLst/>
                          <a:latin typeface="Verdana"/>
                          <a:ea typeface="Verdana"/>
                        </a:rPr>
                        <a:t>of</a:t>
                      </a:r>
                      <a:r>
                        <a:rPr lang="lv-LV" sz="1400" b="1" i="0" u="none" strike="noStrike">
                          <a:solidFill>
                            <a:schemeClr val="bg1"/>
                          </a:solidFill>
                          <a:effectLst/>
                          <a:latin typeface="Verdana"/>
                          <a:ea typeface="Verdana"/>
                        </a:rPr>
                        <a:t> </a:t>
                      </a:r>
                      <a:r>
                        <a:rPr lang="lv-LV" sz="1400" b="1" i="0" u="none" strike="noStrike" err="1">
                          <a:solidFill>
                            <a:schemeClr val="bg1"/>
                          </a:solidFill>
                          <a:effectLst/>
                          <a:latin typeface="Verdana"/>
                          <a:ea typeface="Verdana"/>
                        </a:rPr>
                        <a:t>action</a:t>
                      </a:r>
                      <a:r>
                        <a:rPr lang="lv-LV" sz="1400" b="1" i="0" u="none" strike="noStrike">
                          <a:solidFill>
                            <a:schemeClr val="bg1"/>
                          </a:solidFill>
                          <a:effectLst/>
                          <a:latin typeface="Verdana"/>
                          <a:ea typeface="Verdana"/>
                        </a:rPr>
                        <a:t>,</a:t>
                      </a:r>
                    </a:p>
                    <a:p>
                      <a:pPr algn="ctr" fontAlgn="ctr"/>
                      <a:r>
                        <a:rPr lang="lv-LV" sz="1400" b="1" i="0" u="none" strike="noStrike">
                          <a:solidFill>
                            <a:schemeClr val="bg1"/>
                          </a:solidFill>
                          <a:effectLst/>
                          <a:latin typeface="Verdana"/>
                          <a:ea typeface="Verdana"/>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EU contribution per project </a:t>
                      </a:r>
                      <a:endParaRPr lang="en-US" sz="1400" b="1" kern="1200">
                        <a:solidFill>
                          <a:schemeClr val="bg1"/>
                        </a:solidFill>
                        <a:effectLst/>
                        <a:latin typeface="Verdana" panose="020B0604030504040204" pitchFamily="34" charset="0"/>
                        <a:ea typeface="Verdana" panose="020B0604030504040204" pitchFamily="34" charset="0"/>
                        <a:cs typeface="+mn-cs"/>
                      </a:endParaRPr>
                    </a:p>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(EUR million)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Number of projects to be funded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867550">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l" defTabSz="914400">
                        <a:lnSpc>
                          <a:spcPct val="100000"/>
                        </a:lnSpc>
                        <a:spcBef>
                          <a:spcPts val="0"/>
                        </a:spcBef>
                        <a:spcAft>
                          <a:spcPts val="0"/>
                        </a:spcAft>
                        <a:buNone/>
                        <a:tabLst/>
                        <a:defRPr/>
                      </a:pPr>
                      <a:r>
                        <a:rPr lang="en-US" sz="1500" b="1" i="0" u="none" strike="noStrike" kern="1200" noProof="0" dirty="0">
                          <a:solidFill>
                            <a:schemeClr val="accent5">
                              <a:lumMod val="50000"/>
                            </a:schemeClr>
                          </a:solidFill>
                          <a:latin typeface="Arial"/>
                          <a:ea typeface="+mn-ea"/>
                          <a:cs typeface="+mn-cs"/>
                          <a:hlinkClick r:id="rId3"/>
                        </a:rPr>
                        <a:t>HORIZON-CL5-2024-D4-02-02</a:t>
                      </a:r>
                      <a:endParaRPr lang="en-US" sz="1500" b="1" i="0" u="none" strike="noStrike" kern="1200" noProof="0" dirty="0">
                        <a:solidFill>
                          <a:schemeClr val="accent5">
                            <a:lumMod val="50000"/>
                          </a:schemeClr>
                        </a:solidFill>
                        <a:latin typeface="Arial"/>
                        <a:ea typeface="+mn-ea"/>
                        <a:cs typeface="+mn-cs"/>
                        <a:hlinkClick r:id="rId4">
                          <a:extLst>
                            <a:ext uri="{A12FA001-AC4F-418D-AE19-62706E023703}">
                              <ahyp:hlinkClr xmlns:ahyp="http://schemas.microsoft.com/office/drawing/2018/hyperlinkcolor" val="tx"/>
                            </a:ext>
                          </a:extLst>
                        </a:hlinkClick>
                      </a:endParaRPr>
                    </a:p>
                    <a:p>
                      <a:pPr marL="0" marR="0" lvl="0" indent="0" algn="l">
                        <a:lnSpc>
                          <a:spcPct val="100000"/>
                        </a:lnSpc>
                        <a:spcBef>
                          <a:spcPts val="0"/>
                        </a:spcBef>
                        <a:spcAft>
                          <a:spcPts val="0"/>
                        </a:spcAft>
                        <a:buNone/>
                      </a:pPr>
                      <a:r>
                        <a:rPr lang="en-US" sz="1400" kern="1200" noProof="0" dirty="0">
                          <a:solidFill>
                            <a:schemeClr val="tx1"/>
                          </a:solidFill>
                          <a:latin typeface="Verdana"/>
                          <a:ea typeface="Verdana"/>
                          <a:cs typeface="+mn-cs"/>
                        </a:rPr>
                        <a:t>Robotics and other automated solutions for construction, renovation and maintenance in a sustainable built environment (Built4People Partnership)</a:t>
                      </a:r>
                      <a:endParaRPr lang="en-US" sz="1400" kern="1200" dirty="0">
                        <a:solidFill>
                          <a:schemeClr val="tx1"/>
                        </a:solidFill>
                        <a:latin typeface="Verdana"/>
                        <a:ea typeface="Verdana"/>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a:ea typeface="Verdana"/>
                        </a:rPr>
                        <a:t>RIA</a:t>
                      </a:r>
                      <a:endParaRPr lang="en-GB" sz="1400" b="1" i="0" u="none" strike="noStrike" noProof="0" dirty="0">
                        <a:solidFill>
                          <a:srgbClr val="000000"/>
                        </a:solidFill>
                        <a:effectLst/>
                        <a:latin typeface="Verdana" panose="020B0604030504040204" pitchFamily="34" charset="0"/>
                        <a:ea typeface="Verdana" panose="020B0604030504040204" pitchFamily="34" charset="0"/>
                      </a:endParaRPr>
                    </a:p>
                    <a:p>
                      <a:pPr algn="ctr" fontAlgn="ctr"/>
                      <a:r>
                        <a:rPr lang="en-US" sz="1400" kern="1200" dirty="0">
                          <a:solidFill>
                            <a:schemeClr val="tx1"/>
                          </a:solidFill>
                          <a:effectLst/>
                          <a:latin typeface="Verdana"/>
                          <a:ea typeface="Verdana"/>
                          <a:cs typeface="+mn-cs"/>
                        </a:rPr>
                        <a:t>TRL 4/5</a:t>
                      </a:r>
                      <a:endParaRPr lang="lv-LV" sz="1400" kern="1200" dirty="0">
                        <a:solidFill>
                          <a:schemeClr val="tx1"/>
                        </a:solidFill>
                        <a:effectLst/>
                        <a:latin typeface="Verdana"/>
                        <a:ea typeface="Verdana"/>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a:ea typeface="Verdana"/>
                        </a:rPr>
                        <a:t>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a:ea typeface="Verdana"/>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4461071"/>
                  </a:ext>
                </a:extLst>
              </a:tr>
              <a:tr h="1563584">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lvl="0" algn="l" defTabSz="914400">
                        <a:lnSpc>
                          <a:spcPct val="100000"/>
                        </a:lnSpc>
                        <a:spcBef>
                          <a:spcPts val="0"/>
                        </a:spcBef>
                        <a:spcAft>
                          <a:spcPts val="0"/>
                        </a:spcAft>
                        <a:buNone/>
                      </a:pPr>
                      <a:r>
                        <a:rPr lang="en-US" sz="1500" b="1" i="0" u="none" strike="noStrike" kern="1200" noProof="0">
                          <a:solidFill>
                            <a:schemeClr val="accent5">
                              <a:lumMod val="50000"/>
                            </a:schemeClr>
                          </a:solidFill>
                          <a:latin typeface="Arial"/>
                          <a:ea typeface="+mn-ea"/>
                          <a:cs typeface="+mn-cs"/>
                          <a:hlinkClick r:id="rId5"/>
                        </a:rPr>
                        <a:t>HORIZON-CL5-2024-D4-02-03</a:t>
                      </a:r>
                      <a:endParaRPr lang="en-US" sz="1500" b="1" i="0" u="none" strike="noStrike" kern="1200">
                        <a:solidFill>
                          <a:schemeClr val="accent5">
                            <a:lumMod val="50000"/>
                          </a:schemeClr>
                        </a:solidFill>
                        <a:latin typeface="Arial"/>
                        <a:ea typeface="+mn-ea"/>
                        <a:cs typeface="+mn-cs"/>
                      </a:endParaRPr>
                    </a:p>
                    <a:p>
                      <a:pPr marL="0" lvl="0" algn="l">
                        <a:lnSpc>
                          <a:spcPct val="100000"/>
                        </a:lnSpc>
                        <a:spcBef>
                          <a:spcPts val="0"/>
                        </a:spcBef>
                        <a:spcAft>
                          <a:spcPts val="0"/>
                        </a:spcAft>
                        <a:buNone/>
                      </a:pPr>
                      <a:r>
                        <a:rPr lang="en-US" sz="1400" kern="1200" noProof="0">
                          <a:solidFill>
                            <a:schemeClr val="tx1"/>
                          </a:solidFill>
                          <a:latin typeface="Verdana"/>
                          <a:ea typeface="Verdana"/>
                          <a:cs typeface="+mn-cs"/>
                        </a:rPr>
                        <a:t>BIM-based processes and digital twins for facilitating and </a:t>
                      </a:r>
                      <a:r>
                        <a:rPr lang="en-US" sz="1400" kern="1200" noProof="0" err="1">
                          <a:solidFill>
                            <a:schemeClr val="tx1"/>
                          </a:solidFill>
                          <a:latin typeface="Verdana"/>
                          <a:ea typeface="Verdana"/>
                          <a:cs typeface="+mn-cs"/>
                        </a:rPr>
                        <a:t>optimising</a:t>
                      </a:r>
                      <a:r>
                        <a:rPr lang="en-US" sz="1400" kern="1200" noProof="0">
                          <a:solidFill>
                            <a:schemeClr val="tx1"/>
                          </a:solidFill>
                          <a:latin typeface="Verdana"/>
                          <a:ea typeface="Verdana"/>
                          <a:cs typeface="+mn-cs"/>
                        </a:rPr>
                        <a:t> circular energy renovation (Built4People Partnership)</a:t>
                      </a:r>
                      <a:endParaRPr lang="en-US" sz="1400" kern="1200">
                        <a:solidFill>
                          <a:schemeClr val="tx1"/>
                        </a:solidFill>
                        <a:latin typeface="Verdana"/>
                        <a:ea typeface="Verdana"/>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dirty="0">
                          <a:solidFill>
                            <a:schemeClr val="tx1"/>
                          </a:solidFill>
                          <a:effectLst/>
                          <a:latin typeface="Verdana"/>
                          <a:ea typeface="Verdana"/>
                        </a:rPr>
                        <a:t>IA</a:t>
                      </a:r>
                      <a:endParaRPr lang="lv-LV" sz="1400" b="1" i="0" u="none" strike="noStrike" noProof="0" dirty="0">
                        <a:solidFill>
                          <a:schemeClr val="tx1"/>
                        </a:solidFill>
                        <a:effectLst/>
                        <a:latin typeface="Verdana" panose="020B0604030504040204" pitchFamily="34" charset="0"/>
                        <a:ea typeface="Verdana" panose="020B0604030504040204"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a:ea typeface="Verdana"/>
                          <a:cs typeface="+mn-cs"/>
                        </a:rPr>
                        <a:t>TRL 6/8</a:t>
                      </a:r>
                      <a:endParaRPr lang="lv-LV" sz="1400" kern="1200" dirty="0">
                        <a:solidFill>
                          <a:schemeClr val="tx1"/>
                        </a:solidFill>
                        <a:effectLst/>
                        <a:latin typeface="Verdana"/>
                        <a:ea typeface="Verdana"/>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a:ea typeface="Verdana"/>
                        </a:rPr>
                        <a:t>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7014516"/>
                  </a:ext>
                </a:extLst>
              </a:tr>
              <a:tr h="1317657">
                <a:tc>
                  <a:txBody>
                    <a:bodyPr/>
                    <a:lstStyle/>
                    <a:p>
                      <a:pPr marL="0" lvl="0" indent="0" algn="l">
                        <a:lnSpc>
                          <a:spcPct val="100000"/>
                        </a:lnSpc>
                        <a:spcBef>
                          <a:spcPts val="0"/>
                        </a:spcBef>
                        <a:spcAft>
                          <a:spcPts val="0"/>
                        </a:spcAft>
                        <a:buNone/>
                      </a:pPr>
                      <a:r>
                        <a:rPr lang="en-US" sz="1500" b="1" i="0" u="none" strike="noStrike" kern="1200" noProof="0" dirty="0">
                          <a:solidFill>
                            <a:schemeClr val="accent5">
                              <a:lumMod val="50000"/>
                            </a:schemeClr>
                          </a:solidFill>
                          <a:latin typeface="Arial"/>
                          <a:ea typeface="+mn-ea"/>
                          <a:cs typeface="+mn-cs"/>
                          <a:hlinkClick r:id="rId6"/>
                        </a:rPr>
                        <a:t>HORIZON-CL5-2024-D4-02-05</a:t>
                      </a:r>
                      <a:endParaRPr lang="en-US" sz="1500" b="1" i="0" u="none" strike="noStrike" kern="1200" noProof="0" dirty="0">
                        <a:solidFill>
                          <a:schemeClr val="accent5">
                            <a:lumMod val="50000"/>
                          </a:schemeClr>
                        </a:solidFill>
                        <a:latin typeface="Arial"/>
                        <a:ea typeface="+mn-ea"/>
                        <a:cs typeface="+mn-cs"/>
                        <a:hlinkClick r:id="rId7">
                          <a:extLst>
                            <a:ext uri="{A12FA001-AC4F-418D-AE19-62706E023703}">
                              <ahyp:hlinkClr xmlns:ahyp="http://schemas.microsoft.com/office/drawing/2018/hyperlinkcolor" val="tx"/>
                            </a:ext>
                          </a:extLst>
                        </a:hlinkClick>
                      </a:endParaRPr>
                    </a:p>
                    <a:p>
                      <a:pPr marL="0" lvl="0" indent="0" algn="l">
                        <a:lnSpc>
                          <a:spcPct val="100000"/>
                        </a:lnSpc>
                        <a:spcBef>
                          <a:spcPts val="0"/>
                        </a:spcBef>
                        <a:spcAft>
                          <a:spcPts val="0"/>
                        </a:spcAft>
                        <a:buNone/>
                      </a:pPr>
                      <a:r>
                        <a:rPr lang="en-US" sz="1400" kern="1200" noProof="0" dirty="0">
                          <a:solidFill>
                            <a:schemeClr val="tx1"/>
                          </a:solidFill>
                          <a:latin typeface="Verdana"/>
                          <a:ea typeface="Verdana"/>
                          <a:cs typeface="+mn-cs"/>
                        </a:rPr>
                        <a:t>Digital solutions to foster participative design, planning and management of buildings, </a:t>
                      </a:r>
                      <a:r>
                        <a:rPr lang="en-US" sz="1400" kern="1200" noProof="0" dirty="0" err="1">
                          <a:solidFill>
                            <a:schemeClr val="tx1"/>
                          </a:solidFill>
                          <a:latin typeface="Verdana"/>
                          <a:ea typeface="Verdana"/>
                          <a:cs typeface="+mn-cs"/>
                        </a:rPr>
                        <a:t>neighbourhoods</a:t>
                      </a:r>
                      <a:r>
                        <a:rPr lang="en-US" sz="1400" kern="1200" noProof="0" dirty="0">
                          <a:solidFill>
                            <a:schemeClr val="tx1"/>
                          </a:solidFill>
                          <a:latin typeface="Verdana"/>
                          <a:ea typeface="Verdana"/>
                          <a:cs typeface="+mn-cs"/>
                        </a:rPr>
                        <a:t> and urban districts (Built4People Partnership)</a:t>
                      </a:r>
                      <a:endParaRPr lang="en-US" sz="1400" kern="1200" dirty="0">
                        <a:solidFill>
                          <a:schemeClr val="tx1"/>
                        </a:solidFill>
                        <a:latin typeface="Verdana"/>
                        <a:ea typeface="Verdana"/>
                        <a:cs typeface="+mn-cs"/>
                      </a:endParaRPr>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noFill/>
                  </a:tcPr>
                </a:tc>
                <a:tc>
                  <a:txBody>
                    <a:bodyPr/>
                    <a:lstStyle/>
                    <a:p>
                      <a:pPr lvl="0" algn="ctr">
                        <a:buNone/>
                      </a:pPr>
                      <a:r>
                        <a:rPr lang="lv-LV" sz="1400" b="1" i="0" u="none" strike="noStrike" noProof="0" dirty="0">
                          <a:solidFill>
                            <a:schemeClr val="tx1"/>
                          </a:solidFill>
                          <a:effectLst/>
                          <a:latin typeface="Verdana"/>
                          <a:ea typeface="Verdana"/>
                        </a:rPr>
                        <a:t>IA</a:t>
                      </a:r>
                      <a:endParaRPr lang="en-US" dirty="0"/>
                    </a:p>
                    <a:p>
                      <a:pPr marL="0" marR="0" lvl="0" indent="0" algn="ctr" rtl="0">
                        <a:lnSpc>
                          <a:spcPct val="100000"/>
                        </a:lnSpc>
                        <a:spcBef>
                          <a:spcPts val="0"/>
                        </a:spcBef>
                        <a:spcAft>
                          <a:spcPts val="0"/>
                        </a:spcAft>
                        <a:buClrTx/>
                        <a:buSzTx/>
                        <a:buFontTx/>
                        <a:buNone/>
                      </a:pPr>
                      <a:r>
                        <a:rPr lang="en-US" sz="1400" kern="1200" dirty="0">
                          <a:solidFill>
                            <a:schemeClr val="tx1"/>
                          </a:solidFill>
                          <a:effectLst/>
                          <a:latin typeface="Verdana"/>
                          <a:ea typeface="Verdana"/>
                          <a:cs typeface="+mn-cs"/>
                        </a:rPr>
                        <a:t>TRL 6-8</a:t>
                      </a:r>
                      <a:endParaRPr lang="lv-LV" sz="1400" kern="1200" dirty="0">
                        <a:solidFill>
                          <a:schemeClr val="tx1"/>
                        </a:solidFill>
                        <a:effectLst/>
                        <a:latin typeface="Verdana"/>
                        <a:ea typeface="Verdana"/>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39575" rtl="0">
                        <a:lnSpc>
                          <a:spcPct val="100000"/>
                        </a:lnSpc>
                        <a:spcBef>
                          <a:spcPts val="0"/>
                        </a:spcBef>
                        <a:spcAft>
                          <a:spcPts val="0"/>
                        </a:spcAft>
                        <a:buClrTx/>
                        <a:buSzTx/>
                        <a:buFontTx/>
                        <a:buNone/>
                        <a:tabLst/>
                        <a:defRPr/>
                      </a:pPr>
                      <a:r>
                        <a:rPr lang="lv-LV" sz="1400" dirty="0">
                          <a:solidFill>
                            <a:schemeClr val="tx1"/>
                          </a:solidFill>
                          <a:latin typeface="Verdana"/>
                          <a:ea typeface="Verdana"/>
                        </a:rPr>
                        <a:t>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39575" rtl="0">
                        <a:lnSpc>
                          <a:spcPct val="100000"/>
                        </a:lnSpc>
                        <a:spcBef>
                          <a:spcPts val="0"/>
                        </a:spcBef>
                        <a:spcAft>
                          <a:spcPts val="0"/>
                        </a:spcAft>
                        <a:buClrTx/>
                        <a:buSzTx/>
                        <a:buFontTx/>
                        <a:buNone/>
                        <a:tabLst/>
                        <a:defRPr/>
                      </a:pPr>
                      <a:r>
                        <a:rPr lang="lv-LV" sz="1400" dirty="0">
                          <a:solidFill>
                            <a:schemeClr val="tx1"/>
                          </a:solidFill>
                          <a:latin typeface="Verdana"/>
                          <a:ea typeface="Verdana"/>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4206786"/>
                  </a:ext>
                </a:extLst>
              </a:tr>
            </a:tbl>
          </a:graphicData>
        </a:graphic>
      </p:graphicFrame>
      <p:sp>
        <p:nvSpPr>
          <p:cNvPr id="12" name="Rectangle 11">
            <a:extLst>
              <a:ext uri="{FF2B5EF4-FFF2-40B4-BE49-F238E27FC236}">
                <a16:creationId xmlns:a16="http://schemas.microsoft.com/office/drawing/2014/main" id="{AC367565-D35D-1667-C71D-CD955A028A3E}"/>
              </a:ext>
            </a:extLst>
          </p:cNvPr>
          <p:cNvSpPr/>
          <p:nvPr/>
        </p:nvSpPr>
        <p:spPr>
          <a:xfrm>
            <a:off x="6862518" y="1236740"/>
            <a:ext cx="4389063" cy="369332"/>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a:ln>
                  <a:noFill/>
                </a:ln>
                <a:solidFill>
                  <a:srgbClr val="002060"/>
                </a:solidFill>
                <a:effectLst/>
                <a:uLnTx/>
                <a:uFillTx/>
                <a:latin typeface="Verdana"/>
                <a:ea typeface="Verdana"/>
              </a:rPr>
              <a:t>Deadline: </a:t>
            </a:r>
            <a:r>
              <a:rPr lang="en-GB" b="1">
                <a:solidFill>
                  <a:prstClr val="black"/>
                </a:solidFill>
                <a:latin typeface="Verdana"/>
                <a:ea typeface="Verdana"/>
              </a:rPr>
              <a:t>21 January</a:t>
            </a:r>
            <a:r>
              <a:rPr kumimoji="0" lang="en-GB" sz="1800" b="1" i="0" u="none" strike="noStrike" kern="1200" cap="none" spc="0" normalizeH="0" baseline="0" noProof="0">
                <a:ln>
                  <a:noFill/>
                </a:ln>
                <a:solidFill>
                  <a:prstClr val="black"/>
                </a:solidFill>
                <a:effectLst/>
                <a:uLnTx/>
                <a:uFillTx/>
                <a:latin typeface="Verdana"/>
                <a:ea typeface="Verdana"/>
              </a:rPr>
              <a:t> </a:t>
            </a:r>
            <a:r>
              <a:rPr lang="en-GB" b="1">
                <a:solidFill>
                  <a:prstClr val="black"/>
                </a:solidFill>
                <a:latin typeface="Verdana"/>
                <a:ea typeface="Verdana"/>
              </a:rPr>
              <a:t>2025</a:t>
            </a:r>
            <a:endParaRPr kumimoji="0" lang="en-GB" sz="1800" b="1" i="0" u="none" strike="noStrike" kern="1200" cap="none" spc="0" normalizeH="0" baseline="0" noProof="0">
              <a:ln>
                <a:noFill/>
              </a:ln>
              <a:solidFill>
                <a:prstClr val="black"/>
              </a:solidFill>
              <a:effectLst/>
              <a:uLnTx/>
              <a:uFillTx/>
              <a:latin typeface="Verdana"/>
              <a:ea typeface="Verdana"/>
            </a:endParaRPr>
          </a:p>
        </p:txBody>
      </p:sp>
      <p:sp>
        <p:nvSpPr>
          <p:cNvPr id="18" name="Rectangle 17">
            <a:extLst>
              <a:ext uri="{FF2B5EF4-FFF2-40B4-BE49-F238E27FC236}">
                <a16:creationId xmlns:a16="http://schemas.microsoft.com/office/drawing/2014/main" id="{F3966248-28C2-AFE9-98C6-3673C01CA9FD}"/>
              </a:ext>
            </a:extLst>
          </p:cNvPr>
          <p:cNvSpPr/>
          <p:nvPr/>
        </p:nvSpPr>
        <p:spPr>
          <a:xfrm>
            <a:off x="1628748" y="1274393"/>
            <a:ext cx="6070404" cy="374273"/>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dirty="0">
                <a:ln>
                  <a:noFill/>
                </a:ln>
                <a:solidFill>
                  <a:srgbClr val="002060"/>
                </a:solidFill>
                <a:effectLst/>
                <a:uLnTx/>
                <a:uFillTx/>
                <a:latin typeface="Verdana"/>
                <a:ea typeface="Verdana"/>
              </a:rPr>
              <a:t>Opening date: </a:t>
            </a:r>
            <a:r>
              <a:rPr lang="en-GB" b="1" dirty="0">
                <a:solidFill>
                  <a:prstClr val="black"/>
                </a:solidFill>
                <a:latin typeface="Verdana"/>
                <a:ea typeface="Verdana"/>
              </a:rPr>
              <a:t>17</a:t>
            </a:r>
            <a:r>
              <a:rPr lang="lv-LV" b="1" dirty="0">
                <a:solidFill>
                  <a:prstClr val="black"/>
                </a:solidFill>
                <a:latin typeface="Verdana"/>
                <a:ea typeface="Verdana"/>
              </a:rPr>
              <a:t> September</a:t>
            </a:r>
            <a:r>
              <a:rPr kumimoji="0" lang="lv-LV" sz="1800" b="1" i="0" u="none" strike="noStrike" kern="1200" cap="none" spc="0" normalizeH="0" baseline="0" noProof="0" dirty="0">
                <a:ln>
                  <a:noFill/>
                </a:ln>
                <a:solidFill>
                  <a:prstClr val="black"/>
                </a:solidFill>
                <a:effectLst/>
                <a:uLnTx/>
                <a:uFillTx/>
                <a:latin typeface="Verdana"/>
                <a:ea typeface="Verdana"/>
              </a:rPr>
              <a:t> </a:t>
            </a:r>
            <a:r>
              <a:rPr kumimoji="0" lang="en-GB" sz="1800" b="1" i="0" u="none" strike="noStrike" kern="1200" cap="none" spc="0" normalizeH="0" baseline="0" noProof="0" dirty="0">
                <a:ln>
                  <a:noFill/>
                </a:ln>
                <a:solidFill>
                  <a:prstClr val="black"/>
                </a:solidFill>
                <a:effectLst/>
                <a:uLnTx/>
                <a:uFillTx/>
                <a:latin typeface="Verdana"/>
                <a:ea typeface="Verdana"/>
              </a:rPr>
              <a:t>202</a:t>
            </a:r>
            <a:r>
              <a:rPr kumimoji="0" lang="lv-LV" sz="1800" b="1" i="0" u="none" strike="noStrike" kern="1200" cap="none" spc="0" normalizeH="0" baseline="0" noProof="0" dirty="0">
                <a:ln>
                  <a:noFill/>
                </a:ln>
                <a:solidFill>
                  <a:prstClr val="black"/>
                </a:solidFill>
                <a:effectLst/>
                <a:uLnTx/>
                <a:uFillTx/>
                <a:latin typeface="Verdana"/>
                <a:ea typeface="Verdana"/>
              </a:rPr>
              <a:t>4</a:t>
            </a:r>
            <a:r>
              <a:rPr lang="en-GB" b="1" dirty="0">
                <a:solidFill>
                  <a:prstClr val="black"/>
                </a:solidFill>
                <a:latin typeface="Verdana"/>
                <a:ea typeface="Verdana"/>
              </a:rPr>
              <a:t> </a:t>
            </a:r>
            <a:endPar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1568311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0752D-AD28-4692-7FBA-108264F745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54398-7975-50A4-6573-261A3EF66FCF}"/>
              </a:ext>
            </a:extLst>
          </p:cNvPr>
          <p:cNvSpPr>
            <a:spLocks noGrp="1"/>
          </p:cNvSpPr>
          <p:nvPr>
            <p:ph type="title"/>
          </p:nvPr>
        </p:nvSpPr>
        <p:spPr>
          <a:xfrm>
            <a:off x="1094145" y="-8576"/>
            <a:ext cx="10515600" cy="1325563"/>
          </a:xfrm>
        </p:spPr>
        <p:txBody>
          <a:bodyPr>
            <a:normAutofit/>
          </a:bodyPr>
          <a:lstStyle/>
          <a:p>
            <a:r>
              <a:rPr lang="en-US" sz="2900" b="1" dirty="0">
                <a:solidFill>
                  <a:srgbClr val="0308DB">
                    <a:lumMod val="50000"/>
                  </a:srgbClr>
                </a:solidFill>
                <a:latin typeface="Verdana" panose="020B0604030504040204" pitchFamily="34" charset="0"/>
                <a:ea typeface="Verdana" panose="020B0604030504040204" pitchFamily="34" charset="0"/>
              </a:rPr>
              <a:t>D4: Efficient, sustainable and inclusive energy use </a:t>
            </a:r>
          </a:p>
        </p:txBody>
      </p:sp>
      <p:sp>
        <p:nvSpPr>
          <p:cNvPr id="3" name="Slide Number Placeholder 2">
            <a:extLst>
              <a:ext uri="{FF2B5EF4-FFF2-40B4-BE49-F238E27FC236}">
                <a16:creationId xmlns:a16="http://schemas.microsoft.com/office/drawing/2014/main" id="{C2FF5C9B-46B9-3381-6126-8B9DCA9BBB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0F3F40-12FA-4968-8235-5F18DAFE2DEF}" type="slidenum">
              <a:rPr kumimoji="0" lang="lv-LV"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lv-LV"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11" name="Content Placeholder 10">
            <a:extLst>
              <a:ext uri="{FF2B5EF4-FFF2-40B4-BE49-F238E27FC236}">
                <a16:creationId xmlns:a16="http://schemas.microsoft.com/office/drawing/2014/main" id="{CB68553D-56FB-17F7-16A6-1038F293BFE8}"/>
              </a:ext>
            </a:extLst>
          </p:cNvPr>
          <p:cNvGraphicFramePr>
            <a:graphicFrameLocks/>
          </p:cNvGraphicFramePr>
          <p:nvPr>
            <p:extLst>
              <p:ext uri="{D42A27DB-BD31-4B8C-83A1-F6EECF244321}">
                <p14:modId xmlns:p14="http://schemas.microsoft.com/office/powerpoint/2010/main" val="4190055220"/>
              </p:ext>
            </p:extLst>
          </p:nvPr>
        </p:nvGraphicFramePr>
        <p:xfrm>
          <a:off x="178421" y="1806134"/>
          <a:ext cx="11725682" cy="3184140"/>
        </p:xfrm>
        <a:graphic>
          <a:graphicData uri="http://schemas.openxmlformats.org/drawingml/2006/table">
            <a:tbl>
              <a:tblPr/>
              <a:tblGrid>
                <a:gridCol w="5298395">
                  <a:extLst>
                    <a:ext uri="{9D8B030D-6E8A-4147-A177-3AD203B41FA5}">
                      <a16:colId xmlns:a16="http://schemas.microsoft.com/office/drawing/2014/main" val="20000"/>
                    </a:ext>
                  </a:extLst>
                </a:gridCol>
                <a:gridCol w="3128022">
                  <a:extLst>
                    <a:ext uri="{9D8B030D-6E8A-4147-A177-3AD203B41FA5}">
                      <a16:colId xmlns:a16="http://schemas.microsoft.com/office/drawing/2014/main" val="20001"/>
                    </a:ext>
                  </a:extLst>
                </a:gridCol>
                <a:gridCol w="1792335">
                  <a:extLst>
                    <a:ext uri="{9D8B030D-6E8A-4147-A177-3AD203B41FA5}">
                      <a16:colId xmlns:a16="http://schemas.microsoft.com/office/drawing/2014/main" val="20003"/>
                    </a:ext>
                  </a:extLst>
                </a:gridCol>
                <a:gridCol w="1506930">
                  <a:extLst>
                    <a:ext uri="{9D8B030D-6E8A-4147-A177-3AD203B41FA5}">
                      <a16:colId xmlns:a16="http://schemas.microsoft.com/office/drawing/2014/main" val="3995975852"/>
                    </a:ext>
                  </a:extLst>
                </a:gridCol>
              </a:tblGrid>
              <a:tr h="75300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err="1">
                          <a:solidFill>
                            <a:schemeClr val="bg1"/>
                          </a:solidFill>
                          <a:effectLst/>
                          <a:latin typeface="Verdana"/>
                          <a:ea typeface="Verdana"/>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err="1">
                          <a:solidFill>
                            <a:schemeClr val="bg1"/>
                          </a:solidFill>
                          <a:effectLst/>
                          <a:latin typeface="Verdana"/>
                          <a:ea typeface="Verdana"/>
                        </a:rPr>
                        <a:t>Type</a:t>
                      </a:r>
                      <a:r>
                        <a:rPr lang="lv-LV" sz="1400" b="1" i="0" u="none" strike="noStrike">
                          <a:solidFill>
                            <a:schemeClr val="bg1"/>
                          </a:solidFill>
                          <a:effectLst/>
                          <a:latin typeface="Verdana"/>
                          <a:ea typeface="Verdana"/>
                        </a:rPr>
                        <a:t> </a:t>
                      </a:r>
                      <a:r>
                        <a:rPr lang="lv-LV" sz="1400" b="1" i="0" u="none" strike="noStrike" err="1">
                          <a:solidFill>
                            <a:schemeClr val="bg1"/>
                          </a:solidFill>
                          <a:effectLst/>
                          <a:latin typeface="Verdana"/>
                          <a:ea typeface="Verdana"/>
                        </a:rPr>
                        <a:t>of</a:t>
                      </a:r>
                      <a:r>
                        <a:rPr lang="lv-LV" sz="1400" b="1" i="0" u="none" strike="noStrike">
                          <a:solidFill>
                            <a:schemeClr val="bg1"/>
                          </a:solidFill>
                          <a:effectLst/>
                          <a:latin typeface="Verdana"/>
                          <a:ea typeface="Verdana"/>
                        </a:rPr>
                        <a:t> </a:t>
                      </a:r>
                      <a:r>
                        <a:rPr lang="lv-LV" sz="1400" b="1" i="0" u="none" strike="noStrike" err="1">
                          <a:solidFill>
                            <a:schemeClr val="bg1"/>
                          </a:solidFill>
                          <a:effectLst/>
                          <a:latin typeface="Verdana"/>
                          <a:ea typeface="Verdana"/>
                        </a:rPr>
                        <a:t>action</a:t>
                      </a:r>
                      <a:r>
                        <a:rPr lang="lv-LV" sz="1400" b="1" i="0" u="none" strike="noStrike">
                          <a:solidFill>
                            <a:schemeClr val="bg1"/>
                          </a:solidFill>
                          <a:effectLst/>
                          <a:latin typeface="Verdana"/>
                          <a:ea typeface="Verdana"/>
                        </a:rPr>
                        <a:t>,</a:t>
                      </a:r>
                    </a:p>
                    <a:p>
                      <a:pPr algn="ctr" fontAlgn="ctr"/>
                      <a:r>
                        <a:rPr lang="lv-LV" sz="1400" b="1" i="0" u="none" strike="noStrike">
                          <a:solidFill>
                            <a:schemeClr val="bg1"/>
                          </a:solidFill>
                          <a:effectLst/>
                          <a:latin typeface="Verdana"/>
                          <a:ea typeface="Verdana"/>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EU contribution per project </a:t>
                      </a:r>
                      <a:endParaRPr lang="en-US" sz="1400" b="1" kern="1200">
                        <a:solidFill>
                          <a:schemeClr val="bg1"/>
                        </a:solidFill>
                        <a:effectLst/>
                        <a:latin typeface="Verdana" panose="020B0604030504040204" pitchFamily="34" charset="0"/>
                        <a:ea typeface="Verdana" panose="020B0604030504040204" pitchFamily="34" charset="0"/>
                        <a:cs typeface="+mn-cs"/>
                      </a:endParaRPr>
                    </a:p>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(EUR million)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Number of projects to be funded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867550">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l" defTabSz="914400">
                        <a:lnSpc>
                          <a:spcPct val="100000"/>
                        </a:lnSpc>
                        <a:spcBef>
                          <a:spcPts val="0"/>
                        </a:spcBef>
                        <a:spcAft>
                          <a:spcPts val="0"/>
                        </a:spcAft>
                        <a:buNone/>
                        <a:tabLst/>
                        <a:defRPr/>
                      </a:pPr>
                      <a:r>
                        <a:rPr lang="en-US" sz="1500" b="1" i="0" u="none" strike="noStrike" kern="1200" noProof="0" dirty="0">
                          <a:solidFill>
                            <a:schemeClr val="accent5">
                              <a:lumMod val="50000"/>
                            </a:schemeClr>
                          </a:solidFill>
                          <a:latin typeface="Arial"/>
                          <a:ea typeface="+mn-ea"/>
                          <a:cs typeface="+mn-cs"/>
                          <a:hlinkClick r:id="rId3"/>
                        </a:rPr>
                        <a:t>HORIZON-CL5-2024-D4-02-01</a:t>
                      </a:r>
                      <a:endParaRPr lang="en-US" sz="1500" b="1" i="0" u="none" strike="noStrike" kern="1200" dirty="0">
                        <a:solidFill>
                          <a:schemeClr val="accent5">
                            <a:lumMod val="50000"/>
                          </a:schemeClr>
                        </a:solidFill>
                        <a:latin typeface="Arial"/>
                        <a:ea typeface="+mn-ea"/>
                        <a:cs typeface="+mn-cs"/>
                      </a:endParaRPr>
                    </a:p>
                    <a:p>
                      <a:pPr marL="0" marR="0" lvl="0" indent="0" algn="l">
                        <a:lnSpc>
                          <a:spcPct val="100000"/>
                        </a:lnSpc>
                        <a:spcBef>
                          <a:spcPts val="0"/>
                        </a:spcBef>
                        <a:spcAft>
                          <a:spcPts val="0"/>
                        </a:spcAft>
                        <a:buNone/>
                      </a:pPr>
                      <a:r>
                        <a:rPr lang="en-US" sz="1400" kern="1200" noProof="0" dirty="0" err="1">
                          <a:solidFill>
                            <a:schemeClr val="tx1"/>
                          </a:solidFill>
                          <a:latin typeface="Verdana"/>
                          <a:ea typeface="Verdana"/>
                          <a:cs typeface="+mn-cs"/>
                        </a:rPr>
                        <a:t>Industrialisation</a:t>
                      </a:r>
                      <a:r>
                        <a:rPr lang="en-US" sz="1400" kern="1200" noProof="0" dirty="0">
                          <a:solidFill>
                            <a:schemeClr val="tx1"/>
                          </a:solidFill>
                          <a:latin typeface="Verdana"/>
                          <a:ea typeface="Verdana"/>
                          <a:cs typeface="+mn-cs"/>
                        </a:rPr>
                        <a:t> of sustainable and circular deep renovation workflows (Built4People Partnership)</a:t>
                      </a:r>
                      <a:endParaRPr lang="en-US" sz="1400" kern="1200" dirty="0">
                        <a:solidFill>
                          <a:schemeClr val="tx1"/>
                        </a:solidFill>
                        <a:latin typeface="Verdana"/>
                        <a:ea typeface="Verdana"/>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a:solidFill>
                            <a:srgbClr val="000000"/>
                          </a:solidFill>
                          <a:effectLst/>
                          <a:latin typeface="Verdana"/>
                          <a:ea typeface="Verdana"/>
                        </a:rPr>
                        <a:t>IA</a:t>
                      </a:r>
                      <a:endParaRPr lang="en-GB" sz="1400" b="1" i="0" u="none" strike="noStrike" noProof="0">
                        <a:solidFill>
                          <a:srgbClr val="000000"/>
                        </a:solidFill>
                        <a:effectLst/>
                        <a:latin typeface="Verdana" panose="020B0604030504040204" pitchFamily="34" charset="0"/>
                        <a:ea typeface="Verdana" panose="020B0604030504040204" pitchFamily="34" charset="0"/>
                      </a:endParaRPr>
                    </a:p>
                    <a:p>
                      <a:pPr algn="ctr" fontAlgn="ctr"/>
                      <a:r>
                        <a:rPr lang="en-US" sz="1400" kern="1200">
                          <a:solidFill>
                            <a:schemeClr val="tx1"/>
                          </a:solidFill>
                          <a:effectLst/>
                          <a:latin typeface="Verdana"/>
                          <a:ea typeface="Verdana"/>
                          <a:cs typeface="+mn-cs"/>
                        </a:rPr>
                        <a:t>TRL 6/8</a:t>
                      </a:r>
                      <a:endParaRPr lang="lv-LV" sz="1400" kern="1200">
                        <a:solidFill>
                          <a:schemeClr val="tx1"/>
                        </a:solidFill>
                        <a:effectLst/>
                        <a:latin typeface="Verdana"/>
                        <a:ea typeface="Verdana"/>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8</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24461071"/>
                  </a:ext>
                </a:extLst>
              </a:tr>
              <a:tr h="1563584">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lvl="0" algn="l">
                        <a:lnSpc>
                          <a:spcPct val="100000"/>
                        </a:lnSpc>
                        <a:spcBef>
                          <a:spcPts val="0"/>
                        </a:spcBef>
                        <a:spcAft>
                          <a:spcPts val="0"/>
                        </a:spcAft>
                        <a:buNone/>
                      </a:pPr>
                      <a:r>
                        <a:rPr lang="en-US" sz="1500" b="1" i="0" u="none" strike="noStrike" kern="1200" noProof="0" dirty="0">
                          <a:solidFill>
                            <a:schemeClr val="accent5">
                              <a:lumMod val="50000"/>
                            </a:schemeClr>
                          </a:solidFill>
                          <a:latin typeface="Arial"/>
                          <a:ea typeface="+mn-ea"/>
                          <a:cs typeface="+mn-cs"/>
                          <a:hlinkClick r:id="rId4"/>
                        </a:rPr>
                        <a:t>HORIZON-CL5-2024-D4-02-04</a:t>
                      </a:r>
                      <a:endParaRPr lang="en-US" sz="1500" b="1" i="0" u="none" strike="noStrike" kern="1200" dirty="0">
                        <a:solidFill>
                          <a:schemeClr val="accent5">
                            <a:lumMod val="50000"/>
                          </a:schemeClr>
                        </a:solidFill>
                        <a:latin typeface="Arial"/>
                        <a:ea typeface="+mn-ea"/>
                        <a:cs typeface="+mn-cs"/>
                      </a:endParaRPr>
                    </a:p>
                    <a:p>
                      <a:pPr marL="0" lvl="0" algn="l">
                        <a:lnSpc>
                          <a:spcPct val="100000"/>
                        </a:lnSpc>
                        <a:spcBef>
                          <a:spcPts val="0"/>
                        </a:spcBef>
                        <a:spcAft>
                          <a:spcPts val="0"/>
                        </a:spcAft>
                        <a:buNone/>
                      </a:pPr>
                      <a:r>
                        <a:rPr lang="en-US" sz="1400" kern="1200" noProof="0" dirty="0">
                          <a:solidFill>
                            <a:schemeClr val="tx1"/>
                          </a:solidFill>
                          <a:latin typeface="Verdana"/>
                          <a:ea typeface="Verdana"/>
                          <a:cs typeface="+mn-cs"/>
                        </a:rPr>
                        <a:t>Design for adaptability, re-use and deconstruction of buildings, in line with the principles of circular economy (Built4People Partnership)</a:t>
                      </a:r>
                      <a:endParaRPr lang="en-US" sz="1400" kern="1200" dirty="0">
                        <a:solidFill>
                          <a:schemeClr val="tx1"/>
                        </a:solidFill>
                        <a:latin typeface="Verdana"/>
                        <a:ea typeface="Verdana"/>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dirty="0">
                          <a:solidFill>
                            <a:schemeClr val="tx1"/>
                          </a:solidFill>
                          <a:effectLst/>
                          <a:latin typeface="Verdana"/>
                          <a:ea typeface="Verdana"/>
                        </a:rPr>
                        <a:t>RIA</a:t>
                      </a:r>
                      <a:endParaRPr lang="lv-LV" sz="1400" b="1" i="0" u="none" strike="noStrike" noProof="0" dirty="0">
                        <a:solidFill>
                          <a:schemeClr val="tx1"/>
                        </a:solidFill>
                        <a:effectLst/>
                        <a:latin typeface="Verdana" panose="020B0604030504040204" pitchFamily="34" charset="0"/>
                        <a:ea typeface="Verdana" panose="020B0604030504040204"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a:ea typeface="Verdana"/>
                          <a:cs typeface="+mn-cs"/>
                        </a:rPr>
                        <a:t>TRL 5/6</a:t>
                      </a:r>
                      <a:endParaRPr lang="lv-LV" sz="1400" kern="1200" dirty="0">
                        <a:solidFill>
                          <a:schemeClr val="tx1"/>
                        </a:solidFill>
                        <a:effectLst/>
                        <a:latin typeface="Verdana"/>
                        <a:ea typeface="Verdana"/>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a:ea typeface="Verdana"/>
                        </a:rPr>
                        <a:t>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a:ea typeface="Verdana"/>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7014516"/>
                  </a:ext>
                </a:extLst>
              </a:tr>
            </a:tbl>
          </a:graphicData>
        </a:graphic>
      </p:graphicFrame>
      <p:sp>
        <p:nvSpPr>
          <p:cNvPr id="12" name="Rectangle 11">
            <a:extLst>
              <a:ext uri="{FF2B5EF4-FFF2-40B4-BE49-F238E27FC236}">
                <a16:creationId xmlns:a16="http://schemas.microsoft.com/office/drawing/2014/main" id="{AC367565-D35D-1667-C71D-CD955A028A3E}"/>
              </a:ext>
            </a:extLst>
          </p:cNvPr>
          <p:cNvSpPr/>
          <p:nvPr/>
        </p:nvSpPr>
        <p:spPr>
          <a:xfrm>
            <a:off x="6862518" y="1236740"/>
            <a:ext cx="4389063" cy="369332"/>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a:ln>
                  <a:noFill/>
                </a:ln>
                <a:solidFill>
                  <a:srgbClr val="002060"/>
                </a:solidFill>
                <a:effectLst/>
                <a:uLnTx/>
                <a:uFillTx/>
                <a:latin typeface="Verdana"/>
                <a:ea typeface="Verdana"/>
              </a:rPr>
              <a:t>Deadline: </a:t>
            </a:r>
            <a:r>
              <a:rPr lang="en-GB" b="1">
                <a:solidFill>
                  <a:prstClr val="black"/>
                </a:solidFill>
                <a:latin typeface="Verdana"/>
                <a:ea typeface="Verdana"/>
              </a:rPr>
              <a:t>21 January</a:t>
            </a:r>
            <a:r>
              <a:rPr kumimoji="0" lang="en-GB" sz="1800" b="1" i="0" u="none" strike="noStrike" kern="1200" cap="none" spc="0" normalizeH="0" baseline="0" noProof="0">
                <a:ln>
                  <a:noFill/>
                </a:ln>
                <a:solidFill>
                  <a:prstClr val="black"/>
                </a:solidFill>
                <a:effectLst/>
                <a:uLnTx/>
                <a:uFillTx/>
                <a:latin typeface="Verdana"/>
                <a:ea typeface="Verdana"/>
              </a:rPr>
              <a:t> </a:t>
            </a:r>
            <a:r>
              <a:rPr lang="en-GB" b="1">
                <a:solidFill>
                  <a:prstClr val="black"/>
                </a:solidFill>
                <a:latin typeface="Verdana"/>
                <a:ea typeface="Verdana"/>
              </a:rPr>
              <a:t>2025</a:t>
            </a:r>
            <a:endParaRPr kumimoji="0" lang="en-GB" sz="1800" b="1" i="0" u="none" strike="noStrike" kern="1200" cap="none" spc="0" normalizeH="0" baseline="0" noProof="0">
              <a:ln>
                <a:noFill/>
              </a:ln>
              <a:solidFill>
                <a:prstClr val="black"/>
              </a:solidFill>
              <a:effectLst/>
              <a:uLnTx/>
              <a:uFillTx/>
              <a:latin typeface="Verdana"/>
              <a:ea typeface="Verdana"/>
            </a:endParaRPr>
          </a:p>
        </p:txBody>
      </p:sp>
      <p:sp>
        <p:nvSpPr>
          <p:cNvPr id="18" name="Rectangle 17">
            <a:extLst>
              <a:ext uri="{FF2B5EF4-FFF2-40B4-BE49-F238E27FC236}">
                <a16:creationId xmlns:a16="http://schemas.microsoft.com/office/drawing/2014/main" id="{F3966248-28C2-AFE9-98C6-3673C01CA9FD}"/>
              </a:ext>
            </a:extLst>
          </p:cNvPr>
          <p:cNvSpPr/>
          <p:nvPr/>
        </p:nvSpPr>
        <p:spPr>
          <a:xfrm>
            <a:off x="1628748" y="1274393"/>
            <a:ext cx="6070404" cy="374273"/>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dirty="0">
                <a:ln>
                  <a:noFill/>
                </a:ln>
                <a:solidFill>
                  <a:srgbClr val="002060"/>
                </a:solidFill>
                <a:effectLst/>
                <a:uLnTx/>
                <a:uFillTx/>
                <a:latin typeface="Verdana"/>
                <a:ea typeface="Verdana"/>
              </a:rPr>
              <a:t>Opening date: </a:t>
            </a:r>
            <a:r>
              <a:rPr lang="en-GB" b="1" dirty="0">
                <a:solidFill>
                  <a:prstClr val="black"/>
                </a:solidFill>
                <a:latin typeface="Verdana"/>
                <a:ea typeface="Verdana"/>
              </a:rPr>
              <a:t>17</a:t>
            </a:r>
            <a:r>
              <a:rPr lang="lv-LV" b="1" dirty="0">
                <a:solidFill>
                  <a:prstClr val="black"/>
                </a:solidFill>
                <a:latin typeface="Verdana"/>
                <a:ea typeface="Verdana"/>
              </a:rPr>
              <a:t> September</a:t>
            </a:r>
            <a:r>
              <a:rPr kumimoji="0" lang="lv-LV" sz="1800" b="1" i="0" u="none" strike="noStrike" kern="1200" cap="none" spc="0" normalizeH="0" baseline="0" noProof="0" dirty="0">
                <a:ln>
                  <a:noFill/>
                </a:ln>
                <a:solidFill>
                  <a:prstClr val="black"/>
                </a:solidFill>
                <a:effectLst/>
                <a:uLnTx/>
                <a:uFillTx/>
                <a:latin typeface="Verdana"/>
                <a:ea typeface="Verdana"/>
              </a:rPr>
              <a:t> </a:t>
            </a:r>
            <a:r>
              <a:rPr kumimoji="0" lang="en-GB" sz="1800" b="1" i="0" u="none" strike="noStrike" kern="1200" cap="none" spc="0" normalizeH="0" baseline="0" noProof="0" dirty="0">
                <a:ln>
                  <a:noFill/>
                </a:ln>
                <a:solidFill>
                  <a:prstClr val="black"/>
                </a:solidFill>
                <a:effectLst/>
                <a:uLnTx/>
                <a:uFillTx/>
                <a:latin typeface="Verdana"/>
                <a:ea typeface="Verdana"/>
              </a:rPr>
              <a:t>202</a:t>
            </a:r>
            <a:r>
              <a:rPr kumimoji="0" lang="lv-LV" sz="1800" b="1" i="0" u="none" strike="noStrike" kern="1200" cap="none" spc="0" normalizeH="0" baseline="0" noProof="0" dirty="0">
                <a:ln>
                  <a:noFill/>
                </a:ln>
                <a:solidFill>
                  <a:prstClr val="black"/>
                </a:solidFill>
                <a:effectLst/>
                <a:uLnTx/>
                <a:uFillTx/>
                <a:latin typeface="Verdana"/>
                <a:ea typeface="Verdana"/>
              </a:rPr>
              <a:t>4</a:t>
            </a:r>
            <a:r>
              <a:rPr lang="en-GB" b="1" dirty="0">
                <a:solidFill>
                  <a:prstClr val="black"/>
                </a:solidFill>
                <a:latin typeface="Verdana"/>
                <a:ea typeface="Verdana"/>
              </a:rPr>
              <a:t> </a:t>
            </a:r>
            <a:endPar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2042993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0752D-AD28-4692-7FBA-108264F745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54398-7975-50A4-6573-261A3EF66FCF}"/>
              </a:ext>
            </a:extLst>
          </p:cNvPr>
          <p:cNvSpPr>
            <a:spLocks noGrp="1"/>
          </p:cNvSpPr>
          <p:nvPr>
            <p:ph type="title"/>
          </p:nvPr>
        </p:nvSpPr>
        <p:spPr>
          <a:xfrm>
            <a:off x="1094145" y="-8576"/>
            <a:ext cx="10515600" cy="1325563"/>
          </a:xfrm>
        </p:spPr>
        <p:txBody>
          <a:bodyPr>
            <a:normAutofit/>
          </a:bodyPr>
          <a:lstStyle/>
          <a:p>
            <a:r>
              <a:rPr lang="en-US" sz="3200" b="1" dirty="0">
                <a:solidFill>
                  <a:schemeClr val="accent5">
                    <a:lumMod val="50000"/>
                  </a:schemeClr>
                </a:solidFill>
                <a:latin typeface="Verdana"/>
                <a:ea typeface="Verdana"/>
              </a:rPr>
              <a:t>D6: Safe, Resilient Transport and Smart Mobility services for passengers and goods </a:t>
            </a:r>
          </a:p>
        </p:txBody>
      </p:sp>
      <p:sp>
        <p:nvSpPr>
          <p:cNvPr id="3" name="Slide Number Placeholder 2">
            <a:extLst>
              <a:ext uri="{FF2B5EF4-FFF2-40B4-BE49-F238E27FC236}">
                <a16:creationId xmlns:a16="http://schemas.microsoft.com/office/drawing/2014/main" id="{C2FF5C9B-46B9-3381-6126-8B9DCA9BBB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0F3F40-12FA-4968-8235-5F18DAFE2DEF}" type="slidenum">
              <a:rPr kumimoji="0" lang="lv-LV"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lv-LV"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11" name="Content Placeholder 10">
            <a:extLst>
              <a:ext uri="{FF2B5EF4-FFF2-40B4-BE49-F238E27FC236}">
                <a16:creationId xmlns:a16="http://schemas.microsoft.com/office/drawing/2014/main" id="{CB68553D-56FB-17F7-16A6-1038F293BFE8}"/>
              </a:ext>
            </a:extLst>
          </p:cNvPr>
          <p:cNvGraphicFramePr>
            <a:graphicFrameLocks/>
          </p:cNvGraphicFramePr>
          <p:nvPr/>
        </p:nvGraphicFramePr>
        <p:xfrm>
          <a:off x="125260" y="1607506"/>
          <a:ext cx="11777871" cy="4144413"/>
        </p:xfrm>
        <a:graphic>
          <a:graphicData uri="http://schemas.openxmlformats.org/drawingml/2006/table">
            <a:tbl>
              <a:tblPr/>
              <a:tblGrid>
                <a:gridCol w="5321978">
                  <a:extLst>
                    <a:ext uri="{9D8B030D-6E8A-4147-A177-3AD203B41FA5}">
                      <a16:colId xmlns:a16="http://schemas.microsoft.com/office/drawing/2014/main" val="20000"/>
                    </a:ext>
                  </a:extLst>
                </a:gridCol>
                <a:gridCol w="3141944">
                  <a:extLst>
                    <a:ext uri="{9D8B030D-6E8A-4147-A177-3AD203B41FA5}">
                      <a16:colId xmlns:a16="http://schemas.microsoft.com/office/drawing/2014/main" val="20001"/>
                    </a:ext>
                  </a:extLst>
                </a:gridCol>
                <a:gridCol w="1800312">
                  <a:extLst>
                    <a:ext uri="{9D8B030D-6E8A-4147-A177-3AD203B41FA5}">
                      <a16:colId xmlns:a16="http://schemas.microsoft.com/office/drawing/2014/main" val="20003"/>
                    </a:ext>
                  </a:extLst>
                </a:gridCol>
                <a:gridCol w="1513637">
                  <a:extLst>
                    <a:ext uri="{9D8B030D-6E8A-4147-A177-3AD203B41FA5}">
                      <a16:colId xmlns:a16="http://schemas.microsoft.com/office/drawing/2014/main" val="3995975852"/>
                    </a:ext>
                  </a:extLst>
                </a:gridCol>
              </a:tblGrid>
              <a:tr h="679674">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err="1">
                          <a:solidFill>
                            <a:schemeClr val="bg1"/>
                          </a:solidFill>
                          <a:effectLst/>
                          <a:latin typeface="Verdana"/>
                          <a:ea typeface="Verdana"/>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err="1">
                          <a:solidFill>
                            <a:schemeClr val="bg1"/>
                          </a:solidFill>
                          <a:effectLst/>
                          <a:latin typeface="Verdana"/>
                          <a:ea typeface="Verdana"/>
                        </a:rPr>
                        <a:t>Type</a:t>
                      </a:r>
                      <a:r>
                        <a:rPr lang="lv-LV" sz="1400" b="1" i="0" u="none" strike="noStrike">
                          <a:solidFill>
                            <a:schemeClr val="bg1"/>
                          </a:solidFill>
                          <a:effectLst/>
                          <a:latin typeface="Verdana"/>
                          <a:ea typeface="Verdana"/>
                        </a:rPr>
                        <a:t> </a:t>
                      </a:r>
                      <a:r>
                        <a:rPr lang="lv-LV" sz="1400" b="1" i="0" u="none" strike="noStrike" err="1">
                          <a:solidFill>
                            <a:schemeClr val="bg1"/>
                          </a:solidFill>
                          <a:effectLst/>
                          <a:latin typeface="Verdana"/>
                          <a:ea typeface="Verdana"/>
                        </a:rPr>
                        <a:t>of</a:t>
                      </a:r>
                      <a:r>
                        <a:rPr lang="lv-LV" sz="1400" b="1" i="0" u="none" strike="noStrike">
                          <a:solidFill>
                            <a:schemeClr val="bg1"/>
                          </a:solidFill>
                          <a:effectLst/>
                          <a:latin typeface="Verdana"/>
                          <a:ea typeface="Verdana"/>
                        </a:rPr>
                        <a:t> </a:t>
                      </a:r>
                      <a:r>
                        <a:rPr lang="lv-LV" sz="1400" b="1" i="0" u="none" strike="noStrike" err="1">
                          <a:solidFill>
                            <a:schemeClr val="bg1"/>
                          </a:solidFill>
                          <a:effectLst/>
                          <a:latin typeface="Verdana"/>
                          <a:ea typeface="Verdana"/>
                        </a:rPr>
                        <a:t>action</a:t>
                      </a:r>
                      <a:r>
                        <a:rPr lang="lv-LV" sz="1400" b="1" i="0" u="none" strike="noStrike">
                          <a:solidFill>
                            <a:schemeClr val="bg1"/>
                          </a:solidFill>
                          <a:effectLst/>
                          <a:latin typeface="Verdana"/>
                          <a:ea typeface="Verdana"/>
                        </a:rPr>
                        <a:t>,</a:t>
                      </a:r>
                    </a:p>
                    <a:p>
                      <a:pPr algn="ctr" fontAlgn="ctr"/>
                      <a:r>
                        <a:rPr lang="lv-LV" sz="1400" b="1" i="0" u="none" strike="noStrike">
                          <a:solidFill>
                            <a:schemeClr val="bg1"/>
                          </a:solidFill>
                          <a:effectLst/>
                          <a:latin typeface="Verdana"/>
                          <a:ea typeface="Verdana"/>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EU contribution per project </a:t>
                      </a:r>
                      <a:endParaRPr lang="en-US" sz="1400" b="1" kern="1200">
                        <a:solidFill>
                          <a:schemeClr val="bg1"/>
                        </a:solidFill>
                        <a:effectLst/>
                        <a:latin typeface="Verdana" panose="020B0604030504040204" pitchFamily="34" charset="0"/>
                        <a:ea typeface="Verdana" panose="020B0604030504040204" pitchFamily="34" charset="0"/>
                        <a:cs typeface="+mn-cs"/>
                      </a:endParaRPr>
                    </a:p>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(EUR million)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Number of projects to be funded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1099472">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l" defTabSz="914400">
                        <a:lnSpc>
                          <a:spcPct val="100000"/>
                        </a:lnSpc>
                        <a:spcBef>
                          <a:spcPts val="0"/>
                        </a:spcBef>
                        <a:spcAft>
                          <a:spcPts val="0"/>
                        </a:spcAft>
                        <a:buNone/>
                        <a:tabLst/>
                        <a:defRPr/>
                      </a:pPr>
                      <a:r>
                        <a:rPr lang="en-US" sz="1500" b="1" i="0" u="none" strike="noStrike" kern="1200" noProof="0" dirty="0">
                          <a:solidFill>
                            <a:schemeClr val="accent5">
                              <a:lumMod val="50000"/>
                            </a:schemeClr>
                          </a:solidFill>
                          <a:latin typeface="Arial"/>
                          <a:ea typeface="+mn-ea"/>
                          <a:cs typeface="+mn-cs"/>
                          <a:hlinkClick r:id="rId3"/>
                        </a:rPr>
                        <a:t>HORIZON-CL5-2024-D6-01-01</a:t>
                      </a:r>
                      <a:endParaRPr lang="en-US" sz="1500" b="1" i="0" u="none" strike="noStrike" kern="1200" dirty="0">
                        <a:solidFill>
                          <a:schemeClr val="accent5">
                            <a:lumMod val="50000"/>
                          </a:schemeClr>
                        </a:solidFill>
                        <a:latin typeface="Arial"/>
                        <a:ea typeface="+mn-ea"/>
                        <a:cs typeface="+mn-cs"/>
                      </a:endParaRPr>
                    </a:p>
                    <a:p>
                      <a:pPr lvl="0" algn="l">
                        <a:lnSpc>
                          <a:spcPct val="100000"/>
                        </a:lnSpc>
                        <a:spcBef>
                          <a:spcPts val="0"/>
                        </a:spcBef>
                        <a:spcAft>
                          <a:spcPts val="0"/>
                        </a:spcAft>
                        <a:buNone/>
                      </a:pPr>
                      <a:r>
                        <a:rPr lang="en-US" sz="1400" kern="1200" noProof="0" dirty="0" err="1">
                          <a:solidFill>
                            <a:schemeClr val="tx1"/>
                          </a:solidFill>
                          <a:latin typeface="Verdana"/>
                          <a:ea typeface="Verdana"/>
                          <a:cs typeface="+mn-cs"/>
                        </a:rPr>
                        <a:t>Centralised</a:t>
                      </a:r>
                      <a:r>
                        <a:rPr lang="en-US" sz="1400" kern="1200" noProof="0" dirty="0">
                          <a:solidFill>
                            <a:schemeClr val="tx1"/>
                          </a:solidFill>
                          <a:latin typeface="Verdana"/>
                          <a:ea typeface="Verdana"/>
                          <a:cs typeface="+mn-cs"/>
                        </a:rPr>
                        <a:t>, reliable, cyber-secure &amp; upgradable in-vehicle electronic control architectures for CCAM connected to the cloud-edge continuum (CCAM Partnership)</a:t>
                      </a:r>
                      <a:endParaRPr lang="en-US" sz="1400" kern="1200" dirty="0">
                        <a:solidFill>
                          <a:schemeClr val="tx1"/>
                        </a:solidFill>
                        <a:latin typeface="Verdana"/>
                        <a:ea typeface="Verdana"/>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a:solidFill>
                            <a:srgbClr val="000000"/>
                          </a:solidFill>
                          <a:effectLst/>
                          <a:latin typeface="Verdana"/>
                          <a:ea typeface="Verdana"/>
                        </a:rPr>
                        <a:t>RIA</a:t>
                      </a:r>
                      <a:endParaRPr lang="en-GB" sz="1400" b="1" i="0" u="none" strike="noStrike" noProof="0">
                        <a:solidFill>
                          <a:srgbClr val="000000"/>
                        </a:solidFill>
                        <a:effectLst/>
                        <a:latin typeface="Verdana" panose="020B0604030504040204" pitchFamily="34" charset="0"/>
                        <a:ea typeface="Verdana" panose="020B0604030504040204" pitchFamily="34" charset="0"/>
                      </a:endParaRPr>
                    </a:p>
                    <a:p>
                      <a:pPr algn="ctr" fontAlgn="ctr"/>
                      <a:r>
                        <a:rPr lang="en-US" sz="1400" kern="1200">
                          <a:solidFill>
                            <a:schemeClr val="tx1"/>
                          </a:solidFill>
                          <a:effectLst/>
                          <a:latin typeface="Verdana"/>
                          <a:ea typeface="Verdana"/>
                          <a:cs typeface="+mn-cs"/>
                        </a:rPr>
                        <a:t>TRL 5</a:t>
                      </a:r>
                      <a:endParaRPr lang="lv-LV" sz="1400" kern="1200">
                        <a:solidFill>
                          <a:schemeClr val="tx1"/>
                        </a:solidFill>
                        <a:effectLst/>
                        <a:latin typeface="Verdana"/>
                        <a:ea typeface="Verdana"/>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6</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24461071"/>
                  </a:ext>
                </a:extLst>
              </a:tr>
              <a:tr h="1005922">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lvl="0" algn="l" defTabSz="914400">
                        <a:lnSpc>
                          <a:spcPct val="100000"/>
                        </a:lnSpc>
                        <a:spcBef>
                          <a:spcPts val="0"/>
                        </a:spcBef>
                        <a:spcAft>
                          <a:spcPts val="0"/>
                        </a:spcAft>
                        <a:buNone/>
                      </a:pPr>
                      <a:r>
                        <a:rPr lang="en-US" sz="1500" b="1" i="0" u="none" strike="noStrike" kern="1200" noProof="0" dirty="0">
                          <a:solidFill>
                            <a:schemeClr val="accent5">
                              <a:lumMod val="50000"/>
                            </a:schemeClr>
                          </a:solidFill>
                          <a:latin typeface="Arial"/>
                          <a:ea typeface="+mn-ea"/>
                          <a:cs typeface="+mn-cs"/>
                          <a:hlinkClick r:id="rId4"/>
                        </a:rPr>
                        <a:t>HORIZON-CL5-2024-D6-01-02</a:t>
                      </a:r>
                      <a:endParaRPr lang="en-US" sz="1500" b="1" i="0" u="none" strike="noStrike" kern="1200" dirty="0">
                        <a:solidFill>
                          <a:schemeClr val="accent5">
                            <a:lumMod val="50000"/>
                          </a:schemeClr>
                        </a:solidFill>
                        <a:latin typeface="Arial"/>
                        <a:ea typeface="+mn-ea"/>
                        <a:cs typeface="+mn-cs"/>
                      </a:endParaRPr>
                    </a:p>
                    <a:p>
                      <a:pPr lvl="0" algn="l">
                        <a:lnSpc>
                          <a:spcPct val="100000"/>
                        </a:lnSpc>
                        <a:spcBef>
                          <a:spcPts val="0"/>
                        </a:spcBef>
                        <a:spcAft>
                          <a:spcPts val="0"/>
                        </a:spcAft>
                        <a:buNone/>
                      </a:pPr>
                      <a:r>
                        <a:rPr lang="en-US" sz="1400" kern="1200" noProof="0" dirty="0">
                          <a:solidFill>
                            <a:schemeClr val="tx1"/>
                          </a:solidFill>
                          <a:latin typeface="Verdana"/>
                          <a:ea typeface="Verdana"/>
                          <a:cs typeface="+mn-cs"/>
                        </a:rPr>
                        <a:t>Scenario-based safety assurance of CCAM and related HMI in a dynamically evolving transport system (CCAM Partnership)</a:t>
                      </a:r>
                      <a:endParaRPr lang="en-US" dirty="0"/>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dirty="0">
                          <a:solidFill>
                            <a:schemeClr val="tx1"/>
                          </a:solidFill>
                          <a:effectLst/>
                          <a:latin typeface="Verdana"/>
                          <a:ea typeface="Verdana"/>
                        </a:rPr>
                        <a:t>RIA</a:t>
                      </a:r>
                      <a:endParaRPr lang="lv-LV" sz="1400" b="1" i="0" u="none" strike="noStrike" noProof="0" dirty="0">
                        <a:solidFill>
                          <a:schemeClr val="tx1"/>
                        </a:solidFill>
                        <a:effectLst/>
                        <a:latin typeface="Verdana" panose="020B0604030504040204" pitchFamily="34" charset="0"/>
                        <a:ea typeface="Verdana" panose="020B0604030504040204"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a:ea typeface="Verdana"/>
                          <a:cs typeface="+mn-cs"/>
                        </a:rPr>
                        <a:t>TRL 5</a:t>
                      </a:r>
                      <a:endParaRPr lang="lv-LV" sz="1400" kern="1200" dirty="0">
                        <a:solidFill>
                          <a:schemeClr val="tx1"/>
                        </a:solidFill>
                        <a:effectLst/>
                        <a:latin typeface="Verdana"/>
                        <a:ea typeface="Verdana"/>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a:ea typeface="Verdana"/>
                        </a:rPr>
                        <a:t>14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a:ea typeface="Verdana"/>
                        </a:rPr>
                        <a:t>1</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57014516"/>
                  </a:ext>
                </a:extLst>
              </a:tr>
              <a:tr h="1359345">
                <a:tc>
                  <a:txBody>
                    <a:bodyPr/>
                    <a:lstStyle/>
                    <a:p>
                      <a:pPr marL="0" lvl="0" indent="0" algn="l">
                        <a:lnSpc>
                          <a:spcPct val="100000"/>
                        </a:lnSpc>
                        <a:spcBef>
                          <a:spcPts val="0"/>
                        </a:spcBef>
                        <a:spcAft>
                          <a:spcPts val="0"/>
                        </a:spcAft>
                        <a:buNone/>
                      </a:pPr>
                      <a:r>
                        <a:rPr lang="en-US" sz="1500" b="1" i="0" u="none" strike="noStrike" kern="1200" noProof="0" dirty="0">
                          <a:solidFill>
                            <a:schemeClr val="accent5">
                              <a:lumMod val="50000"/>
                            </a:schemeClr>
                          </a:solidFill>
                          <a:latin typeface="Arial"/>
                          <a:ea typeface="+mn-ea"/>
                          <a:cs typeface="+mn-cs"/>
                          <a:hlinkClick r:id="rId5"/>
                        </a:rPr>
                        <a:t>HORIZON-CL5-2024-D6-01-03</a:t>
                      </a:r>
                      <a:endParaRPr lang="en-US" sz="1500" b="1" i="0" u="none" strike="noStrike" kern="1200" dirty="0">
                        <a:solidFill>
                          <a:schemeClr val="accent5">
                            <a:lumMod val="50000"/>
                          </a:schemeClr>
                        </a:solidFill>
                        <a:latin typeface="Arial"/>
                        <a:ea typeface="+mn-ea"/>
                        <a:cs typeface="+mn-cs"/>
                      </a:endParaRPr>
                    </a:p>
                    <a:p>
                      <a:pPr lvl="0" algn="l">
                        <a:lnSpc>
                          <a:spcPct val="100000"/>
                        </a:lnSpc>
                        <a:spcBef>
                          <a:spcPts val="0"/>
                        </a:spcBef>
                        <a:spcAft>
                          <a:spcPts val="0"/>
                        </a:spcAft>
                        <a:buNone/>
                      </a:pPr>
                      <a:r>
                        <a:rPr lang="en-US" sz="1400" kern="1200" noProof="0" dirty="0">
                          <a:solidFill>
                            <a:schemeClr val="tx1"/>
                          </a:solidFill>
                          <a:latin typeface="Verdana"/>
                          <a:ea typeface="Verdana"/>
                          <a:cs typeface="+mn-cs"/>
                        </a:rPr>
                        <a:t>Orchestration of heterogeneous actors in mixed traffic within the CCAM ecosystem (CCAM Partnership)</a:t>
                      </a:r>
                      <a:endParaRPr lang="en-US" sz="1400" kern="1200" dirty="0">
                        <a:solidFill>
                          <a:schemeClr val="tx1"/>
                        </a:solidFill>
                        <a:latin typeface="Verdana"/>
                        <a:ea typeface="Verdana"/>
                        <a:cs typeface="+mn-cs"/>
                      </a:endParaRPr>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buNone/>
                      </a:pPr>
                      <a:r>
                        <a:rPr lang="lv-LV" sz="1400" b="1" i="0" u="none" strike="noStrike" noProof="0">
                          <a:solidFill>
                            <a:schemeClr val="tx1"/>
                          </a:solidFill>
                          <a:effectLst/>
                          <a:latin typeface="Verdana"/>
                          <a:ea typeface="Verdana"/>
                        </a:rPr>
                        <a:t>IA</a:t>
                      </a:r>
                      <a:endParaRPr lang="en-US"/>
                    </a:p>
                    <a:p>
                      <a:pPr marL="0" marR="0" lvl="0" indent="0" algn="ctr" rtl="0">
                        <a:lnSpc>
                          <a:spcPct val="100000"/>
                        </a:lnSpc>
                        <a:spcBef>
                          <a:spcPts val="0"/>
                        </a:spcBef>
                        <a:spcAft>
                          <a:spcPts val="0"/>
                        </a:spcAft>
                        <a:buClrTx/>
                        <a:buSzTx/>
                        <a:buFontTx/>
                        <a:buNone/>
                      </a:pPr>
                      <a:r>
                        <a:rPr lang="en-US" sz="1400" kern="1200">
                          <a:solidFill>
                            <a:schemeClr val="tx1"/>
                          </a:solidFill>
                          <a:effectLst/>
                          <a:latin typeface="Verdana"/>
                          <a:ea typeface="Verdana"/>
                          <a:cs typeface="+mn-cs"/>
                        </a:rPr>
                        <a:t>TRL 6-7</a:t>
                      </a:r>
                      <a:endParaRPr lang="lv-LV" sz="1400" kern="1200">
                        <a:solidFill>
                          <a:schemeClr val="tx1"/>
                        </a:solidFill>
                        <a:effectLst/>
                        <a:latin typeface="Verdana"/>
                        <a:ea typeface="Verdana"/>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a:lnSpc>
                          <a:spcPct val="100000"/>
                        </a:lnSpc>
                        <a:spcBef>
                          <a:spcPts val="0"/>
                        </a:spcBef>
                        <a:spcAft>
                          <a:spcPts val="0"/>
                        </a:spcAft>
                        <a:buClrTx/>
                        <a:buSzTx/>
                        <a:buFontTx/>
                        <a:buNone/>
                        <a:tabLst/>
                        <a:defRPr/>
                      </a:pPr>
                      <a:r>
                        <a:rPr lang="lv-LV" sz="1400">
                          <a:solidFill>
                            <a:schemeClr val="tx1"/>
                          </a:solidFill>
                          <a:latin typeface="Verdana"/>
                          <a:ea typeface="Verdana"/>
                        </a:rPr>
                        <a:t>6</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a:lnSpc>
                          <a:spcPct val="100000"/>
                        </a:lnSpc>
                        <a:spcBef>
                          <a:spcPts val="0"/>
                        </a:spcBef>
                        <a:spcAft>
                          <a:spcPts val="0"/>
                        </a:spcAft>
                        <a:buClrTx/>
                        <a:buSzTx/>
                        <a:buFontTx/>
                        <a:buNone/>
                        <a:tabLst/>
                        <a:defRPr/>
                      </a:pPr>
                      <a:r>
                        <a:rPr lang="lv-LV" sz="1400" dirty="0">
                          <a:solidFill>
                            <a:schemeClr val="tx1"/>
                          </a:solidFill>
                          <a:latin typeface="Verdana"/>
                          <a:ea typeface="Verdana"/>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64206786"/>
                  </a:ext>
                </a:extLst>
              </a:tr>
            </a:tbl>
          </a:graphicData>
        </a:graphic>
      </p:graphicFrame>
      <p:sp>
        <p:nvSpPr>
          <p:cNvPr id="12" name="Rectangle 11">
            <a:extLst>
              <a:ext uri="{FF2B5EF4-FFF2-40B4-BE49-F238E27FC236}">
                <a16:creationId xmlns:a16="http://schemas.microsoft.com/office/drawing/2014/main" id="{AC367565-D35D-1667-C71D-CD955A028A3E}"/>
              </a:ext>
            </a:extLst>
          </p:cNvPr>
          <p:cNvSpPr/>
          <p:nvPr/>
        </p:nvSpPr>
        <p:spPr>
          <a:xfrm>
            <a:off x="6862518" y="1236740"/>
            <a:ext cx="4389063" cy="369332"/>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dirty="0">
                <a:ln>
                  <a:noFill/>
                </a:ln>
                <a:solidFill>
                  <a:srgbClr val="002060"/>
                </a:solidFill>
                <a:effectLst/>
                <a:uLnTx/>
                <a:uFillTx/>
                <a:latin typeface="Verdana"/>
                <a:ea typeface="Verdana"/>
              </a:rPr>
              <a:t>Deadline: </a:t>
            </a:r>
            <a:r>
              <a:rPr lang="en-GB" b="1" dirty="0">
                <a:latin typeface="Verdana"/>
                <a:ea typeface="Verdana"/>
              </a:rPr>
              <a:t>5 September</a:t>
            </a:r>
            <a:r>
              <a:rPr kumimoji="0" lang="en-GB" sz="1800" b="1" i="0" u="none" strike="noStrike" kern="1200" cap="none" spc="0" normalizeH="0" baseline="0" noProof="0" dirty="0">
                <a:ln>
                  <a:noFill/>
                </a:ln>
                <a:effectLst/>
                <a:uLnTx/>
                <a:uFillTx/>
                <a:latin typeface="Verdana"/>
                <a:ea typeface="Verdana"/>
              </a:rPr>
              <a:t> </a:t>
            </a:r>
            <a:r>
              <a:rPr lang="en-GB" b="1" dirty="0">
                <a:latin typeface="Verdana"/>
                <a:ea typeface="Verdana"/>
              </a:rPr>
              <a:t>2024</a:t>
            </a:r>
            <a:endParaRPr kumimoji="0" lang="en-GB" sz="1800" b="1" i="0" u="none" strike="noStrike" kern="1200" cap="none" spc="0" normalizeH="0" baseline="0" noProof="0" dirty="0">
              <a:ln>
                <a:noFill/>
              </a:ln>
              <a:effectLst/>
              <a:uLnTx/>
              <a:uFillTx/>
              <a:latin typeface="Verdana"/>
              <a:ea typeface="Verdana"/>
            </a:endParaRPr>
          </a:p>
        </p:txBody>
      </p:sp>
      <p:sp>
        <p:nvSpPr>
          <p:cNvPr id="18" name="Rectangle 17">
            <a:extLst>
              <a:ext uri="{FF2B5EF4-FFF2-40B4-BE49-F238E27FC236}">
                <a16:creationId xmlns:a16="http://schemas.microsoft.com/office/drawing/2014/main" id="{F3966248-28C2-AFE9-98C6-3673C01CA9FD}"/>
              </a:ext>
            </a:extLst>
          </p:cNvPr>
          <p:cNvSpPr/>
          <p:nvPr/>
        </p:nvSpPr>
        <p:spPr>
          <a:xfrm>
            <a:off x="1628748" y="1274393"/>
            <a:ext cx="6070404" cy="374273"/>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dirty="0">
                <a:ln>
                  <a:noFill/>
                </a:ln>
                <a:solidFill>
                  <a:srgbClr val="002060"/>
                </a:solidFill>
                <a:effectLst/>
                <a:uLnTx/>
                <a:uFillTx/>
                <a:latin typeface="Verdana"/>
                <a:ea typeface="Verdana"/>
              </a:rPr>
              <a:t>Opening date: </a:t>
            </a:r>
            <a:r>
              <a:rPr lang="en-GB" b="1" dirty="0">
                <a:latin typeface="Verdana"/>
                <a:ea typeface="Verdana"/>
              </a:rPr>
              <a:t>7</a:t>
            </a:r>
            <a:r>
              <a:rPr lang="lv-LV" b="1" dirty="0">
                <a:latin typeface="Verdana"/>
                <a:ea typeface="Verdana"/>
              </a:rPr>
              <a:t> </a:t>
            </a:r>
            <a:r>
              <a:rPr lang="lv-LV" b="1" dirty="0" err="1">
                <a:latin typeface="Verdana"/>
                <a:ea typeface="Verdana"/>
              </a:rPr>
              <a:t>May</a:t>
            </a:r>
            <a:r>
              <a:rPr kumimoji="0" lang="lv-LV" sz="1800" b="1" i="0" u="none" strike="noStrike" kern="1200" cap="none" spc="0" normalizeH="0" baseline="0" noProof="0" dirty="0">
                <a:ln>
                  <a:noFill/>
                </a:ln>
                <a:effectLst/>
                <a:uLnTx/>
                <a:uFillTx/>
                <a:latin typeface="Verdana"/>
                <a:ea typeface="Verdana"/>
              </a:rPr>
              <a:t> </a:t>
            </a:r>
            <a:r>
              <a:rPr kumimoji="0" lang="en-GB" sz="1800" b="1" i="0" u="none" strike="noStrike" kern="1200" cap="none" spc="0" normalizeH="0" baseline="0" noProof="0" dirty="0">
                <a:ln>
                  <a:noFill/>
                </a:ln>
                <a:effectLst/>
                <a:uLnTx/>
                <a:uFillTx/>
                <a:latin typeface="Verdana"/>
                <a:ea typeface="Verdana"/>
              </a:rPr>
              <a:t>202</a:t>
            </a:r>
            <a:r>
              <a:rPr kumimoji="0" lang="lv-LV" sz="1800" b="1" i="0" u="none" strike="noStrike" kern="1200" cap="none" spc="0" normalizeH="0" baseline="0" noProof="0" dirty="0">
                <a:ln>
                  <a:noFill/>
                </a:ln>
                <a:effectLst/>
                <a:uLnTx/>
                <a:uFillTx/>
                <a:latin typeface="Verdana"/>
                <a:ea typeface="Verdana"/>
              </a:rPr>
              <a:t>4</a:t>
            </a:r>
            <a:r>
              <a:rPr lang="en-GB" b="1" dirty="0">
                <a:latin typeface="Verdana"/>
                <a:ea typeface="Verdana"/>
              </a:rPr>
              <a:t> </a:t>
            </a:r>
            <a:endParaRPr kumimoji="0" lang="en-GB"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2925891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0752D-AD28-4692-7FBA-108264F745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54398-7975-50A4-6573-261A3EF66FCF}"/>
              </a:ext>
            </a:extLst>
          </p:cNvPr>
          <p:cNvSpPr>
            <a:spLocks noGrp="1"/>
          </p:cNvSpPr>
          <p:nvPr>
            <p:ph type="title"/>
          </p:nvPr>
        </p:nvSpPr>
        <p:spPr>
          <a:xfrm>
            <a:off x="1094145" y="-8576"/>
            <a:ext cx="10515600" cy="1325563"/>
          </a:xfrm>
        </p:spPr>
        <p:txBody>
          <a:bodyPr>
            <a:normAutofit/>
          </a:bodyPr>
          <a:lstStyle/>
          <a:p>
            <a:r>
              <a:rPr lang="en-US" sz="2900" b="1" dirty="0">
                <a:solidFill>
                  <a:srgbClr val="0308DB">
                    <a:lumMod val="50000"/>
                  </a:srgbClr>
                </a:solidFill>
                <a:latin typeface="Verdana" panose="020B0604030504040204" pitchFamily="34" charset="0"/>
                <a:ea typeface="Verdana" panose="020B0604030504040204" pitchFamily="34" charset="0"/>
              </a:rPr>
              <a:t>D6: Safe, Resilient Transport and Smart Mobility services for passengers and goods </a:t>
            </a:r>
          </a:p>
        </p:txBody>
      </p:sp>
      <p:sp>
        <p:nvSpPr>
          <p:cNvPr id="3" name="Slide Number Placeholder 2">
            <a:extLst>
              <a:ext uri="{FF2B5EF4-FFF2-40B4-BE49-F238E27FC236}">
                <a16:creationId xmlns:a16="http://schemas.microsoft.com/office/drawing/2014/main" id="{C2FF5C9B-46B9-3381-6126-8B9DCA9BBB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0F3F40-12FA-4968-8235-5F18DAFE2DEF}" type="slidenum">
              <a:rPr kumimoji="0" lang="lv-LV"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lv-LV"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11" name="Content Placeholder 10">
            <a:extLst>
              <a:ext uri="{FF2B5EF4-FFF2-40B4-BE49-F238E27FC236}">
                <a16:creationId xmlns:a16="http://schemas.microsoft.com/office/drawing/2014/main" id="{CB68553D-56FB-17F7-16A6-1038F293BFE8}"/>
              </a:ext>
            </a:extLst>
          </p:cNvPr>
          <p:cNvGraphicFramePr>
            <a:graphicFrameLocks/>
          </p:cNvGraphicFramePr>
          <p:nvPr/>
        </p:nvGraphicFramePr>
        <p:xfrm>
          <a:off x="167013" y="1607506"/>
          <a:ext cx="11862956" cy="4294655"/>
        </p:xfrm>
        <a:graphic>
          <a:graphicData uri="http://schemas.openxmlformats.org/drawingml/2006/table">
            <a:tbl>
              <a:tblPr/>
              <a:tblGrid>
                <a:gridCol w="5367058">
                  <a:extLst>
                    <a:ext uri="{9D8B030D-6E8A-4147-A177-3AD203B41FA5}">
                      <a16:colId xmlns:a16="http://schemas.microsoft.com/office/drawing/2014/main" val="20000"/>
                    </a:ext>
                  </a:extLst>
                </a:gridCol>
                <a:gridCol w="3161415">
                  <a:extLst>
                    <a:ext uri="{9D8B030D-6E8A-4147-A177-3AD203B41FA5}">
                      <a16:colId xmlns:a16="http://schemas.microsoft.com/office/drawing/2014/main" val="20001"/>
                    </a:ext>
                  </a:extLst>
                </a:gridCol>
                <a:gridCol w="1811467">
                  <a:extLst>
                    <a:ext uri="{9D8B030D-6E8A-4147-A177-3AD203B41FA5}">
                      <a16:colId xmlns:a16="http://schemas.microsoft.com/office/drawing/2014/main" val="20003"/>
                    </a:ext>
                  </a:extLst>
                </a:gridCol>
                <a:gridCol w="1523016">
                  <a:extLst>
                    <a:ext uri="{9D8B030D-6E8A-4147-A177-3AD203B41FA5}">
                      <a16:colId xmlns:a16="http://schemas.microsoft.com/office/drawing/2014/main" val="3995975852"/>
                    </a:ext>
                  </a:extLst>
                </a:gridCol>
              </a:tblGrid>
              <a:tr h="58694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err="1">
                          <a:solidFill>
                            <a:schemeClr val="bg1"/>
                          </a:solidFill>
                          <a:effectLst/>
                          <a:latin typeface="Verdana"/>
                          <a:ea typeface="Verdana"/>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err="1">
                          <a:solidFill>
                            <a:schemeClr val="bg1"/>
                          </a:solidFill>
                          <a:effectLst/>
                          <a:latin typeface="Verdana"/>
                          <a:ea typeface="Verdana"/>
                        </a:rPr>
                        <a:t>Type</a:t>
                      </a:r>
                      <a:r>
                        <a:rPr lang="lv-LV" sz="1400" b="1" i="0" u="none" strike="noStrike">
                          <a:solidFill>
                            <a:schemeClr val="bg1"/>
                          </a:solidFill>
                          <a:effectLst/>
                          <a:latin typeface="Verdana"/>
                          <a:ea typeface="Verdana"/>
                        </a:rPr>
                        <a:t> </a:t>
                      </a:r>
                      <a:r>
                        <a:rPr lang="lv-LV" sz="1400" b="1" i="0" u="none" strike="noStrike" err="1">
                          <a:solidFill>
                            <a:schemeClr val="bg1"/>
                          </a:solidFill>
                          <a:effectLst/>
                          <a:latin typeface="Verdana"/>
                          <a:ea typeface="Verdana"/>
                        </a:rPr>
                        <a:t>of</a:t>
                      </a:r>
                      <a:r>
                        <a:rPr lang="lv-LV" sz="1400" b="1" i="0" u="none" strike="noStrike">
                          <a:solidFill>
                            <a:schemeClr val="bg1"/>
                          </a:solidFill>
                          <a:effectLst/>
                          <a:latin typeface="Verdana"/>
                          <a:ea typeface="Verdana"/>
                        </a:rPr>
                        <a:t> </a:t>
                      </a:r>
                      <a:r>
                        <a:rPr lang="lv-LV" sz="1400" b="1" i="0" u="none" strike="noStrike" err="1">
                          <a:solidFill>
                            <a:schemeClr val="bg1"/>
                          </a:solidFill>
                          <a:effectLst/>
                          <a:latin typeface="Verdana"/>
                          <a:ea typeface="Verdana"/>
                        </a:rPr>
                        <a:t>action</a:t>
                      </a:r>
                      <a:r>
                        <a:rPr lang="lv-LV" sz="1400" b="1" i="0" u="none" strike="noStrike">
                          <a:solidFill>
                            <a:schemeClr val="bg1"/>
                          </a:solidFill>
                          <a:effectLst/>
                          <a:latin typeface="Verdana"/>
                          <a:ea typeface="Verdana"/>
                        </a:rPr>
                        <a:t>,</a:t>
                      </a:r>
                    </a:p>
                    <a:p>
                      <a:pPr algn="ctr" fontAlgn="ctr"/>
                      <a:r>
                        <a:rPr lang="lv-LV" sz="1400" b="1" i="0" u="none" strike="noStrike">
                          <a:solidFill>
                            <a:schemeClr val="bg1"/>
                          </a:solidFill>
                          <a:effectLst/>
                          <a:latin typeface="Verdana"/>
                          <a:ea typeface="Verdana"/>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EU contribution per project </a:t>
                      </a:r>
                      <a:endParaRPr lang="en-US" sz="1400" b="1" kern="1200">
                        <a:solidFill>
                          <a:schemeClr val="bg1"/>
                        </a:solidFill>
                        <a:effectLst/>
                        <a:latin typeface="Verdana" panose="020B0604030504040204" pitchFamily="34" charset="0"/>
                        <a:ea typeface="Verdana" panose="020B0604030504040204" pitchFamily="34" charset="0"/>
                        <a:cs typeface="+mn-cs"/>
                      </a:endParaRPr>
                    </a:p>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(EUR million)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Number of projects to be funded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857550">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l" defTabSz="914400">
                        <a:lnSpc>
                          <a:spcPct val="100000"/>
                        </a:lnSpc>
                        <a:spcBef>
                          <a:spcPts val="0"/>
                        </a:spcBef>
                        <a:spcAft>
                          <a:spcPts val="0"/>
                        </a:spcAft>
                        <a:buNone/>
                        <a:tabLst/>
                        <a:defRPr/>
                      </a:pPr>
                      <a:r>
                        <a:rPr lang="en-US" sz="1500" b="1" i="0" u="none" strike="noStrike" kern="1200" noProof="0" dirty="0">
                          <a:solidFill>
                            <a:schemeClr val="accent5">
                              <a:lumMod val="50000"/>
                            </a:schemeClr>
                          </a:solidFill>
                          <a:latin typeface="Arial"/>
                          <a:ea typeface="+mn-ea"/>
                          <a:cs typeface="+mn-cs"/>
                          <a:hlinkClick r:id="rId3"/>
                        </a:rPr>
                        <a:t>HORIZON-CL5-2024-D6-01-06</a:t>
                      </a:r>
                      <a:endParaRPr lang="en-US" sz="1500" b="1" i="0" u="none" strike="noStrike" kern="1200" dirty="0">
                        <a:solidFill>
                          <a:schemeClr val="accent5">
                            <a:lumMod val="50000"/>
                          </a:schemeClr>
                        </a:solidFill>
                        <a:latin typeface="Arial"/>
                        <a:ea typeface="+mn-ea"/>
                        <a:cs typeface="+mn-cs"/>
                      </a:endParaRPr>
                    </a:p>
                    <a:p>
                      <a:pPr lvl="0" algn="l">
                        <a:lnSpc>
                          <a:spcPct val="100000"/>
                        </a:lnSpc>
                        <a:spcBef>
                          <a:spcPts val="0"/>
                        </a:spcBef>
                        <a:spcAft>
                          <a:spcPts val="0"/>
                        </a:spcAft>
                        <a:buNone/>
                      </a:pPr>
                      <a:r>
                        <a:rPr lang="en-US" sz="1400" kern="1200" noProof="0" dirty="0" err="1">
                          <a:solidFill>
                            <a:schemeClr val="tx1"/>
                          </a:solidFill>
                          <a:latin typeface="Verdana"/>
                          <a:ea typeface="Verdana"/>
                          <a:cs typeface="+mn-cs"/>
                        </a:rPr>
                        <a:t>Optimising</a:t>
                      </a:r>
                      <a:r>
                        <a:rPr lang="en-US" sz="1400" kern="1200" noProof="0" dirty="0">
                          <a:solidFill>
                            <a:schemeClr val="tx1"/>
                          </a:solidFill>
                          <a:latin typeface="Verdana"/>
                          <a:ea typeface="Verdana"/>
                          <a:cs typeface="+mn-cs"/>
                        </a:rPr>
                        <a:t> multimodal network and traffic management, harnessing data from infrastructures, mobility of passengers and freight transport</a:t>
                      </a:r>
                      <a:endParaRPr lang="en-US" sz="1400" kern="1200" dirty="0">
                        <a:solidFill>
                          <a:schemeClr val="tx1"/>
                        </a:solidFill>
                        <a:latin typeface="Verdana"/>
                        <a:ea typeface="Verdana"/>
                        <a:cs typeface="+mn-cs"/>
                      </a:endParaRPr>
                    </a:p>
                    <a:p>
                      <a:pPr lvl="0" algn="l">
                        <a:lnSpc>
                          <a:spcPct val="100000"/>
                        </a:lnSpc>
                        <a:spcBef>
                          <a:spcPts val="0"/>
                        </a:spcBef>
                        <a:spcAft>
                          <a:spcPts val="0"/>
                        </a:spcAft>
                        <a:buNone/>
                      </a:pPr>
                      <a:endParaRPr lang="en-US" dirty="0"/>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a:solidFill>
                            <a:srgbClr val="000000"/>
                          </a:solidFill>
                          <a:effectLst/>
                          <a:latin typeface="Verdana"/>
                          <a:ea typeface="Verdana"/>
                        </a:rPr>
                        <a:t>RIA</a:t>
                      </a:r>
                      <a:endParaRPr lang="en-GB" sz="1400" b="1" i="0" u="none" strike="noStrike" noProof="0">
                        <a:solidFill>
                          <a:srgbClr val="000000"/>
                        </a:solidFill>
                        <a:effectLst/>
                        <a:latin typeface="Verdana" panose="020B0604030504040204" pitchFamily="34" charset="0"/>
                        <a:ea typeface="Verdana" panose="020B0604030504040204" pitchFamily="34" charset="0"/>
                      </a:endParaRPr>
                    </a:p>
                    <a:p>
                      <a:pPr algn="ctr" fontAlgn="ctr"/>
                      <a:r>
                        <a:rPr lang="en-US" sz="1400" kern="1200">
                          <a:solidFill>
                            <a:schemeClr val="tx1"/>
                          </a:solidFill>
                          <a:effectLst/>
                          <a:latin typeface="Verdana"/>
                          <a:ea typeface="Verdana"/>
                          <a:cs typeface="+mn-cs"/>
                        </a:rPr>
                        <a:t>TRL 5</a:t>
                      </a:r>
                      <a:endParaRPr lang="lv-LV" sz="1400" kern="1200">
                        <a:solidFill>
                          <a:schemeClr val="tx1"/>
                        </a:solidFill>
                        <a:effectLst/>
                        <a:latin typeface="Verdana"/>
                        <a:ea typeface="Verdana"/>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4-5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24461071"/>
                  </a:ext>
                </a:extLst>
              </a:tr>
              <a:tr h="806574">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lvl="0" algn="l" defTabSz="914400">
                        <a:lnSpc>
                          <a:spcPct val="100000"/>
                        </a:lnSpc>
                        <a:spcBef>
                          <a:spcPts val="0"/>
                        </a:spcBef>
                        <a:spcAft>
                          <a:spcPts val="0"/>
                        </a:spcAft>
                        <a:buNone/>
                      </a:pPr>
                      <a:r>
                        <a:rPr lang="en-US" sz="1500" b="1" i="0" u="none" strike="noStrike" kern="1200" noProof="0" dirty="0">
                          <a:solidFill>
                            <a:schemeClr val="accent5">
                              <a:lumMod val="50000"/>
                            </a:schemeClr>
                          </a:solidFill>
                          <a:latin typeface="Arial"/>
                          <a:ea typeface="+mn-ea"/>
                          <a:cs typeface="+mn-cs"/>
                          <a:hlinkClick r:id="rId4"/>
                        </a:rPr>
                        <a:t>HORIZON-CL5-2024-D6-01-07</a:t>
                      </a:r>
                      <a:endParaRPr lang="en-US" sz="1500" b="1" i="0" u="none" strike="noStrike" kern="1200" dirty="0">
                        <a:solidFill>
                          <a:schemeClr val="accent5">
                            <a:lumMod val="50000"/>
                          </a:schemeClr>
                        </a:solidFill>
                        <a:latin typeface="Arial"/>
                        <a:ea typeface="+mn-ea"/>
                        <a:cs typeface="+mn-cs"/>
                      </a:endParaRPr>
                    </a:p>
                    <a:p>
                      <a:pPr lvl="0" algn="l">
                        <a:lnSpc>
                          <a:spcPct val="100000"/>
                        </a:lnSpc>
                        <a:spcBef>
                          <a:spcPts val="0"/>
                        </a:spcBef>
                        <a:spcAft>
                          <a:spcPts val="0"/>
                        </a:spcAft>
                        <a:buNone/>
                      </a:pPr>
                      <a:r>
                        <a:rPr lang="en-US" sz="1400" kern="1200" noProof="0" dirty="0">
                          <a:solidFill>
                            <a:schemeClr val="tx1"/>
                          </a:solidFill>
                          <a:latin typeface="Verdana"/>
                          <a:ea typeface="Verdana"/>
                          <a:cs typeface="+mn-cs"/>
                        </a:rPr>
                        <a:t>Scaling up logistics innovations supporting freight transport </a:t>
                      </a:r>
                      <a:r>
                        <a:rPr lang="en-US" sz="1400" kern="1200" noProof="0" dirty="0" err="1">
                          <a:solidFill>
                            <a:schemeClr val="tx1"/>
                          </a:solidFill>
                          <a:latin typeface="Verdana"/>
                          <a:ea typeface="Verdana"/>
                          <a:cs typeface="+mn-cs"/>
                        </a:rPr>
                        <a:t>decarbonisation</a:t>
                      </a:r>
                      <a:r>
                        <a:rPr lang="en-US" sz="1400" kern="1200" noProof="0" dirty="0">
                          <a:solidFill>
                            <a:schemeClr val="tx1"/>
                          </a:solidFill>
                          <a:latin typeface="Verdana"/>
                          <a:ea typeface="Verdana"/>
                          <a:cs typeface="+mn-cs"/>
                        </a:rPr>
                        <a:t> in an affordable way</a:t>
                      </a:r>
                      <a:endParaRPr lang="en-US" sz="1400" kern="1200" dirty="0">
                        <a:solidFill>
                          <a:schemeClr val="tx1"/>
                        </a:solidFill>
                        <a:latin typeface="Verdana"/>
                        <a:ea typeface="Verdana"/>
                        <a:cs typeface="+mn-cs"/>
                      </a:endParaRPr>
                    </a:p>
                    <a:p>
                      <a:pPr lvl="0" algn="l">
                        <a:lnSpc>
                          <a:spcPct val="100000"/>
                        </a:lnSpc>
                        <a:spcBef>
                          <a:spcPts val="0"/>
                        </a:spcBef>
                        <a:spcAft>
                          <a:spcPts val="0"/>
                        </a:spcAft>
                        <a:buNone/>
                      </a:pPr>
                      <a:endParaRPr lang="en-US" dirty="0"/>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a:solidFill>
                            <a:schemeClr val="tx1"/>
                          </a:solidFill>
                          <a:effectLst/>
                          <a:latin typeface="Verdana"/>
                          <a:ea typeface="Verdana"/>
                        </a:rPr>
                        <a:t>IA</a:t>
                      </a:r>
                      <a:endParaRPr lang="lv-LV" sz="1400" b="1" i="0" u="none" strike="noStrike" noProof="0">
                        <a:solidFill>
                          <a:schemeClr val="tx1"/>
                        </a:solidFill>
                        <a:effectLst/>
                        <a:latin typeface="Verdana" panose="020B0604030504040204" pitchFamily="34" charset="0"/>
                        <a:ea typeface="Verdana" panose="020B0604030504040204"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a:solidFill>
                            <a:schemeClr val="tx1"/>
                          </a:solidFill>
                          <a:effectLst/>
                          <a:latin typeface="Verdana"/>
                          <a:ea typeface="Verdana"/>
                          <a:cs typeface="+mn-cs"/>
                        </a:rPr>
                        <a:t>TRL 7</a:t>
                      </a:r>
                      <a:endParaRPr lang="lv-LV" sz="1400" kern="1200">
                        <a:solidFill>
                          <a:schemeClr val="tx1"/>
                        </a:solidFill>
                        <a:effectLst/>
                        <a:latin typeface="Verdana"/>
                        <a:ea typeface="Verdana"/>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10</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57014516"/>
                  </a:ext>
                </a:extLst>
              </a:tr>
              <a:tr h="1557788">
                <a:tc>
                  <a:txBody>
                    <a:bodyPr/>
                    <a:lstStyle/>
                    <a:p>
                      <a:pPr marL="0" lvl="0" indent="0" algn="l">
                        <a:lnSpc>
                          <a:spcPct val="100000"/>
                        </a:lnSpc>
                        <a:spcBef>
                          <a:spcPts val="0"/>
                        </a:spcBef>
                        <a:spcAft>
                          <a:spcPts val="0"/>
                        </a:spcAft>
                        <a:buNone/>
                      </a:pPr>
                      <a:r>
                        <a:rPr lang="en-US" sz="1500" b="1" i="0" u="none" strike="noStrike" kern="1200" noProof="0" dirty="0">
                          <a:solidFill>
                            <a:schemeClr val="accent5">
                              <a:lumMod val="50000"/>
                            </a:schemeClr>
                          </a:solidFill>
                          <a:latin typeface="Arial"/>
                          <a:ea typeface="+mn-ea"/>
                          <a:cs typeface="+mn-cs"/>
                          <a:hlinkClick r:id="rId5"/>
                        </a:rPr>
                        <a:t>HORIZON-CL5-2024-D6-01-05</a:t>
                      </a:r>
                      <a:endParaRPr lang="en-US" sz="1500" b="1" i="0" u="none" strike="noStrike" kern="1200" dirty="0">
                        <a:solidFill>
                          <a:schemeClr val="accent5">
                            <a:lumMod val="50000"/>
                          </a:schemeClr>
                        </a:solidFill>
                        <a:latin typeface="Arial"/>
                        <a:ea typeface="+mn-ea"/>
                        <a:cs typeface="+mn-cs"/>
                      </a:endParaRPr>
                    </a:p>
                    <a:p>
                      <a:pPr lvl="0" algn="l">
                        <a:lnSpc>
                          <a:spcPct val="100000"/>
                        </a:lnSpc>
                        <a:spcBef>
                          <a:spcPts val="0"/>
                        </a:spcBef>
                        <a:spcAft>
                          <a:spcPts val="0"/>
                        </a:spcAft>
                        <a:buNone/>
                      </a:pPr>
                      <a:r>
                        <a:rPr lang="en-US" sz="1400" kern="1200" noProof="0" dirty="0">
                          <a:solidFill>
                            <a:schemeClr val="tx1"/>
                          </a:solidFill>
                          <a:latin typeface="Verdana"/>
                          <a:ea typeface="Verdana"/>
                          <a:cs typeface="+mn-cs"/>
                        </a:rPr>
                        <a:t>Robust Knowledge and Know-How transfer for Key-Deployment Pathways and implementation of the EU-CEM (CCAM Partnership)</a:t>
                      </a:r>
                      <a:endParaRPr lang="en-US" sz="1400" kern="1200" dirty="0">
                        <a:solidFill>
                          <a:schemeClr val="tx1"/>
                        </a:solidFill>
                        <a:latin typeface="Verdana"/>
                        <a:ea typeface="Verdana"/>
                        <a:cs typeface="+mn-cs"/>
                      </a:endParaRPr>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buNone/>
                      </a:pPr>
                      <a:r>
                        <a:rPr lang="lv-LV" sz="1400" b="1" i="0" u="none" strike="noStrike" noProof="0">
                          <a:solidFill>
                            <a:schemeClr val="tx1"/>
                          </a:solidFill>
                          <a:effectLst/>
                          <a:latin typeface="Verdana"/>
                          <a:ea typeface="Verdana"/>
                        </a:rPr>
                        <a:t>CSA</a:t>
                      </a:r>
                      <a:endParaRPr lang="en-US"/>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a:lnSpc>
                          <a:spcPct val="100000"/>
                        </a:lnSpc>
                        <a:spcBef>
                          <a:spcPts val="0"/>
                        </a:spcBef>
                        <a:spcAft>
                          <a:spcPts val="0"/>
                        </a:spcAft>
                        <a:buClrTx/>
                        <a:buSzTx/>
                        <a:buFontTx/>
                        <a:buNone/>
                        <a:tabLst/>
                        <a:defRPr/>
                      </a:pPr>
                      <a:r>
                        <a:rPr lang="lv-LV" sz="1400">
                          <a:solidFill>
                            <a:schemeClr val="tx1"/>
                          </a:solidFill>
                          <a:latin typeface="Verdana"/>
                          <a:ea typeface="Verdana"/>
                        </a:rPr>
                        <a:t>4,5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a:lnSpc>
                          <a:spcPct val="100000"/>
                        </a:lnSpc>
                        <a:spcBef>
                          <a:spcPts val="0"/>
                        </a:spcBef>
                        <a:spcAft>
                          <a:spcPts val="0"/>
                        </a:spcAft>
                        <a:buClrTx/>
                        <a:buSzTx/>
                        <a:buFontTx/>
                        <a:buNone/>
                        <a:tabLst/>
                        <a:defRPr/>
                      </a:pPr>
                      <a:endParaRPr lang="lv-LV" sz="1400" dirty="0">
                        <a:solidFill>
                          <a:schemeClr val="tx1"/>
                        </a:solidFill>
                        <a:latin typeface="Verdana"/>
                        <a:ea typeface="Verdana"/>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64206786"/>
                  </a:ext>
                </a:extLst>
              </a:tr>
            </a:tbl>
          </a:graphicData>
        </a:graphic>
      </p:graphicFrame>
      <p:sp>
        <p:nvSpPr>
          <p:cNvPr id="12" name="Rectangle 11">
            <a:extLst>
              <a:ext uri="{FF2B5EF4-FFF2-40B4-BE49-F238E27FC236}">
                <a16:creationId xmlns:a16="http://schemas.microsoft.com/office/drawing/2014/main" id="{AC367565-D35D-1667-C71D-CD955A028A3E}"/>
              </a:ext>
            </a:extLst>
          </p:cNvPr>
          <p:cNvSpPr/>
          <p:nvPr/>
        </p:nvSpPr>
        <p:spPr>
          <a:xfrm>
            <a:off x="6862518" y="1236740"/>
            <a:ext cx="4389063" cy="369332"/>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dirty="0">
                <a:ln>
                  <a:noFill/>
                </a:ln>
                <a:solidFill>
                  <a:srgbClr val="002060"/>
                </a:solidFill>
                <a:effectLst/>
                <a:uLnTx/>
                <a:uFillTx/>
                <a:latin typeface="Verdana"/>
                <a:ea typeface="Verdana"/>
              </a:rPr>
              <a:t>Deadline: </a:t>
            </a:r>
            <a:r>
              <a:rPr lang="en-GB" b="1" dirty="0">
                <a:latin typeface="Verdana"/>
                <a:ea typeface="Verdana"/>
              </a:rPr>
              <a:t>5 September</a:t>
            </a:r>
            <a:r>
              <a:rPr kumimoji="0" lang="en-GB" sz="1800" b="1" i="0" u="none" strike="noStrike" kern="1200" cap="none" spc="0" normalizeH="0" baseline="0" noProof="0" dirty="0">
                <a:ln>
                  <a:noFill/>
                </a:ln>
                <a:effectLst/>
                <a:uLnTx/>
                <a:uFillTx/>
                <a:latin typeface="Verdana"/>
                <a:ea typeface="Verdana"/>
              </a:rPr>
              <a:t> </a:t>
            </a:r>
            <a:r>
              <a:rPr lang="en-GB" b="1" dirty="0">
                <a:latin typeface="Verdana"/>
                <a:ea typeface="Verdana"/>
              </a:rPr>
              <a:t>2024</a:t>
            </a:r>
            <a:endParaRPr kumimoji="0" lang="en-GB" sz="1800" b="1" i="0" u="none" strike="noStrike" kern="1200" cap="none" spc="0" normalizeH="0" baseline="0" noProof="0" dirty="0">
              <a:ln>
                <a:noFill/>
              </a:ln>
              <a:effectLst/>
              <a:uLnTx/>
              <a:uFillTx/>
              <a:latin typeface="Verdana"/>
              <a:ea typeface="Verdana"/>
            </a:endParaRPr>
          </a:p>
        </p:txBody>
      </p:sp>
      <p:sp>
        <p:nvSpPr>
          <p:cNvPr id="18" name="Rectangle 17">
            <a:extLst>
              <a:ext uri="{FF2B5EF4-FFF2-40B4-BE49-F238E27FC236}">
                <a16:creationId xmlns:a16="http://schemas.microsoft.com/office/drawing/2014/main" id="{F3966248-28C2-AFE9-98C6-3673C01CA9FD}"/>
              </a:ext>
            </a:extLst>
          </p:cNvPr>
          <p:cNvSpPr/>
          <p:nvPr/>
        </p:nvSpPr>
        <p:spPr>
          <a:xfrm>
            <a:off x="1628748" y="1274393"/>
            <a:ext cx="6070404" cy="374273"/>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dirty="0">
                <a:ln>
                  <a:noFill/>
                </a:ln>
                <a:solidFill>
                  <a:srgbClr val="002060"/>
                </a:solidFill>
                <a:effectLst/>
                <a:uLnTx/>
                <a:uFillTx/>
                <a:latin typeface="Verdana"/>
                <a:ea typeface="Verdana"/>
              </a:rPr>
              <a:t>Opening date: </a:t>
            </a:r>
            <a:r>
              <a:rPr lang="en-GB" b="1" dirty="0">
                <a:latin typeface="Verdana"/>
                <a:ea typeface="Verdana"/>
              </a:rPr>
              <a:t>7</a:t>
            </a:r>
            <a:r>
              <a:rPr lang="lv-LV" b="1" dirty="0">
                <a:latin typeface="Verdana"/>
                <a:ea typeface="Verdana"/>
              </a:rPr>
              <a:t> </a:t>
            </a:r>
            <a:r>
              <a:rPr lang="lv-LV" b="1" dirty="0" err="1">
                <a:latin typeface="Verdana"/>
                <a:ea typeface="Verdana"/>
              </a:rPr>
              <a:t>May</a:t>
            </a:r>
            <a:r>
              <a:rPr kumimoji="0" lang="lv-LV" sz="1800" b="1" i="0" u="none" strike="noStrike" kern="1200" cap="none" spc="0" normalizeH="0" baseline="0" noProof="0" dirty="0">
                <a:ln>
                  <a:noFill/>
                </a:ln>
                <a:effectLst/>
                <a:uLnTx/>
                <a:uFillTx/>
                <a:latin typeface="Verdana"/>
                <a:ea typeface="Verdana"/>
              </a:rPr>
              <a:t> </a:t>
            </a:r>
            <a:r>
              <a:rPr kumimoji="0" lang="en-GB" sz="1800" b="1" i="0" u="none" strike="noStrike" kern="1200" cap="none" spc="0" normalizeH="0" baseline="0" noProof="0" dirty="0">
                <a:ln>
                  <a:noFill/>
                </a:ln>
                <a:effectLst/>
                <a:uLnTx/>
                <a:uFillTx/>
                <a:latin typeface="Verdana"/>
                <a:ea typeface="Verdana"/>
              </a:rPr>
              <a:t>202</a:t>
            </a:r>
            <a:r>
              <a:rPr kumimoji="0" lang="lv-LV" sz="1800" b="1" i="0" u="none" strike="noStrike" kern="1200" cap="none" spc="0" normalizeH="0" baseline="0" noProof="0" dirty="0">
                <a:ln>
                  <a:noFill/>
                </a:ln>
                <a:effectLst/>
                <a:uLnTx/>
                <a:uFillTx/>
                <a:latin typeface="Verdana"/>
                <a:ea typeface="Verdana"/>
              </a:rPr>
              <a:t>4</a:t>
            </a:r>
            <a:r>
              <a:rPr lang="en-GB" b="1" dirty="0">
                <a:latin typeface="Verdana"/>
                <a:ea typeface="Verdana"/>
              </a:rPr>
              <a:t> </a:t>
            </a:r>
            <a:endParaRPr kumimoji="0" lang="en-GB"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4224397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3" name="Rectangle 2062">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5" name="Rectangle 2064">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7" name="Rectangle 2066">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9" name="Freeform: Shape 2068">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71" name="Rectangle 2070">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331C409-69E6-2CF6-49ED-C8E239C6EA8B}"/>
              </a:ext>
            </a:extLst>
          </p:cNvPr>
          <p:cNvSpPr txBox="1">
            <a:spLocks/>
          </p:cNvSpPr>
          <p:nvPr/>
        </p:nvSpPr>
        <p:spPr>
          <a:xfrm>
            <a:off x="46857" y="1354322"/>
            <a:ext cx="3680736" cy="23963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4000" b="1" i="0" kern="1200">
                <a:solidFill>
                  <a:schemeClr val="tx1"/>
                </a:solidFill>
                <a:latin typeface="Source Sans Pro Black" charset="0"/>
                <a:ea typeface="Source Sans Pro Black" charset="0"/>
                <a:cs typeface="Source Sans Pro Black" charset="0"/>
              </a:defRPr>
            </a:lvl1pPr>
          </a:lstStyle>
          <a:p>
            <a:pPr algn="l">
              <a:spcAft>
                <a:spcPts val="600"/>
              </a:spcAft>
            </a:pPr>
            <a:r>
              <a:rPr lang="en-US" sz="3200" kern="1200" dirty="0" err="1">
                <a:solidFill>
                  <a:srgbClr val="FFFFFF"/>
                </a:solidFill>
                <a:latin typeface="+mj-lt"/>
                <a:ea typeface="+mj-ea"/>
                <a:cs typeface="+mj-cs"/>
              </a:rPr>
              <a:t>Kontaktpersonas</a:t>
            </a:r>
            <a:r>
              <a:rPr lang="en-US" sz="3200" kern="1200" dirty="0">
                <a:solidFill>
                  <a:srgbClr val="FFFFFF"/>
                </a:solidFill>
                <a:latin typeface="+mj-lt"/>
                <a:ea typeface="+mj-ea"/>
                <a:cs typeface="+mj-cs"/>
              </a:rPr>
              <a:t> </a:t>
            </a:r>
          </a:p>
          <a:p>
            <a:pPr algn="l">
              <a:spcAft>
                <a:spcPts val="600"/>
              </a:spcAft>
            </a:pPr>
            <a:r>
              <a:rPr lang="en-US" sz="3200" kern="1200" dirty="0">
                <a:solidFill>
                  <a:srgbClr val="FFFFFF"/>
                </a:solidFill>
                <a:latin typeface="+mj-lt"/>
                <a:ea typeface="+mj-ea"/>
                <a:cs typeface="+mj-cs"/>
              </a:rPr>
              <a:t>5. </a:t>
            </a:r>
            <a:r>
              <a:rPr lang="en-US" sz="3200" kern="1200" dirty="0" err="1">
                <a:solidFill>
                  <a:srgbClr val="FFFFFF"/>
                </a:solidFill>
                <a:latin typeface="+mj-lt"/>
                <a:ea typeface="+mj-ea"/>
                <a:cs typeface="+mj-cs"/>
              </a:rPr>
              <a:t>klasteriem</a:t>
            </a:r>
            <a:r>
              <a:rPr lang="en-US" sz="3200" kern="1200" dirty="0">
                <a:solidFill>
                  <a:srgbClr val="FFFFFF"/>
                </a:solidFill>
                <a:latin typeface="+mj-lt"/>
                <a:ea typeface="+mj-ea"/>
                <a:cs typeface="+mj-cs"/>
              </a:rPr>
              <a:t> </a:t>
            </a:r>
          </a:p>
        </p:txBody>
      </p:sp>
      <p:pic>
        <p:nvPicPr>
          <p:cNvPr id="2054" name="Picture 6" descr="Save the date - Virtual Horizon Europe Cluster 5 Info Day to take place on  17 October - European Commission">
            <a:extLst>
              <a:ext uri="{FF2B5EF4-FFF2-40B4-BE49-F238E27FC236}">
                <a16:creationId xmlns:a16="http://schemas.microsoft.com/office/drawing/2014/main" id="{30F4C4C7-7E00-D163-CEE6-73429013DA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6091" y="4817481"/>
            <a:ext cx="2860916" cy="185489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3B56EED-CD2A-6660-6701-41D8381660B6}"/>
              </a:ext>
            </a:extLst>
          </p:cNvPr>
          <p:cNvPicPr>
            <a:picLocks noChangeAspect="1"/>
          </p:cNvPicPr>
          <p:nvPr/>
        </p:nvPicPr>
        <p:blipFill>
          <a:blip r:embed="rId4"/>
          <a:stretch>
            <a:fillRect/>
          </a:stretch>
        </p:blipFill>
        <p:spPr>
          <a:xfrm>
            <a:off x="4333482" y="683631"/>
            <a:ext cx="7562850" cy="2000250"/>
          </a:xfrm>
          <a:prstGeom prst="rect">
            <a:avLst/>
          </a:prstGeom>
        </p:spPr>
      </p:pic>
      <p:pic>
        <p:nvPicPr>
          <p:cNvPr id="6" name="Picture 5">
            <a:extLst>
              <a:ext uri="{FF2B5EF4-FFF2-40B4-BE49-F238E27FC236}">
                <a16:creationId xmlns:a16="http://schemas.microsoft.com/office/drawing/2014/main" id="{C7EC7113-0C24-30DB-2D3C-FE634E437E00}"/>
              </a:ext>
            </a:extLst>
          </p:cNvPr>
          <p:cNvPicPr>
            <a:picLocks noChangeAspect="1"/>
          </p:cNvPicPr>
          <p:nvPr/>
        </p:nvPicPr>
        <p:blipFill>
          <a:blip r:embed="rId5"/>
          <a:stretch>
            <a:fillRect/>
          </a:stretch>
        </p:blipFill>
        <p:spPr>
          <a:xfrm>
            <a:off x="4163193" y="2683881"/>
            <a:ext cx="7981950" cy="2133600"/>
          </a:xfrm>
          <a:prstGeom prst="rect">
            <a:avLst/>
          </a:prstGeom>
        </p:spPr>
      </p:pic>
    </p:spTree>
    <p:extLst>
      <p:ext uri="{BB962C8B-B14F-4D97-AF65-F5344CB8AC3E}">
        <p14:creationId xmlns:p14="http://schemas.microsoft.com/office/powerpoint/2010/main" val="20845487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0752D-AD28-4692-7FBA-108264F745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54398-7975-50A4-6573-261A3EF66FCF}"/>
              </a:ext>
            </a:extLst>
          </p:cNvPr>
          <p:cNvSpPr>
            <a:spLocks noGrp="1"/>
          </p:cNvSpPr>
          <p:nvPr>
            <p:ph type="title"/>
          </p:nvPr>
        </p:nvSpPr>
        <p:spPr>
          <a:xfrm>
            <a:off x="1094145" y="-8576"/>
            <a:ext cx="10515600" cy="1325563"/>
          </a:xfrm>
        </p:spPr>
        <p:txBody>
          <a:bodyPr>
            <a:normAutofit/>
          </a:bodyPr>
          <a:lstStyle/>
          <a:p>
            <a:r>
              <a:rPr lang="en-US" sz="2900" b="1" dirty="0">
                <a:solidFill>
                  <a:srgbClr val="0308DB">
                    <a:lumMod val="50000"/>
                  </a:srgbClr>
                </a:solidFill>
                <a:latin typeface="Verdana" panose="020B0604030504040204" pitchFamily="34" charset="0"/>
                <a:ea typeface="Verdana" panose="020B0604030504040204" pitchFamily="34" charset="0"/>
              </a:rPr>
              <a:t>D6: Safe, Resilient Transport and Smart Mobility services for passengers and goods </a:t>
            </a:r>
          </a:p>
        </p:txBody>
      </p:sp>
      <p:sp>
        <p:nvSpPr>
          <p:cNvPr id="3" name="Slide Number Placeholder 2">
            <a:extLst>
              <a:ext uri="{FF2B5EF4-FFF2-40B4-BE49-F238E27FC236}">
                <a16:creationId xmlns:a16="http://schemas.microsoft.com/office/drawing/2014/main" id="{C2FF5C9B-46B9-3381-6126-8B9DCA9BBB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0F3F40-12FA-4968-8235-5F18DAFE2DEF}" type="slidenum">
              <a:rPr kumimoji="0" lang="lv-LV"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lv-LV"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11" name="Content Placeholder 10">
            <a:extLst>
              <a:ext uri="{FF2B5EF4-FFF2-40B4-BE49-F238E27FC236}">
                <a16:creationId xmlns:a16="http://schemas.microsoft.com/office/drawing/2014/main" id="{CB68553D-56FB-17F7-16A6-1038F293BFE8}"/>
              </a:ext>
            </a:extLst>
          </p:cNvPr>
          <p:cNvGraphicFramePr>
            <a:graphicFrameLocks/>
          </p:cNvGraphicFramePr>
          <p:nvPr/>
        </p:nvGraphicFramePr>
        <p:xfrm>
          <a:off x="167013" y="1607506"/>
          <a:ext cx="11862956" cy="4590431"/>
        </p:xfrm>
        <a:graphic>
          <a:graphicData uri="http://schemas.openxmlformats.org/drawingml/2006/table">
            <a:tbl>
              <a:tblPr/>
              <a:tblGrid>
                <a:gridCol w="5367058">
                  <a:extLst>
                    <a:ext uri="{9D8B030D-6E8A-4147-A177-3AD203B41FA5}">
                      <a16:colId xmlns:a16="http://schemas.microsoft.com/office/drawing/2014/main" val="20000"/>
                    </a:ext>
                  </a:extLst>
                </a:gridCol>
                <a:gridCol w="3161415">
                  <a:extLst>
                    <a:ext uri="{9D8B030D-6E8A-4147-A177-3AD203B41FA5}">
                      <a16:colId xmlns:a16="http://schemas.microsoft.com/office/drawing/2014/main" val="20001"/>
                    </a:ext>
                  </a:extLst>
                </a:gridCol>
                <a:gridCol w="1811467">
                  <a:extLst>
                    <a:ext uri="{9D8B030D-6E8A-4147-A177-3AD203B41FA5}">
                      <a16:colId xmlns:a16="http://schemas.microsoft.com/office/drawing/2014/main" val="20003"/>
                    </a:ext>
                  </a:extLst>
                </a:gridCol>
                <a:gridCol w="1523016">
                  <a:extLst>
                    <a:ext uri="{9D8B030D-6E8A-4147-A177-3AD203B41FA5}">
                      <a16:colId xmlns:a16="http://schemas.microsoft.com/office/drawing/2014/main" val="3995975852"/>
                    </a:ext>
                  </a:extLst>
                </a:gridCol>
              </a:tblGrid>
              <a:tr h="548135">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err="1">
                          <a:solidFill>
                            <a:schemeClr val="bg1"/>
                          </a:solidFill>
                          <a:effectLst/>
                          <a:latin typeface="Verdana"/>
                          <a:ea typeface="Verdana"/>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err="1">
                          <a:solidFill>
                            <a:schemeClr val="bg1"/>
                          </a:solidFill>
                          <a:effectLst/>
                          <a:latin typeface="Verdana"/>
                          <a:ea typeface="Verdana"/>
                        </a:rPr>
                        <a:t>Type</a:t>
                      </a:r>
                      <a:r>
                        <a:rPr lang="lv-LV" sz="1400" b="1" i="0" u="none" strike="noStrike">
                          <a:solidFill>
                            <a:schemeClr val="bg1"/>
                          </a:solidFill>
                          <a:effectLst/>
                          <a:latin typeface="Verdana"/>
                          <a:ea typeface="Verdana"/>
                        </a:rPr>
                        <a:t> </a:t>
                      </a:r>
                      <a:r>
                        <a:rPr lang="lv-LV" sz="1400" b="1" i="0" u="none" strike="noStrike" err="1">
                          <a:solidFill>
                            <a:schemeClr val="bg1"/>
                          </a:solidFill>
                          <a:effectLst/>
                          <a:latin typeface="Verdana"/>
                          <a:ea typeface="Verdana"/>
                        </a:rPr>
                        <a:t>of</a:t>
                      </a:r>
                      <a:r>
                        <a:rPr lang="lv-LV" sz="1400" b="1" i="0" u="none" strike="noStrike">
                          <a:solidFill>
                            <a:schemeClr val="bg1"/>
                          </a:solidFill>
                          <a:effectLst/>
                          <a:latin typeface="Verdana"/>
                          <a:ea typeface="Verdana"/>
                        </a:rPr>
                        <a:t> </a:t>
                      </a:r>
                      <a:r>
                        <a:rPr lang="lv-LV" sz="1400" b="1" i="0" u="none" strike="noStrike" err="1">
                          <a:solidFill>
                            <a:schemeClr val="bg1"/>
                          </a:solidFill>
                          <a:effectLst/>
                          <a:latin typeface="Verdana"/>
                          <a:ea typeface="Verdana"/>
                        </a:rPr>
                        <a:t>action</a:t>
                      </a:r>
                      <a:r>
                        <a:rPr lang="lv-LV" sz="1400" b="1" i="0" u="none" strike="noStrike">
                          <a:solidFill>
                            <a:schemeClr val="bg1"/>
                          </a:solidFill>
                          <a:effectLst/>
                          <a:latin typeface="Verdana"/>
                          <a:ea typeface="Verdana"/>
                        </a:rPr>
                        <a:t>,</a:t>
                      </a:r>
                    </a:p>
                    <a:p>
                      <a:pPr algn="ctr" fontAlgn="ctr"/>
                      <a:r>
                        <a:rPr lang="lv-LV" sz="1400" b="1" i="0" u="none" strike="noStrike">
                          <a:solidFill>
                            <a:schemeClr val="bg1"/>
                          </a:solidFill>
                          <a:effectLst/>
                          <a:latin typeface="Verdana"/>
                          <a:ea typeface="Verdana"/>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EU contribution per project </a:t>
                      </a:r>
                      <a:endParaRPr lang="en-US" sz="1400" b="1" kern="1200">
                        <a:solidFill>
                          <a:schemeClr val="bg1"/>
                        </a:solidFill>
                        <a:effectLst/>
                        <a:latin typeface="Verdana" panose="020B0604030504040204" pitchFamily="34" charset="0"/>
                        <a:ea typeface="Verdana" panose="020B0604030504040204" pitchFamily="34" charset="0"/>
                        <a:cs typeface="+mn-cs"/>
                      </a:endParaRPr>
                    </a:p>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(EUR million)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Number of projects to be funded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797903">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l" defTabSz="914400">
                        <a:lnSpc>
                          <a:spcPct val="100000"/>
                        </a:lnSpc>
                        <a:spcBef>
                          <a:spcPts val="0"/>
                        </a:spcBef>
                        <a:spcAft>
                          <a:spcPts val="0"/>
                        </a:spcAft>
                        <a:buNone/>
                        <a:tabLst/>
                        <a:defRPr/>
                      </a:pPr>
                      <a:r>
                        <a:rPr lang="en-US" sz="1500" b="1" i="0" u="none" strike="noStrike" kern="1200" noProof="0" dirty="0">
                          <a:solidFill>
                            <a:schemeClr val="accent5">
                              <a:lumMod val="50000"/>
                            </a:schemeClr>
                          </a:solidFill>
                          <a:latin typeface="Arial"/>
                          <a:ea typeface="+mn-ea"/>
                          <a:cs typeface="+mn-cs"/>
                          <a:hlinkClick r:id="rId3"/>
                        </a:rPr>
                        <a:t>HORIZON-CL5-2024-D6-01-09</a:t>
                      </a:r>
                      <a:endParaRPr lang="en-US" sz="1500" b="1" i="0" u="none" strike="noStrike" kern="1200" dirty="0">
                        <a:solidFill>
                          <a:schemeClr val="accent5">
                            <a:lumMod val="50000"/>
                          </a:schemeClr>
                        </a:solidFill>
                        <a:latin typeface="Arial"/>
                        <a:ea typeface="+mn-ea"/>
                        <a:cs typeface="+mn-cs"/>
                      </a:endParaRPr>
                    </a:p>
                    <a:p>
                      <a:pPr lvl="0" algn="l">
                        <a:lnSpc>
                          <a:spcPct val="100000"/>
                        </a:lnSpc>
                        <a:spcBef>
                          <a:spcPts val="0"/>
                        </a:spcBef>
                        <a:spcAft>
                          <a:spcPts val="0"/>
                        </a:spcAft>
                        <a:buNone/>
                      </a:pPr>
                      <a:r>
                        <a:rPr lang="en-US" sz="1400" kern="1200" noProof="0" dirty="0">
                          <a:solidFill>
                            <a:schemeClr val="tx1"/>
                          </a:solidFill>
                          <a:latin typeface="Verdana"/>
                          <a:ea typeface="Verdana"/>
                          <a:cs typeface="+mn-cs"/>
                        </a:rPr>
                        <a:t>Policies and governance shaping the future transport and mobility systems</a:t>
                      </a:r>
                      <a:br>
                        <a:rPr lang="en-US" dirty="0"/>
                      </a:br>
                      <a:endParaRPr lang="en-US" dirty="0"/>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a:solidFill>
                            <a:srgbClr val="000000"/>
                          </a:solidFill>
                          <a:effectLst/>
                          <a:latin typeface="Verdana"/>
                          <a:ea typeface="Verdana"/>
                        </a:rPr>
                        <a:t>RIA</a:t>
                      </a:r>
                      <a:endParaRPr lang="en-GB" sz="1400" b="1" i="0" u="none" strike="noStrike" noProof="0">
                        <a:solidFill>
                          <a:srgbClr val="000000"/>
                        </a:solidFill>
                        <a:effectLst/>
                        <a:latin typeface="Verdana" panose="020B0604030504040204" pitchFamily="34" charset="0"/>
                        <a:ea typeface="Verdana" panose="020B0604030504040204" pitchFamily="34" charset="0"/>
                      </a:endParaRPr>
                    </a:p>
                    <a:p>
                      <a:pPr algn="ctr" fontAlgn="ctr"/>
                      <a:endParaRPr lang="en-US" sz="1400" kern="1200">
                        <a:solidFill>
                          <a:schemeClr val="tx1"/>
                        </a:solidFill>
                        <a:effectLst/>
                        <a:latin typeface="Verdana"/>
                        <a:ea typeface="Verdana"/>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3</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1</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24461071"/>
                  </a:ext>
                </a:extLst>
              </a:tr>
              <a:tr h="1033831">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lvl="0" algn="l" defTabSz="914400">
                        <a:lnSpc>
                          <a:spcPct val="100000"/>
                        </a:lnSpc>
                        <a:spcBef>
                          <a:spcPts val="0"/>
                        </a:spcBef>
                        <a:spcAft>
                          <a:spcPts val="0"/>
                        </a:spcAft>
                        <a:buNone/>
                      </a:pPr>
                      <a:r>
                        <a:rPr lang="en-US" sz="1500" b="1" i="0" u="none" strike="noStrike" kern="1200" noProof="0" dirty="0">
                          <a:solidFill>
                            <a:schemeClr val="accent5">
                              <a:lumMod val="50000"/>
                            </a:schemeClr>
                          </a:solidFill>
                          <a:latin typeface="Arial"/>
                          <a:ea typeface="+mn-ea"/>
                          <a:cs typeface="+mn-cs"/>
                          <a:hlinkClick r:id="rId4">
                            <a:extLst>
                              <a:ext uri="{A12FA001-AC4F-418D-AE19-62706E023703}">
                                <ahyp:hlinkClr xmlns:ahyp="http://schemas.microsoft.com/office/drawing/2018/hyperlinkcolor" val="tx"/>
                              </a:ext>
                            </a:extLst>
                          </a:hlinkClick>
                        </a:rPr>
                        <a:t>HORIZON-CL5-2024-D6-01-04</a:t>
                      </a:r>
                      <a:endParaRPr lang="en-US" sz="1500" b="1" i="0" u="none" strike="noStrike" kern="1200" dirty="0">
                        <a:solidFill>
                          <a:schemeClr val="accent5">
                            <a:lumMod val="50000"/>
                          </a:schemeClr>
                        </a:solidFill>
                        <a:latin typeface="Arial"/>
                        <a:ea typeface="+mn-ea"/>
                        <a:cs typeface="+mn-cs"/>
                      </a:endParaRPr>
                    </a:p>
                    <a:p>
                      <a:pPr lvl="0" algn="l">
                        <a:lnSpc>
                          <a:spcPct val="100000"/>
                        </a:lnSpc>
                        <a:spcBef>
                          <a:spcPts val="0"/>
                        </a:spcBef>
                        <a:spcAft>
                          <a:spcPts val="0"/>
                        </a:spcAft>
                        <a:buNone/>
                      </a:pPr>
                      <a:r>
                        <a:rPr lang="en-US" sz="1400" kern="1200" noProof="0" dirty="0">
                          <a:solidFill>
                            <a:schemeClr val="tx1"/>
                          </a:solidFill>
                          <a:latin typeface="Verdana"/>
                          <a:ea typeface="Verdana"/>
                          <a:cs typeface="+mn-cs"/>
                        </a:rPr>
                        <a:t>AI for advanced and collective perception and decision making for CCAM applications (CCAM Partnership)</a:t>
                      </a:r>
                      <a:endParaRPr lang="en-US" sz="1400" kern="1200" dirty="0">
                        <a:solidFill>
                          <a:schemeClr val="tx1"/>
                        </a:solidFill>
                        <a:latin typeface="Verdana"/>
                        <a:ea typeface="Verdana"/>
                        <a:cs typeface="+mn-cs"/>
                      </a:endParaRPr>
                    </a:p>
                    <a:p>
                      <a:pPr lvl="0" algn="l">
                        <a:lnSpc>
                          <a:spcPct val="100000"/>
                        </a:lnSpc>
                        <a:spcBef>
                          <a:spcPts val="0"/>
                        </a:spcBef>
                        <a:spcAft>
                          <a:spcPts val="0"/>
                        </a:spcAft>
                        <a:buNone/>
                      </a:pPr>
                      <a:endParaRPr lang="en-US" sz="1400" kern="1200" noProof="0" dirty="0">
                        <a:solidFill>
                          <a:schemeClr val="tx1"/>
                        </a:solidFill>
                        <a:latin typeface="Verdana"/>
                        <a:ea typeface="Verdana"/>
                        <a:cs typeface="+mn-cs"/>
                      </a:endParaRPr>
                    </a:p>
                    <a:p>
                      <a:pPr lvl="0" algn="l">
                        <a:lnSpc>
                          <a:spcPct val="100000"/>
                        </a:lnSpc>
                        <a:spcBef>
                          <a:spcPts val="0"/>
                        </a:spcBef>
                        <a:spcAft>
                          <a:spcPts val="0"/>
                        </a:spcAft>
                        <a:buNone/>
                      </a:pPr>
                      <a:endParaRPr lang="en-US" dirty="0"/>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dirty="0">
                          <a:solidFill>
                            <a:schemeClr val="tx1"/>
                          </a:solidFill>
                          <a:effectLst/>
                          <a:latin typeface="Verdana"/>
                          <a:ea typeface="Verdana"/>
                        </a:rPr>
                        <a:t>RIA</a:t>
                      </a:r>
                      <a:endParaRPr lang="lv-LV" sz="1400" b="1" i="0" u="none" strike="noStrike" noProof="0" dirty="0">
                        <a:solidFill>
                          <a:schemeClr val="tx1"/>
                        </a:solidFill>
                        <a:effectLst/>
                        <a:latin typeface="Verdana" panose="020B0604030504040204" pitchFamily="34" charset="0"/>
                        <a:ea typeface="Verdana" panose="020B0604030504040204"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a:ea typeface="Verdana"/>
                          <a:cs typeface="+mn-cs"/>
                        </a:rPr>
                        <a:t>TRL 5</a:t>
                      </a:r>
                      <a:endParaRPr lang="lv-LV" sz="1400" kern="1200" dirty="0">
                        <a:solidFill>
                          <a:schemeClr val="tx1"/>
                        </a:solidFill>
                        <a:effectLst/>
                        <a:latin typeface="Verdana"/>
                        <a:ea typeface="Verdana"/>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57014516"/>
                  </a:ext>
                </a:extLst>
              </a:tr>
              <a:tr h="1596232">
                <a:tc>
                  <a:txBody>
                    <a:bodyPr/>
                    <a:lstStyle/>
                    <a:p>
                      <a:pPr marL="0" lvl="0" indent="0" algn="l">
                        <a:lnSpc>
                          <a:spcPct val="100000"/>
                        </a:lnSpc>
                        <a:spcBef>
                          <a:spcPts val="0"/>
                        </a:spcBef>
                        <a:spcAft>
                          <a:spcPts val="0"/>
                        </a:spcAft>
                        <a:buNone/>
                      </a:pPr>
                      <a:r>
                        <a:rPr lang="en-US" sz="1500" b="1" i="0" u="none" strike="noStrike" kern="1200" noProof="0" dirty="0">
                          <a:solidFill>
                            <a:srgbClr val="535353"/>
                          </a:solidFill>
                          <a:latin typeface="Arial"/>
                          <a:hlinkClick r:id="rId5"/>
                        </a:rPr>
                        <a:t>HORIZON-CL5-2024-D6-01-08</a:t>
                      </a:r>
                      <a:endParaRPr lang="en-US" b="1" dirty="0"/>
                    </a:p>
                    <a:p>
                      <a:pPr lvl="0" algn="l">
                        <a:lnSpc>
                          <a:spcPct val="100000"/>
                        </a:lnSpc>
                        <a:spcBef>
                          <a:spcPts val="0"/>
                        </a:spcBef>
                        <a:spcAft>
                          <a:spcPts val="0"/>
                        </a:spcAft>
                        <a:buNone/>
                      </a:pPr>
                      <a:r>
                        <a:rPr lang="en-US" sz="1400" kern="1200" noProof="0" dirty="0">
                          <a:solidFill>
                            <a:schemeClr val="tx1"/>
                          </a:solidFill>
                          <a:latin typeface="Verdana"/>
                          <a:ea typeface="Verdana"/>
                          <a:cs typeface="+mn-cs"/>
                        </a:rPr>
                        <a:t>Improved transport infrastructure performance – Innovative digital tools and solutions to monitor and improve the management and operation of transport infrastructure</a:t>
                      </a:r>
                      <a:endParaRPr lang="en-US" sz="1400" kern="1200" dirty="0">
                        <a:solidFill>
                          <a:schemeClr val="tx1"/>
                        </a:solidFill>
                        <a:latin typeface="Verdana"/>
                        <a:ea typeface="Verdana"/>
                        <a:cs typeface="+mn-cs"/>
                      </a:endParaRPr>
                    </a:p>
                    <a:p>
                      <a:pPr lvl="0" algn="l">
                        <a:lnSpc>
                          <a:spcPct val="100000"/>
                        </a:lnSpc>
                        <a:spcBef>
                          <a:spcPts val="0"/>
                        </a:spcBef>
                        <a:spcAft>
                          <a:spcPts val="0"/>
                        </a:spcAft>
                        <a:buNone/>
                      </a:pPr>
                      <a:br>
                        <a:rPr lang="en-US" dirty="0"/>
                      </a:br>
                      <a:endParaRPr lang="en-US" dirty="0"/>
                    </a:p>
                    <a:p>
                      <a:pPr lvl="0" algn="l">
                        <a:lnSpc>
                          <a:spcPct val="100000"/>
                        </a:lnSpc>
                        <a:spcBef>
                          <a:spcPts val="0"/>
                        </a:spcBef>
                        <a:spcAft>
                          <a:spcPts val="0"/>
                        </a:spcAft>
                        <a:buNone/>
                      </a:pPr>
                      <a:endParaRPr lang="en-US" sz="1400" kern="1200" noProof="0" dirty="0">
                        <a:solidFill>
                          <a:schemeClr val="tx1"/>
                        </a:solidFill>
                        <a:latin typeface="Verdana"/>
                        <a:ea typeface="Verdana"/>
                        <a:cs typeface="+mn-cs"/>
                      </a:endParaRPr>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buNone/>
                      </a:pPr>
                      <a:r>
                        <a:rPr lang="lv-LV" sz="1400" b="1" i="0" u="none" strike="noStrike" noProof="0" dirty="0">
                          <a:solidFill>
                            <a:schemeClr val="tx1"/>
                          </a:solidFill>
                          <a:effectLst/>
                          <a:latin typeface="Verdana"/>
                          <a:ea typeface="Verdana"/>
                        </a:rPr>
                        <a:t>IA</a:t>
                      </a:r>
                    </a:p>
                    <a:p>
                      <a:pPr lvl="0" algn="ctr">
                        <a:buNone/>
                      </a:pPr>
                      <a:r>
                        <a:rPr lang="lv-LV" sz="1400" b="0" i="0" u="none" strike="noStrike" noProof="0" dirty="0">
                          <a:solidFill>
                            <a:schemeClr val="tx1"/>
                          </a:solidFill>
                          <a:effectLst/>
                          <a:latin typeface="Verdana"/>
                          <a:ea typeface="Verdana"/>
                        </a:rPr>
                        <a:t>TRL - 7</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a:lnSpc>
                          <a:spcPct val="100000"/>
                        </a:lnSpc>
                        <a:spcBef>
                          <a:spcPts val="0"/>
                        </a:spcBef>
                        <a:spcAft>
                          <a:spcPts val="0"/>
                        </a:spcAft>
                        <a:buClrTx/>
                        <a:buSzTx/>
                        <a:buFontTx/>
                        <a:buNone/>
                        <a:tabLst/>
                        <a:defRPr/>
                      </a:pPr>
                      <a:r>
                        <a:rPr lang="lv-LV" sz="1400" dirty="0">
                          <a:solidFill>
                            <a:schemeClr val="tx1"/>
                          </a:solidFill>
                          <a:latin typeface="Verdana"/>
                          <a:ea typeface="Verdana"/>
                        </a:rPr>
                        <a:t>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a:lnSpc>
                          <a:spcPct val="100000"/>
                        </a:lnSpc>
                        <a:spcBef>
                          <a:spcPts val="0"/>
                        </a:spcBef>
                        <a:spcAft>
                          <a:spcPts val="0"/>
                        </a:spcAft>
                        <a:buClrTx/>
                        <a:buSzTx/>
                        <a:buFontTx/>
                        <a:buNone/>
                        <a:tabLst/>
                        <a:defRPr/>
                      </a:pPr>
                      <a:r>
                        <a:rPr lang="lv-LV" sz="1400" dirty="0">
                          <a:solidFill>
                            <a:schemeClr val="tx1"/>
                          </a:solidFill>
                          <a:latin typeface="Verdana"/>
                          <a:ea typeface="Verdana"/>
                        </a:rPr>
                        <a:t>3</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64206786"/>
                  </a:ext>
                </a:extLst>
              </a:tr>
            </a:tbl>
          </a:graphicData>
        </a:graphic>
      </p:graphicFrame>
      <p:sp>
        <p:nvSpPr>
          <p:cNvPr id="12" name="Rectangle 11">
            <a:extLst>
              <a:ext uri="{FF2B5EF4-FFF2-40B4-BE49-F238E27FC236}">
                <a16:creationId xmlns:a16="http://schemas.microsoft.com/office/drawing/2014/main" id="{AC367565-D35D-1667-C71D-CD955A028A3E}"/>
              </a:ext>
            </a:extLst>
          </p:cNvPr>
          <p:cNvSpPr/>
          <p:nvPr/>
        </p:nvSpPr>
        <p:spPr>
          <a:xfrm>
            <a:off x="6862518" y="1203856"/>
            <a:ext cx="4389063" cy="369332"/>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dirty="0">
                <a:ln>
                  <a:noFill/>
                </a:ln>
                <a:solidFill>
                  <a:srgbClr val="002060"/>
                </a:solidFill>
                <a:effectLst/>
                <a:uLnTx/>
                <a:uFillTx/>
                <a:latin typeface="Verdana"/>
                <a:ea typeface="Verdana"/>
              </a:rPr>
              <a:t>Deadline: </a:t>
            </a:r>
            <a:r>
              <a:rPr lang="en-GB" b="1" dirty="0">
                <a:latin typeface="Verdana"/>
                <a:ea typeface="Verdana"/>
              </a:rPr>
              <a:t>5 September</a:t>
            </a:r>
            <a:r>
              <a:rPr kumimoji="0" lang="en-GB" sz="1800" b="1" i="0" u="none" strike="noStrike" kern="1200" cap="none" spc="0" normalizeH="0" baseline="0" noProof="0" dirty="0">
                <a:ln>
                  <a:noFill/>
                </a:ln>
                <a:effectLst/>
                <a:uLnTx/>
                <a:uFillTx/>
                <a:latin typeface="Verdana"/>
                <a:ea typeface="Verdana"/>
              </a:rPr>
              <a:t> </a:t>
            </a:r>
            <a:r>
              <a:rPr lang="en-GB" b="1" dirty="0">
                <a:latin typeface="Verdana"/>
                <a:ea typeface="Verdana"/>
              </a:rPr>
              <a:t>2024</a:t>
            </a:r>
            <a:endParaRPr kumimoji="0" lang="en-GB" sz="1800" b="1" i="0" u="none" strike="noStrike" kern="1200" cap="none" spc="0" normalizeH="0" baseline="0" noProof="0" dirty="0">
              <a:ln>
                <a:noFill/>
              </a:ln>
              <a:effectLst/>
              <a:uLnTx/>
              <a:uFillTx/>
              <a:latin typeface="Verdana"/>
              <a:ea typeface="Verdana"/>
            </a:endParaRPr>
          </a:p>
        </p:txBody>
      </p:sp>
      <p:sp>
        <p:nvSpPr>
          <p:cNvPr id="18" name="Rectangle 17">
            <a:extLst>
              <a:ext uri="{FF2B5EF4-FFF2-40B4-BE49-F238E27FC236}">
                <a16:creationId xmlns:a16="http://schemas.microsoft.com/office/drawing/2014/main" id="{F3966248-28C2-AFE9-98C6-3673C01CA9FD}"/>
              </a:ext>
            </a:extLst>
          </p:cNvPr>
          <p:cNvSpPr/>
          <p:nvPr/>
        </p:nvSpPr>
        <p:spPr>
          <a:xfrm>
            <a:off x="1637984" y="1189652"/>
            <a:ext cx="6070404" cy="374273"/>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dirty="0">
                <a:ln>
                  <a:noFill/>
                </a:ln>
                <a:solidFill>
                  <a:srgbClr val="002060"/>
                </a:solidFill>
                <a:effectLst/>
                <a:uLnTx/>
                <a:uFillTx/>
                <a:latin typeface="Verdana"/>
                <a:ea typeface="Verdana"/>
              </a:rPr>
              <a:t>Opening date: </a:t>
            </a:r>
            <a:r>
              <a:rPr lang="en-GB" b="1" dirty="0">
                <a:latin typeface="Verdana"/>
                <a:ea typeface="Verdana"/>
              </a:rPr>
              <a:t>7</a:t>
            </a:r>
            <a:r>
              <a:rPr lang="lv-LV" b="1" dirty="0">
                <a:latin typeface="Verdana"/>
                <a:ea typeface="Verdana"/>
              </a:rPr>
              <a:t> </a:t>
            </a:r>
            <a:r>
              <a:rPr lang="lv-LV" b="1" dirty="0" err="1">
                <a:latin typeface="Verdana"/>
                <a:ea typeface="Verdana"/>
              </a:rPr>
              <a:t>May</a:t>
            </a:r>
            <a:r>
              <a:rPr kumimoji="0" lang="lv-LV" sz="1800" b="1" i="0" u="none" strike="noStrike" kern="1200" cap="none" spc="0" normalizeH="0" baseline="0" noProof="0" dirty="0">
                <a:ln>
                  <a:noFill/>
                </a:ln>
                <a:effectLst/>
                <a:uLnTx/>
                <a:uFillTx/>
                <a:latin typeface="Verdana"/>
                <a:ea typeface="Verdana"/>
              </a:rPr>
              <a:t> </a:t>
            </a:r>
            <a:r>
              <a:rPr kumimoji="0" lang="en-GB" sz="1800" b="1" i="0" u="none" strike="noStrike" kern="1200" cap="none" spc="0" normalizeH="0" baseline="0" noProof="0" dirty="0">
                <a:ln>
                  <a:noFill/>
                </a:ln>
                <a:effectLst/>
                <a:uLnTx/>
                <a:uFillTx/>
                <a:latin typeface="Verdana"/>
                <a:ea typeface="Verdana"/>
              </a:rPr>
              <a:t>202</a:t>
            </a:r>
            <a:r>
              <a:rPr kumimoji="0" lang="lv-LV" sz="1800" b="1" i="0" u="none" strike="noStrike" kern="1200" cap="none" spc="0" normalizeH="0" baseline="0" noProof="0" dirty="0">
                <a:ln>
                  <a:noFill/>
                </a:ln>
                <a:effectLst/>
                <a:uLnTx/>
                <a:uFillTx/>
                <a:latin typeface="Verdana"/>
                <a:ea typeface="Verdana"/>
              </a:rPr>
              <a:t>4</a:t>
            </a:r>
            <a:r>
              <a:rPr lang="en-GB" b="1" dirty="0">
                <a:latin typeface="Verdana"/>
                <a:ea typeface="Verdana"/>
              </a:rPr>
              <a:t> </a:t>
            </a:r>
            <a:endParaRPr kumimoji="0" lang="en-GB"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5712493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0752D-AD28-4692-7FBA-108264F745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54398-7975-50A4-6573-261A3EF66FCF}"/>
              </a:ext>
            </a:extLst>
          </p:cNvPr>
          <p:cNvSpPr>
            <a:spLocks noGrp="1"/>
          </p:cNvSpPr>
          <p:nvPr>
            <p:ph type="title"/>
          </p:nvPr>
        </p:nvSpPr>
        <p:spPr>
          <a:xfrm>
            <a:off x="1094145" y="-8576"/>
            <a:ext cx="10515600" cy="1325563"/>
          </a:xfrm>
        </p:spPr>
        <p:txBody>
          <a:bodyPr>
            <a:normAutofit/>
          </a:bodyPr>
          <a:lstStyle/>
          <a:p>
            <a:r>
              <a:rPr lang="en-US" sz="2900" b="1" dirty="0">
                <a:solidFill>
                  <a:srgbClr val="0308DB">
                    <a:lumMod val="50000"/>
                  </a:srgbClr>
                </a:solidFill>
                <a:latin typeface="Verdana" panose="020B0604030504040204" pitchFamily="34" charset="0"/>
                <a:ea typeface="Verdana" panose="020B0604030504040204" pitchFamily="34" charset="0"/>
              </a:rPr>
              <a:t>D6: Safe, Resilient Transport and Smart Mobility services for passengers and goods </a:t>
            </a:r>
          </a:p>
        </p:txBody>
      </p:sp>
      <p:sp>
        <p:nvSpPr>
          <p:cNvPr id="3" name="Slide Number Placeholder 2">
            <a:extLst>
              <a:ext uri="{FF2B5EF4-FFF2-40B4-BE49-F238E27FC236}">
                <a16:creationId xmlns:a16="http://schemas.microsoft.com/office/drawing/2014/main" id="{C2FF5C9B-46B9-3381-6126-8B9DCA9BBB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0F3F40-12FA-4968-8235-5F18DAFE2DEF}" type="slidenum">
              <a:rPr kumimoji="0" lang="lv-LV"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lv-LV"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11" name="Content Placeholder 10">
            <a:extLst>
              <a:ext uri="{FF2B5EF4-FFF2-40B4-BE49-F238E27FC236}">
                <a16:creationId xmlns:a16="http://schemas.microsoft.com/office/drawing/2014/main" id="{CB68553D-56FB-17F7-16A6-1038F293BFE8}"/>
              </a:ext>
            </a:extLst>
          </p:cNvPr>
          <p:cNvGraphicFramePr>
            <a:graphicFrameLocks/>
          </p:cNvGraphicFramePr>
          <p:nvPr/>
        </p:nvGraphicFramePr>
        <p:xfrm>
          <a:off x="73068" y="1607506"/>
          <a:ext cx="11904708" cy="4974809"/>
        </p:xfrm>
        <a:graphic>
          <a:graphicData uri="http://schemas.openxmlformats.org/drawingml/2006/table">
            <a:tbl>
              <a:tblPr/>
              <a:tblGrid>
                <a:gridCol w="5385948">
                  <a:extLst>
                    <a:ext uri="{9D8B030D-6E8A-4147-A177-3AD203B41FA5}">
                      <a16:colId xmlns:a16="http://schemas.microsoft.com/office/drawing/2014/main" val="20000"/>
                    </a:ext>
                  </a:extLst>
                </a:gridCol>
                <a:gridCol w="3172542">
                  <a:extLst>
                    <a:ext uri="{9D8B030D-6E8A-4147-A177-3AD203B41FA5}">
                      <a16:colId xmlns:a16="http://schemas.microsoft.com/office/drawing/2014/main" val="20001"/>
                    </a:ext>
                  </a:extLst>
                </a:gridCol>
                <a:gridCol w="1817842">
                  <a:extLst>
                    <a:ext uri="{9D8B030D-6E8A-4147-A177-3AD203B41FA5}">
                      <a16:colId xmlns:a16="http://schemas.microsoft.com/office/drawing/2014/main" val="20003"/>
                    </a:ext>
                  </a:extLst>
                </a:gridCol>
                <a:gridCol w="1528376">
                  <a:extLst>
                    <a:ext uri="{9D8B030D-6E8A-4147-A177-3AD203B41FA5}">
                      <a16:colId xmlns:a16="http://schemas.microsoft.com/office/drawing/2014/main" val="3995975852"/>
                    </a:ext>
                  </a:extLst>
                </a:gridCol>
              </a:tblGrid>
              <a:tr h="452979">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err="1">
                          <a:solidFill>
                            <a:schemeClr val="bg1"/>
                          </a:solidFill>
                          <a:effectLst/>
                          <a:latin typeface="Verdana"/>
                          <a:ea typeface="Verdana"/>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err="1">
                          <a:solidFill>
                            <a:schemeClr val="bg1"/>
                          </a:solidFill>
                          <a:effectLst/>
                          <a:latin typeface="Verdana"/>
                          <a:ea typeface="Verdana"/>
                        </a:rPr>
                        <a:t>Type</a:t>
                      </a:r>
                      <a:r>
                        <a:rPr lang="lv-LV" sz="1400" b="1" i="0" u="none" strike="noStrike">
                          <a:solidFill>
                            <a:schemeClr val="bg1"/>
                          </a:solidFill>
                          <a:effectLst/>
                          <a:latin typeface="Verdana"/>
                          <a:ea typeface="Verdana"/>
                        </a:rPr>
                        <a:t> </a:t>
                      </a:r>
                      <a:r>
                        <a:rPr lang="lv-LV" sz="1400" b="1" i="0" u="none" strike="noStrike" err="1">
                          <a:solidFill>
                            <a:schemeClr val="bg1"/>
                          </a:solidFill>
                          <a:effectLst/>
                          <a:latin typeface="Verdana"/>
                          <a:ea typeface="Verdana"/>
                        </a:rPr>
                        <a:t>of</a:t>
                      </a:r>
                      <a:r>
                        <a:rPr lang="lv-LV" sz="1400" b="1" i="0" u="none" strike="noStrike">
                          <a:solidFill>
                            <a:schemeClr val="bg1"/>
                          </a:solidFill>
                          <a:effectLst/>
                          <a:latin typeface="Verdana"/>
                          <a:ea typeface="Verdana"/>
                        </a:rPr>
                        <a:t> </a:t>
                      </a:r>
                      <a:r>
                        <a:rPr lang="lv-LV" sz="1400" b="1" i="0" u="none" strike="noStrike" err="1">
                          <a:solidFill>
                            <a:schemeClr val="bg1"/>
                          </a:solidFill>
                          <a:effectLst/>
                          <a:latin typeface="Verdana"/>
                          <a:ea typeface="Verdana"/>
                        </a:rPr>
                        <a:t>action</a:t>
                      </a:r>
                      <a:r>
                        <a:rPr lang="lv-LV" sz="1400" b="1" i="0" u="none" strike="noStrike">
                          <a:solidFill>
                            <a:schemeClr val="bg1"/>
                          </a:solidFill>
                          <a:effectLst/>
                          <a:latin typeface="Verdana"/>
                          <a:ea typeface="Verdana"/>
                        </a:rPr>
                        <a:t>,</a:t>
                      </a:r>
                    </a:p>
                    <a:p>
                      <a:pPr algn="ctr" fontAlgn="ctr"/>
                      <a:r>
                        <a:rPr lang="lv-LV" sz="1400" b="1" i="0" u="none" strike="noStrike">
                          <a:solidFill>
                            <a:schemeClr val="bg1"/>
                          </a:solidFill>
                          <a:effectLst/>
                          <a:latin typeface="Verdana"/>
                          <a:ea typeface="Verdana"/>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EU contribution per project </a:t>
                      </a:r>
                      <a:endParaRPr lang="en-US" sz="1400" b="1" kern="1200">
                        <a:solidFill>
                          <a:schemeClr val="bg1"/>
                        </a:solidFill>
                        <a:effectLst/>
                        <a:latin typeface="Verdana" panose="020B0604030504040204" pitchFamily="34" charset="0"/>
                        <a:ea typeface="Verdana" panose="020B0604030504040204" pitchFamily="34" charset="0"/>
                        <a:cs typeface="+mn-cs"/>
                      </a:endParaRPr>
                    </a:p>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(EUR million)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Number of projects to be funded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777615">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l" defTabSz="914400">
                        <a:lnSpc>
                          <a:spcPct val="100000"/>
                        </a:lnSpc>
                        <a:spcBef>
                          <a:spcPts val="0"/>
                        </a:spcBef>
                        <a:spcAft>
                          <a:spcPts val="0"/>
                        </a:spcAft>
                        <a:buNone/>
                        <a:tabLst/>
                        <a:defRPr/>
                      </a:pPr>
                      <a:r>
                        <a:rPr lang="en-US" sz="1500" b="1" i="0" u="none" strike="noStrike" kern="1200" noProof="0">
                          <a:solidFill>
                            <a:srgbClr val="535353"/>
                          </a:solidFill>
                          <a:latin typeface="Arial"/>
                          <a:hlinkClick r:id="rId3"/>
                        </a:rPr>
                        <a:t>HORIZON-CL5-2024-D6-01-10</a:t>
                      </a:r>
                      <a:endParaRPr lang="en-US" b="1"/>
                    </a:p>
                    <a:p>
                      <a:pPr lvl="0" algn="l">
                        <a:lnSpc>
                          <a:spcPct val="100000"/>
                        </a:lnSpc>
                        <a:spcBef>
                          <a:spcPts val="0"/>
                        </a:spcBef>
                        <a:spcAft>
                          <a:spcPts val="0"/>
                        </a:spcAft>
                        <a:buNone/>
                      </a:pPr>
                      <a:r>
                        <a:rPr lang="en-US" sz="1400" kern="1200" noProof="0">
                          <a:solidFill>
                            <a:schemeClr val="tx1"/>
                          </a:solidFill>
                          <a:latin typeface="Verdana"/>
                          <a:ea typeface="Verdana"/>
                          <a:cs typeface="+mn-cs"/>
                        </a:rPr>
                        <a:t>Ensuring the safety, resilience and security of waterborne digital systems</a:t>
                      </a:r>
                      <a:br>
                        <a:rPr lang="en-US"/>
                      </a:br>
                      <a:endParaRPr lang="en-US"/>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a:solidFill>
                            <a:srgbClr val="000000"/>
                          </a:solidFill>
                          <a:effectLst/>
                          <a:latin typeface="Verdana"/>
                          <a:ea typeface="Verdana"/>
                        </a:rPr>
                        <a:t>RIA</a:t>
                      </a:r>
                      <a:endParaRPr lang="en-GB" sz="1400" b="1" i="0" u="none" strike="noStrike" noProof="0">
                        <a:solidFill>
                          <a:srgbClr val="000000"/>
                        </a:solidFill>
                        <a:effectLst/>
                        <a:latin typeface="Verdana" panose="020B0604030504040204" pitchFamily="34" charset="0"/>
                        <a:ea typeface="Verdana" panose="020B0604030504040204" pitchFamily="34" charset="0"/>
                      </a:endParaRPr>
                    </a:p>
                    <a:p>
                      <a:pPr algn="ctr" fontAlgn="ctr"/>
                      <a:r>
                        <a:rPr lang="en-US" sz="1400" kern="1200">
                          <a:solidFill>
                            <a:schemeClr val="tx1"/>
                          </a:solidFill>
                          <a:effectLst/>
                          <a:latin typeface="Verdana"/>
                          <a:ea typeface="Verdana"/>
                          <a:cs typeface="+mn-cs"/>
                        </a:rPr>
                        <a:t>TRL 5-6</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24461071"/>
                  </a:ext>
                </a:extLst>
              </a:tr>
              <a:tr h="883310">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lvl="0" algn="l" defTabSz="914400">
                        <a:lnSpc>
                          <a:spcPct val="100000"/>
                        </a:lnSpc>
                        <a:spcBef>
                          <a:spcPts val="0"/>
                        </a:spcBef>
                        <a:spcAft>
                          <a:spcPts val="0"/>
                        </a:spcAft>
                        <a:buNone/>
                      </a:pPr>
                      <a:r>
                        <a:rPr lang="en-US" sz="1500" b="1" i="0" u="none" strike="noStrike" kern="1200" noProof="0">
                          <a:solidFill>
                            <a:srgbClr val="535353"/>
                          </a:solidFill>
                          <a:latin typeface="Arial"/>
                          <a:hlinkClick r:id="rId4"/>
                        </a:rPr>
                        <a:t>HORIZON-CL5-2024-D6-01-11</a:t>
                      </a:r>
                      <a:endParaRPr lang="en-US" b="1"/>
                    </a:p>
                    <a:p>
                      <a:pPr lvl="0" algn="l">
                        <a:lnSpc>
                          <a:spcPct val="100000"/>
                        </a:lnSpc>
                        <a:spcBef>
                          <a:spcPts val="0"/>
                        </a:spcBef>
                        <a:spcAft>
                          <a:spcPts val="0"/>
                        </a:spcAft>
                        <a:buNone/>
                      </a:pPr>
                      <a:r>
                        <a:rPr lang="en-US" sz="1400" kern="1200" noProof="0">
                          <a:solidFill>
                            <a:schemeClr val="tx1"/>
                          </a:solidFill>
                          <a:latin typeface="Verdana"/>
                          <a:ea typeface="Verdana"/>
                          <a:cs typeface="+mn-cs"/>
                        </a:rPr>
                        <a:t>Effects of disruptive changes in transport: towards resilient, safe and energy efficient mobility</a:t>
                      </a:r>
                      <a:endParaRPr lang="en-US" sz="1400" kern="1200">
                        <a:solidFill>
                          <a:schemeClr val="tx1"/>
                        </a:solidFill>
                        <a:latin typeface="Verdana"/>
                        <a:ea typeface="Verdana"/>
                        <a:cs typeface="+mn-cs"/>
                      </a:endParaRPr>
                    </a:p>
                    <a:p>
                      <a:pPr lvl="0" algn="l">
                        <a:lnSpc>
                          <a:spcPct val="100000"/>
                        </a:lnSpc>
                        <a:spcBef>
                          <a:spcPts val="0"/>
                        </a:spcBef>
                        <a:spcAft>
                          <a:spcPts val="0"/>
                        </a:spcAft>
                        <a:buNone/>
                      </a:pPr>
                      <a:endParaRPr lang="en-US" sz="1400" kern="1200" noProof="0">
                        <a:solidFill>
                          <a:schemeClr val="tx1"/>
                        </a:solidFill>
                        <a:latin typeface="Verdana"/>
                        <a:ea typeface="Verdana"/>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a:solidFill>
                            <a:schemeClr val="tx1"/>
                          </a:solidFill>
                          <a:effectLst/>
                          <a:latin typeface="Verdana"/>
                          <a:ea typeface="Verdana"/>
                        </a:rPr>
                        <a:t>RIA</a:t>
                      </a:r>
                      <a:endParaRPr lang="lv-LV" sz="1400" b="1" i="0" u="none" strike="noStrike" noProof="0">
                        <a:solidFill>
                          <a:schemeClr val="tx1"/>
                        </a:solidFill>
                        <a:effectLst/>
                        <a:latin typeface="Verdana" panose="020B0604030504040204" pitchFamily="34" charset="0"/>
                        <a:ea typeface="Verdana" panose="020B0604030504040204"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endParaRPr lang="en-US" sz="1400" kern="1200">
                        <a:solidFill>
                          <a:schemeClr val="tx1"/>
                        </a:solidFill>
                        <a:effectLst/>
                        <a:latin typeface="Verdana"/>
                        <a:ea typeface="Verdana"/>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3-3,5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57014516"/>
                  </a:ext>
                </a:extLst>
              </a:tr>
              <a:tr h="1148219">
                <a:tc>
                  <a:txBody>
                    <a:bodyPr/>
                    <a:lstStyle/>
                    <a:p>
                      <a:pPr marL="0" lvl="0" indent="0" algn="l">
                        <a:lnSpc>
                          <a:spcPct val="100000"/>
                        </a:lnSpc>
                        <a:spcBef>
                          <a:spcPts val="0"/>
                        </a:spcBef>
                        <a:spcAft>
                          <a:spcPts val="0"/>
                        </a:spcAft>
                        <a:buNone/>
                      </a:pPr>
                      <a:r>
                        <a:rPr lang="en-US" sz="1500" b="1" i="0" u="none" strike="noStrike" kern="1200" noProof="0">
                          <a:solidFill>
                            <a:srgbClr val="535353"/>
                          </a:solidFill>
                          <a:latin typeface="Arial"/>
                          <a:hlinkClick r:id="rId5"/>
                        </a:rPr>
                        <a:t>HORIZON-CL5-2024-D6-01-12</a:t>
                      </a:r>
                      <a:endParaRPr lang="en-US" b="1"/>
                    </a:p>
                    <a:p>
                      <a:pPr lvl="0" algn="l">
                        <a:lnSpc>
                          <a:spcPct val="100000"/>
                        </a:lnSpc>
                        <a:spcBef>
                          <a:spcPts val="0"/>
                        </a:spcBef>
                        <a:spcAft>
                          <a:spcPts val="0"/>
                        </a:spcAft>
                        <a:buNone/>
                      </a:pPr>
                      <a:r>
                        <a:rPr lang="en-US" sz="1400" kern="1200" noProof="0">
                          <a:solidFill>
                            <a:schemeClr val="tx1"/>
                          </a:solidFill>
                          <a:latin typeface="Verdana"/>
                          <a:ea typeface="Verdana"/>
                          <a:cs typeface="+mn-cs"/>
                        </a:rPr>
                        <a:t>A new framework to improve traffic safety culture in the EU</a:t>
                      </a:r>
                      <a:endParaRPr lang="en-US" sz="1400" kern="1200">
                        <a:solidFill>
                          <a:schemeClr val="tx1"/>
                        </a:solidFill>
                        <a:latin typeface="Verdana"/>
                        <a:ea typeface="Verdana"/>
                        <a:cs typeface="+mn-cs"/>
                      </a:endParaRPr>
                    </a:p>
                  </a:txBody>
                  <a:tcPr marL="9524" marR="9524" marT="9524"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tc>
                  <a:txBody>
                    <a:bodyPr/>
                    <a:lstStyle/>
                    <a:p>
                      <a:pPr lvl="0" algn="ctr">
                        <a:buNone/>
                      </a:pPr>
                      <a:r>
                        <a:rPr lang="lv-LV" sz="1400" b="1" i="0" u="none" strike="noStrike" noProof="0">
                          <a:solidFill>
                            <a:schemeClr val="tx1"/>
                          </a:solidFill>
                          <a:effectLst/>
                          <a:latin typeface="Verdana"/>
                          <a:ea typeface="Verdana"/>
                        </a:rPr>
                        <a:t>RIA</a:t>
                      </a:r>
                      <a:endParaRPr lang="en-US"/>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a:lnSpc>
                          <a:spcPct val="100000"/>
                        </a:lnSpc>
                        <a:spcBef>
                          <a:spcPts val="0"/>
                        </a:spcBef>
                        <a:spcAft>
                          <a:spcPts val="0"/>
                        </a:spcAft>
                        <a:buClrTx/>
                        <a:buSzTx/>
                        <a:buFontTx/>
                        <a:buNone/>
                        <a:tabLst/>
                        <a:defRPr/>
                      </a:pPr>
                      <a:r>
                        <a:rPr lang="lv-LV" sz="1400">
                          <a:solidFill>
                            <a:schemeClr val="tx1"/>
                          </a:solidFill>
                          <a:latin typeface="Verdana"/>
                          <a:ea typeface="Verdana"/>
                        </a:rPr>
                        <a:t>3,5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a:lnSpc>
                          <a:spcPct val="100000"/>
                        </a:lnSpc>
                        <a:spcBef>
                          <a:spcPts val="0"/>
                        </a:spcBef>
                        <a:spcAft>
                          <a:spcPts val="0"/>
                        </a:spcAft>
                        <a:buClrTx/>
                        <a:buSzTx/>
                        <a:buFontTx/>
                        <a:buNone/>
                        <a:tabLst/>
                        <a:defRPr/>
                      </a:pPr>
                      <a:r>
                        <a:rPr lang="lv-LV" sz="1400">
                          <a:solidFill>
                            <a:schemeClr val="tx1"/>
                          </a:solidFill>
                          <a:latin typeface="Verdana"/>
                          <a:ea typeface="Verdana"/>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64206786"/>
                  </a:ext>
                </a:extLst>
              </a:tr>
              <a:tr h="1358938">
                <a:tc>
                  <a:txBody>
                    <a:bodyPr/>
                    <a:lstStyle/>
                    <a:p>
                      <a:pPr lvl="0" algn="l">
                        <a:lnSpc>
                          <a:spcPct val="100000"/>
                        </a:lnSpc>
                        <a:spcBef>
                          <a:spcPts val="0"/>
                        </a:spcBef>
                        <a:spcAft>
                          <a:spcPts val="0"/>
                        </a:spcAft>
                        <a:buNone/>
                      </a:pPr>
                      <a:r>
                        <a:rPr lang="en-US" sz="1500" b="1" i="0" u="none" strike="noStrike" kern="1200" noProof="0">
                          <a:solidFill>
                            <a:srgbClr val="535353"/>
                          </a:solidFill>
                          <a:latin typeface="Arial"/>
                          <a:hlinkClick r:id="rId6"/>
                        </a:rPr>
                        <a:t>HORIZON-CL5-2024-D6-01-13</a:t>
                      </a:r>
                    </a:p>
                    <a:p>
                      <a:pPr lvl="0" algn="l">
                        <a:lnSpc>
                          <a:spcPct val="100000"/>
                        </a:lnSpc>
                        <a:spcBef>
                          <a:spcPts val="0"/>
                        </a:spcBef>
                        <a:spcAft>
                          <a:spcPts val="0"/>
                        </a:spcAft>
                        <a:buNone/>
                      </a:pPr>
                      <a:r>
                        <a:rPr lang="en-US" sz="1400" kern="1200" noProof="0">
                          <a:solidFill>
                            <a:schemeClr val="tx1"/>
                          </a:solidFill>
                          <a:latin typeface="Verdana"/>
                          <a:ea typeface="Verdana"/>
                          <a:cs typeface="+mn-cs"/>
                        </a:rPr>
                        <a:t>EU Member States/Associated countries research policy cooperation network to accelerate zero-emission road mobility (2ZERO Partnership)</a:t>
                      </a:r>
                      <a:endParaRPr lang="en-US" sz="1400" kern="1200">
                        <a:solidFill>
                          <a:schemeClr val="tx1"/>
                        </a:solidFill>
                        <a:latin typeface="Verdana"/>
                        <a:ea typeface="Verdana"/>
                        <a:cs typeface="+mn-cs"/>
                      </a:endParaRPr>
                    </a:p>
                    <a:p>
                      <a:pPr lvl="0" algn="l">
                        <a:lnSpc>
                          <a:spcPct val="100000"/>
                        </a:lnSpc>
                        <a:spcBef>
                          <a:spcPts val="0"/>
                        </a:spcBef>
                        <a:spcAft>
                          <a:spcPts val="0"/>
                        </a:spcAft>
                        <a:buNone/>
                      </a:pPr>
                      <a:endParaRPr lang="en-US" sz="1500" b="1" i="0" u="none" strike="noStrike" kern="1200" noProof="0">
                        <a:solidFill>
                          <a:srgbClr val="535353"/>
                        </a:solidFill>
                        <a:latin typeface="Arial"/>
                      </a:endParaRPr>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buNone/>
                      </a:pPr>
                      <a:r>
                        <a:rPr lang="lv-LV" sz="1400" b="1" i="0" u="none" strike="noStrike" noProof="0">
                          <a:solidFill>
                            <a:schemeClr val="tx1"/>
                          </a:solidFill>
                          <a:effectLst/>
                          <a:latin typeface="Verdana"/>
                          <a:ea typeface="Verdana"/>
                        </a:rPr>
                        <a:t>CSA</a:t>
                      </a:r>
                    </a:p>
                  </a:txBody>
                  <a:tcPr marL="5098" marR="5098" marT="5097"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marL="0" lvl="0" indent="0" algn="ctr" defTabSz="939575">
                        <a:lnSpc>
                          <a:spcPct val="100000"/>
                        </a:lnSpc>
                        <a:spcBef>
                          <a:spcPts val="0"/>
                        </a:spcBef>
                        <a:spcAft>
                          <a:spcPts val="0"/>
                        </a:spcAft>
                        <a:buNone/>
                        <a:tabLst/>
                        <a:defRPr/>
                      </a:pPr>
                      <a:r>
                        <a:rPr lang="lv-LV" sz="1400">
                          <a:solidFill>
                            <a:schemeClr val="tx1"/>
                          </a:solidFill>
                          <a:latin typeface="Verdana"/>
                          <a:ea typeface="Verdana"/>
                        </a:rPr>
                        <a:t>1,5</a:t>
                      </a:r>
                    </a:p>
                  </a:txBody>
                  <a:tcPr marL="5098" marR="5098" marT="5097"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marL="0" lvl="0" indent="0" algn="ctr" defTabSz="939575">
                        <a:lnSpc>
                          <a:spcPct val="100000"/>
                        </a:lnSpc>
                        <a:spcBef>
                          <a:spcPts val="0"/>
                        </a:spcBef>
                        <a:spcAft>
                          <a:spcPts val="0"/>
                        </a:spcAft>
                        <a:buNone/>
                        <a:tabLst/>
                        <a:defRPr/>
                      </a:pPr>
                      <a:r>
                        <a:rPr lang="lv-LV" sz="1400">
                          <a:solidFill>
                            <a:schemeClr val="tx1"/>
                          </a:solidFill>
                          <a:latin typeface="Verdana"/>
                          <a:ea typeface="Verdana"/>
                        </a:rPr>
                        <a:t>1</a:t>
                      </a:r>
                    </a:p>
                  </a:txBody>
                  <a:tcPr marL="5098" marR="5098" marT="5097"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extLst>
                  <a:ext uri="{0D108BD9-81ED-4DB2-BD59-A6C34878D82A}">
                    <a16:rowId xmlns:a16="http://schemas.microsoft.com/office/drawing/2014/main" val="3895330580"/>
                  </a:ext>
                </a:extLst>
              </a:tr>
            </a:tbl>
          </a:graphicData>
        </a:graphic>
      </p:graphicFrame>
      <p:sp>
        <p:nvSpPr>
          <p:cNvPr id="12" name="Rectangle 11">
            <a:extLst>
              <a:ext uri="{FF2B5EF4-FFF2-40B4-BE49-F238E27FC236}">
                <a16:creationId xmlns:a16="http://schemas.microsoft.com/office/drawing/2014/main" id="{AC367565-D35D-1667-C71D-CD955A028A3E}"/>
              </a:ext>
            </a:extLst>
          </p:cNvPr>
          <p:cNvSpPr/>
          <p:nvPr/>
        </p:nvSpPr>
        <p:spPr>
          <a:xfrm>
            <a:off x="6862518" y="1132356"/>
            <a:ext cx="4389063" cy="369332"/>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dirty="0">
                <a:ln>
                  <a:noFill/>
                </a:ln>
                <a:solidFill>
                  <a:srgbClr val="002060"/>
                </a:solidFill>
                <a:effectLst/>
                <a:uLnTx/>
                <a:uFillTx/>
                <a:latin typeface="Verdana"/>
                <a:ea typeface="Verdana"/>
              </a:rPr>
              <a:t>Deadline: </a:t>
            </a:r>
            <a:r>
              <a:rPr lang="en-GB" b="1" dirty="0">
                <a:latin typeface="Verdana"/>
                <a:ea typeface="Verdana"/>
              </a:rPr>
              <a:t>5 September</a:t>
            </a:r>
            <a:r>
              <a:rPr kumimoji="0" lang="en-GB" sz="1800" b="1" i="0" u="none" strike="noStrike" kern="1200" cap="none" spc="0" normalizeH="0" baseline="0" noProof="0" dirty="0">
                <a:ln>
                  <a:noFill/>
                </a:ln>
                <a:effectLst/>
                <a:uLnTx/>
                <a:uFillTx/>
                <a:latin typeface="Verdana"/>
                <a:ea typeface="Verdana"/>
              </a:rPr>
              <a:t> </a:t>
            </a:r>
            <a:r>
              <a:rPr lang="en-GB" b="1" dirty="0">
                <a:latin typeface="Verdana"/>
                <a:ea typeface="Verdana"/>
              </a:rPr>
              <a:t>2024</a:t>
            </a:r>
            <a:endParaRPr kumimoji="0" lang="en-GB" sz="1800" b="1" i="0" u="none" strike="noStrike" kern="1200" cap="none" spc="0" normalizeH="0" baseline="0" noProof="0" dirty="0">
              <a:ln>
                <a:noFill/>
              </a:ln>
              <a:effectLst/>
              <a:uLnTx/>
              <a:uFillTx/>
              <a:latin typeface="Verdana"/>
              <a:ea typeface="Verdana"/>
            </a:endParaRPr>
          </a:p>
        </p:txBody>
      </p:sp>
      <p:sp>
        <p:nvSpPr>
          <p:cNvPr id="18" name="Rectangle 17">
            <a:extLst>
              <a:ext uri="{FF2B5EF4-FFF2-40B4-BE49-F238E27FC236}">
                <a16:creationId xmlns:a16="http://schemas.microsoft.com/office/drawing/2014/main" id="{F3966248-28C2-AFE9-98C6-3673C01CA9FD}"/>
              </a:ext>
            </a:extLst>
          </p:cNvPr>
          <p:cNvSpPr/>
          <p:nvPr/>
        </p:nvSpPr>
        <p:spPr>
          <a:xfrm>
            <a:off x="1607871" y="1128256"/>
            <a:ext cx="6070404" cy="374273"/>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dirty="0">
                <a:ln>
                  <a:noFill/>
                </a:ln>
                <a:solidFill>
                  <a:srgbClr val="002060"/>
                </a:solidFill>
                <a:effectLst/>
                <a:uLnTx/>
                <a:uFillTx/>
                <a:latin typeface="Verdana"/>
                <a:ea typeface="Verdana"/>
              </a:rPr>
              <a:t>Opening date: </a:t>
            </a:r>
            <a:r>
              <a:rPr lang="en-GB" b="1" dirty="0">
                <a:latin typeface="Verdana"/>
                <a:ea typeface="Verdana"/>
              </a:rPr>
              <a:t>7</a:t>
            </a:r>
            <a:r>
              <a:rPr lang="lv-LV" b="1" dirty="0">
                <a:latin typeface="Verdana"/>
                <a:ea typeface="Verdana"/>
              </a:rPr>
              <a:t> </a:t>
            </a:r>
            <a:r>
              <a:rPr lang="lv-LV" b="1" dirty="0" err="1">
                <a:latin typeface="Verdana"/>
                <a:ea typeface="Verdana"/>
              </a:rPr>
              <a:t>May</a:t>
            </a:r>
            <a:r>
              <a:rPr kumimoji="0" lang="lv-LV" sz="1800" b="1" i="0" u="none" strike="noStrike" kern="1200" cap="none" spc="0" normalizeH="0" baseline="0" noProof="0" dirty="0">
                <a:ln>
                  <a:noFill/>
                </a:ln>
                <a:effectLst/>
                <a:uLnTx/>
                <a:uFillTx/>
                <a:latin typeface="Verdana"/>
                <a:ea typeface="Verdana"/>
              </a:rPr>
              <a:t> </a:t>
            </a:r>
            <a:r>
              <a:rPr kumimoji="0" lang="en-GB" sz="1800" b="1" i="0" u="none" strike="noStrike" kern="1200" cap="none" spc="0" normalizeH="0" baseline="0" noProof="0" dirty="0">
                <a:ln>
                  <a:noFill/>
                </a:ln>
                <a:effectLst/>
                <a:uLnTx/>
                <a:uFillTx/>
                <a:latin typeface="Verdana"/>
                <a:ea typeface="Verdana"/>
              </a:rPr>
              <a:t>202</a:t>
            </a:r>
            <a:r>
              <a:rPr kumimoji="0" lang="lv-LV" sz="1800" b="1" i="0" u="none" strike="noStrike" kern="1200" cap="none" spc="0" normalizeH="0" baseline="0" noProof="0" dirty="0">
                <a:ln>
                  <a:noFill/>
                </a:ln>
                <a:effectLst/>
                <a:uLnTx/>
                <a:uFillTx/>
                <a:latin typeface="Verdana"/>
                <a:ea typeface="Verdana"/>
              </a:rPr>
              <a:t>4</a:t>
            </a:r>
            <a:r>
              <a:rPr lang="en-GB" b="1" dirty="0">
                <a:latin typeface="Verdana"/>
                <a:ea typeface="Verdana"/>
              </a:rPr>
              <a:t> </a:t>
            </a:r>
            <a:endParaRPr kumimoji="0" lang="en-GB"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25078176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ida numura vietturis 6">
            <a:extLst>
              <a:ext uri="{FF2B5EF4-FFF2-40B4-BE49-F238E27FC236}">
                <a16:creationId xmlns:a16="http://schemas.microsoft.com/office/drawing/2014/main" id="{E5DDEF75-1227-CE60-ACEC-B745B3E5F921}"/>
              </a:ext>
            </a:extLst>
          </p:cNvPr>
          <p:cNvSpPr>
            <a:spLocks noGrp="1"/>
          </p:cNvSpPr>
          <p:nvPr>
            <p:ph type="sldNum" sz="quarter" idx="12"/>
          </p:nvPr>
        </p:nvSpPr>
        <p:spPr/>
        <p:txBody>
          <a:bodyPr/>
          <a:lstStyle/>
          <a:p>
            <a:fld id="{660F3F40-12FA-4968-8235-5F18DAFE2DEF}" type="slidenum">
              <a:rPr lang="lv-LV" smtClean="0"/>
              <a:t>22</a:t>
            </a:fld>
            <a:endParaRPr lang="lv-LV"/>
          </a:p>
        </p:txBody>
      </p:sp>
      <p:pic>
        <p:nvPicPr>
          <p:cNvPr id="8" name="Attēls 7">
            <a:extLst>
              <a:ext uri="{FF2B5EF4-FFF2-40B4-BE49-F238E27FC236}">
                <a16:creationId xmlns:a16="http://schemas.microsoft.com/office/drawing/2014/main" id="{537627E0-0B28-DB43-AD41-4E11C922E197}"/>
              </a:ext>
            </a:extLst>
          </p:cNvPr>
          <p:cNvPicPr>
            <a:picLocks noChangeAspect="1"/>
          </p:cNvPicPr>
          <p:nvPr/>
        </p:nvPicPr>
        <p:blipFill>
          <a:blip r:embed="rId3"/>
          <a:stretch>
            <a:fillRect/>
          </a:stretch>
        </p:blipFill>
        <p:spPr>
          <a:xfrm>
            <a:off x="1501877" y="148348"/>
            <a:ext cx="4603955" cy="6390564"/>
          </a:xfrm>
          <a:prstGeom prst="rect">
            <a:avLst/>
          </a:prstGeom>
        </p:spPr>
      </p:pic>
      <p:pic>
        <p:nvPicPr>
          <p:cNvPr id="3" name="Attēls 2">
            <a:extLst>
              <a:ext uri="{FF2B5EF4-FFF2-40B4-BE49-F238E27FC236}">
                <a16:creationId xmlns:a16="http://schemas.microsoft.com/office/drawing/2014/main" id="{C12A144E-6FB9-F303-7589-27FF31D8D5F1}"/>
              </a:ext>
            </a:extLst>
          </p:cNvPr>
          <p:cNvPicPr>
            <a:picLocks noChangeAspect="1"/>
          </p:cNvPicPr>
          <p:nvPr/>
        </p:nvPicPr>
        <p:blipFill>
          <a:blip r:embed="rId4"/>
          <a:stretch>
            <a:fillRect/>
          </a:stretch>
        </p:blipFill>
        <p:spPr>
          <a:xfrm>
            <a:off x="6396647" y="227101"/>
            <a:ext cx="5287353" cy="6233058"/>
          </a:xfrm>
          <a:prstGeom prst="rect">
            <a:avLst/>
          </a:prstGeom>
        </p:spPr>
      </p:pic>
    </p:spTree>
    <p:extLst>
      <p:ext uri="{BB962C8B-B14F-4D97-AF65-F5344CB8AC3E}">
        <p14:creationId xmlns:p14="http://schemas.microsoft.com/office/powerpoint/2010/main" val="27806228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7335DB7D-FD4E-0486-3E58-72121428730D}"/>
              </a:ext>
            </a:extLst>
          </p:cNvPr>
          <p:cNvSpPr>
            <a:spLocks noGrp="1"/>
          </p:cNvSpPr>
          <p:nvPr>
            <p:ph type="sldNum" sz="quarter" idx="12"/>
          </p:nvPr>
        </p:nvSpPr>
        <p:spPr/>
        <p:txBody>
          <a:bodyPr/>
          <a:lstStyle/>
          <a:p>
            <a:fld id="{660F3F40-12FA-4968-8235-5F18DAFE2DEF}" type="slidenum">
              <a:rPr lang="lv-LV" smtClean="0"/>
              <a:t>23</a:t>
            </a:fld>
            <a:endParaRPr lang="lv-LV"/>
          </a:p>
        </p:txBody>
      </p:sp>
      <p:pic>
        <p:nvPicPr>
          <p:cNvPr id="9" name="Attēls 8">
            <a:extLst>
              <a:ext uri="{FF2B5EF4-FFF2-40B4-BE49-F238E27FC236}">
                <a16:creationId xmlns:a16="http://schemas.microsoft.com/office/drawing/2014/main" id="{92CB2324-358D-DF34-3BEE-EE49C0733B68}"/>
              </a:ext>
            </a:extLst>
          </p:cNvPr>
          <p:cNvPicPr>
            <a:picLocks noChangeAspect="1"/>
          </p:cNvPicPr>
          <p:nvPr/>
        </p:nvPicPr>
        <p:blipFill>
          <a:blip r:embed="rId3"/>
          <a:stretch>
            <a:fillRect/>
          </a:stretch>
        </p:blipFill>
        <p:spPr>
          <a:xfrm>
            <a:off x="5979189" y="4014058"/>
            <a:ext cx="5877531" cy="2524854"/>
          </a:xfrm>
          <a:prstGeom prst="rect">
            <a:avLst/>
          </a:prstGeom>
        </p:spPr>
      </p:pic>
      <p:sp>
        <p:nvSpPr>
          <p:cNvPr id="10" name="TextBox 9">
            <a:extLst>
              <a:ext uri="{FF2B5EF4-FFF2-40B4-BE49-F238E27FC236}">
                <a16:creationId xmlns:a16="http://schemas.microsoft.com/office/drawing/2014/main" id="{1ECA2241-D8AD-6F26-0C0E-C35F2A2CDCEB}"/>
              </a:ext>
            </a:extLst>
          </p:cNvPr>
          <p:cNvSpPr txBox="1"/>
          <p:nvPr/>
        </p:nvSpPr>
        <p:spPr>
          <a:xfrm>
            <a:off x="609600" y="4968358"/>
            <a:ext cx="4084320" cy="830997"/>
          </a:xfrm>
          <a:prstGeom prst="rect">
            <a:avLst/>
          </a:prstGeom>
          <a:noFill/>
        </p:spPr>
        <p:txBody>
          <a:bodyPr wrap="square" rtlCol="0">
            <a:spAutoFit/>
          </a:bodyPr>
          <a:lstStyle/>
          <a:p>
            <a:r>
              <a:rPr lang="lv-LV" sz="1600" dirty="0"/>
              <a:t>Partneru meklēšanas platforma pieejama </a:t>
            </a:r>
            <a:r>
              <a:rPr lang="lv-LV" sz="1600" dirty="0">
                <a:hlinkClick r:id="rId4"/>
              </a:rPr>
              <a:t>šeit</a:t>
            </a:r>
            <a:endParaRPr lang="lv-LV" sz="1600" dirty="0"/>
          </a:p>
          <a:p>
            <a:endParaRPr lang="lv-LV" sz="1600" dirty="0"/>
          </a:p>
          <a:p>
            <a:r>
              <a:rPr lang="lv-LV" sz="1600" dirty="0"/>
              <a:t>Pamācības video pieejams </a:t>
            </a:r>
            <a:r>
              <a:rPr lang="lv-LV" sz="1600" dirty="0">
                <a:hlinkClick r:id="rId5"/>
              </a:rPr>
              <a:t>šeit </a:t>
            </a:r>
            <a:endParaRPr lang="lv-LV" sz="1600" dirty="0"/>
          </a:p>
        </p:txBody>
      </p:sp>
      <p:pic>
        <p:nvPicPr>
          <p:cNvPr id="2" name="Picture 1">
            <a:extLst>
              <a:ext uri="{FF2B5EF4-FFF2-40B4-BE49-F238E27FC236}">
                <a16:creationId xmlns:a16="http://schemas.microsoft.com/office/drawing/2014/main" id="{0FA22E4E-F160-00E2-23D4-25A6773FD0AE}"/>
              </a:ext>
            </a:extLst>
          </p:cNvPr>
          <p:cNvPicPr>
            <a:picLocks noChangeAspect="1"/>
          </p:cNvPicPr>
          <p:nvPr/>
        </p:nvPicPr>
        <p:blipFill>
          <a:blip r:embed="rId6"/>
          <a:stretch>
            <a:fillRect/>
          </a:stretch>
        </p:blipFill>
        <p:spPr>
          <a:xfrm>
            <a:off x="1237187" y="235318"/>
            <a:ext cx="10116613" cy="3596177"/>
          </a:xfrm>
          <a:prstGeom prst="rect">
            <a:avLst/>
          </a:prstGeom>
        </p:spPr>
      </p:pic>
      <p:sp>
        <p:nvSpPr>
          <p:cNvPr id="7" name="Ovāls 6">
            <a:extLst>
              <a:ext uri="{FF2B5EF4-FFF2-40B4-BE49-F238E27FC236}">
                <a16:creationId xmlns:a16="http://schemas.microsoft.com/office/drawing/2014/main" id="{CBCD98D2-3054-14F1-CFFC-AFCFBA133EB1}"/>
              </a:ext>
            </a:extLst>
          </p:cNvPr>
          <p:cNvSpPr/>
          <p:nvPr/>
        </p:nvSpPr>
        <p:spPr>
          <a:xfrm>
            <a:off x="7683452" y="0"/>
            <a:ext cx="3606182" cy="2006600"/>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993386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46FE3EBE-7966-59E0-F40D-B3B7043CF948}"/>
              </a:ext>
            </a:extLst>
          </p:cNvPr>
          <p:cNvSpPr>
            <a:spLocks noGrp="1"/>
          </p:cNvSpPr>
          <p:nvPr>
            <p:ph type="sldNum" sz="quarter" idx="12"/>
          </p:nvPr>
        </p:nvSpPr>
        <p:spPr/>
        <p:txBody>
          <a:bodyPr/>
          <a:lstStyle/>
          <a:p>
            <a:fld id="{660F3F40-12FA-4968-8235-5F18DAFE2DEF}" type="slidenum">
              <a:rPr lang="lv-LV" smtClean="0"/>
              <a:t>24</a:t>
            </a:fld>
            <a:endParaRPr lang="lv-LV"/>
          </a:p>
        </p:txBody>
      </p:sp>
      <p:pic>
        <p:nvPicPr>
          <p:cNvPr id="8" name="Attēls 7">
            <a:extLst>
              <a:ext uri="{FF2B5EF4-FFF2-40B4-BE49-F238E27FC236}">
                <a16:creationId xmlns:a16="http://schemas.microsoft.com/office/drawing/2014/main" id="{30441257-5917-C588-F56E-420B5C2884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992" y="360847"/>
            <a:ext cx="1103866" cy="638881"/>
          </a:xfrm>
          <a:prstGeom prst="rect">
            <a:avLst/>
          </a:prstGeom>
        </p:spPr>
      </p:pic>
      <p:sp>
        <p:nvSpPr>
          <p:cNvPr id="12" name="TextBox 11">
            <a:extLst>
              <a:ext uri="{FF2B5EF4-FFF2-40B4-BE49-F238E27FC236}">
                <a16:creationId xmlns:a16="http://schemas.microsoft.com/office/drawing/2014/main" id="{29073273-043A-13B9-64F5-4DEDA8C6230E}"/>
              </a:ext>
            </a:extLst>
          </p:cNvPr>
          <p:cNvSpPr txBox="1"/>
          <p:nvPr/>
        </p:nvSpPr>
        <p:spPr>
          <a:xfrm>
            <a:off x="729149" y="6158599"/>
            <a:ext cx="3322320" cy="338554"/>
          </a:xfrm>
          <a:prstGeom prst="rect">
            <a:avLst/>
          </a:prstGeom>
          <a:noFill/>
        </p:spPr>
        <p:txBody>
          <a:bodyPr wrap="square" rtlCol="0">
            <a:spAutoFit/>
          </a:bodyPr>
          <a:lstStyle/>
          <a:p>
            <a:r>
              <a:rPr lang="lv-LV" sz="1600" dirty="0"/>
              <a:t>Plašāka informācija pieejama </a:t>
            </a:r>
            <a:r>
              <a:rPr lang="lv-LV" sz="1600" dirty="0">
                <a:hlinkClick r:id="rId4"/>
              </a:rPr>
              <a:t>šeit</a:t>
            </a:r>
            <a:endParaRPr lang="lv-LV" sz="1600" dirty="0"/>
          </a:p>
        </p:txBody>
      </p:sp>
      <p:pic>
        <p:nvPicPr>
          <p:cNvPr id="3" name="Picture 2">
            <a:extLst>
              <a:ext uri="{FF2B5EF4-FFF2-40B4-BE49-F238E27FC236}">
                <a16:creationId xmlns:a16="http://schemas.microsoft.com/office/drawing/2014/main" id="{879A7186-2A32-008A-49A6-46E0CEA0016A}"/>
              </a:ext>
            </a:extLst>
          </p:cNvPr>
          <p:cNvPicPr>
            <a:picLocks noChangeAspect="1"/>
          </p:cNvPicPr>
          <p:nvPr/>
        </p:nvPicPr>
        <p:blipFill rotWithShape="1">
          <a:blip r:embed="rId5"/>
          <a:srcRect r="66711"/>
          <a:stretch/>
        </p:blipFill>
        <p:spPr>
          <a:xfrm>
            <a:off x="363066" y="1601487"/>
            <a:ext cx="3322321" cy="4395316"/>
          </a:xfrm>
          <a:prstGeom prst="rect">
            <a:avLst/>
          </a:prstGeom>
        </p:spPr>
      </p:pic>
      <p:pic>
        <p:nvPicPr>
          <p:cNvPr id="7" name="Picture 6">
            <a:extLst>
              <a:ext uri="{FF2B5EF4-FFF2-40B4-BE49-F238E27FC236}">
                <a16:creationId xmlns:a16="http://schemas.microsoft.com/office/drawing/2014/main" id="{23EE2941-39F8-BF2C-562A-42322C616EB3}"/>
              </a:ext>
            </a:extLst>
          </p:cNvPr>
          <p:cNvPicPr>
            <a:picLocks noChangeAspect="1"/>
          </p:cNvPicPr>
          <p:nvPr/>
        </p:nvPicPr>
        <p:blipFill rotWithShape="1">
          <a:blip r:embed="rId6"/>
          <a:srcRect l="4168" r="4548"/>
          <a:stretch/>
        </p:blipFill>
        <p:spPr>
          <a:xfrm>
            <a:off x="3913727" y="2754603"/>
            <a:ext cx="7976075" cy="3844564"/>
          </a:xfrm>
          <a:prstGeom prst="rect">
            <a:avLst/>
          </a:prstGeom>
        </p:spPr>
      </p:pic>
      <p:pic>
        <p:nvPicPr>
          <p:cNvPr id="16" name="Picture 15">
            <a:extLst>
              <a:ext uri="{FF2B5EF4-FFF2-40B4-BE49-F238E27FC236}">
                <a16:creationId xmlns:a16="http://schemas.microsoft.com/office/drawing/2014/main" id="{3DF5C672-002C-C446-4AB0-DBC518626DDF}"/>
              </a:ext>
            </a:extLst>
          </p:cNvPr>
          <p:cNvPicPr>
            <a:picLocks noChangeAspect="1"/>
          </p:cNvPicPr>
          <p:nvPr/>
        </p:nvPicPr>
        <p:blipFill>
          <a:blip r:embed="rId7"/>
          <a:stretch>
            <a:fillRect/>
          </a:stretch>
        </p:blipFill>
        <p:spPr>
          <a:xfrm>
            <a:off x="3819008" y="547212"/>
            <a:ext cx="7772400" cy="2427675"/>
          </a:xfrm>
          <a:prstGeom prst="rect">
            <a:avLst/>
          </a:prstGeom>
        </p:spPr>
      </p:pic>
    </p:spTree>
    <p:extLst>
      <p:ext uri="{BB962C8B-B14F-4D97-AF65-F5344CB8AC3E}">
        <p14:creationId xmlns:p14="http://schemas.microsoft.com/office/powerpoint/2010/main" val="37354815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1">
            <a:extLst>
              <a:ext uri="{FF2B5EF4-FFF2-40B4-BE49-F238E27FC236}">
                <a16:creationId xmlns:a16="http://schemas.microsoft.com/office/drawing/2014/main" id="{B32C9D1F-B758-AB44-1051-B3E36E32BF7C}"/>
              </a:ext>
            </a:extLst>
          </p:cNvPr>
          <p:cNvSpPr txBox="1">
            <a:spLocks/>
          </p:cNvSpPr>
          <p:nvPr/>
        </p:nvSpPr>
        <p:spPr>
          <a:xfrm>
            <a:off x="648734" y="33734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600" b="1">
                <a:solidFill>
                  <a:schemeClr val="accent6">
                    <a:lumMod val="75000"/>
                  </a:schemeClr>
                </a:solidFill>
                <a:latin typeface="+mn-lt"/>
              </a:rPr>
              <a:t>Greenet</a:t>
            </a:r>
            <a:r>
              <a:rPr lang="lv-LV" sz="3200" b="1">
                <a:latin typeface="+mn-lt"/>
              </a:rPr>
              <a:t> ir oficiālais Apvārsnis Eiropa 5. klastera nacionālo kontaktpunktu tīkls!</a:t>
            </a:r>
            <a:endParaRPr lang="lv-LV" sz="3200" dirty="0"/>
          </a:p>
        </p:txBody>
      </p:sp>
      <p:pic>
        <p:nvPicPr>
          <p:cNvPr id="5" name="Picture 4">
            <a:extLst>
              <a:ext uri="{FF2B5EF4-FFF2-40B4-BE49-F238E27FC236}">
                <a16:creationId xmlns:a16="http://schemas.microsoft.com/office/drawing/2014/main" id="{0D8903A2-2CAF-4982-39B3-801971D40852}"/>
              </a:ext>
            </a:extLst>
          </p:cNvPr>
          <p:cNvPicPr>
            <a:picLocks noChangeAspect="1"/>
          </p:cNvPicPr>
          <p:nvPr/>
        </p:nvPicPr>
        <p:blipFill>
          <a:blip r:embed="rId3"/>
          <a:stretch>
            <a:fillRect/>
          </a:stretch>
        </p:blipFill>
        <p:spPr>
          <a:xfrm>
            <a:off x="243998" y="1926236"/>
            <a:ext cx="9493823" cy="3829987"/>
          </a:xfrm>
          <a:prstGeom prst="rect">
            <a:avLst/>
          </a:prstGeom>
        </p:spPr>
      </p:pic>
      <p:pic>
        <p:nvPicPr>
          <p:cNvPr id="6" name="Picture 5">
            <a:extLst>
              <a:ext uri="{FF2B5EF4-FFF2-40B4-BE49-F238E27FC236}">
                <a16:creationId xmlns:a16="http://schemas.microsoft.com/office/drawing/2014/main" id="{74275E70-E0A5-0803-06DB-F08585CF6C30}"/>
              </a:ext>
            </a:extLst>
          </p:cNvPr>
          <p:cNvPicPr>
            <a:picLocks noChangeAspect="1"/>
          </p:cNvPicPr>
          <p:nvPr/>
        </p:nvPicPr>
        <p:blipFill rotWithShape="1">
          <a:blip r:embed="rId4"/>
          <a:srcRect r="48200"/>
          <a:stretch/>
        </p:blipFill>
        <p:spPr>
          <a:xfrm>
            <a:off x="6678094" y="1926236"/>
            <a:ext cx="5269908" cy="4178019"/>
          </a:xfrm>
          <a:prstGeom prst="rect">
            <a:avLst/>
          </a:prstGeom>
        </p:spPr>
      </p:pic>
    </p:spTree>
    <p:extLst>
      <p:ext uri="{BB962C8B-B14F-4D97-AF65-F5344CB8AC3E}">
        <p14:creationId xmlns:p14="http://schemas.microsoft.com/office/powerpoint/2010/main" val="210871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6C89CCB-88CA-D436-BCBD-6F9DE466DEE0}"/>
              </a:ext>
            </a:extLst>
          </p:cNvPr>
          <p:cNvPicPr>
            <a:picLocks noChangeAspect="1"/>
          </p:cNvPicPr>
          <p:nvPr/>
        </p:nvPicPr>
        <p:blipFill rotWithShape="1">
          <a:blip r:embed="rId3"/>
          <a:srcRect b="9195"/>
          <a:stretch/>
        </p:blipFill>
        <p:spPr>
          <a:xfrm>
            <a:off x="374754" y="89097"/>
            <a:ext cx="11602387" cy="6573556"/>
          </a:xfrm>
          <a:prstGeom prst="rect">
            <a:avLst/>
          </a:prstGeom>
        </p:spPr>
      </p:pic>
    </p:spTree>
    <p:extLst>
      <p:ext uri="{BB962C8B-B14F-4D97-AF65-F5344CB8AC3E}">
        <p14:creationId xmlns:p14="http://schemas.microsoft.com/office/powerpoint/2010/main" val="24119993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5B8C51-0E2F-1E83-6D59-DEDA48642437}"/>
              </a:ext>
            </a:extLst>
          </p:cNvPr>
          <p:cNvPicPr>
            <a:picLocks noChangeAspect="1"/>
          </p:cNvPicPr>
          <p:nvPr/>
        </p:nvPicPr>
        <p:blipFill>
          <a:blip r:embed="rId3"/>
          <a:stretch>
            <a:fillRect/>
          </a:stretch>
        </p:blipFill>
        <p:spPr>
          <a:xfrm>
            <a:off x="119237" y="138545"/>
            <a:ext cx="11978795" cy="6567055"/>
          </a:xfrm>
          <a:prstGeom prst="rect">
            <a:avLst/>
          </a:prstGeom>
        </p:spPr>
      </p:pic>
    </p:spTree>
    <p:extLst>
      <p:ext uri="{BB962C8B-B14F-4D97-AF65-F5344CB8AC3E}">
        <p14:creationId xmlns:p14="http://schemas.microsoft.com/office/powerpoint/2010/main" val="26243256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D4A4B1C-F7D3-FFC0-23AD-CAB32FBB7F80}"/>
              </a:ext>
            </a:extLst>
          </p:cNvPr>
          <p:cNvSpPr>
            <a:spLocks noGrp="1"/>
          </p:cNvSpPr>
          <p:nvPr>
            <p:ph type="sldNum" sz="quarter" idx="12"/>
          </p:nvPr>
        </p:nvSpPr>
        <p:spPr/>
        <p:txBody>
          <a:bodyPr/>
          <a:lstStyle/>
          <a:p>
            <a:fld id="{660F3F40-12FA-4968-8235-5F18DAFE2DEF}" type="slidenum">
              <a:rPr lang="lv-LV" smtClean="0"/>
              <a:t>28</a:t>
            </a:fld>
            <a:endParaRPr lang="lv-LV"/>
          </a:p>
        </p:txBody>
      </p:sp>
      <p:pic>
        <p:nvPicPr>
          <p:cNvPr id="5" name="Picture 4">
            <a:extLst>
              <a:ext uri="{FF2B5EF4-FFF2-40B4-BE49-F238E27FC236}">
                <a16:creationId xmlns:a16="http://schemas.microsoft.com/office/drawing/2014/main" id="{72BEAB35-1B63-BBB2-2A0F-10B148B8E045}"/>
              </a:ext>
            </a:extLst>
          </p:cNvPr>
          <p:cNvPicPr>
            <a:picLocks noChangeAspect="1"/>
          </p:cNvPicPr>
          <p:nvPr/>
        </p:nvPicPr>
        <p:blipFill>
          <a:blip r:embed="rId3"/>
          <a:stretch>
            <a:fillRect/>
          </a:stretch>
        </p:blipFill>
        <p:spPr>
          <a:xfrm>
            <a:off x="351098" y="136525"/>
            <a:ext cx="9692059" cy="5050072"/>
          </a:xfrm>
          <a:prstGeom prst="rect">
            <a:avLst/>
          </a:prstGeom>
        </p:spPr>
      </p:pic>
      <p:pic>
        <p:nvPicPr>
          <p:cNvPr id="6" name="Picture 5">
            <a:extLst>
              <a:ext uri="{FF2B5EF4-FFF2-40B4-BE49-F238E27FC236}">
                <a16:creationId xmlns:a16="http://schemas.microsoft.com/office/drawing/2014/main" id="{4C740757-79DA-F61B-2CF1-134EF86663AF}"/>
              </a:ext>
            </a:extLst>
          </p:cNvPr>
          <p:cNvPicPr>
            <a:picLocks noChangeAspect="1"/>
          </p:cNvPicPr>
          <p:nvPr/>
        </p:nvPicPr>
        <p:blipFill rotWithShape="1">
          <a:blip r:embed="rId4"/>
          <a:srcRect l="15168" r="28042"/>
          <a:stretch/>
        </p:blipFill>
        <p:spPr>
          <a:xfrm>
            <a:off x="7192701" y="5394197"/>
            <a:ext cx="2789499" cy="1121291"/>
          </a:xfrm>
          <a:prstGeom prst="rect">
            <a:avLst/>
          </a:prstGeom>
        </p:spPr>
      </p:pic>
      <p:pic>
        <p:nvPicPr>
          <p:cNvPr id="2" name="Picture 1">
            <a:extLst>
              <a:ext uri="{FF2B5EF4-FFF2-40B4-BE49-F238E27FC236}">
                <a16:creationId xmlns:a16="http://schemas.microsoft.com/office/drawing/2014/main" id="{20229476-F1EE-7409-49AB-485D70592BDD}"/>
              </a:ext>
            </a:extLst>
          </p:cNvPr>
          <p:cNvPicPr>
            <a:picLocks noChangeAspect="1"/>
          </p:cNvPicPr>
          <p:nvPr/>
        </p:nvPicPr>
        <p:blipFill rotWithShape="1">
          <a:blip r:embed="rId5"/>
          <a:srcRect t="64287" b="1"/>
          <a:stretch/>
        </p:blipFill>
        <p:spPr>
          <a:xfrm>
            <a:off x="838200" y="5186597"/>
            <a:ext cx="5910403" cy="1536492"/>
          </a:xfrm>
          <a:prstGeom prst="rect">
            <a:avLst/>
          </a:prstGeom>
        </p:spPr>
      </p:pic>
    </p:spTree>
    <p:extLst>
      <p:ext uri="{BB962C8B-B14F-4D97-AF65-F5344CB8AC3E}">
        <p14:creationId xmlns:p14="http://schemas.microsoft.com/office/powerpoint/2010/main" val="3952862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939C59C-FC4D-4132-94D3-1966F139E02E}"/>
              </a:ext>
            </a:extLst>
          </p:cNvPr>
          <p:cNvSpPr>
            <a:spLocks noGrp="1"/>
          </p:cNvSpPr>
          <p:nvPr>
            <p:ph type="sldNum" sz="quarter" idx="4294967295"/>
          </p:nvPr>
        </p:nvSpPr>
        <p:spPr>
          <a:xfrm>
            <a:off x="11785600" y="6324600"/>
            <a:ext cx="406400" cy="304800"/>
          </a:xfrm>
        </p:spPr>
        <p:txBody>
          <a:bodyPr/>
          <a:lstStyle/>
          <a:p>
            <a:pPr>
              <a:defRPr/>
            </a:pPr>
            <a:fld id="{559B3BF5-5EA0-4E17-AB4B-664290D5DB15}" type="slidenum">
              <a:rPr lang="en-US" altLang="lv-LV" smtClean="0"/>
              <a:pPr>
                <a:defRPr/>
              </a:pPr>
              <a:t>29</a:t>
            </a:fld>
            <a:endParaRPr lang="en-US" altLang="lv-LV"/>
          </a:p>
        </p:txBody>
      </p:sp>
      <p:sp>
        <p:nvSpPr>
          <p:cNvPr id="2" name="Slide Number Placeholder 5">
            <a:extLst>
              <a:ext uri="{FF2B5EF4-FFF2-40B4-BE49-F238E27FC236}">
                <a16:creationId xmlns:a16="http://schemas.microsoft.com/office/drawing/2014/main" id="{92AE8558-C778-21EB-11A2-BFFB392AF2D9}"/>
              </a:ext>
            </a:extLst>
          </p:cNvPr>
          <p:cNvSpPr>
            <a:spLocks noGrp="1"/>
          </p:cNvSpPr>
          <p:nvPr/>
        </p:nvSpPr>
        <p:spPr>
          <a:xfrm>
            <a:off x="11414648" y="5471981"/>
            <a:ext cx="406400" cy="304800"/>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559B3BF5-5EA0-4E17-AB4B-664290D5DB15}" type="slidenum">
              <a:rPr lang="en-US" altLang="lv-LV" smtClean="0"/>
              <a:pPr>
                <a:defRPr/>
              </a:pPr>
              <a:t>29</a:t>
            </a:fld>
            <a:endParaRPr lang="en-US" altLang="lv-LV"/>
          </a:p>
        </p:txBody>
      </p:sp>
      <p:grpSp>
        <p:nvGrpSpPr>
          <p:cNvPr id="23" name="Group 22">
            <a:extLst>
              <a:ext uri="{FF2B5EF4-FFF2-40B4-BE49-F238E27FC236}">
                <a16:creationId xmlns:a16="http://schemas.microsoft.com/office/drawing/2014/main" id="{01520E5D-19F3-000E-2D30-8726962EE53D}"/>
              </a:ext>
            </a:extLst>
          </p:cNvPr>
          <p:cNvGrpSpPr/>
          <p:nvPr/>
        </p:nvGrpSpPr>
        <p:grpSpPr>
          <a:xfrm>
            <a:off x="1231862" y="3104286"/>
            <a:ext cx="10048972" cy="2180796"/>
            <a:chOff x="1365676" y="3119451"/>
            <a:chExt cx="10048972" cy="2180796"/>
          </a:xfrm>
        </p:grpSpPr>
        <p:pic>
          <p:nvPicPr>
            <p:cNvPr id="11" name="Picture 10" descr="Facebook - Free social media icons">
              <a:extLst>
                <a:ext uri="{FF2B5EF4-FFF2-40B4-BE49-F238E27FC236}">
                  <a16:creationId xmlns:a16="http://schemas.microsoft.com/office/drawing/2014/main" id="{7A7738B2-7315-A1FB-C7C8-EB05BFA817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3638" y="3381057"/>
              <a:ext cx="336053" cy="33605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Twitter - Free social media icons">
              <a:extLst>
                <a:ext uri="{FF2B5EF4-FFF2-40B4-BE49-F238E27FC236}">
                  <a16:creationId xmlns:a16="http://schemas.microsoft.com/office/drawing/2014/main" id="{7562C5DB-841D-3731-E7D2-4899B97AB4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93637" y="3920213"/>
              <a:ext cx="336053" cy="33605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0C89B0DA-2803-8ED5-941A-22EF07173D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3638" y="4459370"/>
              <a:ext cx="336053" cy="336053"/>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4">
              <a:extLst>
                <a:ext uri="{FF2B5EF4-FFF2-40B4-BE49-F238E27FC236}">
                  <a16:creationId xmlns:a16="http://schemas.microsoft.com/office/drawing/2014/main" id="{7641E5FD-715E-6633-9A8A-7CF4120DC9C9}"/>
                </a:ext>
              </a:extLst>
            </p:cNvPr>
            <p:cNvSpPr txBox="1"/>
            <p:nvPr/>
          </p:nvSpPr>
          <p:spPr>
            <a:xfrm>
              <a:off x="2094245" y="3119451"/>
              <a:ext cx="5901179" cy="1675972"/>
            </a:xfrm>
            <a:prstGeom prst="rect">
              <a:avLst/>
            </a:prstGeom>
            <a:noFill/>
          </p:spPr>
          <p:txBody>
            <a:bodyPr wrap="square" rtlCol="0">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200000"/>
                </a:lnSpc>
              </a:pPr>
              <a:r>
                <a:rPr lang="lv-LV">
                  <a:latin typeface="Source Sans Pro" panose="020B0503030403020204" pitchFamily="34" charset="0"/>
                  <a:ea typeface="Source Sans Pro" panose="020B0503030403020204" pitchFamily="34" charset="0"/>
                  <a:cs typeface="Roboto" panose="02000000000000000000" pitchFamily="2" charset="0"/>
                  <a:hlinkClick r:id="rId6"/>
                </a:rPr>
                <a:t>https://www.facebook.com/HEncplv</a:t>
              </a:r>
              <a:endParaRPr lang="lv-LV">
                <a:latin typeface="Source Sans Pro" panose="020B0503030403020204" pitchFamily="34" charset="0"/>
                <a:ea typeface="Source Sans Pro" panose="020B0503030403020204" pitchFamily="34" charset="0"/>
                <a:cs typeface="Roboto" panose="02000000000000000000" pitchFamily="2" charset="0"/>
              </a:endParaRPr>
            </a:p>
            <a:p>
              <a:pPr>
                <a:lnSpc>
                  <a:spcPct val="200000"/>
                </a:lnSpc>
              </a:pPr>
              <a:r>
                <a:rPr lang="lv-LV">
                  <a:latin typeface="Source Sans Pro" panose="020B0503030403020204" pitchFamily="34" charset="0"/>
                  <a:ea typeface="Source Sans Pro" panose="020B0503030403020204" pitchFamily="34" charset="0"/>
                  <a:cs typeface="Roboto" panose="02000000000000000000" pitchFamily="2" charset="0"/>
                  <a:hlinkClick r:id="rId7"/>
                </a:rPr>
                <a:t>https://twitter.com/apvarsnis</a:t>
              </a:r>
              <a:endParaRPr lang="lv-LV">
                <a:latin typeface="Source Sans Pro" panose="020B0503030403020204" pitchFamily="34" charset="0"/>
                <a:ea typeface="Source Sans Pro" panose="020B0503030403020204" pitchFamily="34" charset="0"/>
                <a:cs typeface="Roboto" panose="02000000000000000000" pitchFamily="2" charset="0"/>
              </a:endParaRPr>
            </a:p>
            <a:p>
              <a:pPr>
                <a:lnSpc>
                  <a:spcPct val="200000"/>
                </a:lnSpc>
              </a:pPr>
              <a:r>
                <a:rPr lang="lv-LV">
                  <a:latin typeface="Source Sans Pro" panose="020B0503030403020204" pitchFamily="34" charset="0"/>
                  <a:ea typeface="Source Sans Pro" panose="020B0503030403020204" pitchFamily="34" charset="0"/>
                  <a:cs typeface="Roboto" panose="02000000000000000000" pitchFamily="2" charset="0"/>
                  <a:hlinkClick r:id="rId8"/>
                </a:rPr>
                <a:t>https://www.linkedin.com/company/nkplv/</a:t>
              </a:r>
              <a:r>
                <a:rPr lang="lv-LV">
                  <a:latin typeface="Source Sans Pro" panose="020B0503030403020204" pitchFamily="34" charset="0"/>
                  <a:ea typeface="Source Sans Pro" panose="020B0503030403020204" pitchFamily="34" charset="0"/>
                  <a:cs typeface="Roboto" panose="02000000000000000000" pitchFamily="2" charset="0"/>
                </a:rPr>
                <a:t> </a:t>
              </a:r>
            </a:p>
          </p:txBody>
        </p:sp>
        <p:sp>
          <p:nvSpPr>
            <p:cNvPr id="15" name="TextBox 15">
              <a:extLst>
                <a:ext uri="{FF2B5EF4-FFF2-40B4-BE49-F238E27FC236}">
                  <a16:creationId xmlns:a16="http://schemas.microsoft.com/office/drawing/2014/main" id="{E4CB5A2A-50D9-BE2F-7E36-7C907A0A82E4}"/>
                </a:ext>
              </a:extLst>
            </p:cNvPr>
            <p:cNvSpPr txBox="1"/>
            <p:nvPr/>
          </p:nvSpPr>
          <p:spPr>
            <a:xfrm>
              <a:off x="1365676" y="4930915"/>
              <a:ext cx="10048972" cy="369332"/>
            </a:xfrm>
            <a:prstGeom prst="rect">
              <a:avLst/>
            </a:prstGeom>
            <a:noFill/>
          </p:spPr>
          <p:txBody>
            <a:bodyPr wrap="square" rtlCol="0">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a:latin typeface="Source Sans Pro" panose="020B0503030403020204" pitchFamily="34" charset="0"/>
                  <a:ea typeface="Source Sans Pro" panose="020B0503030403020204" pitchFamily="34" charset="0"/>
                  <a:cs typeface="Roboto" panose="02000000000000000000" pitchFamily="2" charset="0"/>
                </a:rPr>
                <a:t>Ceturkšņa ziņu lapa: </a:t>
              </a:r>
              <a:r>
                <a:rPr lang="lv-LV">
                  <a:latin typeface="Source Sans Pro" panose="020B0503030403020204" pitchFamily="34" charset="0"/>
                  <a:ea typeface="Source Sans Pro" panose="020B0503030403020204" pitchFamily="34" charset="0"/>
                  <a:cs typeface="Roboto" panose="02000000000000000000" pitchFamily="2" charset="0"/>
                  <a:hlinkClick r:id="rId9"/>
                </a:rPr>
                <a:t>https://dashboard.mailerlite.com/forms/207183/74477484042618291/share</a:t>
              </a:r>
              <a:r>
                <a:rPr lang="lv-LV">
                  <a:latin typeface="Source Sans Pro" panose="020B0503030403020204" pitchFamily="34" charset="0"/>
                  <a:ea typeface="Source Sans Pro" panose="020B0503030403020204" pitchFamily="34" charset="0"/>
                  <a:cs typeface="Roboto" panose="02000000000000000000" pitchFamily="2" charset="0"/>
                </a:rPr>
                <a:t> </a:t>
              </a:r>
            </a:p>
          </p:txBody>
        </p:sp>
      </p:grpSp>
      <p:pic>
        <p:nvPicPr>
          <p:cNvPr id="19" name="Picture 18" descr="A logo with numbers and text&#10;&#10;Description automatically generated">
            <a:extLst>
              <a:ext uri="{FF2B5EF4-FFF2-40B4-BE49-F238E27FC236}">
                <a16:creationId xmlns:a16="http://schemas.microsoft.com/office/drawing/2014/main" id="{E3EA3AC6-55FE-4CB3-57FB-482CB42CFB18}"/>
              </a:ext>
            </a:extLst>
          </p:cNvPr>
          <p:cNvPicPr>
            <a:picLocks noChangeAspect="1"/>
          </p:cNvPicPr>
          <p:nvPr/>
        </p:nvPicPr>
        <p:blipFill rotWithShape="1">
          <a:blip r:embed="rId10">
            <a:extLst>
              <a:ext uri="{28A0092B-C50C-407E-A947-70E740481C1C}">
                <a14:useLocalDpi xmlns:a14="http://schemas.microsoft.com/office/drawing/2010/main" val="0"/>
              </a:ext>
            </a:extLst>
          </a:blip>
          <a:srcRect l="9452" t="15225" r="13113" b="9558"/>
          <a:stretch/>
        </p:blipFill>
        <p:spPr>
          <a:xfrm>
            <a:off x="4063761" y="5435739"/>
            <a:ext cx="3931663" cy="1145725"/>
          </a:xfrm>
          <a:prstGeom prst="rect">
            <a:avLst/>
          </a:prstGeom>
        </p:spPr>
      </p:pic>
      <p:sp>
        <p:nvSpPr>
          <p:cNvPr id="22" name="TextBox 21">
            <a:extLst>
              <a:ext uri="{FF2B5EF4-FFF2-40B4-BE49-F238E27FC236}">
                <a16:creationId xmlns:a16="http://schemas.microsoft.com/office/drawing/2014/main" id="{057D687D-2C90-FF30-EF9C-18580D06D9DF}"/>
              </a:ext>
            </a:extLst>
          </p:cNvPr>
          <p:cNvSpPr txBox="1"/>
          <p:nvPr/>
        </p:nvSpPr>
        <p:spPr>
          <a:xfrm>
            <a:off x="5151863" y="2402456"/>
            <a:ext cx="4470911" cy="707886"/>
          </a:xfrm>
          <a:prstGeom prst="rect">
            <a:avLst/>
          </a:prstGeom>
          <a:noFill/>
        </p:spPr>
        <p:txBody>
          <a:bodyPr wrap="square" rtlCol="0">
            <a:spAutoFit/>
          </a:bodyPr>
          <a:lstStyle/>
          <a:p>
            <a:r>
              <a:rPr lang="lv-LV" sz="4000"/>
              <a:t>Paldies! </a:t>
            </a:r>
          </a:p>
        </p:txBody>
      </p:sp>
    </p:spTree>
    <p:extLst>
      <p:ext uri="{BB962C8B-B14F-4D97-AF65-F5344CB8AC3E}">
        <p14:creationId xmlns:p14="http://schemas.microsoft.com/office/powerpoint/2010/main" val="1541616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8E2548-5187-44C3-5AA4-7F071EC9D3DE}"/>
              </a:ext>
            </a:extLst>
          </p:cNvPr>
          <p:cNvPicPr>
            <a:picLocks noChangeAspect="1"/>
          </p:cNvPicPr>
          <p:nvPr/>
        </p:nvPicPr>
        <p:blipFill>
          <a:blip r:embed="rId2"/>
          <a:stretch>
            <a:fillRect/>
          </a:stretch>
        </p:blipFill>
        <p:spPr>
          <a:xfrm>
            <a:off x="242316" y="1242219"/>
            <a:ext cx="11610975" cy="5334000"/>
          </a:xfrm>
          <a:prstGeom prst="rect">
            <a:avLst/>
          </a:prstGeom>
        </p:spPr>
      </p:pic>
      <p:sp>
        <p:nvSpPr>
          <p:cNvPr id="5" name="Title 1">
            <a:extLst>
              <a:ext uri="{FF2B5EF4-FFF2-40B4-BE49-F238E27FC236}">
                <a16:creationId xmlns:a16="http://schemas.microsoft.com/office/drawing/2014/main" id="{9D51E329-9CA5-8D2B-0400-84183753F81C}"/>
              </a:ext>
            </a:extLst>
          </p:cNvPr>
          <p:cNvSpPr txBox="1">
            <a:spLocks/>
          </p:cNvSpPr>
          <p:nvPr/>
        </p:nvSpPr>
        <p:spPr>
          <a:xfrm>
            <a:off x="410257" y="156606"/>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200" b="1" dirty="0">
                <a:solidFill>
                  <a:srgbClr val="0308DB">
                    <a:lumMod val="50000"/>
                  </a:srgbClr>
                </a:solidFill>
                <a:latin typeface="Verdana" panose="020B0604030504040204" pitchFamily="34" charset="0"/>
                <a:ea typeface="Verdana" panose="020B0604030504040204" pitchFamily="34" charset="0"/>
              </a:rPr>
              <a:t>APVĀRSNIS EIROPA</a:t>
            </a:r>
            <a:endParaRPr lang="en-US" dirty="0"/>
          </a:p>
        </p:txBody>
      </p:sp>
      <p:sp>
        <p:nvSpPr>
          <p:cNvPr id="6" name="TextBox 5">
            <a:extLst>
              <a:ext uri="{FF2B5EF4-FFF2-40B4-BE49-F238E27FC236}">
                <a16:creationId xmlns:a16="http://schemas.microsoft.com/office/drawing/2014/main" id="{204D43B8-D4FF-C949-935E-39D49BA7BF95}"/>
              </a:ext>
            </a:extLst>
          </p:cNvPr>
          <p:cNvSpPr txBox="1"/>
          <p:nvPr/>
        </p:nvSpPr>
        <p:spPr>
          <a:xfrm>
            <a:off x="2558034" y="634722"/>
            <a:ext cx="6220046" cy="369332"/>
          </a:xfrm>
          <a:prstGeom prst="rect">
            <a:avLst/>
          </a:prstGeom>
          <a:noFill/>
        </p:spPr>
        <p:txBody>
          <a:bodyPr wrap="square" lIns="91440" tIns="45720" rIns="91440" bIns="45720" anchor="t">
            <a:spAutoFit/>
          </a:bodyPr>
          <a:lstStyle/>
          <a:p>
            <a:pPr algn="ctr"/>
            <a:r>
              <a:rPr lang="lv-LV" dirty="0">
                <a:latin typeface="Verdana"/>
                <a:ea typeface="Verdana"/>
                <a:hlinkClick r:id="rId3"/>
              </a:rPr>
              <a:t>WORK PROGRAMMES 2023-2024</a:t>
            </a:r>
          </a:p>
        </p:txBody>
      </p:sp>
    </p:spTree>
    <p:extLst>
      <p:ext uri="{BB962C8B-B14F-4D97-AF65-F5344CB8AC3E}">
        <p14:creationId xmlns:p14="http://schemas.microsoft.com/office/powerpoint/2010/main" val="2089180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F7F3EBF-F792-4B11-B0BA-E6698F5BC6FC}"/>
              </a:ext>
            </a:extLst>
          </p:cNvPr>
          <p:cNvSpPr>
            <a:spLocks noGrp="1"/>
          </p:cNvSpPr>
          <p:nvPr>
            <p:ph type="title"/>
          </p:nvPr>
        </p:nvSpPr>
        <p:spPr>
          <a:xfrm>
            <a:off x="609415" y="122897"/>
            <a:ext cx="10515600" cy="1325563"/>
          </a:xfrm>
        </p:spPr>
        <p:txBody>
          <a:bodyPr spcFirstLastPara="1" vert="horz" wrap="square" lIns="121900" tIns="121900" rIns="121900" bIns="121900" rtlCol="0" anchor="ctr" anchorCtr="0">
            <a:noAutofit/>
          </a:bodyPr>
          <a:lstStyle/>
          <a:p>
            <a:pPr algn="ctr"/>
            <a:r>
              <a:rPr lang="lv-LV" altLang="en-US" sz="3200" b="1" dirty="0">
                <a:latin typeface="+mn-lt"/>
              </a:rPr>
              <a:t>Apvārsnis Eiropa 5. klastera </a:t>
            </a:r>
            <a:br>
              <a:rPr lang="lv-LV" altLang="en-US" sz="3200" b="1" dirty="0">
                <a:latin typeface="+mn-lt"/>
              </a:rPr>
            </a:br>
            <a:r>
              <a:rPr lang="lv-LV" altLang="en-US" sz="3200" b="1" dirty="0">
                <a:latin typeface="+mn-lt"/>
              </a:rPr>
              <a:t>darba programma</a:t>
            </a:r>
            <a:endParaRPr lang="lv-LV" sz="3200" b="1" dirty="0">
              <a:latin typeface="+mn-lt"/>
            </a:endParaRPr>
          </a:p>
        </p:txBody>
      </p:sp>
      <p:sp>
        <p:nvSpPr>
          <p:cNvPr id="3" name="Teksta vietturis 2">
            <a:extLst>
              <a:ext uri="{FF2B5EF4-FFF2-40B4-BE49-F238E27FC236}">
                <a16:creationId xmlns:a16="http://schemas.microsoft.com/office/drawing/2014/main" id="{41153AB8-CA1D-4755-9290-663A99A99801}"/>
              </a:ext>
            </a:extLst>
          </p:cNvPr>
          <p:cNvSpPr>
            <a:spLocks noGrp="1"/>
          </p:cNvSpPr>
          <p:nvPr>
            <p:ph type="body" idx="1"/>
          </p:nvPr>
        </p:nvSpPr>
        <p:spPr>
          <a:xfrm>
            <a:off x="205657" y="5288263"/>
            <a:ext cx="5157787" cy="823912"/>
          </a:xfrm>
        </p:spPr>
        <p:txBody>
          <a:bodyPr>
            <a:normAutofit/>
          </a:bodyPr>
          <a:lstStyle/>
          <a:p>
            <a:r>
              <a:rPr lang="lv-LV" sz="1400" b="0" dirty="0"/>
              <a:t>5. Klastera darba programma </a:t>
            </a:r>
            <a:r>
              <a:rPr lang="lv-LV" sz="1400" dirty="0"/>
              <a:t>pieejama </a:t>
            </a:r>
            <a:r>
              <a:rPr lang="lv-LV" sz="1400" dirty="0">
                <a:hlinkClick r:id="rId3"/>
              </a:rPr>
              <a:t>šeit</a:t>
            </a:r>
            <a:endParaRPr lang="lv-LV" sz="1400" dirty="0"/>
          </a:p>
        </p:txBody>
      </p:sp>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4</a:t>
            </a:fld>
            <a:endParaRPr lang="en-US" altLang="lv-LV"/>
          </a:p>
        </p:txBody>
      </p:sp>
      <p:pic>
        <p:nvPicPr>
          <p:cNvPr id="14" name="Attēls 13">
            <a:extLst>
              <a:ext uri="{FF2B5EF4-FFF2-40B4-BE49-F238E27FC236}">
                <a16:creationId xmlns:a16="http://schemas.microsoft.com/office/drawing/2014/main" id="{6AB26ED2-772A-9C08-B825-7C9A4112F73B}"/>
              </a:ext>
            </a:extLst>
          </p:cNvPr>
          <p:cNvPicPr>
            <a:picLocks noChangeAspect="1"/>
          </p:cNvPicPr>
          <p:nvPr/>
        </p:nvPicPr>
        <p:blipFill>
          <a:blip r:embed="rId4"/>
          <a:stretch>
            <a:fillRect/>
          </a:stretch>
        </p:blipFill>
        <p:spPr>
          <a:xfrm>
            <a:off x="205657" y="1449148"/>
            <a:ext cx="4161410" cy="3839115"/>
          </a:xfrm>
          <a:prstGeom prst="rect">
            <a:avLst/>
          </a:prstGeom>
        </p:spPr>
      </p:pic>
      <p:pic>
        <p:nvPicPr>
          <p:cNvPr id="19" name="Attēls 18">
            <a:extLst>
              <a:ext uri="{FF2B5EF4-FFF2-40B4-BE49-F238E27FC236}">
                <a16:creationId xmlns:a16="http://schemas.microsoft.com/office/drawing/2014/main" id="{1D20C1C9-99DD-48D6-0756-091C10F50F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63673" y="258499"/>
            <a:ext cx="1201705" cy="695507"/>
          </a:xfrm>
          <a:prstGeom prst="rect">
            <a:avLst/>
          </a:prstGeom>
        </p:spPr>
      </p:pic>
      <p:sp>
        <p:nvSpPr>
          <p:cNvPr id="20" name="Teksta vietturis 2">
            <a:extLst>
              <a:ext uri="{FF2B5EF4-FFF2-40B4-BE49-F238E27FC236}">
                <a16:creationId xmlns:a16="http://schemas.microsoft.com/office/drawing/2014/main" id="{F13135E6-A320-EC72-5697-D06454FF4E3E}"/>
              </a:ext>
            </a:extLst>
          </p:cNvPr>
          <p:cNvSpPr txBox="1">
            <a:spLocks/>
          </p:cNvSpPr>
          <p:nvPr/>
        </p:nvSpPr>
        <p:spPr>
          <a:xfrm>
            <a:off x="4249664" y="5355213"/>
            <a:ext cx="5157787"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lv-LV" sz="1400" b="0" dirty="0"/>
              <a:t>F&amp;T portāls un aktuālie konkursi ir </a:t>
            </a:r>
            <a:r>
              <a:rPr lang="lv-LV" sz="1400" dirty="0"/>
              <a:t>apskatāmi</a:t>
            </a:r>
            <a:r>
              <a:rPr lang="lv-LV" sz="1400" b="0" dirty="0"/>
              <a:t> </a:t>
            </a:r>
            <a:r>
              <a:rPr lang="lv-LV" sz="1400" dirty="0">
                <a:hlinkClick r:id="rId6"/>
              </a:rPr>
              <a:t>šeit</a:t>
            </a:r>
            <a:endParaRPr lang="lv-LV" sz="1400" dirty="0"/>
          </a:p>
        </p:txBody>
      </p:sp>
      <p:pic>
        <p:nvPicPr>
          <p:cNvPr id="5" name="Picture 4">
            <a:extLst>
              <a:ext uri="{FF2B5EF4-FFF2-40B4-BE49-F238E27FC236}">
                <a16:creationId xmlns:a16="http://schemas.microsoft.com/office/drawing/2014/main" id="{0C339AC0-7490-8EA6-6CAB-77E03AA770C1}"/>
              </a:ext>
            </a:extLst>
          </p:cNvPr>
          <p:cNvPicPr>
            <a:picLocks noChangeAspect="1"/>
          </p:cNvPicPr>
          <p:nvPr/>
        </p:nvPicPr>
        <p:blipFill>
          <a:blip r:embed="rId7"/>
          <a:stretch>
            <a:fillRect/>
          </a:stretch>
        </p:blipFill>
        <p:spPr>
          <a:xfrm>
            <a:off x="4116933" y="1818448"/>
            <a:ext cx="7748445" cy="3469815"/>
          </a:xfrm>
          <a:prstGeom prst="rect">
            <a:avLst/>
          </a:prstGeom>
        </p:spPr>
      </p:pic>
    </p:spTree>
    <p:extLst>
      <p:ext uri="{BB962C8B-B14F-4D97-AF65-F5344CB8AC3E}">
        <p14:creationId xmlns:p14="http://schemas.microsoft.com/office/powerpoint/2010/main" val="1306316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DF2E608-52F4-59D2-C363-13DCAE1BCD8C}"/>
              </a:ext>
            </a:extLst>
          </p:cNvPr>
          <p:cNvSpPr>
            <a:spLocks noGrp="1"/>
          </p:cNvSpPr>
          <p:nvPr>
            <p:ph type="title"/>
          </p:nvPr>
        </p:nvSpPr>
        <p:spPr>
          <a:xfrm>
            <a:off x="1403038" y="45374"/>
            <a:ext cx="9675232" cy="914400"/>
          </a:xfrm>
        </p:spPr>
        <p:txBody>
          <a:bodyPr>
            <a:normAutofit/>
          </a:bodyPr>
          <a:lstStyle/>
          <a:p>
            <a:pPr>
              <a:defRPr/>
            </a:pPr>
            <a:r>
              <a:rPr lang="lv-LV" altLang="en-US" sz="3200" b="1" dirty="0">
                <a:solidFill>
                  <a:srgbClr val="002060"/>
                </a:solidFill>
                <a:latin typeface="Verdana"/>
                <a:ea typeface="Verdana"/>
              </a:rPr>
              <a:t>CLUSTER 5 TOP 10 PARTICIPANTS</a:t>
            </a:r>
            <a:endParaRPr lang="en-US" altLang="en-US" sz="3200" b="1" dirty="0">
              <a:solidFill>
                <a:srgbClr val="002060"/>
              </a:solidFill>
              <a:latin typeface="Verdana"/>
              <a:ea typeface="Verdana"/>
            </a:endParaRPr>
          </a:p>
        </p:txBody>
      </p:sp>
      <p:graphicFrame>
        <p:nvGraphicFramePr>
          <p:cNvPr id="9" name="Chart 8">
            <a:extLst>
              <a:ext uri="{FF2B5EF4-FFF2-40B4-BE49-F238E27FC236}">
                <a16:creationId xmlns:a16="http://schemas.microsoft.com/office/drawing/2014/main" id="{DDF09A61-786C-9106-52B4-FAEF9D21D366}"/>
              </a:ext>
            </a:extLst>
          </p:cNvPr>
          <p:cNvGraphicFramePr/>
          <p:nvPr>
            <p:extLst>
              <p:ext uri="{D42A27DB-BD31-4B8C-83A1-F6EECF244321}">
                <p14:modId xmlns:p14="http://schemas.microsoft.com/office/powerpoint/2010/main" val="2740874442"/>
              </p:ext>
            </p:extLst>
          </p:nvPr>
        </p:nvGraphicFramePr>
        <p:xfrm>
          <a:off x="-1020718" y="357217"/>
          <a:ext cx="13419909" cy="7249019"/>
        </p:xfrm>
        <a:graphic>
          <a:graphicData uri="http://schemas.openxmlformats.org/drawingml/2006/chart">
            <c:chart xmlns:c="http://schemas.openxmlformats.org/drawingml/2006/chart" xmlns:r="http://schemas.openxmlformats.org/officeDocument/2006/relationships" r:id="rId3"/>
          </a:graphicData>
        </a:graphic>
      </p:graphicFrame>
      <p:pic>
        <p:nvPicPr>
          <p:cNvPr id="2" name="Picture 6" descr="RPR">
            <a:extLst>
              <a:ext uri="{FF2B5EF4-FFF2-40B4-BE49-F238E27FC236}">
                <a16:creationId xmlns:a16="http://schemas.microsoft.com/office/drawing/2014/main" id="{38E303D1-7E0F-EC6B-86F8-7AAC639726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23735" y="6013896"/>
            <a:ext cx="978181" cy="52730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6DD8E160-6EBE-FC79-4E17-E97F179BC0C1}"/>
              </a:ext>
            </a:extLst>
          </p:cNvPr>
          <p:cNvPicPr>
            <a:picLocks noChangeAspect="1"/>
          </p:cNvPicPr>
          <p:nvPr/>
        </p:nvPicPr>
        <p:blipFill>
          <a:blip r:embed="rId5"/>
          <a:stretch>
            <a:fillRect/>
          </a:stretch>
        </p:blipFill>
        <p:spPr>
          <a:xfrm>
            <a:off x="7645644" y="6013896"/>
            <a:ext cx="594671" cy="615002"/>
          </a:xfrm>
          <a:prstGeom prst="rect">
            <a:avLst/>
          </a:prstGeom>
        </p:spPr>
      </p:pic>
      <p:pic>
        <p:nvPicPr>
          <p:cNvPr id="4" name="Picture 4" descr="logo-bsc-180×180">
            <a:extLst>
              <a:ext uri="{FF2B5EF4-FFF2-40B4-BE49-F238E27FC236}">
                <a16:creationId xmlns:a16="http://schemas.microsoft.com/office/drawing/2014/main" id="{28D5124B-3539-AC0F-CB6B-8EAAB81E555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46581" y="5824172"/>
            <a:ext cx="804726" cy="80472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4" descr="Sākums - Balticfloc">
            <a:extLst>
              <a:ext uri="{FF2B5EF4-FFF2-40B4-BE49-F238E27FC236}">
                <a16:creationId xmlns:a16="http://schemas.microsoft.com/office/drawing/2014/main" id="{A1476F78-7B85-507F-4296-392767CCAAE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873386" y="6044309"/>
            <a:ext cx="1071626" cy="31111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2" descr="Rīgas logo | LiveRiga">
            <a:extLst>
              <a:ext uri="{FF2B5EF4-FFF2-40B4-BE49-F238E27FC236}">
                <a16:creationId xmlns:a16="http://schemas.microsoft.com/office/drawing/2014/main" id="{3843BBD0-B9D7-0152-9604-6CE6C0744D7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40654" y="5898950"/>
            <a:ext cx="1054602" cy="60183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U CFI Logo">
            <a:extLst>
              <a:ext uri="{FF2B5EF4-FFF2-40B4-BE49-F238E27FC236}">
                <a16:creationId xmlns:a16="http://schemas.microsoft.com/office/drawing/2014/main" id="{0B002FB1-4660-868F-6B0D-3B12DA20E4D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31354" y="6053273"/>
            <a:ext cx="615003" cy="61500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ontacts | Riga Technical University">
            <a:extLst>
              <a:ext uri="{FF2B5EF4-FFF2-40B4-BE49-F238E27FC236}">
                <a16:creationId xmlns:a16="http://schemas.microsoft.com/office/drawing/2014/main" id="{AED73B61-09CB-2592-E647-677CC7E9B05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9096" y="5881285"/>
            <a:ext cx="885942" cy="870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0212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5A8EEDC2-A6D1-F586-7C8A-4A438B6CB7A0}"/>
              </a:ext>
            </a:extLst>
          </p:cNvPr>
          <p:cNvSpPr>
            <a:spLocks noGrp="1"/>
          </p:cNvSpPr>
          <p:nvPr>
            <p:ph type="sldNum" sz="quarter" idx="12"/>
          </p:nvPr>
        </p:nvSpPr>
        <p:spPr/>
        <p:txBody>
          <a:bodyPr/>
          <a:lstStyle/>
          <a:p>
            <a:fld id="{660F3F40-12FA-4968-8235-5F18DAFE2DEF}" type="slidenum">
              <a:rPr lang="lv-LV" smtClean="0"/>
              <a:t>6</a:t>
            </a:fld>
            <a:endParaRPr lang="lv-LV"/>
          </a:p>
        </p:txBody>
      </p:sp>
      <p:pic>
        <p:nvPicPr>
          <p:cNvPr id="2050" name="Picture 2">
            <a:extLst>
              <a:ext uri="{FF2B5EF4-FFF2-40B4-BE49-F238E27FC236}">
                <a16:creationId xmlns:a16="http://schemas.microsoft.com/office/drawing/2014/main" id="{B6A2A957-FA8D-7379-0F61-576813FB95E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729"/>
          <a:stretch/>
        </p:blipFill>
        <p:spPr bwMode="auto">
          <a:xfrm>
            <a:off x="690528" y="435591"/>
            <a:ext cx="9962232" cy="5281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08297C2E-A5EF-BE7A-9A3E-C938B54B9BEB}"/>
              </a:ext>
            </a:extLst>
          </p:cNvPr>
          <p:cNvSpPr txBox="1"/>
          <p:nvPr/>
        </p:nvSpPr>
        <p:spPr>
          <a:xfrm>
            <a:off x="7200089" y="6050065"/>
            <a:ext cx="5564221" cy="338554"/>
          </a:xfrm>
          <a:prstGeom prst="rect">
            <a:avLst/>
          </a:prstGeom>
          <a:noFill/>
        </p:spPr>
        <p:txBody>
          <a:bodyPr wrap="square" rtlCol="0">
            <a:spAutoFit/>
          </a:bodyPr>
          <a:lstStyle/>
          <a:p>
            <a:r>
              <a:rPr lang="lv-LV" sz="1600" dirty="0"/>
              <a:t>Vairāk informācija par tematikām pieejama </a:t>
            </a:r>
            <a:r>
              <a:rPr lang="lv-LV" sz="1600" dirty="0">
                <a:hlinkClick r:id="rId4"/>
              </a:rPr>
              <a:t>šeit</a:t>
            </a:r>
            <a:endParaRPr lang="lv-LV" sz="1600" dirty="0"/>
          </a:p>
        </p:txBody>
      </p:sp>
    </p:spTree>
    <p:extLst>
      <p:ext uri="{BB962C8B-B14F-4D97-AF65-F5344CB8AC3E}">
        <p14:creationId xmlns:p14="http://schemas.microsoft.com/office/powerpoint/2010/main" val="2245045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5D2B3D-0B86-417D-0F16-E05214475FA0}"/>
              </a:ext>
            </a:extLst>
          </p:cNvPr>
          <p:cNvPicPr>
            <a:picLocks noChangeAspect="1"/>
          </p:cNvPicPr>
          <p:nvPr/>
        </p:nvPicPr>
        <p:blipFill>
          <a:blip r:embed="rId3"/>
          <a:stretch>
            <a:fillRect/>
          </a:stretch>
        </p:blipFill>
        <p:spPr>
          <a:xfrm>
            <a:off x="209863" y="1609661"/>
            <a:ext cx="6966436" cy="4755246"/>
          </a:xfrm>
          <a:prstGeom prst="rect">
            <a:avLst/>
          </a:prstGeom>
        </p:spPr>
      </p:pic>
      <p:pic>
        <p:nvPicPr>
          <p:cNvPr id="5" name="Picture 4">
            <a:extLst>
              <a:ext uri="{FF2B5EF4-FFF2-40B4-BE49-F238E27FC236}">
                <a16:creationId xmlns:a16="http://schemas.microsoft.com/office/drawing/2014/main" id="{78D43D00-8DF0-66EA-0825-79BFA89F3F6F}"/>
              </a:ext>
            </a:extLst>
          </p:cNvPr>
          <p:cNvPicPr>
            <a:picLocks noChangeAspect="1"/>
          </p:cNvPicPr>
          <p:nvPr/>
        </p:nvPicPr>
        <p:blipFill>
          <a:blip r:embed="rId4"/>
          <a:stretch>
            <a:fillRect/>
          </a:stretch>
        </p:blipFill>
        <p:spPr>
          <a:xfrm>
            <a:off x="7335914" y="5143833"/>
            <a:ext cx="4646223" cy="1221074"/>
          </a:xfrm>
          <a:prstGeom prst="rect">
            <a:avLst/>
          </a:prstGeom>
        </p:spPr>
      </p:pic>
      <p:pic>
        <p:nvPicPr>
          <p:cNvPr id="6" name="Picture 5">
            <a:extLst>
              <a:ext uri="{FF2B5EF4-FFF2-40B4-BE49-F238E27FC236}">
                <a16:creationId xmlns:a16="http://schemas.microsoft.com/office/drawing/2014/main" id="{65A797AC-2C36-7A01-AABB-034C34D2F68A}"/>
              </a:ext>
            </a:extLst>
          </p:cNvPr>
          <p:cNvPicPr>
            <a:picLocks noChangeAspect="1"/>
          </p:cNvPicPr>
          <p:nvPr/>
        </p:nvPicPr>
        <p:blipFill>
          <a:blip r:embed="rId5"/>
          <a:stretch>
            <a:fillRect/>
          </a:stretch>
        </p:blipFill>
        <p:spPr>
          <a:xfrm>
            <a:off x="7759123" y="223404"/>
            <a:ext cx="3517900" cy="4610100"/>
          </a:xfrm>
          <a:prstGeom prst="rect">
            <a:avLst/>
          </a:prstGeom>
        </p:spPr>
      </p:pic>
      <p:sp>
        <p:nvSpPr>
          <p:cNvPr id="8" name="TextBox 7">
            <a:extLst>
              <a:ext uri="{FF2B5EF4-FFF2-40B4-BE49-F238E27FC236}">
                <a16:creationId xmlns:a16="http://schemas.microsoft.com/office/drawing/2014/main" id="{6A366E38-9689-245B-B7EA-23F41A3E3ACE}"/>
              </a:ext>
            </a:extLst>
          </p:cNvPr>
          <p:cNvSpPr txBox="1"/>
          <p:nvPr/>
        </p:nvSpPr>
        <p:spPr>
          <a:xfrm>
            <a:off x="120653" y="493093"/>
            <a:ext cx="6096000" cy="861774"/>
          </a:xfrm>
          <a:prstGeom prst="rect">
            <a:avLst/>
          </a:prstGeom>
          <a:noFill/>
        </p:spPr>
        <p:txBody>
          <a:bodyPr wrap="square">
            <a:spAutoFit/>
          </a:bodyPr>
          <a:lstStyle/>
          <a:p>
            <a:r>
              <a:rPr lang="en-GB" b="0" i="0" u="none" strike="noStrike" dirty="0">
                <a:solidFill>
                  <a:srgbClr val="1B1B1B"/>
                </a:solidFill>
                <a:effectLst/>
                <a:highlight>
                  <a:srgbClr val="FFFFFF"/>
                </a:highlight>
                <a:latin typeface="PT Sans" panose="020B0503020203020204" pitchFamily="34" charset="77"/>
              </a:rPr>
              <a:t>Towards Sustainable Land-use Strategies in the Context of Climate Change and Biodiversity Challenges in Europe</a:t>
            </a:r>
          </a:p>
          <a:p>
            <a:r>
              <a:rPr lang="en-GB" sz="1400" b="1" dirty="0">
                <a:solidFill>
                  <a:schemeClr val="accent5">
                    <a:lumMod val="75000"/>
                  </a:schemeClr>
                </a:solidFill>
              </a:rPr>
              <a:t>Horizon Europe Climate</a:t>
            </a:r>
            <a:endParaRPr lang="en-LV" sz="1400" b="1" dirty="0">
              <a:solidFill>
                <a:schemeClr val="accent5">
                  <a:lumMod val="75000"/>
                </a:schemeClr>
              </a:solidFill>
            </a:endParaRPr>
          </a:p>
        </p:txBody>
      </p:sp>
    </p:spTree>
    <p:extLst>
      <p:ext uri="{BB962C8B-B14F-4D97-AF65-F5344CB8AC3E}">
        <p14:creationId xmlns:p14="http://schemas.microsoft.com/office/powerpoint/2010/main" val="669283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43703-E6FA-E464-2396-70CE1DCEFADD}"/>
              </a:ext>
            </a:extLst>
          </p:cNvPr>
          <p:cNvSpPr>
            <a:spLocks noGrp="1"/>
          </p:cNvSpPr>
          <p:nvPr>
            <p:ph type="title"/>
          </p:nvPr>
        </p:nvSpPr>
        <p:spPr>
          <a:xfrm>
            <a:off x="838200" y="85544"/>
            <a:ext cx="10515600" cy="1325563"/>
          </a:xfrm>
        </p:spPr>
        <p:txBody>
          <a:bodyPr>
            <a:normAutofit/>
          </a:bodyPr>
          <a:lstStyle/>
          <a:p>
            <a:r>
              <a:rPr lang="en-GB" sz="1800" dirty="0">
                <a:solidFill>
                  <a:srgbClr val="1B1B1B"/>
                </a:solidFill>
                <a:highlight>
                  <a:srgbClr val="FFFFFF"/>
                </a:highlight>
                <a:latin typeface="PT Sans" panose="020B0503020203020204" pitchFamily="34" charset="77"/>
                <a:ea typeface="+mn-ea"/>
                <a:cs typeface="+mn-cs"/>
              </a:rPr>
              <a:t>MULTI-faceted </a:t>
            </a:r>
            <a:r>
              <a:rPr lang="en-GB" sz="1800" dirty="0" err="1">
                <a:solidFill>
                  <a:srgbClr val="1B1B1B"/>
                </a:solidFill>
                <a:highlight>
                  <a:srgbClr val="FFFFFF"/>
                </a:highlight>
                <a:latin typeface="PT Sans" panose="020B0503020203020204" pitchFamily="34" charset="77"/>
                <a:ea typeface="+mn-ea"/>
                <a:cs typeface="+mn-cs"/>
              </a:rPr>
              <a:t>CLIMate</a:t>
            </a:r>
            <a:r>
              <a:rPr lang="en-GB" sz="1800" dirty="0">
                <a:solidFill>
                  <a:srgbClr val="1B1B1B"/>
                </a:solidFill>
                <a:highlight>
                  <a:srgbClr val="FFFFFF"/>
                </a:highlight>
                <a:latin typeface="PT Sans" panose="020B0503020203020204" pitchFamily="34" charset="77"/>
                <a:ea typeface="+mn-ea"/>
                <a:cs typeface="+mn-cs"/>
              </a:rPr>
              <a:t> adaptation </a:t>
            </a:r>
            <a:r>
              <a:rPr lang="en-GB" sz="1800" dirty="0" err="1">
                <a:solidFill>
                  <a:srgbClr val="1B1B1B"/>
                </a:solidFill>
                <a:highlight>
                  <a:srgbClr val="FFFFFF"/>
                </a:highlight>
                <a:latin typeface="PT Sans" panose="020B0503020203020204" pitchFamily="34" charset="77"/>
                <a:ea typeface="+mn-ea"/>
                <a:cs typeface="+mn-cs"/>
              </a:rPr>
              <a:t>ACTions</a:t>
            </a:r>
            <a:r>
              <a:rPr lang="en-GB" sz="1800" dirty="0">
                <a:solidFill>
                  <a:srgbClr val="1B1B1B"/>
                </a:solidFill>
                <a:highlight>
                  <a:srgbClr val="FFFFFF"/>
                </a:highlight>
                <a:latin typeface="PT Sans" panose="020B0503020203020204" pitchFamily="34" charset="77"/>
                <a:ea typeface="+mn-ea"/>
                <a:cs typeface="+mn-cs"/>
              </a:rPr>
              <a:t> to improve resilience, preparedness and responsiveness of the built environment against multiple hazards at multiple scales</a:t>
            </a:r>
            <a:br>
              <a:rPr lang="en-GB" sz="1800" dirty="0">
                <a:solidFill>
                  <a:srgbClr val="1B1B1B"/>
                </a:solidFill>
                <a:highlight>
                  <a:srgbClr val="FFFFFF"/>
                </a:highlight>
                <a:latin typeface="PT Sans" panose="020B0503020203020204" pitchFamily="34" charset="77"/>
                <a:ea typeface="+mn-ea"/>
                <a:cs typeface="+mn-cs"/>
              </a:rPr>
            </a:br>
            <a:r>
              <a:rPr lang="en-GB" sz="1400" b="1" dirty="0">
                <a:solidFill>
                  <a:schemeClr val="accent5">
                    <a:lumMod val="75000"/>
                  </a:schemeClr>
                </a:solidFill>
                <a:highlight>
                  <a:srgbClr val="FFFFFF"/>
                </a:highlight>
                <a:latin typeface="PT Sans" panose="020B0503020203020204" pitchFamily="34" charset="77"/>
                <a:ea typeface="+mn-ea"/>
                <a:cs typeface="+mn-cs"/>
              </a:rPr>
              <a:t>Horizon Europe Energy</a:t>
            </a:r>
            <a:endParaRPr lang="en-LV" sz="1400" b="1" dirty="0">
              <a:solidFill>
                <a:schemeClr val="accent5">
                  <a:lumMod val="75000"/>
                </a:schemeClr>
              </a:solidFill>
              <a:highlight>
                <a:srgbClr val="FFFFFF"/>
              </a:highlight>
              <a:latin typeface="PT Sans" panose="020B0503020203020204" pitchFamily="34" charset="77"/>
              <a:ea typeface="+mn-ea"/>
              <a:cs typeface="+mn-cs"/>
            </a:endParaRPr>
          </a:p>
        </p:txBody>
      </p:sp>
      <p:pic>
        <p:nvPicPr>
          <p:cNvPr id="4" name="Content Placeholder 3">
            <a:extLst>
              <a:ext uri="{FF2B5EF4-FFF2-40B4-BE49-F238E27FC236}">
                <a16:creationId xmlns:a16="http://schemas.microsoft.com/office/drawing/2014/main" id="{E2F9C78C-2F8D-2D70-AE28-E1C84931ECF5}"/>
              </a:ext>
            </a:extLst>
          </p:cNvPr>
          <p:cNvPicPr>
            <a:picLocks noGrp="1" noChangeAspect="1"/>
          </p:cNvPicPr>
          <p:nvPr>
            <p:ph idx="1"/>
          </p:nvPr>
        </p:nvPicPr>
        <p:blipFill>
          <a:blip r:embed="rId3"/>
          <a:stretch>
            <a:fillRect/>
          </a:stretch>
        </p:blipFill>
        <p:spPr>
          <a:xfrm>
            <a:off x="838200" y="1145091"/>
            <a:ext cx="7811125" cy="4114450"/>
          </a:xfrm>
          <a:prstGeom prst="rect">
            <a:avLst/>
          </a:prstGeom>
        </p:spPr>
      </p:pic>
      <p:pic>
        <p:nvPicPr>
          <p:cNvPr id="5" name="Picture 4">
            <a:extLst>
              <a:ext uri="{FF2B5EF4-FFF2-40B4-BE49-F238E27FC236}">
                <a16:creationId xmlns:a16="http://schemas.microsoft.com/office/drawing/2014/main" id="{49999CB9-D156-E196-7B30-3602BAD5F0CD}"/>
              </a:ext>
            </a:extLst>
          </p:cNvPr>
          <p:cNvPicPr>
            <a:picLocks noChangeAspect="1"/>
          </p:cNvPicPr>
          <p:nvPr/>
        </p:nvPicPr>
        <p:blipFill>
          <a:blip r:embed="rId4"/>
          <a:stretch>
            <a:fillRect/>
          </a:stretch>
        </p:blipFill>
        <p:spPr>
          <a:xfrm>
            <a:off x="733269" y="5380178"/>
            <a:ext cx="8305800" cy="1437161"/>
          </a:xfrm>
          <a:prstGeom prst="rect">
            <a:avLst/>
          </a:prstGeom>
        </p:spPr>
      </p:pic>
      <p:pic>
        <p:nvPicPr>
          <p:cNvPr id="7" name="Picture 6" descr="Riga Energy Agency">
            <a:extLst>
              <a:ext uri="{FF2B5EF4-FFF2-40B4-BE49-F238E27FC236}">
                <a16:creationId xmlns:a16="http://schemas.microsoft.com/office/drawing/2014/main" id="{E60E63C6-C3D3-8099-5704-374C8489D5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6616" y="2605034"/>
            <a:ext cx="2585339" cy="1460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6130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60C9E-9433-0FCE-6327-EDDB33A5E3F2}"/>
              </a:ext>
            </a:extLst>
          </p:cNvPr>
          <p:cNvSpPr>
            <a:spLocks noGrp="1"/>
          </p:cNvSpPr>
          <p:nvPr>
            <p:ph type="title"/>
          </p:nvPr>
        </p:nvSpPr>
        <p:spPr>
          <a:xfrm>
            <a:off x="471598" y="265555"/>
            <a:ext cx="10515600" cy="1325563"/>
          </a:xfrm>
        </p:spPr>
        <p:txBody>
          <a:bodyPr/>
          <a:lstStyle/>
          <a:p>
            <a:r>
              <a:rPr lang="en-GB" sz="1800" dirty="0">
                <a:solidFill>
                  <a:srgbClr val="1B1B1B"/>
                </a:solidFill>
                <a:highlight>
                  <a:srgbClr val="FFFFFF"/>
                </a:highlight>
                <a:latin typeface="PT Sans" panose="020B0503020203020204" pitchFamily="34" charset="77"/>
                <a:ea typeface="+mn-ea"/>
                <a:cs typeface="+mn-cs"/>
              </a:rPr>
              <a:t>Augmenting and Evaluating the Physical and Digital Infrastructure for CCAM deployment</a:t>
            </a:r>
            <a:br>
              <a:rPr lang="en-GB" sz="1800" dirty="0">
                <a:solidFill>
                  <a:srgbClr val="1B1B1B"/>
                </a:solidFill>
                <a:highlight>
                  <a:srgbClr val="FFFFFF"/>
                </a:highlight>
                <a:latin typeface="PT Sans" panose="020B0503020203020204" pitchFamily="34" charset="77"/>
                <a:ea typeface="+mn-ea"/>
                <a:cs typeface="+mn-cs"/>
              </a:rPr>
            </a:br>
            <a:r>
              <a:rPr lang="en-GB" sz="1400" b="1" dirty="0">
                <a:solidFill>
                  <a:schemeClr val="accent5">
                    <a:lumMod val="75000"/>
                  </a:schemeClr>
                </a:solidFill>
                <a:highlight>
                  <a:srgbClr val="FFFFFF"/>
                </a:highlight>
                <a:latin typeface="PT Sans" panose="020B0503020203020204" pitchFamily="34" charset="77"/>
                <a:ea typeface="+mn-ea"/>
                <a:cs typeface="+mn-cs"/>
              </a:rPr>
              <a:t>Horizon Europe Transport</a:t>
            </a:r>
            <a:endParaRPr lang="en-LV" sz="1400" b="1" dirty="0">
              <a:solidFill>
                <a:schemeClr val="accent5">
                  <a:lumMod val="75000"/>
                </a:schemeClr>
              </a:solidFill>
              <a:highlight>
                <a:srgbClr val="FFFFFF"/>
              </a:highlight>
              <a:latin typeface="PT Sans" panose="020B0503020203020204" pitchFamily="34" charset="77"/>
              <a:ea typeface="+mn-ea"/>
              <a:cs typeface="+mn-cs"/>
            </a:endParaRPr>
          </a:p>
        </p:txBody>
      </p:sp>
      <p:pic>
        <p:nvPicPr>
          <p:cNvPr id="4" name="Picture 3">
            <a:extLst>
              <a:ext uri="{FF2B5EF4-FFF2-40B4-BE49-F238E27FC236}">
                <a16:creationId xmlns:a16="http://schemas.microsoft.com/office/drawing/2014/main" id="{AF032FB0-2842-DBAF-A0F2-068A912F32FF}"/>
              </a:ext>
            </a:extLst>
          </p:cNvPr>
          <p:cNvPicPr>
            <a:picLocks noChangeAspect="1"/>
          </p:cNvPicPr>
          <p:nvPr/>
        </p:nvPicPr>
        <p:blipFill>
          <a:blip r:embed="rId3"/>
          <a:stretch>
            <a:fillRect/>
          </a:stretch>
        </p:blipFill>
        <p:spPr>
          <a:xfrm>
            <a:off x="471598" y="1564338"/>
            <a:ext cx="10081477" cy="2540640"/>
          </a:xfrm>
          <a:prstGeom prst="rect">
            <a:avLst/>
          </a:prstGeom>
        </p:spPr>
      </p:pic>
      <p:pic>
        <p:nvPicPr>
          <p:cNvPr id="5" name="Picture 4" descr="EDI">
            <a:extLst>
              <a:ext uri="{FF2B5EF4-FFF2-40B4-BE49-F238E27FC236}">
                <a16:creationId xmlns:a16="http://schemas.microsoft.com/office/drawing/2014/main" id="{C0A0C1DC-7CAE-D5EC-C0C7-3B611443644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694"/>
          <a:stretch/>
        </p:blipFill>
        <p:spPr bwMode="auto">
          <a:xfrm>
            <a:off x="9809887" y="365125"/>
            <a:ext cx="2075406" cy="79587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8067A258-9657-3AAF-7A61-366D68DF0F64}"/>
              </a:ext>
            </a:extLst>
          </p:cNvPr>
          <p:cNvPicPr>
            <a:picLocks noChangeAspect="1"/>
          </p:cNvPicPr>
          <p:nvPr/>
        </p:nvPicPr>
        <p:blipFill>
          <a:blip r:embed="rId5"/>
          <a:stretch>
            <a:fillRect/>
          </a:stretch>
        </p:blipFill>
        <p:spPr>
          <a:xfrm>
            <a:off x="351020" y="4374045"/>
            <a:ext cx="9799104" cy="1920252"/>
          </a:xfrm>
          <a:prstGeom prst="rect">
            <a:avLst/>
          </a:prstGeom>
        </p:spPr>
      </p:pic>
    </p:spTree>
    <p:extLst>
      <p:ext uri="{BB962C8B-B14F-4D97-AF65-F5344CB8AC3E}">
        <p14:creationId xmlns:p14="http://schemas.microsoft.com/office/powerpoint/2010/main" val="906985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1769</TotalTime>
  <Words>2809</Words>
  <Application>Microsoft Macintosh PowerPoint</Application>
  <PresentationFormat>Widescreen</PresentationFormat>
  <Paragraphs>403</Paragraphs>
  <Slides>29</Slides>
  <Notes>28</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29</vt:i4>
      </vt:variant>
    </vt:vector>
  </HeadingPairs>
  <TitlesOfParts>
    <vt:vector size="42" baseType="lpstr">
      <vt:lpstr>Aptos</vt:lpstr>
      <vt:lpstr>Arial</vt:lpstr>
      <vt:lpstr>Calibri</vt:lpstr>
      <vt:lpstr>Calibri Light</vt:lpstr>
      <vt:lpstr>inherit</vt:lpstr>
      <vt:lpstr>PT Sans</vt:lpstr>
      <vt:lpstr>Roboto</vt:lpstr>
      <vt:lpstr>RobustaTLPro-Medium</vt:lpstr>
      <vt:lpstr>RobustaTLPro-Regular</vt:lpstr>
      <vt:lpstr>Rubik</vt:lpstr>
      <vt:lpstr>Source Sans Pro</vt:lpstr>
      <vt:lpstr>Verdana</vt:lpstr>
      <vt:lpstr>Office Theme</vt:lpstr>
      <vt:lpstr>Apvārsnis Eiropa sniegtās iespējas 5. klasterī</vt:lpstr>
      <vt:lpstr>PowerPoint Presentation</vt:lpstr>
      <vt:lpstr>PowerPoint Presentation</vt:lpstr>
      <vt:lpstr>Apvārsnis Eiropa 5. klastera  darba programma</vt:lpstr>
      <vt:lpstr>CLUSTER 5 TOP 10 PARTICIPANTS</vt:lpstr>
      <vt:lpstr>PowerPoint Presentation</vt:lpstr>
      <vt:lpstr>PowerPoint Presentation</vt:lpstr>
      <vt:lpstr>MULTI-faceted CLIMate adaptation ACTions to improve resilience, preparedness and responsiveness of the built environment against multiple hazards at multiple scales Horizon Europe Energy</vt:lpstr>
      <vt:lpstr>Augmenting and Evaluating the Physical and Digital Infrastructure for CCAM deployment Horizon Europe Transport</vt:lpstr>
      <vt:lpstr>D2: Cross-sectoral solutions for the climate transition </vt:lpstr>
      <vt:lpstr>D3: Sustainable, secure and competitive energy supply </vt:lpstr>
      <vt:lpstr>D3: Sustainable, secure and competitive energy supply </vt:lpstr>
      <vt:lpstr>D3: Sustainable, secure and competitive energy supply </vt:lpstr>
      <vt:lpstr>D3: Sustainable, secure and competitive energy supply </vt:lpstr>
      <vt:lpstr>D3: Sustainable, secure and competitive energy supply </vt:lpstr>
      <vt:lpstr>D4: Efficient, sustainable and inclusive energy use </vt:lpstr>
      <vt:lpstr>D4: Efficient, sustainable and inclusive energy use </vt:lpstr>
      <vt:lpstr>D6: Safe, Resilient Transport and Smart Mobility services for passengers and goods </vt:lpstr>
      <vt:lpstr>D6: Safe, Resilient Transport and Smart Mobility services for passengers and goods </vt:lpstr>
      <vt:lpstr>D6: Safe, Resilient Transport and Smart Mobility services for passengers and goods </vt:lpstr>
      <vt:lpstr>D6: Safe, Resilient Transport and Smart Mobility services for passengers and goods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Aiga Salmiņa</dc:creator>
  <cp:lastModifiedBy>Aiga Salmiņa</cp:lastModifiedBy>
  <cp:revision>7</cp:revision>
  <dcterms:created xsi:type="dcterms:W3CDTF">2024-02-12T08:09:05Z</dcterms:created>
  <dcterms:modified xsi:type="dcterms:W3CDTF">2024-07-24T09:31:13Z</dcterms:modified>
</cp:coreProperties>
</file>