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0" r:id="rId2"/>
    <p:sldId id="2147472256" r:id="rId3"/>
    <p:sldId id="540" r:id="rId4"/>
    <p:sldId id="482" r:id="rId5"/>
    <p:sldId id="507" r:id="rId6"/>
    <p:sldId id="2147472257" r:id="rId7"/>
    <p:sldId id="2147472269" r:id="rId8"/>
    <p:sldId id="2147472270" r:id="rId9"/>
    <p:sldId id="2147472271" r:id="rId10"/>
    <p:sldId id="725" r:id="rId11"/>
    <p:sldId id="707" r:id="rId12"/>
    <p:sldId id="708" r:id="rId13"/>
    <p:sldId id="710" r:id="rId14"/>
    <p:sldId id="712" r:id="rId15"/>
    <p:sldId id="713" r:id="rId16"/>
    <p:sldId id="709" r:id="rId17"/>
    <p:sldId id="711" r:id="rId18"/>
    <p:sldId id="726" r:id="rId19"/>
    <p:sldId id="735" r:id="rId20"/>
    <p:sldId id="736" r:id="rId21"/>
    <p:sldId id="737" r:id="rId22"/>
    <p:sldId id="2147472252" r:id="rId23"/>
    <p:sldId id="2147472255" r:id="rId24"/>
    <p:sldId id="2147472245" r:id="rId25"/>
    <p:sldId id="2147472272" r:id="rId26"/>
    <p:sldId id="2147472267" r:id="rId27"/>
    <p:sldId id="2147472268" r:id="rId28"/>
    <p:sldId id="2147472263" r:id="rId29"/>
    <p:sldId id="404" r:id="rId3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5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02" autoAdjust="0"/>
    <p:restoredTop sz="95671" autoAdjust="0"/>
  </p:normalViewPr>
  <p:slideViewPr>
    <p:cSldViewPr snapToGrid="0">
      <p:cViewPr varScale="1">
        <p:scale>
          <a:sx n="115" d="100"/>
          <a:sy n="115" d="100"/>
        </p:scale>
        <p:origin x="3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7956855743209592E-2"/>
          <c:y val="0.2419843291899221"/>
          <c:w val="0.88805375985009172"/>
          <c:h val="0.45111767354013793"/>
        </c:manualLayout>
      </c:layout>
      <c:barChart>
        <c:barDir val="col"/>
        <c:grouping val="clustered"/>
        <c:varyColors val="0"/>
        <c:ser>
          <c:idx val="0"/>
          <c:order val="2"/>
          <c:tx>
            <c:strRef>
              <c:f>Sheet1!$B$1</c:f>
              <c:strCache>
                <c:ptCount val="1"/>
                <c:pt idx="0">
                  <c:v>EU NET CONTRIBUTION, EUR</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RIGAS TEHNISKA UNIVERSITATE</c:v>
                </c:pt>
                <c:pt idx="1">
                  <c:v>LATVIJAS UNIVERSITATE</c:v>
                </c:pt>
                <c:pt idx="2">
                  <c:v>ELEKTRONIKAS UN DATORZINATNU INSTITUTS</c:v>
                </c:pt>
                <c:pt idx="3">
                  <c:v>LATVIJAS UNIVERSITATES CIETVIELU FIZIKAS INSTITUTS</c:v>
                </c:pt>
                <c:pt idx="4">
                  <c:v>NODIBINAJUMS BALTIC STUDIES CENTRE</c:v>
                </c:pt>
                <c:pt idx="5">
                  <c:v>RIGAS PILSETAS PASVALDIBA</c:v>
                </c:pt>
                <c:pt idx="6">
                  <c:v>LATVIJAS VALSTS MEZZINATNES INSTITUTS SILAVA</c:v>
                </c:pt>
                <c:pt idx="7">
                  <c:v>RIGA MUNICIPAL AGENCY "RIGA ENERGY AGENCY"</c:v>
                </c:pt>
                <c:pt idx="8">
                  <c:v>RIGAS PLANOSANAS REGIONS</c:v>
                </c:pt>
                <c:pt idx="9">
                  <c:v>BALTICFLOC SIA</c:v>
                </c:pt>
              </c:strCache>
            </c:strRef>
          </c:cat>
          <c:val>
            <c:numRef>
              <c:f>Sheet1!$B$2:$B$11</c:f>
              <c:numCache>
                <c:formatCode>#\ ##0\ "€"</c:formatCode>
                <c:ptCount val="10"/>
                <c:pt idx="0">
                  <c:v>7361755.6400000006</c:v>
                </c:pt>
                <c:pt idx="1">
                  <c:v>7159927.5099999998</c:v>
                </c:pt>
                <c:pt idx="2">
                  <c:v>3547031.1599999992</c:v>
                </c:pt>
                <c:pt idx="3">
                  <c:v>5024649.5</c:v>
                </c:pt>
                <c:pt idx="4">
                  <c:v>2028762.5</c:v>
                </c:pt>
                <c:pt idx="5">
                  <c:v>1620757.5</c:v>
                </c:pt>
                <c:pt idx="6">
                  <c:v>1483296</c:v>
                </c:pt>
                <c:pt idx="7">
                  <c:v>1360130.75</c:v>
                </c:pt>
                <c:pt idx="8">
                  <c:v>874443.75</c:v>
                </c:pt>
                <c:pt idx="9">
                  <c:v>355606.5</c:v>
                </c:pt>
              </c:numCache>
            </c:numRef>
          </c:val>
          <c:extLst>
            <c:ext xmlns:c16="http://schemas.microsoft.com/office/drawing/2014/chart" uri="{C3380CC4-5D6E-409C-BE32-E72D297353CC}">
              <c16:uniqueId val="{00000000-C79B-4E52-908F-BA5433BDC274}"/>
            </c:ext>
          </c:extLst>
        </c:ser>
        <c:dLbls>
          <c:showLegendKey val="0"/>
          <c:showVal val="1"/>
          <c:showCatName val="0"/>
          <c:showSerName val="0"/>
          <c:showPercent val="0"/>
          <c:showBubbleSize val="0"/>
        </c:dLbls>
        <c:gapWidth val="75"/>
        <c:axId val="1154215151"/>
        <c:axId val="1154216591"/>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LV"/>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10"/>
                      <c:pt idx="0">
                        <c:v>RIGAS TEHNISKA UNIVERSITATE</c:v>
                      </c:pt>
                      <c:pt idx="1">
                        <c:v>LATVIJAS UNIVERSITATE</c:v>
                      </c:pt>
                      <c:pt idx="2">
                        <c:v>ELEKTRONIKAS UN DATORZINATNU INSTITUTS</c:v>
                      </c:pt>
                      <c:pt idx="3">
                        <c:v>LATVIJAS UNIVERSITATES CIETVIELU FIZIKAS INSTITUTS</c:v>
                      </c:pt>
                      <c:pt idx="4">
                        <c:v>NODIBINAJUMS BALTIC STUDIES CENTRE</c:v>
                      </c:pt>
                      <c:pt idx="5">
                        <c:v>RIGAS PILSETAS PASVALDIBA</c:v>
                      </c:pt>
                      <c:pt idx="6">
                        <c:v>LATVIJAS VALSTS MEZZINATNES INSTITUTS SILAVA</c:v>
                      </c:pt>
                      <c:pt idx="7">
                        <c:v>RIGA MUNICIPAL AGENCY "RIGA ENERGY AGENCY"</c:v>
                      </c:pt>
                      <c:pt idx="8">
                        <c:v>RIGAS PLANOSANAS REGIONS</c:v>
                      </c:pt>
                      <c:pt idx="9">
                        <c:v>BALTICFLOC SIA</c:v>
                      </c:pt>
                    </c:strCache>
                  </c:strRef>
                </c:cat>
                <c:val>
                  <c:numRef>
                    <c:extLst>
                      <c:ext uri="{02D57815-91ED-43cb-92C2-25804820EDAC}">
                        <c15:formulaRef>
                          <c15:sqref>Sheet1!$C$2:$C$11</c15:sqref>
                        </c15:formulaRef>
                      </c:ext>
                    </c:extLst>
                    <c:numCache>
                      <c:formatCode>General</c:formatCode>
                      <c:ptCount val="10"/>
                    </c:numCache>
                  </c:numRef>
                </c:val>
                <c:extLst>
                  <c:ext xmlns:c16="http://schemas.microsoft.com/office/drawing/2014/chart" uri="{C3380CC4-5D6E-409C-BE32-E72D297353CC}">
                    <c16:uniqueId val="{00000001-C79B-4E52-908F-BA5433BDC274}"/>
                  </c:ext>
                </c:extLst>
              </c15:ser>
            </c15:filteredBarSeries>
            <c15:filteredBarSeries>
              <c15:ser>
                <c:idx val="2"/>
                <c:order val="1"/>
                <c:tx>
                  <c:strRef>
                    <c:extLst xmlns:c15="http://schemas.microsoft.com/office/drawing/2012/chart">
                      <c:ext xmlns:c15="http://schemas.microsoft.com/office/drawing/2012/chart" uri="{02D57815-91ED-43cb-92C2-25804820EDAC}">
                        <c15:formulaRef>
                          <c15:sqref>Sheet1!$D$1</c15:sqref>
                        </c15:formulaRef>
                      </c:ext>
                    </c:extLst>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LV"/>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10"/>
                      <c:pt idx="0">
                        <c:v>RIGAS TEHNISKA UNIVERSITATE</c:v>
                      </c:pt>
                      <c:pt idx="1">
                        <c:v>LATVIJAS UNIVERSITATE</c:v>
                      </c:pt>
                      <c:pt idx="2">
                        <c:v>ELEKTRONIKAS UN DATORZINATNU INSTITUTS</c:v>
                      </c:pt>
                      <c:pt idx="3">
                        <c:v>LATVIJAS UNIVERSITATES CIETVIELU FIZIKAS INSTITUTS</c:v>
                      </c:pt>
                      <c:pt idx="4">
                        <c:v>NODIBINAJUMS BALTIC STUDIES CENTRE</c:v>
                      </c:pt>
                      <c:pt idx="5">
                        <c:v>RIGAS PILSETAS PASVALDIBA</c:v>
                      </c:pt>
                      <c:pt idx="6">
                        <c:v>LATVIJAS VALSTS MEZZINATNES INSTITUTS SILAVA</c:v>
                      </c:pt>
                      <c:pt idx="7">
                        <c:v>RIGA MUNICIPAL AGENCY "RIGA ENERGY AGENCY"</c:v>
                      </c:pt>
                      <c:pt idx="8">
                        <c:v>RIGAS PLANOSANAS REGIONS</c:v>
                      </c:pt>
                      <c:pt idx="9">
                        <c:v>BALTICFLOC SIA</c:v>
                      </c:pt>
                    </c:strCache>
                  </c:str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2-C79B-4E52-908F-BA5433BDC274}"/>
                  </c:ext>
                </c:extLst>
              </c15:ser>
            </c15:filteredBarSeries>
          </c:ext>
        </c:extLst>
      </c:barChart>
      <c:catAx>
        <c:axId val="115421515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t" anchorCtr="1"/>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en-LV"/>
          </a:p>
        </c:txPr>
        <c:crossAx val="1154216591"/>
        <c:crossesAt val="0"/>
        <c:auto val="1"/>
        <c:lblAlgn val="ctr"/>
        <c:lblOffset val="100"/>
        <c:noMultiLvlLbl val="0"/>
      </c:catAx>
      <c:valAx>
        <c:axId val="1154216591"/>
        <c:scaling>
          <c:orientation val="minMax"/>
        </c:scaling>
        <c:delete val="1"/>
        <c:axPos val="l"/>
        <c:numFmt formatCode="#\ ##0\ &quot;€&quot;" sourceLinked="1"/>
        <c:majorTickMark val="none"/>
        <c:minorTickMark val="none"/>
        <c:tickLblPos val="nextTo"/>
        <c:crossAx val="1154215151"/>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LV"/>
          </a:p>
        </c:txPr>
      </c:legendEntry>
      <c:layout>
        <c:manualLayout>
          <c:xMode val="edge"/>
          <c:yMode val="edge"/>
          <c:x val="0.67119605654554004"/>
          <c:y val="5.6008268153249427E-2"/>
          <c:w val="0.27669330693673111"/>
          <c:h val="4.151485876916587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LV"/>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0.74592</cdr:x>
      <cdr:y>0.10881</cdr:y>
    </cdr:from>
    <cdr:to>
      <cdr:x>0.94315</cdr:x>
      <cdr:y>0.14066</cdr:y>
    </cdr:to>
    <cdr:sp macro="" textlink="">
      <cdr:nvSpPr>
        <cdr:cNvPr id="2" name="TextBox 8">
          <a:extLst xmlns:a="http://schemas.openxmlformats.org/drawingml/2006/main">
            <a:ext uri="{FF2B5EF4-FFF2-40B4-BE49-F238E27FC236}">
              <a16:creationId xmlns:a16="http://schemas.microsoft.com/office/drawing/2014/main" id="{70AB4767-55A9-52A4-018A-9AF4D180A32D}"/>
            </a:ext>
          </a:extLst>
        </cdr:cNvPr>
        <cdr:cNvSpPr txBox="1"/>
      </cdr:nvSpPr>
      <cdr:spPr>
        <a:xfrm xmlns:a="http://schemas.openxmlformats.org/drawingml/2006/main">
          <a:off x="10010139" y="788755"/>
          <a:ext cx="2646808" cy="23088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lv-LV" sz="900" b="1" dirty="0">
              <a:solidFill>
                <a:srgbClr val="0308DB">
                  <a:lumMod val="50000"/>
                </a:srgbClr>
              </a:solidFill>
              <a:latin typeface="Arial" panose="020B0604020202020204" pitchFamily="34" charset="0"/>
              <a:ea typeface="Verdana" panose="020B0604030504040204" pitchFamily="34" charset="0"/>
              <a:cs typeface="Arial" panose="020B0604020202020204" pitchFamily="34" charset="0"/>
            </a:rPr>
            <a:t>eCORDA </a:t>
          </a:r>
          <a:r>
            <a:rPr lang="lv-LV" sz="900" b="1" dirty="0" err="1">
              <a:solidFill>
                <a:srgbClr val="0308DB">
                  <a:lumMod val="50000"/>
                </a:srgbClr>
              </a:solidFill>
              <a:latin typeface="Arial" panose="020B0604020202020204" pitchFamily="34" charset="0"/>
              <a:ea typeface="Verdana" panose="020B0604030504040204" pitchFamily="34" charset="0"/>
              <a:cs typeface="Arial" panose="020B0604020202020204" pitchFamily="34" charset="0"/>
            </a:rPr>
            <a:t>data</a:t>
          </a:r>
          <a:r>
            <a:rPr lang="lv-LV" sz="900" b="1" dirty="0">
              <a:solidFill>
                <a:srgbClr val="0308DB">
                  <a:lumMod val="50000"/>
                </a:srgbClr>
              </a:solidFill>
              <a:latin typeface="Arial" panose="020B0604020202020204" pitchFamily="34" charset="0"/>
              <a:ea typeface="Verdana" panose="020B0604030504040204" pitchFamily="34" charset="0"/>
              <a:cs typeface="Arial" panose="020B0604020202020204" pitchFamily="34" charset="0"/>
            </a:rPr>
            <a:t> 06. 2024.</a:t>
          </a:r>
          <a:endParaRPr lang="lv-LV" sz="9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0.28266</cdr:x>
      <cdr:y>0.14189</cdr:y>
    </cdr:from>
    <cdr:to>
      <cdr:x>0.94018</cdr:x>
      <cdr:y>0.1969</cdr:y>
    </cdr:to>
    <cdr:sp macro="" textlink="">
      <cdr:nvSpPr>
        <cdr:cNvPr id="3" name="TextBox 10">
          <a:extLst xmlns:a="http://schemas.openxmlformats.org/drawingml/2006/main">
            <a:ext uri="{FF2B5EF4-FFF2-40B4-BE49-F238E27FC236}">
              <a16:creationId xmlns:a16="http://schemas.microsoft.com/office/drawing/2014/main" id="{FF4E8095-6D39-6182-4A4F-618157988225}"/>
            </a:ext>
          </a:extLst>
        </cdr:cNvPr>
        <cdr:cNvSpPr txBox="1"/>
      </cdr:nvSpPr>
      <cdr:spPr>
        <a:xfrm xmlns:a="http://schemas.openxmlformats.org/drawingml/2006/main">
          <a:off x="3793208" y="1028578"/>
          <a:ext cx="8823859" cy="398768"/>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r" defTabSz="914400" rtl="0" eaLnBrk="1" fontAlgn="auto" latinLnBrk="0" hangingPunct="1">
            <a:lnSpc>
              <a:spcPct val="115000"/>
            </a:lnSpc>
            <a:spcBef>
              <a:spcPts val="0"/>
            </a:spcBef>
            <a:spcAft>
              <a:spcPts val="0"/>
            </a:spcAft>
            <a:buClrTx/>
            <a:buSzTx/>
            <a:buFontTx/>
            <a:buNone/>
            <a:tabLst/>
            <a:defRPr/>
          </a:pPr>
          <a:r>
            <a:rPr lang="lv-LV" sz="10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rPr>
            <a:t>*</a:t>
          </a:r>
          <a:r>
            <a:rPr lang="lv-LV" sz="8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rPr>
            <a:t>LATVIAN COUNCIL OF SCIENCE </a:t>
          </a:r>
        </a:p>
        <a:p xmlns:a="http://schemas.openxmlformats.org/drawingml/2006/main">
          <a:pPr marL="0" marR="0" lvl="0" indent="0" algn="r" defTabSz="914400" rtl="0" eaLnBrk="1" fontAlgn="auto" latinLnBrk="0" hangingPunct="1">
            <a:lnSpc>
              <a:spcPct val="115000"/>
            </a:lnSpc>
            <a:spcBef>
              <a:spcPts val="0"/>
            </a:spcBef>
            <a:spcAft>
              <a:spcPts val="0"/>
            </a:spcAft>
            <a:buClrTx/>
            <a:buSzTx/>
            <a:buFontTx/>
            <a:buNone/>
            <a:tabLst/>
            <a:defRPr/>
          </a:pPr>
          <a:r>
            <a:rPr lang="lv-LV" sz="8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rPr>
            <a:t>(</a:t>
          </a:r>
          <a:r>
            <a:rPr lang="lv-LV" sz="800" dirty="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6 840 795</a:t>
          </a:r>
          <a:r>
            <a:rPr lang="lv-LV" sz="8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rPr>
            <a:t> EUR</a:t>
          </a:r>
          <a:r>
            <a:rPr lang="lv-LV" sz="800" b="0" i="0" u="none" strike="noStrike" dirty="0">
              <a:solidFill>
                <a:schemeClr val="bg2">
                  <a:lumMod val="50000"/>
                </a:schemeClr>
              </a:solidFill>
              <a:effectLst/>
              <a:latin typeface="Arial" panose="020B0604020202020204" pitchFamily="34" charset="0"/>
            </a:rPr>
            <a:t>)</a:t>
          </a:r>
        </a:p>
      </cdr:txBody>
    </cdr:sp>
  </cdr:relSizeAnchor>
  <cdr:relSizeAnchor xmlns:cdr="http://schemas.openxmlformats.org/drawingml/2006/chartDrawing">
    <cdr:from>
      <cdr:x>0.72662</cdr:x>
      <cdr:y>0.77812</cdr:y>
    </cdr:from>
    <cdr:to>
      <cdr:x>0.77363</cdr:x>
      <cdr:y>0.82729</cdr:y>
    </cdr:to>
    <cdr:pic>
      <cdr:nvPicPr>
        <cdr:cNvPr id="4" name="Picture 3" descr="Riga Energy Agency">
          <a:extLst xmlns:a="http://schemas.openxmlformats.org/drawingml/2006/main">
            <a:ext uri="{FF2B5EF4-FFF2-40B4-BE49-F238E27FC236}">
              <a16:creationId xmlns:a16="http://schemas.microsoft.com/office/drawing/2014/main" id="{DE60672F-AAD5-9279-E287-3303E6FD4AF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9751163" y="5640619"/>
          <a:ext cx="630870" cy="35640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0.19966</cdr:x>
      <cdr:y>0.75208</cdr:y>
    </cdr:from>
    <cdr:to>
      <cdr:x>0.23809</cdr:x>
      <cdr:y>0.83692</cdr:y>
    </cdr:to>
    <cdr:pic>
      <cdr:nvPicPr>
        <cdr:cNvPr id="5" name="Picture 4" descr="University of Latvia">
          <a:extLst xmlns:a="http://schemas.openxmlformats.org/drawingml/2006/main">
            <a:ext uri="{FF2B5EF4-FFF2-40B4-BE49-F238E27FC236}">
              <a16:creationId xmlns:a16="http://schemas.microsoft.com/office/drawing/2014/main" id="{AFF1D826-6C74-76C0-1A0C-9D7B07A4098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679427" y="5451827"/>
          <a:ext cx="515728" cy="615006"/>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0.25963</cdr:x>
      <cdr:y>0.76306</cdr:y>
    </cdr:from>
    <cdr:to>
      <cdr:x>0.35819</cdr:x>
      <cdr:y>0.83303</cdr:y>
    </cdr:to>
    <cdr:pic>
      <cdr:nvPicPr>
        <cdr:cNvPr id="6" name="Picture 5" descr="EDI">
          <a:extLst xmlns:a="http://schemas.openxmlformats.org/drawingml/2006/main">
            <a:ext uri="{FF2B5EF4-FFF2-40B4-BE49-F238E27FC236}">
              <a16:creationId xmlns:a16="http://schemas.microsoft.com/office/drawing/2014/main" id="{3E263ACD-8810-0870-9B3E-25B61FD06A38}"/>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l="33694"/>
        <a:stretch xmlns:a="http://schemas.openxmlformats.org/drawingml/2006/main"/>
      </cdr:blipFill>
      <cdr:spPr bwMode="auto">
        <a:xfrm xmlns:a="http://schemas.openxmlformats.org/drawingml/2006/main">
          <a:off x="3484188" y="5531409"/>
          <a:ext cx="1322667" cy="507214"/>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9E60E-9553-4515-92A4-08112D9B6CEF}" type="datetimeFigureOut">
              <a:rPr lang="lv-LV" smtClean="0"/>
              <a:t>24.07.24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C83E2-D11F-4B32-856E-6A993DCF9A0C}" type="slidenum">
              <a:rPr lang="lv-LV" smtClean="0"/>
              <a:t>‹#›</a:t>
            </a:fld>
            <a:endParaRPr lang="lv-LV"/>
          </a:p>
        </p:txBody>
      </p:sp>
    </p:spTree>
    <p:extLst>
      <p:ext uri="{BB962C8B-B14F-4D97-AF65-F5344CB8AC3E}">
        <p14:creationId xmlns:p14="http://schemas.microsoft.com/office/powerpoint/2010/main" val="35161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7072F8-94B0-4898-B341-A305228E6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0AD87C2-0DDC-4A81-A877-5E536071F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lv-LV" dirty="0"/>
              <a:t>Aiga</a:t>
            </a:r>
            <a:endParaRPr lang="lv-LV" altLang="lv-LV" dirty="0"/>
          </a:p>
        </p:txBody>
      </p:sp>
      <p:sp>
        <p:nvSpPr>
          <p:cNvPr id="13316" name="Slide Number Placeholder 3">
            <a:extLst>
              <a:ext uri="{FF2B5EF4-FFF2-40B4-BE49-F238E27FC236}">
                <a16:creationId xmlns:a16="http://schemas.microsoft.com/office/drawing/2014/main" id="{149A11AB-3885-414C-901B-BF6C0AEAB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1</a:t>
            </a:fld>
            <a:endParaRPr lang="lv-LV" altLang="lv-LV"/>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62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30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6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80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646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60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361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575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92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580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a:t>Aiga</a:t>
            </a:r>
            <a:endParaRPr lang="lv-LV" dirty="0"/>
          </a:p>
        </p:txBody>
      </p:sp>
      <p:sp>
        <p:nvSpPr>
          <p:cNvPr id="4" name="Slaida numura vietturis 3"/>
          <p:cNvSpPr>
            <a:spLocks noGrp="1"/>
          </p:cNvSpPr>
          <p:nvPr>
            <p:ph type="sldNum" sz="quarter" idx="5"/>
          </p:nvPr>
        </p:nvSpPr>
        <p:spPr/>
        <p:txBody>
          <a:bodyPr/>
          <a:lstStyle/>
          <a:p>
            <a:fld id="{299C83E2-D11F-4B32-856E-6A993DCF9A0C}" type="slidenum">
              <a:rPr lang="lv-LV" smtClean="0"/>
              <a:t>2</a:t>
            </a:fld>
            <a:endParaRPr lang="lv-LV"/>
          </a:p>
        </p:txBody>
      </p:sp>
    </p:spTree>
    <p:extLst>
      <p:ext uri="{BB962C8B-B14F-4D97-AF65-F5344CB8AC3E}">
        <p14:creationId xmlns:p14="http://schemas.microsoft.com/office/powerpoint/2010/main" val="4244255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endParaRPr lang="lv-LV"/>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04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Kā jau Marija iepriekš minēja, mēs visus, kam ir ideja un vēlme piedalīties projektos </a:t>
            </a:r>
            <a:r>
              <a:rPr lang="lv-LV" dirty="0" err="1"/>
              <a:t>aicinam</a:t>
            </a:r>
            <a:r>
              <a:rPr lang="lv-LV" dirty="0"/>
              <a:t> izveidot savu </a:t>
            </a:r>
            <a:r>
              <a:rPr lang="lv-LV" dirty="0" err="1"/>
              <a:t>one</a:t>
            </a:r>
            <a:r>
              <a:rPr lang="lv-LV" dirty="0"/>
              <a:t> </a:t>
            </a:r>
            <a:r>
              <a:rPr lang="lv-LV" dirty="0" err="1"/>
              <a:t>pager</a:t>
            </a:r>
            <a:r>
              <a:rPr lang="lv-LV" dirty="0"/>
              <a:t>. To jūs varēsiet atsūtīt gan mums, lai mēs to varam izplatīt tālāk NKP tīklā, gan tas Jums noderēs sarunās ar sadarbības partneriem un dalībās tīklošanās pasākumos. Un es noteikti ieteiktu veltīt laiku, lai izveidotu vizuāli pievilcīgu un labi strukturētu šo </a:t>
            </a:r>
            <a:r>
              <a:rPr lang="lv-LV" dirty="0" err="1"/>
              <a:t>one</a:t>
            </a:r>
            <a:r>
              <a:rPr lang="lv-LV" dirty="0"/>
              <a:t> </a:t>
            </a:r>
            <a:r>
              <a:rPr lang="lv-LV" dirty="0" err="1"/>
              <a:t>pagger</a:t>
            </a:r>
            <a:r>
              <a:rPr lang="lv-LV" dirty="0"/>
              <a:t>. Noteikti šāda veida </a:t>
            </a:r>
            <a:r>
              <a:rPr lang="lv-LV" dirty="0" err="1"/>
              <a:t>one</a:t>
            </a:r>
            <a:r>
              <a:rPr lang="lv-LV" dirty="0"/>
              <a:t> </a:t>
            </a:r>
            <a:r>
              <a:rPr lang="lv-LV" dirty="0" err="1"/>
              <a:t>pager</a:t>
            </a:r>
            <a:r>
              <a:rPr lang="lv-LV" dirty="0"/>
              <a:t> Jums dos iespēju izcelties uz citu fonu un jau sākumā radīt profesionāla partnera tēlu. Kā arī ja Jums izskatot iepriekšējos slaidus, ir konkurss kuram vēlaties gatavoties, tad droši rakstiet, jo arī mums no </a:t>
            </a:r>
            <a:r>
              <a:rPr lang="lv-LV" dirty="0" err="1"/>
              <a:t>paējiem</a:t>
            </a:r>
            <a:r>
              <a:rPr lang="lv-LV" dirty="0"/>
              <a:t> kolēģiem pienāk informācija ar šādiem </a:t>
            </a:r>
            <a:r>
              <a:rPr lang="lv-LV" dirty="0" err="1"/>
              <a:t>one</a:t>
            </a:r>
            <a:r>
              <a:rPr lang="lv-LV" dirty="0"/>
              <a:t> </a:t>
            </a:r>
            <a:r>
              <a:rPr lang="lv-LV" dirty="0" err="1"/>
              <a:t>pager</a:t>
            </a:r>
            <a:r>
              <a:rPr lang="lv-LV" dirty="0"/>
              <a:t> un iespējams varam uzreiz jūs savest kopā ar kādu, kas tieši meklē partnerus, Jūsu izvēlētajā konkursā. </a:t>
            </a:r>
          </a:p>
        </p:txBody>
      </p:sp>
      <p:sp>
        <p:nvSpPr>
          <p:cNvPr id="4" name="Slaida numura vietturis 3"/>
          <p:cNvSpPr>
            <a:spLocks noGrp="1"/>
          </p:cNvSpPr>
          <p:nvPr>
            <p:ph type="sldNum" sz="quarter" idx="5"/>
          </p:nvPr>
        </p:nvSpPr>
        <p:spPr/>
        <p:txBody>
          <a:bodyPr/>
          <a:lstStyle/>
          <a:p>
            <a:fld id="{F43E3A39-F0E6-4DBB-A897-EDEB3961B8B5}" type="slidenum">
              <a:rPr lang="lv-LV" smtClean="0"/>
              <a:t>22</a:t>
            </a:fld>
            <a:endParaRPr lang="lv-LV"/>
          </a:p>
        </p:txBody>
      </p:sp>
    </p:spTree>
    <p:extLst>
      <p:ext uri="{BB962C8B-B14F-4D97-AF65-F5344CB8AC3E}">
        <p14:creationId xmlns:p14="http://schemas.microsoft.com/office/powerpoint/2010/main" val="209315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V" dirty="0"/>
              <a:t>Parasti viens no aktuālakajiem jautājumiem, ko mums uzdot, ir kā atrast partnerus. 5. klasterim šobrīd ir atvērta partneru meklēšanas platforma, aktīvai links uz platformu ir pieejams prezentācijā. Platformā šobrīd ir pierģistrējuušies vairāk kā 800 dalībnieki, gan no zinātniskajām institūcijām, gan uzņēmumiem, gan nevalstiskām organizācijām, tāpēc šis ir viens no veidiem kā atrast partnerus ja vēlaties būt koordinātors, gan iespēja atrast sadarbības partnerus, lai pievienotos jau esošam konsoricijam. Platforma būs atvērta līdz 24 gada 30. decembrim</a:t>
            </a:r>
          </a:p>
        </p:txBody>
      </p:sp>
      <p:sp>
        <p:nvSpPr>
          <p:cNvPr id="4" name="Slide Number Placeholder 3"/>
          <p:cNvSpPr>
            <a:spLocks noGrp="1"/>
          </p:cNvSpPr>
          <p:nvPr>
            <p:ph type="sldNum" sz="quarter" idx="5"/>
          </p:nvPr>
        </p:nvSpPr>
        <p:spPr/>
        <p:txBody>
          <a:bodyPr/>
          <a:lstStyle/>
          <a:p>
            <a:fld id="{299C83E2-D11F-4B32-856E-6A993DCF9A0C}" type="slidenum">
              <a:rPr lang="lv-LV" smtClean="0"/>
              <a:t>23</a:t>
            </a:fld>
            <a:endParaRPr lang="lv-LV"/>
          </a:p>
        </p:txBody>
      </p:sp>
    </p:spTree>
    <p:extLst>
      <p:ext uri="{BB962C8B-B14F-4D97-AF65-F5344CB8AC3E}">
        <p14:creationId xmlns:p14="http://schemas.microsoft.com/office/powerpoint/2010/main" val="1070693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err="1"/>
              <a:t>Viens</a:t>
            </a:r>
            <a:r>
              <a:rPr lang="en-US" dirty="0"/>
              <a:t> no </a:t>
            </a:r>
            <a:r>
              <a:rPr lang="en-US" dirty="0" err="1"/>
              <a:t>svarīgākajiem</a:t>
            </a:r>
            <a:r>
              <a:rPr lang="en-US" dirty="0"/>
              <a:t> </a:t>
            </a:r>
            <a:r>
              <a:rPr lang="en-US" dirty="0" err="1"/>
              <a:t>noteikumiem</a:t>
            </a:r>
            <a:r>
              <a:rPr lang="en-US" dirty="0"/>
              <a:t> </a:t>
            </a:r>
            <a:r>
              <a:rPr lang="en-US" dirty="0" err="1"/>
              <a:t>kā</a:t>
            </a:r>
            <a:r>
              <a:rPr lang="en-US" dirty="0"/>
              <a:t> </a:t>
            </a:r>
            <a:r>
              <a:rPr lang="en-US" dirty="0" err="1"/>
              <a:t>atrast</a:t>
            </a:r>
            <a:r>
              <a:rPr lang="en-US" dirty="0"/>
              <a:t> </a:t>
            </a:r>
            <a:r>
              <a:rPr lang="en-US" dirty="0" err="1"/>
              <a:t>sadarbības</a:t>
            </a:r>
            <a:r>
              <a:rPr lang="en-US" dirty="0"/>
              <a:t> </a:t>
            </a:r>
            <a:r>
              <a:rPr lang="en-US" dirty="0" err="1"/>
              <a:t>partnerus</a:t>
            </a:r>
            <a:r>
              <a:rPr lang="en-US" dirty="0"/>
              <a:t> un </a:t>
            </a:r>
            <a:r>
              <a:rPr lang="en-US" dirty="0" err="1"/>
              <a:t>būt</a:t>
            </a:r>
            <a:r>
              <a:rPr lang="en-US" dirty="0"/>
              <a:t> </a:t>
            </a:r>
            <a:r>
              <a:rPr lang="en-US" dirty="0" err="1"/>
              <a:t>veiksmīgiem</a:t>
            </a:r>
            <a:r>
              <a:rPr lang="en-US" dirty="0"/>
              <a:t> </a:t>
            </a:r>
            <a:r>
              <a:rPr lang="en-US" dirty="0" err="1"/>
              <a:t>ir</a:t>
            </a:r>
            <a:r>
              <a:rPr lang="en-US" dirty="0"/>
              <a:t> </a:t>
            </a:r>
            <a:r>
              <a:rPr lang="en-US" dirty="0" err="1"/>
              <a:t>piedalīties</a:t>
            </a:r>
            <a:r>
              <a:rPr lang="en-US" dirty="0"/>
              <a:t> </a:t>
            </a:r>
            <a:r>
              <a:rPr lang="en-US" dirty="0" err="1"/>
              <a:t>tīklošanās</a:t>
            </a:r>
            <a:r>
              <a:rPr lang="en-US" dirty="0"/>
              <a:t> </a:t>
            </a:r>
            <a:r>
              <a:rPr lang="en-US" dirty="0" err="1"/>
              <a:t>pasākumos</a:t>
            </a:r>
            <a:r>
              <a:rPr lang="en-US" dirty="0"/>
              <a:t>. </a:t>
            </a:r>
            <a:r>
              <a:rPr lang="en-US" dirty="0" err="1"/>
              <a:t>Visus</a:t>
            </a:r>
            <a:r>
              <a:rPr lang="en-US" dirty="0"/>
              <a:t> </a:t>
            </a:r>
            <a:r>
              <a:rPr lang="en-US" dirty="0" err="1"/>
              <a:t>pasākumus</a:t>
            </a:r>
            <a:r>
              <a:rPr lang="en-US" dirty="0"/>
              <a:t>, kas </a:t>
            </a:r>
            <a:r>
              <a:rPr lang="en-US" dirty="0" err="1"/>
              <a:t>varētu</a:t>
            </a:r>
            <a:r>
              <a:rPr lang="en-US" dirty="0"/>
              <a:t> </a:t>
            </a:r>
            <a:r>
              <a:rPr lang="en-US" dirty="0" err="1"/>
              <a:t>būt</a:t>
            </a:r>
            <a:r>
              <a:rPr lang="en-US" dirty="0"/>
              <a:t> </a:t>
            </a:r>
            <a:r>
              <a:rPr lang="en-US" dirty="0" err="1"/>
              <a:t>aktuāli</a:t>
            </a:r>
            <a:r>
              <a:rPr lang="en-US" dirty="0"/>
              <a:t> 5. </a:t>
            </a:r>
            <a:r>
              <a:rPr lang="en-US" dirty="0" err="1"/>
              <a:t>klasterim</a:t>
            </a:r>
            <a:r>
              <a:rPr lang="en-US" dirty="0"/>
              <a:t> </a:t>
            </a:r>
            <a:r>
              <a:rPr lang="en-US" dirty="0" err="1"/>
              <a:t>mes</a:t>
            </a:r>
            <a:r>
              <a:rPr lang="en-US" dirty="0"/>
              <a:t> </a:t>
            </a:r>
            <a:r>
              <a:rPr lang="en-US" dirty="0" err="1"/>
              <a:t>vienmēr</a:t>
            </a:r>
            <a:r>
              <a:rPr lang="en-US" dirty="0"/>
              <a:t> </a:t>
            </a:r>
            <a:r>
              <a:rPr lang="en-US" dirty="0" err="1"/>
              <a:t>publicējam</a:t>
            </a:r>
            <a:r>
              <a:rPr lang="en-US" dirty="0"/>
              <a:t> LZP </a:t>
            </a:r>
            <a:r>
              <a:rPr lang="en-US" dirty="0" err="1"/>
              <a:t>mājaslapā</a:t>
            </a:r>
            <a:r>
              <a:rPr lang="en-US" dirty="0"/>
              <a:t>, </a:t>
            </a:r>
            <a:r>
              <a:rPr lang="en-US" dirty="0" err="1"/>
              <a:t>kā</a:t>
            </a:r>
            <a:r>
              <a:rPr lang="en-US" dirty="0"/>
              <a:t> </a:t>
            </a:r>
            <a:r>
              <a:rPr lang="en-US" dirty="0" err="1"/>
              <a:t>arī</a:t>
            </a:r>
            <a:r>
              <a:rPr lang="en-US" dirty="0"/>
              <a:t> es </a:t>
            </a:r>
            <a:r>
              <a:rPr lang="en-US" dirty="0" err="1"/>
              <a:t>nosūtu</a:t>
            </a:r>
            <a:r>
              <a:rPr lang="en-US" dirty="0"/>
              <a:t> e-</a:t>
            </a:r>
            <a:r>
              <a:rPr lang="en-US" dirty="0" err="1"/>
              <a:t>pastu</a:t>
            </a:r>
            <a:r>
              <a:rPr lang="en-US" dirty="0"/>
              <a:t> </a:t>
            </a:r>
            <a:r>
              <a:rPr lang="en-US" dirty="0" err="1"/>
              <a:t>savai</a:t>
            </a:r>
            <a:r>
              <a:rPr lang="en-US" dirty="0"/>
              <a:t> </a:t>
            </a:r>
            <a:r>
              <a:rPr lang="en-US" dirty="0" err="1"/>
              <a:t>kontaklistei</a:t>
            </a:r>
            <a:r>
              <a:rPr lang="en-US" dirty="0"/>
              <a:t>. Ja </a:t>
            </a:r>
            <a:r>
              <a:rPr lang="en-US" dirty="0" err="1"/>
              <a:t>Jūs</a:t>
            </a:r>
            <a:r>
              <a:rPr lang="en-US" dirty="0"/>
              <a:t> </a:t>
            </a:r>
            <a:r>
              <a:rPr lang="en-US" dirty="0" err="1"/>
              <a:t>vēlaties</a:t>
            </a:r>
            <a:r>
              <a:rPr lang="en-US" dirty="0"/>
              <a:t> </a:t>
            </a:r>
            <a:r>
              <a:rPr lang="en-US" dirty="0" err="1"/>
              <a:t>iekļūt</a:t>
            </a:r>
            <a:r>
              <a:rPr lang="en-US" dirty="0"/>
              <a:t> </a:t>
            </a:r>
            <a:r>
              <a:rPr lang="en-US" dirty="0" err="1"/>
              <a:t>manā</a:t>
            </a:r>
            <a:r>
              <a:rPr lang="en-US" dirty="0"/>
              <a:t> </a:t>
            </a:r>
            <a:r>
              <a:rPr lang="en-US" dirty="0" err="1"/>
              <a:t>kontaktlistē</a:t>
            </a:r>
            <a:r>
              <a:rPr lang="en-US" dirty="0"/>
              <a:t>, tad </a:t>
            </a:r>
            <a:r>
              <a:rPr lang="en-US" dirty="0" err="1"/>
              <a:t>vai</a:t>
            </a:r>
            <a:r>
              <a:rPr lang="en-US" dirty="0"/>
              <a:t> nu </a:t>
            </a:r>
            <a:r>
              <a:rPr lang="en-US" dirty="0" err="1"/>
              <a:t>pēc</a:t>
            </a:r>
            <a:r>
              <a:rPr lang="en-US" dirty="0"/>
              <a:t> </a:t>
            </a:r>
            <a:r>
              <a:rPr lang="en-US" dirty="0" err="1"/>
              <a:t>pasākuma</a:t>
            </a:r>
            <a:r>
              <a:rPr lang="en-US" dirty="0"/>
              <a:t> </a:t>
            </a:r>
            <a:r>
              <a:rPr lang="en-US" dirty="0" err="1"/>
              <a:t>atsūtiet</a:t>
            </a:r>
            <a:r>
              <a:rPr lang="en-US" dirty="0"/>
              <a:t> man </a:t>
            </a:r>
            <a:r>
              <a:rPr lang="en-US" dirty="0" err="1"/>
              <a:t>savu</a:t>
            </a:r>
            <a:r>
              <a:rPr lang="en-US" dirty="0"/>
              <a:t> </a:t>
            </a:r>
            <a:r>
              <a:rPr lang="en-US" dirty="0" err="1"/>
              <a:t>epastu</a:t>
            </a:r>
            <a:r>
              <a:rPr lang="en-US" dirty="0"/>
              <a:t>, </a:t>
            </a:r>
            <a:r>
              <a:rPr lang="en-US" dirty="0" err="1"/>
              <a:t>vai</a:t>
            </a:r>
            <a:r>
              <a:rPr lang="en-US" dirty="0"/>
              <a:t> </a:t>
            </a:r>
            <a:r>
              <a:rPr lang="en-US" dirty="0" err="1"/>
              <a:t>arī</a:t>
            </a:r>
            <a:r>
              <a:rPr lang="en-US" dirty="0"/>
              <a:t> </a:t>
            </a:r>
            <a:r>
              <a:rPr lang="en-US" dirty="0" err="1"/>
              <a:t>aizpildiet</a:t>
            </a:r>
            <a:r>
              <a:rPr lang="en-US" dirty="0"/>
              <a:t> </a:t>
            </a:r>
            <a:r>
              <a:rPr lang="en-US" dirty="0" err="1"/>
              <a:t>Marijas</a:t>
            </a:r>
            <a:r>
              <a:rPr lang="en-US" dirty="0"/>
              <a:t>, </a:t>
            </a:r>
            <a:r>
              <a:rPr lang="en-US" dirty="0" err="1"/>
              <a:t>iepriekš</a:t>
            </a:r>
            <a:r>
              <a:rPr lang="en-US" dirty="0"/>
              <a:t> </a:t>
            </a:r>
            <a:r>
              <a:rPr lang="en-US" dirty="0" err="1"/>
              <a:t>rādīto</a:t>
            </a:r>
            <a:r>
              <a:rPr lang="en-US" dirty="0"/>
              <a:t> </a:t>
            </a:r>
            <a:r>
              <a:rPr lang="en-US" dirty="0" err="1"/>
              <a:t>veidlapu</a:t>
            </a:r>
            <a:r>
              <a:rPr lang="en-US" dirty="0"/>
              <a:t>, </a:t>
            </a:r>
            <a:r>
              <a:rPr lang="en-US" dirty="0" err="1"/>
              <a:t>lai</a:t>
            </a:r>
            <a:r>
              <a:rPr lang="en-US" dirty="0"/>
              <a:t> </a:t>
            </a:r>
            <a:r>
              <a:rPr lang="en-US" dirty="0" err="1"/>
              <a:t>pieteiktos</a:t>
            </a:r>
            <a:r>
              <a:rPr lang="en-US" dirty="0"/>
              <a:t> </a:t>
            </a:r>
            <a:r>
              <a:rPr lang="en-US" dirty="0" err="1"/>
              <a:t>jaunumiem</a:t>
            </a:r>
            <a:r>
              <a:rPr lang="en-US" dirty="0"/>
              <a:t>. </a:t>
            </a:r>
          </a:p>
          <a:p>
            <a:pPr algn="l" fontAlgn="base">
              <a:spcAft>
                <a:spcPts val="750"/>
              </a:spcAft>
            </a:pPr>
            <a:r>
              <a:rPr lang="en-US" dirty="0" err="1"/>
              <a:t>Šobrīd</a:t>
            </a:r>
            <a:r>
              <a:rPr lang="en-US" dirty="0"/>
              <a:t> </a:t>
            </a:r>
            <a:r>
              <a:rPr lang="en-US" dirty="0" err="1"/>
              <a:t>tuvākie</a:t>
            </a:r>
            <a:r>
              <a:rPr lang="en-US" dirty="0"/>
              <a:t> 5. </a:t>
            </a:r>
            <a:r>
              <a:rPr lang="en-US" dirty="0" err="1"/>
              <a:t>klāstera</a:t>
            </a:r>
            <a:r>
              <a:rPr lang="en-US" dirty="0"/>
              <a:t> </a:t>
            </a:r>
            <a:r>
              <a:rPr lang="en-US" dirty="0" err="1"/>
              <a:t>pasākumi</a:t>
            </a:r>
            <a:r>
              <a:rPr lang="en-US" dirty="0"/>
              <a:t> </a:t>
            </a:r>
            <a:r>
              <a:rPr lang="en-US" dirty="0" err="1"/>
              <a:t>ir</a:t>
            </a:r>
            <a:r>
              <a:rPr lang="en-US" dirty="0"/>
              <a:t> </a:t>
            </a:r>
            <a:r>
              <a:rPr lang="lv-LV" sz="1800" b="1" i="0" u="none" strike="noStrike" dirty="0">
                <a:solidFill>
                  <a:srgbClr val="5E327C"/>
                </a:solidFill>
                <a:effectLst/>
                <a:latin typeface="inherit"/>
              </a:rPr>
              <a:t>“</a:t>
            </a:r>
            <a:r>
              <a:rPr lang="lv-LV" sz="1800" b="1" i="0" u="none" strike="noStrike" dirty="0" err="1">
                <a:solidFill>
                  <a:srgbClr val="5E327C"/>
                </a:solidFill>
                <a:effectLst/>
                <a:latin typeface="inherit"/>
              </a:rPr>
              <a:t>European</a:t>
            </a:r>
            <a:r>
              <a:rPr lang="lv-LV" sz="1800" b="1" i="0" u="none" strike="noStrike" dirty="0">
                <a:solidFill>
                  <a:srgbClr val="5E327C"/>
                </a:solidFill>
                <a:effectLst/>
                <a:latin typeface="inherit"/>
              </a:rPr>
              <a:t> </a:t>
            </a:r>
            <a:r>
              <a:rPr lang="lv-LV" sz="1800" b="1" i="0" u="none" strike="noStrike" dirty="0" err="1">
                <a:solidFill>
                  <a:srgbClr val="5E327C"/>
                </a:solidFill>
                <a:effectLst/>
                <a:latin typeface="inherit"/>
              </a:rPr>
              <a:t>Manufacturing</a:t>
            </a:r>
            <a:r>
              <a:rPr lang="lv-LV" sz="1800" b="1" i="0" u="none" strike="noStrike" dirty="0">
                <a:solidFill>
                  <a:srgbClr val="5E327C"/>
                </a:solidFill>
                <a:effectLst/>
                <a:latin typeface="inherit"/>
              </a:rPr>
              <a:t> </a:t>
            </a:r>
            <a:r>
              <a:rPr lang="lv-LV" sz="1800" b="1" i="0" u="none" strike="noStrike" dirty="0" err="1">
                <a:solidFill>
                  <a:srgbClr val="5E327C"/>
                </a:solidFill>
                <a:effectLst/>
                <a:latin typeface="inherit"/>
              </a:rPr>
              <a:t>Conference</a:t>
            </a:r>
            <a:r>
              <a:rPr lang="lv-LV" sz="1800" b="1" i="0" u="none" strike="noStrike" dirty="0">
                <a:solidFill>
                  <a:srgbClr val="5E327C"/>
                </a:solidFill>
                <a:effectLst/>
                <a:latin typeface="inherit"/>
              </a:rPr>
              <a:t> 2024“</a:t>
            </a:r>
            <a:r>
              <a:rPr lang="lv-LV" sz="1800" b="0" i="0" u="none" strike="noStrike" dirty="0">
                <a:solidFill>
                  <a:srgbClr val="000000"/>
                </a:solidFill>
                <a:effectLst/>
                <a:latin typeface="inherit"/>
              </a:rPr>
              <a:t> kas notiks no 24.- 25. septembrim, Beļģijā. </a:t>
            </a:r>
            <a:r>
              <a:rPr lang="lv-LV" sz="1800" b="0" i="0" u="none" strike="noStrike" dirty="0">
                <a:solidFill>
                  <a:srgbClr val="242424"/>
                </a:solidFill>
                <a:effectLst/>
                <a:latin typeface="Aptos" panose="020B0004020202020204" pitchFamily="34" charset="0"/>
              </a:rPr>
              <a:t> Šī </a:t>
            </a:r>
            <a:r>
              <a:rPr lang="lv-LV" sz="1800" b="0" i="0" u="none" strike="noStrike" dirty="0">
                <a:solidFill>
                  <a:srgbClr val="000000"/>
                </a:solidFill>
                <a:effectLst/>
                <a:latin typeface="Aptos" panose="020B0004020202020204" pitchFamily="34" charset="0"/>
              </a:rPr>
              <a:t>konference notiek reizi divos gados, un tā pulcē galvenos Eiropas ražošanas nozares dalībniekus, tostarp politikas veidotājus, nozares pārstāvjus, kā arī zinātniskās institūcijas, pētniecības un tehnoloģiju organizācijas un </a:t>
            </a:r>
            <a:r>
              <a:rPr lang="lv-LV" sz="1800" b="0" i="0" u="none" strike="noStrike" dirty="0" err="1">
                <a:solidFill>
                  <a:srgbClr val="000000"/>
                </a:solidFill>
                <a:effectLst/>
                <a:latin typeface="Aptos" panose="020B0004020202020204" pitchFamily="34" charset="0"/>
              </a:rPr>
              <a:t>jaunuzņēmumus</a:t>
            </a:r>
            <a:r>
              <a:rPr lang="lv-LV" sz="1800" b="0" i="0" u="none" strike="noStrike" dirty="0">
                <a:solidFill>
                  <a:srgbClr val="000000"/>
                </a:solidFill>
                <a:effectLst/>
                <a:latin typeface="Aptos" panose="020B0004020202020204" pitchFamily="34" charset="0"/>
              </a:rPr>
              <a:t>. </a:t>
            </a:r>
            <a:br>
              <a:rPr lang="en-LV" sz="2800" dirty="0"/>
            </a:br>
            <a:r>
              <a:rPr lang="en-LV" sz="2800" b="0" i="0" u="none" strike="noStrike" dirty="0">
                <a:solidFill>
                  <a:srgbClr val="000000"/>
                </a:solidFill>
                <a:effectLst/>
                <a:highlight>
                  <a:srgbClr val="FFFFFF"/>
                </a:highlight>
                <a:latin typeface="Aptos" panose="020B0004020202020204" pitchFamily="34" charset="0"/>
              </a:rPr>
              <a:t> Uz šo pasākumu iespējams pieteikties atbalstam 1000 EUR tīkošanās pasākumiem.</a:t>
            </a:r>
            <a:endParaRPr lang="lv-LV" sz="1800" b="0" i="0" u="none" strike="noStrike" dirty="0">
              <a:solidFill>
                <a:srgbClr val="000000"/>
              </a:solidFill>
              <a:effectLst/>
              <a:latin typeface="Aptos" panose="020B0004020202020204" pitchFamily="34" charset="0"/>
            </a:endParaRPr>
          </a:p>
          <a:p>
            <a:pPr algn="l" fontAlgn="base"/>
            <a:r>
              <a:rPr lang="lv-LV" sz="1800" b="0" i="0" u="none" strike="noStrike" dirty="0">
                <a:solidFill>
                  <a:srgbClr val="000000"/>
                </a:solidFill>
                <a:effectLst/>
                <a:latin typeface="Aptos" panose="020B0004020202020204" pitchFamily="34" charset="0"/>
              </a:rPr>
              <a:t>Savukārt no 16-17 novembrim notiks divu dienu tīklošanās pasākums  EIT INNOENERGY, kas pulcēs </a:t>
            </a:r>
            <a:r>
              <a:rPr lang="lv-LV" sz="1800" b="0" i="0" u="none" strike="noStrike" dirty="0" err="1">
                <a:solidFill>
                  <a:srgbClr val="000000"/>
                </a:solidFill>
                <a:effectLst/>
                <a:latin typeface="Aptos" panose="020B0004020202020204" pitchFamily="34" charset="0"/>
              </a:rPr>
              <a:t>enerģētkas</a:t>
            </a:r>
            <a:r>
              <a:rPr lang="lv-LV" sz="1800" b="0" i="0" u="none" strike="noStrike" dirty="0">
                <a:solidFill>
                  <a:srgbClr val="000000"/>
                </a:solidFill>
                <a:effectLst/>
                <a:latin typeface="Aptos" panose="020B0004020202020204" pitchFamily="34" charset="0"/>
              </a:rPr>
              <a:t>  nozares līderus, investorus, politikas veidotājus un uzņēmējus.</a:t>
            </a:r>
          </a:p>
        </p:txBody>
      </p:sp>
      <p:sp>
        <p:nvSpPr>
          <p:cNvPr id="4" name="Slaida numura vietturis 3"/>
          <p:cNvSpPr>
            <a:spLocks noGrp="1"/>
          </p:cNvSpPr>
          <p:nvPr>
            <p:ph type="sldNum" sz="quarter" idx="5"/>
          </p:nvPr>
        </p:nvSpPr>
        <p:spPr/>
        <p:txBody>
          <a:bodyPr/>
          <a:lstStyle/>
          <a:p>
            <a:fld id="{F43E3A39-F0E6-4DBB-A897-EDEB3961B8B5}" type="slidenum">
              <a:rPr lang="lv-LV" smtClean="0"/>
              <a:t>24</a:t>
            </a:fld>
            <a:endParaRPr lang="lv-LV"/>
          </a:p>
        </p:txBody>
      </p:sp>
    </p:spTree>
    <p:extLst>
      <p:ext uri="{BB962C8B-B14F-4D97-AF65-F5344CB8AC3E}">
        <p14:creationId xmlns:p14="http://schemas.microsoft.com/office/powerpoint/2010/main" val="170702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V" dirty="0"/>
              <a:t>5. klasterim ir sava oficiālā mājaslapa, greenet, kas ir veidota, lai palīdzētu projektu pieteicējiem sagatvot savus projektu pieteikumus un lai nodrošinātu veiksmīgāku dalību apvārsnis eiropa. Mājaslapā ir pieejama informācija par aktuālajiem tīklošanās pasākumiem, datu lapas, tiek publicēti jaunumi un aktualitātes, kā arī no mājas lapas vart nokļūt partneru meklēšnas platformā par kuru Jums jau stāstiju. Tā pat mājaslapā ir pieejami arī vairāki interesantas video </a:t>
            </a:r>
            <a:r>
              <a:rPr lang="lv-LV" dirty="0"/>
              <a:t>intervijas, kuru mērķis ir parādīt pētniecības un inovācijas kopienu inovācijas potenciālu </a:t>
            </a:r>
            <a:r>
              <a:rPr lang="lv-LV" dirty="0" err="1"/>
              <a:t>waidening</a:t>
            </a:r>
            <a:r>
              <a:rPr lang="lv-LV" dirty="0"/>
              <a:t> valstīs. </a:t>
            </a:r>
            <a:endParaRPr lang="en-LV" dirty="0"/>
          </a:p>
        </p:txBody>
      </p:sp>
      <p:sp>
        <p:nvSpPr>
          <p:cNvPr id="4" name="Slide Number Placeholder 3"/>
          <p:cNvSpPr>
            <a:spLocks noGrp="1"/>
          </p:cNvSpPr>
          <p:nvPr>
            <p:ph type="sldNum" sz="quarter" idx="5"/>
          </p:nvPr>
        </p:nvSpPr>
        <p:spPr/>
        <p:txBody>
          <a:bodyPr/>
          <a:lstStyle/>
          <a:p>
            <a:fld id="{299C83E2-D11F-4B32-856E-6A993DCF9A0C}" type="slidenum">
              <a:rPr lang="lv-LV" smtClean="0"/>
              <a:t>25</a:t>
            </a:fld>
            <a:endParaRPr lang="lv-LV"/>
          </a:p>
        </p:txBody>
      </p:sp>
    </p:spTree>
    <p:extLst>
      <p:ext uri="{BB962C8B-B14F-4D97-AF65-F5344CB8AC3E}">
        <p14:creationId xmlns:p14="http://schemas.microsoft.com/office/powerpoint/2010/main" val="3696568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V" dirty="0"/>
              <a:t>Jums ir pieejama </a:t>
            </a:r>
            <a:r>
              <a:rPr lang="lv-LV" dirty="0"/>
              <a:t>Tiešsaistes datubāze, kurā apkopota informācija par galvenajām Eiropas dalībniekiem tieši enerģētikas, klimata un mobilitātes jomās. Izmatojot šo datu bāzi Jums ir iespēja iegūt tiešu </a:t>
            </a:r>
            <a:r>
              <a:rPr lang="lv-LV" dirty="0" err="1"/>
              <a:t>piekļūvi</a:t>
            </a:r>
            <a:r>
              <a:rPr lang="lv-LV" dirty="0"/>
              <a:t> interesējošajām organizācijām, izmantojot saiti uz konkrētās organizācijas tīmekļa vietni, kas Jums sniegs tālāku informāciju par to, kā ar šīm organizācijām  sazināties. Ja Jūs meklējat sadarbības partnerus, </a:t>
            </a:r>
            <a:r>
              <a:rPr lang="lv-LV" dirty="0" err="1"/>
              <a:t>taad</a:t>
            </a:r>
            <a:r>
              <a:rPr lang="lv-LV" dirty="0"/>
              <a:t> noteikti ieteiktu apskatīt šo datu bāzi, jo visas šīs organizācijas ir </a:t>
            </a:r>
            <a:r>
              <a:rPr lang="lv-LV" dirty="0" err="1"/>
              <a:t>ieintresētas</a:t>
            </a:r>
            <a:r>
              <a:rPr lang="lv-LV" dirty="0"/>
              <a:t> piedalīties apvārsnis Eiropa </a:t>
            </a:r>
            <a:r>
              <a:rPr lang="lv-LV" dirty="0" err="1"/>
              <a:t>projjektos</a:t>
            </a:r>
            <a:r>
              <a:rPr lang="lv-LV" dirty="0"/>
              <a:t>, kā arī šeit ir tieši atlasītas organizācijas kuru </a:t>
            </a:r>
            <a:r>
              <a:rPr lang="lv-LV" dirty="0" err="1"/>
              <a:t>darbībasjoma</a:t>
            </a:r>
            <a:r>
              <a:rPr lang="lv-LV" dirty="0"/>
              <a:t> atbilst 5. </a:t>
            </a:r>
            <a:r>
              <a:rPr lang="lv-LV" dirty="0" err="1"/>
              <a:t>klāstera</a:t>
            </a:r>
            <a:r>
              <a:rPr lang="lv-LV" dirty="0"/>
              <a:t> tematikai. </a:t>
            </a:r>
          </a:p>
          <a:p>
            <a:r>
              <a:rPr lang="lv-LV" dirty="0"/>
              <a:t>Un šī datu bāze pastāvīgi tiek atjaunināta un papildināta, kas sekmē to, ka pieejamā informācija ir aktuāla un nav novecojusi. </a:t>
            </a:r>
            <a:endParaRPr lang="en-LV" dirty="0"/>
          </a:p>
          <a:p>
            <a:endParaRPr lang="en-LV" dirty="0"/>
          </a:p>
        </p:txBody>
      </p:sp>
      <p:sp>
        <p:nvSpPr>
          <p:cNvPr id="4" name="Slide Number Placeholder 3"/>
          <p:cNvSpPr>
            <a:spLocks noGrp="1"/>
          </p:cNvSpPr>
          <p:nvPr>
            <p:ph type="sldNum" sz="quarter" idx="5"/>
          </p:nvPr>
        </p:nvSpPr>
        <p:spPr/>
        <p:txBody>
          <a:bodyPr/>
          <a:lstStyle/>
          <a:p>
            <a:fld id="{299C83E2-D11F-4B32-856E-6A993DCF9A0C}" type="slidenum">
              <a:rPr lang="lv-LV" smtClean="0"/>
              <a:t>26</a:t>
            </a:fld>
            <a:endParaRPr lang="lv-LV"/>
          </a:p>
        </p:txBody>
      </p:sp>
    </p:spTree>
    <p:extLst>
      <p:ext uri="{BB962C8B-B14F-4D97-AF65-F5344CB8AC3E}">
        <p14:creationId xmlns:p14="http://schemas.microsoft.com/office/powerpoint/2010/main" val="2495576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Tā pat </a:t>
            </a:r>
            <a:r>
              <a:rPr lang="lv-LV" dirty="0" err="1"/>
              <a:t>greenet</a:t>
            </a:r>
            <a:r>
              <a:rPr lang="lv-LV" dirty="0"/>
              <a:t> mājaslapā Jums ir pieejama materiālu bibliotēka, kā piemēram stratēģijas, un citi dokumenti, ko publicējuši attiecīgās jomas dalībnieki no Eiropas pētniecības un inovācijas kopienas jomās klimats enerģētika un mobilitāti. </a:t>
            </a:r>
            <a:r>
              <a:rPr lang="lv-LV" dirty="0" err="1"/>
              <a:t>Sobrīd</a:t>
            </a:r>
            <a:r>
              <a:rPr lang="lv-LV" dirty="0"/>
              <a:t> datu </a:t>
            </a:r>
            <a:r>
              <a:rPr lang="lv-LV" dirty="0" err="1"/>
              <a:t>biblotēkā</a:t>
            </a:r>
            <a:r>
              <a:rPr lang="lv-LV" dirty="0"/>
              <a:t> ir </a:t>
            </a:r>
            <a:r>
              <a:rPr lang="lv-LV" dirty="0" err="1"/>
              <a:t>peejami</a:t>
            </a:r>
            <a:r>
              <a:rPr lang="lv-LV" dirty="0"/>
              <a:t> vairāk kā 1800 dokumenti, kas Jums var palīdzēt projekta pieteikuma rakstīšanā. Tie var būt </a:t>
            </a:r>
            <a:r>
              <a:rPr lang="lv-LV" dirty="0" err="1"/>
              <a:t>dokumneti</a:t>
            </a:r>
            <a:r>
              <a:rPr lang="lv-LV" dirty="0"/>
              <a:t> uz kuriem varat atsaukties savos projektu pieteikumos, vai arī pēc šiem </a:t>
            </a:r>
            <a:r>
              <a:rPr lang="lv-LV" dirty="0" err="1"/>
              <a:t>dokumntiem</a:t>
            </a:r>
            <a:r>
              <a:rPr lang="lv-LV" dirty="0"/>
              <a:t> un datu lapām varat </a:t>
            </a:r>
            <a:r>
              <a:rPr lang="lv-LV" dirty="0" err="1"/>
              <a:t>saprats</a:t>
            </a:r>
            <a:r>
              <a:rPr lang="lv-LV" dirty="0"/>
              <a:t> galvenās aktualitātes piektā </a:t>
            </a:r>
            <a:r>
              <a:rPr lang="lv-LV" dirty="0" err="1"/>
              <a:t>klāstera</a:t>
            </a:r>
            <a:r>
              <a:rPr lang="lv-LV" dirty="0"/>
              <a:t> </a:t>
            </a:r>
            <a:r>
              <a:rPr lang="lv-LV" dirty="0" err="1"/>
              <a:t>tenatikās</a:t>
            </a:r>
            <a:r>
              <a:rPr lang="lv-LV" dirty="0"/>
              <a:t> Visi pieejamie dokumenti ir aktuāli, jo to atbilstības ierobežojums ir 5 gadi. </a:t>
            </a:r>
          </a:p>
        </p:txBody>
      </p:sp>
      <p:sp>
        <p:nvSpPr>
          <p:cNvPr id="4" name="Slide Number Placeholder 3"/>
          <p:cNvSpPr>
            <a:spLocks noGrp="1"/>
          </p:cNvSpPr>
          <p:nvPr>
            <p:ph type="sldNum" sz="quarter" idx="5"/>
          </p:nvPr>
        </p:nvSpPr>
        <p:spPr/>
        <p:txBody>
          <a:bodyPr/>
          <a:lstStyle/>
          <a:p>
            <a:fld id="{299C83E2-D11F-4B32-856E-6A993DCF9A0C}" type="slidenum">
              <a:rPr lang="lv-LV" smtClean="0"/>
              <a:t>27</a:t>
            </a:fld>
            <a:endParaRPr lang="lv-LV"/>
          </a:p>
        </p:txBody>
      </p:sp>
    </p:spTree>
    <p:extLst>
      <p:ext uri="{BB962C8B-B14F-4D97-AF65-F5344CB8AC3E}">
        <p14:creationId xmlns:p14="http://schemas.microsoft.com/office/powerpoint/2010/main" val="614176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err="1">
                <a:solidFill>
                  <a:srgbClr val="212529"/>
                </a:solidFill>
                <a:effectLst/>
                <a:latin typeface="RobustaTLPro-Medium"/>
              </a:rPr>
              <a:t>Kā</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arī</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gribēju</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atgādināt</a:t>
            </a:r>
            <a:r>
              <a:rPr lang="en-GB" b="0" i="0" u="none" strike="noStrike" dirty="0">
                <a:solidFill>
                  <a:srgbClr val="212529"/>
                </a:solidFill>
                <a:effectLst/>
                <a:latin typeface="RobustaTLPro-Medium"/>
              </a:rPr>
              <a:t> ka </a:t>
            </a:r>
            <a:r>
              <a:rPr lang="en-GB" b="0" i="0" u="none" strike="noStrike" dirty="0" err="1">
                <a:solidFill>
                  <a:srgbClr val="212529"/>
                </a:solidFill>
                <a:effectLst/>
                <a:latin typeface="RobustaTLPro-Medium"/>
              </a:rPr>
              <a:t>arī</a:t>
            </a:r>
            <a:r>
              <a:rPr lang="en-GB" b="0" i="0" u="none" strike="noStrike" dirty="0">
                <a:solidFill>
                  <a:srgbClr val="212529"/>
                </a:solidFill>
                <a:effectLst/>
                <a:latin typeface="RobustaTLPro-Medium"/>
              </a:rPr>
              <a:t> 5tajā </a:t>
            </a:r>
            <a:r>
              <a:rPr lang="en-GB" b="0" i="0" u="none" strike="noStrike" dirty="0" err="1">
                <a:solidFill>
                  <a:srgbClr val="212529"/>
                </a:solidFill>
                <a:effectLst/>
                <a:latin typeface="RobustaTLPro-Medium"/>
              </a:rPr>
              <a:t>klasterī</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ir</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iespēju</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izmantot</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ekspertu</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datu</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bāzi</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Jūs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varat</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iesniegt</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savu</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projekta</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pieteikumu</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priekšpārbaudei</a:t>
            </a:r>
            <a:r>
              <a:rPr lang="en-GB" b="0" i="0" u="none" strike="noStrike" dirty="0">
                <a:solidFill>
                  <a:srgbClr val="212529"/>
                </a:solidFill>
                <a:effectLst/>
                <a:latin typeface="RobustaTLPro-Medium"/>
              </a:rPr>
              <a:t>.  Un </a:t>
            </a:r>
            <a:r>
              <a:rPr lang="en-GB" b="0" i="0" u="none" strike="noStrike" dirty="0" err="1">
                <a:solidFill>
                  <a:srgbClr val="212529"/>
                </a:solidFill>
                <a:effectLst/>
                <a:latin typeface="RobustaTLPro-Medium"/>
              </a:rPr>
              <a:t>atbilstošās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jomas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eksperts</a:t>
            </a:r>
            <a:r>
              <a:rPr lang="en-GB" b="0" i="0" u="none" strike="noStrike" dirty="0">
                <a:solidFill>
                  <a:srgbClr val="212529"/>
                </a:solidFill>
                <a:effectLst/>
                <a:latin typeface="RobustaTLPro-Medium"/>
              </a:rPr>
              <a:t> dos Jums </a:t>
            </a:r>
            <a:r>
              <a:rPr lang="en-GB" b="0" i="0" u="none" strike="noStrike" dirty="0" err="1">
                <a:solidFill>
                  <a:srgbClr val="212529"/>
                </a:solidFill>
                <a:effectLst/>
                <a:latin typeface="RobustaTLPro-Medium"/>
              </a:rPr>
              <a:t>savu</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vērtējumu</a:t>
            </a:r>
            <a:r>
              <a:rPr lang="en-GB" b="0" i="0" u="none" strike="noStrike" dirty="0">
                <a:solidFill>
                  <a:srgbClr val="212529"/>
                </a:solidFill>
                <a:effectLst/>
                <a:latin typeface="RobustaTLPro-Medium"/>
              </a:rPr>
              <a:t> un </a:t>
            </a:r>
            <a:r>
              <a:rPr lang="en-GB" b="0" i="0" u="none" strike="noStrike" dirty="0" err="1">
                <a:solidFill>
                  <a:srgbClr val="212529"/>
                </a:solidFill>
                <a:effectLst/>
                <a:latin typeface="RobustaTLPro-Medium"/>
              </a:rPr>
              <a:t>ieteikumus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kā</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labāk</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uzlabot</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projekta</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pieteikumu</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pirms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tā</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iesniegšans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Šis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atbalsts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pieteicējiem</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ir</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pilnībā</a:t>
            </a:r>
            <a:r>
              <a:rPr lang="en-GB" b="0" i="0" u="none" strike="noStrike" dirty="0">
                <a:solidFill>
                  <a:srgbClr val="212529"/>
                </a:solidFill>
                <a:effectLst/>
                <a:latin typeface="RobustaTLPro-Medium"/>
              </a:rPr>
              <a:t> bez </a:t>
            </a:r>
            <a:r>
              <a:rPr lang="en-GB" b="0" i="0" u="none" strike="noStrike" dirty="0" err="1">
                <a:solidFill>
                  <a:srgbClr val="212529"/>
                </a:solidFill>
                <a:effectLst/>
                <a:latin typeface="RobustaTLPro-Medium"/>
              </a:rPr>
              <a:t>maksas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tāpēc</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noteikti</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ieteikttu</a:t>
            </a:r>
            <a:r>
              <a:rPr lang="en-GB" b="0" i="0" u="none" strike="noStrike" dirty="0">
                <a:solidFill>
                  <a:srgbClr val="212529"/>
                </a:solidFill>
                <a:effectLst/>
                <a:latin typeface="RobustaTLPro-Medium"/>
              </a:rPr>
              <a:t> Jums </a:t>
            </a:r>
            <a:r>
              <a:rPr lang="en-GB" b="0" i="0" u="none" strike="noStrike" dirty="0" err="1">
                <a:solidFill>
                  <a:srgbClr val="212529"/>
                </a:solidFill>
                <a:effectLst/>
                <a:latin typeface="RobustaTLPro-Medium"/>
              </a:rPr>
              <a:t>izmantot</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šo</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iespēju</a:t>
            </a:r>
            <a:r>
              <a:rPr lang="en-GB" b="0" i="0" u="none" strike="noStrike" dirty="0">
                <a:solidFill>
                  <a:srgbClr val="212529"/>
                </a:solidFill>
                <a:effectLst/>
                <a:latin typeface="RobustaTLPro-Medium"/>
              </a:rPr>
              <a:t>.  Ja Jums </a:t>
            </a:r>
            <a:r>
              <a:rPr lang="en-GB" b="0" i="0" u="none" strike="noStrike" dirty="0" err="1">
                <a:solidFill>
                  <a:srgbClr val="212529"/>
                </a:solidFill>
                <a:effectLst/>
                <a:latin typeface="RobustaTLPro-Medium"/>
              </a:rPr>
              <a:t>rodas</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kādi</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specifiski</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jautājumi</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saistībā</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ar</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šī</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atbalsta</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izmnatošanu</a:t>
            </a:r>
            <a:r>
              <a:rPr lang="en-GB" b="0" i="0" u="none" strike="noStrike" dirty="0">
                <a:solidFill>
                  <a:srgbClr val="212529"/>
                </a:solidFill>
                <a:effectLst/>
                <a:latin typeface="RobustaTLPro-Medium"/>
              </a:rPr>
              <a:t>, tad </a:t>
            </a:r>
            <a:r>
              <a:rPr lang="en-GB" b="0" i="0" u="none" strike="noStrike" dirty="0" err="1">
                <a:solidFill>
                  <a:srgbClr val="212529"/>
                </a:solidFill>
                <a:effectLst/>
                <a:latin typeface="RobustaTLPro-Medium"/>
              </a:rPr>
              <a:t>droši</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rakstiet</a:t>
            </a:r>
            <a:r>
              <a:rPr lang="en-GB" b="0" i="0" u="none" strike="noStrike" dirty="0">
                <a:solidFill>
                  <a:srgbClr val="212529"/>
                </a:solidFill>
                <a:effectLst/>
                <a:latin typeface="RobustaTLPro-Medium"/>
              </a:rPr>
              <a:t> mania </a:t>
            </a:r>
            <a:r>
              <a:rPr lang="en-GB" b="0" i="0" u="none" strike="noStrike" dirty="0" err="1">
                <a:solidFill>
                  <a:srgbClr val="212529"/>
                </a:solidFill>
                <a:effectLst/>
                <a:latin typeface="RobustaTLPro-Medium"/>
              </a:rPr>
              <a:t>kolēģei</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Zanei</a:t>
            </a:r>
            <a:r>
              <a:rPr lang="en-GB" b="0" i="0" u="none" strike="noStrike" dirty="0">
                <a:solidFill>
                  <a:srgbClr val="212529"/>
                </a:solidFill>
                <a:effectLst/>
                <a:latin typeface="RobustaTLPro-Medium"/>
              </a:rPr>
              <a:t> </a:t>
            </a:r>
            <a:r>
              <a:rPr lang="en-GB" b="0" i="0" u="none" strike="noStrike" dirty="0" err="1">
                <a:solidFill>
                  <a:srgbClr val="212529"/>
                </a:solidFill>
                <a:effectLst/>
                <a:latin typeface="RobustaTLPro-Medium"/>
              </a:rPr>
              <a:t>Zondakai</a:t>
            </a:r>
            <a:endParaRPr lang="en-GB" b="0" i="0" u="none" strike="noStrike" dirty="0">
              <a:solidFill>
                <a:srgbClr val="212529"/>
              </a:solidFill>
              <a:effectLst/>
              <a:latin typeface="RobustaTLPro-Regular"/>
            </a:endParaRPr>
          </a:p>
          <a:p>
            <a:endParaRPr lang="en-LV" dirty="0"/>
          </a:p>
        </p:txBody>
      </p:sp>
      <p:sp>
        <p:nvSpPr>
          <p:cNvPr id="4" name="Slide Number Placeholder 3"/>
          <p:cNvSpPr>
            <a:spLocks noGrp="1"/>
          </p:cNvSpPr>
          <p:nvPr>
            <p:ph type="sldNum" sz="quarter" idx="5"/>
          </p:nvPr>
        </p:nvSpPr>
        <p:spPr/>
        <p:txBody>
          <a:bodyPr/>
          <a:lstStyle/>
          <a:p>
            <a:fld id="{299C83E2-D11F-4B32-856E-6A993DCF9A0C}" type="slidenum">
              <a:rPr lang="lv-LV" smtClean="0"/>
              <a:t>28</a:t>
            </a:fld>
            <a:endParaRPr lang="lv-LV"/>
          </a:p>
        </p:txBody>
      </p:sp>
    </p:spTree>
    <p:extLst>
      <p:ext uri="{BB962C8B-B14F-4D97-AF65-F5344CB8AC3E}">
        <p14:creationId xmlns:p14="http://schemas.microsoft.com/office/powerpoint/2010/main" val="583057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299C83E2-D11F-4B32-856E-6A993DCF9A0C}" type="slidenum">
              <a:rPr lang="lv-LV" smtClean="0"/>
              <a:t>29</a:t>
            </a:fld>
            <a:endParaRPr lang="lv-LV"/>
          </a:p>
        </p:txBody>
      </p:sp>
    </p:spTree>
    <p:extLst>
      <p:ext uri="{BB962C8B-B14F-4D97-AF65-F5344CB8AC3E}">
        <p14:creationId xmlns:p14="http://schemas.microsoft.com/office/powerpoint/2010/main" val="223643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43E3A39-F0E6-4DBB-A897-EDEB3961B8B5}" type="slidenum">
              <a:rPr lang="lv-LV" smtClean="0"/>
              <a:t>4</a:t>
            </a:fld>
            <a:endParaRPr lang="lv-LV"/>
          </a:p>
        </p:txBody>
      </p:sp>
    </p:spTree>
    <p:extLst>
      <p:ext uri="{BB962C8B-B14F-4D97-AF65-F5344CB8AC3E}">
        <p14:creationId xmlns:p14="http://schemas.microsoft.com/office/powerpoint/2010/main" val="64298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V" dirty="0"/>
              <a:t>Šeit esmu apkopojusi top 10 dalībniekus 5. klastera ietavros. Kā redzam veiksmīgākie dalībnieki ir Rīgas tehniksā universitāte un Latvijas uzniversitāte, veiksmīgi startē arī Elektronikas un datorzinātņu institūts un fizikas un cietvielu institūts, tā pat veiksmīgi startē arī Rīgas pašvaldība, enerģetikas aģentūra. Un veiksmīgāko dalībnieku sarakstā ir arī uzņēmums ballticfloc</a:t>
            </a:r>
          </a:p>
        </p:txBody>
      </p:sp>
      <p:sp>
        <p:nvSpPr>
          <p:cNvPr id="4" name="Slide Number Placeholder 3"/>
          <p:cNvSpPr>
            <a:spLocks noGrp="1"/>
          </p:cNvSpPr>
          <p:nvPr>
            <p:ph type="sldNum" sz="quarter" idx="5"/>
          </p:nvPr>
        </p:nvSpPr>
        <p:spPr/>
        <p:txBody>
          <a:bodyPr/>
          <a:lstStyle/>
          <a:p>
            <a:fld id="{299C83E2-D11F-4B32-856E-6A993DCF9A0C}" type="slidenum">
              <a:rPr lang="lv-LV" smtClean="0"/>
              <a:t>5</a:t>
            </a:fld>
            <a:endParaRPr lang="lv-LV"/>
          </a:p>
        </p:txBody>
      </p:sp>
    </p:spTree>
    <p:extLst>
      <p:ext uri="{BB962C8B-B14F-4D97-AF65-F5344CB8AC3E}">
        <p14:creationId xmlns:p14="http://schemas.microsoft.com/office/powerpoint/2010/main" val="452702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a:p>
            <a:r>
              <a:rPr lang="lv-LV"/>
              <a:t>Aiga </a:t>
            </a:r>
          </a:p>
          <a:p>
            <a:r>
              <a:rPr lang="lv-LV"/>
              <a:t>5. Kopumā  Klastera mērķis ir cīnīties pret klimata pārmaiņām, labāk izprotot to cēloņus un ietekmi, kā arī veicināt iespējas padarīt enerģētikas un transporta nozari par </a:t>
            </a:r>
            <a:r>
              <a:rPr lang="lv-LV" err="1"/>
              <a:t>klimatneitrālu</a:t>
            </a:r>
            <a:r>
              <a:rPr lang="lv-LV"/>
              <a:t>, videi draudzīgu, efektīvu, konkurētspējīgu un noderīgāku iedzīvotājiem un sabiedrībai.</a:t>
            </a:r>
          </a:p>
          <a:p>
            <a:r>
              <a:rPr lang="lv-LV"/>
              <a:t>Un šeit vizuāli ļoti labi ir attēlotas tas, ka Klasteris ir sadalīts 6 tematiskajās grupās Klimata zinātne, Starpnozaru risinājumi </a:t>
            </a:r>
            <a:r>
              <a:rPr lang="lv-LV" err="1"/>
              <a:t>klimatapārmaiņām</a:t>
            </a:r>
            <a:r>
              <a:rPr lang="lv-LV"/>
              <a:t>, energoapgāde, enerģijas pieprasījums, Tīri un konkurētspējīgi risinājumi visiem </a:t>
            </a:r>
            <a:r>
              <a:rPr lang="lv-LV" err="1"/>
              <a:t>transportaveidiem</a:t>
            </a:r>
            <a:r>
              <a:rPr lang="lv-LV"/>
              <a:t>, kā arī Droši, elastīgi transporta un viedās mobilitātes pakalpojumi. Un šeit apakšā ir </a:t>
            </a:r>
            <a:r>
              <a:rPr lang="lv-LV" err="1"/>
              <a:t>links</a:t>
            </a:r>
            <a:r>
              <a:rPr lang="lv-LV"/>
              <a:t>, uz EK mājaslapu, kurā ir pieejamas prezentācijas par katru konkrēto grupu un katru konkursu, kas šobrīd ir atvērts vai vēl tiks atvērts. Kopumā, ja Jūs vēlaties </a:t>
            </a:r>
            <a:r>
              <a:rPr lang="lv-LV" err="1"/>
              <a:t>startet</a:t>
            </a:r>
            <a:r>
              <a:rPr lang="lv-LV"/>
              <a:t> kādā no konkursiem tas mēs varam sarunāt individuālo konsultāciju, kur izrunāt konkrētas konkursa nosacījumus</a:t>
            </a:r>
          </a:p>
        </p:txBody>
      </p:sp>
      <p:sp>
        <p:nvSpPr>
          <p:cNvPr id="4" name="Slaida numura vietturis 3"/>
          <p:cNvSpPr>
            <a:spLocks noGrp="1"/>
          </p:cNvSpPr>
          <p:nvPr>
            <p:ph type="sldNum" sz="quarter" idx="5"/>
          </p:nvPr>
        </p:nvSpPr>
        <p:spPr/>
        <p:txBody>
          <a:bodyPr/>
          <a:lstStyle/>
          <a:p>
            <a:fld id="{F43E3A39-F0E6-4DBB-A897-EDEB3961B8B5}" type="slidenum">
              <a:rPr lang="lv-LV" smtClean="0"/>
              <a:t>6</a:t>
            </a:fld>
            <a:endParaRPr lang="lv-LV"/>
          </a:p>
        </p:txBody>
      </p:sp>
    </p:spTree>
    <p:extLst>
      <p:ext uri="{BB962C8B-B14F-4D97-AF65-F5344CB8AC3E}">
        <p14:creationId xmlns:p14="http://schemas.microsoft.com/office/powerpoint/2010/main" val="154045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Lai saprastu kādi projekti tiek atbalstīti es atlasīju kā </a:t>
            </a:r>
            <a:r>
              <a:rPr lang="lv-LV" dirty="0" err="1"/>
              <a:t>parugus</a:t>
            </a:r>
            <a:r>
              <a:rPr lang="lv-LV" dirty="0"/>
              <a:t> trīs projektus, kuros piedalās </a:t>
            </a:r>
            <a:r>
              <a:rPr lang="lv-LV" dirty="0" err="1"/>
              <a:t>Latvija.Ir</a:t>
            </a:r>
            <a:r>
              <a:rPr lang="lv-LV" dirty="0"/>
              <a:t> labi apskatīt atbalstītos projektus, no tā jūs varat saprast kas ir organizācijas kas piedalās un īsteno projektus, kā arī saprast, kas jau tiek darīts, kā arī iedvesmoties no šo </a:t>
            </a:r>
            <a:r>
              <a:rPr lang="lv-LV" dirty="0" err="1"/>
              <a:t>veikmīgo</a:t>
            </a:r>
            <a:r>
              <a:rPr lang="lv-LV" dirty="0"/>
              <a:t> projektu sistēmas, kas iespējams Jums var palīdzēt labāk sagatavot savus projekta pieteikumus.  Latvijas </a:t>
            </a:r>
            <a:r>
              <a:rPr lang="lv-LV" dirty="0" err="1"/>
              <a:t>UniversitāteE</a:t>
            </a:r>
            <a:r>
              <a:rPr lang="lv-LV" dirty="0"/>
              <a:t> šobrīd izstrādā Eiropas pētniecības projektu “Ceļā uz ilgtspējīgu zemes izmantošanu klimata pārmaiņu un bioloģiskās daudzveidības kontekstā Eiropā. Projekta mērķis ir izstrādāt rīkus, kas var uzlabot mūsu izpratni par faktoriem, kas nosaka lēmumus par zemes izmantošanu Eiropā</a:t>
            </a:r>
            <a:endParaRPr lang="en-LV" dirty="0"/>
          </a:p>
        </p:txBody>
      </p:sp>
      <p:sp>
        <p:nvSpPr>
          <p:cNvPr id="4" name="Slide Number Placeholder 3"/>
          <p:cNvSpPr>
            <a:spLocks noGrp="1"/>
          </p:cNvSpPr>
          <p:nvPr>
            <p:ph type="sldNum" sz="quarter" idx="5"/>
          </p:nvPr>
        </p:nvSpPr>
        <p:spPr/>
        <p:txBody>
          <a:bodyPr/>
          <a:lstStyle/>
          <a:p>
            <a:fld id="{299C83E2-D11F-4B32-856E-6A993DCF9A0C}" type="slidenum">
              <a:rPr lang="lv-LV" smtClean="0"/>
              <a:t>7</a:t>
            </a:fld>
            <a:endParaRPr lang="lv-LV"/>
          </a:p>
        </p:txBody>
      </p:sp>
    </p:spTree>
    <p:extLst>
      <p:ext uri="{BB962C8B-B14F-4D97-AF65-F5344CB8AC3E}">
        <p14:creationId xmlns:p14="http://schemas.microsoft.com/office/powerpoint/2010/main" val="126404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i="0" u="none" strike="noStrike" dirty="0">
                <a:effectLst/>
                <a:latin typeface="Roboto" panose="020F0502020204030204" pitchFamily="34" charset="0"/>
              </a:rPr>
              <a:t>Projektu Visaptveroša pielāgošanās klimata pārmaiņām īsteno </a:t>
            </a:r>
            <a:r>
              <a:rPr lang="lv-LV" b="1" i="0" u="none" strike="noStrike" dirty="0" err="1">
                <a:effectLst/>
                <a:latin typeface="Roboto" panose="020F0502020204030204" pitchFamily="34" charset="0"/>
              </a:rPr>
              <a:t>rīgas</a:t>
            </a:r>
            <a:r>
              <a:rPr lang="lv-LV" b="1" i="0" u="none" strike="noStrike" dirty="0">
                <a:effectLst/>
                <a:latin typeface="Roboto" panose="020F0502020204030204" pitchFamily="34" charset="0"/>
              </a:rPr>
              <a:t> enerģētikas aģentūra</a:t>
            </a:r>
          </a:p>
          <a:p>
            <a:endParaRPr lang="en-LV" dirty="0"/>
          </a:p>
          <a:p>
            <a:pPr algn="l"/>
            <a:r>
              <a:rPr lang="lv-LV" b="0" i="0" u="none" strike="noStrike" dirty="0">
                <a:effectLst/>
                <a:latin typeface="Roboto" panose="02000000000000000000" pitchFamily="2" charset="0"/>
              </a:rPr>
              <a:t>MULTICLIMACT mērķis ir aizsargāt Eiropas apbūvēto vidi pret pieaugošajiem dabas un klimatisko apdraudējumu draudiem. MULTICLIMACT projekta ietvaros Rīgas pašvaldībā vēsturiskai publiskā sektora ēkai Rīgas Centrāltirgus paviljoniem tiks izstrādāts un uzstādīts risinājums ēkas energoefektivitātes un noturības pret klimata pārmaiņām paaugstināšanai. </a:t>
            </a:r>
            <a:endParaRPr lang="en-LV" dirty="0"/>
          </a:p>
        </p:txBody>
      </p:sp>
      <p:sp>
        <p:nvSpPr>
          <p:cNvPr id="4" name="Slide Number Placeholder 3"/>
          <p:cNvSpPr>
            <a:spLocks noGrp="1"/>
          </p:cNvSpPr>
          <p:nvPr>
            <p:ph type="sldNum" sz="quarter" idx="5"/>
          </p:nvPr>
        </p:nvSpPr>
        <p:spPr/>
        <p:txBody>
          <a:bodyPr/>
          <a:lstStyle/>
          <a:p>
            <a:fld id="{299C83E2-D11F-4B32-856E-6A993DCF9A0C}" type="slidenum">
              <a:rPr lang="lv-LV" smtClean="0"/>
              <a:t>8</a:t>
            </a:fld>
            <a:endParaRPr lang="lv-LV"/>
          </a:p>
        </p:txBody>
      </p:sp>
    </p:spTree>
    <p:extLst>
      <p:ext uri="{BB962C8B-B14F-4D97-AF65-F5344CB8AC3E}">
        <p14:creationId xmlns:p14="http://schemas.microsoft.com/office/powerpoint/2010/main" val="2119214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u="none" strike="noStrike" dirty="0" err="1">
                <a:solidFill>
                  <a:srgbClr val="FFFFFF"/>
                </a:solidFill>
                <a:effectLst/>
                <a:highlight>
                  <a:srgbClr val="90C229"/>
                </a:highlight>
                <a:latin typeface="Rubik"/>
              </a:rPr>
              <a:t>Transporta</a:t>
            </a:r>
            <a:r>
              <a:rPr lang="en-GB" b="0" i="0" u="none" strike="noStrike" dirty="0">
                <a:solidFill>
                  <a:srgbClr val="FFFFFF"/>
                </a:solidFill>
                <a:effectLst/>
                <a:highlight>
                  <a:srgbClr val="90C229"/>
                </a:highlight>
                <a:latin typeface="Rubik"/>
              </a:rPr>
              <a:t> </a:t>
            </a:r>
            <a:r>
              <a:rPr lang="en-GB" b="0" i="0" u="none" strike="noStrike" dirty="0" err="1">
                <a:solidFill>
                  <a:srgbClr val="FFFFFF"/>
                </a:solidFill>
                <a:effectLst/>
                <a:highlight>
                  <a:srgbClr val="90C229"/>
                </a:highlight>
                <a:latin typeface="Rubik"/>
              </a:rPr>
              <a:t>sadaļā</a:t>
            </a:r>
            <a:r>
              <a:rPr lang="en-GB" b="0" i="0" u="none" strike="noStrike" dirty="0">
                <a:solidFill>
                  <a:srgbClr val="FFFFFF"/>
                </a:solidFill>
                <a:effectLst/>
                <a:highlight>
                  <a:srgbClr val="90C229"/>
                </a:highlight>
                <a:latin typeface="Rubik"/>
              </a:rPr>
              <a:t> </a:t>
            </a:r>
            <a:r>
              <a:rPr lang="en-GB" b="0" i="0" u="none" strike="noStrike" dirty="0" err="1">
                <a:solidFill>
                  <a:srgbClr val="FFFFFF"/>
                </a:solidFill>
                <a:effectLst/>
                <a:highlight>
                  <a:srgbClr val="90C229"/>
                </a:highlight>
                <a:latin typeface="Rubik"/>
              </a:rPr>
              <a:t>viens</a:t>
            </a:r>
            <a:r>
              <a:rPr lang="en-GB" b="0" i="0" u="none" strike="noStrike" dirty="0">
                <a:solidFill>
                  <a:srgbClr val="FFFFFF"/>
                </a:solidFill>
                <a:effectLst/>
                <a:highlight>
                  <a:srgbClr val="90C229"/>
                </a:highlight>
                <a:latin typeface="Rubik"/>
              </a:rPr>
              <a:t> no </a:t>
            </a:r>
            <a:r>
              <a:rPr lang="en-GB" b="0" i="0" u="none" strike="noStrike" dirty="0" err="1">
                <a:solidFill>
                  <a:srgbClr val="FFFFFF"/>
                </a:solidFill>
                <a:effectLst/>
                <a:highlight>
                  <a:srgbClr val="90C229"/>
                </a:highlight>
                <a:latin typeface="Rubik"/>
              </a:rPr>
              <a:t>veikmīgajiem</a:t>
            </a:r>
            <a:r>
              <a:rPr lang="en-GB" b="0" i="0" u="none" strike="noStrike" dirty="0">
                <a:solidFill>
                  <a:srgbClr val="FFFFFF"/>
                </a:solidFill>
                <a:effectLst/>
                <a:highlight>
                  <a:srgbClr val="90C229"/>
                </a:highlight>
                <a:latin typeface="Rubik"/>
              </a:rPr>
              <a:t> </a:t>
            </a:r>
            <a:r>
              <a:rPr lang="en-GB" b="0" i="0" u="none" strike="noStrike" dirty="0" err="1">
                <a:solidFill>
                  <a:srgbClr val="FFFFFF"/>
                </a:solidFill>
                <a:effectLst/>
                <a:highlight>
                  <a:srgbClr val="90C229"/>
                </a:highlight>
                <a:latin typeface="Rubik"/>
              </a:rPr>
              <a:t>projektiem</a:t>
            </a:r>
            <a:r>
              <a:rPr lang="en-GB" b="0" i="0" u="none" strike="noStrike" dirty="0">
                <a:solidFill>
                  <a:srgbClr val="FFFFFF"/>
                </a:solidFill>
                <a:effectLst/>
                <a:highlight>
                  <a:srgbClr val="90C229"/>
                </a:highlight>
                <a:latin typeface="Rubik"/>
              </a:rPr>
              <a:t> </a:t>
            </a:r>
            <a:r>
              <a:rPr lang="en-GB" b="0" i="0" u="none" strike="noStrike" dirty="0" err="1">
                <a:solidFill>
                  <a:srgbClr val="FFFFFF"/>
                </a:solidFill>
                <a:effectLst/>
                <a:highlight>
                  <a:srgbClr val="90C229"/>
                </a:highlight>
                <a:latin typeface="Rubik"/>
              </a:rPr>
              <a:t>ir</a:t>
            </a:r>
            <a:r>
              <a:rPr lang="en-GB" b="0" i="0" u="none" strike="noStrike" dirty="0">
                <a:solidFill>
                  <a:srgbClr val="FFFFFF"/>
                </a:solidFill>
                <a:effectLst/>
                <a:highlight>
                  <a:srgbClr val="90C229"/>
                </a:highlight>
                <a:latin typeface="Rubik"/>
              </a:rPr>
              <a:t> </a:t>
            </a:r>
            <a:r>
              <a:rPr lang="en-GB" b="0" i="0" u="none" strike="noStrike" dirty="0" err="1">
                <a:solidFill>
                  <a:srgbClr val="FFFFFF"/>
                </a:solidFill>
                <a:effectLst/>
                <a:highlight>
                  <a:srgbClr val="90C229"/>
                </a:highlight>
                <a:latin typeface="Rubik"/>
              </a:rPr>
              <a:t>elektronikas</a:t>
            </a:r>
            <a:r>
              <a:rPr lang="en-GB" b="0" i="0" u="none" strike="noStrike" dirty="0">
                <a:solidFill>
                  <a:srgbClr val="FFFFFF"/>
                </a:solidFill>
                <a:effectLst/>
                <a:highlight>
                  <a:srgbClr val="90C229"/>
                </a:highlight>
                <a:latin typeface="Rubik"/>
              </a:rPr>
              <a:t> un </a:t>
            </a:r>
            <a:r>
              <a:rPr lang="en-GB" b="0" i="0" u="none" strike="noStrike" dirty="0" err="1">
                <a:solidFill>
                  <a:srgbClr val="FFFFFF"/>
                </a:solidFill>
                <a:effectLst/>
                <a:highlight>
                  <a:srgbClr val="90C229"/>
                </a:highlight>
                <a:latin typeface="Rubik"/>
              </a:rPr>
              <a:t>datorzinātnes</a:t>
            </a:r>
            <a:r>
              <a:rPr lang="en-GB" b="0" i="0" u="none" strike="noStrike" dirty="0">
                <a:solidFill>
                  <a:srgbClr val="FFFFFF"/>
                </a:solidFill>
                <a:effectLst/>
                <a:highlight>
                  <a:srgbClr val="90C229"/>
                </a:highlight>
                <a:latin typeface="Rubik"/>
              </a:rPr>
              <a:t> </a:t>
            </a:r>
            <a:r>
              <a:rPr lang="en-GB" b="0" i="0" u="none" strike="noStrike" dirty="0" err="1">
                <a:solidFill>
                  <a:srgbClr val="FFFFFF"/>
                </a:solidFill>
                <a:effectLst/>
                <a:highlight>
                  <a:srgbClr val="90C229"/>
                </a:highlight>
                <a:latin typeface="Rubik"/>
              </a:rPr>
              <a:t>institūtam</a:t>
            </a:r>
            <a:r>
              <a:rPr lang="en-GB" b="0" i="0" u="none" strike="noStrike" dirty="0">
                <a:solidFill>
                  <a:srgbClr val="FFFFFF"/>
                </a:solidFill>
                <a:effectLst/>
                <a:highlight>
                  <a:srgbClr val="90C229"/>
                </a:highlight>
                <a:latin typeface="Rubik"/>
              </a:rPr>
              <a:t>, </a:t>
            </a:r>
            <a:r>
              <a:rPr lang="lv-LV" b="0" i="0" u="none" strike="noStrike" dirty="0">
                <a:solidFill>
                  <a:srgbClr val="666677"/>
                </a:solidFill>
                <a:effectLst/>
                <a:latin typeface="Rubik"/>
              </a:rPr>
              <a:t>Projekta mērķis ir izprast un izvērtēt risinājumus, lai veicinātu plaša mēroga automatizētas mobilitātes risinājumu ieviešanai uz ceļiem.</a:t>
            </a:r>
          </a:p>
          <a:p>
            <a:endParaRPr lang="en-LV" dirty="0"/>
          </a:p>
        </p:txBody>
      </p:sp>
      <p:sp>
        <p:nvSpPr>
          <p:cNvPr id="4" name="Slide Number Placeholder 3"/>
          <p:cNvSpPr>
            <a:spLocks noGrp="1"/>
          </p:cNvSpPr>
          <p:nvPr>
            <p:ph type="sldNum" sz="quarter" idx="5"/>
          </p:nvPr>
        </p:nvSpPr>
        <p:spPr/>
        <p:txBody>
          <a:bodyPr/>
          <a:lstStyle/>
          <a:p>
            <a:fld id="{299C83E2-D11F-4B32-856E-6A993DCF9A0C}" type="slidenum">
              <a:rPr lang="lv-LV" smtClean="0"/>
              <a:t>9</a:t>
            </a:fld>
            <a:endParaRPr lang="lv-LV"/>
          </a:p>
        </p:txBody>
      </p:sp>
    </p:spTree>
    <p:extLst>
      <p:ext uri="{BB962C8B-B14F-4D97-AF65-F5344CB8AC3E}">
        <p14:creationId xmlns:p14="http://schemas.microsoft.com/office/powerpoint/2010/main" val="82632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CF97F-B27E-EB45-1CB7-B2FF73BF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E54A0-AD66-852C-9C24-C7A876DDD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29EA4-623D-A84F-68B0-8604CE7C80B0}"/>
              </a:ext>
            </a:extLst>
          </p:cNvPr>
          <p:cNvSpPr>
            <a:spLocks noGrp="1"/>
          </p:cNvSpPr>
          <p:nvPr>
            <p:ph type="body" idx="1"/>
          </p:nvPr>
        </p:nvSpPr>
        <p:spPr/>
        <p:txBody>
          <a:bodyPr/>
          <a:lstStyle/>
          <a:p>
            <a:r>
              <a:rPr lang="lv-LV" dirty="0"/>
              <a:t>Nākamajos slaidos es esmu apkopojusi informāciju par visiem aktuālajiem konkursiem 5. </a:t>
            </a:r>
            <a:r>
              <a:rPr lang="lv-LV" dirty="0" err="1"/>
              <a:t>klāsteri</a:t>
            </a:r>
            <a:r>
              <a:rPr lang="lv-LV" dirty="0"/>
              <a:t>. Šodien es neiedziļināšos konkrēti katrā konkursa uzsaukumā, taču vēlos vērst uzmanību, ka šobrīd atvērto konkursu termiņš ir jau 5. septembris, kas ir salīdzinoši mazs laiks lai </a:t>
            </a:r>
            <a:r>
              <a:rPr lang="lv-LV" dirty="0" err="1"/>
              <a:t>sgatavotos</a:t>
            </a:r>
            <a:r>
              <a:rPr lang="lv-LV" dirty="0"/>
              <a:t>, nav neiespējami, bet laiks tiešām palicis maz. Kā arī mums </a:t>
            </a:r>
            <a:r>
              <a:rPr lang="lv-LV" dirty="0" err="1"/>
              <a:t>vineā</a:t>
            </a:r>
            <a:r>
              <a:rPr lang="lv-LV" dirty="0"/>
              <a:t> no pēdējiem pasākumiem pārstāvis rādīja izveidotu statistiku, kur tika attēlota </a:t>
            </a:r>
            <a:r>
              <a:rPr lang="lv-LV" dirty="0" err="1"/>
              <a:t>korolācija</a:t>
            </a:r>
            <a:r>
              <a:rPr lang="lv-LV" dirty="0"/>
              <a:t> starp laiku, kad tiek uzsākts darbs pie projekta pieteikuma rakstīšanas un saikni ar pēc tam </a:t>
            </a:r>
            <a:r>
              <a:rPr lang="lv-LV" dirty="0" err="1"/>
              <a:t>finasētajiem</a:t>
            </a:r>
            <a:r>
              <a:rPr lang="lv-LV" dirty="0"/>
              <a:t> projektiem. Tad ļoti acīmredzami varēja novērot, ka tomēr </a:t>
            </a:r>
            <a:r>
              <a:rPr lang="lv-LV" dirty="0" err="1"/>
              <a:t>visveikmigākie</a:t>
            </a:r>
            <a:r>
              <a:rPr lang="lv-LV" dirty="0"/>
              <a:t> projekti bija tie, kuri projekta pieteikuma rakstīšanu jau bija sākuši jau uzreiz pēc projekta atvēršanas un jo </a:t>
            </a:r>
            <a:r>
              <a:rPr lang="lv-LV" dirty="0" err="1"/>
              <a:t>veļāk</a:t>
            </a:r>
            <a:r>
              <a:rPr lang="lv-LV" dirty="0"/>
              <a:t> darb pie projekta tika </a:t>
            </a:r>
            <a:r>
              <a:rPr lang="lv-LV" dirty="0" err="1"/>
              <a:t>uzsākst</a:t>
            </a:r>
            <a:r>
              <a:rPr lang="lv-LV" dirty="0"/>
              <a:t>, jo attiecīgi sliktāks bija tā vērtējums. Tāpēc es mudinātu īpašu uzmanību pievērst </a:t>
            </a:r>
            <a:r>
              <a:rPr lang="lv-LV" dirty="0" err="1"/>
              <a:t>projhektiem</a:t>
            </a:r>
            <a:r>
              <a:rPr lang="lv-LV" dirty="0"/>
              <a:t>, kas vērsies vaļā 17. septembrī ar iesniegšanas termiņu 2025 janvāris. </a:t>
            </a:r>
          </a:p>
        </p:txBody>
      </p:sp>
      <p:sp>
        <p:nvSpPr>
          <p:cNvPr id="4" name="Slide Number Placeholder 3">
            <a:extLst>
              <a:ext uri="{FF2B5EF4-FFF2-40B4-BE49-F238E27FC236}">
                <a16:creationId xmlns:a16="http://schemas.microsoft.com/office/drawing/2014/main" id="{B95248D2-A56C-BD40-6B9F-B584292262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37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23D0-10EA-2CCB-4026-D9B088ED3E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A1FD1D47-0EC4-1511-B6DD-242783AACE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309D195E-9D69-00AA-6500-4548A2939AA2}"/>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5" name="Footer Placeholder 4">
            <a:extLst>
              <a:ext uri="{FF2B5EF4-FFF2-40B4-BE49-F238E27FC236}">
                <a16:creationId xmlns:a16="http://schemas.microsoft.com/office/drawing/2014/main" id="{FB089B6C-366F-D144-2960-A1E57B5DF94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B19F325-ADFC-DC6B-3DA5-8122D8C93B3B}"/>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3235074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E0D2-9A7F-9302-65D3-CD346B1C61C5}"/>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3237268D-857A-B5C7-EC56-5F94344C46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F121DEA-7BEF-14A4-0A6C-DC7769647EF7}"/>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5" name="Footer Placeholder 4">
            <a:extLst>
              <a:ext uri="{FF2B5EF4-FFF2-40B4-BE49-F238E27FC236}">
                <a16:creationId xmlns:a16="http://schemas.microsoft.com/office/drawing/2014/main" id="{FCE0F65B-4422-2A4A-CFB7-9FD4894EFF8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A1A86D51-1C74-9F7B-7FAD-D1B20E3F94DF}"/>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3489592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B29C5B-5682-222E-D6C9-DA1ADEC2BA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68245227-1B69-5012-A379-E9F2BEB9C3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368B61C5-7295-DBF4-2355-06D2D02F1D98}"/>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5" name="Footer Placeholder 4">
            <a:extLst>
              <a:ext uri="{FF2B5EF4-FFF2-40B4-BE49-F238E27FC236}">
                <a16:creationId xmlns:a16="http://schemas.microsoft.com/office/drawing/2014/main" id="{4CFACA6D-6436-40B9-1836-161CAF17A0C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2D37D8F-B3AF-7AEF-D871-9E1D1C65BA82}"/>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3887571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1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21463"/>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3" name="Picture 2" descr="Logo, company name&#10;&#10;Description automatically generated">
            <a:extLst>
              <a:ext uri="{FF2B5EF4-FFF2-40B4-BE49-F238E27FC236}">
                <a16:creationId xmlns:a16="http://schemas.microsoft.com/office/drawing/2014/main" id="{EFCA5902-49C4-4145-831B-3E9A3CE9D2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61"/>
          <a:stretch/>
        </p:blipFill>
        <p:spPr>
          <a:xfrm>
            <a:off x="4418675" y="124286"/>
            <a:ext cx="2857500" cy="2401425"/>
          </a:xfrm>
          <a:prstGeom prst="rect">
            <a:avLst/>
          </a:prstGeom>
        </p:spPr>
      </p:pic>
    </p:spTree>
    <p:extLst>
      <p:ext uri="{BB962C8B-B14F-4D97-AF65-F5344CB8AC3E}">
        <p14:creationId xmlns:p14="http://schemas.microsoft.com/office/powerpoint/2010/main" val="2201554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6868-1123-5865-4FB4-B44B9EAA6231}"/>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C3B15076-7451-6D66-DFDA-6E57020BB9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5BFB922C-7DF2-9079-DD3F-6D4FC10CA9D6}"/>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5" name="Footer Placeholder 4">
            <a:extLst>
              <a:ext uri="{FF2B5EF4-FFF2-40B4-BE49-F238E27FC236}">
                <a16:creationId xmlns:a16="http://schemas.microsoft.com/office/drawing/2014/main" id="{3A158120-9CC6-6659-D3FF-841AF035E69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242453F-4FDF-A2E0-F9F1-FD370AB8B42C}"/>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135858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C758E-6AF6-A1EA-A08A-F156A2C4A3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6B6ED273-9894-1461-4911-13D6204023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240BC5-66AF-7C2F-2516-72C715F09188}"/>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5" name="Footer Placeholder 4">
            <a:extLst>
              <a:ext uri="{FF2B5EF4-FFF2-40B4-BE49-F238E27FC236}">
                <a16:creationId xmlns:a16="http://schemas.microsoft.com/office/drawing/2014/main" id="{55BDF6BF-F34B-DEFA-5EEB-53E309F3AFF1}"/>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C89CC75-891A-E908-BAF5-FD70684A2FB8}"/>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307966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4147-D77D-EB67-B38D-EA64A59EBB3C}"/>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0F6466AF-54C9-AE4B-8162-F8D550E954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7EFF99E4-83E0-EDD6-75A2-9233F109C8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7850026D-7C9C-7CA9-689E-3FB376386AAB}"/>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6" name="Footer Placeholder 5">
            <a:extLst>
              <a:ext uri="{FF2B5EF4-FFF2-40B4-BE49-F238E27FC236}">
                <a16:creationId xmlns:a16="http://schemas.microsoft.com/office/drawing/2014/main" id="{9795CB28-6B40-3C23-EB24-7686AC287C3C}"/>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41AD4CCA-5C4C-6DAF-070F-94B7A3F541EB}"/>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2100229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F9D8-A532-A546-AA1E-2AB55338178E}"/>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100E74A-50C7-0827-0BA5-CCC847561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D1FD6C-CF4C-83C3-9A3B-A818E71579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76C57D53-A89A-F6D7-680C-B86994B879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65D393-1393-68A2-F4D4-F5FA09A5FE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0D3DA391-C7D5-4705-E6B7-3485EAED528B}"/>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8" name="Footer Placeholder 7">
            <a:extLst>
              <a:ext uri="{FF2B5EF4-FFF2-40B4-BE49-F238E27FC236}">
                <a16:creationId xmlns:a16="http://schemas.microsoft.com/office/drawing/2014/main" id="{F238B66E-686F-CB7B-C136-9E4C398CC7B5}"/>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0F712C90-3F08-176A-94D4-7615807FCBC2}"/>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10742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58ED-B0BA-DAAB-33CA-1F10D158218E}"/>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BB7464B0-60EB-8F6F-CC6E-4E6601392682}"/>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4" name="Footer Placeholder 3">
            <a:extLst>
              <a:ext uri="{FF2B5EF4-FFF2-40B4-BE49-F238E27FC236}">
                <a16:creationId xmlns:a16="http://schemas.microsoft.com/office/drawing/2014/main" id="{C4395D55-B112-650C-2580-6209550F322A}"/>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C2D3DAC9-DC2A-8932-D4A4-6A5C4A855BD2}"/>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213454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78E1A-71EE-2A41-5BEC-4854FB8A4EE2}"/>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3" name="Footer Placeholder 2">
            <a:extLst>
              <a:ext uri="{FF2B5EF4-FFF2-40B4-BE49-F238E27FC236}">
                <a16:creationId xmlns:a16="http://schemas.microsoft.com/office/drawing/2014/main" id="{3DC24E92-DFA2-B4AA-5CAC-21C550A888E1}"/>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CFAA48FA-6F0E-21A1-0396-BB512E3B8C1F}"/>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3144146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BE84-4B35-D4D8-DA33-29C817F01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F7546D28-20D1-A372-FFAB-4918E2CC9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9D0F360E-6E9A-3D62-0C43-C3A3D5D311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22A58-E850-3D6C-10FC-743409496360}"/>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6" name="Footer Placeholder 5">
            <a:extLst>
              <a:ext uri="{FF2B5EF4-FFF2-40B4-BE49-F238E27FC236}">
                <a16:creationId xmlns:a16="http://schemas.microsoft.com/office/drawing/2014/main" id="{85914C7A-107B-6CC1-BEB7-E6E279ACA631}"/>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8A686D4E-852F-60A7-7DCA-32D620D0F312}"/>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917217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71B4-19D0-8947-056E-E8CBA6BC9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15060606-0497-F242-CC91-A8E12B789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4EB05951-9519-5994-C5C7-A2172FE80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779E0C-483F-BD9C-19AE-CFCD26D252E2}"/>
              </a:ext>
            </a:extLst>
          </p:cNvPr>
          <p:cNvSpPr>
            <a:spLocks noGrp="1"/>
          </p:cNvSpPr>
          <p:nvPr>
            <p:ph type="dt" sz="half" idx="10"/>
          </p:nvPr>
        </p:nvSpPr>
        <p:spPr/>
        <p:txBody>
          <a:bodyPr/>
          <a:lstStyle/>
          <a:p>
            <a:fld id="{EA7AA300-6480-493A-8C28-9EC147A8D72E}" type="datetimeFigureOut">
              <a:rPr lang="lv-LV" smtClean="0"/>
              <a:t>24.07.24</a:t>
            </a:fld>
            <a:endParaRPr lang="lv-LV"/>
          </a:p>
        </p:txBody>
      </p:sp>
      <p:sp>
        <p:nvSpPr>
          <p:cNvPr id="6" name="Footer Placeholder 5">
            <a:extLst>
              <a:ext uri="{FF2B5EF4-FFF2-40B4-BE49-F238E27FC236}">
                <a16:creationId xmlns:a16="http://schemas.microsoft.com/office/drawing/2014/main" id="{42B34A7A-86B5-D42C-4C9B-B390C6BE2A92}"/>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4815FF2D-363D-3AAB-38D3-E9D078023B96}"/>
              </a:ext>
            </a:extLst>
          </p:cNvPr>
          <p:cNvSpPr>
            <a:spLocks noGrp="1"/>
          </p:cNvSpPr>
          <p:nvPr>
            <p:ph type="sldNum" sz="quarter" idx="12"/>
          </p:nvPr>
        </p:nvSpPr>
        <p:spPr/>
        <p:txBody>
          <a:bodyPr/>
          <a:lstStyle/>
          <a:p>
            <a:fld id="{4CAD0EC3-375E-4E3D-88B3-F19DC6AF03E0}" type="slidenum">
              <a:rPr lang="lv-LV" smtClean="0"/>
              <a:t>‹#›</a:t>
            </a:fld>
            <a:endParaRPr lang="lv-LV"/>
          </a:p>
        </p:txBody>
      </p:sp>
    </p:spTree>
    <p:extLst>
      <p:ext uri="{BB962C8B-B14F-4D97-AF65-F5344CB8AC3E}">
        <p14:creationId xmlns:p14="http://schemas.microsoft.com/office/powerpoint/2010/main" val="17039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4A8B54-29AE-B764-3802-B961EB3585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DCE3986-40FB-9581-EF28-51AD8FBDA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A6C6BFD-70D9-C1D1-D8C9-4EBFAB5AD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7AA300-6480-493A-8C28-9EC147A8D72E}" type="datetimeFigureOut">
              <a:rPr lang="lv-LV" smtClean="0"/>
              <a:t>24.07.24</a:t>
            </a:fld>
            <a:endParaRPr lang="lv-LV"/>
          </a:p>
        </p:txBody>
      </p:sp>
      <p:sp>
        <p:nvSpPr>
          <p:cNvPr id="5" name="Footer Placeholder 4">
            <a:extLst>
              <a:ext uri="{FF2B5EF4-FFF2-40B4-BE49-F238E27FC236}">
                <a16:creationId xmlns:a16="http://schemas.microsoft.com/office/drawing/2014/main" id="{35DDA8D8-B57C-C4DA-F931-4D63F2B87F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1A65F491-8110-D2F4-06A4-1C81B9318C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D0EC3-375E-4E3D-88B3-F19DC6AF03E0}" type="slidenum">
              <a:rPr lang="lv-LV" smtClean="0"/>
              <a:t>‹#›</a:t>
            </a:fld>
            <a:endParaRPr lang="lv-LV"/>
          </a:p>
        </p:txBody>
      </p:sp>
    </p:spTree>
    <p:extLst>
      <p:ext uri="{BB962C8B-B14F-4D97-AF65-F5344CB8AC3E}">
        <p14:creationId xmlns:p14="http://schemas.microsoft.com/office/powerpoint/2010/main" val="190444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2-02-01?order=DESC&amp;pageNumber=1&amp;pageSize=50&amp;sortBy=startDate&amp;isExactMatch=true&amp;status=31094501,31094502&amp;programmePart=43120821&amp;frameworkProgramme=43108390&amp;destinationGroup=45355304"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ec.europa.eu/info/funding-tenders/opportunities/portal/screen/opportunities/topic-details/horizon-cl5-2024-d2-02-02?isExactMatch=true&amp;status=31094501,31094502&amp;frameworkProgramme=43108390&amp;programmePart=43120821&amp;destinationGroup=45355304&amp;order=DESC&amp;pageNumber=1&amp;pageSize=50&amp;sortBy=startDate" TargetMode="External"/><Relationship Id="rId4" Type="http://schemas.openxmlformats.org/officeDocument/2006/relationships/hyperlink" Target="https://ec.europa.eu/info/funding-tenders/opportunities/portal/screen/opportunities/topic-details/horizon-cl5-2024-d2-02-03?isExactMatch=true&amp;status=31094501,31094502&amp;frameworkProgramme=43108390&amp;programmePart=43120821&amp;destinationGroup=45355304&amp;order=DESC&amp;pageNumber=1&amp;pageSize=50&amp;sortBy=startDat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3-02-01?isExactMatch=true&amp;status=31094501,31094502&amp;frameworkProgramme=43108390&amp;callIdentifier=HORIZON-CL5-2024-D3-02&amp;order=DESC&amp;pageNumber=1&amp;pageSize=50&amp;sortBy=startDate"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ec.europa.eu/info/funding-tenders/opportunities/portal/screen/opportunities/topic-details/horizon-cl5-2024-d3-02-11?isExactMatch=true&amp;status=31094501,31094502&amp;frameworkProgramme=43108390&amp;callIdentifier=HORIZON-CL5-2024-D3-02&amp;order=DESC&amp;pageNumber=1&amp;pageSize=50&amp;sortBy=startDate" TargetMode="External"/><Relationship Id="rId4" Type="http://schemas.openxmlformats.org/officeDocument/2006/relationships/hyperlink" Target="https://ec.europa.eu/info/funding-tenders/opportunities/portal/screen/opportunities/topic-details/horizon-cl5-2024-d3-02-08?isExactMatch=true&amp;status=31094501,31094502&amp;frameworkProgramme=43108390&amp;callIdentifier=HORIZON-CL5-2024-D3-02&amp;order=DESC&amp;pageNumber=1&amp;pageSize=50&amp;sortBy=startDat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3-02-10?isExactMatch=true&amp;status=31094501,31094502&amp;frameworkProgramme=43108390&amp;callIdentifier=HORIZON-CL5-2024-D3-02&amp;order=DESC&amp;pageNumber=1&amp;pageSize=50&amp;sortBy=startDate"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ec.europa.eu/info/funding-tenders/opportunities/portal/screen/opportunities/topic-details/horizon-cl5-2024-d3-02-09?isExactMatch=true&amp;status=31094501,31094502&amp;frameworkProgramme=43108390&amp;callIdentifier=HORIZON-CL5-2024-D3-02&amp;order=DESC&amp;pageNumber=1&amp;pageSize=50&amp;sortBy=startDate" TargetMode="External"/><Relationship Id="rId4" Type="http://schemas.openxmlformats.org/officeDocument/2006/relationships/hyperlink" Target="https://ec.europa.eu/info/funding-tenders/opportunities/portal/screen/opportunities/topic-details/horizon-cl5-2024-d3-02-12?isExactMatch=true&amp;status=31094501,31094502&amp;frameworkProgramme=43108390&amp;callIdentifier=HORIZON-CL5-2024-D3-02&amp;order=DESC&amp;pageNumber=1&amp;pageSize=50&amp;sortBy=startDat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3-02-02?isExactMatch=true&amp;status=31094501,31094502&amp;frameworkProgramme=43108390&amp;callIdentifier=HORIZON-CL5-2024-D3-02&amp;order=DESC&amp;pageNumber=1&amp;pageSize=50&amp;sortBy=startDate"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ec.europa.eu/info/funding-tenders/opportunities/portal/screen/opportunities/topic-details/horizon-cl5-2024-d3-02-04?isExactMatch=true&amp;status=31094501,31094502&amp;frameworkProgramme=43108390&amp;callIdentifier=HORIZON-CL5-2024-D3-02&amp;order=DESC&amp;pageNumber=1&amp;pageSize=50&amp;sortBy=startDate" TargetMode="External"/><Relationship Id="rId4" Type="http://schemas.openxmlformats.org/officeDocument/2006/relationships/hyperlink" Target="https://ec.europa.eu/info/funding-tenders/opportunities/portal/screen/opportunities/topic-details/horizon-cl5-2024-d3-02-03?isExactMatch=true&amp;status=31094501,31094502&amp;frameworkProgramme=43108390&amp;callIdentifier=HORIZON-CL5-2024-D3-02&amp;order=DESC&amp;pageNumber=1&amp;pageSize=50&amp;sortBy=startDat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3-02-06?isExactMatch=true&amp;status=31094501,31094502&amp;frameworkProgramme=43108390&amp;callIdentifier=HORIZON-CL5-2024-D3-02&amp;order=DESC&amp;pageNumber=1&amp;pageSize=50&amp;sortBy=startDate"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ec.europa.eu/info/funding-tenders/opportunities/portal/screen/opportunities/topic-details/horizon-cl5-2024-d3-02-05?isExactMatch=true&amp;status=31094501,31094502&amp;frameworkProgramme=43108390&amp;callIdentifier=HORIZON-CL5-2024-D3-02&amp;order=DESC&amp;pageNumber=1&amp;pageSize=50&amp;sortBy=startDate" TargetMode="External"/><Relationship Id="rId4" Type="http://schemas.openxmlformats.org/officeDocument/2006/relationships/hyperlink" Target="https://ec.europa.eu/info/funding-tenders/opportunities/portal/screen/opportunities/topic-details/horizon-cl5-2024-d3-02-07?isExactMatch=true&amp;status=31094501,31094502&amp;frameworkProgramme=43108390&amp;callIdentifier=HORIZON-CL5-2024-D3-02&amp;order=DESC&amp;pageNumber=1&amp;pageSize=50&amp;sortBy=startDat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3-02-13?isExactMatch=true&amp;status=31094501,31094502&amp;frameworkProgramme=43108390&amp;callIdentifier=HORIZON-CL5-2024-D3-02&amp;order=DESC&amp;pageNumber=1&amp;pageSize=50&amp;sortBy=startDate"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4-02-02?order=DESC&amp;pageNumber=1&amp;pageSize=50&amp;sortBy=startDate&amp;isExactMatch=true&amp;status=31094501,31094502&amp;programmePart=43120821&amp;frameworkProgramme=43108390&amp;destinationGroup=45355310" TargetMode="External"/><Relationship Id="rId7" Type="http://schemas.openxmlformats.org/officeDocument/2006/relationships/hyperlink" Target="https://ec.europa.eu/info/funding-tenders/opportunities/portal/screen/opportunities/topic-details/horizon-cl5-2024-d3-02-11?isExactMatch=true&amp;status=31094501,31094502&amp;frameworkProgramme=43108390&amp;callIdentifier=HORIZON-CL5-2024-D3-02&amp;order=DESC&amp;pageNumber=1&amp;pageSize=50&amp;sortBy=startDate"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ec.europa.eu/info/funding-tenders/opportunities/portal/screen/opportunities/topic-details/horizon-cl5-2024-d4-02-05?isExactMatch=true&amp;status=31094501,31094502&amp;frameworkProgramme=43108390&amp;programmePart=43120821&amp;destinationGroup=45355310&amp;order=DESC&amp;pageNumber=1&amp;pageSize=50&amp;sortBy=startDate" TargetMode="External"/><Relationship Id="rId5" Type="http://schemas.openxmlformats.org/officeDocument/2006/relationships/hyperlink" Target="https://ec.europa.eu/info/funding-tenders/opportunities/portal/screen/opportunities/topic-details/horizon-cl5-2024-d4-02-03?isExactMatch=true&amp;status=31094501,31094502&amp;frameworkProgramme=43108390&amp;programmePart=43120821&amp;destinationGroup=45355310&amp;order=DESC&amp;pageNumber=1&amp;pageSize=50&amp;sortBy=startDate" TargetMode="External"/><Relationship Id="rId4" Type="http://schemas.openxmlformats.org/officeDocument/2006/relationships/hyperlink" Target="https://ec.europa.eu/info/funding-tenders/opportunities/portal/screen/opportunities/topic-details/horizon-cl5-2024-d3-02-01?isExactMatch=true&amp;status=31094501,31094502&amp;frameworkProgramme=43108390&amp;callIdentifier=HORIZON-CL5-2024-D3-02&amp;order=DESC&amp;pageNumber=1&amp;pageSize=50&amp;sortBy=startDat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4-02-01?isExactMatch=true&amp;status=31094501,31094502&amp;frameworkProgramme=43108390&amp;programmePart=43120821&amp;destinationGroup=45355310&amp;order=DESC&amp;pageNumber=1&amp;pageSize=50&amp;sortBy=startDate"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ec.europa.eu/info/funding-tenders/opportunities/portal/screen/opportunities/topic-details/horizon-cl5-2024-d4-02-04?isExactMatch=true&amp;status=31094501,31094502&amp;frameworkProgramme=43108390&amp;programmePart=43120821&amp;destinationGroup=45355310&amp;order=DESC&amp;pageNumber=1&amp;pageSize=50&amp;sortBy=startDat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6-01-01?order=DESC&amp;pageNumber=1&amp;pageSize=10&amp;isExactMatch=true&amp;programmePart=43120821&amp;frameworkProgramme=43108390&amp;destinationGroup=45355316"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ec.europa.eu/info/funding-tenders/opportunities/portal/screen/opportunities/topic-details/horizon-cl5-2024-d6-01-03?isExactMatch=true&amp;status=31094501,31094502&amp;frameworkProgramme=43108390&amp;programmePart=43120821&amp;destinationGroup=45355316&amp;order=DESC&amp;pageNumber=1&amp;pageSize=50&amp;sortBy=startDate" TargetMode="External"/><Relationship Id="rId4" Type="http://schemas.openxmlformats.org/officeDocument/2006/relationships/hyperlink" Target="https://ec.europa.eu/info/funding-tenders/opportunities/portal/screen/opportunities/topic-details/horizon-cl5-2024-d6-01-02?order=DESC&amp;pageNumber=1&amp;pageSize=10&amp;sortBy=startDate&amp;isExactMatch=true&amp;status=31094501,31094502&amp;programmePart=43120821&amp;frameworkProgramme=43108390&amp;destinationGroup=4535531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6-01-06?isExactMatch=true&amp;status=31094501,31094502&amp;frameworkProgramme=43108390&amp;programmePart=43120821&amp;destinationGroup=45355316&amp;order=DESC&amp;pageNumber=1&amp;pageSize=50&amp;sortBy=startDate"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s://ec.europa.eu/info/funding-tenders/opportunities/portal/screen/opportunities/topic-details/horizon-cl5-2024-d6-01-05?isExactMatch=true&amp;status=31094501,31094502&amp;frameworkProgramme=43108390&amp;programmePart=43120821&amp;destinationGroup=45355316&amp;order=DESC&amp;pageNumber=1&amp;pageSize=50&amp;sortBy=startDate" TargetMode="External"/><Relationship Id="rId4" Type="http://schemas.openxmlformats.org/officeDocument/2006/relationships/hyperlink" Target="https://ec.europa.eu/info/funding-tenders/opportunities/portal/screen/opportunities/topic-details/horizon-cl5-2024-d6-01-07?isExactMatch=true&amp;status=31094501,31094502&amp;frameworkProgramme=43108390&amp;programmePart=43120821&amp;destinationGroup=45355316&amp;order=DESC&amp;pageNumber=1&amp;pageSize=50&amp;sortBy=startDat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6-01-09?isExactMatch=true&amp;status=31094501,31094502&amp;frameworkProgramme=43108390&amp;programmePart=43120821&amp;destinationGroup=45355316&amp;order=DESC&amp;pageNumber=1&amp;pageSize=50&amp;sortBy=startDate"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hyperlink" Target="https://ec.europa.eu/info/funding-tenders/opportunities/portal/screen/opportunities/topic-details/horizon-cl5-2024-d6-01-08?isExactMatch=true&amp;status=31094501,31094502&amp;frameworkProgramme=43108390&amp;programmePart=43120821&amp;destinationGroup=45355316&amp;order=DESC&amp;pageNumber=1&amp;pageSize=50&amp;sortBy=startDate" TargetMode="External"/><Relationship Id="rId4" Type="http://schemas.openxmlformats.org/officeDocument/2006/relationships/hyperlink" Target="https://ec.europa.eu/info/funding-tenders/opportunities/portal/screen/opportunities/topic-details/horizon-cl5-2024-d6-01-04?isExactMatch=true&amp;status=31094501,31094502&amp;frameworkProgramme=43108390&amp;programmePart=43120821&amp;destinationGroup=45355316&amp;order=DESC&amp;pageNumber=1&amp;pageSize=50&amp;sortBy=startDat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5-2024-d6-01-10?isExactMatch=true&amp;status=31094501,31094502&amp;frameworkProgramme=43108390&amp;programmePart=43120821&amp;destinationGroup=45355316&amp;order=DESC&amp;pageNumber=1&amp;pageSize=50&amp;sortBy=startDate"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ec.europa.eu/info/funding-tenders/opportunities/portal/screen/opportunities/topic-details/horizon-cl5-2024-d6-01-13?isExactMatch=true&amp;status=31094501,31094502&amp;frameworkProgramme=43108390&amp;programmePart=43120821&amp;destinationGroup=45355316&amp;order=DESC&amp;pageNumber=1&amp;pageSize=50&amp;sortBy=startDate" TargetMode="External"/><Relationship Id="rId5" Type="http://schemas.openxmlformats.org/officeDocument/2006/relationships/hyperlink" Target="https://ec.europa.eu/info/funding-tenders/opportunities/portal/screen/opportunities/topic-details/horizon-cl5-2024-d6-01-12?isExactMatch=true&amp;status=31094501,31094502&amp;frameworkProgramme=43108390&amp;programmePart=43120821&amp;destinationGroup=45355316&amp;order=DESC&amp;pageNumber=1&amp;pageSize=50&amp;sortBy=startDate" TargetMode="External"/><Relationship Id="rId4" Type="http://schemas.openxmlformats.org/officeDocument/2006/relationships/hyperlink" Target="https://ec.europa.eu/info/funding-tenders/opportunities/portal/screen/opportunities/topic-details/horizon-cl5-2024-d6-01-11?isExactMatch=true&amp;status=31094501,31094502&amp;frameworkProgramme=43108390&amp;programmePart=43120821&amp;destinationGroup=45355316&amp;order=DESC&amp;pageNumber=1&amp;pageSize=50&amp;sortBy=startDat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horizoneuropencpportal.eu/store/greenet-video-series-how-make-most-out-partner-search-tool" TargetMode="External"/><Relationship Id="rId4" Type="http://schemas.openxmlformats.org/officeDocument/2006/relationships/hyperlink" Target="https://greenet-partner-search-tool.b2match.i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horizoneuropencpportal.eu/ncp-networks/cluster-5/even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hyperlink" Target="https://www.linkedin.com/company/nkplv/" TargetMode="External"/><Relationship Id="rId3" Type="http://schemas.openxmlformats.org/officeDocument/2006/relationships/image" Target="../media/image43.png"/><Relationship Id="rId7" Type="http://schemas.openxmlformats.org/officeDocument/2006/relationships/hyperlink" Target="https://twitter.com/apvarsnis"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www.facebook.com/HEncplv" TargetMode="External"/><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hyperlink" Target="https://dashboard.mailerlite.com/forms/207183/74477484042618291/shar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c.europa.eu/info/funding-tenders/opportunities/portal/screen/how-to-participate/reference-documents?programmePeriod=2021-2027&amp;frameworkProgramme=43108390" TargetMode="External"/><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cluster-5-climate-energy-and-mobility_en"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ec.europa.eu/info/funding-tenders/opportunities/portal/screen/opportunities/topic-search;callCode=null;freeTextSearchKeyword=;matchWholeText=true;typeCodes=0,1,2,8;statusCodes=31094501,31094502;programmePeriod=null;programCcm2Id=43108390;programDivisionCode=43121563;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1.xm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research-innovation-community.ec.europa.eu/events/4MjD45QEP6eLsP9j3MCEOc/programm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1C98AEF-E833-40D3-A005-593A22DA7193}"/>
              </a:ext>
            </a:extLst>
          </p:cNvPr>
          <p:cNvSpPr>
            <a:spLocks noGrp="1"/>
          </p:cNvSpPr>
          <p:nvPr>
            <p:ph type="title"/>
          </p:nvPr>
        </p:nvSpPr>
        <p:spPr>
          <a:xfrm>
            <a:off x="2441293" y="3157059"/>
            <a:ext cx="8379948" cy="914400"/>
          </a:xfrm>
        </p:spPr>
        <p:txBody>
          <a:bodyPr>
            <a:normAutofit fontScale="90000"/>
          </a:bodyPr>
          <a:lstStyle/>
          <a:p>
            <a:pPr>
              <a:defRPr/>
            </a:pPr>
            <a:r>
              <a:rPr lang="lv-LV" altLang="lv-LV" sz="3600" dirty="0">
                <a:solidFill>
                  <a:srgbClr val="0308DB">
                    <a:lumMod val="50000"/>
                  </a:srgbClr>
                </a:solidFill>
                <a:cs typeface="+mj-cs"/>
              </a:rPr>
              <a:t>Apvārsnis Eiropa sniegtās iespējas 5. klasterī</a:t>
            </a:r>
            <a:endParaRPr lang="en-US" altLang="en-US" sz="28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6AC4F06C-DEB1-449D-B5DA-D656A264EC12}"/>
              </a:ext>
            </a:extLst>
          </p:cNvPr>
          <p:cNvSpPr txBox="1">
            <a:spLocks/>
          </p:cNvSpPr>
          <p:nvPr/>
        </p:nvSpPr>
        <p:spPr bwMode="auto">
          <a:xfrm rot="10800000" flipV="1">
            <a:off x="63500" y="62386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800">
                <a:latin typeface="Verdana"/>
                <a:ea typeface="Verdana"/>
                <a:cs typeface="Times New Roman"/>
              </a:rPr>
              <a:t>1.1.1. specifiskā atbalsta mērķa “Pētniecības un inovāciju kapacitātes stiprināšana un progresīvu tehnoloģiju ieviešana kopējā P&amp;A sistēmā” 1.1.1.5. pasākuma “Latvijas pilnvērtīga dalība Apvārsnis Eiropa programmā, tajā skaitā nodrošinot kompleksu atbalsta instrumentu klāstu un sasaisti ar RIS3 specializācijas jomu attīstīšanu” projekts “Atbalsts Latvijas dalībai starptautiskās pētniecības un inovācijas programmās”. ietvaros</a:t>
            </a:r>
            <a:endParaRPr lang="en-US" sz="800"/>
          </a:p>
        </p:txBody>
      </p:sp>
      <p:pic>
        <p:nvPicPr>
          <p:cNvPr id="5" name="Picture 4" descr="A black background with red numbers and text&#10;&#10;Description automatically generated">
            <a:extLst>
              <a:ext uri="{FF2B5EF4-FFF2-40B4-BE49-F238E27FC236}">
                <a16:creationId xmlns:a16="http://schemas.microsoft.com/office/drawing/2014/main" id="{C70B8786-FE09-EE45-1F83-58DC1E5E187D}"/>
              </a:ext>
            </a:extLst>
          </p:cNvPr>
          <p:cNvPicPr>
            <a:picLocks noChangeAspect="1"/>
          </p:cNvPicPr>
          <p:nvPr/>
        </p:nvPicPr>
        <p:blipFill>
          <a:blip r:embed="rId3"/>
          <a:stretch>
            <a:fillRect/>
          </a:stretch>
        </p:blipFill>
        <p:spPr>
          <a:xfrm>
            <a:off x="4310063" y="5164138"/>
            <a:ext cx="4143375" cy="11525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D2: Cross-sectoral solutions for the climate transition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240082" y="1576191"/>
          <a:ext cx="11715242" cy="4922829"/>
        </p:xfrm>
        <a:graphic>
          <a:graphicData uri="http://schemas.openxmlformats.org/drawingml/2006/table">
            <a:tbl>
              <a:tblPr/>
              <a:tblGrid>
                <a:gridCol w="5293678">
                  <a:extLst>
                    <a:ext uri="{9D8B030D-6E8A-4147-A177-3AD203B41FA5}">
                      <a16:colId xmlns:a16="http://schemas.microsoft.com/office/drawing/2014/main" val="20000"/>
                    </a:ext>
                  </a:extLst>
                </a:gridCol>
                <a:gridCol w="3125237">
                  <a:extLst>
                    <a:ext uri="{9D8B030D-6E8A-4147-A177-3AD203B41FA5}">
                      <a16:colId xmlns:a16="http://schemas.microsoft.com/office/drawing/2014/main" val="20001"/>
                    </a:ext>
                  </a:extLst>
                </a:gridCol>
                <a:gridCol w="1790739">
                  <a:extLst>
                    <a:ext uri="{9D8B030D-6E8A-4147-A177-3AD203B41FA5}">
                      <a16:colId xmlns:a16="http://schemas.microsoft.com/office/drawing/2014/main" val="20003"/>
                    </a:ext>
                  </a:extLst>
                </a:gridCol>
                <a:gridCol w="1505588">
                  <a:extLst>
                    <a:ext uri="{9D8B030D-6E8A-4147-A177-3AD203B41FA5}">
                      <a16:colId xmlns:a16="http://schemas.microsoft.com/office/drawing/2014/main" val="3995975852"/>
                    </a:ext>
                  </a:extLst>
                </a:gridCol>
              </a:tblGrid>
              <a:tr h="72973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Type</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of</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action</a:t>
                      </a:r>
                      <a:r>
                        <a:rPr lang="lv-LV" sz="1400" b="1" i="0" u="none" strike="noStrike">
                          <a:solidFill>
                            <a:schemeClr val="bg1"/>
                          </a:solidFill>
                          <a:effectLst/>
                          <a:latin typeface="Verdana"/>
                          <a:ea typeface="Verdana"/>
                        </a:rPr>
                        <a:t>,</a:t>
                      </a:r>
                    </a:p>
                    <a:p>
                      <a:pPr algn="ctr" fontAlgn="ctr"/>
                      <a:r>
                        <a:rPr lang="lv-LV" sz="1400" b="1" i="0" u="none" strike="noStrike">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 contribution per project </a:t>
                      </a:r>
                      <a:endParaRPr lang="en-US" sz="1400" b="1" kern="120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11487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kern="1200" noProof="0" dirty="0">
                          <a:solidFill>
                            <a:schemeClr val="accent5">
                              <a:lumMod val="50000"/>
                            </a:schemeClr>
                          </a:solidFill>
                          <a:latin typeface="Arial"/>
                          <a:ea typeface="+mn-ea"/>
                          <a:cs typeface="+mn-cs"/>
                          <a:hlinkClick r:id="rId3"/>
                        </a:rPr>
                        <a:t>HORIZON-CL5-2024-D2-02-01</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a:solidFill>
                            <a:schemeClr val="tx1"/>
                          </a:solidFill>
                          <a:latin typeface="Verdana"/>
                          <a:ea typeface="Verdana"/>
                          <a:cs typeface="+mn-cs"/>
                        </a:rPr>
                        <a:t>Sustainable high-throughput production processes for stable lithium metal anodes for next generation batteries (Batt4EU Partnership)</a:t>
                      </a:r>
                      <a:endParaRPr lang="en-US" sz="1400" kern="1200" dirty="0">
                        <a:solidFill>
                          <a:schemeClr val="tx1"/>
                        </a:solidFill>
                        <a:latin typeface="Verdana"/>
                        <a:ea typeface="Verdana"/>
                        <a:cs typeface="+mn-cs"/>
                      </a:endParaRPr>
                    </a:p>
                    <a:p>
                      <a:pPr lvl="0" algn="l">
                        <a:lnSpc>
                          <a:spcPct val="100000"/>
                        </a:lnSpc>
                        <a:spcBef>
                          <a:spcPts val="0"/>
                        </a:spcBef>
                        <a:spcAft>
                          <a:spcPts val="0"/>
                        </a:spcAft>
                        <a:buNone/>
                      </a:pP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IA</a:t>
                      </a:r>
                      <a:endParaRPr lang="en-GB" sz="1400" b="1" i="0" u="none" strike="noStrike" noProof="0">
                        <a:solidFill>
                          <a:srgbClr val="000000"/>
                        </a:solidFill>
                        <a:effectLst/>
                        <a:latin typeface="Verdana" panose="020B0604030504040204" pitchFamily="34" charset="0"/>
                        <a:ea typeface="Verdana" panose="020B0604030504040204" pitchFamily="34" charset="0"/>
                      </a:endParaRPr>
                    </a:p>
                    <a:p>
                      <a:pPr algn="ctr" fontAlgn="ctr"/>
                      <a:r>
                        <a:rPr lang="en-US" sz="1400" kern="1200">
                          <a:solidFill>
                            <a:schemeClr val="tx1"/>
                          </a:solidFill>
                          <a:effectLst/>
                          <a:latin typeface="Verdana"/>
                          <a:ea typeface="Verdana"/>
                          <a:cs typeface="+mn-cs"/>
                        </a:rPr>
                        <a:t>TRL 6-7</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1520283">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a:lnSpc>
                          <a:spcPct val="100000"/>
                        </a:lnSpc>
                        <a:spcBef>
                          <a:spcPts val="0"/>
                        </a:spcBef>
                        <a:spcAft>
                          <a:spcPts val="0"/>
                        </a:spcAft>
                        <a:buNone/>
                      </a:pPr>
                      <a:r>
                        <a:rPr lang="en-US" sz="1500" b="1" i="0" u="none" strike="noStrike" kern="1200" noProof="0">
                          <a:solidFill>
                            <a:schemeClr val="accent5">
                              <a:lumMod val="50000"/>
                            </a:schemeClr>
                          </a:solidFill>
                          <a:latin typeface="Arial"/>
                          <a:ea typeface="+mn-ea"/>
                          <a:cs typeface="+mn-cs"/>
                          <a:hlinkClick r:id="rId4"/>
                        </a:rPr>
                        <a:t>HORIZON-CL5-2024-D2-02-03</a:t>
                      </a:r>
                      <a:endParaRPr lang="en-US" sz="1500" b="1" i="0" u="none" strike="noStrike" kern="1200">
                        <a:solidFill>
                          <a:schemeClr val="accent5">
                            <a:lumMod val="50000"/>
                          </a:schemeClr>
                        </a:solidFill>
                        <a:latin typeface="Arial"/>
                        <a:ea typeface="+mn-ea"/>
                        <a:cs typeface="+mn-cs"/>
                      </a:endParaRPr>
                    </a:p>
                    <a:p>
                      <a:pPr marL="0" lvl="0" algn="l">
                        <a:lnSpc>
                          <a:spcPct val="100000"/>
                        </a:lnSpc>
                        <a:spcBef>
                          <a:spcPts val="0"/>
                        </a:spcBef>
                        <a:spcAft>
                          <a:spcPts val="0"/>
                        </a:spcAft>
                        <a:buNone/>
                      </a:pPr>
                      <a:r>
                        <a:rPr lang="en-US" sz="1400" kern="1200" noProof="0">
                          <a:solidFill>
                            <a:schemeClr val="tx1"/>
                          </a:solidFill>
                          <a:latin typeface="Verdana"/>
                          <a:ea typeface="Verdana"/>
                          <a:cs typeface="+mn-cs"/>
                        </a:rPr>
                        <a:t>Size &amp; weight reduction of cell and packaging of batteries system, integrating lightweight and functional materials, innovative thermal management and safe and sustainable by design approach (Batt4EU Partnership)</a:t>
                      </a:r>
                      <a:endParaRPr lang="en-US" sz="1400" kern="120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a:solidFill>
                            <a:schemeClr val="tx1"/>
                          </a:solidFill>
                          <a:effectLst/>
                          <a:latin typeface="Verdana"/>
                          <a:ea typeface="Verdana"/>
                        </a:rPr>
                        <a:t>IA</a:t>
                      </a:r>
                      <a:endParaRPr lang="lv-LV" sz="1400" b="1" i="0" u="none" strike="noStrike" noProof="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a:solidFill>
                            <a:schemeClr val="tx1"/>
                          </a:solidFill>
                          <a:effectLst/>
                          <a:latin typeface="Verdana"/>
                          <a:ea typeface="Verdana"/>
                          <a:cs typeface="+mn-cs"/>
                        </a:rPr>
                        <a:t>TRL 6-7</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1520283">
                <a:tc>
                  <a:txBody>
                    <a:bodyPr/>
                    <a:lstStyle/>
                    <a:p>
                      <a:pPr marL="0" lvl="0" algn="l">
                        <a:lnSpc>
                          <a:spcPct val="100000"/>
                        </a:lnSpc>
                        <a:spcBef>
                          <a:spcPts val="0"/>
                        </a:spcBef>
                        <a:spcAft>
                          <a:spcPts val="0"/>
                        </a:spcAft>
                        <a:buNone/>
                      </a:pPr>
                      <a:r>
                        <a:rPr lang="en-US" sz="1500" b="1" i="0" u="none" strike="noStrike" kern="1200" noProof="0">
                          <a:solidFill>
                            <a:schemeClr val="accent5">
                              <a:lumMod val="50000"/>
                            </a:schemeClr>
                          </a:solidFill>
                          <a:latin typeface="Arial"/>
                          <a:ea typeface="+mn-ea"/>
                          <a:cs typeface="+mn-cs"/>
                          <a:hlinkClick r:id="rId5"/>
                        </a:rPr>
                        <a:t>HORIZON-CL5-2024-D2-02-02</a:t>
                      </a:r>
                    </a:p>
                    <a:p>
                      <a:pPr marL="0" lvl="0" algn="l">
                        <a:lnSpc>
                          <a:spcPct val="100000"/>
                        </a:lnSpc>
                        <a:spcBef>
                          <a:spcPts val="0"/>
                        </a:spcBef>
                        <a:spcAft>
                          <a:spcPts val="0"/>
                        </a:spcAft>
                        <a:buNone/>
                      </a:pPr>
                      <a:r>
                        <a:rPr lang="en-US" sz="1400" kern="1200" noProof="0">
                          <a:solidFill>
                            <a:schemeClr val="tx1"/>
                          </a:solidFill>
                          <a:latin typeface="Verdana"/>
                          <a:ea typeface="Verdana"/>
                          <a:cs typeface="+mn-cs"/>
                        </a:rPr>
                        <a:t>Post-Li-ion technologies and relevant manufacturing techniques for mobility applications (Generation 5) (Batt4EU Partnership)</a:t>
                      </a:r>
                      <a:endParaRPr lang="en-US" sz="1400" kern="120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marL="0" lvl="0" indent="0" algn="ctr" defTabSz="914400">
                        <a:lnSpc>
                          <a:spcPct val="100000"/>
                        </a:lnSpc>
                        <a:spcBef>
                          <a:spcPts val="0"/>
                        </a:spcBef>
                        <a:spcAft>
                          <a:spcPts val="0"/>
                        </a:spcAft>
                        <a:buNone/>
                        <a:tabLst/>
                        <a:defRPr/>
                      </a:pPr>
                      <a:r>
                        <a:rPr lang="en-US" sz="1400" b="1" i="0" u="none" strike="noStrike" kern="1200">
                          <a:solidFill>
                            <a:schemeClr val="tx1"/>
                          </a:solidFill>
                          <a:effectLst/>
                          <a:latin typeface="Verdana"/>
                          <a:ea typeface="Verdana"/>
                          <a:cs typeface="+mn-cs"/>
                        </a:rPr>
                        <a:t>RIA</a:t>
                      </a:r>
                    </a:p>
                    <a:p>
                      <a:pPr marL="0" lvl="0" indent="0" algn="ctr">
                        <a:lnSpc>
                          <a:spcPct val="100000"/>
                        </a:lnSpc>
                        <a:spcBef>
                          <a:spcPts val="0"/>
                        </a:spcBef>
                        <a:spcAft>
                          <a:spcPts val="0"/>
                        </a:spcAft>
                        <a:buNone/>
                      </a:pPr>
                      <a:r>
                        <a:rPr lang="en-US" sz="1400" b="0" i="0" u="none" strike="noStrike" kern="1200">
                          <a:solidFill>
                            <a:schemeClr val="tx1"/>
                          </a:solidFill>
                          <a:effectLst/>
                          <a:latin typeface="Verdana"/>
                          <a:ea typeface="Verdana"/>
                          <a:cs typeface="+mn-cs"/>
                        </a:rPr>
                        <a:t>TRL 4</a:t>
                      </a:r>
                    </a:p>
                  </a:txBody>
                  <a:tcPr marL="5098" marR="5098" marT="5097"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marL="0" lvl="0" indent="0" algn="ctr" defTabSz="939575">
                        <a:lnSpc>
                          <a:spcPct val="100000"/>
                        </a:lnSpc>
                        <a:spcBef>
                          <a:spcPts val="0"/>
                        </a:spcBef>
                        <a:spcAft>
                          <a:spcPts val="0"/>
                        </a:spcAft>
                        <a:buNone/>
                        <a:tabLst/>
                        <a:defRPr/>
                      </a:pPr>
                      <a:r>
                        <a:rPr lang="lv-LV" sz="1400">
                          <a:solidFill>
                            <a:schemeClr val="tx1"/>
                          </a:solidFill>
                          <a:latin typeface="Verdana"/>
                          <a:ea typeface="Verdana"/>
                        </a:rPr>
                        <a:t>5</a:t>
                      </a:r>
                    </a:p>
                  </a:txBody>
                  <a:tcPr marL="5098" marR="5098" marT="5097"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marL="0" lvl="0" indent="0" algn="ctr" defTabSz="939575">
                        <a:lnSpc>
                          <a:spcPct val="100000"/>
                        </a:lnSpc>
                        <a:spcBef>
                          <a:spcPts val="0"/>
                        </a:spcBef>
                        <a:spcAft>
                          <a:spcPts val="0"/>
                        </a:spcAft>
                        <a:buNone/>
                        <a:tabLst/>
                        <a:defRPr/>
                      </a:pPr>
                      <a:r>
                        <a:rPr lang="lv-LV" sz="1400" dirty="0">
                          <a:solidFill>
                            <a:schemeClr val="tx1"/>
                          </a:solidFill>
                          <a:latin typeface="Verdana"/>
                          <a:ea typeface="Verdana"/>
                        </a:rPr>
                        <a:t>3</a:t>
                      </a:r>
                    </a:p>
                  </a:txBody>
                  <a:tcPr marL="5098" marR="5098" marT="5097"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extLst>
                  <a:ext uri="{0D108BD9-81ED-4DB2-BD59-A6C34878D82A}">
                    <a16:rowId xmlns:a16="http://schemas.microsoft.com/office/drawing/2014/main" val="3530143027"/>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37868" y="116907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Deadline: </a:t>
            </a:r>
            <a:r>
              <a:rPr lang="en-GB" b="1" dirty="0">
                <a:latin typeface="Verdana"/>
                <a:ea typeface="Verdana"/>
              </a:rPr>
              <a:t>5 September</a:t>
            </a:r>
            <a:r>
              <a:rPr kumimoji="0" lang="en-GB" sz="1800" b="1" i="0" u="none" strike="noStrike" kern="1200" cap="none" spc="0" normalizeH="0" baseline="0" noProof="0" dirty="0">
                <a:ln>
                  <a:noFill/>
                </a:ln>
                <a:effectLst/>
                <a:uLnTx/>
                <a:uFillTx/>
                <a:latin typeface="Verdana"/>
                <a:ea typeface="Verdana"/>
              </a:rPr>
              <a:t> </a:t>
            </a:r>
            <a:r>
              <a:rPr lang="en-GB" b="1" dirty="0">
                <a:solidFill>
                  <a:prstClr val="black"/>
                </a:solidFill>
                <a:latin typeface="Verdana"/>
                <a:ea typeface="Verdana"/>
              </a:rPr>
              <a:t>2024</a:t>
            </a:r>
            <a:endParaRPr kumimoji="0" lang="en-GB" sz="1800" b="1" i="0" u="none" strike="noStrike" kern="1200" cap="none" spc="0" normalizeH="0" baseline="0" noProof="0" dirty="0">
              <a:ln>
                <a:noFill/>
              </a:ln>
              <a:solidFill>
                <a:prstClr val="black"/>
              </a:solidFill>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01039" y="1201918"/>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a:t>
            </a:r>
            <a:r>
              <a:rPr lang="en-GB" b="1" dirty="0">
                <a:solidFill>
                  <a:srgbClr val="002060"/>
                </a:solidFill>
                <a:latin typeface="Verdana"/>
                <a:ea typeface="Verdana"/>
              </a:rPr>
              <a:t>date: </a:t>
            </a:r>
            <a:r>
              <a:rPr lang="en-GB" b="1" dirty="0">
                <a:solidFill>
                  <a:prstClr val="black"/>
                </a:solidFill>
                <a:latin typeface="Verdana"/>
                <a:ea typeface="Verdana"/>
              </a:rPr>
              <a:t>7</a:t>
            </a:r>
            <a:r>
              <a:rPr lang="lv-LV" b="1" dirty="0">
                <a:solidFill>
                  <a:prstClr val="black"/>
                </a:solidFill>
                <a:latin typeface="Verdana"/>
                <a:ea typeface="Verdana"/>
              </a:rPr>
              <a:t> </a:t>
            </a:r>
            <a:r>
              <a:rPr lang="lv-LV" b="1" dirty="0" err="1">
                <a:solidFill>
                  <a:prstClr val="black"/>
                </a:solidFill>
                <a:latin typeface="Verdana"/>
                <a:ea typeface="Verdana"/>
              </a:rPr>
              <a:t>May</a:t>
            </a:r>
            <a:r>
              <a:rPr kumimoji="0" lang="lv-LV" sz="1800" b="1" i="0" u="none" strike="noStrike" kern="1200" cap="none" spc="0" normalizeH="0" baseline="0" noProof="0" dirty="0">
                <a:ln>
                  <a:noFill/>
                </a:ln>
                <a:solidFill>
                  <a:prstClr val="black"/>
                </a:solidFill>
                <a:effectLst/>
                <a:uLnTx/>
                <a:uFillTx/>
                <a:latin typeface="Verdana"/>
                <a:ea typeface="Verdana"/>
              </a:rPr>
              <a:t>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4</a:t>
            </a:r>
            <a:r>
              <a:rPr lang="en-GB" b="1" dirty="0">
                <a:solidFill>
                  <a:prstClr val="black"/>
                </a:solidFill>
                <a:latin typeface="Verdana"/>
                <a:ea typeface="Verdana"/>
              </a:rPr>
              <a:t> </a:t>
            </a:r>
            <a:endParaRPr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08085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D3: Sustainable, secure and competitive energy supply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141476" y="1813379"/>
          <a:ext cx="11725682" cy="3774621"/>
        </p:xfrm>
        <a:graphic>
          <a:graphicData uri="http://schemas.openxmlformats.org/drawingml/2006/table">
            <a:tbl>
              <a:tblPr/>
              <a:tblGrid>
                <a:gridCol w="5298395">
                  <a:extLst>
                    <a:ext uri="{9D8B030D-6E8A-4147-A177-3AD203B41FA5}">
                      <a16:colId xmlns:a16="http://schemas.microsoft.com/office/drawing/2014/main" val="20000"/>
                    </a:ext>
                  </a:extLst>
                </a:gridCol>
                <a:gridCol w="3128022">
                  <a:extLst>
                    <a:ext uri="{9D8B030D-6E8A-4147-A177-3AD203B41FA5}">
                      <a16:colId xmlns:a16="http://schemas.microsoft.com/office/drawing/2014/main" val="20001"/>
                    </a:ext>
                  </a:extLst>
                </a:gridCol>
                <a:gridCol w="1792335">
                  <a:extLst>
                    <a:ext uri="{9D8B030D-6E8A-4147-A177-3AD203B41FA5}">
                      <a16:colId xmlns:a16="http://schemas.microsoft.com/office/drawing/2014/main" val="20003"/>
                    </a:ext>
                  </a:extLst>
                </a:gridCol>
                <a:gridCol w="1506930">
                  <a:extLst>
                    <a:ext uri="{9D8B030D-6E8A-4147-A177-3AD203B41FA5}">
                      <a16:colId xmlns:a16="http://schemas.microsoft.com/office/drawing/2014/main" val="3995975852"/>
                    </a:ext>
                  </a:extLst>
                </a:gridCol>
              </a:tblGrid>
              <a:tr h="75300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0129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noProof="0">
                          <a:solidFill>
                            <a:schemeClr val="accent5">
                              <a:lumMod val="50000"/>
                            </a:schemeClr>
                          </a:solidFill>
                          <a:latin typeface="Arial"/>
                          <a:hlinkClick r:id="rId3">
                            <a:extLst>
                              <a:ext uri="{A12FA001-AC4F-418D-AE19-62706E023703}">
                                <ahyp:hlinkClr xmlns:ahyp="http://schemas.microsoft.com/office/drawing/2018/hyperlinkcolor" val="tx"/>
                              </a:ext>
                            </a:extLst>
                          </a:hlinkClick>
                        </a:rPr>
                        <a:t>HORIZON-CL5-2024-D3-02-01</a:t>
                      </a:r>
                    </a:p>
                    <a:p>
                      <a:pPr marL="0" marR="0" lvl="0" indent="0" algn="l">
                        <a:lnSpc>
                          <a:spcPct val="100000"/>
                        </a:lnSpc>
                        <a:spcBef>
                          <a:spcPts val="0"/>
                        </a:spcBef>
                        <a:spcAft>
                          <a:spcPts val="0"/>
                        </a:spcAft>
                        <a:buNone/>
                      </a:pPr>
                      <a:r>
                        <a:rPr lang="en-US" sz="1400" kern="1200" noProof="0">
                          <a:solidFill>
                            <a:schemeClr val="tx1"/>
                          </a:solidFill>
                          <a:latin typeface="Verdana"/>
                          <a:ea typeface="Verdana"/>
                          <a:cs typeface="+mn-cs"/>
                        </a:rPr>
                        <a:t>Digital tools for CSP and solar thermal plants</a:t>
                      </a:r>
                      <a:endParaRPr lang="en-US" sz="1400" kern="120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panose="020B0604030504040204" pitchFamily="34" charset="0"/>
                          <a:ea typeface="Verdana" panose="020B0604030504040204" pitchFamily="34" charset="0"/>
                        </a:rPr>
                        <a:t>IA</a:t>
                      </a:r>
                    </a:p>
                    <a:p>
                      <a:pPr algn="ctr" fontAlgn="ctr"/>
                      <a:r>
                        <a:rPr lang="en-US" sz="1400" kern="1200">
                          <a:solidFill>
                            <a:schemeClr val="tx1"/>
                          </a:solidFill>
                          <a:effectLst/>
                          <a:latin typeface="Verdana"/>
                          <a:ea typeface="Verdana"/>
                          <a:cs typeface="+mn-cs"/>
                        </a:rPr>
                        <a:t>TRL 7/</a:t>
                      </a:r>
                      <a:r>
                        <a:rPr lang="lv-LV" sz="1400" kern="1200">
                          <a:solidFill>
                            <a:schemeClr val="tx1"/>
                          </a:solidFill>
                          <a:effectLst/>
                          <a:latin typeface="Verdana"/>
                          <a:ea typeface="Verdana"/>
                          <a:cs typeface="+mn-cs"/>
                        </a:rPr>
                        <a:t>8</a:t>
                      </a:r>
                      <a:endParaRPr lang="en-GB" sz="1400" b="1" i="0" u="none" strike="noStrike" noProof="0">
                        <a:solidFill>
                          <a:schemeClr val="tx1"/>
                        </a:solidFill>
                        <a:effectLst/>
                        <a:latin typeface="Verdana"/>
                        <a:ea typeface="Verdana"/>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127461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defTabSz="914400" rtl="0" eaLnBrk="1" fontAlgn="ctr" latinLnBrk="0" hangingPunct="1">
                        <a:lnSpc>
                          <a:spcPct val="100000"/>
                        </a:lnSpc>
                        <a:spcBef>
                          <a:spcPts val="0"/>
                        </a:spcBef>
                        <a:spcAft>
                          <a:spcPts val="0"/>
                        </a:spcAft>
                        <a:buNone/>
                      </a:pPr>
                      <a:r>
                        <a:rPr lang="en-US" sz="1500" b="1" i="0" u="none" strike="noStrike" kern="1200" noProof="0">
                          <a:solidFill>
                            <a:schemeClr val="accent5">
                              <a:lumMod val="50000"/>
                            </a:schemeClr>
                          </a:solidFill>
                          <a:latin typeface="Arial"/>
                          <a:ea typeface="+mn-ea"/>
                          <a:cs typeface="+mn-cs"/>
                          <a:hlinkClick r:id="rId4">
                            <a:extLst>
                              <a:ext uri="{A12FA001-AC4F-418D-AE19-62706E023703}">
                                <ahyp:hlinkClr xmlns:ahyp="http://schemas.microsoft.com/office/drawing/2018/hyperlinkcolor" val="tx"/>
                              </a:ext>
                            </a:extLst>
                          </a:hlinkClick>
                        </a:rPr>
                        <a:t>HORIZON-CL5-2024-D3-02-08</a:t>
                      </a:r>
                      <a:endParaRPr lang="en-US" sz="1500" b="1" i="0" u="none" strike="noStrike" kern="1200">
                        <a:solidFill>
                          <a:schemeClr val="accent5">
                            <a:lumMod val="50000"/>
                          </a:schemeClr>
                        </a:solidFill>
                        <a:latin typeface="Arial"/>
                        <a:ea typeface="+mn-ea"/>
                        <a:cs typeface="+mn-cs"/>
                        <a:hlinkClick r:id="rId4">
                          <a:extLst>
                            <a:ext uri="{A12FA001-AC4F-418D-AE19-62706E023703}">
                              <ahyp:hlinkClr xmlns:ahyp="http://schemas.microsoft.com/office/drawing/2018/hyperlinkcolor" val="tx"/>
                            </a:ext>
                          </a:extLst>
                        </a:hlinkClick>
                      </a:endParaRPr>
                    </a:p>
                    <a:p>
                      <a:pPr marL="0" lvl="0" algn="l" defTabSz="914400" rtl="0" eaLnBrk="1" fontAlgn="ctr" latinLnBrk="0" hangingPunct="1">
                        <a:lnSpc>
                          <a:spcPct val="100000"/>
                        </a:lnSpc>
                        <a:spcBef>
                          <a:spcPts val="0"/>
                        </a:spcBef>
                        <a:spcAft>
                          <a:spcPts val="0"/>
                        </a:spcAft>
                        <a:buNone/>
                      </a:pPr>
                      <a:r>
                        <a:rPr lang="en-US" sz="1400" kern="1200" noProof="0" err="1">
                          <a:solidFill>
                            <a:schemeClr val="tx1"/>
                          </a:solidFill>
                          <a:latin typeface="Verdana"/>
                          <a:ea typeface="Verdana"/>
                          <a:cs typeface="+mn-cs"/>
                        </a:rPr>
                        <a:t>Minimisation</a:t>
                      </a:r>
                      <a:r>
                        <a:rPr lang="en-US" sz="1400" kern="1200" noProof="0">
                          <a:solidFill>
                            <a:schemeClr val="tx1"/>
                          </a:solidFill>
                          <a:latin typeface="Verdana"/>
                          <a:ea typeface="Verdana"/>
                          <a:cs typeface="+mn-cs"/>
                        </a:rPr>
                        <a:t> of environmental, and </a:t>
                      </a:r>
                      <a:r>
                        <a:rPr lang="en-US" sz="1400" kern="1200" noProof="0" err="1">
                          <a:solidFill>
                            <a:schemeClr val="tx1"/>
                          </a:solidFill>
                          <a:latin typeface="Verdana"/>
                          <a:ea typeface="Verdana"/>
                          <a:cs typeface="+mn-cs"/>
                        </a:rPr>
                        <a:t>optimisation</a:t>
                      </a:r>
                      <a:r>
                        <a:rPr lang="en-US" sz="1400" kern="1200" noProof="0">
                          <a:solidFill>
                            <a:schemeClr val="tx1"/>
                          </a:solidFill>
                          <a:latin typeface="Verdana"/>
                          <a:ea typeface="Verdana"/>
                          <a:cs typeface="+mn-cs"/>
                        </a:rPr>
                        <a:t> of socio-economic impacts in the deployment, operation and decommissioning of offshore wind farms</a:t>
                      </a:r>
                      <a:endParaRPr lang="en-US" sz="1400" kern="120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a:solidFill>
                            <a:schemeClr val="tx1"/>
                          </a:solidFill>
                          <a:effectLst/>
                          <a:latin typeface="Verdana" panose="020B0604030504040204" pitchFamily="34" charset="0"/>
                          <a:ea typeface="Verdana" panose="020B0604030504040204" pitchFamily="34" charset="0"/>
                        </a:rPr>
                        <a:t>RIA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a:solidFill>
                            <a:schemeClr val="tx1"/>
                          </a:solidFill>
                          <a:effectLst/>
                          <a:latin typeface="Verdana"/>
                          <a:ea typeface="Verdana"/>
                          <a:cs typeface="+mn-cs"/>
                        </a:rPr>
                        <a:t>TRL 5</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5</a:t>
                      </a:r>
                      <a:endParaRPr lang="en-US" sz="1400">
                        <a:solidFill>
                          <a:schemeClr val="tx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1045700">
                <a:tc>
                  <a:txBody>
                    <a:bodyPr/>
                    <a:lstStyle/>
                    <a:p>
                      <a:pPr marL="0" lvl="0" indent="0" algn="l">
                        <a:lnSpc>
                          <a:spcPct val="100000"/>
                        </a:lnSpc>
                        <a:spcBef>
                          <a:spcPts val="0"/>
                        </a:spcBef>
                        <a:spcAft>
                          <a:spcPts val="0"/>
                        </a:spcAft>
                        <a:buNone/>
                      </a:pPr>
                      <a:r>
                        <a:rPr lang="en-US" sz="1500" b="1" i="0" u="none" strike="noStrike" noProof="0">
                          <a:solidFill>
                            <a:schemeClr val="accent5">
                              <a:lumMod val="50000"/>
                            </a:schemeClr>
                          </a:solidFill>
                          <a:latin typeface="Arial"/>
                          <a:hlinkClick r:id="rId5">
                            <a:extLst>
                              <a:ext uri="{A12FA001-AC4F-418D-AE19-62706E023703}">
                                <ahyp:hlinkClr xmlns:ahyp="http://schemas.microsoft.com/office/drawing/2018/hyperlinkcolor" val="tx"/>
                              </a:ext>
                            </a:extLst>
                          </a:hlinkClick>
                        </a:rPr>
                        <a:t>HORIZON-CL5-2024-D3-02-11</a:t>
                      </a:r>
                    </a:p>
                    <a:p>
                      <a:pPr marL="0" lvl="0" indent="0" algn="l">
                        <a:lnSpc>
                          <a:spcPct val="100000"/>
                        </a:lnSpc>
                        <a:spcBef>
                          <a:spcPts val="0"/>
                        </a:spcBef>
                        <a:spcAft>
                          <a:spcPts val="0"/>
                        </a:spcAft>
                        <a:buNone/>
                      </a:pPr>
                      <a:r>
                        <a:rPr lang="en-US" sz="1400" kern="1200" noProof="0">
                          <a:solidFill>
                            <a:schemeClr val="tx1"/>
                          </a:solidFill>
                          <a:latin typeface="Verdana"/>
                          <a:ea typeface="Verdana"/>
                          <a:cs typeface="+mn-cs"/>
                        </a:rPr>
                        <a:t>CCU for the production of fuels</a:t>
                      </a:r>
                      <a:endParaRPr lang="en-US" sz="1400" kern="120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a:solidFill>
                            <a:schemeClr val="tx1"/>
                          </a:solidFill>
                          <a:effectLst/>
                          <a:latin typeface="Verdana"/>
                          <a:ea typeface="Verdana"/>
                        </a:rPr>
                        <a:t>IA</a:t>
                      </a:r>
                      <a:endParaRPr lang="en-US"/>
                    </a:p>
                    <a:p>
                      <a:pPr marL="0" marR="0" lvl="0" indent="0" algn="ctr" rtl="0">
                        <a:lnSpc>
                          <a:spcPct val="100000"/>
                        </a:lnSpc>
                        <a:spcBef>
                          <a:spcPts val="0"/>
                        </a:spcBef>
                        <a:spcAft>
                          <a:spcPts val="0"/>
                        </a:spcAft>
                        <a:buClrTx/>
                        <a:buSzTx/>
                        <a:buFontTx/>
                        <a:buNone/>
                      </a:pPr>
                      <a:r>
                        <a:rPr lang="en-US" sz="1400" kern="1200">
                          <a:solidFill>
                            <a:schemeClr val="tx1"/>
                          </a:solidFill>
                          <a:effectLst/>
                          <a:latin typeface="Verdana"/>
                          <a:ea typeface="Verdana"/>
                          <a:cs typeface="+mn-cs"/>
                        </a:rPr>
                        <a:t>TRL 6-7</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a:solidFill>
                            <a:schemeClr val="tx1"/>
                          </a:solidFill>
                          <a:latin typeface="Verdana"/>
                          <a:ea typeface="Verdana"/>
                        </a:rPr>
                        <a:t>7</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20678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3674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a:ln>
                  <a:noFill/>
                </a:ln>
                <a:solidFill>
                  <a:srgbClr val="002060"/>
                </a:solidFill>
                <a:effectLst/>
                <a:uLnTx/>
                <a:uFillTx/>
                <a:latin typeface="Verdana"/>
                <a:ea typeface="Verdana"/>
              </a:rPr>
              <a:t>Deadline: </a:t>
            </a:r>
            <a:r>
              <a:rPr lang="en-GB" b="1">
                <a:solidFill>
                  <a:prstClr val="black"/>
                </a:solidFill>
                <a:latin typeface="Verdana"/>
                <a:ea typeface="Verdana"/>
              </a:rPr>
              <a:t>21 January</a:t>
            </a:r>
            <a:r>
              <a:rPr kumimoji="0" lang="en-GB" sz="1800" b="1" i="0" u="none" strike="noStrike" kern="1200" cap="none" spc="0" normalizeH="0" baseline="0" noProof="0">
                <a:ln>
                  <a:noFill/>
                </a:ln>
                <a:solidFill>
                  <a:prstClr val="black"/>
                </a:solidFill>
                <a:effectLst/>
                <a:uLnTx/>
                <a:uFillTx/>
                <a:latin typeface="Verdana"/>
                <a:ea typeface="Verdana"/>
              </a:rPr>
              <a:t> </a:t>
            </a:r>
            <a:r>
              <a:rPr lang="en-GB" b="1">
                <a:solidFill>
                  <a:prstClr val="black"/>
                </a:solidFill>
                <a:latin typeface="Verdana"/>
                <a:ea typeface="Verdana"/>
              </a:rPr>
              <a:t>2025</a:t>
            </a:r>
            <a:endParaRPr kumimoji="0" lang="en-GB" sz="1800" b="1" i="0" u="none" strike="noStrike" kern="1200" cap="none" spc="0" normalizeH="0" baseline="0" noProof="0">
              <a:ln>
                <a:noFill/>
              </a:ln>
              <a:solidFill>
                <a:prstClr val="black"/>
              </a:solidFill>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solidFill>
                  <a:prstClr val="black"/>
                </a:solidFill>
                <a:latin typeface="Verdana"/>
                <a:ea typeface="Verdana"/>
              </a:rPr>
              <a:t>17</a:t>
            </a:r>
            <a:r>
              <a:rPr lang="lv-LV" b="1" dirty="0">
                <a:solidFill>
                  <a:prstClr val="black"/>
                </a:solidFill>
                <a:latin typeface="Verdana"/>
                <a:ea typeface="Verdana"/>
              </a:rPr>
              <a:t> September</a:t>
            </a:r>
            <a:r>
              <a:rPr kumimoji="0" lang="lv-LV" sz="1800" b="1" i="0" u="none" strike="noStrike" kern="1200" cap="none" spc="0" normalizeH="0" baseline="0" noProof="0" dirty="0">
                <a:ln>
                  <a:noFill/>
                </a:ln>
                <a:solidFill>
                  <a:prstClr val="black"/>
                </a:solidFill>
                <a:effectLst/>
                <a:uLnTx/>
                <a:uFillTx/>
                <a:latin typeface="Verdana"/>
                <a:ea typeface="Verdana"/>
              </a:rPr>
              <a:t>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4</a:t>
            </a:r>
            <a:r>
              <a:rPr lang="en-GB" b="1" dirty="0">
                <a:solidFill>
                  <a:prstClr val="black"/>
                </a:solidFill>
                <a:latin typeface="Verdana"/>
                <a:ea typeface="Verdana"/>
              </a:rPr>
              <a:t> </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4073462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D3: Sustainable, secure and competitive energy supply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132239" y="1933452"/>
          <a:ext cx="11725682" cy="3469822"/>
        </p:xfrm>
        <a:graphic>
          <a:graphicData uri="http://schemas.openxmlformats.org/drawingml/2006/table">
            <a:tbl>
              <a:tblPr/>
              <a:tblGrid>
                <a:gridCol w="5298395">
                  <a:extLst>
                    <a:ext uri="{9D8B030D-6E8A-4147-A177-3AD203B41FA5}">
                      <a16:colId xmlns:a16="http://schemas.microsoft.com/office/drawing/2014/main" val="20000"/>
                    </a:ext>
                  </a:extLst>
                </a:gridCol>
                <a:gridCol w="3128022">
                  <a:extLst>
                    <a:ext uri="{9D8B030D-6E8A-4147-A177-3AD203B41FA5}">
                      <a16:colId xmlns:a16="http://schemas.microsoft.com/office/drawing/2014/main" val="20001"/>
                    </a:ext>
                  </a:extLst>
                </a:gridCol>
                <a:gridCol w="1792335">
                  <a:extLst>
                    <a:ext uri="{9D8B030D-6E8A-4147-A177-3AD203B41FA5}">
                      <a16:colId xmlns:a16="http://schemas.microsoft.com/office/drawing/2014/main" val="20003"/>
                    </a:ext>
                  </a:extLst>
                </a:gridCol>
                <a:gridCol w="1506930">
                  <a:extLst>
                    <a:ext uri="{9D8B030D-6E8A-4147-A177-3AD203B41FA5}">
                      <a16:colId xmlns:a16="http://schemas.microsoft.com/office/drawing/2014/main" val="3995975852"/>
                    </a:ext>
                  </a:extLst>
                </a:gridCol>
              </a:tblGrid>
              <a:tr h="68641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3085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noProof="0">
                          <a:solidFill>
                            <a:schemeClr val="accent5">
                              <a:lumMod val="50000"/>
                            </a:schemeClr>
                          </a:solidFill>
                          <a:latin typeface="Arial"/>
                          <a:hlinkClick r:id="rId3">
                            <a:extLst>
                              <a:ext uri="{A12FA001-AC4F-418D-AE19-62706E023703}">
                                <ahyp:hlinkClr xmlns:ahyp="http://schemas.microsoft.com/office/drawing/2018/hyperlinkcolor" val="tx"/>
                              </a:ext>
                            </a:extLst>
                          </a:hlinkClick>
                        </a:rPr>
                        <a:t>HORIZON-CL5-2024-D3-02-10</a:t>
                      </a:r>
                    </a:p>
                    <a:p>
                      <a:pPr marL="0" marR="0" lvl="0" indent="0" algn="l">
                        <a:lnSpc>
                          <a:spcPct val="100000"/>
                        </a:lnSpc>
                        <a:spcBef>
                          <a:spcPts val="0"/>
                        </a:spcBef>
                        <a:spcAft>
                          <a:spcPts val="0"/>
                        </a:spcAft>
                        <a:buNone/>
                      </a:pPr>
                      <a:r>
                        <a:rPr lang="en-US" sz="1400" kern="1200" noProof="0">
                          <a:solidFill>
                            <a:schemeClr val="tx1"/>
                          </a:solidFill>
                          <a:latin typeface="Verdana"/>
                          <a:ea typeface="Verdana"/>
                          <a:cs typeface="+mn-cs"/>
                        </a:rPr>
                        <a:t>Market Uptake Measures of renewable energy systems</a:t>
                      </a:r>
                      <a:endParaRPr lang="en-US" sz="1400" kern="120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CSA</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95141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defTabSz="914400">
                        <a:lnSpc>
                          <a:spcPct val="100000"/>
                        </a:lnSpc>
                        <a:spcBef>
                          <a:spcPts val="0"/>
                        </a:spcBef>
                        <a:spcAft>
                          <a:spcPts val="0"/>
                        </a:spcAft>
                        <a:buNone/>
                      </a:pPr>
                      <a:r>
                        <a:rPr lang="en-US" sz="1500" b="1" i="0" u="none" strike="noStrike" kern="1200" noProof="0">
                          <a:solidFill>
                            <a:schemeClr val="accent5">
                              <a:lumMod val="50000"/>
                            </a:schemeClr>
                          </a:solidFill>
                          <a:latin typeface="Arial"/>
                          <a:hlinkClick r:id="rId4">
                            <a:extLst>
                              <a:ext uri="{A12FA001-AC4F-418D-AE19-62706E023703}">
                                <ahyp:hlinkClr xmlns:ahyp="http://schemas.microsoft.com/office/drawing/2018/hyperlinkcolor" val="tx"/>
                              </a:ext>
                            </a:extLst>
                          </a:hlinkClick>
                        </a:rPr>
                        <a:t>HORIZON-CL5-2024-D3-02-12</a:t>
                      </a:r>
                    </a:p>
                    <a:p>
                      <a:pPr marL="0" lvl="0" algn="l">
                        <a:lnSpc>
                          <a:spcPct val="100000"/>
                        </a:lnSpc>
                        <a:spcBef>
                          <a:spcPts val="0"/>
                        </a:spcBef>
                        <a:spcAft>
                          <a:spcPts val="0"/>
                        </a:spcAft>
                        <a:buNone/>
                      </a:pPr>
                      <a:r>
                        <a:rPr lang="en-US" sz="1400" kern="1200" noProof="0">
                          <a:solidFill>
                            <a:schemeClr val="tx1"/>
                          </a:solidFill>
                          <a:latin typeface="Verdana"/>
                          <a:ea typeface="Verdana"/>
                          <a:cs typeface="+mn-cs"/>
                        </a:rPr>
                        <a:t>DACCS and BECCS for CO2 removal/negative emissions</a:t>
                      </a:r>
                      <a:endParaRPr lang="en-US" sz="1400" kern="120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a:solidFill>
                            <a:schemeClr val="tx1"/>
                          </a:solidFill>
                          <a:effectLst/>
                          <a:latin typeface="Verdana"/>
                          <a:ea typeface="Verdana"/>
                        </a:rPr>
                        <a:t>IA</a:t>
                      </a:r>
                      <a:endParaRPr lang="lv-LV" sz="1400" b="1" i="0" u="none" strike="noStrike" noProof="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a:solidFill>
                            <a:schemeClr val="tx1"/>
                          </a:solidFill>
                          <a:effectLst/>
                          <a:latin typeface="Verdana"/>
                          <a:ea typeface="Verdana"/>
                          <a:cs typeface="+mn-cs"/>
                        </a:rPr>
                        <a:t>TRL 6-7</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a:lnSpc>
                          <a:spcPct val="100000"/>
                        </a:lnSpc>
                        <a:spcBef>
                          <a:spcPts val="0"/>
                        </a:spcBef>
                        <a:spcAft>
                          <a:spcPts val="0"/>
                        </a:spcAft>
                        <a:buNone/>
                      </a:pPr>
                      <a:r>
                        <a:rPr lang="lv-LV" sz="1400" b="0" i="0" u="none" strike="noStrike" noProof="0">
                          <a:solidFill>
                            <a:schemeClr val="tx1"/>
                          </a:solidFill>
                        </a:rPr>
                        <a:t>5 - 7</a:t>
                      </a:r>
                      <a:endParaRPr lang="en-US"/>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1201134">
                <a:tc>
                  <a:txBody>
                    <a:bodyPr/>
                    <a:lstStyle/>
                    <a:p>
                      <a:pPr marL="0" lvl="0" indent="0" algn="l">
                        <a:lnSpc>
                          <a:spcPct val="100000"/>
                        </a:lnSpc>
                        <a:spcBef>
                          <a:spcPts val="0"/>
                        </a:spcBef>
                        <a:spcAft>
                          <a:spcPts val="0"/>
                        </a:spcAft>
                        <a:buNone/>
                      </a:pPr>
                      <a:r>
                        <a:rPr lang="en-US" sz="1500" b="1" i="0" u="none" strike="noStrike" noProof="0">
                          <a:solidFill>
                            <a:schemeClr val="accent5">
                              <a:lumMod val="50000"/>
                            </a:schemeClr>
                          </a:solidFill>
                          <a:latin typeface="Arial"/>
                          <a:hlinkClick r:id="rId5">
                            <a:extLst>
                              <a:ext uri="{A12FA001-AC4F-418D-AE19-62706E023703}">
                                <ahyp:hlinkClr xmlns:ahyp="http://schemas.microsoft.com/office/drawing/2018/hyperlinkcolor" val="tx"/>
                              </a:ext>
                            </a:extLst>
                          </a:hlinkClick>
                        </a:rPr>
                        <a:t>HORIZON-CL5-2024-D3-02-09</a:t>
                      </a:r>
                      <a:endParaRPr lang="en-US" b="1">
                        <a:solidFill>
                          <a:schemeClr val="accent5">
                            <a:lumMod val="50000"/>
                          </a:schemeClr>
                        </a:solidFill>
                        <a:hlinkClick r:id="rId5">
                          <a:extLst>
                            <a:ext uri="{A12FA001-AC4F-418D-AE19-62706E023703}">
                              <ahyp:hlinkClr xmlns:ahyp="http://schemas.microsoft.com/office/drawing/2018/hyperlinkcolor" val="tx"/>
                            </a:ext>
                          </a:extLst>
                        </a:hlinkClick>
                      </a:endParaRPr>
                    </a:p>
                    <a:p>
                      <a:pPr marL="0" lvl="0" indent="0" algn="l">
                        <a:lnSpc>
                          <a:spcPct val="100000"/>
                        </a:lnSpc>
                        <a:spcBef>
                          <a:spcPts val="0"/>
                        </a:spcBef>
                        <a:spcAft>
                          <a:spcPts val="0"/>
                        </a:spcAft>
                        <a:buNone/>
                      </a:pPr>
                      <a:r>
                        <a:rPr lang="en-US" sz="1400" kern="1200" noProof="0">
                          <a:solidFill>
                            <a:schemeClr val="tx1"/>
                          </a:solidFill>
                          <a:latin typeface="Verdana"/>
                          <a:ea typeface="Verdana"/>
                          <a:cs typeface="+mn-cs"/>
                        </a:rPr>
                        <a:t>Demonstrations of innovative floating wind concepts</a:t>
                      </a:r>
                      <a:endParaRPr lang="en-US" sz="1400" kern="120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a:solidFill>
                            <a:schemeClr val="tx1"/>
                          </a:solidFill>
                          <a:effectLst/>
                          <a:latin typeface="Verdana"/>
                          <a:ea typeface="Verdana"/>
                        </a:rPr>
                        <a:t>IA</a:t>
                      </a:r>
                      <a:endParaRPr lang="en-US"/>
                    </a:p>
                    <a:p>
                      <a:pPr marL="0" marR="0" lvl="0" indent="0" algn="ctr" rtl="0">
                        <a:lnSpc>
                          <a:spcPct val="100000"/>
                        </a:lnSpc>
                        <a:spcBef>
                          <a:spcPts val="0"/>
                        </a:spcBef>
                        <a:spcAft>
                          <a:spcPts val="0"/>
                        </a:spcAft>
                        <a:buClrTx/>
                        <a:buSzTx/>
                        <a:buFontTx/>
                        <a:buNone/>
                      </a:pPr>
                      <a:r>
                        <a:rPr lang="en-US" sz="1400" kern="1200">
                          <a:solidFill>
                            <a:schemeClr val="tx1"/>
                          </a:solidFill>
                          <a:effectLst/>
                          <a:latin typeface="Verdana"/>
                          <a:ea typeface="Verdana"/>
                          <a:cs typeface="+mn-cs"/>
                        </a:rPr>
                        <a:t>TRL 7-8</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a:solidFill>
                            <a:schemeClr val="tx1"/>
                          </a:solidFill>
                          <a:latin typeface="Verdana"/>
                          <a:ea typeface="Verdana"/>
                        </a:rPr>
                        <a:t>15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20678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3674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a:ln>
                  <a:noFill/>
                </a:ln>
                <a:solidFill>
                  <a:srgbClr val="002060"/>
                </a:solidFill>
                <a:effectLst/>
                <a:uLnTx/>
                <a:uFillTx/>
                <a:latin typeface="Verdana"/>
                <a:ea typeface="Verdana"/>
              </a:rPr>
              <a:t>Deadline: </a:t>
            </a:r>
            <a:r>
              <a:rPr lang="en-GB" b="1">
                <a:solidFill>
                  <a:prstClr val="black"/>
                </a:solidFill>
                <a:latin typeface="Verdana"/>
                <a:ea typeface="Verdana"/>
              </a:rPr>
              <a:t>21 January</a:t>
            </a:r>
            <a:r>
              <a:rPr kumimoji="0" lang="en-GB" sz="1800" b="1" i="0" u="none" strike="noStrike" kern="1200" cap="none" spc="0" normalizeH="0" baseline="0" noProof="0">
                <a:ln>
                  <a:noFill/>
                </a:ln>
                <a:solidFill>
                  <a:prstClr val="black"/>
                </a:solidFill>
                <a:effectLst/>
                <a:uLnTx/>
                <a:uFillTx/>
                <a:latin typeface="Verdana"/>
                <a:ea typeface="Verdana"/>
              </a:rPr>
              <a:t> </a:t>
            </a:r>
            <a:r>
              <a:rPr lang="en-GB" b="1">
                <a:solidFill>
                  <a:prstClr val="black"/>
                </a:solidFill>
                <a:latin typeface="Verdana"/>
                <a:ea typeface="Verdana"/>
              </a:rPr>
              <a:t>2025</a:t>
            </a:r>
            <a:endParaRPr kumimoji="0" lang="en-GB" sz="1800" b="1" i="0" u="none" strike="noStrike" kern="1200" cap="none" spc="0" normalizeH="0" baseline="0" noProof="0">
              <a:ln>
                <a:noFill/>
              </a:ln>
              <a:solidFill>
                <a:prstClr val="black"/>
              </a:solidFill>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solidFill>
                  <a:prstClr val="black"/>
                </a:solidFill>
                <a:latin typeface="Verdana"/>
                <a:ea typeface="Verdana"/>
              </a:rPr>
              <a:t>17</a:t>
            </a:r>
            <a:r>
              <a:rPr lang="lv-LV" b="1" dirty="0">
                <a:solidFill>
                  <a:prstClr val="black"/>
                </a:solidFill>
                <a:latin typeface="Verdana"/>
                <a:ea typeface="Verdana"/>
              </a:rPr>
              <a:t> September</a:t>
            </a:r>
            <a:r>
              <a:rPr kumimoji="0" lang="lv-LV" sz="1800" b="1" i="0" u="none" strike="noStrike" kern="1200" cap="none" spc="0" normalizeH="0" baseline="0" noProof="0" dirty="0">
                <a:ln>
                  <a:noFill/>
                </a:ln>
                <a:solidFill>
                  <a:prstClr val="black"/>
                </a:solidFill>
                <a:effectLst/>
                <a:uLnTx/>
                <a:uFillTx/>
                <a:latin typeface="Verdana"/>
                <a:ea typeface="Verdana"/>
              </a:rPr>
              <a:t>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4</a:t>
            </a:r>
            <a:r>
              <a:rPr lang="en-GB" b="1" dirty="0">
                <a:solidFill>
                  <a:prstClr val="black"/>
                </a:solidFill>
                <a:latin typeface="Verdana"/>
                <a:ea typeface="Verdana"/>
              </a:rPr>
              <a:t> </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24112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D3: Sustainable, secure and competitive energy supply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178421" y="1806134"/>
          <a:ext cx="11725682" cy="3901939"/>
        </p:xfrm>
        <a:graphic>
          <a:graphicData uri="http://schemas.openxmlformats.org/drawingml/2006/table">
            <a:tbl>
              <a:tblPr/>
              <a:tblGrid>
                <a:gridCol w="5298395">
                  <a:extLst>
                    <a:ext uri="{9D8B030D-6E8A-4147-A177-3AD203B41FA5}">
                      <a16:colId xmlns:a16="http://schemas.microsoft.com/office/drawing/2014/main" val="20000"/>
                    </a:ext>
                  </a:extLst>
                </a:gridCol>
                <a:gridCol w="3128022">
                  <a:extLst>
                    <a:ext uri="{9D8B030D-6E8A-4147-A177-3AD203B41FA5}">
                      <a16:colId xmlns:a16="http://schemas.microsoft.com/office/drawing/2014/main" val="20001"/>
                    </a:ext>
                  </a:extLst>
                </a:gridCol>
                <a:gridCol w="1792335">
                  <a:extLst>
                    <a:ext uri="{9D8B030D-6E8A-4147-A177-3AD203B41FA5}">
                      <a16:colId xmlns:a16="http://schemas.microsoft.com/office/drawing/2014/main" val="20003"/>
                    </a:ext>
                  </a:extLst>
                </a:gridCol>
                <a:gridCol w="1506930">
                  <a:extLst>
                    <a:ext uri="{9D8B030D-6E8A-4147-A177-3AD203B41FA5}">
                      <a16:colId xmlns:a16="http://schemas.microsoft.com/office/drawing/2014/main" val="3995975852"/>
                    </a:ext>
                  </a:extLst>
                </a:gridCol>
              </a:tblGrid>
              <a:tr h="75300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6755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a:lnSpc>
                          <a:spcPct val="100000"/>
                        </a:lnSpc>
                        <a:spcBef>
                          <a:spcPts val="0"/>
                        </a:spcBef>
                        <a:spcAft>
                          <a:spcPts val="0"/>
                        </a:spcAft>
                        <a:buNone/>
                      </a:pPr>
                      <a:r>
                        <a:rPr lang="en-US" sz="1500" b="1" i="0" u="none" strike="noStrike" noProof="0">
                          <a:solidFill>
                            <a:schemeClr val="accent5">
                              <a:lumMod val="50000"/>
                            </a:schemeClr>
                          </a:solidFill>
                          <a:latin typeface="Arial"/>
                          <a:hlinkClick r:id="rId3">
                            <a:extLst>
                              <a:ext uri="{A12FA001-AC4F-418D-AE19-62706E023703}">
                                <ahyp:hlinkClr xmlns:ahyp="http://schemas.microsoft.com/office/drawing/2018/hyperlinkcolor" val="tx"/>
                              </a:ext>
                            </a:extLst>
                          </a:hlinkClick>
                        </a:rPr>
                        <a:t>HORIZON-CL5-2024-D3-02-02</a:t>
                      </a:r>
                      <a:endParaRPr lang="en-US" b="1">
                        <a:solidFill>
                          <a:schemeClr val="accent5">
                            <a:lumMod val="50000"/>
                          </a:schemeClr>
                        </a:solidFill>
                        <a:hlinkClick r:id="rId3">
                          <a:extLst>
                            <a:ext uri="{A12FA001-AC4F-418D-AE19-62706E023703}">
                              <ahyp:hlinkClr xmlns:ahyp="http://schemas.microsoft.com/office/drawing/2018/hyperlinkcolor" val="tx"/>
                            </a:ext>
                          </a:extLst>
                        </a:hlinkClick>
                      </a:endParaRPr>
                    </a:p>
                    <a:p>
                      <a:pPr marL="0" marR="0" lvl="0" indent="0" algn="l">
                        <a:lnSpc>
                          <a:spcPct val="100000"/>
                        </a:lnSpc>
                        <a:spcBef>
                          <a:spcPts val="0"/>
                        </a:spcBef>
                        <a:spcAft>
                          <a:spcPts val="0"/>
                        </a:spcAft>
                        <a:buNone/>
                      </a:pPr>
                      <a:r>
                        <a:rPr lang="en-US" sz="1400" kern="1200" noProof="0">
                          <a:solidFill>
                            <a:schemeClr val="tx1"/>
                          </a:solidFill>
                          <a:latin typeface="Verdana"/>
                          <a:ea typeface="Verdana"/>
                          <a:cs typeface="+mn-cs"/>
                        </a:rPr>
                        <a:t>Development of next generation synthetic renewable fuel technologies</a:t>
                      </a:r>
                      <a:endParaRPr lang="en-US" sz="1400" kern="120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RIA</a:t>
                      </a:r>
                    </a:p>
                    <a:p>
                      <a:pPr lvl="0" algn="ctr">
                        <a:buNone/>
                      </a:pPr>
                      <a:r>
                        <a:rPr lang="en-US" sz="1400" b="0" i="0" u="none" strike="noStrike" noProof="0">
                          <a:solidFill>
                            <a:schemeClr val="tx1"/>
                          </a:solidFill>
                          <a:effectLst/>
                          <a:latin typeface="Verdana"/>
                        </a:rPr>
                        <a:t>TRL 3-4</a:t>
                      </a:r>
                      <a:endParaRPr lang="en-GB"/>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133003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a:lnSpc>
                          <a:spcPct val="100000"/>
                        </a:lnSpc>
                        <a:spcBef>
                          <a:spcPts val="0"/>
                        </a:spcBef>
                        <a:spcAft>
                          <a:spcPts val="0"/>
                        </a:spcAft>
                        <a:buNone/>
                      </a:pPr>
                      <a:r>
                        <a:rPr lang="en-US" sz="1500" b="1" i="0" u="none" strike="noStrike" kern="1200" noProof="0" dirty="0">
                          <a:solidFill>
                            <a:schemeClr val="accent5">
                              <a:lumMod val="50000"/>
                            </a:schemeClr>
                          </a:solidFill>
                          <a:latin typeface="Arial"/>
                          <a:hlinkClick r:id="rId4">
                            <a:extLst>
                              <a:ext uri="{A12FA001-AC4F-418D-AE19-62706E023703}">
                                <ahyp:hlinkClr xmlns:ahyp="http://schemas.microsoft.com/office/drawing/2018/hyperlinkcolor" val="tx"/>
                              </a:ext>
                            </a:extLst>
                          </a:hlinkClick>
                        </a:rPr>
                        <a:t>HORIZON-CL5-2024-D3-02-03</a:t>
                      </a:r>
                      <a:endParaRPr lang="en-US" b="1" dirty="0">
                        <a:solidFill>
                          <a:schemeClr val="accent5">
                            <a:lumMod val="50000"/>
                          </a:schemeClr>
                        </a:solidFill>
                        <a:hlinkClick r:id="rId4">
                          <a:extLst>
                            <a:ext uri="{A12FA001-AC4F-418D-AE19-62706E023703}">
                              <ahyp:hlinkClr xmlns:ahyp="http://schemas.microsoft.com/office/drawing/2018/hyperlinkcolor" val="tx"/>
                            </a:ext>
                          </a:extLst>
                        </a:hlinkClick>
                      </a:endParaRPr>
                    </a:p>
                    <a:p>
                      <a:pPr marL="0" lvl="0" algn="l">
                        <a:lnSpc>
                          <a:spcPct val="100000"/>
                        </a:lnSpc>
                        <a:spcBef>
                          <a:spcPts val="0"/>
                        </a:spcBef>
                        <a:spcAft>
                          <a:spcPts val="0"/>
                        </a:spcAft>
                        <a:buNone/>
                      </a:pPr>
                      <a:r>
                        <a:rPr lang="en-US" sz="1400" kern="1200" noProof="0" dirty="0">
                          <a:solidFill>
                            <a:schemeClr val="tx1"/>
                          </a:solidFill>
                          <a:latin typeface="Verdana"/>
                          <a:ea typeface="Verdana"/>
                          <a:cs typeface="+mn-cs"/>
                        </a:rPr>
                        <a:t>Development of smart concepts of integrated energy driven bio-refineries for co-production of advanced biofuels, bio-chemicals and biomaterials</a:t>
                      </a:r>
                      <a:endParaRPr lang="en-US" sz="1400" kern="1200" dirty="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a:solidFill>
                            <a:schemeClr val="tx1"/>
                          </a:solidFill>
                          <a:effectLst/>
                          <a:latin typeface="Verdana"/>
                          <a:ea typeface="Verdana"/>
                        </a:rPr>
                        <a:t>RIA</a:t>
                      </a:r>
                      <a:endParaRPr lang="lv-LV" sz="1400" b="1" i="0" u="none" strike="noStrike" noProof="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a:solidFill>
                            <a:schemeClr val="tx1"/>
                          </a:solidFill>
                          <a:effectLst/>
                          <a:latin typeface="Verdana"/>
                          <a:ea typeface="Verdana"/>
                          <a:cs typeface="+mn-cs"/>
                        </a:rPr>
                        <a:t>TRL 5</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a:lnSpc>
                          <a:spcPct val="100000"/>
                        </a:lnSpc>
                        <a:spcBef>
                          <a:spcPts val="0"/>
                        </a:spcBef>
                        <a:spcAft>
                          <a:spcPts val="0"/>
                        </a:spcAft>
                        <a:buNone/>
                      </a:pPr>
                      <a:r>
                        <a:rPr lang="lv-LV" sz="1400" b="0" i="0" u="none" strike="noStrike" noProof="0">
                          <a:solidFill>
                            <a:schemeClr val="tx1"/>
                          </a:solidFill>
                        </a:rPr>
                        <a:t>3.5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951346">
                <a:tc>
                  <a:txBody>
                    <a:bodyPr/>
                    <a:lstStyle/>
                    <a:p>
                      <a:pPr marL="0" lvl="0" indent="0" algn="l">
                        <a:lnSpc>
                          <a:spcPct val="100000"/>
                        </a:lnSpc>
                        <a:spcBef>
                          <a:spcPts val="0"/>
                        </a:spcBef>
                        <a:spcAft>
                          <a:spcPts val="0"/>
                        </a:spcAft>
                        <a:buNone/>
                      </a:pPr>
                      <a:r>
                        <a:rPr lang="en-US" sz="1500" b="1" i="0" u="none" strike="noStrike" noProof="0">
                          <a:solidFill>
                            <a:schemeClr val="accent5">
                              <a:lumMod val="50000"/>
                            </a:schemeClr>
                          </a:solidFill>
                          <a:latin typeface="Arial"/>
                          <a:hlinkClick r:id="rId5">
                            <a:extLst>
                              <a:ext uri="{A12FA001-AC4F-418D-AE19-62706E023703}">
                                <ahyp:hlinkClr xmlns:ahyp="http://schemas.microsoft.com/office/drawing/2018/hyperlinkcolor" val="tx"/>
                              </a:ext>
                            </a:extLst>
                          </a:hlinkClick>
                        </a:rPr>
                        <a:t>HORIZON-CL5-2024-D3-02-04</a:t>
                      </a:r>
                      <a:endParaRPr lang="en-US" b="1">
                        <a:solidFill>
                          <a:schemeClr val="accent5">
                            <a:lumMod val="50000"/>
                          </a:schemeClr>
                        </a:solidFill>
                        <a:hlinkClick r:id="rId5">
                          <a:extLst>
                            <a:ext uri="{A12FA001-AC4F-418D-AE19-62706E023703}">
                              <ahyp:hlinkClr xmlns:ahyp="http://schemas.microsoft.com/office/drawing/2018/hyperlinkcolor" val="tx"/>
                            </a:ext>
                          </a:extLst>
                        </a:hlinkClick>
                      </a:endParaRPr>
                    </a:p>
                    <a:p>
                      <a:pPr marL="0" lvl="0" indent="0" algn="l">
                        <a:lnSpc>
                          <a:spcPct val="100000"/>
                        </a:lnSpc>
                        <a:spcBef>
                          <a:spcPts val="0"/>
                        </a:spcBef>
                        <a:spcAft>
                          <a:spcPts val="0"/>
                        </a:spcAft>
                        <a:buNone/>
                      </a:pPr>
                      <a:r>
                        <a:rPr lang="en-US" sz="1400" kern="1200" noProof="0">
                          <a:solidFill>
                            <a:schemeClr val="tx1"/>
                          </a:solidFill>
                          <a:latin typeface="Verdana"/>
                          <a:ea typeface="Verdana"/>
                          <a:cs typeface="+mn-cs"/>
                        </a:rPr>
                        <a:t>Critical technologies for the future ocean energy farms</a:t>
                      </a:r>
                      <a:endParaRPr lang="en-US" sz="1400" kern="120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a:solidFill>
                            <a:schemeClr val="tx1"/>
                          </a:solidFill>
                          <a:effectLst/>
                          <a:latin typeface="Verdana"/>
                          <a:ea typeface="Verdana"/>
                        </a:rPr>
                        <a:t>RIA</a:t>
                      </a:r>
                      <a:endParaRPr lang="en-US"/>
                    </a:p>
                    <a:p>
                      <a:pPr marL="0" marR="0" lvl="0" indent="0" algn="ctr" rtl="0">
                        <a:lnSpc>
                          <a:spcPct val="100000"/>
                        </a:lnSpc>
                        <a:spcBef>
                          <a:spcPts val="0"/>
                        </a:spcBef>
                        <a:spcAft>
                          <a:spcPts val="0"/>
                        </a:spcAft>
                        <a:buClrTx/>
                        <a:buSzTx/>
                        <a:buFontTx/>
                        <a:buNone/>
                      </a:pPr>
                      <a:r>
                        <a:rPr lang="en-US" sz="1400" kern="1200">
                          <a:solidFill>
                            <a:schemeClr val="tx1"/>
                          </a:solidFill>
                          <a:effectLst/>
                          <a:latin typeface="Verdana"/>
                          <a:ea typeface="Verdana"/>
                          <a:cs typeface="+mn-cs"/>
                        </a:rPr>
                        <a:t>TRL 5</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a:solidFill>
                            <a:schemeClr val="tx1"/>
                          </a:solidFill>
                          <a:latin typeface="Verdana"/>
                          <a:ea typeface="Verdana"/>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20678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3674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a:ln>
                  <a:noFill/>
                </a:ln>
                <a:solidFill>
                  <a:srgbClr val="002060"/>
                </a:solidFill>
                <a:effectLst/>
                <a:uLnTx/>
                <a:uFillTx/>
                <a:latin typeface="Verdana"/>
                <a:ea typeface="Verdana"/>
              </a:rPr>
              <a:t>Deadline: </a:t>
            </a:r>
            <a:r>
              <a:rPr lang="en-GB" b="1">
                <a:solidFill>
                  <a:prstClr val="black"/>
                </a:solidFill>
                <a:latin typeface="Verdana"/>
                <a:ea typeface="Verdana"/>
              </a:rPr>
              <a:t>21 January</a:t>
            </a:r>
            <a:r>
              <a:rPr kumimoji="0" lang="en-GB" sz="1800" b="1" i="0" u="none" strike="noStrike" kern="1200" cap="none" spc="0" normalizeH="0" baseline="0" noProof="0">
                <a:ln>
                  <a:noFill/>
                </a:ln>
                <a:solidFill>
                  <a:prstClr val="black"/>
                </a:solidFill>
                <a:effectLst/>
                <a:uLnTx/>
                <a:uFillTx/>
                <a:latin typeface="Verdana"/>
                <a:ea typeface="Verdana"/>
              </a:rPr>
              <a:t> </a:t>
            </a:r>
            <a:r>
              <a:rPr lang="en-GB" b="1">
                <a:solidFill>
                  <a:prstClr val="black"/>
                </a:solidFill>
                <a:latin typeface="Verdana"/>
                <a:ea typeface="Verdana"/>
              </a:rPr>
              <a:t>2025</a:t>
            </a:r>
            <a:endParaRPr kumimoji="0" lang="en-GB" sz="1800" b="1" i="0" u="none" strike="noStrike" kern="1200" cap="none" spc="0" normalizeH="0" baseline="0" noProof="0">
              <a:ln>
                <a:noFill/>
              </a:ln>
              <a:solidFill>
                <a:prstClr val="black"/>
              </a:solidFill>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solidFill>
                  <a:prstClr val="black"/>
                </a:solidFill>
                <a:latin typeface="Verdana"/>
                <a:ea typeface="Verdana"/>
              </a:rPr>
              <a:t>17</a:t>
            </a:r>
            <a:r>
              <a:rPr lang="lv-LV" b="1" dirty="0">
                <a:solidFill>
                  <a:prstClr val="black"/>
                </a:solidFill>
                <a:latin typeface="Verdana"/>
                <a:ea typeface="Verdana"/>
              </a:rPr>
              <a:t> September</a:t>
            </a:r>
            <a:r>
              <a:rPr kumimoji="0" lang="lv-LV" sz="1800" b="1" i="0" u="none" strike="noStrike" kern="1200" cap="none" spc="0" normalizeH="0" baseline="0" noProof="0" dirty="0">
                <a:ln>
                  <a:noFill/>
                </a:ln>
                <a:solidFill>
                  <a:prstClr val="black"/>
                </a:solidFill>
                <a:effectLst/>
                <a:uLnTx/>
                <a:uFillTx/>
                <a:latin typeface="Verdana"/>
                <a:ea typeface="Verdana"/>
              </a:rPr>
              <a:t>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4</a:t>
            </a:r>
            <a:r>
              <a:rPr lang="en-GB" b="1" dirty="0">
                <a:solidFill>
                  <a:prstClr val="black"/>
                </a:solidFill>
                <a:latin typeface="Verdana"/>
                <a:ea typeface="Verdana"/>
              </a:rPr>
              <a:t> </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51291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D3: Sustainable, secure and competitive energy supply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159948" y="1822616"/>
          <a:ext cx="11725682" cy="3760992"/>
        </p:xfrm>
        <a:graphic>
          <a:graphicData uri="http://schemas.openxmlformats.org/drawingml/2006/table">
            <a:tbl>
              <a:tblPr/>
              <a:tblGrid>
                <a:gridCol w="5298395">
                  <a:extLst>
                    <a:ext uri="{9D8B030D-6E8A-4147-A177-3AD203B41FA5}">
                      <a16:colId xmlns:a16="http://schemas.microsoft.com/office/drawing/2014/main" val="20000"/>
                    </a:ext>
                  </a:extLst>
                </a:gridCol>
                <a:gridCol w="3128022">
                  <a:extLst>
                    <a:ext uri="{9D8B030D-6E8A-4147-A177-3AD203B41FA5}">
                      <a16:colId xmlns:a16="http://schemas.microsoft.com/office/drawing/2014/main" val="20001"/>
                    </a:ext>
                  </a:extLst>
                </a:gridCol>
                <a:gridCol w="1792335">
                  <a:extLst>
                    <a:ext uri="{9D8B030D-6E8A-4147-A177-3AD203B41FA5}">
                      <a16:colId xmlns:a16="http://schemas.microsoft.com/office/drawing/2014/main" val="20003"/>
                    </a:ext>
                  </a:extLst>
                </a:gridCol>
                <a:gridCol w="1506930">
                  <a:extLst>
                    <a:ext uri="{9D8B030D-6E8A-4147-A177-3AD203B41FA5}">
                      <a16:colId xmlns:a16="http://schemas.microsoft.com/office/drawing/2014/main" val="3995975852"/>
                    </a:ext>
                  </a:extLst>
                </a:gridCol>
              </a:tblGrid>
              <a:tr h="703073">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10021">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a:lnSpc>
                          <a:spcPct val="100000"/>
                        </a:lnSpc>
                        <a:spcBef>
                          <a:spcPts val="0"/>
                        </a:spcBef>
                        <a:spcAft>
                          <a:spcPts val="0"/>
                        </a:spcAft>
                        <a:buNone/>
                      </a:pPr>
                      <a:r>
                        <a:rPr lang="en-US" sz="1500" b="1" i="0" u="none" strike="noStrike" noProof="0" dirty="0">
                          <a:solidFill>
                            <a:schemeClr val="accent5">
                              <a:lumMod val="50000"/>
                            </a:schemeClr>
                          </a:solidFill>
                          <a:latin typeface="Arial"/>
                          <a:hlinkClick r:id="rId3">
                            <a:extLst>
                              <a:ext uri="{A12FA001-AC4F-418D-AE19-62706E023703}">
                                <ahyp:hlinkClr xmlns:ahyp="http://schemas.microsoft.com/office/drawing/2018/hyperlinkcolor" val="tx"/>
                              </a:ext>
                            </a:extLst>
                          </a:hlinkClick>
                        </a:rPr>
                        <a:t>HORIZON-CL5-2024-D3-02-06</a:t>
                      </a:r>
                      <a:endParaRPr lang="en-US" b="1" dirty="0">
                        <a:solidFill>
                          <a:schemeClr val="accent5">
                            <a:lumMod val="50000"/>
                          </a:schemeClr>
                        </a:solidFill>
                        <a:hlinkClick r:id="rId3">
                          <a:extLst>
                            <a:ext uri="{A12FA001-AC4F-418D-AE19-62706E023703}">
                              <ahyp:hlinkClr xmlns:ahyp="http://schemas.microsoft.com/office/drawing/2018/hyperlinkcolor" val="tx"/>
                            </a:ext>
                          </a:extLst>
                        </a:hlinkClick>
                      </a:endParaRPr>
                    </a:p>
                    <a:p>
                      <a:pPr marL="0" marR="0" lvl="0" indent="0" algn="l">
                        <a:lnSpc>
                          <a:spcPct val="100000"/>
                        </a:lnSpc>
                        <a:spcBef>
                          <a:spcPts val="0"/>
                        </a:spcBef>
                        <a:spcAft>
                          <a:spcPts val="0"/>
                        </a:spcAft>
                        <a:buNone/>
                      </a:pPr>
                      <a:r>
                        <a:rPr lang="en-US" sz="1400" kern="1200" noProof="0" dirty="0">
                          <a:solidFill>
                            <a:schemeClr val="tx1"/>
                          </a:solidFill>
                          <a:latin typeface="Verdana"/>
                          <a:ea typeface="Verdana"/>
                          <a:cs typeface="+mn-cs"/>
                        </a:rPr>
                        <a:t>Innovative, Community-Integrated PV systems</a:t>
                      </a:r>
                      <a:endParaRPr lang="en-US" sz="1400" kern="1200" dirty="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IA</a:t>
                      </a:r>
                    </a:p>
                    <a:p>
                      <a:pPr lvl="0" algn="ctr">
                        <a:buNone/>
                      </a:pPr>
                      <a:r>
                        <a:rPr lang="en-US" sz="1400" b="0" i="0" u="none" strike="noStrike" noProof="0">
                          <a:solidFill>
                            <a:schemeClr val="tx1"/>
                          </a:solidFill>
                          <a:effectLst/>
                          <a:latin typeface="Verdana"/>
                        </a:rPr>
                        <a:t>TRL 6-7</a:t>
                      </a:r>
                      <a:endParaRPr lang="en-GB"/>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1017618">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a:lnSpc>
                          <a:spcPct val="100000"/>
                        </a:lnSpc>
                        <a:spcBef>
                          <a:spcPts val="0"/>
                        </a:spcBef>
                        <a:spcAft>
                          <a:spcPts val="0"/>
                        </a:spcAft>
                        <a:buNone/>
                      </a:pPr>
                      <a:r>
                        <a:rPr lang="en-US" sz="1500" b="1" i="0" u="none" strike="noStrike" kern="1200" noProof="0" dirty="0">
                          <a:solidFill>
                            <a:schemeClr val="accent5">
                              <a:lumMod val="50000"/>
                            </a:schemeClr>
                          </a:solidFill>
                          <a:latin typeface="Arial"/>
                          <a:hlinkClick r:id="rId4">
                            <a:extLst>
                              <a:ext uri="{A12FA001-AC4F-418D-AE19-62706E023703}">
                                <ahyp:hlinkClr xmlns:ahyp="http://schemas.microsoft.com/office/drawing/2018/hyperlinkcolor" val="tx"/>
                              </a:ext>
                            </a:extLst>
                          </a:hlinkClick>
                        </a:rPr>
                        <a:t>HORIZON-CL5-2024-D3-02-07</a:t>
                      </a:r>
                      <a:endParaRPr lang="en-US" b="1" dirty="0">
                        <a:solidFill>
                          <a:schemeClr val="accent5">
                            <a:lumMod val="50000"/>
                          </a:schemeClr>
                        </a:solidFill>
                        <a:hlinkClick r:id="rId4">
                          <a:extLst>
                            <a:ext uri="{A12FA001-AC4F-418D-AE19-62706E023703}">
                              <ahyp:hlinkClr xmlns:ahyp="http://schemas.microsoft.com/office/drawing/2018/hyperlinkcolor" val="tx"/>
                            </a:ext>
                          </a:extLst>
                        </a:hlinkClick>
                      </a:endParaRPr>
                    </a:p>
                    <a:p>
                      <a:pPr marL="0" lvl="0" algn="l">
                        <a:lnSpc>
                          <a:spcPct val="100000"/>
                        </a:lnSpc>
                        <a:spcBef>
                          <a:spcPts val="0"/>
                        </a:spcBef>
                        <a:spcAft>
                          <a:spcPts val="0"/>
                        </a:spcAft>
                        <a:buNone/>
                      </a:pPr>
                      <a:r>
                        <a:rPr lang="en-US" sz="1400" kern="1200" noProof="0" dirty="0">
                          <a:solidFill>
                            <a:schemeClr val="tx1"/>
                          </a:solidFill>
                          <a:latin typeface="Verdana"/>
                          <a:ea typeface="Verdana"/>
                          <a:cs typeface="+mn-cs"/>
                        </a:rPr>
                        <a:t>Resource Efficiency of PV in Production, Use and Disposal</a:t>
                      </a:r>
                      <a:endParaRPr lang="en-US" sz="1400" kern="1200" dirty="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a:solidFill>
                            <a:schemeClr val="tx1"/>
                          </a:solidFill>
                          <a:effectLst/>
                          <a:latin typeface="Verdana"/>
                          <a:ea typeface="Verdana"/>
                        </a:rPr>
                        <a:t>CSA</a:t>
                      </a: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a:lnSpc>
                          <a:spcPct val="100000"/>
                        </a:lnSpc>
                        <a:spcBef>
                          <a:spcPts val="0"/>
                        </a:spcBef>
                        <a:spcAft>
                          <a:spcPts val="0"/>
                        </a:spcAft>
                        <a:buNone/>
                      </a:pPr>
                      <a:r>
                        <a:rPr lang="lv-LV" sz="1400" b="0" i="0" u="none" strike="noStrike" noProof="0">
                          <a:solidFill>
                            <a:schemeClr val="tx1"/>
                          </a:solidFill>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1230280">
                <a:tc>
                  <a:txBody>
                    <a:bodyPr/>
                    <a:lstStyle/>
                    <a:p>
                      <a:pPr marL="0" lvl="0" indent="0" algn="l">
                        <a:lnSpc>
                          <a:spcPct val="100000"/>
                        </a:lnSpc>
                        <a:spcBef>
                          <a:spcPts val="0"/>
                        </a:spcBef>
                        <a:spcAft>
                          <a:spcPts val="0"/>
                        </a:spcAft>
                        <a:buNone/>
                      </a:pPr>
                      <a:r>
                        <a:rPr lang="en-US" sz="1500" b="1" i="0" u="none" strike="noStrike" noProof="0">
                          <a:solidFill>
                            <a:schemeClr val="accent5">
                              <a:lumMod val="50000"/>
                            </a:schemeClr>
                          </a:solidFill>
                          <a:latin typeface="Arial"/>
                          <a:hlinkClick r:id="rId5">
                            <a:extLst>
                              <a:ext uri="{A12FA001-AC4F-418D-AE19-62706E023703}">
                                <ahyp:hlinkClr xmlns:ahyp="http://schemas.microsoft.com/office/drawing/2018/hyperlinkcolor" val="tx"/>
                              </a:ext>
                            </a:extLst>
                          </a:hlinkClick>
                        </a:rPr>
                        <a:t>HORIZON-CL5-2024-D3-02-05</a:t>
                      </a:r>
                      <a:endParaRPr lang="en-US" b="1">
                        <a:solidFill>
                          <a:schemeClr val="accent5">
                            <a:lumMod val="50000"/>
                          </a:schemeClr>
                        </a:solidFill>
                        <a:hlinkClick r:id="rId5">
                          <a:extLst>
                            <a:ext uri="{A12FA001-AC4F-418D-AE19-62706E023703}">
                              <ahyp:hlinkClr xmlns:ahyp="http://schemas.microsoft.com/office/drawing/2018/hyperlinkcolor" val="tx"/>
                            </a:ext>
                          </a:extLst>
                        </a:hlinkClick>
                      </a:endParaRPr>
                    </a:p>
                    <a:p>
                      <a:pPr marL="0" lvl="0" indent="0" algn="l">
                        <a:lnSpc>
                          <a:spcPct val="100000"/>
                        </a:lnSpc>
                        <a:spcBef>
                          <a:spcPts val="0"/>
                        </a:spcBef>
                        <a:spcAft>
                          <a:spcPts val="0"/>
                        </a:spcAft>
                        <a:buNone/>
                      </a:pPr>
                      <a:r>
                        <a:rPr lang="en-US" sz="1400" kern="1200" noProof="0">
                          <a:solidFill>
                            <a:schemeClr val="tx1"/>
                          </a:solidFill>
                          <a:latin typeface="Verdana"/>
                          <a:ea typeface="Verdana"/>
                          <a:cs typeface="+mn-cs"/>
                        </a:rPr>
                        <a:t>PV-integrated electric mobility applications</a:t>
                      </a:r>
                      <a:endParaRPr lang="en-US" sz="1400" kern="120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a:solidFill>
                            <a:schemeClr val="tx1"/>
                          </a:solidFill>
                          <a:effectLst/>
                          <a:latin typeface="Verdana"/>
                          <a:ea typeface="Verdana"/>
                        </a:rPr>
                        <a:t>IA</a:t>
                      </a:r>
                      <a:endParaRPr lang="en-US"/>
                    </a:p>
                    <a:p>
                      <a:pPr marL="0" marR="0" lvl="0" indent="0" algn="ctr" rtl="0">
                        <a:lnSpc>
                          <a:spcPct val="100000"/>
                        </a:lnSpc>
                        <a:spcBef>
                          <a:spcPts val="0"/>
                        </a:spcBef>
                        <a:spcAft>
                          <a:spcPts val="0"/>
                        </a:spcAft>
                        <a:buClrTx/>
                        <a:buSzTx/>
                        <a:buFontTx/>
                        <a:buNone/>
                      </a:pPr>
                      <a:r>
                        <a:rPr lang="en-US" sz="1400" kern="1200">
                          <a:solidFill>
                            <a:schemeClr val="tx1"/>
                          </a:solidFill>
                          <a:effectLst/>
                          <a:latin typeface="Verdana"/>
                          <a:ea typeface="Verdana"/>
                          <a:cs typeface="+mn-cs"/>
                        </a:rPr>
                        <a:t>TRL 6-7</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a:solidFill>
                            <a:schemeClr val="tx1"/>
                          </a:solidFill>
                          <a:latin typeface="Verdana"/>
                          <a:ea typeface="Verdana"/>
                        </a:rPr>
                        <a:t>7</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20678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905344" y="1274392"/>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Deadline: </a:t>
            </a:r>
            <a:r>
              <a:rPr lang="en-GB" b="1" dirty="0">
                <a:solidFill>
                  <a:prstClr val="black"/>
                </a:solidFill>
                <a:latin typeface="Verdana"/>
                <a:ea typeface="Verdana"/>
              </a:rPr>
              <a:t>21 January</a:t>
            </a:r>
            <a:r>
              <a:rPr kumimoji="0" lang="en-GB" sz="1800" b="1" i="0" u="none" strike="noStrike" kern="1200" cap="none" spc="0" normalizeH="0" baseline="0" noProof="0" dirty="0">
                <a:ln>
                  <a:noFill/>
                </a:ln>
                <a:solidFill>
                  <a:prstClr val="black"/>
                </a:solidFill>
                <a:effectLst/>
                <a:uLnTx/>
                <a:uFillTx/>
                <a:latin typeface="Verdana"/>
                <a:ea typeface="Verdana"/>
              </a:rPr>
              <a:t> </a:t>
            </a:r>
            <a:r>
              <a:rPr lang="en-GB" b="1" dirty="0">
                <a:solidFill>
                  <a:prstClr val="black"/>
                </a:solidFill>
                <a:latin typeface="Verdana"/>
                <a:ea typeface="Verdana"/>
              </a:rPr>
              <a:t>2025</a:t>
            </a:r>
            <a:endParaRPr kumimoji="0" lang="en-GB" sz="1800" b="1" i="0" u="none" strike="noStrike" kern="1200" cap="none" spc="0" normalizeH="0" baseline="0" noProof="0" dirty="0">
              <a:ln>
                <a:noFill/>
              </a:ln>
              <a:solidFill>
                <a:prstClr val="black"/>
              </a:solidFill>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solidFill>
                  <a:prstClr val="black"/>
                </a:solidFill>
                <a:latin typeface="Verdana"/>
                <a:ea typeface="Verdana"/>
              </a:rPr>
              <a:t>17</a:t>
            </a:r>
            <a:r>
              <a:rPr lang="lv-LV" b="1" dirty="0">
                <a:solidFill>
                  <a:prstClr val="black"/>
                </a:solidFill>
                <a:latin typeface="Verdana"/>
                <a:ea typeface="Verdana"/>
              </a:rPr>
              <a:t> September</a:t>
            </a:r>
            <a:r>
              <a:rPr kumimoji="0" lang="lv-LV" sz="1800" b="1" i="0" u="none" strike="noStrike" kern="1200" cap="none" spc="0" normalizeH="0" baseline="0" noProof="0" dirty="0">
                <a:ln>
                  <a:noFill/>
                </a:ln>
                <a:solidFill>
                  <a:prstClr val="black"/>
                </a:solidFill>
                <a:effectLst/>
                <a:uLnTx/>
                <a:uFillTx/>
                <a:latin typeface="Verdana"/>
                <a:ea typeface="Verdana"/>
              </a:rPr>
              <a:t>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4</a:t>
            </a:r>
            <a:r>
              <a:rPr lang="en-GB" b="1" dirty="0">
                <a:solidFill>
                  <a:prstClr val="black"/>
                </a:solidFill>
                <a:latin typeface="Verdana"/>
                <a:ea typeface="Verdana"/>
              </a:rPr>
              <a:t> </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633880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D3: Sustainable, secure and competitive energy supply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178421" y="1806134"/>
          <a:ext cx="11725682" cy="1620557"/>
        </p:xfrm>
        <a:graphic>
          <a:graphicData uri="http://schemas.openxmlformats.org/drawingml/2006/table">
            <a:tbl>
              <a:tblPr/>
              <a:tblGrid>
                <a:gridCol w="5298395">
                  <a:extLst>
                    <a:ext uri="{9D8B030D-6E8A-4147-A177-3AD203B41FA5}">
                      <a16:colId xmlns:a16="http://schemas.microsoft.com/office/drawing/2014/main" val="20000"/>
                    </a:ext>
                  </a:extLst>
                </a:gridCol>
                <a:gridCol w="3128022">
                  <a:extLst>
                    <a:ext uri="{9D8B030D-6E8A-4147-A177-3AD203B41FA5}">
                      <a16:colId xmlns:a16="http://schemas.microsoft.com/office/drawing/2014/main" val="20001"/>
                    </a:ext>
                  </a:extLst>
                </a:gridCol>
                <a:gridCol w="1792335">
                  <a:extLst>
                    <a:ext uri="{9D8B030D-6E8A-4147-A177-3AD203B41FA5}">
                      <a16:colId xmlns:a16="http://schemas.microsoft.com/office/drawing/2014/main" val="20003"/>
                    </a:ext>
                  </a:extLst>
                </a:gridCol>
                <a:gridCol w="1506930">
                  <a:extLst>
                    <a:ext uri="{9D8B030D-6E8A-4147-A177-3AD203B41FA5}">
                      <a16:colId xmlns:a16="http://schemas.microsoft.com/office/drawing/2014/main" val="3995975852"/>
                    </a:ext>
                  </a:extLst>
                </a:gridCol>
              </a:tblGrid>
              <a:tr h="75300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Type of action,</a:t>
                      </a:r>
                    </a:p>
                    <a:p>
                      <a:pPr algn="ctr" fontAlgn="ctr"/>
                      <a:r>
                        <a:rPr lang="lv-LV" sz="1400" b="1" i="0" u="none" strike="noStrike">
                          <a:solidFill>
                            <a:schemeClr val="bg1"/>
                          </a:solidFill>
                          <a:effectLst/>
                          <a:latin typeface="Verdana" panose="020B0604030504040204" pitchFamily="34" charset="0"/>
                          <a:ea typeface="Verdana" panose="020B0604030504040204" pitchFamily="34" charset="0"/>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 contribution per project </a:t>
                      </a:r>
                    </a:p>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en-US" sz="1400" b="1" kern="1200">
                          <a:solidFill>
                            <a:schemeClr val="bg1"/>
                          </a:solidFill>
                          <a:effectLst/>
                          <a:latin typeface="Verdana" panose="020B0604030504040204" pitchFamily="34" charset="0"/>
                          <a:ea typeface="Verdana" panose="020B0604030504040204" pitchFamily="34" charset="0"/>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6755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a:lnSpc>
                          <a:spcPct val="100000"/>
                        </a:lnSpc>
                        <a:spcBef>
                          <a:spcPts val="0"/>
                        </a:spcBef>
                        <a:spcAft>
                          <a:spcPts val="0"/>
                        </a:spcAft>
                        <a:buNone/>
                      </a:pPr>
                      <a:r>
                        <a:rPr lang="en-US" sz="1500" b="1" i="0" u="none" strike="noStrike" noProof="0">
                          <a:solidFill>
                            <a:schemeClr val="accent5">
                              <a:lumMod val="50000"/>
                            </a:schemeClr>
                          </a:solidFill>
                          <a:latin typeface="Arial"/>
                          <a:hlinkClick r:id="rId3">
                            <a:extLst>
                              <a:ext uri="{A12FA001-AC4F-418D-AE19-62706E023703}">
                                <ahyp:hlinkClr xmlns:ahyp="http://schemas.microsoft.com/office/drawing/2018/hyperlinkcolor" val="tx"/>
                              </a:ext>
                            </a:extLst>
                          </a:hlinkClick>
                        </a:rPr>
                        <a:t>HORIZON-CL5-2024-D3-02-13</a:t>
                      </a:r>
                      <a:endParaRPr lang="en-US" b="1">
                        <a:solidFill>
                          <a:schemeClr val="accent5">
                            <a:lumMod val="50000"/>
                          </a:schemeClr>
                        </a:solidFill>
                        <a:hlinkClick r:id="rId3">
                          <a:extLst>
                            <a:ext uri="{A12FA001-AC4F-418D-AE19-62706E023703}">
                              <ahyp:hlinkClr xmlns:ahyp="http://schemas.microsoft.com/office/drawing/2018/hyperlinkcolor" val="tx"/>
                            </a:ext>
                          </a:extLst>
                        </a:hlinkClick>
                      </a:endParaRPr>
                    </a:p>
                    <a:p>
                      <a:pPr marL="0" marR="0" lvl="0" indent="0" algn="l">
                        <a:lnSpc>
                          <a:spcPct val="100000"/>
                        </a:lnSpc>
                        <a:spcBef>
                          <a:spcPts val="0"/>
                        </a:spcBef>
                        <a:spcAft>
                          <a:spcPts val="0"/>
                        </a:spcAft>
                        <a:buNone/>
                      </a:pPr>
                      <a:r>
                        <a:rPr lang="en-US" sz="1400" kern="1200" noProof="0">
                          <a:solidFill>
                            <a:schemeClr val="tx1"/>
                          </a:solidFill>
                          <a:latin typeface="Verdana"/>
                          <a:ea typeface="Verdana"/>
                          <a:cs typeface="+mn-cs"/>
                        </a:rPr>
                        <a:t>Support to the activities of the SET Plan Key Action area Renewable fuels and bioenergy</a:t>
                      </a:r>
                      <a:endParaRPr lang="en-US" sz="1400" kern="120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CSA</a:t>
                      </a:r>
                    </a:p>
                    <a:p>
                      <a:pPr lvl="0" algn="ctr">
                        <a:buNone/>
                      </a:pPr>
                      <a:endParaRPr lang="en-US" sz="1400" b="0" i="0" u="none" strike="noStrike" noProof="0">
                        <a:solidFill>
                          <a:schemeClr val="tx1"/>
                        </a:solidFill>
                        <a:effectLst/>
                        <a:latin typeface="Verdana"/>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0.6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3674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a:ln>
                  <a:noFill/>
                </a:ln>
                <a:solidFill>
                  <a:srgbClr val="002060"/>
                </a:solidFill>
                <a:effectLst/>
                <a:uLnTx/>
                <a:uFillTx/>
                <a:latin typeface="Verdana"/>
                <a:ea typeface="Verdana"/>
              </a:rPr>
              <a:t>Deadline: </a:t>
            </a:r>
            <a:r>
              <a:rPr lang="en-GB" b="1">
                <a:solidFill>
                  <a:prstClr val="black"/>
                </a:solidFill>
                <a:latin typeface="Verdana"/>
                <a:ea typeface="Verdana"/>
              </a:rPr>
              <a:t>21 January</a:t>
            </a:r>
            <a:r>
              <a:rPr kumimoji="0" lang="en-GB" sz="1800" b="1" i="0" u="none" strike="noStrike" kern="1200" cap="none" spc="0" normalizeH="0" baseline="0" noProof="0">
                <a:ln>
                  <a:noFill/>
                </a:ln>
                <a:solidFill>
                  <a:prstClr val="black"/>
                </a:solidFill>
                <a:effectLst/>
                <a:uLnTx/>
                <a:uFillTx/>
                <a:latin typeface="Verdana"/>
                <a:ea typeface="Verdana"/>
              </a:rPr>
              <a:t> </a:t>
            </a:r>
            <a:r>
              <a:rPr lang="en-GB" b="1">
                <a:solidFill>
                  <a:prstClr val="black"/>
                </a:solidFill>
                <a:latin typeface="Verdana"/>
                <a:ea typeface="Verdana"/>
              </a:rPr>
              <a:t>2025</a:t>
            </a:r>
            <a:endParaRPr kumimoji="0" lang="en-GB" sz="1800" b="1" i="0" u="none" strike="noStrike" kern="1200" cap="none" spc="0" normalizeH="0" baseline="0" noProof="0">
              <a:ln>
                <a:noFill/>
              </a:ln>
              <a:solidFill>
                <a:prstClr val="black"/>
              </a:solidFill>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solidFill>
                  <a:prstClr val="black"/>
                </a:solidFill>
                <a:latin typeface="Verdana"/>
                <a:ea typeface="Verdana"/>
              </a:rPr>
              <a:t>17</a:t>
            </a:r>
            <a:r>
              <a:rPr lang="lv-LV" b="1" dirty="0">
                <a:solidFill>
                  <a:prstClr val="black"/>
                </a:solidFill>
                <a:latin typeface="Verdana"/>
                <a:ea typeface="Verdana"/>
              </a:rPr>
              <a:t> September</a:t>
            </a:r>
            <a:r>
              <a:rPr kumimoji="0" lang="lv-LV" sz="1800" b="1" i="0" u="none" strike="noStrike" kern="1200" cap="none" spc="0" normalizeH="0" baseline="0" noProof="0" dirty="0">
                <a:ln>
                  <a:noFill/>
                </a:ln>
                <a:solidFill>
                  <a:prstClr val="black"/>
                </a:solidFill>
                <a:effectLst/>
                <a:uLnTx/>
                <a:uFillTx/>
                <a:latin typeface="Verdana"/>
                <a:ea typeface="Verdana"/>
              </a:rPr>
              <a:t>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4</a:t>
            </a:r>
            <a:r>
              <a:rPr lang="en-GB" b="1" dirty="0">
                <a:solidFill>
                  <a:prstClr val="black"/>
                </a:solidFill>
                <a:latin typeface="Verdana"/>
                <a:ea typeface="Verdana"/>
              </a:rPr>
              <a:t> </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620389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3200" b="1">
                <a:solidFill>
                  <a:schemeClr val="accent5">
                    <a:lumMod val="50000"/>
                  </a:schemeClr>
                </a:solidFill>
                <a:latin typeface="Verdana"/>
                <a:ea typeface="Verdana"/>
              </a:rPr>
              <a:t>D4: Efficient, sustainable and inclusive energy use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extLst>
              <p:ext uri="{D42A27DB-BD31-4B8C-83A1-F6EECF244321}">
                <p14:modId xmlns:p14="http://schemas.microsoft.com/office/powerpoint/2010/main" val="1468467308"/>
              </p:ext>
            </p:extLst>
          </p:nvPr>
        </p:nvGraphicFramePr>
        <p:xfrm>
          <a:off x="178421" y="1806134"/>
          <a:ext cx="11725682" cy="4512453"/>
        </p:xfrm>
        <a:graphic>
          <a:graphicData uri="http://schemas.openxmlformats.org/drawingml/2006/table">
            <a:tbl>
              <a:tblPr/>
              <a:tblGrid>
                <a:gridCol w="5298395">
                  <a:extLst>
                    <a:ext uri="{9D8B030D-6E8A-4147-A177-3AD203B41FA5}">
                      <a16:colId xmlns:a16="http://schemas.microsoft.com/office/drawing/2014/main" val="20000"/>
                    </a:ext>
                  </a:extLst>
                </a:gridCol>
                <a:gridCol w="3128022">
                  <a:extLst>
                    <a:ext uri="{9D8B030D-6E8A-4147-A177-3AD203B41FA5}">
                      <a16:colId xmlns:a16="http://schemas.microsoft.com/office/drawing/2014/main" val="20001"/>
                    </a:ext>
                  </a:extLst>
                </a:gridCol>
                <a:gridCol w="1792335">
                  <a:extLst>
                    <a:ext uri="{9D8B030D-6E8A-4147-A177-3AD203B41FA5}">
                      <a16:colId xmlns:a16="http://schemas.microsoft.com/office/drawing/2014/main" val="20003"/>
                    </a:ext>
                  </a:extLst>
                </a:gridCol>
                <a:gridCol w="1506930">
                  <a:extLst>
                    <a:ext uri="{9D8B030D-6E8A-4147-A177-3AD203B41FA5}">
                      <a16:colId xmlns:a16="http://schemas.microsoft.com/office/drawing/2014/main" val="3995975852"/>
                    </a:ext>
                  </a:extLst>
                </a:gridCol>
              </a:tblGrid>
              <a:tr h="753007">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Type</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of</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action</a:t>
                      </a:r>
                      <a:r>
                        <a:rPr lang="lv-LV" sz="1400" b="1" i="0" u="none" strike="noStrike">
                          <a:solidFill>
                            <a:schemeClr val="bg1"/>
                          </a:solidFill>
                          <a:effectLst/>
                          <a:latin typeface="Verdana"/>
                          <a:ea typeface="Verdana"/>
                        </a:rPr>
                        <a:t>,</a:t>
                      </a:r>
                    </a:p>
                    <a:p>
                      <a:pPr algn="ctr" fontAlgn="ctr"/>
                      <a:r>
                        <a:rPr lang="lv-LV" sz="1400" b="1" i="0" u="none" strike="noStrike">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 contribution per project </a:t>
                      </a:r>
                      <a:endParaRPr lang="en-US" sz="1400" b="1" kern="120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6755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kern="1200" noProof="0" dirty="0">
                          <a:solidFill>
                            <a:schemeClr val="accent5">
                              <a:lumMod val="50000"/>
                            </a:schemeClr>
                          </a:solidFill>
                          <a:latin typeface="Arial"/>
                          <a:ea typeface="+mn-ea"/>
                          <a:cs typeface="+mn-cs"/>
                          <a:hlinkClick r:id="rId3"/>
                        </a:rPr>
                        <a:t>HORIZON-CL5-2024-D4-02-02</a:t>
                      </a:r>
                      <a:endParaRPr lang="en-US" sz="1500" b="1" i="0" u="none" strike="noStrike" kern="1200" noProof="0" dirty="0">
                        <a:solidFill>
                          <a:schemeClr val="accent5">
                            <a:lumMod val="50000"/>
                          </a:schemeClr>
                        </a:solidFill>
                        <a:latin typeface="Arial"/>
                        <a:ea typeface="+mn-ea"/>
                        <a:cs typeface="+mn-cs"/>
                        <a:hlinkClick r:id="rId4">
                          <a:extLst>
                            <a:ext uri="{A12FA001-AC4F-418D-AE19-62706E023703}">
                              <ahyp:hlinkClr xmlns:ahyp="http://schemas.microsoft.com/office/drawing/2018/hyperlinkcolor" val="tx"/>
                            </a:ext>
                          </a:extLst>
                        </a:hlinkClick>
                      </a:endParaRPr>
                    </a:p>
                    <a:p>
                      <a:pPr marL="0" marR="0" lvl="0" indent="0" algn="l">
                        <a:lnSpc>
                          <a:spcPct val="100000"/>
                        </a:lnSpc>
                        <a:spcBef>
                          <a:spcPts val="0"/>
                        </a:spcBef>
                        <a:spcAft>
                          <a:spcPts val="0"/>
                        </a:spcAft>
                        <a:buNone/>
                      </a:pPr>
                      <a:r>
                        <a:rPr lang="en-US" sz="1400" kern="1200" noProof="0" dirty="0">
                          <a:solidFill>
                            <a:schemeClr val="tx1"/>
                          </a:solidFill>
                          <a:latin typeface="Verdana"/>
                          <a:ea typeface="Verdana"/>
                          <a:cs typeface="+mn-cs"/>
                        </a:rPr>
                        <a:t>Robotics and other automated solutions for construction, renovation and maintenance in a sustainable built environment (Built4People Partnership)</a:t>
                      </a:r>
                      <a:endParaRPr lang="en-US" sz="1400" kern="1200" dirty="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dirty="0">
                          <a:solidFill>
                            <a:srgbClr val="000000"/>
                          </a:solidFill>
                          <a:effectLst/>
                          <a:latin typeface="Verdana"/>
                          <a:ea typeface="Verdana"/>
                        </a:rPr>
                        <a:t>RIA</a:t>
                      </a:r>
                      <a:endParaRPr lang="en-GB" sz="1400" b="1" i="0" u="none" strike="noStrike" noProof="0" dirty="0">
                        <a:solidFill>
                          <a:srgbClr val="000000"/>
                        </a:solidFill>
                        <a:effectLst/>
                        <a:latin typeface="Verdana" panose="020B0604030504040204" pitchFamily="34" charset="0"/>
                        <a:ea typeface="Verdana" panose="020B0604030504040204" pitchFamily="34" charset="0"/>
                      </a:endParaRPr>
                    </a:p>
                    <a:p>
                      <a:pPr algn="ctr" fontAlgn="ctr"/>
                      <a:r>
                        <a:rPr lang="en-US" sz="1400" kern="1200" dirty="0">
                          <a:solidFill>
                            <a:schemeClr val="tx1"/>
                          </a:solidFill>
                          <a:effectLst/>
                          <a:latin typeface="Verdana"/>
                          <a:ea typeface="Verdana"/>
                          <a:cs typeface="+mn-cs"/>
                        </a:rPr>
                        <a:t>TRL 4/5</a:t>
                      </a:r>
                      <a:endParaRPr lang="lv-LV" sz="1400" kern="1200" dirty="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solidFill>
                            <a:schemeClr val="tx1"/>
                          </a:solidFill>
                          <a:latin typeface="Verdana"/>
                          <a:ea typeface="Verdana"/>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461071"/>
                  </a:ext>
                </a:extLst>
              </a:tr>
              <a:tr h="1563584">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defTabSz="914400">
                        <a:lnSpc>
                          <a:spcPct val="100000"/>
                        </a:lnSpc>
                        <a:spcBef>
                          <a:spcPts val="0"/>
                        </a:spcBef>
                        <a:spcAft>
                          <a:spcPts val="0"/>
                        </a:spcAft>
                        <a:buNone/>
                      </a:pPr>
                      <a:r>
                        <a:rPr lang="en-US" sz="1500" b="1" i="0" u="none" strike="noStrike" kern="1200" noProof="0">
                          <a:solidFill>
                            <a:schemeClr val="accent5">
                              <a:lumMod val="50000"/>
                            </a:schemeClr>
                          </a:solidFill>
                          <a:latin typeface="Arial"/>
                          <a:ea typeface="+mn-ea"/>
                          <a:cs typeface="+mn-cs"/>
                          <a:hlinkClick r:id="rId5"/>
                        </a:rPr>
                        <a:t>HORIZON-CL5-2024-D4-02-03</a:t>
                      </a:r>
                      <a:endParaRPr lang="en-US" sz="1500" b="1" i="0" u="none" strike="noStrike" kern="1200">
                        <a:solidFill>
                          <a:schemeClr val="accent5">
                            <a:lumMod val="50000"/>
                          </a:schemeClr>
                        </a:solidFill>
                        <a:latin typeface="Arial"/>
                        <a:ea typeface="+mn-ea"/>
                        <a:cs typeface="+mn-cs"/>
                      </a:endParaRPr>
                    </a:p>
                    <a:p>
                      <a:pPr marL="0" lvl="0" algn="l">
                        <a:lnSpc>
                          <a:spcPct val="100000"/>
                        </a:lnSpc>
                        <a:spcBef>
                          <a:spcPts val="0"/>
                        </a:spcBef>
                        <a:spcAft>
                          <a:spcPts val="0"/>
                        </a:spcAft>
                        <a:buNone/>
                      </a:pPr>
                      <a:r>
                        <a:rPr lang="en-US" sz="1400" kern="1200" noProof="0">
                          <a:solidFill>
                            <a:schemeClr val="tx1"/>
                          </a:solidFill>
                          <a:latin typeface="Verdana"/>
                          <a:ea typeface="Verdana"/>
                          <a:cs typeface="+mn-cs"/>
                        </a:rPr>
                        <a:t>BIM-based processes and digital twins for facilitating and </a:t>
                      </a:r>
                      <a:r>
                        <a:rPr lang="en-US" sz="1400" kern="1200" noProof="0" err="1">
                          <a:solidFill>
                            <a:schemeClr val="tx1"/>
                          </a:solidFill>
                          <a:latin typeface="Verdana"/>
                          <a:ea typeface="Verdana"/>
                          <a:cs typeface="+mn-cs"/>
                        </a:rPr>
                        <a:t>optimising</a:t>
                      </a:r>
                      <a:r>
                        <a:rPr lang="en-US" sz="1400" kern="1200" noProof="0">
                          <a:solidFill>
                            <a:schemeClr val="tx1"/>
                          </a:solidFill>
                          <a:latin typeface="Verdana"/>
                          <a:ea typeface="Verdana"/>
                          <a:cs typeface="+mn-cs"/>
                        </a:rPr>
                        <a:t> circular energy renovation (Built4People Partnership)</a:t>
                      </a:r>
                      <a:endParaRPr lang="en-US" sz="1400" kern="120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chemeClr val="tx1"/>
                          </a:solidFill>
                          <a:effectLst/>
                          <a:latin typeface="Verdana"/>
                          <a:ea typeface="Verdana"/>
                        </a:rPr>
                        <a:t>IA</a:t>
                      </a:r>
                      <a:endParaRPr lang="lv-LV" sz="1400" b="1" i="0" u="none" strike="noStrike" noProof="0" dirty="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a:ea typeface="Verdana"/>
                          <a:cs typeface="+mn-cs"/>
                        </a:rPr>
                        <a:t>TRL 6/8</a:t>
                      </a:r>
                      <a:endParaRPr lang="lv-LV" sz="1400" kern="1200" dirty="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solidFill>
                            <a:schemeClr val="tx1"/>
                          </a:solidFill>
                          <a:latin typeface="Verdana"/>
                          <a:ea typeface="Verdana"/>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7014516"/>
                  </a:ext>
                </a:extLst>
              </a:tr>
              <a:tr h="1317657">
                <a:tc>
                  <a:txBody>
                    <a:bodyPr/>
                    <a:lstStyle/>
                    <a:p>
                      <a:pPr marL="0" lvl="0" indent="0" algn="l">
                        <a:lnSpc>
                          <a:spcPct val="100000"/>
                        </a:lnSpc>
                        <a:spcBef>
                          <a:spcPts val="0"/>
                        </a:spcBef>
                        <a:spcAft>
                          <a:spcPts val="0"/>
                        </a:spcAft>
                        <a:buNone/>
                      </a:pPr>
                      <a:r>
                        <a:rPr lang="en-US" sz="1500" b="1" i="0" u="none" strike="noStrike" kern="1200" noProof="0" dirty="0">
                          <a:solidFill>
                            <a:schemeClr val="accent5">
                              <a:lumMod val="50000"/>
                            </a:schemeClr>
                          </a:solidFill>
                          <a:latin typeface="Arial"/>
                          <a:ea typeface="+mn-ea"/>
                          <a:cs typeface="+mn-cs"/>
                          <a:hlinkClick r:id="rId6"/>
                        </a:rPr>
                        <a:t>HORIZON-CL5-2024-D4-02-05</a:t>
                      </a:r>
                      <a:endParaRPr lang="en-US" sz="1500" b="1" i="0" u="none" strike="noStrike" kern="1200" noProof="0" dirty="0">
                        <a:solidFill>
                          <a:schemeClr val="accent5">
                            <a:lumMod val="50000"/>
                          </a:schemeClr>
                        </a:solidFill>
                        <a:latin typeface="Arial"/>
                        <a:ea typeface="+mn-ea"/>
                        <a:cs typeface="+mn-cs"/>
                        <a:hlinkClick r:id="rId7">
                          <a:extLst>
                            <a:ext uri="{A12FA001-AC4F-418D-AE19-62706E023703}">
                              <ahyp:hlinkClr xmlns:ahyp="http://schemas.microsoft.com/office/drawing/2018/hyperlinkcolor" val="tx"/>
                            </a:ext>
                          </a:extLst>
                        </a:hlinkClick>
                      </a:endParaRPr>
                    </a:p>
                    <a:p>
                      <a:pPr marL="0" lvl="0" indent="0" algn="l">
                        <a:lnSpc>
                          <a:spcPct val="100000"/>
                        </a:lnSpc>
                        <a:spcBef>
                          <a:spcPts val="0"/>
                        </a:spcBef>
                        <a:spcAft>
                          <a:spcPts val="0"/>
                        </a:spcAft>
                        <a:buNone/>
                      </a:pPr>
                      <a:r>
                        <a:rPr lang="en-US" sz="1400" kern="1200" noProof="0" dirty="0">
                          <a:solidFill>
                            <a:schemeClr val="tx1"/>
                          </a:solidFill>
                          <a:latin typeface="Verdana"/>
                          <a:ea typeface="Verdana"/>
                          <a:cs typeface="+mn-cs"/>
                        </a:rPr>
                        <a:t>Digital solutions to foster participative design, planning and management of buildings, </a:t>
                      </a:r>
                      <a:r>
                        <a:rPr lang="en-US" sz="1400" kern="1200" noProof="0" dirty="0" err="1">
                          <a:solidFill>
                            <a:schemeClr val="tx1"/>
                          </a:solidFill>
                          <a:latin typeface="Verdana"/>
                          <a:ea typeface="Verdana"/>
                          <a:cs typeface="+mn-cs"/>
                        </a:rPr>
                        <a:t>neighbourhoods</a:t>
                      </a:r>
                      <a:r>
                        <a:rPr lang="en-US" sz="1400" kern="1200" noProof="0" dirty="0">
                          <a:solidFill>
                            <a:schemeClr val="tx1"/>
                          </a:solidFill>
                          <a:latin typeface="Verdana"/>
                          <a:ea typeface="Verdana"/>
                          <a:cs typeface="+mn-cs"/>
                        </a:rPr>
                        <a:t> and urban districts (Built4People Partnership)</a:t>
                      </a:r>
                      <a:endParaRPr lang="en-US" sz="1400" kern="1200" dirty="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noFill/>
                  </a:tcPr>
                </a:tc>
                <a:tc>
                  <a:txBody>
                    <a:bodyPr/>
                    <a:lstStyle/>
                    <a:p>
                      <a:pPr lvl="0" algn="ctr">
                        <a:buNone/>
                      </a:pPr>
                      <a:r>
                        <a:rPr lang="lv-LV" sz="1400" b="1" i="0" u="none" strike="noStrike" noProof="0" dirty="0">
                          <a:solidFill>
                            <a:schemeClr val="tx1"/>
                          </a:solidFill>
                          <a:effectLst/>
                          <a:latin typeface="Verdana"/>
                          <a:ea typeface="Verdana"/>
                        </a:rPr>
                        <a:t>IA</a:t>
                      </a:r>
                      <a:endParaRPr lang="en-US" dirty="0"/>
                    </a:p>
                    <a:p>
                      <a:pPr marL="0" marR="0" lvl="0" indent="0" algn="ctr" rtl="0">
                        <a:lnSpc>
                          <a:spcPct val="100000"/>
                        </a:lnSpc>
                        <a:spcBef>
                          <a:spcPts val="0"/>
                        </a:spcBef>
                        <a:spcAft>
                          <a:spcPts val="0"/>
                        </a:spcAft>
                        <a:buClrTx/>
                        <a:buSzTx/>
                        <a:buFontTx/>
                        <a:buNone/>
                      </a:pPr>
                      <a:r>
                        <a:rPr lang="en-US" sz="1400" kern="1200" dirty="0">
                          <a:solidFill>
                            <a:schemeClr val="tx1"/>
                          </a:solidFill>
                          <a:effectLst/>
                          <a:latin typeface="Verdana"/>
                          <a:ea typeface="Verdana"/>
                          <a:cs typeface="+mn-cs"/>
                        </a:rPr>
                        <a:t>TRL 6-8</a:t>
                      </a:r>
                      <a:endParaRPr lang="lv-LV" sz="1400" kern="1200" dirty="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0678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3674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a:ln>
                  <a:noFill/>
                </a:ln>
                <a:solidFill>
                  <a:srgbClr val="002060"/>
                </a:solidFill>
                <a:effectLst/>
                <a:uLnTx/>
                <a:uFillTx/>
                <a:latin typeface="Verdana"/>
                <a:ea typeface="Verdana"/>
              </a:rPr>
              <a:t>Deadline: </a:t>
            </a:r>
            <a:r>
              <a:rPr lang="en-GB" b="1">
                <a:solidFill>
                  <a:prstClr val="black"/>
                </a:solidFill>
                <a:latin typeface="Verdana"/>
                <a:ea typeface="Verdana"/>
              </a:rPr>
              <a:t>21 January</a:t>
            </a:r>
            <a:r>
              <a:rPr kumimoji="0" lang="en-GB" sz="1800" b="1" i="0" u="none" strike="noStrike" kern="1200" cap="none" spc="0" normalizeH="0" baseline="0" noProof="0">
                <a:ln>
                  <a:noFill/>
                </a:ln>
                <a:solidFill>
                  <a:prstClr val="black"/>
                </a:solidFill>
                <a:effectLst/>
                <a:uLnTx/>
                <a:uFillTx/>
                <a:latin typeface="Verdana"/>
                <a:ea typeface="Verdana"/>
              </a:rPr>
              <a:t> </a:t>
            </a:r>
            <a:r>
              <a:rPr lang="en-GB" b="1">
                <a:solidFill>
                  <a:prstClr val="black"/>
                </a:solidFill>
                <a:latin typeface="Verdana"/>
                <a:ea typeface="Verdana"/>
              </a:rPr>
              <a:t>2025</a:t>
            </a:r>
            <a:endParaRPr kumimoji="0" lang="en-GB" sz="1800" b="1" i="0" u="none" strike="noStrike" kern="1200" cap="none" spc="0" normalizeH="0" baseline="0" noProof="0">
              <a:ln>
                <a:noFill/>
              </a:ln>
              <a:solidFill>
                <a:prstClr val="black"/>
              </a:solidFill>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solidFill>
                  <a:prstClr val="black"/>
                </a:solidFill>
                <a:latin typeface="Verdana"/>
                <a:ea typeface="Verdana"/>
              </a:rPr>
              <a:t>17</a:t>
            </a:r>
            <a:r>
              <a:rPr lang="lv-LV" b="1" dirty="0">
                <a:solidFill>
                  <a:prstClr val="black"/>
                </a:solidFill>
                <a:latin typeface="Verdana"/>
                <a:ea typeface="Verdana"/>
              </a:rPr>
              <a:t> September</a:t>
            </a:r>
            <a:r>
              <a:rPr kumimoji="0" lang="lv-LV" sz="1800" b="1" i="0" u="none" strike="noStrike" kern="1200" cap="none" spc="0" normalizeH="0" baseline="0" noProof="0" dirty="0">
                <a:ln>
                  <a:noFill/>
                </a:ln>
                <a:solidFill>
                  <a:prstClr val="black"/>
                </a:solidFill>
                <a:effectLst/>
                <a:uLnTx/>
                <a:uFillTx/>
                <a:latin typeface="Verdana"/>
                <a:ea typeface="Verdana"/>
              </a:rPr>
              <a:t>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4</a:t>
            </a:r>
            <a:r>
              <a:rPr lang="en-GB" b="1" dirty="0">
                <a:solidFill>
                  <a:prstClr val="black"/>
                </a:solidFill>
                <a:latin typeface="Verdana"/>
                <a:ea typeface="Verdana"/>
              </a:rPr>
              <a:t> </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568311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D4: Efficient, sustainable and inclusive energy use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extLst>
              <p:ext uri="{D42A27DB-BD31-4B8C-83A1-F6EECF244321}">
                <p14:modId xmlns:p14="http://schemas.microsoft.com/office/powerpoint/2010/main" val="4190055220"/>
              </p:ext>
            </p:extLst>
          </p:nvPr>
        </p:nvGraphicFramePr>
        <p:xfrm>
          <a:off x="178421" y="1806134"/>
          <a:ext cx="11725682" cy="3184140"/>
        </p:xfrm>
        <a:graphic>
          <a:graphicData uri="http://schemas.openxmlformats.org/drawingml/2006/table">
            <a:tbl>
              <a:tblPr/>
              <a:tblGrid>
                <a:gridCol w="5298395">
                  <a:extLst>
                    <a:ext uri="{9D8B030D-6E8A-4147-A177-3AD203B41FA5}">
                      <a16:colId xmlns:a16="http://schemas.microsoft.com/office/drawing/2014/main" val="20000"/>
                    </a:ext>
                  </a:extLst>
                </a:gridCol>
                <a:gridCol w="3128022">
                  <a:extLst>
                    <a:ext uri="{9D8B030D-6E8A-4147-A177-3AD203B41FA5}">
                      <a16:colId xmlns:a16="http://schemas.microsoft.com/office/drawing/2014/main" val="20001"/>
                    </a:ext>
                  </a:extLst>
                </a:gridCol>
                <a:gridCol w="1792335">
                  <a:extLst>
                    <a:ext uri="{9D8B030D-6E8A-4147-A177-3AD203B41FA5}">
                      <a16:colId xmlns:a16="http://schemas.microsoft.com/office/drawing/2014/main" val="20003"/>
                    </a:ext>
                  </a:extLst>
                </a:gridCol>
                <a:gridCol w="1506930">
                  <a:extLst>
                    <a:ext uri="{9D8B030D-6E8A-4147-A177-3AD203B41FA5}">
                      <a16:colId xmlns:a16="http://schemas.microsoft.com/office/drawing/2014/main" val="3995975852"/>
                    </a:ext>
                  </a:extLst>
                </a:gridCol>
              </a:tblGrid>
              <a:tr h="75300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Type</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of</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action</a:t>
                      </a:r>
                      <a:r>
                        <a:rPr lang="lv-LV" sz="1400" b="1" i="0" u="none" strike="noStrike">
                          <a:solidFill>
                            <a:schemeClr val="bg1"/>
                          </a:solidFill>
                          <a:effectLst/>
                          <a:latin typeface="Verdana"/>
                          <a:ea typeface="Verdana"/>
                        </a:rPr>
                        <a:t>,</a:t>
                      </a:r>
                    </a:p>
                    <a:p>
                      <a:pPr algn="ctr" fontAlgn="ctr"/>
                      <a:r>
                        <a:rPr lang="lv-LV" sz="1400" b="1" i="0" u="none" strike="noStrike">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 contribution per project </a:t>
                      </a:r>
                      <a:endParaRPr lang="en-US" sz="1400" b="1" kern="120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6755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kern="1200" noProof="0" dirty="0">
                          <a:solidFill>
                            <a:schemeClr val="accent5">
                              <a:lumMod val="50000"/>
                            </a:schemeClr>
                          </a:solidFill>
                          <a:latin typeface="Arial"/>
                          <a:ea typeface="+mn-ea"/>
                          <a:cs typeface="+mn-cs"/>
                          <a:hlinkClick r:id="rId3"/>
                        </a:rPr>
                        <a:t>HORIZON-CL5-2024-D4-02-01</a:t>
                      </a:r>
                      <a:endParaRPr lang="en-US" sz="1500" b="1" i="0" u="none" strike="noStrike" kern="1200" dirty="0">
                        <a:solidFill>
                          <a:schemeClr val="accent5">
                            <a:lumMod val="50000"/>
                          </a:schemeClr>
                        </a:solidFill>
                        <a:latin typeface="Arial"/>
                        <a:ea typeface="+mn-ea"/>
                        <a:cs typeface="+mn-cs"/>
                      </a:endParaRPr>
                    </a:p>
                    <a:p>
                      <a:pPr marL="0" marR="0" lvl="0" indent="0" algn="l">
                        <a:lnSpc>
                          <a:spcPct val="100000"/>
                        </a:lnSpc>
                        <a:spcBef>
                          <a:spcPts val="0"/>
                        </a:spcBef>
                        <a:spcAft>
                          <a:spcPts val="0"/>
                        </a:spcAft>
                        <a:buNone/>
                      </a:pPr>
                      <a:r>
                        <a:rPr lang="en-US" sz="1400" kern="1200" noProof="0" dirty="0" err="1">
                          <a:solidFill>
                            <a:schemeClr val="tx1"/>
                          </a:solidFill>
                          <a:latin typeface="Verdana"/>
                          <a:ea typeface="Verdana"/>
                          <a:cs typeface="+mn-cs"/>
                        </a:rPr>
                        <a:t>Industrialisation</a:t>
                      </a:r>
                      <a:r>
                        <a:rPr lang="en-US" sz="1400" kern="1200" noProof="0" dirty="0">
                          <a:solidFill>
                            <a:schemeClr val="tx1"/>
                          </a:solidFill>
                          <a:latin typeface="Verdana"/>
                          <a:ea typeface="Verdana"/>
                          <a:cs typeface="+mn-cs"/>
                        </a:rPr>
                        <a:t> of sustainable and circular deep renovation workflows (Built4People Partnership)</a:t>
                      </a:r>
                      <a:endParaRPr lang="en-US" sz="1400" kern="1200" dirty="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IA</a:t>
                      </a:r>
                      <a:endParaRPr lang="en-GB" sz="1400" b="1" i="0" u="none" strike="noStrike" noProof="0">
                        <a:solidFill>
                          <a:srgbClr val="000000"/>
                        </a:solidFill>
                        <a:effectLst/>
                        <a:latin typeface="Verdana" panose="020B0604030504040204" pitchFamily="34" charset="0"/>
                        <a:ea typeface="Verdana" panose="020B0604030504040204" pitchFamily="34" charset="0"/>
                      </a:endParaRPr>
                    </a:p>
                    <a:p>
                      <a:pPr algn="ctr" fontAlgn="ctr"/>
                      <a:r>
                        <a:rPr lang="en-US" sz="1400" kern="1200">
                          <a:solidFill>
                            <a:schemeClr val="tx1"/>
                          </a:solidFill>
                          <a:effectLst/>
                          <a:latin typeface="Verdana"/>
                          <a:ea typeface="Verdana"/>
                          <a:cs typeface="+mn-cs"/>
                        </a:rPr>
                        <a:t>TRL 6/8</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8</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1563584">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a:lnSpc>
                          <a:spcPct val="100000"/>
                        </a:lnSpc>
                        <a:spcBef>
                          <a:spcPts val="0"/>
                        </a:spcBef>
                        <a:spcAft>
                          <a:spcPts val="0"/>
                        </a:spcAft>
                        <a:buNone/>
                      </a:pPr>
                      <a:r>
                        <a:rPr lang="en-US" sz="1500" b="1" i="0" u="none" strike="noStrike" kern="1200" noProof="0" dirty="0">
                          <a:solidFill>
                            <a:schemeClr val="accent5">
                              <a:lumMod val="50000"/>
                            </a:schemeClr>
                          </a:solidFill>
                          <a:latin typeface="Arial"/>
                          <a:ea typeface="+mn-ea"/>
                          <a:cs typeface="+mn-cs"/>
                          <a:hlinkClick r:id="rId4"/>
                        </a:rPr>
                        <a:t>HORIZON-CL5-2024-D4-02-04</a:t>
                      </a:r>
                      <a:endParaRPr lang="en-US" sz="1500" b="1" i="0" u="none" strike="noStrike" kern="1200" dirty="0">
                        <a:solidFill>
                          <a:schemeClr val="accent5">
                            <a:lumMod val="50000"/>
                          </a:schemeClr>
                        </a:solidFill>
                        <a:latin typeface="Arial"/>
                        <a:ea typeface="+mn-ea"/>
                        <a:cs typeface="+mn-cs"/>
                      </a:endParaRPr>
                    </a:p>
                    <a:p>
                      <a:pPr marL="0" lvl="0" algn="l">
                        <a:lnSpc>
                          <a:spcPct val="100000"/>
                        </a:lnSpc>
                        <a:spcBef>
                          <a:spcPts val="0"/>
                        </a:spcBef>
                        <a:spcAft>
                          <a:spcPts val="0"/>
                        </a:spcAft>
                        <a:buNone/>
                      </a:pPr>
                      <a:r>
                        <a:rPr lang="en-US" sz="1400" kern="1200" noProof="0" dirty="0">
                          <a:solidFill>
                            <a:schemeClr val="tx1"/>
                          </a:solidFill>
                          <a:latin typeface="Verdana"/>
                          <a:ea typeface="Verdana"/>
                          <a:cs typeface="+mn-cs"/>
                        </a:rPr>
                        <a:t>Design for adaptability, re-use and deconstruction of buildings, in line with the principles of circular economy (Built4People Partnership)</a:t>
                      </a:r>
                      <a:endParaRPr lang="en-US" sz="1400" kern="1200" dirty="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chemeClr val="tx1"/>
                          </a:solidFill>
                          <a:effectLst/>
                          <a:latin typeface="Verdana"/>
                          <a:ea typeface="Verdana"/>
                        </a:rPr>
                        <a:t>RIA</a:t>
                      </a:r>
                      <a:endParaRPr lang="lv-LV" sz="1400" b="1" i="0" u="none" strike="noStrike" noProof="0" dirty="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a:ea typeface="Verdana"/>
                          <a:cs typeface="+mn-cs"/>
                        </a:rPr>
                        <a:t>TRL 5/6</a:t>
                      </a:r>
                      <a:endParaRPr lang="lv-LV" sz="1400" kern="1200" dirty="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solidFill>
                            <a:schemeClr val="tx1"/>
                          </a:solidFill>
                          <a:latin typeface="Verdana"/>
                          <a:ea typeface="Verdana"/>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701451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3674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a:ln>
                  <a:noFill/>
                </a:ln>
                <a:solidFill>
                  <a:srgbClr val="002060"/>
                </a:solidFill>
                <a:effectLst/>
                <a:uLnTx/>
                <a:uFillTx/>
                <a:latin typeface="Verdana"/>
                <a:ea typeface="Verdana"/>
              </a:rPr>
              <a:t>Deadline: </a:t>
            </a:r>
            <a:r>
              <a:rPr lang="en-GB" b="1">
                <a:solidFill>
                  <a:prstClr val="black"/>
                </a:solidFill>
                <a:latin typeface="Verdana"/>
                <a:ea typeface="Verdana"/>
              </a:rPr>
              <a:t>21 January</a:t>
            </a:r>
            <a:r>
              <a:rPr kumimoji="0" lang="en-GB" sz="1800" b="1" i="0" u="none" strike="noStrike" kern="1200" cap="none" spc="0" normalizeH="0" baseline="0" noProof="0">
                <a:ln>
                  <a:noFill/>
                </a:ln>
                <a:solidFill>
                  <a:prstClr val="black"/>
                </a:solidFill>
                <a:effectLst/>
                <a:uLnTx/>
                <a:uFillTx/>
                <a:latin typeface="Verdana"/>
                <a:ea typeface="Verdana"/>
              </a:rPr>
              <a:t> </a:t>
            </a:r>
            <a:r>
              <a:rPr lang="en-GB" b="1">
                <a:solidFill>
                  <a:prstClr val="black"/>
                </a:solidFill>
                <a:latin typeface="Verdana"/>
                <a:ea typeface="Verdana"/>
              </a:rPr>
              <a:t>2025</a:t>
            </a:r>
            <a:endParaRPr kumimoji="0" lang="en-GB" sz="1800" b="1" i="0" u="none" strike="noStrike" kern="1200" cap="none" spc="0" normalizeH="0" baseline="0" noProof="0">
              <a:ln>
                <a:noFill/>
              </a:ln>
              <a:solidFill>
                <a:prstClr val="black"/>
              </a:solidFill>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solidFill>
                  <a:prstClr val="black"/>
                </a:solidFill>
                <a:latin typeface="Verdana"/>
                <a:ea typeface="Verdana"/>
              </a:rPr>
              <a:t>17</a:t>
            </a:r>
            <a:r>
              <a:rPr lang="lv-LV" b="1" dirty="0">
                <a:solidFill>
                  <a:prstClr val="black"/>
                </a:solidFill>
                <a:latin typeface="Verdana"/>
                <a:ea typeface="Verdana"/>
              </a:rPr>
              <a:t> September</a:t>
            </a:r>
            <a:r>
              <a:rPr kumimoji="0" lang="lv-LV" sz="1800" b="1" i="0" u="none" strike="noStrike" kern="1200" cap="none" spc="0" normalizeH="0" baseline="0" noProof="0" dirty="0">
                <a:ln>
                  <a:noFill/>
                </a:ln>
                <a:solidFill>
                  <a:prstClr val="black"/>
                </a:solidFill>
                <a:effectLst/>
                <a:uLnTx/>
                <a:uFillTx/>
                <a:latin typeface="Verdana"/>
                <a:ea typeface="Verdana"/>
              </a:rPr>
              <a:t>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4</a:t>
            </a:r>
            <a:r>
              <a:rPr lang="en-GB" b="1" dirty="0">
                <a:solidFill>
                  <a:prstClr val="black"/>
                </a:solidFill>
                <a:latin typeface="Verdana"/>
                <a:ea typeface="Verdana"/>
              </a:rPr>
              <a:t> </a:t>
            </a:r>
            <a:endParaRPr kumimoji="0" lang="en-GB"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042993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3200" b="1" dirty="0">
                <a:solidFill>
                  <a:schemeClr val="accent5">
                    <a:lumMod val="50000"/>
                  </a:schemeClr>
                </a:solidFill>
                <a:latin typeface="Verdana"/>
                <a:ea typeface="Verdana"/>
              </a:rPr>
              <a:t>D6: Safe, Resilient Transport and Smart Mobility services for passengers and goods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125260" y="1607506"/>
          <a:ext cx="11777871" cy="4144413"/>
        </p:xfrm>
        <a:graphic>
          <a:graphicData uri="http://schemas.openxmlformats.org/drawingml/2006/table">
            <a:tbl>
              <a:tblPr/>
              <a:tblGrid>
                <a:gridCol w="5321978">
                  <a:extLst>
                    <a:ext uri="{9D8B030D-6E8A-4147-A177-3AD203B41FA5}">
                      <a16:colId xmlns:a16="http://schemas.microsoft.com/office/drawing/2014/main" val="20000"/>
                    </a:ext>
                  </a:extLst>
                </a:gridCol>
                <a:gridCol w="3141944">
                  <a:extLst>
                    <a:ext uri="{9D8B030D-6E8A-4147-A177-3AD203B41FA5}">
                      <a16:colId xmlns:a16="http://schemas.microsoft.com/office/drawing/2014/main" val="20001"/>
                    </a:ext>
                  </a:extLst>
                </a:gridCol>
                <a:gridCol w="1800312">
                  <a:extLst>
                    <a:ext uri="{9D8B030D-6E8A-4147-A177-3AD203B41FA5}">
                      <a16:colId xmlns:a16="http://schemas.microsoft.com/office/drawing/2014/main" val="20003"/>
                    </a:ext>
                  </a:extLst>
                </a:gridCol>
                <a:gridCol w="1513637">
                  <a:extLst>
                    <a:ext uri="{9D8B030D-6E8A-4147-A177-3AD203B41FA5}">
                      <a16:colId xmlns:a16="http://schemas.microsoft.com/office/drawing/2014/main" val="3995975852"/>
                    </a:ext>
                  </a:extLst>
                </a:gridCol>
              </a:tblGrid>
              <a:tr h="679674">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Type</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of</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action</a:t>
                      </a:r>
                      <a:r>
                        <a:rPr lang="lv-LV" sz="1400" b="1" i="0" u="none" strike="noStrike">
                          <a:solidFill>
                            <a:schemeClr val="bg1"/>
                          </a:solidFill>
                          <a:effectLst/>
                          <a:latin typeface="Verdana"/>
                          <a:ea typeface="Verdana"/>
                        </a:rPr>
                        <a:t>,</a:t>
                      </a:r>
                    </a:p>
                    <a:p>
                      <a:pPr algn="ctr" fontAlgn="ctr"/>
                      <a:r>
                        <a:rPr lang="lv-LV" sz="1400" b="1" i="0" u="none" strike="noStrike">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 contribution per project </a:t>
                      </a:r>
                      <a:endParaRPr lang="en-US" sz="1400" b="1" kern="120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09947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kern="1200" noProof="0" dirty="0">
                          <a:solidFill>
                            <a:schemeClr val="accent5">
                              <a:lumMod val="50000"/>
                            </a:schemeClr>
                          </a:solidFill>
                          <a:latin typeface="Arial"/>
                          <a:ea typeface="+mn-ea"/>
                          <a:cs typeface="+mn-cs"/>
                          <a:hlinkClick r:id="rId3"/>
                        </a:rPr>
                        <a:t>HORIZON-CL5-2024-D6-01-01</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err="1">
                          <a:solidFill>
                            <a:schemeClr val="tx1"/>
                          </a:solidFill>
                          <a:latin typeface="Verdana"/>
                          <a:ea typeface="Verdana"/>
                          <a:cs typeface="+mn-cs"/>
                        </a:rPr>
                        <a:t>Centralised</a:t>
                      </a:r>
                      <a:r>
                        <a:rPr lang="en-US" sz="1400" kern="1200" noProof="0" dirty="0">
                          <a:solidFill>
                            <a:schemeClr val="tx1"/>
                          </a:solidFill>
                          <a:latin typeface="Verdana"/>
                          <a:ea typeface="Verdana"/>
                          <a:cs typeface="+mn-cs"/>
                        </a:rPr>
                        <a:t>, reliable, cyber-secure &amp; upgradable in-vehicle electronic control architectures for CCAM connected to the cloud-edge continuum (CCAM Partnership)</a:t>
                      </a:r>
                      <a:endParaRPr lang="en-US" sz="1400" kern="1200" dirty="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RIA</a:t>
                      </a:r>
                      <a:endParaRPr lang="en-GB" sz="1400" b="1" i="0" u="none" strike="noStrike" noProof="0">
                        <a:solidFill>
                          <a:srgbClr val="000000"/>
                        </a:solidFill>
                        <a:effectLst/>
                        <a:latin typeface="Verdana" panose="020B0604030504040204" pitchFamily="34" charset="0"/>
                        <a:ea typeface="Verdana" panose="020B0604030504040204" pitchFamily="34" charset="0"/>
                      </a:endParaRPr>
                    </a:p>
                    <a:p>
                      <a:pPr algn="ctr" fontAlgn="ctr"/>
                      <a:r>
                        <a:rPr lang="en-US" sz="1400" kern="1200">
                          <a:solidFill>
                            <a:schemeClr val="tx1"/>
                          </a:solidFill>
                          <a:effectLst/>
                          <a:latin typeface="Verdana"/>
                          <a:ea typeface="Verdana"/>
                          <a:cs typeface="+mn-cs"/>
                        </a:rPr>
                        <a:t>TRL 5</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1005922">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defTabSz="914400">
                        <a:lnSpc>
                          <a:spcPct val="100000"/>
                        </a:lnSpc>
                        <a:spcBef>
                          <a:spcPts val="0"/>
                        </a:spcBef>
                        <a:spcAft>
                          <a:spcPts val="0"/>
                        </a:spcAft>
                        <a:buNone/>
                      </a:pPr>
                      <a:r>
                        <a:rPr lang="en-US" sz="1500" b="1" i="0" u="none" strike="noStrike" kern="1200" noProof="0" dirty="0">
                          <a:solidFill>
                            <a:schemeClr val="accent5">
                              <a:lumMod val="50000"/>
                            </a:schemeClr>
                          </a:solidFill>
                          <a:latin typeface="Arial"/>
                          <a:ea typeface="+mn-ea"/>
                          <a:cs typeface="+mn-cs"/>
                          <a:hlinkClick r:id="rId4"/>
                        </a:rPr>
                        <a:t>HORIZON-CL5-2024-D6-01-02</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a:solidFill>
                            <a:schemeClr val="tx1"/>
                          </a:solidFill>
                          <a:latin typeface="Verdana"/>
                          <a:ea typeface="Verdana"/>
                          <a:cs typeface="+mn-cs"/>
                        </a:rPr>
                        <a:t>Scenario-based safety assurance of CCAM and related HMI in a dynamically evolving transport system (CCAM Partnership)</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chemeClr val="tx1"/>
                          </a:solidFill>
                          <a:effectLst/>
                          <a:latin typeface="Verdana"/>
                          <a:ea typeface="Verdana"/>
                        </a:rPr>
                        <a:t>RIA</a:t>
                      </a:r>
                      <a:endParaRPr lang="lv-LV" sz="1400" b="1" i="0" u="none" strike="noStrike" noProof="0" dirty="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a:ea typeface="Verdana"/>
                          <a:cs typeface="+mn-cs"/>
                        </a:rPr>
                        <a:t>TRL 5</a:t>
                      </a:r>
                      <a:endParaRPr lang="lv-LV" sz="1400" kern="1200" dirty="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solidFill>
                            <a:schemeClr val="tx1"/>
                          </a:solidFill>
                          <a:latin typeface="Verdana"/>
                          <a:ea typeface="Verdana"/>
                        </a:rPr>
                        <a:t>14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dirty="0">
                          <a:solidFill>
                            <a:schemeClr val="tx1"/>
                          </a:solidFill>
                          <a:latin typeface="Verdana"/>
                          <a:ea typeface="Verdana"/>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1359345">
                <a:tc>
                  <a:txBody>
                    <a:bodyPr/>
                    <a:lstStyle/>
                    <a:p>
                      <a:pPr marL="0" lvl="0" indent="0" algn="l">
                        <a:lnSpc>
                          <a:spcPct val="100000"/>
                        </a:lnSpc>
                        <a:spcBef>
                          <a:spcPts val="0"/>
                        </a:spcBef>
                        <a:spcAft>
                          <a:spcPts val="0"/>
                        </a:spcAft>
                        <a:buNone/>
                      </a:pPr>
                      <a:r>
                        <a:rPr lang="en-US" sz="1500" b="1" i="0" u="none" strike="noStrike" kern="1200" noProof="0" dirty="0">
                          <a:solidFill>
                            <a:schemeClr val="accent5">
                              <a:lumMod val="50000"/>
                            </a:schemeClr>
                          </a:solidFill>
                          <a:latin typeface="Arial"/>
                          <a:ea typeface="+mn-ea"/>
                          <a:cs typeface="+mn-cs"/>
                          <a:hlinkClick r:id="rId5"/>
                        </a:rPr>
                        <a:t>HORIZON-CL5-2024-D6-01-03</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a:solidFill>
                            <a:schemeClr val="tx1"/>
                          </a:solidFill>
                          <a:latin typeface="Verdana"/>
                          <a:ea typeface="Verdana"/>
                          <a:cs typeface="+mn-cs"/>
                        </a:rPr>
                        <a:t>Orchestration of heterogeneous actors in mixed traffic within the CCAM ecosystem (CCAM Partnership)</a:t>
                      </a:r>
                      <a:endParaRPr lang="en-US" sz="1400" kern="1200" dirty="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a:solidFill>
                            <a:schemeClr val="tx1"/>
                          </a:solidFill>
                          <a:effectLst/>
                          <a:latin typeface="Verdana"/>
                          <a:ea typeface="Verdana"/>
                        </a:rPr>
                        <a:t>IA</a:t>
                      </a:r>
                      <a:endParaRPr lang="en-US"/>
                    </a:p>
                    <a:p>
                      <a:pPr marL="0" marR="0" lvl="0" indent="0" algn="ctr" rtl="0">
                        <a:lnSpc>
                          <a:spcPct val="100000"/>
                        </a:lnSpc>
                        <a:spcBef>
                          <a:spcPts val="0"/>
                        </a:spcBef>
                        <a:spcAft>
                          <a:spcPts val="0"/>
                        </a:spcAft>
                        <a:buClrTx/>
                        <a:buSzTx/>
                        <a:buFontTx/>
                        <a:buNone/>
                      </a:pPr>
                      <a:r>
                        <a:rPr lang="en-US" sz="1400" kern="1200">
                          <a:solidFill>
                            <a:schemeClr val="tx1"/>
                          </a:solidFill>
                          <a:effectLst/>
                          <a:latin typeface="Verdana"/>
                          <a:ea typeface="Verdana"/>
                          <a:cs typeface="+mn-cs"/>
                        </a:rPr>
                        <a:t>TRL 6-7</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a:solidFill>
                            <a:schemeClr val="tx1"/>
                          </a:solidFill>
                          <a:latin typeface="Verdana"/>
                          <a:ea typeface="Verdana"/>
                        </a:rPr>
                        <a:t>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20678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3674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Deadline: </a:t>
            </a:r>
            <a:r>
              <a:rPr lang="en-GB" b="1" dirty="0">
                <a:latin typeface="Verdana"/>
                <a:ea typeface="Verdana"/>
              </a:rPr>
              <a:t>5 September</a:t>
            </a:r>
            <a:r>
              <a:rPr kumimoji="0" lang="en-GB" sz="1800" b="1" i="0" u="none" strike="noStrike" kern="1200" cap="none" spc="0" normalizeH="0" baseline="0" noProof="0" dirty="0">
                <a:ln>
                  <a:noFill/>
                </a:ln>
                <a:effectLst/>
                <a:uLnTx/>
                <a:uFillTx/>
                <a:latin typeface="Verdana"/>
                <a:ea typeface="Verdana"/>
              </a:rPr>
              <a:t> </a:t>
            </a:r>
            <a:r>
              <a:rPr lang="en-GB" b="1" dirty="0">
                <a:latin typeface="Verdana"/>
                <a:ea typeface="Verdana"/>
              </a:rPr>
              <a:t>2024</a:t>
            </a:r>
            <a:endParaRPr kumimoji="0" lang="en-GB" sz="1800" b="1" i="0" u="none" strike="noStrike" kern="1200" cap="none" spc="0" normalizeH="0" baseline="0" noProof="0" dirty="0">
              <a:ln>
                <a:noFill/>
              </a:ln>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latin typeface="Verdana"/>
                <a:ea typeface="Verdana"/>
              </a:rPr>
              <a:t>7</a:t>
            </a:r>
            <a:r>
              <a:rPr lang="lv-LV" b="1" dirty="0">
                <a:latin typeface="Verdana"/>
                <a:ea typeface="Verdana"/>
              </a:rPr>
              <a:t> </a:t>
            </a:r>
            <a:r>
              <a:rPr lang="lv-LV" b="1" dirty="0" err="1">
                <a:latin typeface="Verdana"/>
                <a:ea typeface="Verdana"/>
              </a:rPr>
              <a:t>May</a:t>
            </a:r>
            <a:r>
              <a:rPr kumimoji="0" lang="lv-LV" sz="1800" b="1" i="0" u="none" strike="noStrike" kern="1200" cap="none" spc="0" normalizeH="0" baseline="0" noProof="0" dirty="0">
                <a:ln>
                  <a:noFill/>
                </a:ln>
                <a:effectLst/>
                <a:uLnTx/>
                <a:uFillTx/>
                <a:latin typeface="Verdana"/>
                <a:ea typeface="Verdana"/>
              </a:rPr>
              <a:t> </a:t>
            </a:r>
            <a:r>
              <a:rPr kumimoji="0" lang="en-GB" sz="1800" b="1" i="0" u="none" strike="noStrike" kern="1200" cap="none" spc="0" normalizeH="0" baseline="0" noProof="0" dirty="0">
                <a:ln>
                  <a:noFill/>
                </a:ln>
                <a:effectLst/>
                <a:uLnTx/>
                <a:uFillTx/>
                <a:latin typeface="Verdana"/>
                <a:ea typeface="Verdana"/>
              </a:rPr>
              <a:t>202</a:t>
            </a:r>
            <a:r>
              <a:rPr kumimoji="0" lang="lv-LV" sz="1800" b="1" i="0" u="none" strike="noStrike" kern="1200" cap="none" spc="0" normalizeH="0" baseline="0" noProof="0" dirty="0">
                <a:ln>
                  <a:noFill/>
                </a:ln>
                <a:effectLst/>
                <a:uLnTx/>
                <a:uFillTx/>
                <a:latin typeface="Verdana"/>
                <a:ea typeface="Verdana"/>
              </a:rPr>
              <a:t>4</a:t>
            </a:r>
            <a:r>
              <a:rPr lang="en-GB" b="1" dirty="0">
                <a:latin typeface="Verdana"/>
                <a:ea typeface="Verdana"/>
              </a:rPr>
              <a:t> </a:t>
            </a:r>
            <a:endParaRPr kumimoji="0" lang="en-GB"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925891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D6: Safe, Resilient Transport and Smart Mobility services for passengers and goods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167013" y="1607506"/>
          <a:ext cx="11862956" cy="4294655"/>
        </p:xfrm>
        <a:graphic>
          <a:graphicData uri="http://schemas.openxmlformats.org/drawingml/2006/table">
            <a:tbl>
              <a:tblPr/>
              <a:tblGrid>
                <a:gridCol w="5367058">
                  <a:extLst>
                    <a:ext uri="{9D8B030D-6E8A-4147-A177-3AD203B41FA5}">
                      <a16:colId xmlns:a16="http://schemas.microsoft.com/office/drawing/2014/main" val="20000"/>
                    </a:ext>
                  </a:extLst>
                </a:gridCol>
                <a:gridCol w="3161415">
                  <a:extLst>
                    <a:ext uri="{9D8B030D-6E8A-4147-A177-3AD203B41FA5}">
                      <a16:colId xmlns:a16="http://schemas.microsoft.com/office/drawing/2014/main" val="20001"/>
                    </a:ext>
                  </a:extLst>
                </a:gridCol>
                <a:gridCol w="1811467">
                  <a:extLst>
                    <a:ext uri="{9D8B030D-6E8A-4147-A177-3AD203B41FA5}">
                      <a16:colId xmlns:a16="http://schemas.microsoft.com/office/drawing/2014/main" val="20003"/>
                    </a:ext>
                  </a:extLst>
                </a:gridCol>
                <a:gridCol w="1523016">
                  <a:extLst>
                    <a:ext uri="{9D8B030D-6E8A-4147-A177-3AD203B41FA5}">
                      <a16:colId xmlns:a16="http://schemas.microsoft.com/office/drawing/2014/main" val="3995975852"/>
                    </a:ext>
                  </a:extLst>
                </a:gridCol>
              </a:tblGrid>
              <a:tr h="58694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Type</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of</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action</a:t>
                      </a:r>
                      <a:r>
                        <a:rPr lang="lv-LV" sz="1400" b="1" i="0" u="none" strike="noStrike">
                          <a:solidFill>
                            <a:schemeClr val="bg1"/>
                          </a:solidFill>
                          <a:effectLst/>
                          <a:latin typeface="Verdana"/>
                          <a:ea typeface="Verdana"/>
                        </a:rPr>
                        <a:t>,</a:t>
                      </a:r>
                    </a:p>
                    <a:p>
                      <a:pPr algn="ctr" fontAlgn="ctr"/>
                      <a:r>
                        <a:rPr lang="lv-LV" sz="1400" b="1" i="0" u="none" strike="noStrike">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 contribution per project </a:t>
                      </a:r>
                      <a:endParaRPr lang="en-US" sz="1400" b="1" kern="120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5755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kern="1200" noProof="0" dirty="0">
                          <a:solidFill>
                            <a:schemeClr val="accent5">
                              <a:lumMod val="50000"/>
                            </a:schemeClr>
                          </a:solidFill>
                          <a:latin typeface="Arial"/>
                          <a:ea typeface="+mn-ea"/>
                          <a:cs typeface="+mn-cs"/>
                          <a:hlinkClick r:id="rId3"/>
                        </a:rPr>
                        <a:t>HORIZON-CL5-2024-D6-01-06</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err="1">
                          <a:solidFill>
                            <a:schemeClr val="tx1"/>
                          </a:solidFill>
                          <a:latin typeface="Verdana"/>
                          <a:ea typeface="Verdana"/>
                          <a:cs typeface="+mn-cs"/>
                        </a:rPr>
                        <a:t>Optimising</a:t>
                      </a:r>
                      <a:r>
                        <a:rPr lang="en-US" sz="1400" kern="1200" noProof="0" dirty="0">
                          <a:solidFill>
                            <a:schemeClr val="tx1"/>
                          </a:solidFill>
                          <a:latin typeface="Verdana"/>
                          <a:ea typeface="Verdana"/>
                          <a:cs typeface="+mn-cs"/>
                        </a:rPr>
                        <a:t> multimodal network and traffic management, harnessing data from infrastructures, mobility of passengers and freight transport</a:t>
                      </a:r>
                      <a:endParaRPr lang="en-US" sz="1400" kern="1200" dirty="0">
                        <a:solidFill>
                          <a:schemeClr val="tx1"/>
                        </a:solidFill>
                        <a:latin typeface="Verdana"/>
                        <a:ea typeface="Verdana"/>
                        <a:cs typeface="+mn-cs"/>
                      </a:endParaRPr>
                    </a:p>
                    <a:p>
                      <a:pPr lvl="0" algn="l">
                        <a:lnSpc>
                          <a:spcPct val="100000"/>
                        </a:lnSpc>
                        <a:spcBef>
                          <a:spcPts val="0"/>
                        </a:spcBef>
                        <a:spcAft>
                          <a:spcPts val="0"/>
                        </a:spcAft>
                        <a:buNone/>
                      </a:pP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RIA</a:t>
                      </a:r>
                      <a:endParaRPr lang="en-GB" sz="1400" b="1" i="0" u="none" strike="noStrike" noProof="0">
                        <a:solidFill>
                          <a:srgbClr val="000000"/>
                        </a:solidFill>
                        <a:effectLst/>
                        <a:latin typeface="Verdana" panose="020B0604030504040204" pitchFamily="34" charset="0"/>
                        <a:ea typeface="Verdana" panose="020B0604030504040204" pitchFamily="34" charset="0"/>
                      </a:endParaRPr>
                    </a:p>
                    <a:p>
                      <a:pPr algn="ctr" fontAlgn="ctr"/>
                      <a:r>
                        <a:rPr lang="en-US" sz="1400" kern="1200">
                          <a:solidFill>
                            <a:schemeClr val="tx1"/>
                          </a:solidFill>
                          <a:effectLst/>
                          <a:latin typeface="Verdana"/>
                          <a:ea typeface="Verdana"/>
                          <a:cs typeface="+mn-cs"/>
                        </a:rPr>
                        <a:t>TRL 5</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4-5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806574">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defTabSz="914400">
                        <a:lnSpc>
                          <a:spcPct val="100000"/>
                        </a:lnSpc>
                        <a:spcBef>
                          <a:spcPts val="0"/>
                        </a:spcBef>
                        <a:spcAft>
                          <a:spcPts val="0"/>
                        </a:spcAft>
                        <a:buNone/>
                      </a:pPr>
                      <a:r>
                        <a:rPr lang="en-US" sz="1500" b="1" i="0" u="none" strike="noStrike" kern="1200" noProof="0" dirty="0">
                          <a:solidFill>
                            <a:schemeClr val="accent5">
                              <a:lumMod val="50000"/>
                            </a:schemeClr>
                          </a:solidFill>
                          <a:latin typeface="Arial"/>
                          <a:ea typeface="+mn-ea"/>
                          <a:cs typeface="+mn-cs"/>
                          <a:hlinkClick r:id="rId4"/>
                        </a:rPr>
                        <a:t>HORIZON-CL5-2024-D6-01-07</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a:solidFill>
                            <a:schemeClr val="tx1"/>
                          </a:solidFill>
                          <a:latin typeface="Verdana"/>
                          <a:ea typeface="Verdana"/>
                          <a:cs typeface="+mn-cs"/>
                        </a:rPr>
                        <a:t>Scaling up logistics innovations supporting freight transport </a:t>
                      </a:r>
                      <a:r>
                        <a:rPr lang="en-US" sz="1400" kern="1200" noProof="0" dirty="0" err="1">
                          <a:solidFill>
                            <a:schemeClr val="tx1"/>
                          </a:solidFill>
                          <a:latin typeface="Verdana"/>
                          <a:ea typeface="Verdana"/>
                          <a:cs typeface="+mn-cs"/>
                        </a:rPr>
                        <a:t>decarbonisation</a:t>
                      </a:r>
                      <a:r>
                        <a:rPr lang="en-US" sz="1400" kern="1200" noProof="0" dirty="0">
                          <a:solidFill>
                            <a:schemeClr val="tx1"/>
                          </a:solidFill>
                          <a:latin typeface="Verdana"/>
                          <a:ea typeface="Verdana"/>
                          <a:cs typeface="+mn-cs"/>
                        </a:rPr>
                        <a:t> in an affordable way</a:t>
                      </a:r>
                      <a:endParaRPr lang="en-US" sz="1400" kern="1200" dirty="0">
                        <a:solidFill>
                          <a:schemeClr val="tx1"/>
                        </a:solidFill>
                        <a:latin typeface="Verdana"/>
                        <a:ea typeface="Verdana"/>
                        <a:cs typeface="+mn-cs"/>
                      </a:endParaRPr>
                    </a:p>
                    <a:p>
                      <a:pPr lvl="0" algn="l">
                        <a:lnSpc>
                          <a:spcPct val="100000"/>
                        </a:lnSpc>
                        <a:spcBef>
                          <a:spcPts val="0"/>
                        </a:spcBef>
                        <a:spcAft>
                          <a:spcPts val="0"/>
                        </a:spcAft>
                        <a:buNone/>
                      </a:pP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a:solidFill>
                            <a:schemeClr val="tx1"/>
                          </a:solidFill>
                          <a:effectLst/>
                          <a:latin typeface="Verdana"/>
                          <a:ea typeface="Verdana"/>
                        </a:rPr>
                        <a:t>IA</a:t>
                      </a:r>
                      <a:endParaRPr lang="lv-LV" sz="1400" b="1" i="0" u="none" strike="noStrike" noProof="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a:solidFill>
                            <a:schemeClr val="tx1"/>
                          </a:solidFill>
                          <a:effectLst/>
                          <a:latin typeface="Verdana"/>
                          <a:ea typeface="Verdana"/>
                          <a:cs typeface="+mn-cs"/>
                        </a:rPr>
                        <a:t>TRL 7</a:t>
                      </a:r>
                      <a:endParaRPr lang="lv-LV"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10</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1557788">
                <a:tc>
                  <a:txBody>
                    <a:bodyPr/>
                    <a:lstStyle/>
                    <a:p>
                      <a:pPr marL="0" lvl="0" indent="0" algn="l">
                        <a:lnSpc>
                          <a:spcPct val="100000"/>
                        </a:lnSpc>
                        <a:spcBef>
                          <a:spcPts val="0"/>
                        </a:spcBef>
                        <a:spcAft>
                          <a:spcPts val="0"/>
                        </a:spcAft>
                        <a:buNone/>
                      </a:pPr>
                      <a:r>
                        <a:rPr lang="en-US" sz="1500" b="1" i="0" u="none" strike="noStrike" kern="1200" noProof="0" dirty="0">
                          <a:solidFill>
                            <a:schemeClr val="accent5">
                              <a:lumMod val="50000"/>
                            </a:schemeClr>
                          </a:solidFill>
                          <a:latin typeface="Arial"/>
                          <a:ea typeface="+mn-ea"/>
                          <a:cs typeface="+mn-cs"/>
                          <a:hlinkClick r:id="rId5"/>
                        </a:rPr>
                        <a:t>HORIZON-CL5-2024-D6-01-05</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a:solidFill>
                            <a:schemeClr val="tx1"/>
                          </a:solidFill>
                          <a:latin typeface="Verdana"/>
                          <a:ea typeface="Verdana"/>
                          <a:cs typeface="+mn-cs"/>
                        </a:rPr>
                        <a:t>Robust Knowledge and Know-How transfer for Key-Deployment Pathways and implementation of the EU-CEM (CCAM Partnership)</a:t>
                      </a:r>
                      <a:endParaRPr lang="en-US" sz="1400" kern="1200" dirty="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a:solidFill>
                            <a:schemeClr val="tx1"/>
                          </a:solidFill>
                          <a:effectLst/>
                          <a:latin typeface="Verdana"/>
                          <a:ea typeface="Verdana"/>
                        </a:rPr>
                        <a:t>CSA</a:t>
                      </a:r>
                      <a:endParaRPr lang="en-US"/>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a:solidFill>
                            <a:schemeClr val="tx1"/>
                          </a:solidFill>
                          <a:latin typeface="Verdana"/>
                          <a:ea typeface="Verdana"/>
                        </a:rPr>
                        <a:t>4,5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endParaRPr lang="lv-LV" sz="1400" dirty="0">
                        <a:solidFill>
                          <a:schemeClr val="tx1"/>
                        </a:solidFill>
                        <a:latin typeface="Verdana"/>
                        <a:ea typeface="Verdana"/>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20678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36740"/>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Deadline: </a:t>
            </a:r>
            <a:r>
              <a:rPr lang="en-GB" b="1" dirty="0">
                <a:latin typeface="Verdana"/>
                <a:ea typeface="Verdana"/>
              </a:rPr>
              <a:t>5 September</a:t>
            </a:r>
            <a:r>
              <a:rPr kumimoji="0" lang="en-GB" sz="1800" b="1" i="0" u="none" strike="noStrike" kern="1200" cap="none" spc="0" normalizeH="0" baseline="0" noProof="0" dirty="0">
                <a:ln>
                  <a:noFill/>
                </a:ln>
                <a:effectLst/>
                <a:uLnTx/>
                <a:uFillTx/>
                <a:latin typeface="Verdana"/>
                <a:ea typeface="Verdana"/>
              </a:rPr>
              <a:t> </a:t>
            </a:r>
            <a:r>
              <a:rPr lang="en-GB" b="1" dirty="0">
                <a:latin typeface="Verdana"/>
                <a:ea typeface="Verdana"/>
              </a:rPr>
              <a:t>2024</a:t>
            </a:r>
            <a:endParaRPr kumimoji="0" lang="en-GB" sz="1800" b="1" i="0" u="none" strike="noStrike" kern="1200" cap="none" spc="0" normalizeH="0" baseline="0" noProof="0" dirty="0">
              <a:ln>
                <a:noFill/>
              </a:ln>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28748" y="1274393"/>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latin typeface="Verdana"/>
                <a:ea typeface="Verdana"/>
              </a:rPr>
              <a:t>7</a:t>
            </a:r>
            <a:r>
              <a:rPr lang="lv-LV" b="1" dirty="0">
                <a:latin typeface="Verdana"/>
                <a:ea typeface="Verdana"/>
              </a:rPr>
              <a:t> </a:t>
            </a:r>
            <a:r>
              <a:rPr lang="lv-LV" b="1" dirty="0" err="1">
                <a:latin typeface="Verdana"/>
                <a:ea typeface="Verdana"/>
              </a:rPr>
              <a:t>May</a:t>
            </a:r>
            <a:r>
              <a:rPr kumimoji="0" lang="lv-LV" sz="1800" b="1" i="0" u="none" strike="noStrike" kern="1200" cap="none" spc="0" normalizeH="0" baseline="0" noProof="0" dirty="0">
                <a:ln>
                  <a:noFill/>
                </a:ln>
                <a:effectLst/>
                <a:uLnTx/>
                <a:uFillTx/>
                <a:latin typeface="Verdana"/>
                <a:ea typeface="Verdana"/>
              </a:rPr>
              <a:t> </a:t>
            </a:r>
            <a:r>
              <a:rPr kumimoji="0" lang="en-GB" sz="1800" b="1" i="0" u="none" strike="noStrike" kern="1200" cap="none" spc="0" normalizeH="0" baseline="0" noProof="0" dirty="0">
                <a:ln>
                  <a:noFill/>
                </a:ln>
                <a:effectLst/>
                <a:uLnTx/>
                <a:uFillTx/>
                <a:latin typeface="Verdana"/>
                <a:ea typeface="Verdana"/>
              </a:rPr>
              <a:t>202</a:t>
            </a:r>
            <a:r>
              <a:rPr kumimoji="0" lang="lv-LV" sz="1800" b="1" i="0" u="none" strike="noStrike" kern="1200" cap="none" spc="0" normalizeH="0" baseline="0" noProof="0" dirty="0">
                <a:ln>
                  <a:noFill/>
                </a:ln>
                <a:effectLst/>
                <a:uLnTx/>
                <a:uFillTx/>
                <a:latin typeface="Verdana"/>
                <a:ea typeface="Verdana"/>
              </a:rPr>
              <a:t>4</a:t>
            </a:r>
            <a:r>
              <a:rPr lang="en-GB" b="1" dirty="0">
                <a:latin typeface="Verdana"/>
                <a:ea typeface="Verdana"/>
              </a:rPr>
              <a:t> </a:t>
            </a:r>
            <a:endParaRPr kumimoji="0" lang="en-GB"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4224397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Rectangle 206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9" name="Freeform: Shape 206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1" name="Rectangle 207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1331C409-69E6-2CF6-49ED-C8E239C6EA8B}"/>
              </a:ext>
            </a:extLst>
          </p:cNvPr>
          <p:cNvSpPr txBox="1">
            <a:spLocks/>
          </p:cNvSpPr>
          <p:nvPr/>
        </p:nvSpPr>
        <p:spPr>
          <a:xfrm>
            <a:off x="46857" y="1354322"/>
            <a:ext cx="3680736" cy="23963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spcAft>
                <a:spcPts val="600"/>
              </a:spcAft>
            </a:pPr>
            <a:r>
              <a:rPr lang="en-US" sz="3200" kern="1200" dirty="0" err="1">
                <a:solidFill>
                  <a:srgbClr val="FFFFFF"/>
                </a:solidFill>
                <a:latin typeface="+mj-lt"/>
                <a:ea typeface="+mj-ea"/>
                <a:cs typeface="+mj-cs"/>
              </a:rPr>
              <a:t>Kontaktpersonas</a:t>
            </a:r>
            <a:r>
              <a:rPr lang="en-US" sz="3200" kern="1200" dirty="0">
                <a:solidFill>
                  <a:srgbClr val="FFFFFF"/>
                </a:solidFill>
                <a:latin typeface="+mj-lt"/>
                <a:ea typeface="+mj-ea"/>
                <a:cs typeface="+mj-cs"/>
              </a:rPr>
              <a:t> </a:t>
            </a:r>
          </a:p>
          <a:p>
            <a:pPr algn="l">
              <a:spcAft>
                <a:spcPts val="600"/>
              </a:spcAft>
            </a:pPr>
            <a:r>
              <a:rPr lang="en-US" sz="3200" kern="1200" dirty="0">
                <a:solidFill>
                  <a:srgbClr val="FFFFFF"/>
                </a:solidFill>
                <a:latin typeface="+mj-lt"/>
                <a:ea typeface="+mj-ea"/>
                <a:cs typeface="+mj-cs"/>
              </a:rPr>
              <a:t>5. </a:t>
            </a:r>
            <a:r>
              <a:rPr lang="en-US" sz="3200" kern="1200" dirty="0" err="1">
                <a:solidFill>
                  <a:srgbClr val="FFFFFF"/>
                </a:solidFill>
                <a:latin typeface="+mj-lt"/>
                <a:ea typeface="+mj-ea"/>
                <a:cs typeface="+mj-cs"/>
              </a:rPr>
              <a:t>klasteriem</a:t>
            </a:r>
            <a:r>
              <a:rPr lang="en-US" sz="3200" kern="1200" dirty="0">
                <a:solidFill>
                  <a:srgbClr val="FFFFFF"/>
                </a:solidFill>
                <a:latin typeface="+mj-lt"/>
                <a:ea typeface="+mj-ea"/>
                <a:cs typeface="+mj-cs"/>
              </a:rPr>
              <a:t> </a:t>
            </a:r>
          </a:p>
        </p:txBody>
      </p:sp>
      <p:pic>
        <p:nvPicPr>
          <p:cNvPr id="2054" name="Picture 6" descr="Save the date - Virtual Horizon Europe Cluster 5 Info Day to take place on  17 October - European Commission">
            <a:extLst>
              <a:ext uri="{FF2B5EF4-FFF2-40B4-BE49-F238E27FC236}">
                <a16:creationId xmlns:a16="http://schemas.microsoft.com/office/drawing/2014/main" id="{30F4C4C7-7E00-D163-CEE6-73429013D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091" y="4817481"/>
            <a:ext cx="2860916" cy="18548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B56EED-CD2A-6660-6701-41D8381660B6}"/>
              </a:ext>
            </a:extLst>
          </p:cNvPr>
          <p:cNvPicPr>
            <a:picLocks noChangeAspect="1"/>
          </p:cNvPicPr>
          <p:nvPr/>
        </p:nvPicPr>
        <p:blipFill>
          <a:blip r:embed="rId4"/>
          <a:stretch>
            <a:fillRect/>
          </a:stretch>
        </p:blipFill>
        <p:spPr>
          <a:xfrm>
            <a:off x="4333482" y="683631"/>
            <a:ext cx="7562850" cy="2000250"/>
          </a:xfrm>
          <a:prstGeom prst="rect">
            <a:avLst/>
          </a:prstGeom>
        </p:spPr>
      </p:pic>
      <p:pic>
        <p:nvPicPr>
          <p:cNvPr id="6" name="Picture 5">
            <a:extLst>
              <a:ext uri="{FF2B5EF4-FFF2-40B4-BE49-F238E27FC236}">
                <a16:creationId xmlns:a16="http://schemas.microsoft.com/office/drawing/2014/main" id="{C7EC7113-0C24-30DB-2D3C-FE634E437E00}"/>
              </a:ext>
            </a:extLst>
          </p:cNvPr>
          <p:cNvPicPr>
            <a:picLocks noChangeAspect="1"/>
          </p:cNvPicPr>
          <p:nvPr/>
        </p:nvPicPr>
        <p:blipFill>
          <a:blip r:embed="rId5"/>
          <a:stretch>
            <a:fillRect/>
          </a:stretch>
        </p:blipFill>
        <p:spPr>
          <a:xfrm>
            <a:off x="4163193" y="2683881"/>
            <a:ext cx="7981950" cy="2133600"/>
          </a:xfrm>
          <a:prstGeom prst="rect">
            <a:avLst/>
          </a:prstGeom>
        </p:spPr>
      </p:pic>
    </p:spTree>
    <p:extLst>
      <p:ext uri="{BB962C8B-B14F-4D97-AF65-F5344CB8AC3E}">
        <p14:creationId xmlns:p14="http://schemas.microsoft.com/office/powerpoint/2010/main" val="208454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D6: Safe, Resilient Transport and Smart Mobility services for passengers and goods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167013" y="1607506"/>
          <a:ext cx="11862956" cy="4590431"/>
        </p:xfrm>
        <a:graphic>
          <a:graphicData uri="http://schemas.openxmlformats.org/drawingml/2006/table">
            <a:tbl>
              <a:tblPr/>
              <a:tblGrid>
                <a:gridCol w="5367058">
                  <a:extLst>
                    <a:ext uri="{9D8B030D-6E8A-4147-A177-3AD203B41FA5}">
                      <a16:colId xmlns:a16="http://schemas.microsoft.com/office/drawing/2014/main" val="20000"/>
                    </a:ext>
                  </a:extLst>
                </a:gridCol>
                <a:gridCol w="3161415">
                  <a:extLst>
                    <a:ext uri="{9D8B030D-6E8A-4147-A177-3AD203B41FA5}">
                      <a16:colId xmlns:a16="http://schemas.microsoft.com/office/drawing/2014/main" val="20001"/>
                    </a:ext>
                  </a:extLst>
                </a:gridCol>
                <a:gridCol w="1811467">
                  <a:extLst>
                    <a:ext uri="{9D8B030D-6E8A-4147-A177-3AD203B41FA5}">
                      <a16:colId xmlns:a16="http://schemas.microsoft.com/office/drawing/2014/main" val="20003"/>
                    </a:ext>
                  </a:extLst>
                </a:gridCol>
                <a:gridCol w="1523016">
                  <a:extLst>
                    <a:ext uri="{9D8B030D-6E8A-4147-A177-3AD203B41FA5}">
                      <a16:colId xmlns:a16="http://schemas.microsoft.com/office/drawing/2014/main" val="3995975852"/>
                    </a:ext>
                  </a:extLst>
                </a:gridCol>
              </a:tblGrid>
              <a:tr h="54813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Type</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of</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action</a:t>
                      </a:r>
                      <a:r>
                        <a:rPr lang="lv-LV" sz="1400" b="1" i="0" u="none" strike="noStrike">
                          <a:solidFill>
                            <a:schemeClr val="bg1"/>
                          </a:solidFill>
                          <a:effectLst/>
                          <a:latin typeface="Verdana"/>
                          <a:ea typeface="Verdana"/>
                        </a:rPr>
                        <a:t>,</a:t>
                      </a:r>
                    </a:p>
                    <a:p>
                      <a:pPr algn="ctr" fontAlgn="ctr"/>
                      <a:r>
                        <a:rPr lang="lv-LV" sz="1400" b="1" i="0" u="none" strike="noStrike">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 contribution per project </a:t>
                      </a:r>
                      <a:endParaRPr lang="en-US" sz="1400" b="1" kern="120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97903">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kern="1200" noProof="0" dirty="0">
                          <a:solidFill>
                            <a:schemeClr val="accent5">
                              <a:lumMod val="50000"/>
                            </a:schemeClr>
                          </a:solidFill>
                          <a:latin typeface="Arial"/>
                          <a:ea typeface="+mn-ea"/>
                          <a:cs typeface="+mn-cs"/>
                          <a:hlinkClick r:id="rId3"/>
                        </a:rPr>
                        <a:t>HORIZON-CL5-2024-D6-01-09</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a:solidFill>
                            <a:schemeClr val="tx1"/>
                          </a:solidFill>
                          <a:latin typeface="Verdana"/>
                          <a:ea typeface="Verdana"/>
                          <a:cs typeface="+mn-cs"/>
                        </a:rPr>
                        <a:t>Policies and governance shaping the future transport and mobility systems</a:t>
                      </a:r>
                      <a:br>
                        <a:rPr lang="en-US" dirty="0"/>
                      </a:b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RIA</a:t>
                      </a:r>
                      <a:endParaRPr lang="en-GB" sz="1400" b="1" i="0" u="none" strike="noStrike" noProof="0">
                        <a:solidFill>
                          <a:srgbClr val="000000"/>
                        </a:solidFill>
                        <a:effectLst/>
                        <a:latin typeface="Verdana" panose="020B0604030504040204" pitchFamily="34" charset="0"/>
                        <a:ea typeface="Verdana" panose="020B0604030504040204" pitchFamily="34" charset="0"/>
                      </a:endParaRPr>
                    </a:p>
                    <a:p>
                      <a:pPr algn="ctr" fontAlgn="ctr"/>
                      <a:endParaRPr lang="en-US"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1</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1033831">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defTabSz="914400">
                        <a:lnSpc>
                          <a:spcPct val="100000"/>
                        </a:lnSpc>
                        <a:spcBef>
                          <a:spcPts val="0"/>
                        </a:spcBef>
                        <a:spcAft>
                          <a:spcPts val="0"/>
                        </a:spcAft>
                        <a:buNone/>
                      </a:pPr>
                      <a:r>
                        <a:rPr lang="en-US" sz="1500" b="1" i="0" u="none" strike="noStrike" kern="1200" noProof="0" dirty="0">
                          <a:solidFill>
                            <a:schemeClr val="accent5">
                              <a:lumMod val="50000"/>
                            </a:schemeClr>
                          </a:solidFill>
                          <a:latin typeface="Arial"/>
                          <a:ea typeface="+mn-ea"/>
                          <a:cs typeface="+mn-cs"/>
                          <a:hlinkClick r:id="rId4">
                            <a:extLst>
                              <a:ext uri="{A12FA001-AC4F-418D-AE19-62706E023703}">
                                <ahyp:hlinkClr xmlns:ahyp="http://schemas.microsoft.com/office/drawing/2018/hyperlinkcolor" val="tx"/>
                              </a:ext>
                            </a:extLst>
                          </a:hlinkClick>
                        </a:rPr>
                        <a:t>HORIZON-CL5-2024-D6-01-04</a:t>
                      </a:r>
                      <a:endParaRPr lang="en-US" sz="1500" b="1" i="0" u="none" strike="noStrike" kern="1200" dirty="0">
                        <a:solidFill>
                          <a:schemeClr val="accent5">
                            <a:lumMod val="50000"/>
                          </a:schemeClr>
                        </a:solidFill>
                        <a:latin typeface="Arial"/>
                        <a:ea typeface="+mn-ea"/>
                        <a:cs typeface="+mn-cs"/>
                      </a:endParaRPr>
                    </a:p>
                    <a:p>
                      <a:pPr lvl="0" algn="l">
                        <a:lnSpc>
                          <a:spcPct val="100000"/>
                        </a:lnSpc>
                        <a:spcBef>
                          <a:spcPts val="0"/>
                        </a:spcBef>
                        <a:spcAft>
                          <a:spcPts val="0"/>
                        </a:spcAft>
                        <a:buNone/>
                      </a:pPr>
                      <a:r>
                        <a:rPr lang="en-US" sz="1400" kern="1200" noProof="0" dirty="0">
                          <a:solidFill>
                            <a:schemeClr val="tx1"/>
                          </a:solidFill>
                          <a:latin typeface="Verdana"/>
                          <a:ea typeface="Verdana"/>
                          <a:cs typeface="+mn-cs"/>
                        </a:rPr>
                        <a:t>AI for advanced and collective perception and decision making for CCAM applications (CCAM Partnership)</a:t>
                      </a:r>
                      <a:endParaRPr lang="en-US" sz="1400" kern="1200" dirty="0">
                        <a:solidFill>
                          <a:schemeClr val="tx1"/>
                        </a:solidFill>
                        <a:latin typeface="Verdana"/>
                        <a:ea typeface="Verdana"/>
                        <a:cs typeface="+mn-cs"/>
                      </a:endParaRPr>
                    </a:p>
                    <a:p>
                      <a:pPr lvl="0" algn="l">
                        <a:lnSpc>
                          <a:spcPct val="100000"/>
                        </a:lnSpc>
                        <a:spcBef>
                          <a:spcPts val="0"/>
                        </a:spcBef>
                        <a:spcAft>
                          <a:spcPts val="0"/>
                        </a:spcAft>
                        <a:buNone/>
                      </a:pPr>
                      <a:endParaRPr lang="en-US" sz="1400" kern="1200" noProof="0" dirty="0">
                        <a:solidFill>
                          <a:schemeClr val="tx1"/>
                        </a:solidFill>
                        <a:latin typeface="Verdana"/>
                        <a:ea typeface="Verdana"/>
                        <a:cs typeface="+mn-cs"/>
                      </a:endParaRPr>
                    </a:p>
                    <a:p>
                      <a:pPr lvl="0" algn="l">
                        <a:lnSpc>
                          <a:spcPct val="100000"/>
                        </a:lnSpc>
                        <a:spcBef>
                          <a:spcPts val="0"/>
                        </a:spcBef>
                        <a:spcAft>
                          <a:spcPts val="0"/>
                        </a:spcAft>
                        <a:buNone/>
                      </a:pP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dirty="0">
                          <a:solidFill>
                            <a:schemeClr val="tx1"/>
                          </a:solidFill>
                          <a:effectLst/>
                          <a:latin typeface="Verdana"/>
                          <a:ea typeface="Verdana"/>
                        </a:rPr>
                        <a:t>RIA</a:t>
                      </a:r>
                      <a:endParaRPr lang="lv-LV" sz="1400" b="1" i="0" u="none" strike="noStrike" noProof="0" dirty="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kern="1200" dirty="0">
                          <a:solidFill>
                            <a:schemeClr val="tx1"/>
                          </a:solidFill>
                          <a:effectLst/>
                          <a:latin typeface="Verdana"/>
                          <a:ea typeface="Verdana"/>
                          <a:cs typeface="+mn-cs"/>
                        </a:rPr>
                        <a:t>TRL 5</a:t>
                      </a:r>
                      <a:endParaRPr lang="lv-LV" sz="1400" kern="1200" dirty="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1596232">
                <a:tc>
                  <a:txBody>
                    <a:bodyPr/>
                    <a:lstStyle/>
                    <a:p>
                      <a:pPr marL="0" lvl="0" indent="0" algn="l">
                        <a:lnSpc>
                          <a:spcPct val="100000"/>
                        </a:lnSpc>
                        <a:spcBef>
                          <a:spcPts val="0"/>
                        </a:spcBef>
                        <a:spcAft>
                          <a:spcPts val="0"/>
                        </a:spcAft>
                        <a:buNone/>
                      </a:pPr>
                      <a:r>
                        <a:rPr lang="en-US" sz="1500" b="1" i="0" u="none" strike="noStrike" kern="1200" noProof="0" dirty="0">
                          <a:solidFill>
                            <a:srgbClr val="535353"/>
                          </a:solidFill>
                          <a:latin typeface="Arial"/>
                          <a:hlinkClick r:id="rId5"/>
                        </a:rPr>
                        <a:t>HORIZON-CL5-2024-D6-01-08</a:t>
                      </a:r>
                      <a:endParaRPr lang="en-US" b="1" dirty="0"/>
                    </a:p>
                    <a:p>
                      <a:pPr lvl="0" algn="l">
                        <a:lnSpc>
                          <a:spcPct val="100000"/>
                        </a:lnSpc>
                        <a:spcBef>
                          <a:spcPts val="0"/>
                        </a:spcBef>
                        <a:spcAft>
                          <a:spcPts val="0"/>
                        </a:spcAft>
                        <a:buNone/>
                      </a:pPr>
                      <a:r>
                        <a:rPr lang="en-US" sz="1400" kern="1200" noProof="0" dirty="0">
                          <a:solidFill>
                            <a:schemeClr val="tx1"/>
                          </a:solidFill>
                          <a:latin typeface="Verdana"/>
                          <a:ea typeface="Verdana"/>
                          <a:cs typeface="+mn-cs"/>
                        </a:rPr>
                        <a:t>Improved transport infrastructure performance – Innovative digital tools and solutions to monitor and improve the management and operation of transport infrastructure</a:t>
                      </a:r>
                      <a:endParaRPr lang="en-US" sz="1400" kern="1200" dirty="0">
                        <a:solidFill>
                          <a:schemeClr val="tx1"/>
                        </a:solidFill>
                        <a:latin typeface="Verdana"/>
                        <a:ea typeface="Verdana"/>
                        <a:cs typeface="+mn-cs"/>
                      </a:endParaRPr>
                    </a:p>
                    <a:p>
                      <a:pPr lvl="0" algn="l">
                        <a:lnSpc>
                          <a:spcPct val="100000"/>
                        </a:lnSpc>
                        <a:spcBef>
                          <a:spcPts val="0"/>
                        </a:spcBef>
                        <a:spcAft>
                          <a:spcPts val="0"/>
                        </a:spcAft>
                        <a:buNone/>
                      </a:pPr>
                      <a:br>
                        <a:rPr lang="en-US" dirty="0"/>
                      </a:br>
                      <a:endParaRPr lang="en-US" dirty="0"/>
                    </a:p>
                    <a:p>
                      <a:pPr lvl="0" algn="l">
                        <a:lnSpc>
                          <a:spcPct val="100000"/>
                        </a:lnSpc>
                        <a:spcBef>
                          <a:spcPts val="0"/>
                        </a:spcBef>
                        <a:spcAft>
                          <a:spcPts val="0"/>
                        </a:spcAft>
                        <a:buNone/>
                      </a:pPr>
                      <a:endParaRPr lang="en-US" sz="1400" kern="1200" noProof="0" dirty="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dirty="0">
                          <a:solidFill>
                            <a:schemeClr val="tx1"/>
                          </a:solidFill>
                          <a:effectLst/>
                          <a:latin typeface="Verdana"/>
                          <a:ea typeface="Verdana"/>
                        </a:rPr>
                        <a:t>IA</a:t>
                      </a:r>
                    </a:p>
                    <a:p>
                      <a:pPr lvl="0" algn="ctr">
                        <a:buNone/>
                      </a:pPr>
                      <a:r>
                        <a:rPr lang="lv-LV" sz="1400" b="0" i="0" u="none" strike="noStrike" noProof="0" dirty="0">
                          <a:solidFill>
                            <a:schemeClr val="tx1"/>
                          </a:solidFill>
                          <a:effectLst/>
                          <a:latin typeface="Verdana"/>
                          <a:ea typeface="Verdana"/>
                        </a:rPr>
                        <a:t>TRL - 7</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dirty="0">
                          <a:solidFill>
                            <a:schemeClr val="tx1"/>
                          </a:solidFill>
                          <a:latin typeface="Verdana"/>
                          <a:ea typeface="Verdana"/>
                        </a:rPr>
                        <a:t>3</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206786"/>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203856"/>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Deadline: </a:t>
            </a:r>
            <a:r>
              <a:rPr lang="en-GB" b="1" dirty="0">
                <a:latin typeface="Verdana"/>
                <a:ea typeface="Verdana"/>
              </a:rPr>
              <a:t>5 September</a:t>
            </a:r>
            <a:r>
              <a:rPr kumimoji="0" lang="en-GB" sz="1800" b="1" i="0" u="none" strike="noStrike" kern="1200" cap="none" spc="0" normalizeH="0" baseline="0" noProof="0" dirty="0">
                <a:ln>
                  <a:noFill/>
                </a:ln>
                <a:effectLst/>
                <a:uLnTx/>
                <a:uFillTx/>
                <a:latin typeface="Verdana"/>
                <a:ea typeface="Verdana"/>
              </a:rPr>
              <a:t> </a:t>
            </a:r>
            <a:r>
              <a:rPr lang="en-GB" b="1" dirty="0">
                <a:latin typeface="Verdana"/>
                <a:ea typeface="Verdana"/>
              </a:rPr>
              <a:t>2024</a:t>
            </a:r>
            <a:endParaRPr kumimoji="0" lang="en-GB" sz="1800" b="1" i="0" u="none" strike="noStrike" kern="1200" cap="none" spc="0" normalizeH="0" baseline="0" noProof="0" dirty="0">
              <a:ln>
                <a:noFill/>
              </a:ln>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37984" y="1189652"/>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latin typeface="Verdana"/>
                <a:ea typeface="Verdana"/>
              </a:rPr>
              <a:t>7</a:t>
            </a:r>
            <a:r>
              <a:rPr lang="lv-LV" b="1" dirty="0">
                <a:latin typeface="Verdana"/>
                <a:ea typeface="Verdana"/>
              </a:rPr>
              <a:t> </a:t>
            </a:r>
            <a:r>
              <a:rPr lang="lv-LV" b="1" dirty="0" err="1">
                <a:latin typeface="Verdana"/>
                <a:ea typeface="Verdana"/>
              </a:rPr>
              <a:t>May</a:t>
            </a:r>
            <a:r>
              <a:rPr kumimoji="0" lang="lv-LV" sz="1800" b="1" i="0" u="none" strike="noStrike" kern="1200" cap="none" spc="0" normalizeH="0" baseline="0" noProof="0" dirty="0">
                <a:ln>
                  <a:noFill/>
                </a:ln>
                <a:effectLst/>
                <a:uLnTx/>
                <a:uFillTx/>
                <a:latin typeface="Verdana"/>
                <a:ea typeface="Verdana"/>
              </a:rPr>
              <a:t> </a:t>
            </a:r>
            <a:r>
              <a:rPr kumimoji="0" lang="en-GB" sz="1800" b="1" i="0" u="none" strike="noStrike" kern="1200" cap="none" spc="0" normalizeH="0" baseline="0" noProof="0" dirty="0">
                <a:ln>
                  <a:noFill/>
                </a:ln>
                <a:effectLst/>
                <a:uLnTx/>
                <a:uFillTx/>
                <a:latin typeface="Verdana"/>
                <a:ea typeface="Verdana"/>
              </a:rPr>
              <a:t>202</a:t>
            </a:r>
            <a:r>
              <a:rPr kumimoji="0" lang="lv-LV" sz="1800" b="1" i="0" u="none" strike="noStrike" kern="1200" cap="none" spc="0" normalizeH="0" baseline="0" noProof="0" dirty="0">
                <a:ln>
                  <a:noFill/>
                </a:ln>
                <a:effectLst/>
                <a:uLnTx/>
                <a:uFillTx/>
                <a:latin typeface="Verdana"/>
                <a:ea typeface="Verdana"/>
              </a:rPr>
              <a:t>4</a:t>
            </a:r>
            <a:r>
              <a:rPr lang="en-GB" b="1" dirty="0">
                <a:latin typeface="Verdana"/>
                <a:ea typeface="Verdana"/>
              </a:rPr>
              <a:t> </a:t>
            </a:r>
            <a:endParaRPr kumimoji="0" lang="en-GB"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571249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752D-AD28-4692-7FBA-108264F745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54398-7975-50A4-6573-261A3EF66FCF}"/>
              </a:ext>
            </a:extLst>
          </p:cNvPr>
          <p:cNvSpPr>
            <a:spLocks noGrp="1"/>
          </p:cNvSpPr>
          <p:nvPr>
            <p:ph type="title"/>
          </p:nvPr>
        </p:nvSpPr>
        <p:spPr>
          <a:xfrm>
            <a:off x="1094145" y="-8576"/>
            <a:ext cx="10515600" cy="1325563"/>
          </a:xfrm>
        </p:spPr>
        <p:txBody>
          <a:bodyPr>
            <a:normAutofit/>
          </a:bodyPr>
          <a:lstStyle/>
          <a:p>
            <a:r>
              <a:rPr lang="en-US" sz="2900" b="1" dirty="0">
                <a:solidFill>
                  <a:srgbClr val="0308DB">
                    <a:lumMod val="50000"/>
                  </a:srgbClr>
                </a:solidFill>
                <a:latin typeface="Verdana" panose="020B0604030504040204" pitchFamily="34" charset="0"/>
                <a:ea typeface="Verdana" panose="020B0604030504040204" pitchFamily="34" charset="0"/>
              </a:rPr>
              <a:t>D6: Safe, Resilient Transport and Smart Mobility services for passengers and goods </a:t>
            </a:r>
          </a:p>
        </p:txBody>
      </p:sp>
      <p:sp>
        <p:nvSpPr>
          <p:cNvPr id="3" name="Slide Number Placeholder 2">
            <a:extLst>
              <a:ext uri="{FF2B5EF4-FFF2-40B4-BE49-F238E27FC236}">
                <a16:creationId xmlns:a16="http://schemas.microsoft.com/office/drawing/2014/main" id="{C2FF5C9B-46B9-3381-6126-8B9DCA9BBB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F3F40-12FA-4968-8235-5F18DAFE2DEF}" type="slidenum">
              <a:rPr kumimoji="0" lang="lv-L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lv-L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CB68553D-56FB-17F7-16A6-1038F293BFE8}"/>
              </a:ext>
            </a:extLst>
          </p:cNvPr>
          <p:cNvGraphicFramePr>
            <a:graphicFrameLocks/>
          </p:cNvGraphicFramePr>
          <p:nvPr/>
        </p:nvGraphicFramePr>
        <p:xfrm>
          <a:off x="73068" y="1607506"/>
          <a:ext cx="11904708" cy="4974809"/>
        </p:xfrm>
        <a:graphic>
          <a:graphicData uri="http://schemas.openxmlformats.org/drawingml/2006/table">
            <a:tbl>
              <a:tblPr/>
              <a:tblGrid>
                <a:gridCol w="5385948">
                  <a:extLst>
                    <a:ext uri="{9D8B030D-6E8A-4147-A177-3AD203B41FA5}">
                      <a16:colId xmlns:a16="http://schemas.microsoft.com/office/drawing/2014/main" val="20000"/>
                    </a:ext>
                  </a:extLst>
                </a:gridCol>
                <a:gridCol w="3172542">
                  <a:extLst>
                    <a:ext uri="{9D8B030D-6E8A-4147-A177-3AD203B41FA5}">
                      <a16:colId xmlns:a16="http://schemas.microsoft.com/office/drawing/2014/main" val="20001"/>
                    </a:ext>
                  </a:extLst>
                </a:gridCol>
                <a:gridCol w="1817842">
                  <a:extLst>
                    <a:ext uri="{9D8B030D-6E8A-4147-A177-3AD203B41FA5}">
                      <a16:colId xmlns:a16="http://schemas.microsoft.com/office/drawing/2014/main" val="20003"/>
                    </a:ext>
                  </a:extLst>
                </a:gridCol>
                <a:gridCol w="1528376">
                  <a:extLst>
                    <a:ext uri="{9D8B030D-6E8A-4147-A177-3AD203B41FA5}">
                      <a16:colId xmlns:a16="http://schemas.microsoft.com/office/drawing/2014/main" val="3995975852"/>
                    </a:ext>
                  </a:extLst>
                </a:gridCol>
              </a:tblGrid>
              <a:tr h="45297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Type</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of</a:t>
                      </a:r>
                      <a:r>
                        <a:rPr lang="lv-LV" sz="1400" b="1" i="0" u="none" strike="noStrike">
                          <a:solidFill>
                            <a:schemeClr val="bg1"/>
                          </a:solidFill>
                          <a:effectLst/>
                          <a:latin typeface="Verdana"/>
                          <a:ea typeface="Verdana"/>
                        </a:rPr>
                        <a:t> </a:t>
                      </a:r>
                      <a:r>
                        <a:rPr lang="lv-LV" sz="1400" b="1" i="0" u="none" strike="noStrike" err="1">
                          <a:solidFill>
                            <a:schemeClr val="bg1"/>
                          </a:solidFill>
                          <a:effectLst/>
                          <a:latin typeface="Verdana"/>
                          <a:ea typeface="Verdana"/>
                        </a:rPr>
                        <a:t>action</a:t>
                      </a:r>
                      <a:r>
                        <a:rPr lang="lv-LV" sz="1400" b="1" i="0" u="none" strike="noStrike">
                          <a:solidFill>
                            <a:schemeClr val="bg1"/>
                          </a:solidFill>
                          <a:effectLst/>
                          <a:latin typeface="Verdana"/>
                          <a:ea typeface="Verdana"/>
                        </a:rPr>
                        <a:t>,</a:t>
                      </a:r>
                    </a:p>
                    <a:p>
                      <a:pPr algn="ctr" fontAlgn="ctr"/>
                      <a:r>
                        <a:rPr lang="lv-LV" sz="1400" b="1" i="0" u="none" strike="noStrike">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 contribution per project </a:t>
                      </a:r>
                      <a:endParaRPr lang="en-US" sz="1400" b="1" kern="120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(EUR million)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a:solidFill>
                            <a:schemeClr val="bg1"/>
                          </a:solidFill>
                          <a:effectLst/>
                          <a:latin typeface="Verdana"/>
                          <a:ea typeface="Verdana"/>
                          <a:cs typeface="+mn-cs"/>
                        </a:rPr>
                        <a:t>Number of projects to be funded </a:t>
                      </a:r>
                      <a:endParaRPr lang="en-US" sz="1400" b="1">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777615">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l" defTabSz="914400">
                        <a:lnSpc>
                          <a:spcPct val="100000"/>
                        </a:lnSpc>
                        <a:spcBef>
                          <a:spcPts val="0"/>
                        </a:spcBef>
                        <a:spcAft>
                          <a:spcPts val="0"/>
                        </a:spcAft>
                        <a:buNone/>
                        <a:tabLst/>
                        <a:defRPr/>
                      </a:pPr>
                      <a:r>
                        <a:rPr lang="en-US" sz="1500" b="1" i="0" u="none" strike="noStrike" kern="1200" noProof="0">
                          <a:solidFill>
                            <a:srgbClr val="535353"/>
                          </a:solidFill>
                          <a:latin typeface="Arial"/>
                          <a:hlinkClick r:id="rId3"/>
                        </a:rPr>
                        <a:t>HORIZON-CL5-2024-D6-01-10</a:t>
                      </a:r>
                      <a:endParaRPr lang="en-US" b="1"/>
                    </a:p>
                    <a:p>
                      <a:pPr lvl="0" algn="l">
                        <a:lnSpc>
                          <a:spcPct val="100000"/>
                        </a:lnSpc>
                        <a:spcBef>
                          <a:spcPts val="0"/>
                        </a:spcBef>
                        <a:spcAft>
                          <a:spcPts val="0"/>
                        </a:spcAft>
                        <a:buNone/>
                      </a:pPr>
                      <a:r>
                        <a:rPr lang="en-US" sz="1400" kern="1200" noProof="0">
                          <a:solidFill>
                            <a:schemeClr val="tx1"/>
                          </a:solidFill>
                          <a:latin typeface="Verdana"/>
                          <a:ea typeface="Verdana"/>
                          <a:cs typeface="+mn-cs"/>
                        </a:rPr>
                        <a:t>Ensuring the safety, resilience and security of waterborne digital systems</a:t>
                      </a:r>
                      <a:br>
                        <a:rPr lang="en-US"/>
                      </a:br>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en-GB" sz="1400" b="1" i="0" u="none" strike="noStrike" noProof="0">
                          <a:solidFill>
                            <a:srgbClr val="000000"/>
                          </a:solidFill>
                          <a:effectLst/>
                          <a:latin typeface="Verdana"/>
                          <a:ea typeface="Verdana"/>
                        </a:rPr>
                        <a:t>RIA</a:t>
                      </a:r>
                      <a:endParaRPr lang="en-GB" sz="1400" b="1" i="0" u="none" strike="noStrike" noProof="0">
                        <a:solidFill>
                          <a:srgbClr val="000000"/>
                        </a:solidFill>
                        <a:effectLst/>
                        <a:latin typeface="Verdana" panose="020B0604030504040204" pitchFamily="34" charset="0"/>
                        <a:ea typeface="Verdana" panose="020B0604030504040204" pitchFamily="34" charset="0"/>
                      </a:endParaRPr>
                    </a:p>
                    <a:p>
                      <a:pPr algn="ctr" fontAlgn="ctr"/>
                      <a:r>
                        <a:rPr lang="en-US" sz="1400" kern="1200">
                          <a:solidFill>
                            <a:schemeClr val="tx1"/>
                          </a:solidFill>
                          <a:effectLst/>
                          <a:latin typeface="Verdana"/>
                          <a:ea typeface="Verdana"/>
                          <a:cs typeface="+mn-cs"/>
                        </a:rPr>
                        <a:t>TRL 5-6</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4</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24461071"/>
                  </a:ext>
                </a:extLst>
              </a:tr>
              <a:tr h="88331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lvl="0" algn="l" defTabSz="914400">
                        <a:lnSpc>
                          <a:spcPct val="100000"/>
                        </a:lnSpc>
                        <a:spcBef>
                          <a:spcPts val="0"/>
                        </a:spcBef>
                        <a:spcAft>
                          <a:spcPts val="0"/>
                        </a:spcAft>
                        <a:buNone/>
                      </a:pPr>
                      <a:r>
                        <a:rPr lang="en-US" sz="1500" b="1" i="0" u="none" strike="noStrike" kern="1200" noProof="0">
                          <a:solidFill>
                            <a:srgbClr val="535353"/>
                          </a:solidFill>
                          <a:latin typeface="Arial"/>
                          <a:hlinkClick r:id="rId4"/>
                        </a:rPr>
                        <a:t>HORIZON-CL5-2024-D6-01-11</a:t>
                      </a:r>
                      <a:endParaRPr lang="en-US" b="1"/>
                    </a:p>
                    <a:p>
                      <a:pPr lvl="0" algn="l">
                        <a:lnSpc>
                          <a:spcPct val="100000"/>
                        </a:lnSpc>
                        <a:spcBef>
                          <a:spcPts val="0"/>
                        </a:spcBef>
                        <a:spcAft>
                          <a:spcPts val="0"/>
                        </a:spcAft>
                        <a:buNone/>
                      </a:pPr>
                      <a:r>
                        <a:rPr lang="en-US" sz="1400" kern="1200" noProof="0">
                          <a:solidFill>
                            <a:schemeClr val="tx1"/>
                          </a:solidFill>
                          <a:latin typeface="Verdana"/>
                          <a:ea typeface="Verdana"/>
                          <a:cs typeface="+mn-cs"/>
                        </a:rPr>
                        <a:t>Effects of disruptive changes in transport: towards resilient, safe and energy efficient mobility</a:t>
                      </a:r>
                      <a:endParaRPr lang="en-US" sz="1400" kern="1200">
                        <a:solidFill>
                          <a:schemeClr val="tx1"/>
                        </a:solidFill>
                        <a:latin typeface="Verdana"/>
                        <a:ea typeface="Verdana"/>
                        <a:cs typeface="+mn-cs"/>
                      </a:endParaRPr>
                    </a:p>
                    <a:p>
                      <a:pPr lvl="0" algn="l">
                        <a:lnSpc>
                          <a:spcPct val="100000"/>
                        </a:lnSpc>
                        <a:spcBef>
                          <a:spcPts val="0"/>
                        </a:spcBef>
                        <a:spcAft>
                          <a:spcPts val="0"/>
                        </a:spcAft>
                        <a:buNone/>
                      </a:pPr>
                      <a:endParaRPr lang="en-US" sz="1400" kern="1200" noProof="0">
                        <a:solidFill>
                          <a:schemeClr val="tx1"/>
                        </a:solidFill>
                        <a:latin typeface="Verdana"/>
                        <a:ea typeface="Verdan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noProof="0">
                          <a:solidFill>
                            <a:schemeClr val="tx1"/>
                          </a:solidFill>
                          <a:effectLst/>
                          <a:latin typeface="Verdana"/>
                          <a:ea typeface="Verdana"/>
                        </a:rPr>
                        <a:t>RIA</a:t>
                      </a:r>
                      <a:endParaRPr lang="lv-LV" sz="1400" b="1" i="0" u="none" strike="noStrike" noProof="0">
                        <a:solidFill>
                          <a:schemeClr val="tx1"/>
                        </a:solidFill>
                        <a:effectLst/>
                        <a:latin typeface="Verdana" panose="020B0604030504040204" pitchFamily="34" charset="0"/>
                        <a:ea typeface="Verdana" panose="020B060403050404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kern="1200">
                        <a:solidFill>
                          <a:schemeClr val="tx1"/>
                        </a:solidFill>
                        <a:effectLst/>
                        <a:latin typeface="Verdana"/>
                        <a:ea typeface="Verdana"/>
                        <a:cs typeface="+mn-cs"/>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3-3,5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57014516"/>
                  </a:ext>
                </a:extLst>
              </a:tr>
              <a:tr h="1148219">
                <a:tc>
                  <a:txBody>
                    <a:bodyPr/>
                    <a:lstStyle/>
                    <a:p>
                      <a:pPr marL="0" lvl="0" indent="0" algn="l">
                        <a:lnSpc>
                          <a:spcPct val="100000"/>
                        </a:lnSpc>
                        <a:spcBef>
                          <a:spcPts val="0"/>
                        </a:spcBef>
                        <a:spcAft>
                          <a:spcPts val="0"/>
                        </a:spcAft>
                        <a:buNone/>
                      </a:pPr>
                      <a:r>
                        <a:rPr lang="en-US" sz="1500" b="1" i="0" u="none" strike="noStrike" kern="1200" noProof="0">
                          <a:solidFill>
                            <a:srgbClr val="535353"/>
                          </a:solidFill>
                          <a:latin typeface="Arial"/>
                          <a:hlinkClick r:id="rId5"/>
                        </a:rPr>
                        <a:t>HORIZON-CL5-2024-D6-01-12</a:t>
                      </a:r>
                      <a:endParaRPr lang="en-US" b="1"/>
                    </a:p>
                    <a:p>
                      <a:pPr lvl="0" algn="l">
                        <a:lnSpc>
                          <a:spcPct val="100000"/>
                        </a:lnSpc>
                        <a:spcBef>
                          <a:spcPts val="0"/>
                        </a:spcBef>
                        <a:spcAft>
                          <a:spcPts val="0"/>
                        </a:spcAft>
                        <a:buNone/>
                      </a:pPr>
                      <a:r>
                        <a:rPr lang="en-US" sz="1400" kern="1200" noProof="0">
                          <a:solidFill>
                            <a:schemeClr val="tx1"/>
                          </a:solidFill>
                          <a:latin typeface="Verdana"/>
                          <a:ea typeface="Verdana"/>
                          <a:cs typeface="+mn-cs"/>
                        </a:rPr>
                        <a:t>A new framework to improve traffic safety culture in the EU</a:t>
                      </a:r>
                      <a:endParaRPr lang="en-US" sz="1400" kern="1200">
                        <a:solidFill>
                          <a:schemeClr val="tx1"/>
                        </a:solidFill>
                        <a:latin typeface="Verdana"/>
                        <a:ea typeface="Verdana"/>
                        <a:cs typeface="+mn-cs"/>
                      </a:endParaRPr>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1" i="0" u="none" strike="noStrike" noProof="0">
                          <a:solidFill>
                            <a:schemeClr val="tx1"/>
                          </a:solidFill>
                          <a:effectLst/>
                          <a:latin typeface="Verdana"/>
                          <a:ea typeface="Verdana"/>
                        </a:rPr>
                        <a:t>RIA</a:t>
                      </a:r>
                      <a:endParaRPr lang="en-US"/>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a:solidFill>
                            <a:schemeClr val="tx1"/>
                          </a:solidFill>
                          <a:latin typeface="Verdana"/>
                          <a:ea typeface="Verdana"/>
                        </a:rPr>
                        <a:t>3,5</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39575" rtl="0">
                        <a:lnSpc>
                          <a:spcPct val="100000"/>
                        </a:lnSpc>
                        <a:spcBef>
                          <a:spcPts val="0"/>
                        </a:spcBef>
                        <a:spcAft>
                          <a:spcPts val="0"/>
                        </a:spcAft>
                        <a:buClrTx/>
                        <a:buSzTx/>
                        <a:buFontTx/>
                        <a:buNone/>
                        <a:tabLst/>
                        <a:defRPr/>
                      </a:pPr>
                      <a:r>
                        <a:rPr lang="lv-LV" sz="1400">
                          <a:solidFill>
                            <a:schemeClr val="tx1"/>
                          </a:solidFill>
                          <a:latin typeface="Verdana"/>
                          <a:ea typeface="Verdana"/>
                        </a:rPr>
                        <a:t>2</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4206786"/>
                  </a:ext>
                </a:extLst>
              </a:tr>
              <a:tr h="1358938">
                <a:tc>
                  <a:txBody>
                    <a:bodyPr/>
                    <a:lstStyle/>
                    <a:p>
                      <a:pPr lvl="0" algn="l">
                        <a:lnSpc>
                          <a:spcPct val="100000"/>
                        </a:lnSpc>
                        <a:spcBef>
                          <a:spcPts val="0"/>
                        </a:spcBef>
                        <a:spcAft>
                          <a:spcPts val="0"/>
                        </a:spcAft>
                        <a:buNone/>
                      </a:pPr>
                      <a:r>
                        <a:rPr lang="en-US" sz="1500" b="1" i="0" u="none" strike="noStrike" kern="1200" noProof="0">
                          <a:solidFill>
                            <a:srgbClr val="535353"/>
                          </a:solidFill>
                          <a:latin typeface="Arial"/>
                          <a:hlinkClick r:id="rId6"/>
                        </a:rPr>
                        <a:t>HORIZON-CL5-2024-D6-01-13</a:t>
                      </a:r>
                    </a:p>
                    <a:p>
                      <a:pPr lvl="0" algn="l">
                        <a:lnSpc>
                          <a:spcPct val="100000"/>
                        </a:lnSpc>
                        <a:spcBef>
                          <a:spcPts val="0"/>
                        </a:spcBef>
                        <a:spcAft>
                          <a:spcPts val="0"/>
                        </a:spcAft>
                        <a:buNone/>
                      </a:pPr>
                      <a:r>
                        <a:rPr lang="en-US" sz="1400" kern="1200" noProof="0">
                          <a:solidFill>
                            <a:schemeClr val="tx1"/>
                          </a:solidFill>
                          <a:latin typeface="Verdana"/>
                          <a:ea typeface="Verdana"/>
                          <a:cs typeface="+mn-cs"/>
                        </a:rPr>
                        <a:t>EU Member States/Associated countries research policy cooperation network to accelerate zero-emission road mobility (2ZERO Partnership)</a:t>
                      </a:r>
                      <a:endParaRPr lang="en-US" sz="1400" kern="1200">
                        <a:solidFill>
                          <a:schemeClr val="tx1"/>
                        </a:solidFill>
                        <a:latin typeface="Verdana"/>
                        <a:ea typeface="Verdana"/>
                        <a:cs typeface="+mn-cs"/>
                      </a:endParaRPr>
                    </a:p>
                    <a:p>
                      <a:pPr lvl="0" algn="l">
                        <a:lnSpc>
                          <a:spcPct val="100000"/>
                        </a:lnSpc>
                        <a:spcBef>
                          <a:spcPts val="0"/>
                        </a:spcBef>
                        <a:spcAft>
                          <a:spcPts val="0"/>
                        </a:spcAft>
                        <a:buNone/>
                      </a:pPr>
                      <a:endParaRPr lang="en-US" sz="1500" b="1" i="0" u="none" strike="noStrike" kern="1200" noProof="0">
                        <a:solidFill>
                          <a:srgbClr val="535353"/>
                        </a:solidFill>
                        <a:latin typeface="Arial"/>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a:solidFill>
                            <a:schemeClr val="tx1"/>
                          </a:solidFill>
                          <a:effectLst/>
                          <a:latin typeface="Verdana"/>
                          <a:ea typeface="Verdana"/>
                        </a:rPr>
                        <a:t>CSA</a:t>
                      </a:r>
                    </a:p>
                  </a:txBody>
                  <a:tcPr marL="5098" marR="5098" marT="5097"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marL="0" lvl="0" indent="0" algn="ctr" defTabSz="939575">
                        <a:lnSpc>
                          <a:spcPct val="100000"/>
                        </a:lnSpc>
                        <a:spcBef>
                          <a:spcPts val="0"/>
                        </a:spcBef>
                        <a:spcAft>
                          <a:spcPts val="0"/>
                        </a:spcAft>
                        <a:buNone/>
                        <a:tabLst/>
                        <a:defRPr/>
                      </a:pPr>
                      <a:r>
                        <a:rPr lang="lv-LV" sz="1400">
                          <a:solidFill>
                            <a:schemeClr val="tx1"/>
                          </a:solidFill>
                          <a:latin typeface="Verdana"/>
                          <a:ea typeface="Verdana"/>
                        </a:rPr>
                        <a:t>1,5</a:t>
                      </a:r>
                    </a:p>
                  </a:txBody>
                  <a:tcPr marL="5098" marR="5098" marT="5097"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marL="0" lvl="0" indent="0" algn="ctr" defTabSz="939575">
                        <a:lnSpc>
                          <a:spcPct val="100000"/>
                        </a:lnSpc>
                        <a:spcBef>
                          <a:spcPts val="0"/>
                        </a:spcBef>
                        <a:spcAft>
                          <a:spcPts val="0"/>
                        </a:spcAft>
                        <a:buNone/>
                        <a:tabLst/>
                        <a:defRPr/>
                      </a:pPr>
                      <a:r>
                        <a:rPr lang="lv-LV" sz="1400">
                          <a:solidFill>
                            <a:schemeClr val="tx1"/>
                          </a:solidFill>
                          <a:latin typeface="Verdana"/>
                          <a:ea typeface="Verdana"/>
                        </a:rPr>
                        <a:t>1</a:t>
                      </a:r>
                    </a:p>
                  </a:txBody>
                  <a:tcPr marL="5098" marR="5098" marT="5097"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extLst>
                  <a:ext uri="{0D108BD9-81ED-4DB2-BD59-A6C34878D82A}">
                    <a16:rowId xmlns:a16="http://schemas.microsoft.com/office/drawing/2014/main" val="3895330580"/>
                  </a:ext>
                </a:extLst>
              </a:tr>
            </a:tbl>
          </a:graphicData>
        </a:graphic>
      </p:graphicFrame>
      <p:sp>
        <p:nvSpPr>
          <p:cNvPr id="12" name="Rectangle 11">
            <a:extLst>
              <a:ext uri="{FF2B5EF4-FFF2-40B4-BE49-F238E27FC236}">
                <a16:creationId xmlns:a16="http://schemas.microsoft.com/office/drawing/2014/main" id="{AC367565-D35D-1667-C71D-CD955A028A3E}"/>
              </a:ext>
            </a:extLst>
          </p:cNvPr>
          <p:cNvSpPr/>
          <p:nvPr/>
        </p:nvSpPr>
        <p:spPr>
          <a:xfrm>
            <a:off x="6862518" y="1132356"/>
            <a:ext cx="4389063"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Deadline: </a:t>
            </a:r>
            <a:r>
              <a:rPr lang="en-GB" b="1" dirty="0">
                <a:latin typeface="Verdana"/>
                <a:ea typeface="Verdana"/>
              </a:rPr>
              <a:t>5 September</a:t>
            </a:r>
            <a:r>
              <a:rPr kumimoji="0" lang="en-GB" sz="1800" b="1" i="0" u="none" strike="noStrike" kern="1200" cap="none" spc="0" normalizeH="0" baseline="0" noProof="0" dirty="0">
                <a:ln>
                  <a:noFill/>
                </a:ln>
                <a:effectLst/>
                <a:uLnTx/>
                <a:uFillTx/>
                <a:latin typeface="Verdana"/>
                <a:ea typeface="Verdana"/>
              </a:rPr>
              <a:t> </a:t>
            </a:r>
            <a:r>
              <a:rPr lang="en-GB" b="1" dirty="0">
                <a:latin typeface="Verdana"/>
                <a:ea typeface="Verdana"/>
              </a:rPr>
              <a:t>2024</a:t>
            </a:r>
            <a:endParaRPr kumimoji="0" lang="en-GB" sz="1800" b="1" i="0" u="none" strike="noStrike" kern="1200" cap="none" spc="0" normalizeH="0" baseline="0" noProof="0" dirty="0">
              <a:ln>
                <a:noFill/>
              </a:ln>
              <a:effectLst/>
              <a:uLnTx/>
              <a:uFillTx/>
              <a:latin typeface="Verdana"/>
              <a:ea typeface="Verdana"/>
            </a:endParaRPr>
          </a:p>
        </p:txBody>
      </p:sp>
      <p:sp>
        <p:nvSpPr>
          <p:cNvPr id="18" name="Rectangle 17">
            <a:extLst>
              <a:ext uri="{FF2B5EF4-FFF2-40B4-BE49-F238E27FC236}">
                <a16:creationId xmlns:a16="http://schemas.microsoft.com/office/drawing/2014/main" id="{F3966248-28C2-AFE9-98C6-3673C01CA9FD}"/>
              </a:ext>
            </a:extLst>
          </p:cNvPr>
          <p:cNvSpPr/>
          <p:nvPr/>
        </p:nvSpPr>
        <p:spPr>
          <a:xfrm>
            <a:off x="1607871" y="1128256"/>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latin typeface="Verdana"/>
                <a:ea typeface="Verdana"/>
              </a:rPr>
              <a:t>7</a:t>
            </a:r>
            <a:r>
              <a:rPr lang="lv-LV" b="1" dirty="0">
                <a:latin typeface="Verdana"/>
                <a:ea typeface="Verdana"/>
              </a:rPr>
              <a:t> </a:t>
            </a:r>
            <a:r>
              <a:rPr lang="lv-LV" b="1" dirty="0" err="1">
                <a:latin typeface="Verdana"/>
                <a:ea typeface="Verdana"/>
              </a:rPr>
              <a:t>May</a:t>
            </a:r>
            <a:r>
              <a:rPr kumimoji="0" lang="lv-LV" sz="1800" b="1" i="0" u="none" strike="noStrike" kern="1200" cap="none" spc="0" normalizeH="0" baseline="0" noProof="0" dirty="0">
                <a:ln>
                  <a:noFill/>
                </a:ln>
                <a:effectLst/>
                <a:uLnTx/>
                <a:uFillTx/>
                <a:latin typeface="Verdana"/>
                <a:ea typeface="Verdana"/>
              </a:rPr>
              <a:t> </a:t>
            </a:r>
            <a:r>
              <a:rPr kumimoji="0" lang="en-GB" sz="1800" b="1" i="0" u="none" strike="noStrike" kern="1200" cap="none" spc="0" normalizeH="0" baseline="0" noProof="0" dirty="0">
                <a:ln>
                  <a:noFill/>
                </a:ln>
                <a:effectLst/>
                <a:uLnTx/>
                <a:uFillTx/>
                <a:latin typeface="Verdana"/>
                <a:ea typeface="Verdana"/>
              </a:rPr>
              <a:t>202</a:t>
            </a:r>
            <a:r>
              <a:rPr kumimoji="0" lang="lv-LV" sz="1800" b="1" i="0" u="none" strike="noStrike" kern="1200" cap="none" spc="0" normalizeH="0" baseline="0" noProof="0" dirty="0">
                <a:ln>
                  <a:noFill/>
                </a:ln>
                <a:effectLst/>
                <a:uLnTx/>
                <a:uFillTx/>
                <a:latin typeface="Verdana"/>
                <a:ea typeface="Verdana"/>
              </a:rPr>
              <a:t>4</a:t>
            </a:r>
            <a:r>
              <a:rPr lang="en-GB" b="1" dirty="0">
                <a:latin typeface="Verdana"/>
                <a:ea typeface="Verdana"/>
              </a:rPr>
              <a:t> </a:t>
            </a:r>
            <a:endParaRPr kumimoji="0" lang="en-GB" sz="1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507817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ida numura vietturis 6">
            <a:extLst>
              <a:ext uri="{FF2B5EF4-FFF2-40B4-BE49-F238E27FC236}">
                <a16:creationId xmlns:a16="http://schemas.microsoft.com/office/drawing/2014/main" id="{E5DDEF75-1227-CE60-ACEC-B745B3E5F921}"/>
              </a:ext>
            </a:extLst>
          </p:cNvPr>
          <p:cNvSpPr>
            <a:spLocks noGrp="1"/>
          </p:cNvSpPr>
          <p:nvPr>
            <p:ph type="sldNum" sz="quarter" idx="12"/>
          </p:nvPr>
        </p:nvSpPr>
        <p:spPr/>
        <p:txBody>
          <a:bodyPr/>
          <a:lstStyle/>
          <a:p>
            <a:fld id="{660F3F40-12FA-4968-8235-5F18DAFE2DEF}" type="slidenum">
              <a:rPr lang="lv-LV" smtClean="0"/>
              <a:t>22</a:t>
            </a:fld>
            <a:endParaRPr lang="lv-LV"/>
          </a:p>
        </p:txBody>
      </p:sp>
      <p:pic>
        <p:nvPicPr>
          <p:cNvPr id="8" name="Attēls 7">
            <a:extLst>
              <a:ext uri="{FF2B5EF4-FFF2-40B4-BE49-F238E27FC236}">
                <a16:creationId xmlns:a16="http://schemas.microsoft.com/office/drawing/2014/main" id="{537627E0-0B28-DB43-AD41-4E11C922E197}"/>
              </a:ext>
            </a:extLst>
          </p:cNvPr>
          <p:cNvPicPr>
            <a:picLocks noChangeAspect="1"/>
          </p:cNvPicPr>
          <p:nvPr/>
        </p:nvPicPr>
        <p:blipFill>
          <a:blip r:embed="rId3"/>
          <a:stretch>
            <a:fillRect/>
          </a:stretch>
        </p:blipFill>
        <p:spPr>
          <a:xfrm>
            <a:off x="1501877" y="148348"/>
            <a:ext cx="4603955" cy="6390564"/>
          </a:xfrm>
          <a:prstGeom prst="rect">
            <a:avLst/>
          </a:prstGeom>
        </p:spPr>
      </p:pic>
      <p:pic>
        <p:nvPicPr>
          <p:cNvPr id="3" name="Attēls 2">
            <a:extLst>
              <a:ext uri="{FF2B5EF4-FFF2-40B4-BE49-F238E27FC236}">
                <a16:creationId xmlns:a16="http://schemas.microsoft.com/office/drawing/2014/main" id="{C12A144E-6FB9-F303-7589-27FF31D8D5F1}"/>
              </a:ext>
            </a:extLst>
          </p:cNvPr>
          <p:cNvPicPr>
            <a:picLocks noChangeAspect="1"/>
          </p:cNvPicPr>
          <p:nvPr/>
        </p:nvPicPr>
        <p:blipFill>
          <a:blip r:embed="rId4"/>
          <a:stretch>
            <a:fillRect/>
          </a:stretch>
        </p:blipFill>
        <p:spPr>
          <a:xfrm>
            <a:off x="6396647" y="227101"/>
            <a:ext cx="5287353" cy="6233058"/>
          </a:xfrm>
          <a:prstGeom prst="rect">
            <a:avLst/>
          </a:prstGeom>
        </p:spPr>
      </p:pic>
    </p:spTree>
    <p:extLst>
      <p:ext uri="{BB962C8B-B14F-4D97-AF65-F5344CB8AC3E}">
        <p14:creationId xmlns:p14="http://schemas.microsoft.com/office/powerpoint/2010/main" val="2780622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7335DB7D-FD4E-0486-3E58-72121428730D}"/>
              </a:ext>
            </a:extLst>
          </p:cNvPr>
          <p:cNvSpPr>
            <a:spLocks noGrp="1"/>
          </p:cNvSpPr>
          <p:nvPr>
            <p:ph type="sldNum" sz="quarter" idx="12"/>
          </p:nvPr>
        </p:nvSpPr>
        <p:spPr/>
        <p:txBody>
          <a:bodyPr/>
          <a:lstStyle/>
          <a:p>
            <a:fld id="{660F3F40-12FA-4968-8235-5F18DAFE2DEF}" type="slidenum">
              <a:rPr lang="lv-LV" smtClean="0"/>
              <a:t>23</a:t>
            </a:fld>
            <a:endParaRPr lang="lv-LV"/>
          </a:p>
        </p:txBody>
      </p:sp>
      <p:pic>
        <p:nvPicPr>
          <p:cNvPr id="9" name="Attēls 8">
            <a:extLst>
              <a:ext uri="{FF2B5EF4-FFF2-40B4-BE49-F238E27FC236}">
                <a16:creationId xmlns:a16="http://schemas.microsoft.com/office/drawing/2014/main" id="{92CB2324-358D-DF34-3BEE-EE49C0733B68}"/>
              </a:ext>
            </a:extLst>
          </p:cNvPr>
          <p:cNvPicPr>
            <a:picLocks noChangeAspect="1"/>
          </p:cNvPicPr>
          <p:nvPr/>
        </p:nvPicPr>
        <p:blipFill>
          <a:blip r:embed="rId3"/>
          <a:stretch>
            <a:fillRect/>
          </a:stretch>
        </p:blipFill>
        <p:spPr>
          <a:xfrm>
            <a:off x="5979189" y="4014058"/>
            <a:ext cx="5877531" cy="2524854"/>
          </a:xfrm>
          <a:prstGeom prst="rect">
            <a:avLst/>
          </a:prstGeom>
        </p:spPr>
      </p:pic>
      <p:sp>
        <p:nvSpPr>
          <p:cNvPr id="10" name="TextBox 9">
            <a:extLst>
              <a:ext uri="{FF2B5EF4-FFF2-40B4-BE49-F238E27FC236}">
                <a16:creationId xmlns:a16="http://schemas.microsoft.com/office/drawing/2014/main" id="{1ECA2241-D8AD-6F26-0C0E-C35F2A2CDCEB}"/>
              </a:ext>
            </a:extLst>
          </p:cNvPr>
          <p:cNvSpPr txBox="1"/>
          <p:nvPr/>
        </p:nvSpPr>
        <p:spPr>
          <a:xfrm>
            <a:off x="609600" y="4968358"/>
            <a:ext cx="4084320" cy="830997"/>
          </a:xfrm>
          <a:prstGeom prst="rect">
            <a:avLst/>
          </a:prstGeom>
          <a:noFill/>
        </p:spPr>
        <p:txBody>
          <a:bodyPr wrap="square" rtlCol="0">
            <a:spAutoFit/>
          </a:bodyPr>
          <a:lstStyle/>
          <a:p>
            <a:r>
              <a:rPr lang="lv-LV" sz="1600" dirty="0"/>
              <a:t>Partneru meklēšanas platforma pieejama </a:t>
            </a:r>
            <a:r>
              <a:rPr lang="lv-LV" sz="1600" dirty="0">
                <a:hlinkClick r:id="rId4"/>
              </a:rPr>
              <a:t>šeit</a:t>
            </a:r>
            <a:endParaRPr lang="lv-LV" sz="1600" dirty="0"/>
          </a:p>
          <a:p>
            <a:endParaRPr lang="lv-LV" sz="1600" dirty="0"/>
          </a:p>
          <a:p>
            <a:r>
              <a:rPr lang="lv-LV" sz="1600" dirty="0"/>
              <a:t>Pamācības video pieejams </a:t>
            </a:r>
            <a:r>
              <a:rPr lang="lv-LV" sz="1600" dirty="0">
                <a:hlinkClick r:id="rId5"/>
              </a:rPr>
              <a:t>šeit </a:t>
            </a:r>
            <a:endParaRPr lang="lv-LV" sz="1600" dirty="0"/>
          </a:p>
        </p:txBody>
      </p:sp>
      <p:pic>
        <p:nvPicPr>
          <p:cNvPr id="2" name="Picture 1">
            <a:extLst>
              <a:ext uri="{FF2B5EF4-FFF2-40B4-BE49-F238E27FC236}">
                <a16:creationId xmlns:a16="http://schemas.microsoft.com/office/drawing/2014/main" id="{0FA22E4E-F160-00E2-23D4-25A6773FD0AE}"/>
              </a:ext>
            </a:extLst>
          </p:cNvPr>
          <p:cNvPicPr>
            <a:picLocks noChangeAspect="1"/>
          </p:cNvPicPr>
          <p:nvPr/>
        </p:nvPicPr>
        <p:blipFill>
          <a:blip r:embed="rId6"/>
          <a:stretch>
            <a:fillRect/>
          </a:stretch>
        </p:blipFill>
        <p:spPr>
          <a:xfrm>
            <a:off x="1237187" y="235318"/>
            <a:ext cx="10116613" cy="3596177"/>
          </a:xfrm>
          <a:prstGeom prst="rect">
            <a:avLst/>
          </a:prstGeom>
        </p:spPr>
      </p:pic>
      <p:sp>
        <p:nvSpPr>
          <p:cNvPr id="7" name="Ovāls 6">
            <a:extLst>
              <a:ext uri="{FF2B5EF4-FFF2-40B4-BE49-F238E27FC236}">
                <a16:creationId xmlns:a16="http://schemas.microsoft.com/office/drawing/2014/main" id="{CBCD98D2-3054-14F1-CFFC-AFCFBA133EB1}"/>
              </a:ext>
            </a:extLst>
          </p:cNvPr>
          <p:cNvSpPr/>
          <p:nvPr/>
        </p:nvSpPr>
        <p:spPr>
          <a:xfrm>
            <a:off x="7683452" y="0"/>
            <a:ext cx="3606182" cy="20066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99338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46FE3EBE-7966-59E0-F40D-B3B7043CF948}"/>
              </a:ext>
            </a:extLst>
          </p:cNvPr>
          <p:cNvSpPr>
            <a:spLocks noGrp="1"/>
          </p:cNvSpPr>
          <p:nvPr>
            <p:ph type="sldNum" sz="quarter" idx="12"/>
          </p:nvPr>
        </p:nvSpPr>
        <p:spPr/>
        <p:txBody>
          <a:bodyPr/>
          <a:lstStyle/>
          <a:p>
            <a:fld id="{660F3F40-12FA-4968-8235-5F18DAFE2DEF}" type="slidenum">
              <a:rPr lang="lv-LV" smtClean="0"/>
              <a:t>24</a:t>
            </a:fld>
            <a:endParaRPr lang="lv-LV"/>
          </a:p>
        </p:txBody>
      </p:sp>
      <p:pic>
        <p:nvPicPr>
          <p:cNvPr id="8" name="Attēls 7">
            <a:extLst>
              <a:ext uri="{FF2B5EF4-FFF2-40B4-BE49-F238E27FC236}">
                <a16:creationId xmlns:a16="http://schemas.microsoft.com/office/drawing/2014/main" id="{30441257-5917-C588-F56E-420B5C288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992" y="360847"/>
            <a:ext cx="1103866" cy="638881"/>
          </a:xfrm>
          <a:prstGeom prst="rect">
            <a:avLst/>
          </a:prstGeom>
        </p:spPr>
      </p:pic>
      <p:sp>
        <p:nvSpPr>
          <p:cNvPr id="12" name="TextBox 11">
            <a:extLst>
              <a:ext uri="{FF2B5EF4-FFF2-40B4-BE49-F238E27FC236}">
                <a16:creationId xmlns:a16="http://schemas.microsoft.com/office/drawing/2014/main" id="{29073273-043A-13B9-64F5-4DEDA8C6230E}"/>
              </a:ext>
            </a:extLst>
          </p:cNvPr>
          <p:cNvSpPr txBox="1"/>
          <p:nvPr/>
        </p:nvSpPr>
        <p:spPr>
          <a:xfrm>
            <a:off x="729149" y="6158599"/>
            <a:ext cx="3322320" cy="338554"/>
          </a:xfrm>
          <a:prstGeom prst="rect">
            <a:avLst/>
          </a:prstGeom>
          <a:noFill/>
        </p:spPr>
        <p:txBody>
          <a:bodyPr wrap="square" rtlCol="0">
            <a:spAutoFit/>
          </a:bodyPr>
          <a:lstStyle/>
          <a:p>
            <a:r>
              <a:rPr lang="lv-LV" sz="1600" dirty="0"/>
              <a:t>Plašāka informācija pieejama </a:t>
            </a:r>
            <a:r>
              <a:rPr lang="lv-LV" sz="1600" dirty="0">
                <a:hlinkClick r:id="rId4"/>
              </a:rPr>
              <a:t>šeit</a:t>
            </a:r>
            <a:endParaRPr lang="lv-LV" sz="1600" dirty="0"/>
          </a:p>
        </p:txBody>
      </p:sp>
      <p:pic>
        <p:nvPicPr>
          <p:cNvPr id="3" name="Picture 2">
            <a:extLst>
              <a:ext uri="{FF2B5EF4-FFF2-40B4-BE49-F238E27FC236}">
                <a16:creationId xmlns:a16="http://schemas.microsoft.com/office/drawing/2014/main" id="{879A7186-2A32-008A-49A6-46E0CEA0016A}"/>
              </a:ext>
            </a:extLst>
          </p:cNvPr>
          <p:cNvPicPr>
            <a:picLocks noChangeAspect="1"/>
          </p:cNvPicPr>
          <p:nvPr/>
        </p:nvPicPr>
        <p:blipFill rotWithShape="1">
          <a:blip r:embed="rId5"/>
          <a:srcRect r="66711"/>
          <a:stretch/>
        </p:blipFill>
        <p:spPr>
          <a:xfrm>
            <a:off x="363066" y="1601487"/>
            <a:ext cx="3322321" cy="4395316"/>
          </a:xfrm>
          <a:prstGeom prst="rect">
            <a:avLst/>
          </a:prstGeom>
        </p:spPr>
      </p:pic>
      <p:pic>
        <p:nvPicPr>
          <p:cNvPr id="7" name="Picture 6">
            <a:extLst>
              <a:ext uri="{FF2B5EF4-FFF2-40B4-BE49-F238E27FC236}">
                <a16:creationId xmlns:a16="http://schemas.microsoft.com/office/drawing/2014/main" id="{23EE2941-39F8-BF2C-562A-42322C616EB3}"/>
              </a:ext>
            </a:extLst>
          </p:cNvPr>
          <p:cNvPicPr>
            <a:picLocks noChangeAspect="1"/>
          </p:cNvPicPr>
          <p:nvPr/>
        </p:nvPicPr>
        <p:blipFill rotWithShape="1">
          <a:blip r:embed="rId6"/>
          <a:srcRect l="4168" r="4548"/>
          <a:stretch/>
        </p:blipFill>
        <p:spPr>
          <a:xfrm>
            <a:off x="3913727" y="2754603"/>
            <a:ext cx="7976075" cy="3844564"/>
          </a:xfrm>
          <a:prstGeom prst="rect">
            <a:avLst/>
          </a:prstGeom>
        </p:spPr>
      </p:pic>
      <p:pic>
        <p:nvPicPr>
          <p:cNvPr id="16" name="Picture 15">
            <a:extLst>
              <a:ext uri="{FF2B5EF4-FFF2-40B4-BE49-F238E27FC236}">
                <a16:creationId xmlns:a16="http://schemas.microsoft.com/office/drawing/2014/main" id="{3DF5C672-002C-C446-4AB0-DBC518626DDF}"/>
              </a:ext>
            </a:extLst>
          </p:cNvPr>
          <p:cNvPicPr>
            <a:picLocks noChangeAspect="1"/>
          </p:cNvPicPr>
          <p:nvPr/>
        </p:nvPicPr>
        <p:blipFill>
          <a:blip r:embed="rId7"/>
          <a:stretch>
            <a:fillRect/>
          </a:stretch>
        </p:blipFill>
        <p:spPr>
          <a:xfrm>
            <a:off x="3819008" y="547212"/>
            <a:ext cx="7772400" cy="2427675"/>
          </a:xfrm>
          <a:prstGeom prst="rect">
            <a:avLst/>
          </a:prstGeom>
        </p:spPr>
      </p:pic>
    </p:spTree>
    <p:extLst>
      <p:ext uri="{BB962C8B-B14F-4D97-AF65-F5344CB8AC3E}">
        <p14:creationId xmlns:p14="http://schemas.microsoft.com/office/powerpoint/2010/main" val="3735481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B32C9D1F-B758-AB44-1051-B3E36E32BF7C}"/>
              </a:ext>
            </a:extLst>
          </p:cNvPr>
          <p:cNvSpPr txBox="1">
            <a:spLocks/>
          </p:cNvSpPr>
          <p:nvPr/>
        </p:nvSpPr>
        <p:spPr>
          <a:xfrm>
            <a:off x="648734" y="33734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600" b="1">
                <a:solidFill>
                  <a:schemeClr val="accent6">
                    <a:lumMod val="75000"/>
                  </a:schemeClr>
                </a:solidFill>
                <a:latin typeface="+mn-lt"/>
              </a:rPr>
              <a:t>Greenet</a:t>
            </a:r>
            <a:r>
              <a:rPr lang="lv-LV" sz="3200" b="1">
                <a:latin typeface="+mn-lt"/>
              </a:rPr>
              <a:t> ir oficiālais Apvārsnis Eiropa 5. klastera nacionālo kontaktpunktu tīkls!</a:t>
            </a:r>
            <a:endParaRPr lang="lv-LV" sz="3200" dirty="0"/>
          </a:p>
        </p:txBody>
      </p:sp>
      <p:pic>
        <p:nvPicPr>
          <p:cNvPr id="5" name="Picture 4">
            <a:extLst>
              <a:ext uri="{FF2B5EF4-FFF2-40B4-BE49-F238E27FC236}">
                <a16:creationId xmlns:a16="http://schemas.microsoft.com/office/drawing/2014/main" id="{0D8903A2-2CAF-4982-39B3-801971D40852}"/>
              </a:ext>
            </a:extLst>
          </p:cNvPr>
          <p:cNvPicPr>
            <a:picLocks noChangeAspect="1"/>
          </p:cNvPicPr>
          <p:nvPr/>
        </p:nvPicPr>
        <p:blipFill>
          <a:blip r:embed="rId3"/>
          <a:stretch>
            <a:fillRect/>
          </a:stretch>
        </p:blipFill>
        <p:spPr>
          <a:xfrm>
            <a:off x="243998" y="1926236"/>
            <a:ext cx="9493823" cy="3829987"/>
          </a:xfrm>
          <a:prstGeom prst="rect">
            <a:avLst/>
          </a:prstGeom>
        </p:spPr>
      </p:pic>
      <p:pic>
        <p:nvPicPr>
          <p:cNvPr id="6" name="Picture 5">
            <a:extLst>
              <a:ext uri="{FF2B5EF4-FFF2-40B4-BE49-F238E27FC236}">
                <a16:creationId xmlns:a16="http://schemas.microsoft.com/office/drawing/2014/main" id="{74275E70-E0A5-0803-06DB-F08585CF6C30}"/>
              </a:ext>
            </a:extLst>
          </p:cNvPr>
          <p:cNvPicPr>
            <a:picLocks noChangeAspect="1"/>
          </p:cNvPicPr>
          <p:nvPr/>
        </p:nvPicPr>
        <p:blipFill rotWithShape="1">
          <a:blip r:embed="rId4"/>
          <a:srcRect r="48200"/>
          <a:stretch/>
        </p:blipFill>
        <p:spPr>
          <a:xfrm>
            <a:off x="6678094" y="1926236"/>
            <a:ext cx="5269908" cy="4178019"/>
          </a:xfrm>
          <a:prstGeom prst="rect">
            <a:avLst/>
          </a:prstGeom>
        </p:spPr>
      </p:pic>
    </p:spTree>
    <p:extLst>
      <p:ext uri="{BB962C8B-B14F-4D97-AF65-F5344CB8AC3E}">
        <p14:creationId xmlns:p14="http://schemas.microsoft.com/office/powerpoint/2010/main" val="21087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C89CCB-88CA-D436-BCBD-6F9DE466DEE0}"/>
              </a:ext>
            </a:extLst>
          </p:cNvPr>
          <p:cNvPicPr>
            <a:picLocks noChangeAspect="1"/>
          </p:cNvPicPr>
          <p:nvPr/>
        </p:nvPicPr>
        <p:blipFill rotWithShape="1">
          <a:blip r:embed="rId3"/>
          <a:srcRect b="9195"/>
          <a:stretch/>
        </p:blipFill>
        <p:spPr>
          <a:xfrm>
            <a:off x="374754" y="89097"/>
            <a:ext cx="11602387" cy="6573556"/>
          </a:xfrm>
          <a:prstGeom prst="rect">
            <a:avLst/>
          </a:prstGeom>
        </p:spPr>
      </p:pic>
    </p:spTree>
    <p:extLst>
      <p:ext uri="{BB962C8B-B14F-4D97-AF65-F5344CB8AC3E}">
        <p14:creationId xmlns:p14="http://schemas.microsoft.com/office/powerpoint/2010/main" val="2411999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B8C51-0E2F-1E83-6D59-DEDA48642437}"/>
              </a:ext>
            </a:extLst>
          </p:cNvPr>
          <p:cNvPicPr>
            <a:picLocks noChangeAspect="1"/>
          </p:cNvPicPr>
          <p:nvPr/>
        </p:nvPicPr>
        <p:blipFill>
          <a:blip r:embed="rId3"/>
          <a:stretch>
            <a:fillRect/>
          </a:stretch>
        </p:blipFill>
        <p:spPr>
          <a:xfrm>
            <a:off x="119237" y="138545"/>
            <a:ext cx="11978795" cy="6567055"/>
          </a:xfrm>
          <a:prstGeom prst="rect">
            <a:avLst/>
          </a:prstGeom>
        </p:spPr>
      </p:pic>
    </p:spTree>
    <p:extLst>
      <p:ext uri="{BB962C8B-B14F-4D97-AF65-F5344CB8AC3E}">
        <p14:creationId xmlns:p14="http://schemas.microsoft.com/office/powerpoint/2010/main" val="2624325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4A4B1C-F7D3-FFC0-23AD-CAB32FBB7F80}"/>
              </a:ext>
            </a:extLst>
          </p:cNvPr>
          <p:cNvSpPr>
            <a:spLocks noGrp="1"/>
          </p:cNvSpPr>
          <p:nvPr>
            <p:ph type="sldNum" sz="quarter" idx="12"/>
          </p:nvPr>
        </p:nvSpPr>
        <p:spPr/>
        <p:txBody>
          <a:bodyPr/>
          <a:lstStyle/>
          <a:p>
            <a:fld id="{660F3F40-12FA-4968-8235-5F18DAFE2DEF}" type="slidenum">
              <a:rPr lang="lv-LV" smtClean="0"/>
              <a:t>28</a:t>
            </a:fld>
            <a:endParaRPr lang="lv-LV"/>
          </a:p>
        </p:txBody>
      </p:sp>
      <p:pic>
        <p:nvPicPr>
          <p:cNvPr id="5" name="Picture 4">
            <a:extLst>
              <a:ext uri="{FF2B5EF4-FFF2-40B4-BE49-F238E27FC236}">
                <a16:creationId xmlns:a16="http://schemas.microsoft.com/office/drawing/2014/main" id="{72BEAB35-1B63-BBB2-2A0F-10B148B8E045}"/>
              </a:ext>
            </a:extLst>
          </p:cNvPr>
          <p:cNvPicPr>
            <a:picLocks noChangeAspect="1"/>
          </p:cNvPicPr>
          <p:nvPr/>
        </p:nvPicPr>
        <p:blipFill>
          <a:blip r:embed="rId3"/>
          <a:stretch>
            <a:fillRect/>
          </a:stretch>
        </p:blipFill>
        <p:spPr>
          <a:xfrm>
            <a:off x="351098" y="136525"/>
            <a:ext cx="9692059" cy="5050072"/>
          </a:xfrm>
          <a:prstGeom prst="rect">
            <a:avLst/>
          </a:prstGeom>
        </p:spPr>
      </p:pic>
      <p:pic>
        <p:nvPicPr>
          <p:cNvPr id="6" name="Picture 5">
            <a:extLst>
              <a:ext uri="{FF2B5EF4-FFF2-40B4-BE49-F238E27FC236}">
                <a16:creationId xmlns:a16="http://schemas.microsoft.com/office/drawing/2014/main" id="{4C740757-79DA-F61B-2CF1-134EF86663AF}"/>
              </a:ext>
            </a:extLst>
          </p:cNvPr>
          <p:cNvPicPr>
            <a:picLocks noChangeAspect="1"/>
          </p:cNvPicPr>
          <p:nvPr/>
        </p:nvPicPr>
        <p:blipFill rotWithShape="1">
          <a:blip r:embed="rId4"/>
          <a:srcRect l="15168" r="28042"/>
          <a:stretch/>
        </p:blipFill>
        <p:spPr>
          <a:xfrm>
            <a:off x="7192701" y="5394197"/>
            <a:ext cx="2789499" cy="1121291"/>
          </a:xfrm>
          <a:prstGeom prst="rect">
            <a:avLst/>
          </a:prstGeom>
        </p:spPr>
      </p:pic>
      <p:pic>
        <p:nvPicPr>
          <p:cNvPr id="2" name="Picture 1">
            <a:extLst>
              <a:ext uri="{FF2B5EF4-FFF2-40B4-BE49-F238E27FC236}">
                <a16:creationId xmlns:a16="http://schemas.microsoft.com/office/drawing/2014/main" id="{20229476-F1EE-7409-49AB-485D70592BDD}"/>
              </a:ext>
            </a:extLst>
          </p:cNvPr>
          <p:cNvPicPr>
            <a:picLocks noChangeAspect="1"/>
          </p:cNvPicPr>
          <p:nvPr/>
        </p:nvPicPr>
        <p:blipFill rotWithShape="1">
          <a:blip r:embed="rId5"/>
          <a:srcRect t="64287" b="1"/>
          <a:stretch/>
        </p:blipFill>
        <p:spPr>
          <a:xfrm>
            <a:off x="838200" y="5186597"/>
            <a:ext cx="5910403" cy="1536492"/>
          </a:xfrm>
          <a:prstGeom prst="rect">
            <a:avLst/>
          </a:prstGeom>
        </p:spPr>
      </p:pic>
    </p:spTree>
    <p:extLst>
      <p:ext uri="{BB962C8B-B14F-4D97-AF65-F5344CB8AC3E}">
        <p14:creationId xmlns:p14="http://schemas.microsoft.com/office/powerpoint/2010/main" val="395286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939C59C-FC4D-4132-94D3-1966F139E02E}"/>
              </a:ext>
            </a:extLst>
          </p:cNvPr>
          <p:cNvSpPr>
            <a:spLocks noGrp="1"/>
          </p:cNvSpPr>
          <p:nvPr>
            <p:ph type="sldNum" sz="quarter" idx="4294967295"/>
          </p:nvPr>
        </p:nvSpPr>
        <p:spPr>
          <a:xfrm>
            <a:off x="11785600" y="6324600"/>
            <a:ext cx="406400" cy="304800"/>
          </a:xfrm>
        </p:spPr>
        <p:txBody>
          <a:bodyPr/>
          <a:lstStyle/>
          <a:p>
            <a:pPr>
              <a:defRPr/>
            </a:pPr>
            <a:fld id="{559B3BF5-5EA0-4E17-AB4B-664290D5DB15}" type="slidenum">
              <a:rPr lang="en-US" altLang="lv-LV" smtClean="0"/>
              <a:pPr>
                <a:defRPr/>
              </a:pPr>
              <a:t>29</a:t>
            </a:fld>
            <a:endParaRPr lang="en-US" altLang="lv-LV"/>
          </a:p>
        </p:txBody>
      </p:sp>
      <p:sp>
        <p:nvSpPr>
          <p:cNvPr id="2" name="Slide Number Placeholder 5">
            <a:extLst>
              <a:ext uri="{FF2B5EF4-FFF2-40B4-BE49-F238E27FC236}">
                <a16:creationId xmlns:a16="http://schemas.microsoft.com/office/drawing/2014/main" id="{92AE8558-C778-21EB-11A2-BFFB392AF2D9}"/>
              </a:ext>
            </a:extLst>
          </p:cNvPr>
          <p:cNvSpPr>
            <a:spLocks noGrp="1"/>
          </p:cNvSpPr>
          <p:nvPr/>
        </p:nvSpPr>
        <p:spPr>
          <a:xfrm>
            <a:off x="11414648" y="5471981"/>
            <a:ext cx="406400" cy="304800"/>
          </a:xfrm>
          <a:prstGeom prst="rect">
            <a:avLst/>
          </a:prstGeom>
        </p:spPr>
        <p:txBody>
          <a:bodyPr vert="horz" lIns="91440" tIns="45720" rIns="91440" bIns="45720" rtlCol="0" anchor="ctr"/>
          <a:lstStyle>
            <a:defPPr>
              <a:defRPr lang="lv-LV"/>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59B3BF5-5EA0-4E17-AB4B-664290D5DB15}" type="slidenum">
              <a:rPr lang="en-US" altLang="lv-LV" smtClean="0"/>
              <a:pPr>
                <a:defRPr/>
              </a:pPr>
              <a:t>29</a:t>
            </a:fld>
            <a:endParaRPr lang="en-US" altLang="lv-LV"/>
          </a:p>
        </p:txBody>
      </p:sp>
      <p:grpSp>
        <p:nvGrpSpPr>
          <p:cNvPr id="23" name="Group 22">
            <a:extLst>
              <a:ext uri="{FF2B5EF4-FFF2-40B4-BE49-F238E27FC236}">
                <a16:creationId xmlns:a16="http://schemas.microsoft.com/office/drawing/2014/main" id="{01520E5D-19F3-000E-2D30-8726962EE53D}"/>
              </a:ext>
            </a:extLst>
          </p:cNvPr>
          <p:cNvGrpSpPr/>
          <p:nvPr/>
        </p:nvGrpSpPr>
        <p:grpSpPr>
          <a:xfrm>
            <a:off x="1231862" y="3104286"/>
            <a:ext cx="10048972" cy="2180796"/>
            <a:chOff x="1365676" y="3119451"/>
            <a:chExt cx="10048972" cy="2180796"/>
          </a:xfrm>
        </p:grpSpPr>
        <p:pic>
          <p:nvPicPr>
            <p:cNvPr id="11" name="Picture 10" descr="Facebook - Free social media icons">
              <a:extLst>
                <a:ext uri="{FF2B5EF4-FFF2-40B4-BE49-F238E27FC236}">
                  <a16:creationId xmlns:a16="http://schemas.microsoft.com/office/drawing/2014/main" id="{7A7738B2-7315-A1FB-C7C8-EB05BFA81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38" y="3381057"/>
              <a:ext cx="336053" cy="3360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witter - Free social media icons">
              <a:extLst>
                <a:ext uri="{FF2B5EF4-FFF2-40B4-BE49-F238E27FC236}">
                  <a16:creationId xmlns:a16="http://schemas.microsoft.com/office/drawing/2014/main" id="{7562C5DB-841D-3731-E7D2-4899B97AB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637" y="3920213"/>
              <a:ext cx="336053" cy="3360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C89B0DA-2803-8ED5-941A-22EF07173D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638" y="4459370"/>
              <a:ext cx="336053" cy="3360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4">
              <a:extLst>
                <a:ext uri="{FF2B5EF4-FFF2-40B4-BE49-F238E27FC236}">
                  <a16:creationId xmlns:a16="http://schemas.microsoft.com/office/drawing/2014/main" id="{7641E5FD-715E-6633-9A8A-7CF4120DC9C9}"/>
                </a:ext>
              </a:extLst>
            </p:cNvPr>
            <p:cNvSpPr txBox="1"/>
            <p:nvPr/>
          </p:nvSpPr>
          <p:spPr>
            <a:xfrm>
              <a:off x="2094245" y="3119451"/>
              <a:ext cx="5901179" cy="1675972"/>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lv-LV">
                  <a:latin typeface="Source Sans Pro" panose="020B0503030403020204" pitchFamily="34" charset="0"/>
                  <a:ea typeface="Source Sans Pro" panose="020B0503030403020204" pitchFamily="34" charset="0"/>
                  <a:cs typeface="Roboto" panose="02000000000000000000" pitchFamily="2" charset="0"/>
                  <a:hlinkClick r:id="rId6"/>
                </a:rPr>
                <a:t>https://www.facebook.com/HEncplv</a:t>
              </a:r>
              <a:endParaRPr lang="lv-LV">
                <a:latin typeface="Source Sans Pro" panose="020B0503030403020204" pitchFamily="34" charset="0"/>
                <a:ea typeface="Source Sans Pro" panose="020B0503030403020204" pitchFamily="34" charset="0"/>
                <a:cs typeface="Roboto" panose="02000000000000000000" pitchFamily="2" charset="0"/>
              </a:endParaRPr>
            </a:p>
            <a:p>
              <a:pPr>
                <a:lnSpc>
                  <a:spcPct val="200000"/>
                </a:lnSpc>
              </a:pPr>
              <a:r>
                <a:rPr lang="lv-LV">
                  <a:latin typeface="Source Sans Pro" panose="020B0503030403020204" pitchFamily="34" charset="0"/>
                  <a:ea typeface="Source Sans Pro" panose="020B0503030403020204" pitchFamily="34" charset="0"/>
                  <a:cs typeface="Roboto" panose="02000000000000000000" pitchFamily="2" charset="0"/>
                  <a:hlinkClick r:id="rId7"/>
                </a:rPr>
                <a:t>https://twitter.com/apvarsnis</a:t>
              </a:r>
              <a:endParaRPr lang="lv-LV">
                <a:latin typeface="Source Sans Pro" panose="020B0503030403020204" pitchFamily="34" charset="0"/>
                <a:ea typeface="Source Sans Pro" panose="020B0503030403020204" pitchFamily="34" charset="0"/>
                <a:cs typeface="Roboto" panose="02000000000000000000" pitchFamily="2" charset="0"/>
              </a:endParaRPr>
            </a:p>
            <a:p>
              <a:pPr>
                <a:lnSpc>
                  <a:spcPct val="200000"/>
                </a:lnSpc>
              </a:pPr>
              <a:r>
                <a:rPr lang="lv-LV">
                  <a:latin typeface="Source Sans Pro" panose="020B0503030403020204" pitchFamily="34" charset="0"/>
                  <a:ea typeface="Source Sans Pro" panose="020B0503030403020204" pitchFamily="34" charset="0"/>
                  <a:cs typeface="Roboto" panose="02000000000000000000" pitchFamily="2" charset="0"/>
                  <a:hlinkClick r:id="rId8"/>
                </a:rPr>
                <a:t>https://www.linkedin.com/company/nkplv/</a:t>
              </a:r>
              <a:r>
                <a:rPr lang="lv-LV">
                  <a:latin typeface="Source Sans Pro" panose="020B0503030403020204" pitchFamily="34" charset="0"/>
                  <a:ea typeface="Source Sans Pro" panose="020B0503030403020204" pitchFamily="34" charset="0"/>
                  <a:cs typeface="Roboto" panose="02000000000000000000" pitchFamily="2" charset="0"/>
                </a:rPr>
                <a:t> </a:t>
              </a:r>
            </a:p>
          </p:txBody>
        </p:sp>
        <p:sp>
          <p:nvSpPr>
            <p:cNvPr id="15" name="TextBox 15">
              <a:extLst>
                <a:ext uri="{FF2B5EF4-FFF2-40B4-BE49-F238E27FC236}">
                  <a16:creationId xmlns:a16="http://schemas.microsoft.com/office/drawing/2014/main" id="{E4CB5A2A-50D9-BE2F-7E36-7C907A0A82E4}"/>
                </a:ext>
              </a:extLst>
            </p:cNvPr>
            <p:cNvSpPr txBox="1"/>
            <p:nvPr/>
          </p:nvSpPr>
          <p:spPr>
            <a:xfrm>
              <a:off x="1365676" y="4930915"/>
              <a:ext cx="10048972" cy="369332"/>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a:latin typeface="Source Sans Pro" panose="020B0503030403020204" pitchFamily="34" charset="0"/>
                  <a:ea typeface="Source Sans Pro" panose="020B0503030403020204" pitchFamily="34" charset="0"/>
                  <a:cs typeface="Roboto" panose="02000000000000000000" pitchFamily="2" charset="0"/>
                </a:rPr>
                <a:t>Ceturkšņa ziņu lapa: </a:t>
              </a:r>
              <a:r>
                <a:rPr lang="lv-LV">
                  <a:latin typeface="Source Sans Pro" panose="020B0503030403020204" pitchFamily="34" charset="0"/>
                  <a:ea typeface="Source Sans Pro" panose="020B0503030403020204" pitchFamily="34" charset="0"/>
                  <a:cs typeface="Roboto" panose="02000000000000000000" pitchFamily="2" charset="0"/>
                  <a:hlinkClick r:id="rId9"/>
                </a:rPr>
                <a:t>https://dashboard.mailerlite.com/forms/207183/74477484042618291/share</a:t>
              </a:r>
              <a:r>
                <a:rPr lang="lv-LV">
                  <a:latin typeface="Source Sans Pro" panose="020B0503030403020204" pitchFamily="34" charset="0"/>
                  <a:ea typeface="Source Sans Pro" panose="020B0503030403020204" pitchFamily="34" charset="0"/>
                  <a:cs typeface="Roboto" panose="02000000000000000000" pitchFamily="2" charset="0"/>
                </a:rPr>
                <a:t> </a:t>
              </a:r>
            </a:p>
          </p:txBody>
        </p:sp>
      </p:grpSp>
      <p:pic>
        <p:nvPicPr>
          <p:cNvPr id="19" name="Picture 18" descr="A logo with numbers and text&#10;&#10;Description automatically generated">
            <a:extLst>
              <a:ext uri="{FF2B5EF4-FFF2-40B4-BE49-F238E27FC236}">
                <a16:creationId xmlns:a16="http://schemas.microsoft.com/office/drawing/2014/main" id="{E3EA3AC6-55FE-4CB3-57FB-482CB42CFB18}"/>
              </a:ext>
            </a:extLst>
          </p:cNvPr>
          <p:cNvPicPr>
            <a:picLocks noChangeAspect="1"/>
          </p:cNvPicPr>
          <p:nvPr/>
        </p:nvPicPr>
        <p:blipFill rotWithShape="1">
          <a:blip r:embed="rId10">
            <a:extLst>
              <a:ext uri="{28A0092B-C50C-407E-A947-70E740481C1C}">
                <a14:useLocalDpi xmlns:a14="http://schemas.microsoft.com/office/drawing/2010/main" val="0"/>
              </a:ext>
            </a:extLst>
          </a:blip>
          <a:srcRect l="9452" t="15225" r="13113" b="9558"/>
          <a:stretch/>
        </p:blipFill>
        <p:spPr>
          <a:xfrm>
            <a:off x="4063761" y="5435739"/>
            <a:ext cx="3931663" cy="1145725"/>
          </a:xfrm>
          <a:prstGeom prst="rect">
            <a:avLst/>
          </a:prstGeom>
        </p:spPr>
      </p:pic>
      <p:sp>
        <p:nvSpPr>
          <p:cNvPr id="22" name="TextBox 21">
            <a:extLst>
              <a:ext uri="{FF2B5EF4-FFF2-40B4-BE49-F238E27FC236}">
                <a16:creationId xmlns:a16="http://schemas.microsoft.com/office/drawing/2014/main" id="{057D687D-2C90-FF30-EF9C-18580D06D9DF}"/>
              </a:ext>
            </a:extLst>
          </p:cNvPr>
          <p:cNvSpPr txBox="1"/>
          <p:nvPr/>
        </p:nvSpPr>
        <p:spPr>
          <a:xfrm>
            <a:off x="5151863" y="2402456"/>
            <a:ext cx="4470911" cy="707886"/>
          </a:xfrm>
          <a:prstGeom prst="rect">
            <a:avLst/>
          </a:prstGeom>
          <a:noFill/>
        </p:spPr>
        <p:txBody>
          <a:bodyPr wrap="square" rtlCol="0">
            <a:spAutoFit/>
          </a:bodyPr>
          <a:lstStyle/>
          <a:p>
            <a:r>
              <a:rPr lang="lv-LV" sz="4000"/>
              <a:t>Paldies! </a:t>
            </a:r>
          </a:p>
        </p:txBody>
      </p:sp>
    </p:spTree>
    <p:extLst>
      <p:ext uri="{BB962C8B-B14F-4D97-AF65-F5344CB8AC3E}">
        <p14:creationId xmlns:p14="http://schemas.microsoft.com/office/powerpoint/2010/main" val="154161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2"/>
          <a:stretch>
            <a:fillRect/>
          </a:stretch>
        </p:blipFill>
        <p:spPr>
          <a:xfrm>
            <a:off x="242316" y="1242219"/>
            <a:ext cx="11610975" cy="5334000"/>
          </a:xfrm>
          <a:prstGeom prst="rect">
            <a:avLst/>
          </a:prstGeom>
        </p:spPr>
      </p:pic>
      <p:sp>
        <p:nvSpPr>
          <p:cNvPr id="5" name="Title 1">
            <a:extLst>
              <a:ext uri="{FF2B5EF4-FFF2-40B4-BE49-F238E27FC236}">
                <a16:creationId xmlns:a16="http://schemas.microsoft.com/office/drawing/2014/main" id="{9D51E329-9CA5-8D2B-0400-84183753F81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solidFill>
                  <a:srgbClr val="0308DB">
                    <a:lumMod val="50000"/>
                  </a:srgbClr>
                </a:solidFill>
                <a:latin typeface="Verdana" panose="020B0604030504040204" pitchFamily="34" charset="0"/>
                <a:ea typeface="Verdana" panose="020B0604030504040204" pitchFamily="34" charset="0"/>
              </a:rPr>
              <a:t>APVĀRSNIS EIROPA</a:t>
            </a:r>
            <a:endParaRPr lang="en-US" dirty="0"/>
          </a:p>
        </p:txBody>
      </p:sp>
      <p:sp>
        <p:nvSpPr>
          <p:cNvPr id="6" name="TextBox 5">
            <a:extLst>
              <a:ext uri="{FF2B5EF4-FFF2-40B4-BE49-F238E27FC236}">
                <a16:creationId xmlns:a16="http://schemas.microsoft.com/office/drawing/2014/main" id="{204D43B8-D4FF-C949-935E-39D49BA7BF95}"/>
              </a:ext>
            </a:extLst>
          </p:cNvPr>
          <p:cNvSpPr txBox="1"/>
          <p:nvPr/>
        </p:nvSpPr>
        <p:spPr>
          <a:xfrm>
            <a:off x="2558034" y="634722"/>
            <a:ext cx="6220046" cy="369332"/>
          </a:xfrm>
          <a:prstGeom prst="rect">
            <a:avLst/>
          </a:prstGeom>
          <a:noFill/>
        </p:spPr>
        <p:txBody>
          <a:bodyPr wrap="square" lIns="91440" tIns="45720" rIns="91440" bIns="45720" anchor="t">
            <a:spAutoFit/>
          </a:bodyPr>
          <a:lstStyle/>
          <a:p>
            <a:pPr algn="ctr"/>
            <a:r>
              <a:rPr lang="lv-LV" dirty="0">
                <a:latin typeface="Verdana"/>
                <a:ea typeface="Verdana"/>
                <a:hlinkClick r:id="rId3"/>
              </a:rPr>
              <a:t>WORK PROGRAMMES 2023-2024</a:t>
            </a:r>
          </a:p>
        </p:txBody>
      </p:sp>
    </p:spTree>
    <p:extLst>
      <p:ext uri="{BB962C8B-B14F-4D97-AF65-F5344CB8AC3E}">
        <p14:creationId xmlns:p14="http://schemas.microsoft.com/office/powerpoint/2010/main" val="2089180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F7F3EBF-F792-4B11-B0BA-E6698F5BC6FC}"/>
              </a:ext>
            </a:extLst>
          </p:cNvPr>
          <p:cNvSpPr>
            <a:spLocks noGrp="1"/>
          </p:cNvSpPr>
          <p:nvPr>
            <p:ph type="title"/>
          </p:nvPr>
        </p:nvSpPr>
        <p:spPr>
          <a:xfrm>
            <a:off x="609415" y="122897"/>
            <a:ext cx="10515600" cy="1325563"/>
          </a:xfrm>
        </p:spPr>
        <p:txBody>
          <a:bodyPr spcFirstLastPara="1" vert="horz" wrap="square" lIns="121900" tIns="121900" rIns="121900" bIns="121900" rtlCol="0" anchor="ctr" anchorCtr="0">
            <a:noAutofit/>
          </a:bodyPr>
          <a:lstStyle/>
          <a:p>
            <a:pPr algn="ctr"/>
            <a:r>
              <a:rPr lang="lv-LV" altLang="en-US" sz="3200" b="1" dirty="0">
                <a:latin typeface="+mn-lt"/>
              </a:rPr>
              <a:t>Apvārsnis Eiropa 5. klastera </a:t>
            </a:r>
            <a:br>
              <a:rPr lang="lv-LV" altLang="en-US" sz="3200" b="1" dirty="0">
                <a:latin typeface="+mn-lt"/>
              </a:rPr>
            </a:br>
            <a:r>
              <a:rPr lang="lv-LV" altLang="en-US" sz="3200" b="1" dirty="0">
                <a:latin typeface="+mn-lt"/>
              </a:rPr>
              <a:t>darba programma</a:t>
            </a:r>
            <a:endParaRPr lang="lv-LV" sz="3200" b="1" dirty="0">
              <a:latin typeface="+mn-lt"/>
            </a:endParaRPr>
          </a:p>
        </p:txBody>
      </p:sp>
      <p:sp>
        <p:nvSpPr>
          <p:cNvPr id="3" name="Teksta vietturis 2">
            <a:extLst>
              <a:ext uri="{FF2B5EF4-FFF2-40B4-BE49-F238E27FC236}">
                <a16:creationId xmlns:a16="http://schemas.microsoft.com/office/drawing/2014/main" id="{41153AB8-CA1D-4755-9290-663A99A99801}"/>
              </a:ext>
            </a:extLst>
          </p:cNvPr>
          <p:cNvSpPr>
            <a:spLocks noGrp="1"/>
          </p:cNvSpPr>
          <p:nvPr>
            <p:ph type="body" idx="1"/>
          </p:nvPr>
        </p:nvSpPr>
        <p:spPr>
          <a:xfrm>
            <a:off x="205657" y="5288263"/>
            <a:ext cx="5157787" cy="823912"/>
          </a:xfrm>
        </p:spPr>
        <p:txBody>
          <a:bodyPr>
            <a:normAutofit/>
          </a:bodyPr>
          <a:lstStyle/>
          <a:p>
            <a:r>
              <a:rPr lang="lv-LV" sz="1400" b="0" dirty="0"/>
              <a:t>5. Klastera darba programma </a:t>
            </a:r>
            <a:r>
              <a:rPr lang="lv-LV" sz="1400" dirty="0"/>
              <a:t>pieejama </a:t>
            </a:r>
            <a:r>
              <a:rPr lang="lv-LV" sz="1400" dirty="0">
                <a:hlinkClick r:id="rId3"/>
              </a:rPr>
              <a:t>šeit</a:t>
            </a:r>
            <a:endParaRPr lang="lv-LV" sz="1400" dirty="0"/>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4</a:t>
            </a:fld>
            <a:endParaRPr lang="en-US" altLang="lv-LV"/>
          </a:p>
        </p:txBody>
      </p:sp>
      <p:pic>
        <p:nvPicPr>
          <p:cNvPr id="14" name="Attēls 13">
            <a:extLst>
              <a:ext uri="{FF2B5EF4-FFF2-40B4-BE49-F238E27FC236}">
                <a16:creationId xmlns:a16="http://schemas.microsoft.com/office/drawing/2014/main" id="{6AB26ED2-772A-9C08-B825-7C9A4112F73B}"/>
              </a:ext>
            </a:extLst>
          </p:cNvPr>
          <p:cNvPicPr>
            <a:picLocks noChangeAspect="1"/>
          </p:cNvPicPr>
          <p:nvPr/>
        </p:nvPicPr>
        <p:blipFill>
          <a:blip r:embed="rId4"/>
          <a:stretch>
            <a:fillRect/>
          </a:stretch>
        </p:blipFill>
        <p:spPr>
          <a:xfrm>
            <a:off x="205657" y="1449148"/>
            <a:ext cx="4161410" cy="3839115"/>
          </a:xfrm>
          <a:prstGeom prst="rect">
            <a:avLst/>
          </a:prstGeom>
        </p:spPr>
      </p:pic>
      <p:pic>
        <p:nvPicPr>
          <p:cNvPr id="19" name="Attēls 18">
            <a:extLst>
              <a:ext uri="{FF2B5EF4-FFF2-40B4-BE49-F238E27FC236}">
                <a16:creationId xmlns:a16="http://schemas.microsoft.com/office/drawing/2014/main" id="{1D20C1C9-99DD-48D6-0756-091C10F50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673" y="258499"/>
            <a:ext cx="1201705" cy="695507"/>
          </a:xfrm>
          <a:prstGeom prst="rect">
            <a:avLst/>
          </a:prstGeom>
        </p:spPr>
      </p:pic>
      <p:sp>
        <p:nvSpPr>
          <p:cNvPr id="20" name="Teksta vietturis 2">
            <a:extLst>
              <a:ext uri="{FF2B5EF4-FFF2-40B4-BE49-F238E27FC236}">
                <a16:creationId xmlns:a16="http://schemas.microsoft.com/office/drawing/2014/main" id="{F13135E6-A320-EC72-5697-D06454FF4E3E}"/>
              </a:ext>
            </a:extLst>
          </p:cNvPr>
          <p:cNvSpPr txBox="1">
            <a:spLocks/>
          </p:cNvSpPr>
          <p:nvPr/>
        </p:nvSpPr>
        <p:spPr>
          <a:xfrm>
            <a:off x="4249664" y="5355213"/>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sz="1400" b="0" dirty="0"/>
              <a:t>F&amp;T portāls un aktuālie konkursi ir </a:t>
            </a:r>
            <a:r>
              <a:rPr lang="lv-LV" sz="1400" dirty="0"/>
              <a:t>apskatāmi</a:t>
            </a:r>
            <a:r>
              <a:rPr lang="lv-LV" sz="1400" b="0" dirty="0"/>
              <a:t> </a:t>
            </a:r>
            <a:r>
              <a:rPr lang="lv-LV" sz="1400" dirty="0">
                <a:hlinkClick r:id="rId6"/>
              </a:rPr>
              <a:t>šeit</a:t>
            </a:r>
            <a:endParaRPr lang="lv-LV" sz="1400" dirty="0"/>
          </a:p>
        </p:txBody>
      </p:sp>
      <p:pic>
        <p:nvPicPr>
          <p:cNvPr id="5" name="Picture 4">
            <a:extLst>
              <a:ext uri="{FF2B5EF4-FFF2-40B4-BE49-F238E27FC236}">
                <a16:creationId xmlns:a16="http://schemas.microsoft.com/office/drawing/2014/main" id="{0C339AC0-7490-8EA6-6CAB-77E03AA770C1}"/>
              </a:ext>
            </a:extLst>
          </p:cNvPr>
          <p:cNvPicPr>
            <a:picLocks noChangeAspect="1"/>
          </p:cNvPicPr>
          <p:nvPr/>
        </p:nvPicPr>
        <p:blipFill>
          <a:blip r:embed="rId7"/>
          <a:stretch>
            <a:fillRect/>
          </a:stretch>
        </p:blipFill>
        <p:spPr>
          <a:xfrm>
            <a:off x="4116933" y="1818448"/>
            <a:ext cx="7748445" cy="3469815"/>
          </a:xfrm>
          <a:prstGeom prst="rect">
            <a:avLst/>
          </a:prstGeom>
        </p:spPr>
      </p:pic>
    </p:spTree>
    <p:extLst>
      <p:ext uri="{BB962C8B-B14F-4D97-AF65-F5344CB8AC3E}">
        <p14:creationId xmlns:p14="http://schemas.microsoft.com/office/powerpoint/2010/main" val="130631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F2E608-52F4-59D2-C363-13DCAE1BCD8C}"/>
              </a:ext>
            </a:extLst>
          </p:cNvPr>
          <p:cNvSpPr>
            <a:spLocks noGrp="1"/>
          </p:cNvSpPr>
          <p:nvPr>
            <p:ph type="title"/>
          </p:nvPr>
        </p:nvSpPr>
        <p:spPr>
          <a:xfrm>
            <a:off x="1403038" y="45374"/>
            <a:ext cx="9675232" cy="914400"/>
          </a:xfrm>
        </p:spPr>
        <p:txBody>
          <a:bodyPr>
            <a:normAutofit/>
          </a:bodyPr>
          <a:lstStyle/>
          <a:p>
            <a:pPr>
              <a:defRPr/>
            </a:pPr>
            <a:r>
              <a:rPr lang="lv-LV" altLang="en-US" sz="3200" b="1" dirty="0">
                <a:solidFill>
                  <a:srgbClr val="002060"/>
                </a:solidFill>
                <a:latin typeface="Verdana"/>
                <a:ea typeface="Verdana"/>
              </a:rPr>
              <a:t>CLUSTER 5 TOP 10 PARTICIPANTS</a:t>
            </a:r>
            <a:endParaRPr lang="en-US" altLang="en-US" sz="3200" b="1" dirty="0">
              <a:solidFill>
                <a:srgbClr val="002060"/>
              </a:solidFill>
              <a:latin typeface="Verdana"/>
              <a:ea typeface="Verdana"/>
            </a:endParaRPr>
          </a:p>
        </p:txBody>
      </p:sp>
      <p:graphicFrame>
        <p:nvGraphicFramePr>
          <p:cNvPr id="9" name="Chart 8">
            <a:extLst>
              <a:ext uri="{FF2B5EF4-FFF2-40B4-BE49-F238E27FC236}">
                <a16:creationId xmlns:a16="http://schemas.microsoft.com/office/drawing/2014/main" id="{DDF09A61-786C-9106-52B4-FAEF9D21D366}"/>
              </a:ext>
            </a:extLst>
          </p:cNvPr>
          <p:cNvGraphicFramePr/>
          <p:nvPr>
            <p:extLst>
              <p:ext uri="{D42A27DB-BD31-4B8C-83A1-F6EECF244321}">
                <p14:modId xmlns:p14="http://schemas.microsoft.com/office/powerpoint/2010/main" val="2740874442"/>
              </p:ext>
            </p:extLst>
          </p:nvPr>
        </p:nvGraphicFramePr>
        <p:xfrm>
          <a:off x="-1020718" y="357217"/>
          <a:ext cx="13419909" cy="7249019"/>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6" descr="RPR">
            <a:extLst>
              <a:ext uri="{FF2B5EF4-FFF2-40B4-BE49-F238E27FC236}">
                <a16:creationId xmlns:a16="http://schemas.microsoft.com/office/drawing/2014/main" id="{38E303D1-7E0F-EC6B-86F8-7AAC63972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3735" y="6013896"/>
            <a:ext cx="978181" cy="527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DD8E160-6EBE-FC79-4E17-E97F179BC0C1}"/>
              </a:ext>
            </a:extLst>
          </p:cNvPr>
          <p:cNvPicPr>
            <a:picLocks noChangeAspect="1"/>
          </p:cNvPicPr>
          <p:nvPr/>
        </p:nvPicPr>
        <p:blipFill>
          <a:blip r:embed="rId5"/>
          <a:stretch>
            <a:fillRect/>
          </a:stretch>
        </p:blipFill>
        <p:spPr>
          <a:xfrm>
            <a:off x="7645644" y="6013896"/>
            <a:ext cx="594671" cy="615002"/>
          </a:xfrm>
          <a:prstGeom prst="rect">
            <a:avLst/>
          </a:prstGeom>
        </p:spPr>
      </p:pic>
      <p:pic>
        <p:nvPicPr>
          <p:cNvPr id="4" name="Picture 4" descr="logo-bsc-180×180">
            <a:extLst>
              <a:ext uri="{FF2B5EF4-FFF2-40B4-BE49-F238E27FC236}">
                <a16:creationId xmlns:a16="http://schemas.microsoft.com/office/drawing/2014/main" id="{28D5124B-3539-AC0F-CB6B-8EAAB81E5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581" y="5824172"/>
            <a:ext cx="804726" cy="8047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Sākums - Balticfloc">
            <a:extLst>
              <a:ext uri="{FF2B5EF4-FFF2-40B4-BE49-F238E27FC236}">
                <a16:creationId xmlns:a16="http://schemas.microsoft.com/office/drawing/2014/main" id="{A1476F78-7B85-507F-4296-392767CCAA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73386" y="6044309"/>
            <a:ext cx="1071626" cy="311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Rīgas logo | LiveRiga">
            <a:extLst>
              <a:ext uri="{FF2B5EF4-FFF2-40B4-BE49-F238E27FC236}">
                <a16:creationId xmlns:a16="http://schemas.microsoft.com/office/drawing/2014/main" id="{3843BBD0-B9D7-0152-9604-6CE6C0744D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0654" y="5898950"/>
            <a:ext cx="1054602" cy="601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 CFI Logo">
            <a:extLst>
              <a:ext uri="{FF2B5EF4-FFF2-40B4-BE49-F238E27FC236}">
                <a16:creationId xmlns:a16="http://schemas.microsoft.com/office/drawing/2014/main" id="{0B002FB1-4660-868F-6B0D-3B12DA20E4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1354" y="6053273"/>
            <a:ext cx="615003" cy="6150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tacts | Riga Technical University">
            <a:extLst>
              <a:ext uri="{FF2B5EF4-FFF2-40B4-BE49-F238E27FC236}">
                <a16:creationId xmlns:a16="http://schemas.microsoft.com/office/drawing/2014/main" id="{AED73B61-09CB-2592-E647-677CC7E9B0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096" y="5881285"/>
            <a:ext cx="885942" cy="87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12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5A8EEDC2-A6D1-F586-7C8A-4A438B6CB7A0}"/>
              </a:ext>
            </a:extLst>
          </p:cNvPr>
          <p:cNvSpPr>
            <a:spLocks noGrp="1"/>
          </p:cNvSpPr>
          <p:nvPr>
            <p:ph type="sldNum" sz="quarter" idx="12"/>
          </p:nvPr>
        </p:nvSpPr>
        <p:spPr/>
        <p:txBody>
          <a:bodyPr/>
          <a:lstStyle/>
          <a:p>
            <a:fld id="{660F3F40-12FA-4968-8235-5F18DAFE2DEF}" type="slidenum">
              <a:rPr lang="lv-LV" smtClean="0"/>
              <a:t>6</a:t>
            </a:fld>
            <a:endParaRPr lang="lv-LV"/>
          </a:p>
        </p:txBody>
      </p:sp>
      <p:pic>
        <p:nvPicPr>
          <p:cNvPr id="2050" name="Picture 2">
            <a:extLst>
              <a:ext uri="{FF2B5EF4-FFF2-40B4-BE49-F238E27FC236}">
                <a16:creationId xmlns:a16="http://schemas.microsoft.com/office/drawing/2014/main" id="{B6A2A957-FA8D-7379-0F61-576813FB9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29"/>
          <a:stretch/>
        </p:blipFill>
        <p:spPr bwMode="auto">
          <a:xfrm>
            <a:off x="690528" y="435591"/>
            <a:ext cx="9962232" cy="528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297C2E-A5EF-BE7A-9A3E-C938B54B9BEB}"/>
              </a:ext>
            </a:extLst>
          </p:cNvPr>
          <p:cNvSpPr txBox="1"/>
          <p:nvPr/>
        </p:nvSpPr>
        <p:spPr>
          <a:xfrm>
            <a:off x="7200089" y="6050065"/>
            <a:ext cx="5564221" cy="338554"/>
          </a:xfrm>
          <a:prstGeom prst="rect">
            <a:avLst/>
          </a:prstGeom>
          <a:noFill/>
        </p:spPr>
        <p:txBody>
          <a:bodyPr wrap="square" rtlCol="0">
            <a:spAutoFit/>
          </a:bodyPr>
          <a:lstStyle/>
          <a:p>
            <a:r>
              <a:rPr lang="lv-LV" sz="1600" dirty="0"/>
              <a:t>Vairāk informācija par tematikām pieejama </a:t>
            </a:r>
            <a:r>
              <a:rPr lang="lv-LV" sz="1600" dirty="0">
                <a:hlinkClick r:id="rId4"/>
              </a:rPr>
              <a:t>šeit</a:t>
            </a:r>
            <a:endParaRPr lang="lv-LV" sz="1600" dirty="0"/>
          </a:p>
        </p:txBody>
      </p:sp>
    </p:spTree>
    <p:extLst>
      <p:ext uri="{BB962C8B-B14F-4D97-AF65-F5344CB8AC3E}">
        <p14:creationId xmlns:p14="http://schemas.microsoft.com/office/powerpoint/2010/main" val="224504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D2B3D-0B86-417D-0F16-E05214475FA0}"/>
              </a:ext>
            </a:extLst>
          </p:cNvPr>
          <p:cNvPicPr>
            <a:picLocks noChangeAspect="1"/>
          </p:cNvPicPr>
          <p:nvPr/>
        </p:nvPicPr>
        <p:blipFill>
          <a:blip r:embed="rId3"/>
          <a:stretch>
            <a:fillRect/>
          </a:stretch>
        </p:blipFill>
        <p:spPr>
          <a:xfrm>
            <a:off x="209863" y="1609661"/>
            <a:ext cx="6966436" cy="4755246"/>
          </a:xfrm>
          <a:prstGeom prst="rect">
            <a:avLst/>
          </a:prstGeom>
        </p:spPr>
      </p:pic>
      <p:pic>
        <p:nvPicPr>
          <p:cNvPr id="5" name="Picture 4">
            <a:extLst>
              <a:ext uri="{FF2B5EF4-FFF2-40B4-BE49-F238E27FC236}">
                <a16:creationId xmlns:a16="http://schemas.microsoft.com/office/drawing/2014/main" id="{78D43D00-8DF0-66EA-0825-79BFA89F3F6F}"/>
              </a:ext>
            </a:extLst>
          </p:cNvPr>
          <p:cNvPicPr>
            <a:picLocks noChangeAspect="1"/>
          </p:cNvPicPr>
          <p:nvPr/>
        </p:nvPicPr>
        <p:blipFill>
          <a:blip r:embed="rId4"/>
          <a:stretch>
            <a:fillRect/>
          </a:stretch>
        </p:blipFill>
        <p:spPr>
          <a:xfrm>
            <a:off x="7335914" y="5143833"/>
            <a:ext cx="4646223" cy="1221074"/>
          </a:xfrm>
          <a:prstGeom prst="rect">
            <a:avLst/>
          </a:prstGeom>
        </p:spPr>
      </p:pic>
      <p:pic>
        <p:nvPicPr>
          <p:cNvPr id="6" name="Picture 5">
            <a:extLst>
              <a:ext uri="{FF2B5EF4-FFF2-40B4-BE49-F238E27FC236}">
                <a16:creationId xmlns:a16="http://schemas.microsoft.com/office/drawing/2014/main" id="{65A797AC-2C36-7A01-AABB-034C34D2F68A}"/>
              </a:ext>
            </a:extLst>
          </p:cNvPr>
          <p:cNvPicPr>
            <a:picLocks noChangeAspect="1"/>
          </p:cNvPicPr>
          <p:nvPr/>
        </p:nvPicPr>
        <p:blipFill>
          <a:blip r:embed="rId5"/>
          <a:stretch>
            <a:fillRect/>
          </a:stretch>
        </p:blipFill>
        <p:spPr>
          <a:xfrm>
            <a:off x="7759123" y="223404"/>
            <a:ext cx="3517900" cy="4610100"/>
          </a:xfrm>
          <a:prstGeom prst="rect">
            <a:avLst/>
          </a:prstGeom>
        </p:spPr>
      </p:pic>
      <p:sp>
        <p:nvSpPr>
          <p:cNvPr id="8" name="TextBox 7">
            <a:extLst>
              <a:ext uri="{FF2B5EF4-FFF2-40B4-BE49-F238E27FC236}">
                <a16:creationId xmlns:a16="http://schemas.microsoft.com/office/drawing/2014/main" id="{6A366E38-9689-245B-B7EA-23F41A3E3ACE}"/>
              </a:ext>
            </a:extLst>
          </p:cNvPr>
          <p:cNvSpPr txBox="1"/>
          <p:nvPr/>
        </p:nvSpPr>
        <p:spPr>
          <a:xfrm>
            <a:off x="120653" y="493093"/>
            <a:ext cx="6096000" cy="861774"/>
          </a:xfrm>
          <a:prstGeom prst="rect">
            <a:avLst/>
          </a:prstGeom>
          <a:noFill/>
        </p:spPr>
        <p:txBody>
          <a:bodyPr wrap="square">
            <a:spAutoFit/>
          </a:bodyPr>
          <a:lstStyle/>
          <a:p>
            <a:r>
              <a:rPr lang="en-GB" b="0" i="0" u="none" strike="noStrike" dirty="0">
                <a:solidFill>
                  <a:srgbClr val="1B1B1B"/>
                </a:solidFill>
                <a:effectLst/>
                <a:highlight>
                  <a:srgbClr val="FFFFFF"/>
                </a:highlight>
                <a:latin typeface="PT Sans" panose="020B0503020203020204" pitchFamily="34" charset="77"/>
              </a:rPr>
              <a:t>Towards Sustainable Land-use Strategies in the Context of Climate Change and Biodiversity Challenges in Europe</a:t>
            </a:r>
          </a:p>
          <a:p>
            <a:r>
              <a:rPr lang="en-GB" sz="1400" b="1" dirty="0">
                <a:solidFill>
                  <a:schemeClr val="accent5">
                    <a:lumMod val="75000"/>
                  </a:schemeClr>
                </a:solidFill>
              </a:rPr>
              <a:t>Horizon Europe Climate</a:t>
            </a:r>
            <a:endParaRPr lang="en-LV" sz="1400" b="1" dirty="0">
              <a:solidFill>
                <a:schemeClr val="accent5">
                  <a:lumMod val="75000"/>
                </a:schemeClr>
              </a:solidFill>
            </a:endParaRPr>
          </a:p>
        </p:txBody>
      </p:sp>
    </p:spTree>
    <p:extLst>
      <p:ext uri="{BB962C8B-B14F-4D97-AF65-F5344CB8AC3E}">
        <p14:creationId xmlns:p14="http://schemas.microsoft.com/office/powerpoint/2010/main" val="66928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3703-E6FA-E464-2396-70CE1DCEFADD}"/>
              </a:ext>
            </a:extLst>
          </p:cNvPr>
          <p:cNvSpPr>
            <a:spLocks noGrp="1"/>
          </p:cNvSpPr>
          <p:nvPr>
            <p:ph type="title"/>
          </p:nvPr>
        </p:nvSpPr>
        <p:spPr>
          <a:xfrm>
            <a:off x="838200" y="85544"/>
            <a:ext cx="10515600" cy="1325563"/>
          </a:xfrm>
        </p:spPr>
        <p:txBody>
          <a:bodyPr>
            <a:normAutofit/>
          </a:bodyPr>
          <a:lstStyle/>
          <a:p>
            <a:r>
              <a:rPr lang="en-GB" sz="1800" dirty="0">
                <a:solidFill>
                  <a:srgbClr val="1B1B1B"/>
                </a:solidFill>
                <a:highlight>
                  <a:srgbClr val="FFFFFF"/>
                </a:highlight>
                <a:latin typeface="PT Sans" panose="020B0503020203020204" pitchFamily="34" charset="77"/>
                <a:ea typeface="+mn-ea"/>
                <a:cs typeface="+mn-cs"/>
              </a:rPr>
              <a:t>MULTI-faceted </a:t>
            </a:r>
            <a:r>
              <a:rPr lang="en-GB" sz="1800" dirty="0" err="1">
                <a:solidFill>
                  <a:srgbClr val="1B1B1B"/>
                </a:solidFill>
                <a:highlight>
                  <a:srgbClr val="FFFFFF"/>
                </a:highlight>
                <a:latin typeface="PT Sans" panose="020B0503020203020204" pitchFamily="34" charset="77"/>
                <a:ea typeface="+mn-ea"/>
                <a:cs typeface="+mn-cs"/>
              </a:rPr>
              <a:t>CLIMate</a:t>
            </a:r>
            <a:r>
              <a:rPr lang="en-GB" sz="1800" dirty="0">
                <a:solidFill>
                  <a:srgbClr val="1B1B1B"/>
                </a:solidFill>
                <a:highlight>
                  <a:srgbClr val="FFFFFF"/>
                </a:highlight>
                <a:latin typeface="PT Sans" panose="020B0503020203020204" pitchFamily="34" charset="77"/>
                <a:ea typeface="+mn-ea"/>
                <a:cs typeface="+mn-cs"/>
              </a:rPr>
              <a:t> adaptation </a:t>
            </a:r>
            <a:r>
              <a:rPr lang="en-GB" sz="1800" dirty="0" err="1">
                <a:solidFill>
                  <a:srgbClr val="1B1B1B"/>
                </a:solidFill>
                <a:highlight>
                  <a:srgbClr val="FFFFFF"/>
                </a:highlight>
                <a:latin typeface="PT Sans" panose="020B0503020203020204" pitchFamily="34" charset="77"/>
                <a:ea typeface="+mn-ea"/>
                <a:cs typeface="+mn-cs"/>
              </a:rPr>
              <a:t>ACTions</a:t>
            </a:r>
            <a:r>
              <a:rPr lang="en-GB" sz="1800" dirty="0">
                <a:solidFill>
                  <a:srgbClr val="1B1B1B"/>
                </a:solidFill>
                <a:highlight>
                  <a:srgbClr val="FFFFFF"/>
                </a:highlight>
                <a:latin typeface="PT Sans" panose="020B0503020203020204" pitchFamily="34" charset="77"/>
                <a:ea typeface="+mn-ea"/>
                <a:cs typeface="+mn-cs"/>
              </a:rPr>
              <a:t> to improve resilience, preparedness and responsiveness of the built environment against multiple hazards at multiple scales</a:t>
            </a:r>
            <a:br>
              <a:rPr lang="en-GB" sz="1800" dirty="0">
                <a:solidFill>
                  <a:srgbClr val="1B1B1B"/>
                </a:solidFill>
                <a:highlight>
                  <a:srgbClr val="FFFFFF"/>
                </a:highlight>
                <a:latin typeface="PT Sans" panose="020B0503020203020204" pitchFamily="34" charset="77"/>
                <a:ea typeface="+mn-ea"/>
                <a:cs typeface="+mn-cs"/>
              </a:rPr>
            </a:br>
            <a:r>
              <a:rPr lang="en-GB" sz="1400" b="1" dirty="0">
                <a:solidFill>
                  <a:schemeClr val="accent5">
                    <a:lumMod val="75000"/>
                  </a:schemeClr>
                </a:solidFill>
                <a:highlight>
                  <a:srgbClr val="FFFFFF"/>
                </a:highlight>
                <a:latin typeface="PT Sans" panose="020B0503020203020204" pitchFamily="34" charset="77"/>
                <a:ea typeface="+mn-ea"/>
                <a:cs typeface="+mn-cs"/>
              </a:rPr>
              <a:t>Horizon Europe Energy</a:t>
            </a:r>
            <a:endParaRPr lang="en-LV" sz="1400" b="1" dirty="0">
              <a:solidFill>
                <a:schemeClr val="accent5">
                  <a:lumMod val="75000"/>
                </a:schemeClr>
              </a:solidFill>
              <a:highlight>
                <a:srgbClr val="FFFFFF"/>
              </a:highlight>
              <a:latin typeface="PT Sans" panose="020B0503020203020204" pitchFamily="34" charset="77"/>
              <a:ea typeface="+mn-ea"/>
              <a:cs typeface="+mn-cs"/>
            </a:endParaRPr>
          </a:p>
        </p:txBody>
      </p:sp>
      <p:pic>
        <p:nvPicPr>
          <p:cNvPr id="4" name="Content Placeholder 3">
            <a:extLst>
              <a:ext uri="{FF2B5EF4-FFF2-40B4-BE49-F238E27FC236}">
                <a16:creationId xmlns:a16="http://schemas.microsoft.com/office/drawing/2014/main" id="{E2F9C78C-2F8D-2D70-AE28-E1C84931ECF5}"/>
              </a:ext>
            </a:extLst>
          </p:cNvPr>
          <p:cNvPicPr>
            <a:picLocks noGrp="1" noChangeAspect="1"/>
          </p:cNvPicPr>
          <p:nvPr>
            <p:ph idx="1"/>
          </p:nvPr>
        </p:nvPicPr>
        <p:blipFill>
          <a:blip r:embed="rId3"/>
          <a:stretch>
            <a:fillRect/>
          </a:stretch>
        </p:blipFill>
        <p:spPr>
          <a:xfrm>
            <a:off x="838200" y="1145091"/>
            <a:ext cx="7811125" cy="4114450"/>
          </a:xfrm>
          <a:prstGeom prst="rect">
            <a:avLst/>
          </a:prstGeom>
        </p:spPr>
      </p:pic>
      <p:pic>
        <p:nvPicPr>
          <p:cNvPr id="5" name="Picture 4">
            <a:extLst>
              <a:ext uri="{FF2B5EF4-FFF2-40B4-BE49-F238E27FC236}">
                <a16:creationId xmlns:a16="http://schemas.microsoft.com/office/drawing/2014/main" id="{49999CB9-D156-E196-7B30-3602BAD5F0CD}"/>
              </a:ext>
            </a:extLst>
          </p:cNvPr>
          <p:cNvPicPr>
            <a:picLocks noChangeAspect="1"/>
          </p:cNvPicPr>
          <p:nvPr/>
        </p:nvPicPr>
        <p:blipFill>
          <a:blip r:embed="rId4"/>
          <a:stretch>
            <a:fillRect/>
          </a:stretch>
        </p:blipFill>
        <p:spPr>
          <a:xfrm>
            <a:off x="733269" y="5380178"/>
            <a:ext cx="8305800" cy="1437161"/>
          </a:xfrm>
          <a:prstGeom prst="rect">
            <a:avLst/>
          </a:prstGeom>
        </p:spPr>
      </p:pic>
      <p:pic>
        <p:nvPicPr>
          <p:cNvPr id="7" name="Picture 6" descr="Riga Energy Agency">
            <a:extLst>
              <a:ext uri="{FF2B5EF4-FFF2-40B4-BE49-F238E27FC236}">
                <a16:creationId xmlns:a16="http://schemas.microsoft.com/office/drawing/2014/main" id="{E60E63C6-C3D3-8099-5704-374C8489D5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6616" y="2605034"/>
            <a:ext cx="2585339" cy="146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130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0C9E-9433-0FCE-6327-EDDB33A5E3F2}"/>
              </a:ext>
            </a:extLst>
          </p:cNvPr>
          <p:cNvSpPr>
            <a:spLocks noGrp="1"/>
          </p:cNvSpPr>
          <p:nvPr>
            <p:ph type="title"/>
          </p:nvPr>
        </p:nvSpPr>
        <p:spPr>
          <a:xfrm>
            <a:off x="471598" y="265555"/>
            <a:ext cx="10515600" cy="1325563"/>
          </a:xfrm>
        </p:spPr>
        <p:txBody>
          <a:bodyPr/>
          <a:lstStyle/>
          <a:p>
            <a:r>
              <a:rPr lang="en-GB" sz="1800" dirty="0">
                <a:solidFill>
                  <a:srgbClr val="1B1B1B"/>
                </a:solidFill>
                <a:highlight>
                  <a:srgbClr val="FFFFFF"/>
                </a:highlight>
                <a:latin typeface="PT Sans" panose="020B0503020203020204" pitchFamily="34" charset="77"/>
                <a:ea typeface="+mn-ea"/>
                <a:cs typeface="+mn-cs"/>
              </a:rPr>
              <a:t>Augmenting and Evaluating the Physical and Digital Infrastructure for CCAM deployment</a:t>
            </a:r>
            <a:br>
              <a:rPr lang="en-GB" sz="1800" dirty="0">
                <a:solidFill>
                  <a:srgbClr val="1B1B1B"/>
                </a:solidFill>
                <a:highlight>
                  <a:srgbClr val="FFFFFF"/>
                </a:highlight>
                <a:latin typeface="PT Sans" panose="020B0503020203020204" pitchFamily="34" charset="77"/>
                <a:ea typeface="+mn-ea"/>
                <a:cs typeface="+mn-cs"/>
              </a:rPr>
            </a:br>
            <a:r>
              <a:rPr lang="en-GB" sz="1400" b="1" dirty="0">
                <a:solidFill>
                  <a:schemeClr val="accent5">
                    <a:lumMod val="75000"/>
                  </a:schemeClr>
                </a:solidFill>
                <a:highlight>
                  <a:srgbClr val="FFFFFF"/>
                </a:highlight>
                <a:latin typeface="PT Sans" panose="020B0503020203020204" pitchFamily="34" charset="77"/>
                <a:ea typeface="+mn-ea"/>
                <a:cs typeface="+mn-cs"/>
              </a:rPr>
              <a:t>Horizon Europe Transport</a:t>
            </a:r>
            <a:endParaRPr lang="en-LV" sz="1400" b="1" dirty="0">
              <a:solidFill>
                <a:schemeClr val="accent5">
                  <a:lumMod val="75000"/>
                </a:schemeClr>
              </a:solidFill>
              <a:highlight>
                <a:srgbClr val="FFFFFF"/>
              </a:highlight>
              <a:latin typeface="PT Sans" panose="020B0503020203020204" pitchFamily="34" charset="77"/>
              <a:ea typeface="+mn-ea"/>
              <a:cs typeface="+mn-cs"/>
            </a:endParaRPr>
          </a:p>
        </p:txBody>
      </p:sp>
      <p:pic>
        <p:nvPicPr>
          <p:cNvPr id="4" name="Picture 3">
            <a:extLst>
              <a:ext uri="{FF2B5EF4-FFF2-40B4-BE49-F238E27FC236}">
                <a16:creationId xmlns:a16="http://schemas.microsoft.com/office/drawing/2014/main" id="{AF032FB0-2842-DBAF-A0F2-068A912F32FF}"/>
              </a:ext>
            </a:extLst>
          </p:cNvPr>
          <p:cNvPicPr>
            <a:picLocks noChangeAspect="1"/>
          </p:cNvPicPr>
          <p:nvPr/>
        </p:nvPicPr>
        <p:blipFill>
          <a:blip r:embed="rId3"/>
          <a:stretch>
            <a:fillRect/>
          </a:stretch>
        </p:blipFill>
        <p:spPr>
          <a:xfrm>
            <a:off x="471598" y="1564338"/>
            <a:ext cx="10081477" cy="2540640"/>
          </a:xfrm>
          <a:prstGeom prst="rect">
            <a:avLst/>
          </a:prstGeom>
        </p:spPr>
      </p:pic>
      <p:pic>
        <p:nvPicPr>
          <p:cNvPr id="5" name="Picture 4" descr="EDI">
            <a:extLst>
              <a:ext uri="{FF2B5EF4-FFF2-40B4-BE49-F238E27FC236}">
                <a16:creationId xmlns:a16="http://schemas.microsoft.com/office/drawing/2014/main" id="{C0A0C1DC-7CAE-D5EC-C0C7-3B61144364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694"/>
          <a:stretch/>
        </p:blipFill>
        <p:spPr bwMode="auto">
          <a:xfrm>
            <a:off x="9809887" y="365125"/>
            <a:ext cx="2075406" cy="795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067A258-9657-3AAF-7A61-366D68DF0F64}"/>
              </a:ext>
            </a:extLst>
          </p:cNvPr>
          <p:cNvPicPr>
            <a:picLocks noChangeAspect="1"/>
          </p:cNvPicPr>
          <p:nvPr/>
        </p:nvPicPr>
        <p:blipFill>
          <a:blip r:embed="rId5"/>
          <a:stretch>
            <a:fillRect/>
          </a:stretch>
        </p:blipFill>
        <p:spPr>
          <a:xfrm>
            <a:off x="351020" y="4374045"/>
            <a:ext cx="9799104" cy="1920252"/>
          </a:xfrm>
          <a:prstGeom prst="rect">
            <a:avLst/>
          </a:prstGeom>
        </p:spPr>
      </p:pic>
    </p:spTree>
    <p:extLst>
      <p:ext uri="{BB962C8B-B14F-4D97-AF65-F5344CB8AC3E}">
        <p14:creationId xmlns:p14="http://schemas.microsoft.com/office/powerpoint/2010/main" val="90698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1769</TotalTime>
  <Words>2809</Words>
  <Application>Microsoft Macintosh PowerPoint</Application>
  <PresentationFormat>Widescreen</PresentationFormat>
  <Paragraphs>403</Paragraphs>
  <Slides>29</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Aptos</vt:lpstr>
      <vt:lpstr>Arial</vt:lpstr>
      <vt:lpstr>Calibri</vt:lpstr>
      <vt:lpstr>Calibri Light</vt:lpstr>
      <vt:lpstr>inherit</vt:lpstr>
      <vt:lpstr>PT Sans</vt:lpstr>
      <vt:lpstr>Roboto</vt:lpstr>
      <vt:lpstr>RobustaTLPro-Medium</vt:lpstr>
      <vt:lpstr>RobustaTLPro-Regular</vt:lpstr>
      <vt:lpstr>Rubik</vt:lpstr>
      <vt:lpstr>Source Sans Pro</vt:lpstr>
      <vt:lpstr>Verdana</vt:lpstr>
      <vt:lpstr>Office Theme</vt:lpstr>
      <vt:lpstr>Apvārsnis Eiropa sniegtās iespējas 5. klasterī</vt:lpstr>
      <vt:lpstr>PowerPoint Presentation</vt:lpstr>
      <vt:lpstr>PowerPoint Presentation</vt:lpstr>
      <vt:lpstr>Apvārsnis Eiropa 5. klastera  darba programma</vt:lpstr>
      <vt:lpstr>CLUSTER 5 TOP 10 PARTICIPANTS</vt:lpstr>
      <vt:lpstr>PowerPoint Presentation</vt:lpstr>
      <vt:lpstr>PowerPoint Presentation</vt:lpstr>
      <vt:lpstr>MULTI-faceted CLIMate adaptation ACTions to improve resilience, preparedness and responsiveness of the built environment against multiple hazards at multiple scales Horizon Europe Energy</vt:lpstr>
      <vt:lpstr>Augmenting and Evaluating the Physical and Digital Infrastructure for CCAM deployment Horizon Europe Transport</vt:lpstr>
      <vt:lpstr>D2: Cross-sectoral solutions for the climate transition </vt:lpstr>
      <vt:lpstr>D3: Sustainable, secure and competitive energy supply </vt:lpstr>
      <vt:lpstr>D3: Sustainable, secure and competitive energy supply </vt:lpstr>
      <vt:lpstr>D3: Sustainable, secure and competitive energy supply </vt:lpstr>
      <vt:lpstr>D3: Sustainable, secure and competitive energy supply </vt:lpstr>
      <vt:lpstr>D3: Sustainable, secure and competitive energy supply </vt:lpstr>
      <vt:lpstr>D4: Efficient, sustainable and inclusive energy use </vt:lpstr>
      <vt:lpstr>D4: Efficient, sustainable and inclusive energy use </vt:lpstr>
      <vt:lpstr>D6: Safe, Resilient Transport and Smart Mobility services for passengers and goods </vt:lpstr>
      <vt:lpstr>D6: Safe, Resilient Transport and Smart Mobility services for passengers and goods </vt:lpstr>
      <vt:lpstr>D6: Safe, Resilient Transport and Smart Mobility services for passengers and goods </vt:lpstr>
      <vt:lpstr>D6: Safe, Resilient Transport and Smart Mobility services for passengers and goods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Aiga Salmiņa</dc:creator>
  <cp:lastModifiedBy>Aiga Salmiņa</cp:lastModifiedBy>
  <cp:revision>7</cp:revision>
  <dcterms:created xsi:type="dcterms:W3CDTF">2024-02-12T08:09:05Z</dcterms:created>
  <dcterms:modified xsi:type="dcterms:W3CDTF">2024-07-24T09:31:13Z</dcterms:modified>
</cp:coreProperties>
</file>