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Lst>
  <p:notesMasterIdLst>
    <p:notesMasterId r:id="rId23"/>
  </p:notesMasterIdLst>
  <p:handoutMasterIdLst>
    <p:handoutMasterId r:id="rId24"/>
  </p:handoutMasterIdLst>
  <p:sldIdLst>
    <p:sldId id="703" r:id="rId7"/>
    <p:sldId id="567" r:id="rId8"/>
    <p:sldId id="705" r:id="rId9"/>
    <p:sldId id="536" r:id="rId10"/>
    <p:sldId id="706" r:id="rId11"/>
    <p:sldId id="707" r:id="rId12"/>
    <p:sldId id="708" r:id="rId13"/>
    <p:sldId id="709" r:id="rId14"/>
    <p:sldId id="710" r:id="rId15"/>
    <p:sldId id="269" r:id="rId16"/>
    <p:sldId id="764" r:id="rId17"/>
    <p:sldId id="711" r:id="rId18"/>
    <p:sldId id="801" r:id="rId19"/>
    <p:sldId id="799" r:id="rId20"/>
    <p:sldId id="802" r:id="rId21"/>
    <p:sldId id="404" r:id="rId22"/>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103E"/>
    <a:srgbClr val="FF9966"/>
    <a:srgbClr val="68478C"/>
    <a:srgbClr val="FF6600"/>
    <a:srgbClr val="800080"/>
    <a:srgbClr val="051C4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A5B8E6-3254-40CE-8AB7-065FCE848F82}" v="1" dt="2024-07-24T08:40:56.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840" y="53"/>
      </p:cViewPr>
      <p:guideLst/>
    </p:cSldViewPr>
  </p:slideViewPr>
  <p:notesTextViewPr>
    <p:cViewPr>
      <p:scale>
        <a:sx n="50" d="100"/>
        <a:sy n="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diagrams/_rels/data1.xml.rels><?xml version="1.0" encoding="UTF-8" standalone="yes"?>
<Relationships xmlns="http://schemas.openxmlformats.org/package/2006/relationships"><Relationship Id="rId2" Type="http://schemas.openxmlformats.org/officeDocument/2006/relationships/hyperlink" Target="https://eucalls.net/" TargetMode="External"/><Relationship Id="rId1" Type="http://schemas.openxmlformats.org/officeDocument/2006/relationships/hyperlink" Target="https://een.ec.europa.eu/enterprise-europe-network"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eucalls.net/" TargetMode="External"/><Relationship Id="rId1" Type="http://schemas.openxmlformats.org/officeDocument/2006/relationships/hyperlink" Target="https://een.ec.europa.eu/enterprise-europe-network"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A995DD-1D2B-4585-BEB1-0AD1BC3E70EC}"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CD5E078E-4DF4-4F9C-B1A7-23125A87E75B}">
      <dgm:prSet/>
      <dgm:spPr/>
      <dgm:t>
        <a:bodyPr/>
        <a:lstStyle/>
        <a:p>
          <a:r>
            <a:rPr lang="lv-LV" dirty="0"/>
            <a:t>tīklošanas pasākumos, tematiskās konferencēs, attiecīgos semināros vai pat </a:t>
          </a:r>
          <a:r>
            <a:rPr lang="lv-LV" dirty="0" err="1"/>
            <a:t>vebināros</a:t>
          </a:r>
          <a:r>
            <a:rPr lang="lv-LV" dirty="0"/>
            <a:t>.</a:t>
          </a:r>
        </a:p>
        <a:p>
          <a:r>
            <a:rPr lang="lv-LV" b="1" dirty="0"/>
            <a:t>! Izmantojiet savu </a:t>
          </a:r>
          <a:r>
            <a:rPr lang="lv-LV" b="1" dirty="0" err="1"/>
            <a:t>LinkedIn</a:t>
          </a:r>
          <a:r>
            <a:rPr lang="lv-LV" b="1" dirty="0"/>
            <a:t> profilu</a:t>
          </a:r>
          <a:endParaRPr lang="en-US" b="1" dirty="0"/>
        </a:p>
      </dgm:t>
    </dgm:pt>
    <dgm:pt modelId="{639D873C-C87D-40CB-8989-E02C6F6A2753}" type="parTrans" cxnId="{55EB8C1D-6FD7-4B93-B226-E3C3F91EC095}">
      <dgm:prSet/>
      <dgm:spPr/>
      <dgm:t>
        <a:bodyPr/>
        <a:lstStyle/>
        <a:p>
          <a:endParaRPr lang="en-US"/>
        </a:p>
      </dgm:t>
    </dgm:pt>
    <dgm:pt modelId="{E3F9784C-5B02-48FF-AF18-6769BADAB67C}" type="sibTrans" cxnId="{55EB8C1D-6FD7-4B93-B226-E3C3F91EC095}">
      <dgm:prSet phldrT="1" phldr="0"/>
      <dgm:spPr/>
      <dgm:t>
        <a:bodyPr/>
        <a:lstStyle/>
        <a:p>
          <a:r>
            <a:rPr lang="en-US"/>
            <a:t>1</a:t>
          </a:r>
        </a:p>
      </dgm:t>
    </dgm:pt>
    <dgm:pt modelId="{0500D94A-3002-4052-BA87-EC7C8D9E57A8}">
      <dgm:prSet/>
      <dgm:spPr/>
      <dgm:t>
        <a:bodyPr/>
        <a:lstStyle/>
        <a:p>
          <a:r>
            <a:rPr lang="lv-LV" b="1" dirty="0"/>
            <a:t>EEN</a:t>
          </a:r>
          <a:r>
            <a:rPr lang="lv-LV" dirty="0"/>
            <a:t> </a:t>
          </a:r>
        </a:p>
        <a:p>
          <a:r>
            <a:rPr lang="lv-LV" b="0" i="0" dirty="0">
              <a:hlinkClick xmlns:r="http://schemas.openxmlformats.org/officeDocument/2006/relationships" r:id="rId1"/>
            </a:rPr>
            <a:t>Enterprise </a:t>
          </a:r>
          <a:r>
            <a:rPr lang="lv-LV" b="0" i="0" dirty="0" err="1">
              <a:hlinkClick xmlns:r="http://schemas.openxmlformats.org/officeDocument/2006/relationships" r:id="rId1"/>
            </a:rPr>
            <a:t>Europe</a:t>
          </a:r>
          <a:r>
            <a:rPr lang="lv-LV" b="0" i="0" dirty="0">
              <a:hlinkClick xmlns:r="http://schemas.openxmlformats.org/officeDocument/2006/relationships" r:id="rId1"/>
            </a:rPr>
            <a:t> </a:t>
          </a:r>
          <a:r>
            <a:rPr lang="lv-LV" b="0" i="0" dirty="0" err="1">
              <a:hlinkClick xmlns:r="http://schemas.openxmlformats.org/officeDocument/2006/relationships" r:id="rId1"/>
            </a:rPr>
            <a:t>Network</a:t>
          </a:r>
          <a:r>
            <a:rPr lang="lv-LV" b="0" i="0" dirty="0">
              <a:hlinkClick xmlns:r="http://schemas.openxmlformats.org/officeDocument/2006/relationships" r:id="rId1"/>
            </a:rPr>
            <a:t> </a:t>
          </a:r>
          <a:endParaRPr lang="lv-LV" b="0" i="0" dirty="0"/>
        </a:p>
        <a:p>
          <a:r>
            <a:rPr lang="lv-LV" b="1" i="0" dirty="0"/>
            <a:t>Eucall.net</a:t>
          </a:r>
        </a:p>
        <a:p>
          <a:r>
            <a:rPr lang="en-US" b="0" i="0" dirty="0" err="1">
              <a:hlinkClick xmlns:r="http://schemas.openxmlformats.org/officeDocument/2006/relationships" r:id="rId2"/>
            </a:rPr>
            <a:t>EUcalls</a:t>
          </a:r>
          <a:r>
            <a:rPr lang="en-US" b="0" i="0" dirty="0">
              <a:hlinkClick xmlns:r="http://schemas.openxmlformats.org/officeDocument/2006/relationships" r:id="rId2"/>
            </a:rPr>
            <a:t> | EU Funding &amp; Partners Network </a:t>
          </a:r>
          <a:endParaRPr lang="lv-LV" b="0" i="0" dirty="0"/>
        </a:p>
      </dgm:t>
    </dgm:pt>
    <dgm:pt modelId="{7045F371-7110-48CC-854B-52DB31B994AA}" type="parTrans" cxnId="{585BA88A-9105-4D42-A76C-4FF09B74FFEC}">
      <dgm:prSet/>
      <dgm:spPr/>
      <dgm:t>
        <a:bodyPr/>
        <a:lstStyle/>
        <a:p>
          <a:endParaRPr lang="en-US"/>
        </a:p>
      </dgm:t>
    </dgm:pt>
    <dgm:pt modelId="{531FA168-1475-44CD-857E-35B18665A553}" type="sibTrans" cxnId="{585BA88A-9105-4D42-A76C-4FF09B74FFEC}">
      <dgm:prSet phldrT="2" phldr="0"/>
      <dgm:spPr/>
      <dgm:t>
        <a:bodyPr/>
        <a:lstStyle/>
        <a:p>
          <a:r>
            <a:rPr lang="en-US"/>
            <a:t>2</a:t>
          </a:r>
        </a:p>
      </dgm:t>
    </dgm:pt>
    <dgm:pt modelId="{7654FD36-2025-4480-AF09-717C8D7DE691}" type="pres">
      <dgm:prSet presAssocID="{20A995DD-1D2B-4585-BEB1-0AD1BC3E70EC}" presName="Name0" presStyleCnt="0">
        <dgm:presLayoutVars>
          <dgm:animLvl val="lvl"/>
          <dgm:resizeHandles val="exact"/>
        </dgm:presLayoutVars>
      </dgm:prSet>
      <dgm:spPr/>
    </dgm:pt>
    <dgm:pt modelId="{93C7CC57-4D17-4E03-8D80-55E61EF75819}" type="pres">
      <dgm:prSet presAssocID="{CD5E078E-4DF4-4F9C-B1A7-23125A87E75B}" presName="compositeNode" presStyleCnt="0">
        <dgm:presLayoutVars>
          <dgm:bulletEnabled val="1"/>
        </dgm:presLayoutVars>
      </dgm:prSet>
      <dgm:spPr/>
    </dgm:pt>
    <dgm:pt modelId="{261908FB-E7D3-4085-8956-F61A4DD22D3F}" type="pres">
      <dgm:prSet presAssocID="{CD5E078E-4DF4-4F9C-B1A7-23125A87E75B}" presName="bgRect" presStyleLbl="bgAccFollowNode1" presStyleIdx="0" presStyleCnt="2"/>
      <dgm:spPr/>
    </dgm:pt>
    <dgm:pt modelId="{36C02522-A12B-4C37-823C-AC75942762E3}" type="pres">
      <dgm:prSet presAssocID="{E3F9784C-5B02-48FF-AF18-6769BADAB67C}" presName="sibTransNodeCircle" presStyleLbl="alignNode1" presStyleIdx="0" presStyleCnt="4">
        <dgm:presLayoutVars>
          <dgm:chMax val="0"/>
          <dgm:bulletEnabled/>
        </dgm:presLayoutVars>
      </dgm:prSet>
      <dgm:spPr/>
    </dgm:pt>
    <dgm:pt modelId="{E2EF3CC9-1D1B-4D33-8E27-0972983EEBF4}" type="pres">
      <dgm:prSet presAssocID="{CD5E078E-4DF4-4F9C-B1A7-23125A87E75B}" presName="bottomLine" presStyleLbl="alignNode1" presStyleIdx="1" presStyleCnt="4">
        <dgm:presLayoutVars/>
      </dgm:prSet>
      <dgm:spPr/>
    </dgm:pt>
    <dgm:pt modelId="{43D9121E-5282-4E5F-9335-B76A9AAA3CF0}" type="pres">
      <dgm:prSet presAssocID="{CD5E078E-4DF4-4F9C-B1A7-23125A87E75B}" presName="nodeText" presStyleLbl="bgAccFollowNode1" presStyleIdx="0" presStyleCnt="2">
        <dgm:presLayoutVars>
          <dgm:bulletEnabled val="1"/>
        </dgm:presLayoutVars>
      </dgm:prSet>
      <dgm:spPr/>
    </dgm:pt>
    <dgm:pt modelId="{B50ACD15-8A0D-4CD6-88C2-12267934ADBA}" type="pres">
      <dgm:prSet presAssocID="{E3F9784C-5B02-48FF-AF18-6769BADAB67C}" presName="sibTrans" presStyleCnt="0"/>
      <dgm:spPr/>
    </dgm:pt>
    <dgm:pt modelId="{BE26ED6D-BD43-406E-9628-4D1FE2721127}" type="pres">
      <dgm:prSet presAssocID="{0500D94A-3002-4052-BA87-EC7C8D9E57A8}" presName="compositeNode" presStyleCnt="0">
        <dgm:presLayoutVars>
          <dgm:bulletEnabled val="1"/>
        </dgm:presLayoutVars>
      </dgm:prSet>
      <dgm:spPr/>
    </dgm:pt>
    <dgm:pt modelId="{9298EAB8-4B09-46C3-ABC3-4CA82A8E3B77}" type="pres">
      <dgm:prSet presAssocID="{0500D94A-3002-4052-BA87-EC7C8D9E57A8}" presName="bgRect" presStyleLbl="bgAccFollowNode1" presStyleIdx="1" presStyleCnt="2"/>
      <dgm:spPr/>
    </dgm:pt>
    <dgm:pt modelId="{ADB0F7A3-E4ED-49EA-AC50-B7555FCA49E5}" type="pres">
      <dgm:prSet presAssocID="{531FA168-1475-44CD-857E-35B18665A553}" presName="sibTransNodeCircle" presStyleLbl="alignNode1" presStyleIdx="2" presStyleCnt="4">
        <dgm:presLayoutVars>
          <dgm:chMax val="0"/>
          <dgm:bulletEnabled/>
        </dgm:presLayoutVars>
      </dgm:prSet>
      <dgm:spPr/>
    </dgm:pt>
    <dgm:pt modelId="{FB22482A-0819-46C8-A966-59191BD18A22}" type="pres">
      <dgm:prSet presAssocID="{0500D94A-3002-4052-BA87-EC7C8D9E57A8}" presName="bottomLine" presStyleLbl="alignNode1" presStyleIdx="3" presStyleCnt="4">
        <dgm:presLayoutVars/>
      </dgm:prSet>
      <dgm:spPr/>
    </dgm:pt>
    <dgm:pt modelId="{4C4E879E-2B14-40A8-8915-444CFA3437AA}" type="pres">
      <dgm:prSet presAssocID="{0500D94A-3002-4052-BA87-EC7C8D9E57A8}" presName="nodeText" presStyleLbl="bgAccFollowNode1" presStyleIdx="1" presStyleCnt="2">
        <dgm:presLayoutVars>
          <dgm:bulletEnabled val="1"/>
        </dgm:presLayoutVars>
      </dgm:prSet>
      <dgm:spPr/>
    </dgm:pt>
  </dgm:ptLst>
  <dgm:cxnLst>
    <dgm:cxn modelId="{55EB8C1D-6FD7-4B93-B226-E3C3F91EC095}" srcId="{20A995DD-1D2B-4585-BEB1-0AD1BC3E70EC}" destId="{CD5E078E-4DF4-4F9C-B1A7-23125A87E75B}" srcOrd="0" destOrd="0" parTransId="{639D873C-C87D-40CB-8989-E02C6F6A2753}" sibTransId="{E3F9784C-5B02-48FF-AF18-6769BADAB67C}"/>
    <dgm:cxn modelId="{B1272E23-C602-4880-9533-82E743E3198F}" type="presOf" srcId="{20A995DD-1D2B-4585-BEB1-0AD1BC3E70EC}" destId="{7654FD36-2025-4480-AF09-717C8D7DE691}" srcOrd="0" destOrd="0" presId="urn:microsoft.com/office/officeart/2016/7/layout/BasicLinearProcessNumbered"/>
    <dgm:cxn modelId="{D41DA734-5B66-4FBE-98B5-B8C31E75B554}" type="presOf" srcId="{531FA168-1475-44CD-857E-35B18665A553}" destId="{ADB0F7A3-E4ED-49EA-AC50-B7555FCA49E5}" srcOrd="0" destOrd="0" presId="urn:microsoft.com/office/officeart/2016/7/layout/BasicLinearProcessNumbered"/>
    <dgm:cxn modelId="{19BAE43F-3130-4A83-8C1C-A2B9D6938746}" type="presOf" srcId="{0500D94A-3002-4052-BA87-EC7C8D9E57A8}" destId="{9298EAB8-4B09-46C3-ABC3-4CA82A8E3B77}" srcOrd="0" destOrd="0" presId="urn:microsoft.com/office/officeart/2016/7/layout/BasicLinearProcessNumbered"/>
    <dgm:cxn modelId="{64B7595E-71BF-4A87-B52F-CA945A5C62F4}" type="presOf" srcId="{CD5E078E-4DF4-4F9C-B1A7-23125A87E75B}" destId="{261908FB-E7D3-4085-8956-F61A4DD22D3F}" srcOrd="0" destOrd="0" presId="urn:microsoft.com/office/officeart/2016/7/layout/BasicLinearProcessNumbered"/>
    <dgm:cxn modelId="{324A2C42-0526-425F-9F17-6653B1244896}" type="presOf" srcId="{0500D94A-3002-4052-BA87-EC7C8D9E57A8}" destId="{4C4E879E-2B14-40A8-8915-444CFA3437AA}" srcOrd="1" destOrd="0" presId="urn:microsoft.com/office/officeart/2016/7/layout/BasicLinearProcessNumbered"/>
    <dgm:cxn modelId="{01827E77-48EE-4972-83B6-0EF849C6CE31}" type="presOf" srcId="{E3F9784C-5B02-48FF-AF18-6769BADAB67C}" destId="{36C02522-A12B-4C37-823C-AC75942762E3}" srcOrd="0" destOrd="0" presId="urn:microsoft.com/office/officeart/2016/7/layout/BasicLinearProcessNumbered"/>
    <dgm:cxn modelId="{585BA88A-9105-4D42-A76C-4FF09B74FFEC}" srcId="{20A995DD-1D2B-4585-BEB1-0AD1BC3E70EC}" destId="{0500D94A-3002-4052-BA87-EC7C8D9E57A8}" srcOrd="1" destOrd="0" parTransId="{7045F371-7110-48CC-854B-52DB31B994AA}" sibTransId="{531FA168-1475-44CD-857E-35B18665A553}"/>
    <dgm:cxn modelId="{BCA392F8-01BA-40AD-9BAA-47336C12FA75}" type="presOf" srcId="{CD5E078E-4DF4-4F9C-B1A7-23125A87E75B}" destId="{43D9121E-5282-4E5F-9335-B76A9AAA3CF0}" srcOrd="1" destOrd="0" presId="urn:microsoft.com/office/officeart/2016/7/layout/BasicLinearProcessNumbered"/>
    <dgm:cxn modelId="{ECEB1CBF-9276-4D6F-98A2-45DD965A75D3}" type="presParOf" srcId="{7654FD36-2025-4480-AF09-717C8D7DE691}" destId="{93C7CC57-4D17-4E03-8D80-55E61EF75819}" srcOrd="0" destOrd="0" presId="urn:microsoft.com/office/officeart/2016/7/layout/BasicLinearProcessNumbered"/>
    <dgm:cxn modelId="{19DEB247-45C6-46C3-8AE2-2AFA04100118}" type="presParOf" srcId="{93C7CC57-4D17-4E03-8D80-55E61EF75819}" destId="{261908FB-E7D3-4085-8956-F61A4DD22D3F}" srcOrd="0" destOrd="0" presId="urn:microsoft.com/office/officeart/2016/7/layout/BasicLinearProcessNumbered"/>
    <dgm:cxn modelId="{8ED213CF-5697-40D4-86A2-BB9E0B238DED}" type="presParOf" srcId="{93C7CC57-4D17-4E03-8D80-55E61EF75819}" destId="{36C02522-A12B-4C37-823C-AC75942762E3}" srcOrd="1" destOrd="0" presId="urn:microsoft.com/office/officeart/2016/7/layout/BasicLinearProcessNumbered"/>
    <dgm:cxn modelId="{3C20F240-0859-4FCA-8B09-13C0B00D8017}" type="presParOf" srcId="{93C7CC57-4D17-4E03-8D80-55E61EF75819}" destId="{E2EF3CC9-1D1B-4D33-8E27-0972983EEBF4}" srcOrd="2" destOrd="0" presId="urn:microsoft.com/office/officeart/2016/7/layout/BasicLinearProcessNumbered"/>
    <dgm:cxn modelId="{375014BB-CA94-47DA-95B6-B49D7F14F357}" type="presParOf" srcId="{93C7CC57-4D17-4E03-8D80-55E61EF75819}" destId="{43D9121E-5282-4E5F-9335-B76A9AAA3CF0}" srcOrd="3" destOrd="0" presId="urn:microsoft.com/office/officeart/2016/7/layout/BasicLinearProcessNumbered"/>
    <dgm:cxn modelId="{6B95B469-2D08-4D21-976A-C191C2953713}" type="presParOf" srcId="{7654FD36-2025-4480-AF09-717C8D7DE691}" destId="{B50ACD15-8A0D-4CD6-88C2-12267934ADBA}" srcOrd="1" destOrd="0" presId="urn:microsoft.com/office/officeart/2016/7/layout/BasicLinearProcessNumbered"/>
    <dgm:cxn modelId="{6BD7A969-67A4-48BF-A5B8-03AE77BD1DB6}" type="presParOf" srcId="{7654FD36-2025-4480-AF09-717C8D7DE691}" destId="{BE26ED6D-BD43-406E-9628-4D1FE2721127}" srcOrd="2" destOrd="0" presId="urn:microsoft.com/office/officeart/2016/7/layout/BasicLinearProcessNumbered"/>
    <dgm:cxn modelId="{1163074C-6CE7-42FC-A81C-D931C0798727}" type="presParOf" srcId="{BE26ED6D-BD43-406E-9628-4D1FE2721127}" destId="{9298EAB8-4B09-46C3-ABC3-4CA82A8E3B77}" srcOrd="0" destOrd="0" presId="urn:microsoft.com/office/officeart/2016/7/layout/BasicLinearProcessNumbered"/>
    <dgm:cxn modelId="{04D16396-9D2C-449C-A077-F4A3F44D5027}" type="presParOf" srcId="{BE26ED6D-BD43-406E-9628-4D1FE2721127}" destId="{ADB0F7A3-E4ED-49EA-AC50-B7555FCA49E5}" srcOrd="1" destOrd="0" presId="urn:microsoft.com/office/officeart/2016/7/layout/BasicLinearProcessNumbered"/>
    <dgm:cxn modelId="{4A706A59-3E67-4010-88B9-0FF6670884FA}" type="presParOf" srcId="{BE26ED6D-BD43-406E-9628-4D1FE2721127}" destId="{FB22482A-0819-46C8-A966-59191BD18A22}" srcOrd="2" destOrd="0" presId="urn:microsoft.com/office/officeart/2016/7/layout/BasicLinearProcessNumbered"/>
    <dgm:cxn modelId="{15933BBA-F39B-4293-AF26-F654937713EA}" type="presParOf" srcId="{BE26ED6D-BD43-406E-9628-4D1FE2721127}" destId="{4C4E879E-2B14-40A8-8915-444CFA3437AA}"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1908FB-E7D3-4085-8956-F61A4DD22D3F}">
      <dsp:nvSpPr>
        <dsp:cNvPr id="0" name=""/>
        <dsp:cNvSpPr/>
      </dsp:nvSpPr>
      <dsp:spPr>
        <a:xfrm>
          <a:off x="1283" y="0"/>
          <a:ext cx="5006206" cy="435133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977900">
            <a:lnSpc>
              <a:spcPct val="90000"/>
            </a:lnSpc>
            <a:spcBef>
              <a:spcPct val="0"/>
            </a:spcBef>
            <a:spcAft>
              <a:spcPct val="35000"/>
            </a:spcAft>
            <a:buNone/>
          </a:pPr>
          <a:r>
            <a:rPr lang="lv-LV" sz="2200" kern="1200" dirty="0"/>
            <a:t>tīklošanas pasākumos, tematiskās konferencēs, attiecīgos semināros vai pat </a:t>
          </a:r>
          <a:r>
            <a:rPr lang="lv-LV" sz="2200" kern="1200" dirty="0" err="1"/>
            <a:t>vebināros</a:t>
          </a:r>
          <a:r>
            <a:rPr lang="lv-LV" sz="2200" kern="1200" dirty="0"/>
            <a:t>.</a:t>
          </a:r>
        </a:p>
        <a:p>
          <a:pPr marL="0" lvl="0" indent="0" algn="l" defTabSz="977900">
            <a:lnSpc>
              <a:spcPct val="90000"/>
            </a:lnSpc>
            <a:spcBef>
              <a:spcPct val="0"/>
            </a:spcBef>
            <a:spcAft>
              <a:spcPct val="35000"/>
            </a:spcAft>
            <a:buNone/>
          </a:pPr>
          <a:r>
            <a:rPr lang="lv-LV" sz="2200" b="1" kern="1200" dirty="0"/>
            <a:t>! Izmantojiet savu </a:t>
          </a:r>
          <a:r>
            <a:rPr lang="lv-LV" sz="2200" b="1" kern="1200" dirty="0" err="1"/>
            <a:t>LinkedIn</a:t>
          </a:r>
          <a:r>
            <a:rPr lang="lv-LV" sz="2200" b="1" kern="1200" dirty="0"/>
            <a:t> profilu</a:t>
          </a:r>
          <a:endParaRPr lang="en-US" sz="2200" b="1" kern="1200" dirty="0"/>
        </a:p>
      </dsp:txBody>
      <dsp:txXfrm>
        <a:off x="1283" y="1653508"/>
        <a:ext cx="5006206" cy="2610802"/>
      </dsp:txXfrm>
    </dsp:sp>
    <dsp:sp modelId="{36C02522-A12B-4C37-823C-AC75942762E3}">
      <dsp:nvSpPr>
        <dsp:cNvPr id="0" name=""/>
        <dsp:cNvSpPr/>
      </dsp:nvSpPr>
      <dsp:spPr>
        <a:xfrm>
          <a:off x="1851685" y="435133"/>
          <a:ext cx="1305401" cy="1305401"/>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2042857" y="626305"/>
        <a:ext cx="923057" cy="923057"/>
      </dsp:txXfrm>
    </dsp:sp>
    <dsp:sp modelId="{E2EF3CC9-1D1B-4D33-8E27-0972983EEBF4}">
      <dsp:nvSpPr>
        <dsp:cNvPr id="0" name=""/>
        <dsp:cNvSpPr/>
      </dsp:nvSpPr>
      <dsp:spPr>
        <a:xfrm>
          <a:off x="1283" y="4351266"/>
          <a:ext cx="5006206" cy="72"/>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98EAB8-4B09-46C3-ABC3-4CA82A8E3B77}">
      <dsp:nvSpPr>
        <dsp:cNvPr id="0" name=""/>
        <dsp:cNvSpPr/>
      </dsp:nvSpPr>
      <dsp:spPr>
        <a:xfrm>
          <a:off x="5508110" y="0"/>
          <a:ext cx="5006206" cy="435133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0303" tIns="330200" rIns="390303" bIns="330200" numCol="1" spcCol="1270" anchor="t" anchorCtr="0">
          <a:noAutofit/>
        </a:bodyPr>
        <a:lstStyle/>
        <a:p>
          <a:pPr marL="0" lvl="0" indent="0" algn="l" defTabSz="977900">
            <a:lnSpc>
              <a:spcPct val="90000"/>
            </a:lnSpc>
            <a:spcBef>
              <a:spcPct val="0"/>
            </a:spcBef>
            <a:spcAft>
              <a:spcPct val="35000"/>
            </a:spcAft>
            <a:buNone/>
          </a:pPr>
          <a:r>
            <a:rPr lang="lv-LV" sz="2200" b="1" kern="1200" dirty="0"/>
            <a:t>EEN</a:t>
          </a:r>
          <a:r>
            <a:rPr lang="lv-LV" sz="2200" kern="1200" dirty="0"/>
            <a:t> </a:t>
          </a:r>
        </a:p>
        <a:p>
          <a:pPr marL="0" lvl="0" indent="0" algn="l" defTabSz="977900">
            <a:lnSpc>
              <a:spcPct val="90000"/>
            </a:lnSpc>
            <a:spcBef>
              <a:spcPct val="0"/>
            </a:spcBef>
            <a:spcAft>
              <a:spcPct val="35000"/>
            </a:spcAft>
            <a:buNone/>
          </a:pPr>
          <a:r>
            <a:rPr lang="lv-LV" sz="2200" b="0" i="0" kern="1200" dirty="0">
              <a:hlinkClick xmlns:r="http://schemas.openxmlformats.org/officeDocument/2006/relationships" r:id="rId1"/>
            </a:rPr>
            <a:t>Enterprise </a:t>
          </a:r>
          <a:r>
            <a:rPr lang="lv-LV" sz="2200" b="0" i="0" kern="1200" dirty="0" err="1">
              <a:hlinkClick xmlns:r="http://schemas.openxmlformats.org/officeDocument/2006/relationships" r:id="rId1"/>
            </a:rPr>
            <a:t>Europe</a:t>
          </a:r>
          <a:r>
            <a:rPr lang="lv-LV" sz="2200" b="0" i="0" kern="1200" dirty="0">
              <a:hlinkClick xmlns:r="http://schemas.openxmlformats.org/officeDocument/2006/relationships" r:id="rId1"/>
            </a:rPr>
            <a:t> </a:t>
          </a:r>
          <a:r>
            <a:rPr lang="lv-LV" sz="2200" b="0" i="0" kern="1200" dirty="0" err="1">
              <a:hlinkClick xmlns:r="http://schemas.openxmlformats.org/officeDocument/2006/relationships" r:id="rId1"/>
            </a:rPr>
            <a:t>Network</a:t>
          </a:r>
          <a:r>
            <a:rPr lang="lv-LV" sz="2200" b="0" i="0" kern="1200" dirty="0">
              <a:hlinkClick xmlns:r="http://schemas.openxmlformats.org/officeDocument/2006/relationships" r:id="rId1"/>
            </a:rPr>
            <a:t> </a:t>
          </a:r>
          <a:endParaRPr lang="lv-LV" sz="2200" b="0" i="0" kern="1200" dirty="0"/>
        </a:p>
        <a:p>
          <a:pPr marL="0" lvl="0" indent="0" algn="l" defTabSz="977900">
            <a:lnSpc>
              <a:spcPct val="90000"/>
            </a:lnSpc>
            <a:spcBef>
              <a:spcPct val="0"/>
            </a:spcBef>
            <a:spcAft>
              <a:spcPct val="35000"/>
            </a:spcAft>
            <a:buNone/>
          </a:pPr>
          <a:r>
            <a:rPr lang="lv-LV" sz="2200" b="1" i="0" kern="1200" dirty="0"/>
            <a:t>Eucall.net</a:t>
          </a:r>
        </a:p>
        <a:p>
          <a:pPr marL="0" lvl="0" indent="0" algn="l" defTabSz="977900">
            <a:lnSpc>
              <a:spcPct val="90000"/>
            </a:lnSpc>
            <a:spcBef>
              <a:spcPct val="0"/>
            </a:spcBef>
            <a:spcAft>
              <a:spcPct val="35000"/>
            </a:spcAft>
            <a:buNone/>
          </a:pPr>
          <a:r>
            <a:rPr lang="en-US" sz="2200" b="0" i="0" kern="1200" dirty="0" err="1">
              <a:hlinkClick xmlns:r="http://schemas.openxmlformats.org/officeDocument/2006/relationships" r:id="rId2"/>
            </a:rPr>
            <a:t>EUcalls</a:t>
          </a:r>
          <a:r>
            <a:rPr lang="en-US" sz="2200" b="0" i="0" kern="1200" dirty="0">
              <a:hlinkClick xmlns:r="http://schemas.openxmlformats.org/officeDocument/2006/relationships" r:id="rId2"/>
            </a:rPr>
            <a:t> | EU Funding &amp; Partners Network </a:t>
          </a:r>
          <a:endParaRPr lang="lv-LV" sz="2200" b="0" i="0" kern="1200" dirty="0"/>
        </a:p>
      </dsp:txBody>
      <dsp:txXfrm>
        <a:off x="5508110" y="1653508"/>
        <a:ext cx="5006206" cy="2610802"/>
      </dsp:txXfrm>
    </dsp:sp>
    <dsp:sp modelId="{ADB0F7A3-E4ED-49EA-AC50-B7555FCA49E5}">
      <dsp:nvSpPr>
        <dsp:cNvPr id="0" name=""/>
        <dsp:cNvSpPr/>
      </dsp:nvSpPr>
      <dsp:spPr>
        <a:xfrm>
          <a:off x="7358512" y="435133"/>
          <a:ext cx="1305401" cy="1305401"/>
        </a:xfrm>
        <a:prstGeom prst="ellips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774" tIns="12700" rIns="10177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549684" y="626305"/>
        <a:ext cx="923057" cy="923057"/>
      </dsp:txXfrm>
    </dsp:sp>
    <dsp:sp modelId="{FB22482A-0819-46C8-A966-59191BD18A22}">
      <dsp:nvSpPr>
        <dsp:cNvPr id="0" name=""/>
        <dsp:cNvSpPr/>
      </dsp:nvSpPr>
      <dsp:spPr>
        <a:xfrm>
          <a:off x="5508110" y="4351266"/>
          <a:ext cx="5006206" cy="72"/>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24.07.2024</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24.07.2024</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B3435-08E2-4D86-CF3F-BA2E24FB2421}"/>
            </a:ext>
          </a:extLst>
        </p:cNvPr>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84DBE62A-93DA-98AE-5B9E-27DC5E7CB1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95EE99F4-F2B9-329F-F21C-F33313EACC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9859E7C6-1A80-364E-04FB-38A020D34B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extLst>
      <p:ext uri="{BB962C8B-B14F-4D97-AF65-F5344CB8AC3E}">
        <p14:creationId xmlns:p14="http://schemas.microsoft.com/office/powerpoint/2010/main" val="4091148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131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p>
        </p:txBody>
      </p:sp>
      <p:sp>
        <p:nvSpPr>
          <p:cNvPr id="4" name="Slide Number Placeholder 3"/>
          <p:cNvSpPr>
            <a:spLocks noGrp="1"/>
          </p:cNvSpPr>
          <p:nvPr>
            <p:ph type="sldNum" sz="quarter" idx="5"/>
          </p:nvPr>
        </p:nvSpPr>
        <p:spPr/>
        <p:txBody>
          <a:bodyPr/>
          <a:lstStyle/>
          <a:p>
            <a:fld id="{F43E3A39-F0E6-4DBB-A897-EDEB3961B8B5}" type="slidenum">
              <a:rPr lang="lv-LV" smtClean="0"/>
              <a:t>14</a:t>
            </a:fld>
            <a:endParaRPr lang="lv-LV"/>
          </a:p>
        </p:txBody>
      </p:sp>
    </p:spTree>
    <p:extLst>
      <p:ext uri="{BB962C8B-B14F-4D97-AF65-F5344CB8AC3E}">
        <p14:creationId xmlns:p14="http://schemas.microsoft.com/office/powerpoint/2010/main" val="31856759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1.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2.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7153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9_Title and Content">
    <p:bg>
      <p:bgPr>
        <a:solidFill>
          <a:srgbClr val="FFFFFF"/>
        </a:solidFill>
        <a:effectLst/>
      </p:bgPr>
    </p:bg>
    <p:spTree>
      <p:nvGrpSpPr>
        <p:cNvPr id="1" name=""/>
        <p:cNvGrpSpPr/>
        <p:nvPr/>
      </p:nvGrpSpPr>
      <p:grpSpPr>
        <a:xfrm>
          <a:off x="0" y="0"/>
          <a:ext cx="0" cy="0"/>
          <a:chOff x="0" y="0"/>
          <a:chExt cx="0" cy="0"/>
        </a:xfrm>
      </p:grpSpPr>
      <p:sp>
        <p:nvSpPr>
          <p:cNvPr id="78" name="Slide Number"/>
          <p:cNvSpPr txBox="1">
            <a:spLocks noGrp="1"/>
          </p:cNvSpPr>
          <p:nvPr>
            <p:ph type="sldNum" sz="quarter" idx="2"/>
          </p:nvPr>
        </p:nvSpPr>
        <p:spPr>
          <a:xfrm>
            <a:off x="346051" y="6406643"/>
            <a:ext cx="262637" cy="281941"/>
          </a:xfrm>
          <a:prstGeom prst="rect">
            <a:avLst/>
          </a:prstGeom>
        </p:spPr>
        <p:txBody>
          <a:bodyPr anchor="t"/>
          <a:lstStyle>
            <a:lvl1pPr algn="ctr">
              <a:defRPr>
                <a:solidFill>
                  <a:srgbClr val="56358C"/>
                </a:solidFill>
              </a:defRPr>
            </a:lvl1pPr>
          </a:lstStyle>
          <a:p>
            <a:fld id="{86CB4B4D-7CA3-9044-876B-883B54F8677D}" type="slidenum">
              <a:t>‹#›</a:t>
            </a:fld>
            <a:endParaRPr/>
          </a:p>
        </p:txBody>
      </p:sp>
      <p:sp>
        <p:nvSpPr>
          <p:cNvPr id="79" name="Picture Placeholder 26"/>
          <p:cNvSpPr>
            <a:spLocks noGrp="1"/>
          </p:cNvSpPr>
          <p:nvPr>
            <p:ph type="pic" sz="quarter" idx="21"/>
          </p:nvPr>
        </p:nvSpPr>
        <p:spPr>
          <a:xfrm flipH="1">
            <a:off x="1972573" y="2235328"/>
            <a:ext cx="2314576" cy="2312989"/>
          </a:xfrm>
          <a:prstGeom prst="rect">
            <a:avLst/>
          </a:prstGeom>
        </p:spPr>
        <p:txBody>
          <a:bodyPr lIns="91439" rIns="91439">
            <a:noAutofit/>
          </a:bodyPr>
          <a:lstStyle/>
          <a:p>
            <a:endParaRPr/>
          </a:p>
        </p:txBody>
      </p:sp>
      <p:sp>
        <p:nvSpPr>
          <p:cNvPr id="80" name="Picture Placeholder 26"/>
          <p:cNvSpPr>
            <a:spLocks noGrp="1"/>
          </p:cNvSpPr>
          <p:nvPr>
            <p:ph type="pic" sz="quarter" idx="22"/>
          </p:nvPr>
        </p:nvSpPr>
        <p:spPr>
          <a:xfrm>
            <a:off x="5010408" y="2235328"/>
            <a:ext cx="2314576" cy="2312989"/>
          </a:xfrm>
          <a:prstGeom prst="rect">
            <a:avLst/>
          </a:prstGeom>
        </p:spPr>
        <p:txBody>
          <a:bodyPr lIns="91439" rIns="91439">
            <a:noAutofit/>
          </a:bodyPr>
          <a:lstStyle/>
          <a:p>
            <a:endParaRPr/>
          </a:p>
        </p:txBody>
      </p:sp>
      <p:sp>
        <p:nvSpPr>
          <p:cNvPr id="81" name="Picture Placeholder 26"/>
          <p:cNvSpPr>
            <a:spLocks noGrp="1"/>
          </p:cNvSpPr>
          <p:nvPr>
            <p:ph type="pic" sz="quarter" idx="23"/>
          </p:nvPr>
        </p:nvSpPr>
        <p:spPr>
          <a:xfrm>
            <a:off x="7936073" y="2235328"/>
            <a:ext cx="2314576" cy="2312989"/>
          </a:xfrm>
          <a:prstGeom prst="rect">
            <a:avLst/>
          </a:prstGeom>
        </p:spPr>
        <p:txBody>
          <a:bodyPr lIns="91439" rIns="91439">
            <a:noAutofit/>
          </a:bodyPr>
          <a:lstStyle/>
          <a:p>
            <a:endParaRPr/>
          </a:p>
        </p:txBody>
      </p:sp>
      <p:pic>
        <p:nvPicPr>
          <p:cNvPr id="82" name="EIC square.ai" descr="EIC square.ai"/>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Tree>
    <p:extLst>
      <p:ext uri="{BB962C8B-B14F-4D97-AF65-F5344CB8AC3E}">
        <p14:creationId xmlns:p14="http://schemas.microsoft.com/office/powerpoint/2010/main" val="414571573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24/07/2024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image" Target="../media/image10.png"/><Relationship Id="rId39" Type="http://schemas.openxmlformats.org/officeDocument/2006/relationships/image" Target="../media/image23.png"/><Relationship Id="rId21" Type="http://schemas.openxmlformats.org/officeDocument/2006/relationships/image" Target="../media/image5.png"/><Relationship Id="rId34" Type="http://schemas.openxmlformats.org/officeDocument/2006/relationships/image" Target="../media/image18.png"/><Relationship Id="rId42" Type="http://schemas.openxmlformats.org/officeDocument/2006/relationships/image" Target="../media/image26.png"/><Relationship Id="rId47" Type="http://schemas.openxmlformats.org/officeDocument/2006/relationships/image" Target="../media/image31.png"/><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image" Target="../media/image13.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8.png"/><Relationship Id="rId32" Type="http://schemas.openxmlformats.org/officeDocument/2006/relationships/image" Target="../media/image16.png"/><Relationship Id="rId37" Type="http://schemas.openxmlformats.org/officeDocument/2006/relationships/image" Target="../media/image21.png"/><Relationship Id="rId40" Type="http://schemas.openxmlformats.org/officeDocument/2006/relationships/image" Target="../media/image24.png"/><Relationship Id="rId45" Type="http://schemas.openxmlformats.org/officeDocument/2006/relationships/image" Target="../media/image29.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image" Target="../media/image7.png"/><Relationship Id="rId28" Type="http://schemas.openxmlformats.org/officeDocument/2006/relationships/image" Target="../media/image12.png"/><Relationship Id="rId36" Type="http://schemas.openxmlformats.org/officeDocument/2006/relationships/image" Target="../media/image20.png"/><Relationship Id="rId10" Type="http://schemas.openxmlformats.org/officeDocument/2006/relationships/slideLayout" Target="../slideLayouts/slideLayout24.xml"/><Relationship Id="rId19" Type="http://schemas.openxmlformats.org/officeDocument/2006/relationships/theme" Target="../theme/theme2.xml"/><Relationship Id="rId31" Type="http://schemas.openxmlformats.org/officeDocument/2006/relationships/image" Target="../media/image15.png"/><Relationship Id="rId44" Type="http://schemas.openxmlformats.org/officeDocument/2006/relationships/image" Target="../media/image28.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6.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43" Type="http://schemas.openxmlformats.org/officeDocument/2006/relationships/image" Target="../media/image27.png"/><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image" Target="../media/image9.png"/><Relationship Id="rId33" Type="http://schemas.openxmlformats.org/officeDocument/2006/relationships/image" Target="../media/image17.png"/><Relationship Id="rId38" Type="http://schemas.openxmlformats.org/officeDocument/2006/relationships/image" Target="../media/image22.png"/><Relationship Id="rId46" Type="http://schemas.openxmlformats.org/officeDocument/2006/relationships/image" Target="../media/image30.png"/><Relationship Id="rId20" Type="http://schemas.openxmlformats.org/officeDocument/2006/relationships/image" Target="../media/image4.png"/><Relationship Id="rId41" Type="http://schemas.openxmlformats.org/officeDocument/2006/relationships/image" Target="../media/image25.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5.png"/><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21" Type="http://schemas.openxmlformats.org/officeDocument/2006/relationships/image" Target="../media/image12.png"/><Relationship Id="rId34" Type="http://schemas.openxmlformats.org/officeDocument/2006/relationships/image" Target="../media/image25.png"/><Relationship Id="rId7" Type="http://schemas.openxmlformats.org/officeDocument/2006/relationships/slideLayout" Target="../slideLayouts/slideLayout39.xml"/><Relationship Id="rId12" Type="http://schemas.openxmlformats.org/officeDocument/2006/relationships/theme" Target="../theme/theme3.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2" Type="http://schemas.openxmlformats.org/officeDocument/2006/relationships/slideLayout" Target="../slideLayouts/slideLayout34.xml"/><Relationship Id="rId16" Type="http://schemas.openxmlformats.org/officeDocument/2006/relationships/image" Target="../media/image7.png"/><Relationship Id="rId20" Type="http://schemas.openxmlformats.org/officeDocument/2006/relationships/image" Target="../media/image11.png"/><Relationship Id="rId29" Type="http://schemas.openxmlformats.org/officeDocument/2006/relationships/image" Target="../media/image20.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15.pn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png"/><Relationship Id="rId5" Type="http://schemas.openxmlformats.org/officeDocument/2006/relationships/slideLayout" Target="../slideLayouts/slideLayout37.xml"/><Relationship Id="rId15" Type="http://schemas.openxmlformats.org/officeDocument/2006/relationships/image" Target="../media/image36.png"/><Relationship Id="rId23" Type="http://schemas.openxmlformats.org/officeDocument/2006/relationships/image" Target="../media/image14.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42.xml"/><Relationship Id="rId19" Type="http://schemas.openxmlformats.org/officeDocument/2006/relationships/image" Target="../media/image10.png"/><Relationship Id="rId31" Type="http://schemas.openxmlformats.org/officeDocument/2006/relationships/image" Target="../media/image22.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35.png"/><Relationship Id="rId22" Type="http://schemas.openxmlformats.org/officeDocument/2006/relationships/image" Target="../media/image13.png"/><Relationship Id="rId27" Type="http://schemas.openxmlformats.org/officeDocument/2006/relationships/image" Target="../media/image18.png"/><Relationship Id="rId30" Type="http://schemas.openxmlformats.org/officeDocument/2006/relationships/image" Target="../media/image21.png"/><Relationship Id="rId35" Type="http://schemas.openxmlformats.org/officeDocument/2006/relationships/image" Target="../media/image26.png"/><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6"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715" r:id="rId13"/>
    <p:sldLayoutId id="2147483716"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ja.plotniece@lzp.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eie-2024-connect-02-01?order=DESC&amp;pageNumber=1&amp;pageSize=10&amp;sortBy=relevance&amp;keywords=connect&amp;isExactMatch=true&amp;status=31094501,31094502&amp;frameworkProgramme=4310839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ec.europa.eu/info/funding-tenders/opportunities/portal/screen/opportunities/topic-details/horizon-eie-2024-connect-02-02?keywords=connect&amp;isExactMatch=true&amp;status=31094501,31094502&amp;frameworkProgramme=43108390&amp;order=DESC&amp;pageNumber=1&amp;pageSize=50&amp;sortBy=relevanc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8.xml"/><Relationship Id="rId4" Type="http://schemas.openxmlformats.org/officeDocument/2006/relationships/image" Target="../media/image66.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ai.eitcommunity.eu/challenge-list-of-2024"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emdesk.com/academy"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ec.europa.eu/info/funding-tenders/opportunities/portal/screen/programmes/horizon/lump-sum"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7BB38-75DF-5F00-7786-001D9CB1E04A}"/>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E49E0243-EBDD-4B61-9D2E-A6A11E25437C}"/>
              </a:ext>
            </a:extLst>
          </p:cNvPr>
          <p:cNvSpPr>
            <a:spLocks noGrp="1"/>
          </p:cNvSpPr>
          <p:nvPr>
            <p:ph type="title"/>
          </p:nvPr>
        </p:nvSpPr>
        <p:spPr>
          <a:xfrm>
            <a:off x="3782130" y="2971800"/>
            <a:ext cx="4754739" cy="914400"/>
          </a:xfrm>
        </p:spPr>
        <p:txBody>
          <a:bodyPr>
            <a:normAutofit/>
          </a:bodyPr>
          <a:lstStyle/>
          <a:p>
            <a:pPr>
              <a:defRPr/>
            </a:pPr>
            <a:r>
              <a:rPr lang="lv-LV" altLang="lv-LV" sz="3600" dirty="0">
                <a:solidFill>
                  <a:srgbClr val="0308DB">
                    <a:lumMod val="50000"/>
                  </a:srgbClr>
                </a:solidFill>
                <a:cs typeface="+mj-cs"/>
              </a:rPr>
              <a:t>Apvārsnis Eiropa</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A9D6A3FD-19A8-FE26-FA66-8C19B1BC0EE9}"/>
              </a:ext>
            </a:extLst>
          </p:cNvPr>
          <p:cNvSpPr txBox="1">
            <a:spLocks/>
          </p:cNvSpPr>
          <p:nvPr/>
        </p:nvSpPr>
        <p:spPr bwMode="auto">
          <a:xfrm rot="10800000" flipV="1">
            <a:off x="63500" y="62386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800">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800"/>
          </a:p>
        </p:txBody>
      </p:sp>
      <p:sp>
        <p:nvSpPr>
          <p:cNvPr id="2" name="Rectangle 1">
            <a:extLst>
              <a:ext uri="{FF2B5EF4-FFF2-40B4-BE49-F238E27FC236}">
                <a16:creationId xmlns:a16="http://schemas.microsoft.com/office/drawing/2014/main" id="{F0FBBAC7-3D34-4324-100F-F38D94B6E20F}"/>
              </a:ext>
            </a:extLst>
          </p:cNvPr>
          <p:cNvSpPr/>
          <p:nvPr/>
        </p:nvSpPr>
        <p:spPr>
          <a:xfrm>
            <a:off x="229322" y="5182802"/>
            <a:ext cx="4415117" cy="954107"/>
          </a:xfrm>
          <a:prstGeom prst="rect">
            <a:avLst/>
          </a:prstGeom>
        </p:spPr>
        <p:txBody>
          <a:bodyPr wrap="square">
            <a:spAutoFit/>
          </a:bodyPr>
          <a:lstStyle/>
          <a:p>
            <a:pPr>
              <a:defRPr/>
            </a:pPr>
            <a:r>
              <a:rPr lang="lv-LV" altLang="lv-LV" sz="1400" b="1" dirty="0">
                <a:latin typeface="Verdana" panose="020B0604030504040204" pitchFamily="34" charset="0"/>
                <a:ea typeface="Verdana" panose="020B0604030504040204" pitchFamily="34" charset="0"/>
                <a:cs typeface="Verdana" panose="020B0604030504040204" pitchFamily="34" charset="0"/>
              </a:rPr>
              <a:t>Marija Plotniece</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Nacionālais </a:t>
            </a:r>
            <a:r>
              <a:rPr lang="lv-LV" altLang="lv-LV" sz="1400" dirty="0" err="1">
                <a:latin typeface="Verdana" panose="020B0604030504040204" pitchFamily="34" charset="0"/>
                <a:ea typeface="Verdana" panose="020B0604030504040204" pitchFamily="34" charset="0"/>
                <a:cs typeface="Verdana" panose="020B0604030504040204" pitchFamily="34" charset="0"/>
              </a:rPr>
              <a:t>kontaktpunts</a:t>
            </a:r>
            <a:endParaRPr lang="lv-LV" altLang="lv-LV" sz="1400" dirty="0">
              <a:latin typeface="Verdana" panose="020B0604030504040204" pitchFamily="34" charset="0"/>
              <a:ea typeface="Verdana" panose="020B0604030504040204" pitchFamily="34" charset="0"/>
              <a:cs typeface="Verdana" panose="020B0604030504040204" pitchFamily="34" charset="0"/>
            </a:endParaRP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rPr>
              <a:t>NKP EIC, EIE, EIT, RI</a:t>
            </a:r>
          </a:p>
          <a:p>
            <a:pPr>
              <a:defRPr/>
            </a:pPr>
            <a:r>
              <a:rPr lang="lv-LV" altLang="lv-LV" sz="1400" dirty="0">
                <a:latin typeface="Verdana" panose="020B0604030504040204" pitchFamily="34" charset="0"/>
                <a:ea typeface="Verdana" panose="020B0604030504040204" pitchFamily="34" charset="0"/>
                <a:cs typeface="Verdana" panose="020B0604030504040204" pitchFamily="34" charset="0"/>
                <a:hlinkClick r:id="rId3"/>
              </a:rPr>
              <a:t>marija.plotniece@lzp.gov.lv</a:t>
            </a:r>
            <a:r>
              <a:rPr lang="lv-LV" alt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5" name="Picture 4" descr="A black background with red numbers and text&#10;&#10;Description automatically generated">
            <a:extLst>
              <a:ext uri="{FF2B5EF4-FFF2-40B4-BE49-F238E27FC236}">
                <a16:creationId xmlns:a16="http://schemas.microsoft.com/office/drawing/2014/main" id="{2401BA6B-07CE-1A08-1478-3B06FCC82CEC}"/>
              </a:ext>
            </a:extLst>
          </p:cNvPr>
          <p:cNvPicPr>
            <a:picLocks noChangeAspect="1"/>
          </p:cNvPicPr>
          <p:nvPr/>
        </p:nvPicPr>
        <p:blipFill>
          <a:blip r:embed="rId4"/>
          <a:stretch>
            <a:fillRect/>
          </a:stretch>
        </p:blipFill>
        <p:spPr>
          <a:xfrm>
            <a:off x="4024310" y="5182802"/>
            <a:ext cx="4143375" cy="1152525"/>
          </a:xfrm>
          <a:prstGeom prst="rect">
            <a:avLst/>
          </a:prstGeom>
        </p:spPr>
      </p:pic>
      <p:sp>
        <p:nvSpPr>
          <p:cNvPr id="3" name="Title 1">
            <a:extLst>
              <a:ext uri="{FF2B5EF4-FFF2-40B4-BE49-F238E27FC236}">
                <a16:creationId xmlns:a16="http://schemas.microsoft.com/office/drawing/2014/main" id="{C508A51F-69E1-9F4D-DD96-5F11CD38B2A3}"/>
              </a:ext>
            </a:extLst>
          </p:cNvPr>
          <p:cNvSpPr txBox="1">
            <a:spLocks/>
          </p:cNvSpPr>
          <p:nvPr/>
        </p:nvSpPr>
        <p:spPr>
          <a:xfrm>
            <a:off x="2901326" y="3429000"/>
            <a:ext cx="6389341" cy="91440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en-US" sz="3600" dirty="0">
                <a:solidFill>
                  <a:srgbClr val="68478C"/>
                </a:solidFill>
                <a:latin typeface="+mj-lt"/>
                <a:ea typeface="Times New Roman" panose="02020603050405020304" pitchFamily="18" charset="0"/>
                <a:cs typeface="+mj-cs"/>
              </a:rPr>
              <a:t>ievads</a:t>
            </a:r>
            <a:endParaRPr lang="en-US" altLang="en-US" sz="2800" dirty="0">
              <a:solidFill>
                <a:srgbClr val="68478C"/>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973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Rectangle"/>
          <p:cNvSpPr/>
          <p:nvPr/>
        </p:nvSpPr>
        <p:spPr>
          <a:xfrm>
            <a:off x="-12700" y="2221"/>
            <a:ext cx="12217400" cy="6853558"/>
          </a:xfrm>
          <a:prstGeom prst="rect">
            <a:avLst/>
          </a:prstGeom>
          <a:solidFill>
            <a:srgbClr val="513687">
              <a:alpha val="20000"/>
            </a:srgbClr>
          </a:solidFill>
          <a:ln w="12700">
            <a:miter lim="400000"/>
          </a:ln>
        </p:spPr>
        <p:txBody>
          <a:bodyPr lIns="45719" rIns="45719" anchor="ctr"/>
          <a:lstStyle/>
          <a:p>
            <a:endParaRPr/>
          </a:p>
        </p:txBody>
      </p:sp>
      <p:sp>
        <p:nvSpPr>
          <p:cNvPr id="469" name="Rectangle 16"/>
          <p:cNvSpPr txBox="1">
            <a:spLocks noGrp="1"/>
          </p:cNvSpPr>
          <p:nvPr>
            <p:ph type="sldNum" sz="quarter" idx="2"/>
          </p:nvPr>
        </p:nvSpPr>
        <p:spPr>
          <a:xfrm>
            <a:off x="401118" y="6343143"/>
            <a:ext cx="254102" cy="2819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pic>
        <p:nvPicPr>
          <p:cNvPr id="470" name="eic-process-road.ai" descr="eic-process-road.ai"/>
          <p:cNvPicPr>
            <a:picLocks noChangeAspect="1"/>
          </p:cNvPicPr>
          <p:nvPr/>
        </p:nvPicPr>
        <p:blipFill>
          <a:blip r:embed="rId2"/>
          <a:stretch>
            <a:fillRect/>
          </a:stretch>
        </p:blipFill>
        <p:spPr>
          <a:xfrm>
            <a:off x="2727300" y="1481557"/>
            <a:ext cx="6232005" cy="3697501"/>
          </a:xfrm>
          <a:prstGeom prst="rect">
            <a:avLst/>
          </a:prstGeom>
          <a:ln w="12700">
            <a:miter lim="400000"/>
          </a:ln>
        </p:spPr>
      </p:pic>
      <p:pic>
        <p:nvPicPr>
          <p:cNvPr id="471" name="Image" descr="Image"/>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215317" y="4863712"/>
            <a:ext cx="381001" cy="379770"/>
          </a:xfrm>
          <a:prstGeom prst="rect">
            <a:avLst/>
          </a:prstGeom>
          <a:ln w="12700">
            <a:miter lim="400000"/>
          </a:ln>
        </p:spPr>
      </p:pic>
      <p:pic>
        <p:nvPicPr>
          <p:cNvPr id="472" name="Image" descr="Image"/>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928492" y="444500"/>
            <a:ext cx="1270001" cy="1366417"/>
          </a:xfrm>
          <a:prstGeom prst="rect">
            <a:avLst/>
          </a:prstGeom>
          <a:ln w="12700">
            <a:miter lim="400000"/>
          </a:ln>
        </p:spPr>
      </p:pic>
      <p:pic>
        <p:nvPicPr>
          <p:cNvPr id="473" name="Image" descr="Image"/>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360542" y="1198886"/>
            <a:ext cx="508001" cy="724365"/>
          </a:xfrm>
          <a:prstGeom prst="rect">
            <a:avLst/>
          </a:prstGeom>
          <a:ln w="12700">
            <a:miter lim="400000"/>
          </a:ln>
        </p:spPr>
      </p:pic>
      <p:grpSp>
        <p:nvGrpSpPr>
          <p:cNvPr id="477" name="Group"/>
          <p:cNvGrpSpPr/>
          <p:nvPr/>
        </p:nvGrpSpPr>
        <p:grpSpPr>
          <a:xfrm>
            <a:off x="6231609" y="393126"/>
            <a:ext cx="3746599" cy="759534"/>
            <a:chOff x="0" y="0"/>
            <a:chExt cx="3746598" cy="759532"/>
          </a:xfrm>
        </p:grpSpPr>
        <p:pic>
          <p:nvPicPr>
            <p:cNvPr id="474" name="Image" descr="Image"/>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0" y="0"/>
              <a:ext cx="762000" cy="759533"/>
            </a:xfrm>
            <a:prstGeom prst="rect">
              <a:avLst/>
            </a:prstGeom>
            <a:ln w="12700" cap="flat">
              <a:noFill/>
              <a:miter lim="400000"/>
            </a:ln>
            <a:effectLst/>
          </p:spPr>
        </p:pic>
        <p:sp>
          <p:nvSpPr>
            <p:cNvPr id="475" name="TextBox 72"/>
            <p:cNvSpPr txBox="1"/>
            <p:nvPr/>
          </p:nvSpPr>
          <p:spPr>
            <a:xfrm>
              <a:off x="899268" y="124719"/>
              <a:ext cx="2141538" cy="2819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200">
                  <a:solidFill>
                    <a:srgbClr val="BE443E"/>
                  </a:solidFill>
                </a:defRPr>
              </a:lvl1pPr>
            </a:lstStyle>
            <a:p>
              <a:r>
                <a:t>SEAL OF EXCELLENCE</a:t>
              </a:r>
            </a:p>
          </p:txBody>
        </p:sp>
        <p:sp>
          <p:nvSpPr>
            <p:cNvPr id="476" name="TextBox 72"/>
            <p:cNvSpPr txBox="1"/>
            <p:nvPr/>
          </p:nvSpPr>
          <p:spPr>
            <a:xfrm>
              <a:off x="899268" y="352872"/>
              <a:ext cx="2847331" cy="320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defTabSz="457200">
                <a:defRPr sz="1400">
                  <a:latin typeface="Averta PE Semibold"/>
                  <a:ea typeface="Averta PE Semibold"/>
                  <a:cs typeface="Averta PE Semibold"/>
                  <a:sym typeface="Averta PE Semibold"/>
                </a:defRPr>
              </a:lvl1pPr>
            </a:lstStyle>
            <a:p>
              <a:r>
                <a:t>Fast track to other funding</a:t>
              </a:r>
            </a:p>
          </p:txBody>
        </p:sp>
      </p:grpSp>
      <p:pic>
        <p:nvPicPr>
          <p:cNvPr id="478" name="Image" descr="Image"/>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10808" y="4766061"/>
            <a:ext cx="1117601" cy="1654261"/>
          </a:xfrm>
          <a:prstGeom prst="rect">
            <a:avLst/>
          </a:prstGeom>
          <a:ln w="12700">
            <a:miter lim="400000"/>
          </a:ln>
        </p:spPr>
      </p:pic>
      <p:pic>
        <p:nvPicPr>
          <p:cNvPr id="479" name="Image" descr="Image"/>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660282" y="5377291"/>
            <a:ext cx="1270001" cy="1093521"/>
          </a:xfrm>
          <a:prstGeom prst="rect">
            <a:avLst/>
          </a:prstGeom>
          <a:ln w="12700">
            <a:miter lim="400000"/>
          </a:ln>
        </p:spPr>
      </p:pic>
      <p:pic>
        <p:nvPicPr>
          <p:cNvPr id="480" name="Image" descr="Image"/>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5615469" y="4846712"/>
            <a:ext cx="762001" cy="1213559"/>
          </a:xfrm>
          <a:prstGeom prst="rect">
            <a:avLst/>
          </a:prstGeom>
          <a:ln w="12700">
            <a:miter lim="400000"/>
          </a:ln>
        </p:spPr>
      </p:pic>
      <p:grpSp>
        <p:nvGrpSpPr>
          <p:cNvPr id="486" name="Group"/>
          <p:cNvGrpSpPr/>
          <p:nvPr/>
        </p:nvGrpSpPr>
        <p:grpSpPr>
          <a:xfrm>
            <a:off x="2458342" y="5431756"/>
            <a:ext cx="2802236" cy="1271648"/>
            <a:chOff x="0" y="0"/>
            <a:chExt cx="2802235" cy="1271646"/>
          </a:xfrm>
        </p:grpSpPr>
        <p:sp>
          <p:nvSpPr>
            <p:cNvPr id="481" name="TextBox 72"/>
            <p:cNvSpPr txBox="1"/>
            <p:nvPr/>
          </p:nvSpPr>
          <p:spPr>
            <a:xfrm>
              <a:off x="0" y="-1"/>
              <a:ext cx="2242206" cy="320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PATHFINDER</a:t>
              </a:r>
            </a:p>
          </p:txBody>
        </p:sp>
        <p:sp>
          <p:nvSpPr>
            <p:cNvPr id="482" name="TextBox 72"/>
            <p:cNvSpPr txBox="1"/>
            <p:nvPr/>
          </p:nvSpPr>
          <p:spPr>
            <a:xfrm>
              <a:off x="152400" y="265806"/>
              <a:ext cx="2649836" cy="1005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consortia</a:t>
              </a:r>
            </a:p>
            <a:p>
              <a:pPr defTabSz="457200">
                <a:defRPr sz="1400">
                  <a:latin typeface="Averta PE Semibold"/>
                  <a:ea typeface="Averta PE Semibold"/>
                  <a:cs typeface="Averta PE Semibold"/>
                  <a:sym typeface="Averta PE Semibold"/>
                </a:defRPr>
              </a:pPr>
              <a:r>
                <a:t>Grants up to </a:t>
              </a:r>
              <a:r>
                <a:rPr>
                  <a:solidFill>
                    <a:srgbClr val="E0252F"/>
                  </a:solidFill>
                </a:rPr>
                <a:t>€4 million</a:t>
              </a:r>
            </a:p>
            <a:p>
              <a:pPr defTabSz="457200">
                <a:defRPr sz="1400">
                  <a:latin typeface="Averta PE Semibold"/>
                  <a:ea typeface="Averta PE Semibold"/>
                  <a:cs typeface="Averta PE Semibold"/>
                  <a:sym typeface="Averta PE Semibold"/>
                </a:defRPr>
              </a:pPr>
              <a:r>
                <a:t>To research technology</a:t>
              </a:r>
            </a:p>
            <a:p>
              <a:pPr defTabSz="457200">
                <a:defRPr sz="1400">
                  <a:latin typeface="Averta PE Semibold"/>
                  <a:ea typeface="Averta PE Semibold"/>
                  <a:cs typeface="Averta PE Semibold"/>
                  <a:sym typeface="Averta PE Semibold"/>
                </a:defRPr>
              </a:pPr>
              <a:r>
                <a:t>breakthroughs (TRL 1-4)</a:t>
              </a:r>
            </a:p>
          </p:txBody>
        </p:sp>
        <p:pic>
          <p:nvPicPr>
            <p:cNvPr id="48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386667"/>
              <a:ext cx="101601" cy="101272"/>
            </a:xfrm>
            <a:prstGeom prst="rect">
              <a:avLst/>
            </a:prstGeom>
            <a:ln w="12700" cap="flat">
              <a:noFill/>
              <a:miter lim="400000"/>
            </a:ln>
            <a:effectLst/>
          </p:spPr>
        </p:pic>
        <p:pic>
          <p:nvPicPr>
            <p:cNvPr id="484"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609182"/>
              <a:ext cx="101601" cy="101273"/>
            </a:xfrm>
            <a:prstGeom prst="rect">
              <a:avLst/>
            </a:prstGeom>
            <a:ln w="12700" cap="flat">
              <a:noFill/>
              <a:miter lim="400000"/>
            </a:ln>
            <a:effectLst/>
          </p:spPr>
        </p:pic>
        <p:pic>
          <p:nvPicPr>
            <p:cNvPr id="485"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7908" y="831698"/>
              <a:ext cx="101601" cy="101273"/>
            </a:xfrm>
            <a:prstGeom prst="rect">
              <a:avLst/>
            </a:prstGeom>
            <a:ln w="12700" cap="flat">
              <a:noFill/>
              <a:miter lim="400000"/>
            </a:ln>
            <a:effectLst/>
          </p:spPr>
        </p:pic>
      </p:grpSp>
      <p:pic>
        <p:nvPicPr>
          <p:cNvPr id="487" name="Image" descr="Image"/>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2407542" y="2487568"/>
            <a:ext cx="1117601" cy="1654264"/>
          </a:xfrm>
          <a:prstGeom prst="rect">
            <a:avLst/>
          </a:prstGeom>
          <a:ln w="12700">
            <a:miter lim="400000"/>
          </a:ln>
        </p:spPr>
      </p:pic>
      <p:pic>
        <p:nvPicPr>
          <p:cNvPr id="488" name="Image" descr="Image"/>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flipH="1">
            <a:off x="3547540" y="3921226"/>
            <a:ext cx="508001" cy="899276"/>
          </a:xfrm>
          <a:prstGeom prst="rect">
            <a:avLst/>
          </a:prstGeom>
          <a:ln w="12700">
            <a:miter lim="400000"/>
          </a:ln>
        </p:spPr>
      </p:pic>
      <p:grpSp>
        <p:nvGrpSpPr>
          <p:cNvPr id="495" name="Group"/>
          <p:cNvGrpSpPr/>
          <p:nvPr/>
        </p:nvGrpSpPr>
        <p:grpSpPr>
          <a:xfrm>
            <a:off x="255848" y="2583655"/>
            <a:ext cx="2281239" cy="1766948"/>
            <a:chOff x="-241300" y="-292100"/>
            <a:chExt cx="2281237" cy="1766946"/>
          </a:xfrm>
        </p:grpSpPr>
        <p:sp>
          <p:nvSpPr>
            <p:cNvPr id="489" name="TextBox 72"/>
            <p:cNvSpPr txBox="1"/>
            <p:nvPr/>
          </p:nvSpPr>
          <p:spPr>
            <a:xfrm>
              <a:off x="-241300" y="-292100"/>
              <a:ext cx="2169875" cy="3200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ACCELERATOR</a:t>
              </a:r>
            </a:p>
          </p:txBody>
        </p:sp>
        <p:sp>
          <p:nvSpPr>
            <p:cNvPr id="490" name="TextBox 72"/>
            <p:cNvSpPr txBox="1"/>
            <p:nvPr/>
          </p:nvSpPr>
          <p:spPr>
            <a:xfrm>
              <a:off x="-101600" y="11806"/>
              <a:ext cx="2141538" cy="14630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single companies</a:t>
              </a:r>
            </a:p>
            <a:p>
              <a:pPr defTabSz="457200">
                <a:defRPr sz="1400">
                  <a:latin typeface="Averta PE Semibold"/>
                  <a:ea typeface="Averta PE Semibold"/>
                  <a:cs typeface="Averta PE Semibold"/>
                  <a:sym typeface="Averta PE Semibold"/>
                </a:defRPr>
              </a:pPr>
              <a:r>
                <a:t>Grants up to </a:t>
              </a:r>
              <a:r>
                <a:rPr>
                  <a:solidFill>
                    <a:srgbClr val="E0252F"/>
                  </a:solidFill>
                </a:rPr>
                <a:t>€2.5 million</a:t>
              </a:r>
            </a:p>
            <a:p>
              <a:pPr defTabSz="457200">
                <a:defRPr sz="1400">
                  <a:latin typeface="Averta PE Semibold"/>
                  <a:ea typeface="Averta PE Semibold"/>
                  <a:cs typeface="Averta PE Semibold"/>
                  <a:sym typeface="Averta PE Semibold"/>
                </a:defRPr>
              </a:pPr>
              <a:r>
                <a:t>Equity up to </a:t>
              </a:r>
              <a:r>
                <a:rPr>
                  <a:solidFill>
                    <a:srgbClr val="E0252F"/>
                  </a:solidFill>
                </a:rPr>
                <a:t>€15 million</a:t>
              </a:r>
            </a:p>
            <a:p>
              <a:pPr defTabSz="457200">
                <a:defRPr sz="1400">
                  <a:latin typeface="Averta PE Semibold"/>
                  <a:ea typeface="Averta PE Semibold"/>
                  <a:cs typeface="Averta PE Semibold"/>
                  <a:sym typeface="Averta PE Semibold"/>
                </a:defRPr>
              </a:pPr>
              <a:r>
                <a:t>or above</a:t>
              </a:r>
            </a:p>
            <a:p>
              <a:pPr defTabSz="457200">
                <a:defRPr sz="1400">
                  <a:latin typeface="Averta PE Semibold"/>
                  <a:ea typeface="Averta PE Semibold"/>
                  <a:cs typeface="Averta PE Semibold"/>
                  <a:sym typeface="Averta PE Semibold"/>
                </a:defRPr>
              </a:pPr>
              <a:r>
                <a:t>To enter the market &amp;</a:t>
              </a:r>
            </a:p>
            <a:p>
              <a:pPr defTabSz="457200">
                <a:defRPr sz="1400">
                  <a:latin typeface="Averta PE Semibold"/>
                  <a:ea typeface="Averta PE Semibold"/>
                  <a:cs typeface="Averta PE Semibold"/>
                  <a:sym typeface="Averta PE Semibold"/>
                </a:defRPr>
              </a:pPr>
              <a:r>
                <a:t>scale-up (TRL 6-9)</a:t>
              </a:r>
            </a:p>
          </p:txBody>
        </p:sp>
        <p:pic>
          <p:nvPicPr>
            <p:cNvPr id="49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115021"/>
              <a:ext cx="101601" cy="101273"/>
            </a:xfrm>
            <a:prstGeom prst="rect">
              <a:avLst/>
            </a:prstGeom>
            <a:ln w="12700" cap="flat">
              <a:noFill/>
              <a:miter lim="400000"/>
            </a:ln>
            <a:effectLst/>
          </p:spPr>
        </p:pic>
        <p:pic>
          <p:nvPicPr>
            <p:cNvPr id="49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388337"/>
              <a:ext cx="101601" cy="101272"/>
            </a:xfrm>
            <a:prstGeom prst="rect">
              <a:avLst/>
            </a:prstGeom>
            <a:ln w="12700" cap="flat">
              <a:noFill/>
              <a:miter lim="400000"/>
            </a:ln>
            <a:effectLst/>
          </p:spPr>
        </p:pic>
        <p:pic>
          <p:nvPicPr>
            <p:cNvPr id="49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598153"/>
              <a:ext cx="101601" cy="101272"/>
            </a:xfrm>
            <a:prstGeom prst="rect">
              <a:avLst/>
            </a:prstGeom>
            <a:ln w="12700" cap="flat">
              <a:noFill/>
              <a:miter lim="400000"/>
            </a:ln>
            <a:effectLst/>
          </p:spPr>
        </p:pic>
        <p:pic>
          <p:nvPicPr>
            <p:cNvPr id="494"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22980" y="1068053"/>
              <a:ext cx="101601" cy="101272"/>
            </a:xfrm>
            <a:prstGeom prst="rect">
              <a:avLst/>
            </a:prstGeom>
            <a:ln w="12700" cap="flat">
              <a:noFill/>
              <a:miter lim="400000"/>
            </a:ln>
            <a:effectLst/>
          </p:spPr>
        </p:pic>
      </p:grpSp>
      <p:pic>
        <p:nvPicPr>
          <p:cNvPr id="496" name="Image" descr="Image"/>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9050194" y="3766161"/>
            <a:ext cx="1117601" cy="1654263"/>
          </a:xfrm>
          <a:prstGeom prst="rect">
            <a:avLst/>
          </a:prstGeom>
          <a:ln w="12700">
            <a:miter lim="400000"/>
          </a:ln>
        </p:spPr>
      </p:pic>
      <p:pic>
        <p:nvPicPr>
          <p:cNvPr id="497" name="Image" descr="Image"/>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144642" y="4244402"/>
            <a:ext cx="1270001" cy="596180"/>
          </a:xfrm>
          <a:prstGeom prst="rect">
            <a:avLst/>
          </a:prstGeom>
          <a:ln w="12700">
            <a:miter lim="400000"/>
          </a:ln>
        </p:spPr>
      </p:pic>
      <p:grpSp>
        <p:nvGrpSpPr>
          <p:cNvPr id="503" name="Group"/>
          <p:cNvGrpSpPr/>
          <p:nvPr/>
        </p:nvGrpSpPr>
        <p:grpSpPr>
          <a:xfrm>
            <a:off x="10245986" y="3789301"/>
            <a:ext cx="1994209" cy="1948527"/>
            <a:chOff x="-215900" y="-304800"/>
            <a:chExt cx="1994208" cy="1948526"/>
          </a:xfrm>
        </p:grpSpPr>
        <p:sp>
          <p:nvSpPr>
            <p:cNvPr id="498" name="TextBox 72"/>
            <p:cNvSpPr txBox="1"/>
            <p:nvPr/>
          </p:nvSpPr>
          <p:spPr>
            <a:xfrm>
              <a:off x="-215900" y="-304800"/>
              <a:ext cx="1994209" cy="3200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1400">
                  <a:solidFill>
                    <a:srgbClr val="56358C"/>
                  </a:solidFill>
                </a:defRPr>
              </a:lvl1pPr>
            </a:lstStyle>
            <a:p>
              <a:r>
                <a:t>EIC TRANSITION</a:t>
              </a:r>
            </a:p>
          </p:txBody>
        </p:sp>
        <p:sp>
          <p:nvSpPr>
            <p:cNvPr id="499" name="TextBox 72"/>
            <p:cNvSpPr txBox="1"/>
            <p:nvPr/>
          </p:nvSpPr>
          <p:spPr>
            <a:xfrm>
              <a:off x="-38100" y="-47914"/>
              <a:ext cx="1742381" cy="16916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For consortia &amp;</a:t>
              </a:r>
            </a:p>
            <a:p>
              <a:pPr defTabSz="457200">
                <a:defRPr sz="1400">
                  <a:latin typeface="Averta PE Semibold"/>
                  <a:ea typeface="Averta PE Semibold"/>
                  <a:cs typeface="Averta PE Semibold"/>
                  <a:sym typeface="Averta PE Semibold"/>
                </a:defRPr>
              </a:pPr>
              <a:r>
                <a:t>single companies</a:t>
              </a:r>
            </a:p>
            <a:p>
              <a:pPr defTabSz="457200">
                <a:defRPr sz="1400">
                  <a:latin typeface="Averta PE Semibold"/>
                  <a:ea typeface="Averta PE Semibold"/>
                  <a:cs typeface="Averta PE Semibold"/>
                  <a:sym typeface="Averta PE Semibold"/>
                </a:defRPr>
              </a:pPr>
              <a:r>
                <a:t>Grants up to</a:t>
              </a:r>
            </a:p>
            <a:p>
              <a:pPr defTabSz="457200">
                <a:defRPr sz="1400">
                  <a:latin typeface="Averta PE Semibold"/>
                  <a:ea typeface="Averta PE Semibold"/>
                  <a:cs typeface="Averta PE Semibold"/>
                  <a:sym typeface="Averta PE Semibold"/>
                </a:defRPr>
              </a:pPr>
              <a:r>
                <a:rPr>
                  <a:solidFill>
                    <a:srgbClr val="E0252F"/>
                  </a:solidFill>
                </a:rPr>
                <a:t>€2.5 million</a:t>
              </a:r>
            </a:p>
            <a:p>
              <a:pPr defTabSz="457200">
                <a:defRPr sz="1400">
                  <a:latin typeface="Averta PE Semibold"/>
                  <a:ea typeface="Averta PE Semibold"/>
                  <a:cs typeface="Averta PE Semibold"/>
                  <a:sym typeface="Averta PE Semibold"/>
                </a:defRPr>
              </a:pPr>
              <a:r>
                <a:t>To develop</a:t>
              </a:r>
            </a:p>
            <a:p>
              <a:pPr defTabSz="457200">
                <a:defRPr sz="1400">
                  <a:latin typeface="Averta PE Semibold"/>
                  <a:ea typeface="Averta PE Semibold"/>
                  <a:cs typeface="Averta PE Semibold"/>
                  <a:sym typeface="Averta PE Semibold"/>
                </a:defRPr>
              </a:pPr>
              <a:r>
                <a:t>business cases</a:t>
              </a:r>
            </a:p>
            <a:p>
              <a:pPr defTabSz="457200">
                <a:defRPr sz="1400">
                  <a:latin typeface="Averta PE Semibold"/>
                  <a:ea typeface="Averta PE Semibold"/>
                  <a:cs typeface="Averta PE Semibold"/>
                  <a:sym typeface="Averta PE Semibold"/>
                </a:defRPr>
              </a:pPr>
              <a:r>
                <a:t>(TRL 4-6)</a:t>
              </a:r>
            </a:p>
          </p:txBody>
        </p:sp>
        <p:pic>
          <p:nvPicPr>
            <p:cNvPr id="50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86339"/>
              <a:ext cx="101600" cy="101272"/>
            </a:xfrm>
            <a:prstGeom prst="rect">
              <a:avLst/>
            </a:prstGeom>
            <a:ln w="12700" cap="flat">
              <a:noFill/>
              <a:miter lim="400000"/>
            </a:ln>
            <a:effectLst/>
          </p:spPr>
        </p:pic>
        <p:pic>
          <p:nvPicPr>
            <p:cNvPr id="50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524754"/>
              <a:ext cx="101600" cy="101273"/>
            </a:xfrm>
            <a:prstGeom prst="rect">
              <a:avLst/>
            </a:prstGeom>
            <a:ln w="12700" cap="flat">
              <a:noFill/>
              <a:miter lim="400000"/>
            </a:ln>
            <a:effectLst/>
          </p:spPr>
        </p:pic>
        <p:pic>
          <p:nvPicPr>
            <p:cNvPr id="50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65100" y="988570"/>
              <a:ext cx="101600" cy="101273"/>
            </a:xfrm>
            <a:prstGeom prst="rect">
              <a:avLst/>
            </a:prstGeom>
            <a:ln w="12700" cap="flat">
              <a:noFill/>
              <a:miter lim="400000"/>
            </a:ln>
            <a:effectLst/>
          </p:spPr>
        </p:pic>
      </p:grpSp>
      <p:pic>
        <p:nvPicPr>
          <p:cNvPr id="504" name="Image" descr="Image"/>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3621620" y="1871148"/>
            <a:ext cx="1270001" cy="664254"/>
          </a:xfrm>
          <a:prstGeom prst="rect">
            <a:avLst/>
          </a:prstGeom>
          <a:ln w="12700">
            <a:miter lim="400000"/>
          </a:ln>
        </p:spPr>
      </p:pic>
      <p:pic>
        <p:nvPicPr>
          <p:cNvPr id="505" name="Image" descr="Image"/>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8396275" y="1618861"/>
            <a:ext cx="1117601" cy="1654260"/>
          </a:xfrm>
          <a:prstGeom prst="rect">
            <a:avLst/>
          </a:prstGeom>
          <a:ln w="12700">
            <a:miter lim="400000"/>
          </a:ln>
        </p:spPr>
      </p:pic>
      <p:pic>
        <p:nvPicPr>
          <p:cNvPr id="506" name="Image" descr="Image"/>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rot="2100000">
            <a:off x="4807793" y="2227708"/>
            <a:ext cx="2095501" cy="1433563"/>
          </a:xfrm>
          <a:prstGeom prst="rect">
            <a:avLst/>
          </a:prstGeom>
          <a:ln w="12700">
            <a:miter lim="400000"/>
          </a:ln>
        </p:spPr>
      </p:pic>
      <p:pic>
        <p:nvPicPr>
          <p:cNvPr id="507" name="Image" descr="Image"/>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7820646" y="3213244"/>
            <a:ext cx="508001" cy="507770"/>
          </a:xfrm>
          <a:prstGeom prst="rect">
            <a:avLst/>
          </a:prstGeom>
          <a:ln w="12700">
            <a:miter lim="400000"/>
          </a:ln>
        </p:spPr>
      </p:pic>
      <p:grpSp>
        <p:nvGrpSpPr>
          <p:cNvPr id="514" name="Group"/>
          <p:cNvGrpSpPr/>
          <p:nvPr/>
        </p:nvGrpSpPr>
        <p:grpSpPr>
          <a:xfrm>
            <a:off x="9598286" y="1372017"/>
            <a:ext cx="2805510" cy="1551048"/>
            <a:chOff x="0" y="0"/>
            <a:chExt cx="2805509" cy="1551046"/>
          </a:xfrm>
        </p:grpSpPr>
        <p:sp>
          <p:nvSpPr>
            <p:cNvPr id="508" name="TextBox 72"/>
            <p:cNvSpPr txBox="1"/>
            <p:nvPr/>
          </p:nvSpPr>
          <p:spPr>
            <a:xfrm>
              <a:off x="0" y="0"/>
              <a:ext cx="2157324" cy="5486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1400">
                  <a:solidFill>
                    <a:srgbClr val="56358C"/>
                  </a:solidFill>
                </a:defRPr>
              </a:pPr>
              <a:r>
                <a:t>EIC ACCELERATOR </a:t>
              </a:r>
            </a:p>
            <a:p>
              <a:pPr>
                <a:defRPr sz="1400">
                  <a:solidFill>
                    <a:srgbClr val="56358C"/>
                  </a:solidFill>
                </a:defRPr>
              </a:pPr>
              <a:r>
                <a:t>SERVICES</a:t>
              </a:r>
            </a:p>
          </p:txBody>
        </p:sp>
        <p:sp>
          <p:nvSpPr>
            <p:cNvPr id="509" name="TextBox 72"/>
            <p:cNvSpPr txBox="1"/>
            <p:nvPr/>
          </p:nvSpPr>
          <p:spPr>
            <a:xfrm>
              <a:off x="152400" y="545206"/>
              <a:ext cx="2653110" cy="10058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defTabSz="457200">
                <a:defRPr sz="1400">
                  <a:latin typeface="Averta PE Semibold"/>
                  <a:ea typeface="Averta PE Semibold"/>
                  <a:cs typeface="Averta PE Semibold"/>
                  <a:sym typeface="Averta PE Semibold"/>
                </a:defRPr>
              </a:pPr>
              <a:r>
                <a:t>Mentors, coaches</a:t>
              </a:r>
            </a:p>
            <a:p>
              <a:pPr defTabSz="457200">
                <a:defRPr sz="1400">
                  <a:latin typeface="Averta PE Semibold"/>
                  <a:ea typeface="Averta PE Semibold"/>
                  <a:cs typeface="Averta PE Semibold"/>
                  <a:sym typeface="Averta PE Semibold"/>
                </a:defRPr>
              </a:pPr>
              <a:r>
                <a:t>Global partners</a:t>
              </a:r>
            </a:p>
            <a:p>
              <a:pPr defTabSz="457200">
                <a:defRPr sz="1400">
                  <a:latin typeface="Averta PE Semibold"/>
                  <a:ea typeface="Averta PE Semibold"/>
                  <a:cs typeface="Averta PE Semibold"/>
                  <a:sym typeface="Averta PE Semibold"/>
                </a:defRPr>
              </a:pPr>
              <a:r>
                <a:t>Innovation ecosystems</a:t>
              </a:r>
            </a:p>
            <a:p>
              <a:pPr defTabSz="457200">
                <a:defRPr sz="1400">
                  <a:latin typeface="Averta PE Semibold"/>
                  <a:ea typeface="Averta PE Semibold"/>
                  <a:cs typeface="Averta PE Semibold"/>
                  <a:sym typeface="Averta PE Semibold"/>
                </a:defRPr>
              </a:pPr>
              <a:r>
                <a:t>EIC Community Platform</a:t>
              </a:r>
            </a:p>
          </p:txBody>
        </p:sp>
        <p:pic>
          <p:nvPicPr>
            <p:cNvPr id="51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673821"/>
              <a:ext cx="101601" cy="101273"/>
            </a:xfrm>
            <a:prstGeom prst="rect">
              <a:avLst/>
            </a:prstGeom>
            <a:ln w="12700" cap="flat">
              <a:noFill/>
              <a:miter lim="400000"/>
            </a:ln>
            <a:effectLst/>
          </p:spPr>
        </p:pic>
        <p:pic>
          <p:nvPicPr>
            <p:cNvPr id="51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896337"/>
              <a:ext cx="101601" cy="101273"/>
            </a:xfrm>
            <a:prstGeom prst="rect">
              <a:avLst/>
            </a:prstGeom>
            <a:ln w="12700" cap="flat">
              <a:noFill/>
              <a:miter lim="400000"/>
            </a:ln>
            <a:effectLst/>
          </p:spPr>
        </p:pic>
        <p:pic>
          <p:nvPicPr>
            <p:cNvPr id="51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1118853"/>
              <a:ext cx="101601" cy="101272"/>
            </a:xfrm>
            <a:prstGeom prst="rect">
              <a:avLst/>
            </a:prstGeom>
            <a:ln w="12700" cap="flat">
              <a:noFill/>
              <a:miter lim="400000"/>
            </a:ln>
            <a:effectLst/>
          </p:spPr>
        </p:pic>
        <p:pic>
          <p:nvPicPr>
            <p:cNvPr id="513"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3408" y="1347453"/>
              <a:ext cx="101601" cy="101272"/>
            </a:xfrm>
            <a:prstGeom prst="rect">
              <a:avLst/>
            </a:prstGeom>
            <a:ln w="12700" cap="flat">
              <a:noFill/>
              <a:miter lim="400000"/>
            </a:ln>
            <a:effectLst/>
          </p:spPr>
        </p:pic>
      </p:grpSp>
      <p:grpSp>
        <p:nvGrpSpPr>
          <p:cNvPr id="524" name="Group"/>
          <p:cNvGrpSpPr/>
          <p:nvPr/>
        </p:nvGrpSpPr>
        <p:grpSpPr>
          <a:xfrm>
            <a:off x="943766" y="174713"/>
            <a:ext cx="3998111" cy="1217728"/>
            <a:chOff x="-820837" y="-218411"/>
            <a:chExt cx="3998109" cy="1217727"/>
          </a:xfrm>
        </p:grpSpPr>
        <p:pic>
          <p:nvPicPr>
            <p:cNvPr id="515" name="Image" descr="Image"/>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2415271" y="0"/>
              <a:ext cx="762001" cy="759536"/>
            </a:xfrm>
            <a:prstGeom prst="rect">
              <a:avLst/>
            </a:prstGeom>
            <a:ln w="12700" cap="flat">
              <a:noFill/>
              <a:miter lim="400000"/>
            </a:ln>
            <a:effectLst/>
          </p:spPr>
        </p:pic>
        <p:sp>
          <p:nvSpPr>
            <p:cNvPr id="516" name="TextBox 72"/>
            <p:cNvSpPr txBox="1"/>
            <p:nvPr/>
          </p:nvSpPr>
          <p:spPr>
            <a:xfrm>
              <a:off x="152400" y="-218411"/>
              <a:ext cx="2141538" cy="2819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r">
                <a:defRPr sz="1200">
                  <a:solidFill>
                    <a:srgbClr val="BE443E"/>
                  </a:solidFill>
                </a:defRPr>
              </a:lvl1pPr>
            </a:lstStyle>
            <a:p>
              <a:r>
                <a:rPr dirty="0"/>
                <a:t>EIC PRIZES</a:t>
              </a:r>
            </a:p>
          </p:txBody>
        </p:sp>
        <p:sp>
          <p:nvSpPr>
            <p:cNvPr id="517" name="TextBox 72"/>
            <p:cNvSpPr txBox="1"/>
            <p:nvPr/>
          </p:nvSpPr>
          <p:spPr>
            <a:xfrm>
              <a:off x="-820837" y="40915"/>
              <a:ext cx="2962375" cy="958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gn="r" defTabSz="457200">
                <a:lnSpc>
                  <a:spcPct val="80000"/>
                </a:lnSpc>
                <a:defRPr sz="1400">
                  <a:latin typeface="Averta PE Semibold"/>
                  <a:ea typeface="Averta PE Semibold"/>
                  <a:cs typeface="Averta PE Semibold"/>
                  <a:sym typeface="Averta PE Semibold"/>
                </a:defRPr>
              </a:pPr>
              <a:r>
                <a:rPr dirty="0"/>
                <a:t>Women innovators</a:t>
              </a:r>
            </a:p>
            <a:p>
              <a:pPr algn="r" defTabSz="457200">
                <a:lnSpc>
                  <a:spcPct val="80000"/>
                </a:lnSpc>
                <a:defRPr sz="1400">
                  <a:latin typeface="Averta PE Semibold"/>
                  <a:ea typeface="Averta PE Semibold"/>
                  <a:cs typeface="Averta PE Semibold"/>
                  <a:sym typeface="Averta PE Semibold"/>
                </a:defRPr>
              </a:pPr>
              <a:r>
                <a:rPr dirty="0"/>
                <a:t>Capital of innovation</a:t>
              </a:r>
            </a:p>
            <a:p>
              <a:pPr algn="r" defTabSz="457200">
                <a:lnSpc>
                  <a:spcPct val="80000"/>
                </a:lnSpc>
                <a:defRPr sz="1400">
                  <a:latin typeface="Averta PE Semibold"/>
                  <a:ea typeface="Averta PE Semibold"/>
                  <a:cs typeface="Averta PE Semibold"/>
                  <a:sym typeface="Averta PE Semibold"/>
                </a:defRPr>
              </a:pPr>
              <a:r>
                <a:rPr dirty="0"/>
                <a:t>Innovation procurement</a:t>
              </a:r>
            </a:p>
            <a:p>
              <a:pPr algn="r" defTabSz="457200">
                <a:lnSpc>
                  <a:spcPct val="80000"/>
                </a:lnSpc>
                <a:defRPr sz="1400">
                  <a:latin typeface="Averta PE Semibold"/>
                  <a:ea typeface="Averta PE Semibold"/>
                  <a:cs typeface="Averta PE Semibold"/>
                  <a:sym typeface="Averta PE Semibold"/>
                </a:defRPr>
              </a:pPr>
              <a:r>
                <a:rPr dirty="0"/>
                <a:t>Social innovation</a:t>
              </a:r>
            </a:p>
            <a:p>
              <a:pPr algn="r" defTabSz="457200">
                <a:lnSpc>
                  <a:spcPct val="80000"/>
                </a:lnSpc>
                <a:defRPr sz="1400">
                  <a:latin typeface="Averta PE Semibold"/>
                  <a:ea typeface="Averta PE Semibold"/>
                  <a:cs typeface="Averta PE Semibold"/>
                  <a:sym typeface="Averta PE Semibold"/>
                </a:defRPr>
              </a:pPr>
              <a:r>
                <a:rPr dirty="0"/>
                <a:t>Humanitarian Innovation</a:t>
              </a:r>
            </a:p>
          </p:txBody>
        </p:sp>
        <p:pic>
          <p:nvPicPr>
            <p:cNvPr id="518"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92305"/>
              <a:ext cx="101601" cy="101273"/>
            </a:xfrm>
            <a:prstGeom prst="rect">
              <a:avLst/>
            </a:prstGeom>
            <a:ln w="12700" cap="flat">
              <a:noFill/>
              <a:miter lim="400000"/>
            </a:ln>
            <a:effectLst/>
          </p:spPr>
        </p:pic>
        <p:pic>
          <p:nvPicPr>
            <p:cNvPr id="519"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275292"/>
              <a:ext cx="101601" cy="101272"/>
            </a:xfrm>
            <a:prstGeom prst="rect">
              <a:avLst/>
            </a:prstGeom>
            <a:ln w="12700" cap="flat">
              <a:noFill/>
              <a:miter lim="400000"/>
            </a:ln>
            <a:effectLst/>
          </p:spPr>
        </p:pic>
        <p:pic>
          <p:nvPicPr>
            <p:cNvPr id="520"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458278"/>
              <a:ext cx="101601" cy="101273"/>
            </a:xfrm>
            <a:prstGeom prst="rect">
              <a:avLst/>
            </a:prstGeom>
            <a:ln w="12700" cap="flat">
              <a:noFill/>
              <a:miter lim="400000"/>
            </a:ln>
            <a:effectLst/>
          </p:spPr>
        </p:pic>
        <p:pic>
          <p:nvPicPr>
            <p:cNvPr id="521"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641264"/>
              <a:ext cx="101601" cy="101273"/>
            </a:xfrm>
            <a:prstGeom prst="rect">
              <a:avLst/>
            </a:prstGeom>
            <a:ln w="12700" cap="flat">
              <a:noFill/>
              <a:miter lim="400000"/>
            </a:ln>
            <a:effectLst/>
          </p:spPr>
        </p:pic>
        <p:pic>
          <p:nvPicPr>
            <p:cNvPr id="522" name="Image" descr="Image"/>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2164104" y="824251"/>
              <a:ext cx="101601" cy="101272"/>
            </a:xfrm>
            <a:prstGeom prst="rect">
              <a:avLst/>
            </a:prstGeom>
            <a:ln w="12700" cap="flat">
              <a:noFill/>
              <a:miter lim="400000"/>
            </a:ln>
            <a:effectLst/>
          </p:spPr>
        </p:pic>
      </p:grpSp>
      <p:pic>
        <p:nvPicPr>
          <p:cNvPr id="525" name="EIC square.ai" descr="EIC square.ai"/>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10651930" y="6247878"/>
            <a:ext cx="1397816" cy="46976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471"/>
                                        </p:tgtEl>
                                        <p:attrNameLst>
                                          <p:attrName>style.visibility</p:attrName>
                                        </p:attrNameLst>
                                      </p:cBhvr>
                                      <p:to>
                                        <p:strVal val="visible"/>
                                      </p:to>
                                    </p:set>
                                    <p:animEffect transition="in" filter="fade">
                                      <p:cBhvr>
                                        <p:cTn id="7" dur="500"/>
                                        <p:tgtEl>
                                          <p:spTgt spid="471"/>
                                        </p:tgtEl>
                                      </p:cBhvr>
                                    </p:animEffect>
                                  </p:childTnLst>
                                </p:cTn>
                              </p:par>
                            </p:childTnLst>
                          </p:cTn>
                        </p:par>
                        <p:par>
                          <p:cTn id="8" fill="hold">
                            <p:stCondLst>
                              <p:cond delay="500"/>
                            </p:stCondLst>
                            <p:childTnLst>
                              <p:par>
                                <p:cTn id="9" presetID="10" presetClass="entr" fill="hold" grpId="0" nodeType="afterEffect">
                                  <p:stCondLst>
                                    <p:cond delay="0"/>
                                  </p:stCondLst>
                                  <p:iterate>
                                    <p:tmAbs val="0"/>
                                  </p:iterate>
                                  <p:childTnLst>
                                    <p:set>
                                      <p:cBhvr>
                                        <p:cTn id="10" fill="hold"/>
                                        <p:tgtEl>
                                          <p:spTgt spid="470"/>
                                        </p:tgtEl>
                                        <p:attrNameLst>
                                          <p:attrName>style.visibility</p:attrName>
                                        </p:attrNameLst>
                                      </p:cBhvr>
                                      <p:to>
                                        <p:strVal val="visible"/>
                                      </p:to>
                                    </p:set>
                                    <p:animEffect transition="in" filter="fade">
                                      <p:cBhvr>
                                        <p:cTn id="11" dur="500"/>
                                        <p:tgtEl>
                                          <p:spTgt spid="470"/>
                                        </p:tgtEl>
                                      </p:cBhvr>
                                    </p:animEffect>
                                  </p:childTnLst>
                                </p:cTn>
                              </p:par>
                            </p:childTnLst>
                          </p:cTn>
                        </p:par>
                        <p:par>
                          <p:cTn id="12" fill="hold">
                            <p:stCondLst>
                              <p:cond delay="1000"/>
                            </p:stCondLst>
                            <p:childTnLst>
                              <p:par>
                                <p:cTn id="13" presetID="10" presetClass="entr" fill="hold" grpId="0" nodeType="afterEffect">
                                  <p:stCondLst>
                                    <p:cond delay="0"/>
                                  </p:stCondLst>
                                  <p:iterate>
                                    <p:tmAbs val="0"/>
                                  </p:iterate>
                                  <p:childTnLst>
                                    <p:set>
                                      <p:cBhvr>
                                        <p:cTn id="14" fill="hold"/>
                                        <p:tgtEl>
                                          <p:spTgt spid="472"/>
                                        </p:tgtEl>
                                        <p:attrNameLst>
                                          <p:attrName>style.visibility</p:attrName>
                                        </p:attrNameLst>
                                      </p:cBhvr>
                                      <p:to>
                                        <p:strVal val="visible"/>
                                      </p:to>
                                    </p:set>
                                    <p:animEffect transition="in" filter="fade">
                                      <p:cBhvr>
                                        <p:cTn id="15" dur="500"/>
                                        <p:tgtEl>
                                          <p:spTgt spid="472"/>
                                        </p:tgtEl>
                                      </p:cBhvr>
                                    </p:animEffect>
                                  </p:childTnLst>
                                </p:cTn>
                              </p:par>
                            </p:childTnLst>
                          </p:cTn>
                        </p:par>
                        <p:par>
                          <p:cTn id="16" fill="hold">
                            <p:stCondLst>
                              <p:cond delay="1500"/>
                            </p:stCondLst>
                            <p:childTnLst>
                              <p:par>
                                <p:cTn id="17" presetID="10" presetClass="entr" fill="hold" grpId="0" nodeType="afterEffect">
                                  <p:stCondLst>
                                    <p:cond delay="0"/>
                                  </p:stCondLst>
                                  <p:iterate>
                                    <p:tmAbs val="0"/>
                                  </p:iterate>
                                  <p:childTnLst>
                                    <p:set>
                                      <p:cBhvr>
                                        <p:cTn id="18" fill="hold"/>
                                        <p:tgtEl>
                                          <p:spTgt spid="478"/>
                                        </p:tgtEl>
                                        <p:attrNameLst>
                                          <p:attrName>style.visibility</p:attrName>
                                        </p:attrNameLst>
                                      </p:cBhvr>
                                      <p:to>
                                        <p:strVal val="visible"/>
                                      </p:to>
                                    </p:set>
                                    <p:animEffect transition="in" filter="fade">
                                      <p:cBhvr>
                                        <p:cTn id="19" dur="500"/>
                                        <p:tgtEl>
                                          <p:spTgt spid="478"/>
                                        </p:tgtEl>
                                      </p:cBhvr>
                                    </p:animEffect>
                                  </p:childTnLst>
                                </p:cTn>
                              </p:par>
                            </p:childTnLst>
                          </p:cTn>
                        </p:par>
                        <p:par>
                          <p:cTn id="20" fill="hold">
                            <p:stCondLst>
                              <p:cond delay="2000"/>
                            </p:stCondLst>
                            <p:childTnLst>
                              <p:par>
                                <p:cTn id="21" presetID="10" presetClass="entr" fill="hold" grpId="0" nodeType="afterEffect">
                                  <p:stCondLst>
                                    <p:cond delay="0"/>
                                  </p:stCondLst>
                                  <p:iterate>
                                    <p:tmAbs val="0"/>
                                  </p:iterate>
                                  <p:childTnLst>
                                    <p:set>
                                      <p:cBhvr>
                                        <p:cTn id="22" fill="hold"/>
                                        <p:tgtEl>
                                          <p:spTgt spid="486"/>
                                        </p:tgtEl>
                                        <p:attrNameLst>
                                          <p:attrName>style.visibility</p:attrName>
                                        </p:attrNameLst>
                                      </p:cBhvr>
                                      <p:to>
                                        <p:strVal val="visible"/>
                                      </p:to>
                                    </p:set>
                                    <p:animEffect transition="in" filter="fade">
                                      <p:cBhvr>
                                        <p:cTn id="23" dur="500"/>
                                        <p:tgtEl>
                                          <p:spTgt spid="486"/>
                                        </p:tgtEl>
                                      </p:cBhvr>
                                    </p:animEffect>
                                  </p:childTnLst>
                                </p:cTn>
                              </p:par>
                            </p:childTnLst>
                          </p:cTn>
                        </p:par>
                        <p:par>
                          <p:cTn id="24" fill="hold">
                            <p:stCondLst>
                              <p:cond delay="2500"/>
                            </p:stCondLst>
                            <p:childTnLst>
                              <p:par>
                                <p:cTn id="25" presetID="10" presetClass="entr" fill="hold" grpId="0" nodeType="afterEffect">
                                  <p:stCondLst>
                                    <p:cond delay="0"/>
                                  </p:stCondLst>
                                  <p:iterate>
                                    <p:tmAbs val="0"/>
                                  </p:iterate>
                                  <p:childTnLst>
                                    <p:set>
                                      <p:cBhvr>
                                        <p:cTn id="26" fill="hold"/>
                                        <p:tgtEl>
                                          <p:spTgt spid="479"/>
                                        </p:tgtEl>
                                        <p:attrNameLst>
                                          <p:attrName>style.visibility</p:attrName>
                                        </p:attrNameLst>
                                      </p:cBhvr>
                                      <p:to>
                                        <p:strVal val="visible"/>
                                      </p:to>
                                    </p:set>
                                    <p:animEffect transition="in" filter="fade">
                                      <p:cBhvr>
                                        <p:cTn id="27" dur="500"/>
                                        <p:tgtEl>
                                          <p:spTgt spid="479"/>
                                        </p:tgtEl>
                                      </p:cBhvr>
                                    </p:animEffect>
                                  </p:childTnLst>
                                </p:cTn>
                              </p:par>
                            </p:childTnLst>
                          </p:cTn>
                        </p:par>
                        <p:par>
                          <p:cTn id="28" fill="hold">
                            <p:stCondLst>
                              <p:cond delay="3000"/>
                            </p:stCondLst>
                            <p:childTnLst>
                              <p:par>
                                <p:cTn id="29" presetID="10" presetClass="entr" fill="hold" grpId="0" nodeType="afterEffect">
                                  <p:stCondLst>
                                    <p:cond delay="0"/>
                                  </p:stCondLst>
                                  <p:iterate>
                                    <p:tmAbs val="0"/>
                                  </p:iterate>
                                  <p:childTnLst>
                                    <p:set>
                                      <p:cBhvr>
                                        <p:cTn id="30" fill="hold"/>
                                        <p:tgtEl>
                                          <p:spTgt spid="480"/>
                                        </p:tgtEl>
                                        <p:attrNameLst>
                                          <p:attrName>style.visibility</p:attrName>
                                        </p:attrNameLst>
                                      </p:cBhvr>
                                      <p:to>
                                        <p:strVal val="visible"/>
                                      </p:to>
                                    </p:set>
                                    <p:animEffect transition="in" filter="fade">
                                      <p:cBhvr>
                                        <p:cTn id="31" dur="500"/>
                                        <p:tgtEl>
                                          <p:spTgt spid="480"/>
                                        </p:tgtEl>
                                      </p:cBhvr>
                                    </p:animEffect>
                                  </p:childTnLst>
                                </p:cTn>
                              </p:par>
                            </p:childTnLst>
                          </p:cTn>
                        </p:par>
                        <p:par>
                          <p:cTn id="32" fill="hold">
                            <p:stCondLst>
                              <p:cond delay="3500"/>
                            </p:stCondLst>
                            <p:childTnLst>
                              <p:par>
                                <p:cTn id="33" presetID="10" presetClass="entr" fill="hold" grpId="0" nodeType="afterEffect">
                                  <p:stCondLst>
                                    <p:cond delay="0"/>
                                  </p:stCondLst>
                                  <p:iterate>
                                    <p:tmAbs val="0"/>
                                  </p:iterate>
                                  <p:childTnLst>
                                    <p:set>
                                      <p:cBhvr>
                                        <p:cTn id="34" fill="hold"/>
                                        <p:tgtEl>
                                          <p:spTgt spid="496"/>
                                        </p:tgtEl>
                                        <p:attrNameLst>
                                          <p:attrName>style.visibility</p:attrName>
                                        </p:attrNameLst>
                                      </p:cBhvr>
                                      <p:to>
                                        <p:strVal val="visible"/>
                                      </p:to>
                                    </p:set>
                                    <p:animEffect transition="in" filter="fade">
                                      <p:cBhvr>
                                        <p:cTn id="35" dur="500"/>
                                        <p:tgtEl>
                                          <p:spTgt spid="496"/>
                                        </p:tgtEl>
                                      </p:cBhvr>
                                    </p:animEffect>
                                  </p:childTnLst>
                                </p:cTn>
                              </p:par>
                            </p:childTnLst>
                          </p:cTn>
                        </p:par>
                        <p:par>
                          <p:cTn id="36" fill="hold">
                            <p:stCondLst>
                              <p:cond delay="4000"/>
                            </p:stCondLst>
                            <p:childTnLst>
                              <p:par>
                                <p:cTn id="37" presetID="10" presetClass="entr" fill="hold" grpId="0" nodeType="afterEffect">
                                  <p:stCondLst>
                                    <p:cond delay="0"/>
                                  </p:stCondLst>
                                  <p:iterate>
                                    <p:tmAbs val="0"/>
                                  </p:iterate>
                                  <p:childTnLst>
                                    <p:set>
                                      <p:cBhvr>
                                        <p:cTn id="38" fill="hold"/>
                                        <p:tgtEl>
                                          <p:spTgt spid="503"/>
                                        </p:tgtEl>
                                        <p:attrNameLst>
                                          <p:attrName>style.visibility</p:attrName>
                                        </p:attrNameLst>
                                      </p:cBhvr>
                                      <p:to>
                                        <p:strVal val="visible"/>
                                      </p:to>
                                    </p:set>
                                    <p:animEffect transition="in" filter="fade">
                                      <p:cBhvr>
                                        <p:cTn id="39" dur="500"/>
                                        <p:tgtEl>
                                          <p:spTgt spid="503"/>
                                        </p:tgtEl>
                                      </p:cBhvr>
                                    </p:animEffect>
                                  </p:childTnLst>
                                </p:cTn>
                              </p:par>
                            </p:childTnLst>
                          </p:cTn>
                        </p:par>
                        <p:par>
                          <p:cTn id="40" fill="hold">
                            <p:stCondLst>
                              <p:cond delay="4500"/>
                            </p:stCondLst>
                            <p:childTnLst>
                              <p:par>
                                <p:cTn id="41" presetID="10" presetClass="entr" fill="hold" grpId="0" nodeType="afterEffect">
                                  <p:stCondLst>
                                    <p:cond delay="0"/>
                                  </p:stCondLst>
                                  <p:iterate>
                                    <p:tmAbs val="0"/>
                                  </p:iterate>
                                  <p:childTnLst>
                                    <p:set>
                                      <p:cBhvr>
                                        <p:cTn id="42" fill="hold"/>
                                        <p:tgtEl>
                                          <p:spTgt spid="497"/>
                                        </p:tgtEl>
                                        <p:attrNameLst>
                                          <p:attrName>style.visibility</p:attrName>
                                        </p:attrNameLst>
                                      </p:cBhvr>
                                      <p:to>
                                        <p:strVal val="visible"/>
                                      </p:to>
                                    </p:set>
                                    <p:animEffect transition="in" filter="fade">
                                      <p:cBhvr>
                                        <p:cTn id="43" dur="500"/>
                                        <p:tgtEl>
                                          <p:spTgt spid="497"/>
                                        </p:tgtEl>
                                      </p:cBhvr>
                                    </p:animEffect>
                                  </p:childTnLst>
                                </p:cTn>
                              </p:par>
                            </p:childTnLst>
                          </p:cTn>
                        </p:par>
                        <p:par>
                          <p:cTn id="44" fill="hold">
                            <p:stCondLst>
                              <p:cond delay="5000"/>
                            </p:stCondLst>
                            <p:childTnLst>
                              <p:par>
                                <p:cTn id="45" presetID="10" presetClass="entr" fill="hold" grpId="0" nodeType="afterEffect">
                                  <p:stCondLst>
                                    <p:cond delay="0"/>
                                  </p:stCondLst>
                                  <p:iterate>
                                    <p:tmAbs val="0"/>
                                  </p:iterate>
                                  <p:childTnLst>
                                    <p:set>
                                      <p:cBhvr>
                                        <p:cTn id="46" fill="hold"/>
                                        <p:tgtEl>
                                          <p:spTgt spid="488"/>
                                        </p:tgtEl>
                                        <p:attrNameLst>
                                          <p:attrName>style.visibility</p:attrName>
                                        </p:attrNameLst>
                                      </p:cBhvr>
                                      <p:to>
                                        <p:strVal val="visible"/>
                                      </p:to>
                                    </p:set>
                                    <p:animEffect transition="in" filter="fade">
                                      <p:cBhvr>
                                        <p:cTn id="47" dur="500"/>
                                        <p:tgtEl>
                                          <p:spTgt spid="488"/>
                                        </p:tgtEl>
                                      </p:cBhvr>
                                    </p:animEffect>
                                  </p:childTnLst>
                                </p:cTn>
                              </p:par>
                            </p:childTnLst>
                          </p:cTn>
                        </p:par>
                        <p:par>
                          <p:cTn id="48" fill="hold">
                            <p:stCondLst>
                              <p:cond delay="5500"/>
                            </p:stCondLst>
                            <p:childTnLst>
                              <p:par>
                                <p:cTn id="49" presetID="10" presetClass="entr" fill="hold" grpId="0" nodeType="afterEffect">
                                  <p:stCondLst>
                                    <p:cond delay="0"/>
                                  </p:stCondLst>
                                  <p:iterate>
                                    <p:tmAbs val="0"/>
                                  </p:iterate>
                                  <p:childTnLst>
                                    <p:set>
                                      <p:cBhvr>
                                        <p:cTn id="50" fill="hold"/>
                                        <p:tgtEl>
                                          <p:spTgt spid="487"/>
                                        </p:tgtEl>
                                        <p:attrNameLst>
                                          <p:attrName>style.visibility</p:attrName>
                                        </p:attrNameLst>
                                      </p:cBhvr>
                                      <p:to>
                                        <p:strVal val="visible"/>
                                      </p:to>
                                    </p:set>
                                    <p:animEffect transition="in" filter="fade">
                                      <p:cBhvr>
                                        <p:cTn id="51" dur="500"/>
                                        <p:tgtEl>
                                          <p:spTgt spid="487"/>
                                        </p:tgtEl>
                                      </p:cBhvr>
                                    </p:animEffect>
                                  </p:childTnLst>
                                </p:cTn>
                              </p:par>
                            </p:childTnLst>
                          </p:cTn>
                        </p:par>
                        <p:par>
                          <p:cTn id="52" fill="hold">
                            <p:stCondLst>
                              <p:cond delay="6000"/>
                            </p:stCondLst>
                            <p:childTnLst>
                              <p:par>
                                <p:cTn id="53" presetID="10" presetClass="entr" fill="hold" grpId="0" nodeType="afterEffect">
                                  <p:stCondLst>
                                    <p:cond delay="0"/>
                                  </p:stCondLst>
                                  <p:iterate>
                                    <p:tmAbs val="0"/>
                                  </p:iterate>
                                  <p:childTnLst>
                                    <p:set>
                                      <p:cBhvr>
                                        <p:cTn id="54" fill="hold"/>
                                        <p:tgtEl>
                                          <p:spTgt spid="495"/>
                                        </p:tgtEl>
                                        <p:attrNameLst>
                                          <p:attrName>style.visibility</p:attrName>
                                        </p:attrNameLst>
                                      </p:cBhvr>
                                      <p:to>
                                        <p:strVal val="visible"/>
                                      </p:to>
                                    </p:set>
                                    <p:animEffect transition="in" filter="fade">
                                      <p:cBhvr>
                                        <p:cTn id="55" dur="500"/>
                                        <p:tgtEl>
                                          <p:spTgt spid="495"/>
                                        </p:tgtEl>
                                      </p:cBhvr>
                                    </p:animEffect>
                                  </p:childTnLst>
                                </p:cTn>
                              </p:par>
                            </p:childTnLst>
                          </p:cTn>
                        </p:par>
                        <p:par>
                          <p:cTn id="56" fill="hold">
                            <p:stCondLst>
                              <p:cond delay="6500"/>
                            </p:stCondLst>
                            <p:childTnLst>
                              <p:par>
                                <p:cTn id="57" presetID="10" presetClass="entr" fill="hold" grpId="0" nodeType="afterEffect">
                                  <p:stCondLst>
                                    <p:cond delay="0"/>
                                  </p:stCondLst>
                                  <p:iterate>
                                    <p:tmAbs val="0"/>
                                  </p:iterate>
                                  <p:childTnLst>
                                    <p:set>
                                      <p:cBhvr>
                                        <p:cTn id="58" fill="hold"/>
                                        <p:tgtEl>
                                          <p:spTgt spid="506"/>
                                        </p:tgtEl>
                                        <p:attrNameLst>
                                          <p:attrName>style.visibility</p:attrName>
                                        </p:attrNameLst>
                                      </p:cBhvr>
                                      <p:to>
                                        <p:strVal val="visible"/>
                                      </p:to>
                                    </p:set>
                                    <p:animEffect transition="in" filter="fade">
                                      <p:cBhvr>
                                        <p:cTn id="59" dur="500"/>
                                        <p:tgtEl>
                                          <p:spTgt spid="506"/>
                                        </p:tgtEl>
                                      </p:cBhvr>
                                    </p:animEffect>
                                  </p:childTnLst>
                                </p:cTn>
                              </p:par>
                            </p:childTnLst>
                          </p:cTn>
                        </p:par>
                        <p:par>
                          <p:cTn id="60" fill="hold">
                            <p:stCondLst>
                              <p:cond delay="7000"/>
                            </p:stCondLst>
                            <p:childTnLst>
                              <p:par>
                                <p:cTn id="61" presetID="10" presetClass="entr" fill="hold" grpId="0" nodeType="afterEffect">
                                  <p:stCondLst>
                                    <p:cond delay="0"/>
                                  </p:stCondLst>
                                  <p:iterate>
                                    <p:tmAbs val="0"/>
                                  </p:iterate>
                                  <p:childTnLst>
                                    <p:set>
                                      <p:cBhvr>
                                        <p:cTn id="62" fill="hold"/>
                                        <p:tgtEl>
                                          <p:spTgt spid="505"/>
                                        </p:tgtEl>
                                        <p:attrNameLst>
                                          <p:attrName>style.visibility</p:attrName>
                                        </p:attrNameLst>
                                      </p:cBhvr>
                                      <p:to>
                                        <p:strVal val="visible"/>
                                      </p:to>
                                    </p:set>
                                    <p:animEffect transition="in" filter="fade">
                                      <p:cBhvr>
                                        <p:cTn id="63" dur="500"/>
                                        <p:tgtEl>
                                          <p:spTgt spid="505"/>
                                        </p:tgtEl>
                                      </p:cBhvr>
                                    </p:animEffect>
                                  </p:childTnLst>
                                </p:cTn>
                              </p:par>
                            </p:childTnLst>
                          </p:cTn>
                        </p:par>
                        <p:par>
                          <p:cTn id="64" fill="hold">
                            <p:stCondLst>
                              <p:cond delay="7500"/>
                            </p:stCondLst>
                            <p:childTnLst>
                              <p:par>
                                <p:cTn id="65" presetID="10" presetClass="entr" fill="hold" grpId="0" nodeType="afterEffect">
                                  <p:stCondLst>
                                    <p:cond delay="0"/>
                                  </p:stCondLst>
                                  <p:iterate>
                                    <p:tmAbs val="0"/>
                                  </p:iterate>
                                  <p:childTnLst>
                                    <p:set>
                                      <p:cBhvr>
                                        <p:cTn id="66" fill="hold"/>
                                        <p:tgtEl>
                                          <p:spTgt spid="507"/>
                                        </p:tgtEl>
                                        <p:attrNameLst>
                                          <p:attrName>style.visibility</p:attrName>
                                        </p:attrNameLst>
                                      </p:cBhvr>
                                      <p:to>
                                        <p:strVal val="visible"/>
                                      </p:to>
                                    </p:set>
                                    <p:animEffect transition="in" filter="fade">
                                      <p:cBhvr>
                                        <p:cTn id="67" dur="500"/>
                                        <p:tgtEl>
                                          <p:spTgt spid="507"/>
                                        </p:tgtEl>
                                      </p:cBhvr>
                                    </p:animEffect>
                                  </p:childTnLst>
                                </p:cTn>
                              </p:par>
                            </p:childTnLst>
                          </p:cTn>
                        </p:par>
                        <p:par>
                          <p:cTn id="68" fill="hold">
                            <p:stCondLst>
                              <p:cond delay="8000"/>
                            </p:stCondLst>
                            <p:childTnLst>
                              <p:par>
                                <p:cTn id="69" presetID="10" presetClass="entr" fill="hold" grpId="0" nodeType="afterEffect">
                                  <p:stCondLst>
                                    <p:cond delay="0"/>
                                  </p:stCondLst>
                                  <p:iterate>
                                    <p:tmAbs val="0"/>
                                  </p:iterate>
                                  <p:childTnLst>
                                    <p:set>
                                      <p:cBhvr>
                                        <p:cTn id="70" fill="hold"/>
                                        <p:tgtEl>
                                          <p:spTgt spid="514"/>
                                        </p:tgtEl>
                                        <p:attrNameLst>
                                          <p:attrName>style.visibility</p:attrName>
                                        </p:attrNameLst>
                                      </p:cBhvr>
                                      <p:to>
                                        <p:strVal val="visible"/>
                                      </p:to>
                                    </p:set>
                                    <p:animEffect transition="in" filter="fade">
                                      <p:cBhvr>
                                        <p:cTn id="71" dur="500"/>
                                        <p:tgtEl>
                                          <p:spTgt spid="514"/>
                                        </p:tgtEl>
                                      </p:cBhvr>
                                    </p:animEffect>
                                  </p:childTnLst>
                                </p:cTn>
                              </p:par>
                            </p:childTnLst>
                          </p:cTn>
                        </p:par>
                        <p:par>
                          <p:cTn id="72" fill="hold">
                            <p:stCondLst>
                              <p:cond delay="8500"/>
                            </p:stCondLst>
                            <p:childTnLst>
                              <p:par>
                                <p:cTn id="73" presetID="10" presetClass="entr" fill="hold" grpId="0" nodeType="afterEffect">
                                  <p:stCondLst>
                                    <p:cond delay="0"/>
                                  </p:stCondLst>
                                  <p:iterate>
                                    <p:tmAbs val="0"/>
                                  </p:iterate>
                                  <p:childTnLst>
                                    <p:set>
                                      <p:cBhvr>
                                        <p:cTn id="74" fill="hold"/>
                                        <p:tgtEl>
                                          <p:spTgt spid="504"/>
                                        </p:tgtEl>
                                        <p:attrNameLst>
                                          <p:attrName>style.visibility</p:attrName>
                                        </p:attrNameLst>
                                      </p:cBhvr>
                                      <p:to>
                                        <p:strVal val="visible"/>
                                      </p:to>
                                    </p:set>
                                    <p:animEffect transition="in" filter="fade">
                                      <p:cBhvr>
                                        <p:cTn id="75" dur="500"/>
                                        <p:tgtEl>
                                          <p:spTgt spid="504"/>
                                        </p:tgtEl>
                                      </p:cBhvr>
                                    </p:animEffect>
                                  </p:childTnLst>
                                </p:cTn>
                              </p:par>
                            </p:childTnLst>
                          </p:cTn>
                        </p:par>
                        <p:par>
                          <p:cTn id="76" fill="hold">
                            <p:stCondLst>
                              <p:cond delay="9000"/>
                            </p:stCondLst>
                            <p:childTnLst>
                              <p:par>
                                <p:cTn id="77" presetID="10" presetClass="entr" fill="hold" grpId="0" nodeType="afterEffect">
                                  <p:stCondLst>
                                    <p:cond delay="0"/>
                                  </p:stCondLst>
                                  <p:iterate>
                                    <p:tmAbs val="0"/>
                                  </p:iterate>
                                  <p:childTnLst>
                                    <p:set>
                                      <p:cBhvr>
                                        <p:cTn id="78" fill="hold"/>
                                        <p:tgtEl>
                                          <p:spTgt spid="473"/>
                                        </p:tgtEl>
                                        <p:attrNameLst>
                                          <p:attrName>style.visibility</p:attrName>
                                        </p:attrNameLst>
                                      </p:cBhvr>
                                      <p:to>
                                        <p:strVal val="visible"/>
                                      </p:to>
                                    </p:set>
                                    <p:animEffect transition="in" filter="fade">
                                      <p:cBhvr>
                                        <p:cTn id="79" dur="500"/>
                                        <p:tgtEl>
                                          <p:spTgt spid="473"/>
                                        </p:tgtEl>
                                      </p:cBhvr>
                                    </p:animEffect>
                                  </p:childTnLst>
                                </p:cTn>
                              </p:par>
                            </p:childTnLst>
                          </p:cTn>
                        </p:par>
                        <p:par>
                          <p:cTn id="80" fill="hold">
                            <p:stCondLst>
                              <p:cond delay="9500"/>
                            </p:stCondLst>
                            <p:childTnLst>
                              <p:par>
                                <p:cTn id="81" presetID="10" presetClass="entr" fill="hold" grpId="0" nodeType="afterEffect">
                                  <p:stCondLst>
                                    <p:cond delay="0"/>
                                  </p:stCondLst>
                                  <p:iterate>
                                    <p:tmAbs val="0"/>
                                  </p:iterate>
                                  <p:childTnLst>
                                    <p:set>
                                      <p:cBhvr>
                                        <p:cTn id="82" fill="hold"/>
                                        <p:tgtEl>
                                          <p:spTgt spid="477"/>
                                        </p:tgtEl>
                                        <p:attrNameLst>
                                          <p:attrName>style.visibility</p:attrName>
                                        </p:attrNameLst>
                                      </p:cBhvr>
                                      <p:to>
                                        <p:strVal val="visible"/>
                                      </p:to>
                                    </p:set>
                                    <p:animEffect transition="in" filter="fade">
                                      <p:cBhvr>
                                        <p:cTn id="83" dur="500"/>
                                        <p:tgtEl>
                                          <p:spTgt spid="477"/>
                                        </p:tgtEl>
                                      </p:cBhvr>
                                    </p:animEffect>
                                  </p:childTnLst>
                                </p:cTn>
                              </p:par>
                            </p:childTnLst>
                          </p:cTn>
                        </p:par>
                        <p:par>
                          <p:cTn id="84" fill="hold">
                            <p:stCondLst>
                              <p:cond delay="10000"/>
                            </p:stCondLst>
                            <p:childTnLst>
                              <p:par>
                                <p:cTn id="85" presetID="10" presetClass="entr" fill="hold" grpId="0" nodeType="afterEffect">
                                  <p:stCondLst>
                                    <p:cond delay="0"/>
                                  </p:stCondLst>
                                  <p:iterate>
                                    <p:tmAbs val="0"/>
                                  </p:iterate>
                                  <p:childTnLst>
                                    <p:set>
                                      <p:cBhvr>
                                        <p:cTn id="86" fill="hold"/>
                                        <p:tgtEl>
                                          <p:spTgt spid="524"/>
                                        </p:tgtEl>
                                        <p:attrNameLst>
                                          <p:attrName>style.visibility</p:attrName>
                                        </p:attrNameLst>
                                      </p:cBhvr>
                                      <p:to>
                                        <p:strVal val="visible"/>
                                      </p:to>
                                    </p:set>
                                    <p:animEffect transition="in" filter="fade">
                                      <p:cBhvr>
                                        <p:cTn id="87" dur="500"/>
                                        <p:tgtEl>
                                          <p:spTgt spid="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animBg="1" advAuto="0"/>
      <p:bldP spid="471" grpId="0" animBg="1" advAuto="0"/>
      <p:bldP spid="472" grpId="0" animBg="1" advAuto="0"/>
      <p:bldP spid="473" grpId="0" animBg="1" advAuto="0"/>
      <p:bldP spid="477" grpId="0" animBg="1" advAuto="0"/>
      <p:bldP spid="478" grpId="0" animBg="1" advAuto="0"/>
      <p:bldP spid="479" grpId="0" animBg="1" advAuto="0"/>
      <p:bldP spid="480" grpId="0" animBg="1" advAuto="0"/>
      <p:bldP spid="486" grpId="0" animBg="1" advAuto="0"/>
      <p:bldP spid="487" grpId="0" animBg="1" advAuto="0"/>
      <p:bldP spid="488" grpId="0" animBg="1" advAuto="0"/>
      <p:bldP spid="495" grpId="0" animBg="1" advAuto="0"/>
      <p:bldP spid="496" grpId="0" animBg="1" advAuto="0"/>
      <p:bldP spid="497" grpId="0" animBg="1" advAuto="0"/>
      <p:bldP spid="503" grpId="0" animBg="1" advAuto="0"/>
      <p:bldP spid="504" grpId="0" animBg="1" advAuto="0"/>
      <p:bldP spid="505" grpId="0" animBg="1" advAuto="0"/>
      <p:bldP spid="506" grpId="0" animBg="1" advAuto="0"/>
      <p:bldP spid="507" grpId="0" animBg="1" advAuto="0"/>
      <p:bldP spid="514" grpId="0" animBg="1" advAuto="0"/>
      <p:bldP spid="524"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253362"/>
            <a:ext cx="10515600" cy="1325563"/>
          </a:xfrm>
        </p:spPr>
        <p:txBody>
          <a:bodyPr>
            <a:normAutofit/>
          </a:bodyPr>
          <a:lstStyle/>
          <a:p>
            <a:r>
              <a:rPr lang="en-US" sz="3200" b="1">
                <a:solidFill>
                  <a:srgbClr val="002060"/>
                </a:solidFill>
                <a:latin typeface="Verdana"/>
                <a:ea typeface="Verdana"/>
                <a:cs typeface="Arial"/>
              </a:rPr>
              <a:t>CONNECT - Interconnected Innovation Ecosystems (2023/24)</a:t>
            </a:r>
            <a:endParaRPr lang="en-US">
              <a:solidFill>
                <a:srgbClr val="002060"/>
              </a:solidFill>
              <a:cs typeface="Calibri Light"/>
            </a:endParaRP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315310" y="2075793"/>
          <a:ext cx="11674786" cy="2494544"/>
        </p:xfrm>
        <a:graphic>
          <a:graphicData uri="http://schemas.openxmlformats.org/drawingml/2006/table">
            <a:tbl>
              <a:tblPr/>
              <a:tblGrid>
                <a:gridCol w="5281927">
                  <a:extLst>
                    <a:ext uri="{9D8B030D-6E8A-4147-A177-3AD203B41FA5}">
                      <a16:colId xmlns:a16="http://schemas.microsoft.com/office/drawing/2014/main" val="20000"/>
                    </a:ext>
                  </a:extLst>
                </a:gridCol>
                <a:gridCol w="3111269">
                  <a:extLst>
                    <a:ext uri="{9D8B030D-6E8A-4147-A177-3AD203B41FA5}">
                      <a16:colId xmlns:a16="http://schemas.microsoft.com/office/drawing/2014/main" val="20001"/>
                    </a:ext>
                  </a:extLst>
                </a:gridCol>
                <a:gridCol w="1782733">
                  <a:extLst>
                    <a:ext uri="{9D8B030D-6E8A-4147-A177-3AD203B41FA5}">
                      <a16:colId xmlns:a16="http://schemas.microsoft.com/office/drawing/2014/main" val="20003"/>
                    </a:ext>
                  </a:extLst>
                </a:gridCol>
                <a:gridCol w="1498857">
                  <a:extLst>
                    <a:ext uri="{9D8B030D-6E8A-4147-A177-3AD203B41FA5}">
                      <a16:colId xmlns:a16="http://schemas.microsoft.com/office/drawing/2014/main" val="3995975852"/>
                    </a:ext>
                  </a:extLst>
                </a:gridCol>
              </a:tblGrid>
              <a:tr h="85396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7761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endParaRPr lang="en-US" sz="1400" dirty="0"/>
                    </a:p>
                    <a:p>
                      <a:pPr marL="0" marR="0" lvl="0" indent="0" algn="l">
                        <a:lnSpc>
                          <a:spcPct val="100000"/>
                        </a:lnSpc>
                        <a:spcBef>
                          <a:spcPts val="0"/>
                        </a:spcBef>
                        <a:spcAft>
                          <a:spcPts val="0"/>
                        </a:spcAft>
                        <a:buNone/>
                      </a:pPr>
                      <a:r>
                        <a:rPr lang="en-US" sz="1400" b="1" i="0" u="none" strike="noStrike" noProof="0" dirty="0">
                          <a:latin typeface="Verdana"/>
                          <a:hlinkClick r:id="rId3"/>
                        </a:rPr>
                        <a:t>HORIZON-EIE-2024-CONNECT-02-01</a:t>
                      </a:r>
                      <a:r>
                        <a:rPr lang="lv-LV" sz="1400" b="0" i="0" u="none" strike="noStrike" noProof="0" dirty="0">
                          <a:latin typeface="Verdana"/>
                        </a:rPr>
                        <a:t> </a:t>
                      </a:r>
                      <a:r>
                        <a:rPr lang="lv-LV" sz="1400" b="0" i="0" u="none" strike="noStrike" noProof="0" dirty="0" err="1">
                          <a:latin typeface="Verdana"/>
                        </a:rPr>
                        <a:t>Expanding</a:t>
                      </a:r>
                      <a:r>
                        <a:rPr lang="lv-LV" sz="1400" b="0" i="0" u="none" strike="noStrike" noProof="0" dirty="0">
                          <a:latin typeface="Verdana"/>
                        </a:rPr>
                        <a:t> </a:t>
                      </a:r>
                      <a:r>
                        <a:rPr lang="lv-LV" sz="1400" b="0" i="0" u="none" strike="noStrike" noProof="0" dirty="0" err="1">
                          <a:latin typeface="Verdana"/>
                        </a:rPr>
                        <a:t>Academia</a:t>
                      </a:r>
                      <a:r>
                        <a:rPr lang="lv-LV" sz="1400" b="0" i="0" u="none" strike="noStrike" noProof="0" dirty="0">
                          <a:latin typeface="Verdana"/>
                        </a:rPr>
                        <a:t>-Enterprise </a:t>
                      </a:r>
                      <a:r>
                        <a:rPr lang="lv-LV" sz="1400" b="0" i="0" u="none" strike="noStrike" noProof="0" dirty="0" err="1">
                          <a:latin typeface="Verdana"/>
                        </a:rPr>
                        <a:t>Collaborations</a:t>
                      </a:r>
                      <a:br>
                        <a:rPr lang="en-US" sz="1400" dirty="0"/>
                      </a:br>
                      <a:endParaRPr lang="en-US" sz="1400"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lvl="0" algn="ctr">
                        <a:buNone/>
                      </a:pPr>
                      <a:r>
                        <a:rPr lang="en-GB" sz="1400" b="1" i="0" u="none" strike="noStrike" noProof="0">
                          <a:solidFill>
                            <a:srgbClr val="000000"/>
                          </a:solidFill>
                          <a:effectLst/>
                          <a:latin typeface="Verdana"/>
                          <a:ea typeface="Verdana"/>
                        </a:rPr>
                        <a:t>CSA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lv-LV" sz="1400" err="1">
                          <a:solidFill>
                            <a:schemeClr val="tx1"/>
                          </a:solidFill>
                          <a:latin typeface="Verdana"/>
                          <a:ea typeface="Verdana"/>
                        </a:rPr>
                        <a:t>Around</a:t>
                      </a:r>
                      <a:r>
                        <a:rPr lang="lv-LV" sz="1400">
                          <a:solidFill>
                            <a:schemeClr val="tx1"/>
                          </a:solidFill>
                          <a:latin typeface="Verdana"/>
                          <a:ea typeface="Verdana"/>
                        </a:rPr>
                        <a:t> 0.5 </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lv-LV" sz="140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777614">
                <a:tc>
                  <a:txBody>
                    <a:bodyPr/>
                    <a:lstStyle/>
                    <a:p>
                      <a:pPr marL="0" lvl="0" indent="0" algn="l">
                        <a:lnSpc>
                          <a:spcPct val="100000"/>
                        </a:lnSpc>
                        <a:spcBef>
                          <a:spcPts val="0"/>
                        </a:spcBef>
                        <a:spcAft>
                          <a:spcPts val="0"/>
                        </a:spcAft>
                        <a:buNone/>
                      </a:pPr>
                      <a:r>
                        <a:rPr lang="en-US" sz="1400" b="1" i="0" u="none" strike="noStrike" noProof="0" dirty="0">
                          <a:solidFill>
                            <a:srgbClr val="000000"/>
                          </a:solidFill>
                          <a:latin typeface="Verdana"/>
                          <a:hlinkClick r:id="rId4"/>
                        </a:rPr>
                        <a:t>HORIZON-EIE-2024-CONNECT-02-02</a:t>
                      </a:r>
                      <a:r>
                        <a:rPr lang="lv-LV" sz="1400" b="0" i="0" u="none" strike="noStrike" noProof="0" dirty="0">
                          <a:solidFill>
                            <a:srgbClr val="000000"/>
                          </a:solidFill>
                          <a:latin typeface="Verdana"/>
                        </a:rPr>
                        <a:t> </a:t>
                      </a:r>
                      <a:r>
                        <a:rPr lang="en-US" sz="1400" b="0" i="0" u="none" strike="noStrike" noProof="0" dirty="0">
                          <a:solidFill>
                            <a:srgbClr val="000000"/>
                          </a:solidFill>
                          <a:latin typeface="Verdana"/>
                        </a:rPr>
                        <a:t>Mutual learning and support scheme for national and regional innovation </a:t>
                      </a:r>
                      <a:r>
                        <a:rPr lang="en-US" sz="1400" b="0" i="0" u="none" strike="noStrike" noProof="0" dirty="0" err="1">
                          <a:solidFill>
                            <a:srgbClr val="000000"/>
                          </a:solidFill>
                          <a:latin typeface="Verdana"/>
                        </a:rPr>
                        <a:t>programmes</a:t>
                      </a:r>
                      <a:endParaRPr lang="en-US" sz="1400" dirty="0"/>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GB" sz="1400" b="1" i="0" u="none" strike="noStrike" noProof="0" dirty="0">
                          <a:solidFill>
                            <a:srgbClr val="000000"/>
                          </a:solidFill>
                          <a:effectLst/>
                          <a:latin typeface="Verdana"/>
                          <a:ea typeface="Verdana"/>
                        </a:rPr>
                        <a:t>CSA</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a:lnSpc>
                          <a:spcPct val="100000"/>
                        </a:lnSpc>
                        <a:spcBef>
                          <a:spcPts val="0"/>
                        </a:spcBef>
                        <a:spcAft>
                          <a:spcPts val="0"/>
                        </a:spcAft>
                        <a:buNone/>
                      </a:pPr>
                      <a:r>
                        <a:rPr lang="lv-LV" sz="1400" dirty="0" err="1">
                          <a:solidFill>
                            <a:schemeClr val="tx1"/>
                          </a:solidFill>
                          <a:latin typeface="Verdana"/>
                          <a:ea typeface="Verdana"/>
                        </a:rPr>
                        <a:t>Around</a:t>
                      </a:r>
                      <a:r>
                        <a:rPr lang="lv-LV" sz="1400" dirty="0">
                          <a:solidFill>
                            <a:schemeClr val="tx1"/>
                          </a:solidFill>
                          <a:latin typeface="Verdana"/>
                          <a:ea typeface="Verdana"/>
                        </a:rPr>
                        <a:t> 0.1</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a:lnSpc>
                          <a:spcPct val="100000"/>
                        </a:lnSpc>
                        <a:spcBef>
                          <a:spcPts val="0"/>
                        </a:spcBef>
                        <a:spcAft>
                          <a:spcPts val="0"/>
                        </a:spcAft>
                        <a:buNone/>
                      </a:pPr>
                      <a:r>
                        <a:rPr lang="lv-LV" sz="1400" dirty="0">
                          <a:solidFill>
                            <a:schemeClr val="tx1"/>
                          </a:solidFill>
                          <a:latin typeface="Verdana"/>
                          <a:ea typeface="Verdana"/>
                        </a:rPr>
                        <a:t>10</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318207922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59670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Deadline: </a:t>
            </a:r>
            <a:r>
              <a:rPr lang="en-GB" b="1">
                <a:latin typeface="Verdana"/>
                <a:ea typeface="Verdana"/>
              </a:rPr>
              <a:t>19 September 2024</a:t>
            </a:r>
            <a:endParaRPr lang="en-GB" sz="1800" b="1" i="0" u="none" strike="noStrike" kern="1200" cap="none" spc="0" normalizeH="0" baseline="0" noProof="0">
              <a:ln>
                <a:noFill/>
              </a:ln>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07871" y="1592600"/>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en-GB" sz="1800" b="1" i="0" u="none" strike="noStrike" kern="1200" cap="none" spc="0" normalizeH="0" baseline="0" noProof="0">
                <a:ln>
                  <a:noFill/>
                </a:ln>
                <a:solidFill>
                  <a:srgbClr val="002060"/>
                </a:solidFill>
                <a:effectLst/>
                <a:uLnTx/>
                <a:uFillTx/>
                <a:latin typeface="Verdana"/>
                <a:ea typeface="Verdana"/>
              </a:rPr>
              <a:t>Opening date: </a:t>
            </a:r>
            <a:r>
              <a:rPr lang="en-GB" b="1">
                <a:latin typeface="Verdana"/>
                <a:ea typeface="Verdana"/>
              </a:rPr>
              <a:t>6 June </a:t>
            </a:r>
            <a:r>
              <a:rPr kumimoji="0" lang="en-GB" sz="1800" b="1" i="0" u="none" strike="noStrike" kern="1200" cap="none" spc="0" normalizeH="0" baseline="0" noProof="0">
                <a:ln>
                  <a:noFill/>
                </a:ln>
                <a:effectLst/>
                <a:uLnTx/>
                <a:uFillTx/>
                <a:latin typeface="Verdana"/>
                <a:ea typeface="Verdana"/>
              </a:rPr>
              <a:t>202</a:t>
            </a:r>
            <a:r>
              <a:rPr kumimoji="0" lang="lv-LV" sz="1800" b="1" i="0" u="none" strike="noStrike" kern="1200" cap="none" spc="0" normalizeH="0" baseline="0" noProof="0">
                <a:ln>
                  <a:noFill/>
                </a:ln>
                <a:effectLst/>
                <a:uLnTx/>
                <a:uFillTx/>
                <a:latin typeface="Verdana"/>
                <a:ea typeface="Verdana"/>
              </a:rPr>
              <a:t>4</a:t>
            </a:r>
            <a:r>
              <a:rPr lang="en-GB" b="1">
                <a:latin typeface="Verdana"/>
                <a:ea typeface="Verdana"/>
              </a:rPr>
              <a:t> </a:t>
            </a:r>
            <a:endParaRPr lang="en-GB" sz="1800" b="1" i="0" u="none" strike="noStrike" kern="1200" cap="none" spc="0" normalizeH="0" baseline="0" noProof="0">
              <a:ln>
                <a:noFill/>
              </a:ln>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4831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103E"/>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425631-8A80-AE36-5843-185DDBA82538}"/>
              </a:ext>
            </a:extLst>
          </p:cNvPr>
          <p:cNvPicPr>
            <a:picLocks noChangeAspect="1"/>
          </p:cNvPicPr>
          <p:nvPr/>
        </p:nvPicPr>
        <p:blipFill rotWithShape="1">
          <a:blip r:embed="rId2"/>
          <a:srcRect t="14668" r="1741" b="4174"/>
          <a:stretch/>
        </p:blipFill>
        <p:spPr>
          <a:xfrm>
            <a:off x="92600" y="381964"/>
            <a:ext cx="11979797" cy="5816467"/>
          </a:xfrm>
          <a:prstGeom prst="rect">
            <a:avLst/>
          </a:prstGeom>
        </p:spPr>
      </p:pic>
      <p:sp>
        <p:nvSpPr>
          <p:cNvPr id="2" name="Slide Number Placeholder 1">
            <a:extLst>
              <a:ext uri="{FF2B5EF4-FFF2-40B4-BE49-F238E27FC236}">
                <a16:creationId xmlns:a16="http://schemas.microsoft.com/office/drawing/2014/main" id="{9263F9E6-4D6D-670B-0545-494F6DCB15E6}"/>
              </a:ext>
            </a:extLst>
          </p:cNvPr>
          <p:cNvSpPr>
            <a:spLocks noGrp="1"/>
          </p:cNvSpPr>
          <p:nvPr>
            <p:ph type="sldNum" sz="quarter" idx="12"/>
          </p:nvPr>
        </p:nvSpPr>
        <p:spPr/>
        <p:txBody>
          <a:bodyPr/>
          <a:lstStyle/>
          <a:p>
            <a:fld id="{660F3F40-12FA-4968-8235-5F18DAFE2DEF}" type="slidenum">
              <a:rPr lang="lv-LV" smtClean="0"/>
              <a:t>12</a:t>
            </a:fld>
            <a:endParaRPr lang="lv-LV"/>
          </a:p>
        </p:txBody>
      </p:sp>
      <p:pic>
        <p:nvPicPr>
          <p:cNvPr id="6" name="Graphic 5" descr="Cursor outline">
            <a:extLst>
              <a:ext uri="{FF2B5EF4-FFF2-40B4-BE49-F238E27FC236}">
                <a16:creationId xmlns:a16="http://schemas.microsoft.com/office/drawing/2014/main" id="{F4D11C87-53C9-638D-0948-C0FB2556E8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29241" y="1594413"/>
            <a:ext cx="914400" cy="914400"/>
          </a:xfrm>
          <a:prstGeom prst="rect">
            <a:avLst/>
          </a:prstGeom>
        </p:spPr>
      </p:pic>
    </p:spTree>
    <p:extLst>
      <p:ext uri="{BB962C8B-B14F-4D97-AF65-F5344CB8AC3E}">
        <p14:creationId xmlns:p14="http://schemas.microsoft.com/office/powerpoint/2010/main" val="2147149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7EB66-DDA3-749E-D6D2-B66D3000B3FE}"/>
              </a:ext>
            </a:extLst>
          </p:cNvPr>
          <p:cNvSpPr>
            <a:spLocks noGrp="1"/>
          </p:cNvSpPr>
          <p:nvPr>
            <p:ph type="title"/>
          </p:nvPr>
        </p:nvSpPr>
        <p:spPr>
          <a:xfrm>
            <a:off x="992808" y="365125"/>
            <a:ext cx="10670209" cy="1358692"/>
          </a:xfrm>
        </p:spPr>
        <p:txBody>
          <a:bodyPr/>
          <a:lstStyle/>
          <a:p>
            <a:r>
              <a:rPr lang="lv-LV" sz="3600" b="1" dirty="0">
                <a:solidFill>
                  <a:srgbClr val="002060"/>
                </a:solidFill>
                <a:latin typeface="Arial"/>
                <a:cs typeface="Arial"/>
              </a:rPr>
              <a:t>Eiropas Inovāciju un Tehnoloģiju institūta </a:t>
            </a:r>
            <a:r>
              <a:rPr lang="lv-LV" sz="3600" b="1" dirty="0">
                <a:solidFill>
                  <a:schemeClr val="bg2">
                    <a:lumMod val="76000"/>
                  </a:schemeClr>
                </a:solidFill>
                <a:latin typeface="Arial"/>
                <a:cs typeface="Arial"/>
              </a:rPr>
              <a:t>(EIT) granti 2022</a:t>
            </a:r>
            <a:endParaRPr lang="en-US" dirty="0">
              <a:solidFill>
                <a:schemeClr val="bg2">
                  <a:lumMod val="76000"/>
                </a:schemeClr>
              </a:solidFill>
              <a:cs typeface="Calibri Light" panose="020F0302020204030204"/>
            </a:endParaRPr>
          </a:p>
        </p:txBody>
      </p:sp>
      <p:sp>
        <p:nvSpPr>
          <p:cNvPr id="5" name="Slide Number Placeholder 4">
            <a:extLst>
              <a:ext uri="{FF2B5EF4-FFF2-40B4-BE49-F238E27FC236}">
                <a16:creationId xmlns:a16="http://schemas.microsoft.com/office/drawing/2014/main" id="{C073405B-D149-861D-0274-7D5787204BC6}"/>
              </a:ext>
            </a:extLst>
          </p:cNvPr>
          <p:cNvSpPr>
            <a:spLocks noGrp="1"/>
          </p:cNvSpPr>
          <p:nvPr>
            <p:ph type="sldNum" sz="quarter" idx="12"/>
          </p:nvPr>
        </p:nvSpPr>
        <p:spPr/>
        <p:txBody>
          <a:bodyPr/>
          <a:lstStyle/>
          <a:p>
            <a:fld id="{660F3F40-12FA-4968-8235-5F18DAFE2DEF}" type="slidenum">
              <a:rPr lang="lv-LV" smtClean="0"/>
              <a:t>13</a:t>
            </a:fld>
            <a:endParaRPr lang="lv-LV"/>
          </a:p>
        </p:txBody>
      </p:sp>
      <p:sp>
        <p:nvSpPr>
          <p:cNvPr id="6" name="Rectangle 5">
            <a:extLst>
              <a:ext uri="{FF2B5EF4-FFF2-40B4-BE49-F238E27FC236}">
                <a16:creationId xmlns:a16="http://schemas.microsoft.com/office/drawing/2014/main" id="{4C2F0584-EAE8-1851-BE19-493CAEFFD9BF}"/>
              </a:ext>
            </a:extLst>
          </p:cNvPr>
          <p:cNvSpPr/>
          <p:nvPr/>
        </p:nvSpPr>
        <p:spPr>
          <a:xfrm>
            <a:off x="6528443" y="1591852"/>
            <a:ext cx="5665930" cy="370498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Content Placeholder 2">
            <a:extLst>
              <a:ext uri="{FF2B5EF4-FFF2-40B4-BE49-F238E27FC236}">
                <a16:creationId xmlns:a16="http://schemas.microsoft.com/office/drawing/2014/main" id="{F611AB9D-1060-080E-44E6-FFFCD863B837}"/>
              </a:ext>
            </a:extLst>
          </p:cNvPr>
          <p:cNvSpPr>
            <a:spLocks noGrp="1"/>
          </p:cNvSpPr>
          <p:nvPr/>
        </p:nvSpPr>
        <p:spPr>
          <a:xfrm>
            <a:off x="990600" y="1894386"/>
            <a:ext cx="5263763" cy="44661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ea typeface="+mn-lt"/>
                <a:cs typeface="+mn-lt"/>
              </a:rPr>
              <a:t>2021-22. </a:t>
            </a:r>
            <a:r>
              <a:rPr lang="en-US" sz="1800" b="1" dirty="0" err="1">
                <a:ea typeface="+mn-lt"/>
                <a:cs typeface="+mn-lt"/>
              </a:rPr>
              <a:t>gadā</a:t>
            </a:r>
            <a:r>
              <a:rPr lang="en-US" sz="1800" dirty="0">
                <a:ea typeface="+mn-lt"/>
                <a:cs typeface="+mn-lt"/>
              </a:rPr>
              <a:t>:</a:t>
            </a:r>
            <a:endParaRPr lang="en-US" sz="1800">
              <a:cs typeface="Calibri" panose="020F0502020204030204"/>
            </a:endParaRPr>
          </a:p>
          <a:p>
            <a:r>
              <a:rPr lang="en-US" sz="1800" dirty="0">
                <a:ea typeface="+mn-lt"/>
                <a:cs typeface="+mn-lt"/>
              </a:rPr>
              <a:t>EIT </a:t>
            </a:r>
            <a:r>
              <a:rPr lang="en-US" sz="1800" dirty="0" err="1">
                <a:ea typeface="+mn-lt"/>
                <a:cs typeface="+mn-lt"/>
              </a:rPr>
              <a:t>atbalstīja</a:t>
            </a:r>
            <a:r>
              <a:rPr lang="en-US" sz="1800" dirty="0">
                <a:ea typeface="+mn-lt"/>
                <a:cs typeface="+mn-lt"/>
              </a:rPr>
              <a:t> </a:t>
            </a:r>
            <a:r>
              <a:rPr lang="en-US" sz="1800" b="1" dirty="0">
                <a:ea typeface="+mn-lt"/>
                <a:cs typeface="+mn-lt"/>
              </a:rPr>
              <a:t>117</a:t>
            </a:r>
            <a:r>
              <a:rPr lang="en-US" sz="1800" dirty="0">
                <a:ea typeface="+mn-lt"/>
                <a:cs typeface="+mn-lt"/>
              </a:rPr>
              <a:t> Latvijas </a:t>
            </a:r>
            <a:r>
              <a:rPr lang="en-US" sz="1800" dirty="0" err="1">
                <a:ea typeface="+mn-lt"/>
                <a:cs typeface="+mn-lt"/>
              </a:rPr>
              <a:t>jaunuzņēmumus</a:t>
            </a:r>
            <a:r>
              <a:rPr lang="en-US" sz="1800" dirty="0">
                <a:ea typeface="+mn-lt"/>
                <a:cs typeface="+mn-lt"/>
              </a:rPr>
              <a:t>.</a:t>
            </a:r>
            <a:endParaRPr lang="en-US" sz="1800">
              <a:cs typeface="Calibri"/>
            </a:endParaRPr>
          </a:p>
          <a:p>
            <a:r>
              <a:rPr lang="en-US" sz="1800" dirty="0" err="1">
                <a:ea typeface="+mn-lt"/>
                <a:cs typeface="+mn-lt"/>
              </a:rPr>
              <a:t>Ar</a:t>
            </a:r>
            <a:r>
              <a:rPr lang="en-US" sz="1800" dirty="0">
                <a:ea typeface="+mn-lt"/>
                <a:cs typeface="+mn-lt"/>
              </a:rPr>
              <a:t> EIT </a:t>
            </a:r>
            <a:r>
              <a:rPr lang="en-US" sz="1800" dirty="0" err="1">
                <a:ea typeface="+mn-lt"/>
                <a:cs typeface="+mn-lt"/>
              </a:rPr>
              <a:t>atbalstu</a:t>
            </a:r>
            <a:r>
              <a:rPr lang="en-US" sz="1800" dirty="0">
                <a:ea typeface="+mn-lt"/>
                <a:cs typeface="+mn-lt"/>
              </a:rPr>
              <a:t> </a:t>
            </a:r>
            <a:r>
              <a:rPr lang="en-US" sz="1800" dirty="0" err="1">
                <a:ea typeface="+mn-lt"/>
                <a:cs typeface="+mn-lt"/>
              </a:rPr>
              <a:t>Latvijā</a:t>
            </a:r>
            <a:r>
              <a:rPr lang="en-US" sz="1800" dirty="0">
                <a:ea typeface="+mn-lt"/>
                <a:cs typeface="+mn-lt"/>
              </a:rPr>
              <a:t> tika </a:t>
            </a:r>
            <a:r>
              <a:rPr lang="en-US" sz="1800" dirty="0" err="1">
                <a:ea typeface="+mn-lt"/>
                <a:cs typeface="+mn-lt"/>
              </a:rPr>
              <a:t>izveidoti</a:t>
            </a:r>
            <a:r>
              <a:rPr lang="en-US" sz="1800" dirty="0">
                <a:ea typeface="+mn-lt"/>
                <a:cs typeface="+mn-lt"/>
              </a:rPr>
              <a:t> </a:t>
            </a:r>
            <a:r>
              <a:rPr lang="en-US" sz="1800" b="1" dirty="0">
                <a:ea typeface="+mn-lt"/>
                <a:cs typeface="+mn-lt"/>
              </a:rPr>
              <a:t>18</a:t>
            </a:r>
            <a:r>
              <a:rPr lang="en-US" sz="1800" dirty="0">
                <a:ea typeface="+mn-lt"/>
                <a:cs typeface="+mn-lt"/>
              </a:rPr>
              <a:t> </a:t>
            </a:r>
            <a:r>
              <a:rPr lang="en-US" sz="1800" dirty="0" err="1">
                <a:ea typeface="+mn-lt"/>
                <a:cs typeface="+mn-lt"/>
              </a:rPr>
              <a:t>jaunuzņēmumi</a:t>
            </a:r>
            <a:r>
              <a:rPr lang="en-US" sz="1800" dirty="0">
                <a:ea typeface="+mn-lt"/>
                <a:cs typeface="+mn-lt"/>
              </a:rPr>
              <a:t>.</a:t>
            </a:r>
            <a:endParaRPr lang="en-US" sz="1800">
              <a:cs typeface="Calibri"/>
            </a:endParaRPr>
          </a:p>
          <a:p>
            <a:r>
              <a:rPr lang="en-US" sz="1800" b="1" dirty="0">
                <a:ea typeface="+mn-lt"/>
                <a:cs typeface="+mn-lt"/>
              </a:rPr>
              <a:t>48 </a:t>
            </a:r>
            <a:r>
              <a:rPr lang="en-US" sz="1800" dirty="0">
                <a:ea typeface="+mn-lt"/>
                <a:cs typeface="+mn-lt"/>
              </a:rPr>
              <a:t>Latvijas </a:t>
            </a:r>
            <a:r>
              <a:rPr lang="en-US" sz="1800" dirty="0" err="1">
                <a:ea typeface="+mn-lt"/>
                <a:cs typeface="+mn-lt"/>
              </a:rPr>
              <a:t>sievietes</a:t>
            </a:r>
            <a:r>
              <a:rPr lang="en-US" sz="1800" dirty="0">
                <a:ea typeface="+mn-lt"/>
                <a:cs typeface="+mn-lt"/>
              </a:rPr>
              <a:t> </a:t>
            </a:r>
            <a:r>
              <a:rPr lang="en-US" sz="1800" dirty="0" err="1">
                <a:ea typeface="+mn-lt"/>
                <a:cs typeface="+mn-lt"/>
              </a:rPr>
              <a:t>uzņēmējas</a:t>
            </a:r>
            <a:r>
              <a:rPr lang="en-US" sz="1800" dirty="0">
                <a:ea typeface="+mn-lt"/>
                <a:cs typeface="+mn-lt"/>
              </a:rPr>
              <a:t> </a:t>
            </a:r>
            <a:r>
              <a:rPr lang="en-US" sz="1800" dirty="0" err="1">
                <a:ea typeface="+mn-lt"/>
                <a:cs typeface="+mn-lt"/>
              </a:rPr>
              <a:t>saņēma</a:t>
            </a:r>
            <a:r>
              <a:rPr lang="en-US" sz="1800" dirty="0">
                <a:ea typeface="+mn-lt"/>
                <a:cs typeface="+mn-lt"/>
              </a:rPr>
              <a:t> EIT </a:t>
            </a:r>
            <a:r>
              <a:rPr lang="en-US" sz="1800" dirty="0" err="1">
                <a:ea typeface="+mn-lt"/>
                <a:cs typeface="+mn-lt"/>
              </a:rPr>
              <a:t>atbalstu</a:t>
            </a:r>
            <a:r>
              <a:rPr lang="en-US" sz="1800" dirty="0">
                <a:ea typeface="+mn-lt"/>
                <a:cs typeface="+mn-lt"/>
              </a:rPr>
              <a:t>.</a:t>
            </a:r>
            <a:endParaRPr lang="en-US" sz="1800">
              <a:cs typeface="Calibri"/>
            </a:endParaRPr>
          </a:p>
          <a:p>
            <a:r>
              <a:rPr lang="en-US" sz="1800" dirty="0">
                <a:ea typeface="+mn-lt"/>
                <a:cs typeface="+mn-lt"/>
              </a:rPr>
              <a:t>EIT </a:t>
            </a:r>
            <a:r>
              <a:rPr lang="en-US" sz="1800" dirty="0" err="1">
                <a:ea typeface="+mn-lt"/>
                <a:cs typeface="+mn-lt"/>
              </a:rPr>
              <a:t>atbalstītie</a:t>
            </a:r>
            <a:r>
              <a:rPr lang="en-US" sz="1800" dirty="0">
                <a:ea typeface="+mn-lt"/>
                <a:cs typeface="+mn-lt"/>
              </a:rPr>
              <a:t> </a:t>
            </a:r>
            <a:r>
              <a:rPr lang="en-US" sz="1800" dirty="0" err="1">
                <a:ea typeface="+mn-lt"/>
                <a:cs typeface="+mn-lt"/>
              </a:rPr>
              <a:t>uzņēmumi</a:t>
            </a:r>
            <a:r>
              <a:rPr lang="en-US" sz="1800" dirty="0">
                <a:ea typeface="+mn-lt"/>
                <a:cs typeface="+mn-lt"/>
              </a:rPr>
              <a:t> </a:t>
            </a:r>
            <a:r>
              <a:rPr lang="en-US" sz="1800" dirty="0" err="1">
                <a:ea typeface="+mn-lt"/>
                <a:cs typeface="+mn-lt"/>
              </a:rPr>
              <a:t>Latvijā</a:t>
            </a:r>
            <a:r>
              <a:rPr lang="en-US" sz="1800" dirty="0">
                <a:ea typeface="+mn-lt"/>
                <a:cs typeface="+mn-lt"/>
              </a:rPr>
              <a:t> </a:t>
            </a:r>
            <a:r>
              <a:rPr lang="en-US" sz="1800" dirty="0" err="1">
                <a:ea typeface="+mn-lt"/>
                <a:cs typeface="+mn-lt"/>
              </a:rPr>
              <a:t>piesaistīja</a:t>
            </a:r>
            <a:r>
              <a:rPr lang="en-US" sz="1800" dirty="0">
                <a:ea typeface="+mn-lt"/>
                <a:cs typeface="+mn-lt"/>
              </a:rPr>
              <a:t> </a:t>
            </a:r>
            <a:r>
              <a:rPr lang="en-US" sz="1800" b="1" dirty="0">
                <a:ea typeface="+mn-lt"/>
                <a:cs typeface="+mn-lt"/>
              </a:rPr>
              <a:t>1,29 </a:t>
            </a:r>
            <a:r>
              <a:rPr lang="en-US" sz="1800" b="1" dirty="0" err="1">
                <a:ea typeface="+mn-lt"/>
                <a:cs typeface="+mn-lt"/>
              </a:rPr>
              <a:t>miljonus</a:t>
            </a:r>
            <a:r>
              <a:rPr lang="en-US" sz="1800" b="1" dirty="0">
                <a:ea typeface="+mn-lt"/>
                <a:cs typeface="+mn-lt"/>
              </a:rPr>
              <a:t> </a:t>
            </a:r>
            <a:r>
              <a:rPr lang="en-US" sz="1800" b="1" dirty="0" err="1">
                <a:ea typeface="+mn-lt"/>
                <a:cs typeface="+mn-lt"/>
              </a:rPr>
              <a:t>eiro</a:t>
            </a:r>
            <a:r>
              <a:rPr lang="en-US" sz="1800" dirty="0">
                <a:ea typeface="+mn-lt"/>
                <a:cs typeface="+mn-lt"/>
              </a:rPr>
              <a:t> </a:t>
            </a:r>
            <a:r>
              <a:rPr lang="en-US" sz="1800" dirty="0" err="1">
                <a:ea typeface="+mn-lt"/>
                <a:cs typeface="+mn-lt"/>
              </a:rPr>
              <a:t>investīciju</a:t>
            </a:r>
            <a:r>
              <a:rPr lang="en-US" sz="1800" dirty="0">
                <a:ea typeface="+mn-lt"/>
                <a:cs typeface="+mn-lt"/>
              </a:rPr>
              <a:t>.</a:t>
            </a:r>
            <a:endParaRPr lang="en-US" sz="1800">
              <a:cs typeface="Calibri"/>
            </a:endParaRPr>
          </a:p>
          <a:p>
            <a:r>
              <a:rPr lang="en-US" sz="1800" dirty="0" err="1">
                <a:ea typeface="+mn-lt"/>
                <a:cs typeface="+mn-lt"/>
              </a:rPr>
              <a:t>Tirgū</a:t>
            </a:r>
            <a:r>
              <a:rPr lang="en-US" sz="1800" dirty="0">
                <a:ea typeface="+mn-lt"/>
                <a:cs typeface="+mn-lt"/>
              </a:rPr>
              <a:t> </a:t>
            </a:r>
            <a:r>
              <a:rPr lang="en-US" sz="1800" dirty="0" err="1">
                <a:ea typeface="+mn-lt"/>
                <a:cs typeface="+mn-lt"/>
              </a:rPr>
              <a:t>laisti</a:t>
            </a:r>
            <a:r>
              <a:rPr lang="en-US" sz="1800" dirty="0">
                <a:ea typeface="+mn-lt"/>
                <a:cs typeface="+mn-lt"/>
              </a:rPr>
              <a:t> </a:t>
            </a:r>
            <a:r>
              <a:rPr lang="en-US" sz="1800" b="1" dirty="0">
                <a:ea typeface="+mn-lt"/>
                <a:cs typeface="+mn-lt"/>
              </a:rPr>
              <a:t>11</a:t>
            </a:r>
            <a:r>
              <a:rPr lang="en-US" sz="1800" dirty="0">
                <a:ea typeface="+mn-lt"/>
                <a:cs typeface="+mn-lt"/>
              </a:rPr>
              <a:t> EIT </a:t>
            </a:r>
            <a:r>
              <a:rPr lang="en-US" sz="1800" dirty="0" err="1">
                <a:ea typeface="+mn-lt"/>
                <a:cs typeface="+mn-lt"/>
              </a:rPr>
              <a:t>atbalstīti</a:t>
            </a:r>
            <a:r>
              <a:rPr lang="en-US" sz="1800" dirty="0">
                <a:ea typeface="+mn-lt"/>
                <a:cs typeface="+mn-lt"/>
              </a:rPr>
              <a:t> </a:t>
            </a:r>
            <a:r>
              <a:rPr lang="en-US" sz="1800" dirty="0" err="1">
                <a:ea typeface="+mn-lt"/>
                <a:cs typeface="+mn-lt"/>
              </a:rPr>
              <a:t>jauninājumi</a:t>
            </a:r>
            <a:r>
              <a:rPr lang="en-US" sz="1800" dirty="0">
                <a:ea typeface="+mn-lt"/>
                <a:cs typeface="+mn-lt"/>
              </a:rPr>
              <a:t>.</a:t>
            </a:r>
            <a:endParaRPr lang="en-US" sz="1800">
              <a:cs typeface="Calibri"/>
            </a:endParaRPr>
          </a:p>
          <a:p>
            <a:r>
              <a:rPr lang="en-US" sz="1800" dirty="0" err="1">
                <a:ea typeface="+mn-lt"/>
                <a:cs typeface="+mn-lt"/>
              </a:rPr>
              <a:t>Vairāk</a:t>
            </a:r>
            <a:r>
              <a:rPr lang="en-US" sz="1800" dirty="0">
                <a:ea typeface="+mn-lt"/>
                <a:cs typeface="+mn-lt"/>
              </a:rPr>
              <a:t> </a:t>
            </a:r>
            <a:r>
              <a:rPr lang="en-US" sz="1800" dirty="0" err="1">
                <a:ea typeface="+mn-lt"/>
                <a:cs typeface="+mn-lt"/>
              </a:rPr>
              <a:t>nekā</a:t>
            </a:r>
            <a:r>
              <a:rPr lang="en-US" sz="1800" dirty="0">
                <a:ea typeface="+mn-lt"/>
                <a:cs typeface="+mn-lt"/>
              </a:rPr>
              <a:t> </a:t>
            </a:r>
            <a:r>
              <a:rPr lang="en-US" sz="1800" b="1" dirty="0">
                <a:ea typeface="+mn-lt"/>
                <a:cs typeface="+mn-lt"/>
              </a:rPr>
              <a:t>1270</a:t>
            </a:r>
            <a:r>
              <a:rPr lang="en-US" sz="1800" dirty="0">
                <a:ea typeface="+mn-lt"/>
                <a:cs typeface="+mn-lt"/>
              </a:rPr>
              <a:t> Latvijas </a:t>
            </a:r>
            <a:r>
              <a:rPr lang="en-US" sz="1800" dirty="0" err="1">
                <a:ea typeface="+mn-lt"/>
                <a:cs typeface="+mn-lt"/>
              </a:rPr>
              <a:t>dalībnieku</a:t>
            </a:r>
            <a:r>
              <a:rPr lang="en-US" sz="1800" dirty="0">
                <a:ea typeface="+mn-lt"/>
                <a:cs typeface="+mn-lt"/>
              </a:rPr>
              <a:t> </a:t>
            </a:r>
            <a:r>
              <a:rPr lang="en-US" sz="1800" dirty="0" err="1">
                <a:ea typeface="+mn-lt"/>
                <a:cs typeface="+mn-lt"/>
              </a:rPr>
              <a:t>iesaistījās</a:t>
            </a:r>
            <a:r>
              <a:rPr lang="en-US" sz="1800" dirty="0">
                <a:ea typeface="+mn-lt"/>
                <a:cs typeface="+mn-lt"/>
              </a:rPr>
              <a:t> EIT </a:t>
            </a:r>
            <a:r>
              <a:rPr lang="en-US" sz="1800" dirty="0" err="1">
                <a:ea typeface="+mn-lt"/>
                <a:cs typeface="+mn-lt"/>
              </a:rPr>
              <a:t>apmācībā</a:t>
            </a:r>
            <a:r>
              <a:rPr lang="en-US" sz="1800" dirty="0">
                <a:ea typeface="+mn-lt"/>
                <a:cs typeface="+mn-lt"/>
              </a:rPr>
              <a:t>.</a:t>
            </a:r>
            <a:endParaRPr lang="en-US" sz="1800">
              <a:cs typeface="Calibri"/>
            </a:endParaRPr>
          </a:p>
        </p:txBody>
      </p:sp>
      <p:sp>
        <p:nvSpPr>
          <p:cNvPr id="8" name="Content Placeholder 2">
            <a:extLst>
              <a:ext uri="{FF2B5EF4-FFF2-40B4-BE49-F238E27FC236}">
                <a16:creationId xmlns:a16="http://schemas.microsoft.com/office/drawing/2014/main" id="{309B32F7-2DF6-16A5-0463-879C995E1974}"/>
              </a:ext>
            </a:extLst>
          </p:cNvPr>
          <p:cNvSpPr txBox="1">
            <a:spLocks/>
          </p:cNvSpPr>
          <p:nvPr/>
        </p:nvSpPr>
        <p:spPr>
          <a:xfrm>
            <a:off x="5691147" y="1727776"/>
            <a:ext cx="4522807" cy="2072630"/>
          </a:xfrm>
          <a:prstGeom prst="rect">
            <a:avLst/>
          </a:prstGeom>
        </p:spPr>
        <p:txBody>
          <a:bodyPr vert="horz" lIns="91440" tIns="45720" rIns="91440" bIns="45720" rtlCol="0" anchor="t">
            <a:norm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dirty="0">
              <a:cs typeface="Calibri" panose="020F0502020204030204"/>
            </a:endParaRPr>
          </a:p>
        </p:txBody>
      </p:sp>
      <p:sp>
        <p:nvSpPr>
          <p:cNvPr id="9" name="TextBox 7">
            <a:extLst>
              <a:ext uri="{FF2B5EF4-FFF2-40B4-BE49-F238E27FC236}">
                <a16:creationId xmlns:a16="http://schemas.microsoft.com/office/drawing/2014/main" id="{D3971F04-33A8-C25E-4FED-0D6C4A39AD39}"/>
              </a:ext>
            </a:extLst>
          </p:cNvPr>
          <p:cNvSpPr txBox="1"/>
          <p:nvPr/>
        </p:nvSpPr>
        <p:spPr>
          <a:xfrm>
            <a:off x="6777653" y="1892894"/>
            <a:ext cx="5185268"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2022. </a:t>
            </a:r>
            <a:r>
              <a:rPr lang="en-US" b="1" dirty="0" err="1"/>
              <a:t>gadā</a:t>
            </a:r>
            <a:r>
              <a:rPr lang="en-US" b="1" dirty="0"/>
              <a:t> Latvija </a:t>
            </a:r>
            <a:r>
              <a:rPr lang="en-US" b="1" dirty="0" err="1"/>
              <a:t>saņēma</a:t>
            </a:r>
            <a:r>
              <a:rPr lang="en-US" b="1" dirty="0"/>
              <a:t> EIT </a:t>
            </a:r>
            <a:r>
              <a:rPr lang="en-US" b="1" dirty="0" err="1"/>
              <a:t>grantus</a:t>
            </a:r>
            <a:r>
              <a:rPr lang="en-US" b="1" dirty="0"/>
              <a:t> </a:t>
            </a:r>
            <a:r>
              <a:rPr lang="en-US" b="1" dirty="0" err="1"/>
              <a:t>kopumā</a:t>
            </a:r>
            <a:r>
              <a:rPr lang="en-US" b="1" dirty="0"/>
              <a:t> 2,34 </a:t>
            </a:r>
            <a:r>
              <a:rPr lang="en-US" b="1" dirty="0" err="1"/>
              <a:t>miljonu</a:t>
            </a:r>
            <a:r>
              <a:rPr lang="en-US" b="1" dirty="0"/>
              <a:t> </a:t>
            </a:r>
            <a:r>
              <a:rPr lang="en-US" b="1" dirty="0" err="1"/>
              <a:t>eiro</a:t>
            </a:r>
            <a:r>
              <a:rPr lang="en-US" b="1" dirty="0"/>
              <a:t> </a:t>
            </a:r>
            <a:r>
              <a:rPr lang="en-US" b="1" dirty="0" err="1"/>
              <a:t>apmērā</a:t>
            </a:r>
            <a:r>
              <a:rPr lang="en-US" dirty="0"/>
              <a:t>.</a:t>
            </a:r>
          </a:p>
          <a:p>
            <a:endParaRPr lang="en-US" dirty="0"/>
          </a:p>
          <a:p>
            <a:pPr marL="285750" indent="-285750">
              <a:buFont typeface="Arial"/>
              <a:buChar char="•"/>
            </a:pPr>
            <a:r>
              <a:rPr lang="en-US" err="1"/>
              <a:t>Šī</a:t>
            </a:r>
            <a:r>
              <a:rPr lang="en-US" dirty="0"/>
              <a:t> summa </a:t>
            </a:r>
            <a:r>
              <a:rPr lang="en-US" err="1"/>
              <a:t>ir</a:t>
            </a:r>
            <a:r>
              <a:rPr lang="en-US" dirty="0"/>
              <a:t> par 0,77 </a:t>
            </a:r>
            <a:r>
              <a:rPr lang="en-US" err="1"/>
              <a:t>miljoniem</a:t>
            </a:r>
            <a:r>
              <a:rPr lang="en-US" dirty="0"/>
              <a:t> </a:t>
            </a:r>
            <a:r>
              <a:rPr lang="en-US" err="1"/>
              <a:t>eiro</a:t>
            </a:r>
            <a:r>
              <a:rPr lang="en-US" dirty="0"/>
              <a:t> </a:t>
            </a:r>
            <a:r>
              <a:rPr lang="en-US" err="1"/>
              <a:t>lielāka</a:t>
            </a:r>
            <a:r>
              <a:rPr lang="en-US" dirty="0"/>
              <a:t> </a:t>
            </a:r>
            <a:r>
              <a:rPr lang="en-US" err="1"/>
              <a:t>nekā</a:t>
            </a:r>
            <a:r>
              <a:rPr lang="en-US" dirty="0"/>
              <a:t> 2021. </a:t>
            </a:r>
            <a:r>
              <a:rPr lang="en-US" err="1"/>
              <a:t>gadā</a:t>
            </a:r>
            <a:r>
              <a:rPr lang="en-US" dirty="0"/>
              <a:t> </a:t>
            </a:r>
            <a:r>
              <a:rPr lang="en-US" err="1"/>
              <a:t>saņemtais</a:t>
            </a:r>
            <a:r>
              <a:rPr lang="en-US" dirty="0"/>
              <a:t> </a:t>
            </a:r>
            <a:r>
              <a:rPr lang="en-US" err="1"/>
              <a:t>finansējums</a:t>
            </a:r>
            <a:r>
              <a:rPr lang="en-US" dirty="0"/>
              <a:t>.</a:t>
            </a:r>
            <a:endParaRPr lang="en-US" dirty="0">
              <a:cs typeface="Calibri"/>
            </a:endParaRPr>
          </a:p>
          <a:p>
            <a:endParaRPr lang="en-US" dirty="0">
              <a:cs typeface="Calibri"/>
            </a:endParaRPr>
          </a:p>
          <a:p>
            <a:pPr marL="285750" indent="-285750">
              <a:buFont typeface="Arial"/>
              <a:buChar char="•"/>
            </a:pPr>
            <a:r>
              <a:rPr lang="en-US" dirty="0" err="1"/>
              <a:t>Lielākā</a:t>
            </a:r>
            <a:r>
              <a:rPr lang="en-US" dirty="0"/>
              <a:t> </a:t>
            </a:r>
            <a:r>
              <a:rPr lang="en-US" dirty="0" err="1"/>
              <a:t>daļa</a:t>
            </a:r>
            <a:r>
              <a:rPr lang="en-US" dirty="0"/>
              <a:t> (1,42 </a:t>
            </a:r>
            <a:r>
              <a:rPr lang="en-US" dirty="0" err="1"/>
              <a:t>miljoni</a:t>
            </a:r>
            <a:r>
              <a:rPr lang="en-US" dirty="0"/>
              <a:t> EUR) tika </a:t>
            </a:r>
            <a:r>
              <a:rPr lang="en-US" dirty="0" err="1"/>
              <a:t>veltīta</a:t>
            </a:r>
            <a:r>
              <a:rPr lang="en-US" dirty="0"/>
              <a:t> </a:t>
            </a:r>
            <a:r>
              <a:rPr lang="en-US" dirty="0" err="1"/>
              <a:t>ar</a:t>
            </a:r>
            <a:r>
              <a:rPr lang="en-US" dirty="0"/>
              <a:t> </a:t>
            </a:r>
            <a:r>
              <a:rPr lang="en-US" dirty="0" err="1"/>
              <a:t>augstāko</a:t>
            </a:r>
            <a:r>
              <a:rPr lang="en-US" dirty="0"/>
              <a:t> </a:t>
            </a:r>
            <a:r>
              <a:rPr lang="en-US" dirty="0" err="1"/>
              <a:t>izglītību</a:t>
            </a:r>
            <a:r>
              <a:rPr lang="en-US" dirty="0"/>
              <a:t> </a:t>
            </a:r>
            <a:r>
              <a:rPr lang="en-US" dirty="0" err="1"/>
              <a:t>saistītām</a:t>
            </a:r>
            <a:r>
              <a:rPr lang="en-US" dirty="0"/>
              <a:t> </a:t>
            </a:r>
            <a:r>
              <a:rPr lang="en-US" dirty="0" err="1"/>
              <a:t>darbībām</a:t>
            </a:r>
            <a:r>
              <a:rPr lang="en-US" dirty="0"/>
              <a:t>. </a:t>
            </a:r>
            <a:endParaRPr lang="en-US" dirty="0">
              <a:cs typeface="Calibri" panose="020F0502020204030204"/>
            </a:endParaRPr>
          </a:p>
        </p:txBody>
      </p:sp>
    </p:spTree>
    <p:extLst>
      <p:ext uri="{BB962C8B-B14F-4D97-AF65-F5344CB8AC3E}">
        <p14:creationId xmlns:p14="http://schemas.microsoft.com/office/powerpoint/2010/main" val="943644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C718463-3EA2-1ACA-101D-9DA442F27827}"/>
              </a:ext>
            </a:extLst>
          </p:cNvPr>
          <p:cNvSpPr/>
          <p:nvPr/>
        </p:nvSpPr>
        <p:spPr>
          <a:xfrm>
            <a:off x="5557883" y="0"/>
            <a:ext cx="6634117" cy="66218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8281C13-FEB4-2714-6BB4-E191B683DEFB}"/>
              </a:ext>
            </a:extLst>
          </p:cNvPr>
          <p:cNvSpPr>
            <a:spLocks noGrp="1"/>
          </p:cNvSpPr>
          <p:nvPr>
            <p:ph type="title"/>
          </p:nvPr>
        </p:nvSpPr>
        <p:spPr>
          <a:xfrm>
            <a:off x="941789" y="1656521"/>
            <a:ext cx="4495801" cy="2286002"/>
          </a:xfrm>
        </p:spPr>
        <p:txBody>
          <a:bodyPr vert="horz" lIns="91440" tIns="45720" rIns="91440" bIns="45720" rtlCol="0" anchor="t">
            <a:normAutofit/>
          </a:bodyPr>
          <a:lstStyle/>
          <a:p>
            <a:r>
              <a:rPr lang="en-US" sz="3700" b="1" kern="1200" dirty="0" err="1">
                <a:latin typeface="+mj-lt"/>
                <a:ea typeface="+mj-ea"/>
                <a:cs typeface="+mj-cs"/>
              </a:rPr>
              <a:t>Galvenās</a:t>
            </a:r>
            <a:r>
              <a:rPr lang="en-US" sz="3700" b="1" kern="1200" dirty="0">
                <a:latin typeface="+mj-lt"/>
                <a:ea typeface="+mj-ea"/>
                <a:cs typeface="+mj-cs"/>
              </a:rPr>
              <a:t> </a:t>
            </a:r>
            <a:r>
              <a:rPr lang="en-US" sz="3700" b="1" kern="1200" dirty="0" err="1">
                <a:latin typeface="+mj-lt"/>
                <a:ea typeface="+mj-ea"/>
                <a:cs typeface="+mj-cs"/>
              </a:rPr>
              <a:t>nacionālās</a:t>
            </a:r>
            <a:r>
              <a:rPr lang="en-US" sz="3700" b="1" kern="1200" dirty="0">
                <a:latin typeface="+mj-lt"/>
                <a:ea typeface="+mj-ea"/>
                <a:cs typeface="+mj-cs"/>
              </a:rPr>
              <a:t> </a:t>
            </a:r>
            <a:r>
              <a:rPr lang="en-US" sz="3700" b="1" kern="1200" dirty="0" err="1">
                <a:latin typeface="+mj-lt"/>
                <a:ea typeface="+mj-ea"/>
                <a:cs typeface="+mj-cs"/>
              </a:rPr>
              <a:t>organizācijas</a:t>
            </a:r>
            <a:r>
              <a:rPr lang="en-US" sz="3700" b="1" kern="1200" dirty="0">
                <a:latin typeface="+mj-lt"/>
                <a:ea typeface="+mj-ea"/>
                <a:cs typeface="+mj-cs"/>
              </a:rPr>
              <a:t> </a:t>
            </a:r>
            <a:r>
              <a:rPr lang="en-US" sz="3700" b="1" kern="1200" dirty="0" err="1">
                <a:latin typeface="+mj-lt"/>
                <a:ea typeface="+mj-ea"/>
                <a:cs typeface="+mj-cs"/>
              </a:rPr>
              <a:t>pēc</a:t>
            </a:r>
            <a:r>
              <a:rPr lang="en-US" sz="3700" b="1" kern="1200" dirty="0">
                <a:latin typeface="+mj-lt"/>
                <a:ea typeface="+mj-ea"/>
                <a:cs typeface="+mj-cs"/>
              </a:rPr>
              <a:t> EIT </a:t>
            </a:r>
            <a:r>
              <a:rPr lang="en-US" sz="3700" b="1" kern="1200" dirty="0" err="1">
                <a:latin typeface="+mj-lt"/>
                <a:ea typeface="+mj-ea"/>
                <a:cs typeface="+mj-cs"/>
              </a:rPr>
              <a:t>finansējuma</a:t>
            </a:r>
            <a:r>
              <a:rPr lang="en-US" sz="3700" b="1" kern="1200" dirty="0">
                <a:latin typeface="+mj-lt"/>
                <a:ea typeface="+mj-ea"/>
                <a:cs typeface="+mj-cs"/>
              </a:rPr>
              <a:t> </a:t>
            </a:r>
            <a:br>
              <a:rPr lang="en-US" sz="3700" b="1" dirty="0"/>
            </a:br>
            <a:r>
              <a:rPr lang="en-US" sz="3700" b="1" kern="1200" dirty="0">
                <a:latin typeface="+mj-lt"/>
                <a:ea typeface="+mj-ea"/>
                <a:cs typeface="+mj-cs"/>
              </a:rPr>
              <a:t>(</a:t>
            </a:r>
            <a:r>
              <a:rPr lang="en-US" sz="3700" b="1" kern="1200" dirty="0" err="1">
                <a:latin typeface="+mj-lt"/>
                <a:ea typeface="+mj-ea"/>
                <a:cs typeface="+mj-cs"/>
              </a:rPr>
              <a:t>miljoni</a:t>
            </a:r>
            <a:r>
              <a:rPr lang="en-US" sz="3700" b="1" kern="1200" dirty="0">
                <a:latin typeface="+mj-lt"/>
                <a:ea typeface="+mj-ea"/>
                <a:cs typeface="+mj-cs"/>
              </a:rPr>
              <a:t> </a:t>
            </a:r>
            <a:r>
              <a:rPr lang="en-US" sz="3700" b="1" kern="1200" dirty="0" err="1">
                <a:latin typeface="+mj-lt"/>
                <a:ea typeface="+mj-ea"/>
                <a:cs typeface="+mj-cs"/>
              </a:rPr>
              <a:t>eiro</a:t>
            </a:r>
            <a:r>
              <a:rPr lang="en-US" sz="3700" b="1" kern="1200" dirty="0">
                <a:latin typeface="+mj-lt"/>
                <a:ea typeface="+mj-ea"/>
                <a:cs typeface="+mj-cs"/>
              </a:rPr>
              <a:t>, 2022)</a:t>
            </a:r>
            <a:endParaRPr lang="en-US" sz="3700" kern="1200" dirty="0">
              <a:latin typeface="+mj-lt"/>
              <a:ea typeface="+mj-ea"/>
              <a:cs typeface="+mj-cs"/>
            </a:endParaRPr>
          </a:p>
        </p:txBody>
      </p:sp>
      <p:sp>
        <p:nvSpPr>
          <p:cNvPr id="5" name="Slaida numura vietturis 4">
            <a:extLst>
              <a:ext uri="{FF2B5EF4-FFF2-40B4-BE49-F238E27FC236}">
                <a16:creationId xmlns:a16="http://schemas.microsoft.com/office/drawing/2014/main" id="{AF0DE055-28A5-7B43-470F-13680AE4F7D7}"/>
              </a:ext>
            </a:extLst>
          </p:cNvPr>
          <p:cNvSpPr>
            <a:spLocks noGrp="1"/>
          </p:cNvSpPr>
          <p:nvPr>
            <p:ph type="sldNum" sz="quarter" idx="12"/>
          </p:nvPr>
        </p:nvSpPr>
        <p:spPr>
          <a:xfrm>
            <a:off x="11049000" y="6400800"/>
            <a:ext cx="685800" cy="457200"/>
          </a:xfrm>
        </p:spPr>
        <p:txBody>
          <a:bodyPr vert="horz" lIns="91440" tIns="45720" rIns="91440" bIns="45720" rtlCol="0" anchor="ctr">
            <a:normAutofit/>
          </a:bodyPr>
          <a:lstStyle/>
          <a:p>
            <a:pPr>
              <a:spcAft>
                <a:spcPts val="600"/>
              </a:spcAft>
            </a:pPr>
            <a:fld id="{660F3F40-12FA-4968-8235-5F18DAFE2DEF}" type="slidenum">
              <a:rPr lang="en-US" sz="1000">
                <a:solidFill>
                  <a:srgbClr val="000000">
                    <a:alpha val="70000"/>
                  </a:srgbClr>
                </a:solidFill>
              </a:rPr>
              <a:pPr>
                <a:spcAft>
                  <a:spcPts val="600"/>
                </a:spcAft>
              </a:pPr>
              <a:t>14</a:t>
            </a:fld>
            <a:endParaRPr lang="en-US" sz="1000">
              <a:solidFill>
                <a:srgbClr val="000000">
                  <a:alpha val="70000"/>
                </a:srgbClr>
              </a:solidFill>
            </a:endParaRPr>
          </a:p>
        </p:txBody>
      </p:sp>
      <p:graphicFrame>
        <p:nvGraphicFramePr>
          <p:cNvPr id="6" name="Table 5">
            <a:extLst>
              <a:ext uri="{FF2B5EF4-FFF2-40B4-BE49-F238E27FC236}">
                <a16:creationId xmlns:a16="http://schemas.microsoft.com/office/drawing/2014/main" id="{10062885-338D-4EB0-0902-8260983EE1FC}"/>
              </a:ext>
            </a:extLst>
          </p:cNvPr>
          <p:cNvGraphicFramePr>
            <a:graphicFrameLocks noGrp="1"/>
          </p:cNvGraphicFramePr>
          <p:nvPr>
            <p:extLst>
              <p:ext uri="{D42A27DB-BD31-4B8C-83A1-F6EECF244321}">
                <p14:modId xmlns:p14="http://schemas.microsoft.com/office/powerpoint/2010/main" val="2038218245"/>
              </p:ext>
            </p:extLst>
          </p:nvPr>
        </p:nvGraphicFramePr>
        <p:xfrm>
          <a:off x="6096000" y="1385216"/>
          <a:ext cx="5762051" cy="4530746"/>
        </p:xfrm>
        <a:graphic>
          <a:graphicData uri="http://schemas.openxmlformats.org/drawingml/2006/table">
            <a:tbl>
              <a:tblPr bandRow="1">
                <a:tableStyleId>{5C22544A-7EE6-4342-B048-85BDC9FD1C3A}</a:tableStyleId>
              </a:tblPr>
              <a:tblGrid>
                <a:gridCol w="3810692">
                  <a:extLst>
                    <a:ext uri="{9D8B030D-6E8A-4147-A177-3AD203B41FA5}">
                      <a16:colId xmlns:a16="http://schemas.microsoft.com/office/drawing/2014/main" val="3820082494"/>
                    </a:ext>
                  </a:extLst>
                </a:gridCol>
                <a:gridCol w="1951359">
                  <a:extLst>
                    <a:ext uri="{9D8B030D-6E8A-4147-A177-3AD203B41FA5}">
                      <a16:colId xmlns:a16="http://schemas.microsoft.com/office/drawing/2014/main" val="2357617331"/>
                    </a:ext>
                  </a:extLst>
                </a:gridCol>
              </a:tblGrid>
              <a:tr h="425336">
                <a:tc>
                  <a:txBody>
                    <a:bodyPr/>
                    <a:lstStyle/>
                    <a:p>
                      <a:pPr fontAlgn="base"/>
                      <a:r>
                        <a:rPr lang="en-US" sz="1600" b="1" dirty="0" err="1">
                          <a:solidFill>
                            <a:schemeClr val="bg1"/>
                          </a:solidFill>
                          <a:effectLst/>
                          <a:latin typeface="Calibri"/>
                        </a:rPr>
                        <a:t>Organizācija</a:t>
                      </a:r>
                      <a:endParaRPr lang="en-US" sz="1600" b="1" dirty="0">
                        <a:solidFill>
                          <a:schemeClr val="bg1"/>
                        </a:solidFill>
                        <a:effectLst/>
                        <a:latin typeface="Calibri"/>
                      </a:endParaRP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lv-LV" sz="1600" b="1" dirty="0">
                          <a:solidFill>
                            <a:schemeClr val="bg1"/>
                          </a:solidFill>
                          <a:effectLst/>
                          <a:latin typeface="Calibri"/>
                        </a:rPr>
                        <a:t>Atbalsts</a:t>
                      </a:r>
                      <a:r>
                        <a:rPr lang="en-US" sz="1600" b="1" dirty="0">
                          <a:solidFill>
                            <a:schemeClr val="bg1"/>
                          </a:solidFill>
                          <a:effectLst/>
                          <a:latin typeface="Calibri"/>
                        </a:rPr>
                        <a:t> (</a:t>
                      </a:r>
                      <a:r>
                        <a:rPr lang="en-US" sz="1600" b="1" dirty="0" err="1">
                          <a:solidFill>
                            <a:schemeClr val="bg1"/>
                          </a:solidFill>
                          <a:effectLst/>
                          <a:latin typeface="Calibri"/>
                        </a:rPr>
                        <a:t>miljoni</a:t>
                      </a:r>
                      <a:r>
                        <a:rPr lang="en-US" sz="1600" b="1" dirty="0">
                          <a:solidFill>
                            <a:schemeClr val="bg1"/>
                          </a:solidFill>
                          <a:effectLst/>
                          <a:latin typeface="Calibri"/>
                        </a:rPr>
                        <a:t> EUR)</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156889674"/>
                  </a:ext>
                </a:extLst>
              </a:tr>
              <a:tr h="425336">
                <a:tc>
                  <a:txBody>
                    <a:bodyPr/>
                    <a:lstStyle/>
                    <a:p>
                      <a:pPr fontAlgn="base"/>
                      <a:r>
                        <a:rPr lang="en-US" sz="1400" b="1" dirty="0">
                          <a:solidFill>
                            <a:schemeClr val="bg1"/>
                          </a:solidFill>
                          <a:effectLst/>
                          <a:latin typeface="Calibri"/>
                        </a:rPr>
                        <a:t>Latvijas </a:t>
                      </a:r>
                      <a:r>
                        <a:rPr lang="en-US" sz="1400" b="1" err="1">
                          <a:solidFill>
                            <a:schemeClr val="bg1"/>
                          </a:solidFill>
                          <a:effectLst/>
                          <a:latin typeface="Calibri"/>
                        </a:rPr>
                        <a:t>Universitāte</a:t>
                      </a:r>
                      <a:endParaRPr lang="en-US" sz="1400" b="1" dirty="0" err="1">
                        <a:solidFill>
                          <a:schemeClr val="bg1"/>
                        </a:solidFill>
                        <a:effectLst/>
                        <a:latin typeface="Calibri"/>
                      </a:endParaRP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0.12 (Climate-KIC)</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62166277"/>
                  </a:ext>
                </a:extLst>
              </a:tr>
              <a:tr h="425336">
                <a:tc>
                  <a:txBody>
                    <a:bodyPr/>
                    <a:lstStyle/>
                    <a:p>
                      <a:pPr fontAlgn="base"/>
                      <a:r>
                        <a:rPr lang="lv-LV" sz="1400" b="1" dirty="0">
                          <a:solidFill>
                            <a:schemeClr val="bg1"/>
                          </a:solidFill>
                          <a:effectLst/>
                          <a:latin typeface="Calibri"/>
                        </a:rPr>
                        <a:t>Biedrība "Zaļo un viedo Tehnoloģiju Klasteris"</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0.18 (Urban Mobility)</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57758680"/>
                  </a:ext>
                </a:extLst>
              </a:tr>
              <a:tr h="425336">
                <a:tc>
                  <a:txBody>
                    <a:bodyPr/>
                    <a:lstStyle/>
                    <a:p>
                      <a:pPr fontAlgn="base"/>
                      <a:r>
                        <a:rPr lang="en-US" sz="1400" b="1" dirty="0">
                          <a:solidFill>
                            <a:schemeClr val="bg1"/>
                          </a:solidFill>
                          <a:effectLst/>
                          <a:latin typeface="Calibri"/>
                        </a:rPr>
                        <a:t>VEFRESH</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0.20 (Urban Mobility)</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438968024"/>
                  </a:ext>
                </a:extLst>
              </a:tr>
              <a:tr h="425336">
                <a:tc>
                  <a:txBody>
                    <a:bodyPr/>
                    <a:lstStyle/>
                    <a:p>
                      <a:pPr fontAlgn="base"/>
                      <a:r>
                        <a:rPr lang="en-US" sz="1400" b="1" err="1">
                          <a:solidFill>
                            <a:schemeClr val="bg1"/>
                          </a:solidFill>
                          <a:effectLst/>
                          <a:latin typeface="Calibri"/>
                        </a:rPr>
                        <a:t>Sabiedrība</a:t>
                      </a:r>
                      <a:r>
                        <a:rPr lang="en-US" sz="1400" b="1" dirty="0">
                          <a:solidFill>
                            <a:schemeClr val="bg1"/>
                          </a:solidFill>
                          <a:effectLst/>
                          <a:latin typeface="Calibri"/>
                        </a:rPr>
                        <a:t> </a:t>
                      </a:r>
                      <a:r>
                        <a:rPr lang="en-US" sz="1400" b="1" err="1">
                          <a:solidFill>
                            <a:schemeClr val="bg1"/>
                          </a:solidFill>
                          <a:effectLst/>
                          <a:latin typeface="Calibri"/>
                        </a:rPr>
                        <a:t>ar</a:t>
                      </a:r>
                      <a:r>
                        <a:rPr lang="en-US" sz="1400" b="1" dirty="0">
                          <a:solidFill>
                            <a:schemeClr val="bg1"/>
                          </a:solidFill>
                          <a:effectLst/>
                          <a:latin typeface="Calibri"/>
                        </a:rPr>
                        <a:t> </a:t>
                      </a:r>
                      <a:r>
                        <a:rPr lang="en-US" sz="1400" b="1" err="1">
                          <a:solidFill>
                            <a:schemeClr val="bg1"/>
                          </a:solidFill>
                          <a:effectLst/>
                          <a:latin typeface="Calibri"/>
                        </a:rPr>
                        <a:t>ierobežotu</a:t>
                      </a:r>
                      <a:r>
                        <a:rPr lang="en-US" sz="1400" b="1" dirty="0">
                          <a:solidFill>
                            <a:schemeClr val="bg1"/>
                          </a:solidFill>
                          <a:effectLst/>
                          <a:latin typeface="Calibri"/>
                        </a:rPr>
                        <a:t> </a:t>
                      </a:r>
                      <a:r>
                        <a:rPr lang="en-US" sz="1400" b="1" err="1">
                          <a:solidFill>
                            <a:schemeClr val="bg1"/>
                          </a:solidFill>
                          <a:effectLst/>
                          <a:latin typeface="Calibri"/>
                        </a:rPr>
                        <a:t>atbildību</a:t>
                      </a:r>
                      <a:r>
                        <a:rPr lang="en-US" sz="1400" b="1" dirty="0">
                          <a:solidFill>
                            <a:schemeClr val="bg1"/>
                          </a:solidFill>
                          <a:effectLst/>
                          <a:latin typeface="Calibri"/>
                        </a:rPr>
                        <a:t> "</a:t>
                      </a:r>
                      <a:r>
                        <a:rPr lang="en-US" sz="1400" b="1" err="1">
                          <a:solidFill>
                            <a:schemeClr val="bg1"/>
                          </a:solidFill>
                          <a:effectLst/>
                          <a:latin typeface="Calibri"/>
                        </a:rPr>
                        <a:t>Catalyco</a:t>
                      </a:r>
                      <a:r>
                        <a:rPr lang="en-US" sz="1400" b="1" dirty="0">
                          <a:solidFill>
                            <a:schemeClr val="bg1"/>
                          </a:solidFill>
                          <a:effectLst/>
                          <a:latin typeface="Calibri"/>
                        </a:rPr>
                        <a:t>"</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0.23 (Health)</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010620342"/>
                  </a:ext>
                </a:extLst>
              </a:tr>
              <a:tr h="425336">
                <a:tc>
                  <a:txBody>
                    <a:bodyPr/>
                    <a:lstStyle/>
                    <a:p>
                      <a:pPr fontAlgn="base"/>
                      <a:r>
                        <a:rPr lang="lv-LV" sz="1400" b="1" dirty="0">
                          <a:solidFill>
                            <a:schemeClr val="bg1"/>
                          </a:solidFill>
                          <a:effectLst/>
                          <a:latin typeface="Calibri"/>
                        </a:rPr>
                        <a:t>Rīgas Stradiņa universitāte</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0.24 (</a:t>
                      </a:r>
                      <a:r>
                        <a:rPr lang="en-US" sz="1400" err="1">
                          <a:solidFill>
                            <a:schemeClr val="bg1"/>
                          </a:solidFill>
                          <a:effectLst/>
                          <a:latin typeface="Calibri"/>
                        </a:rPr>
                        <a:t>RawMaterials</a:t>
                      </a:r>
                      <a:r>
                        <a:rPr lang="en-US" sz="1400" dirty="0">
                          <a:solidFill>
                            <a:schemeClr val="bg1"/>
                          </a:solidFill>
                          <a:effectLst/>
                          <a:latin typeface="Calibri"/>
                        </a:rPr>
                        <a:t>)</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68745317"/>
                  </a:ext>
                </a:extLst>
              </a:tr>
              <a:tr h="425336">
                <a:tc>
                  <a:txBody>
                    <a:bodyPr/>
                    <a:lstStyle/>
                    <a:p>
                      <a:pPr fontAlgn="base"/>
                      <a:r>
                        <a:rPr lang="en-US" sz="1400" b="1" dirty="0">
                          <a:solidFill>
                            <a:schemeClr val="bg1"/>
                          </a:solidFill>
                          <a:effectLst/>
                          <a:latin typeface="Calibri"/>
                        </a:rPr>
                        <a:t>SIA </a:t>
                      </a:r>
                      <a:r>
                        <a:rPr lang="en-US" sz="1400" b="1" dirty="0" err="1">
                          <a:solidFill>
                            <a:schemeClr val="bg1"/>
                          </a:solidFill>
                          <a:effectLst/>
                          <a:latin typeface="Calibri"/>
                        </a:rPr>
                        <a:t>Buildit</a:t>
                      </a:r>
                      <a:r>
                        <a:rPr lang="en-US" sz="1400" b="1" dirty="0">
                          <a:solidFill>
                            <a:schemeClr val="bg1"/>
                          </a:solidFill>
                          <a:effectLst/>
                          <a:latin typeface="Calibri"/>
                        </a:rPr>
                        <a:t> Global</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0.28 (InnoEnergy)</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593604047"/>
                  </a:ext>
                </a:extLst>
              </a:tr>
              <a:tr h="425336">
                <a:tc>
                  <a:txBody>
                    <a:bodyPr/>
                    <a:lstStyle/>
                    <a:p>
                      <a:pPr fontAlgn="base"/>
                      <a:r>
                        <a:rPr lang="en-US" sz="1400" b="1" err="1">
                          <a:solidFill>
                            <a:schemeClr val="bg1"/>
                          </a:solidFill>
                          <a:effectLst/>
                          <a:latin typeface="Calibri"/>
                        </a:rPr>
                        <a:t>Rīgas</a:t>
                      </a:r>
                      <a:r>
                        <a:rPr lang="en-US" sz="1400" b="1" dirty="0">
                          <a:solidFill>
                            <a:schemeClr val="bg1"/>
                          </a:solidFill>
                          <a:effectLst/>
                          <a:latin typeface="Calibri"/>
                        </a:rPr>
                        <a:t> </a:t>
                      </a:r>
                      <a:r>
                        <a:rPr lang="en-US" sz="1400" b="1" err="1">
                          <a:solidFill>
                            <a:schemeClr val="bg1"/>
                          </a:solidFill>
                          <a:effectLst/>
                          <a:latin typeface="Calibri"/>
                        </a:rPr>
                        <a:t>Ekonomikas</a:t>
                      </a:r>
                      <a:r>
                        <a:rPr lang="en-US" sz="1400" b="1" dirty="0">
                          <a:solidFill>
                            <a:schemeClr val="bg1"/>
                          </a:solidFill>
                          <a:effectLst/>
                          <a:latin typeface="Calibri"/>
                        </a:rPr>
                        <a:t> </a:t>
                      </a:r>
                      <a:r>
                        <a:rPr lang="en-US" sz="1400" b="1" err="1">
                          <a:solidFill>
                            <a:schemeClr val="bg1"/>
                          </a:solidFill>
                          <a:effectLst/>
                          <a:latin typeface="Calibri"/>
                        </a:rPr>
                        <a:t>augstskola</a:t>
                      </a:r>
                      <a:endParaRPr lang="en-US" sz="1400" b="1">
                        <a:solidFill>
                          <a:schemeClr val="bg1"/>
                        </a:solidFill>
                        <a:effectLst/>
                        <a:latin typeface="Calibri"/>
                      </a:endParaRP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0.041 (Urban Mobility)</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125174685"/>
                  </a:ext>
                </a:extLst>
              </a:tr>
              <a:tr h="425336">
                <a:tc>
                  <a:txBody>
                    <a:bodyPr/>
                    <a:lstStyle/>
                    <a:p>
                      <a:pPr fontAlgn="base"/>
                      <a:r>
                        <a:rPr lang="en-US" sz="1400" b="1" err="1">
                          <a:solidFill>
                            <a:schemeClr val="bg1"/>
                          </a:solidFill>
                          <a:effectLst/>
                          <a:latin typeface="Calibri"/>
                        </a:rPr>
                        <a:t>Aerones</a:t>
                      </a:r>
                      <a:r>
                        <a:rPr lang="en-US" sz="1400" b="1" dirty="0">
                          <a:solidFill>
                            <a:schemeClr val="bg1"/>
                          </a:solidFill>
                          <a:effectLst/>
                          <a:latin typeface="Calibri"/>
                        </a:rPr>
                        <a:t> Inc.</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0.41 (EIT InnoEnergy)</a:t>
                      </a: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811839206"/>
                  </a:ext>
                </a:extLst>
              </a:tr>
              <a:tr h="668386">
                <a:tc>
                  <a:txBody>
                    <a:bodyPr/>
                    <a:lstStyle/>
                    <a:p>
                      <a:pPr fontAlgn="base"/>
                      <a:r>
                        <a:rPr lang="en-US" sz="1400" b="1" err="1">
                          <a:solidFill>
                            <a:schemeClr val="bg1"/>
                          </a:solidFill>
                          <a:effectLst/>
                          <a:latin typeface="Calibri"/>
                        </a:rPr>
                        <a:t>Rīgas</a:t>
                      </a:r>
                      <a:r>
                        <a:rPr lang="en-US" sz="1400" b="1" dirty="0">
                          <a:solidFill>
                            <a:schemeClr val="bg1"/>
                          </a:solidFill>
                          <a:effectLst/>
                          <a:latin typeface="Calibri"/>
                        </a:rPr>
                        <a:t> </a:t>
                      </a:r>
                      <a:r>
                        <a:rPr lang="en-US" sz="1400" b="1" err="1">
                          <a:solidFill>
                            <a:schemeClr val="bg1"/>
                          </a:solidFill>
                          <a:effectLst/>
                          <a:latin typeface="Calibri"/>
                        </a:rPr>
                        <a:t>Tehniskā</a:t>
                      </a:r>
                      <a:r>
                        <a:rPr lang="en-US" sz="1400" b="1" dirty="0">
                          <a:solidFill>
                            <a:schemeClr val="bg1"/>
                          </a:solidFill>
                          <a:effectLst/>
                          <a:latin typeface="Calibri"/>
                        </a:rPr>
                        <a:t> </a:t>
                      </a:r>
                      <a:r>
                        <a:rPr lang="en-US" sz="1400" b="1" err="1">
                          <a:solidFill>
                            <a:schemeClr val="bg1"/>
                          </a:solidFill>
                          <a:effectLst/>
                          <a:latin typeface="Calibri"/>
                        </a:rPr>
                        <a:t>universitāte</a:t>
                      </a:r>
                      <a:endParaRPr lang="en-US" sz="1400" b="1">
                        <a:solidFill>
                          <a:schemeClr val="bg1"/>
                        </a:solidFill>
                        <a:effectLst/>
                        <a:latin typeface="Calibri"/>
                      </a:endParaRP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fontAlgn="base"/>
                      <a:r>
                        <a:rPr lang="en-US" sz="1400" dirty="0">
                          <a:solidFill>
                            <a:schemeClr val="bg1"/>
                          </a:solidFill>
                          <a:effectLst/>
                          <a:latin typeface="Calibri"/>
                        </a:rPr>
                        <a:t>1.01 (Climate-KIC), 0.16 (</a:t>
                      </a:r>
                      <a:r>
                        <a:rPr lang="en-US" sz="1400" dirty="0" err="1">
                          <a:solidFill>
                            <a:schemeClr val="bg1"/>
                          </a:solidFill>
                          <a:effectLst/>
                          <a:latin typeface="Calibri"/>
                        </a:rPr>
                        <a:t>RawMaterials</a:t>
                      </a:r>
                      <a:r>
                        <a:rPr lang="en-US" sz="1400" dirty="0">
                          <a:solidFill>
                            <a:schemeClr val="bg1"/>
                          </a:solidFill>
                          <a:effectLst/>
                          <a:latin typeface="Calibri"/>
                        </a:rPr>
                        <a:t>),</a:t>
                      </a:r>
                    </a:p>
                    <a:p>
                      <a:pPr lvl="0">
                        <a:buNone/>
                      </a:pPr>
                      <a:r>
                        <a:rPr lang="en-US" sz="1400" dirty="0">
                          <a:solidFill>
                            <a:schemeClr val="bg1"/>
                          </a:solidFill>
                          <a:effectLst/>
                          <a:latin typeface="Calibri"/>
                        </a:rPr>
                        <a:t>0.003 (</a:t>
                      </a:r>
                      <a:r>
                        <a:rPr lang="en-US" sz="1400" b="0" i="0" u="none" strike="noStrike" noProof="0" dirty="0">
                          <a:solidFill>
                            <a:schemeClr val="bg1"/>
                          </a:solidFill>
                          <a:effectLst/>
                        </a:rPr>
                        <a:t>EIT InnoEnergy)</a:t>
                      </a:r>
                      <a:endParaRPr lang="en-US" sz="1400" dirty="0">
                        <a:solidFill>
                          <a:schemeClr val="bg1"/>
                        </a:solidFill>
                        <a:effectLst/>
                        <a:latin typeface="Calibri"/>
                      </a:endParaRPr>
                    </a:p>
                  </a:txBody>
                  <a:tcPr marL="62642" marR="62642" marT="31321" marB="31321"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23101555"/>
                  </a:ext>
                </a:extLst>
              </a:tr>
            </a:tbl>
          </a:graphicData>
        </a:graphic>
      </p:graphicFrame>
    </p:spTree>
    <p:extLst>
      <p:ext uri="{BB962C8B-B14F-4D97-AF65-F5344CB8AC3E}">
        <p14:creationId xmlns:p14="http://schemas.microsoft.com/office/powerpoint/2010/main" val="1522698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hlinkClick r:id="rId2"/>
            <a:extLst>
              <a:ext uri="{FF2B5EF4-FFF2-40B4-BE49-F238E27FC236}">
                <a16:creationId xmlns:a16="http://schemas.microsoft.com/office/drawing/2014/main" id="{1E5EFCCB-6D36-969A-B12B-2B4FE7D0B4E4}"/>
              </a:ext>
            </a:extLst>
          </p:cNvPr>
          <p:cNvPicPr>
            <a:picLocks noChangeAspect="1"/>
          </p:cNvPicPr>
          <p:nvPr/>
        </p:nvPicPr>
        <p:blipFill rotWithShape="1">
          <a:blip r:embed="rId3"/>
          <a:srcRect l="56539" t="28132" r="5137" b="7315"/>
          <a:stretch/>
        </p:blipFill>
        <p:spPr>
          <a:xfrm>
            <a:off x="3665961" y="1123527"/>
            <a:ext cx="4860072" cy="4604800"/>
          </a:xfrm>
          <a:prstGeom prst="rect">
            <a:avLst/>
          </a:prstGeom>
        </p:spPr>
      </p:pic>
      <p:sp>
        <p:nvSpPr>
          <p:cNvPr id="4" name="Slide Number Placeholder 3">
            <a:extLst>
              <a:ext uri="{FF2B5EF4-FFF2-40B4-BE49-F238E27FC236}">
                <a16:creationId xmlns:a16="http://schemas.microsoft.com/office/drawing/2014/main" id="{E40DCC5A-7BEB-7327-6242-C2CC4C13511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FFFFFF"/>
                </a:solidFill>
              </a:rPr>
              <a:pPr>
                <a:spcAft>
                  <a:spcPts val="600"/>
                </a:spcAft>
              </a:pPr>
              <a:t>15</a:t>
            </a:fld>
            <a:endParaRPr lang="en-US">
              <a:solidFill>
                <a:srgbClr val="FFFFFF"/>
              </a:solidFill>
            </a:endParaRPr>
          </a:p>
        </p:txBody>
      </p:sp>
    </p:spTree>
    <p:extLst>
      <p:ext uri="{BB962C8B-B14F-4D97-AF65-F5344CB8AC3E}">
        <p14:creationId xmlns:p14="http://schemas.microsoft.com/office/powerpoint/2010/main" val="3704777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E0A6D2-B9D6-61B9-F311-C1DF857B0B5B}"/>
              </a:ext>
            </a:extLst>
          </p:cNvPr>
          <p:cNvSpPr/>
          <p:nvPr/>
        </p:nvSpPr>
        <p:spPr>
          <a:xfrm>
            <a:off x="5215397" y="-117987"/>
            <a:ext cx="7104422" cy="6971071"/>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5327092" y="3593468"/>
            <a:ext cx="3964392" cy="1388060"/>
          </a:xfrm>
        </p:spPr>
        <p:txBody>
          <a:bodyPr>
            <a:normAutofit/>
          </a:bodyPr>
          <a:lstStyle/>
          <a:p>
            <a:r>
              <a:rPr lang="lv-LV" sz="5400" dirty="0">
                <a:solidFill>
                  <a:srgbClr val="FF9966"/>
                </a:solidFill>
                <a:cs typeface="Times New Roman" panose="02020603050405020304" pitchFamily="18"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300" y="398435"/>
            <a:ext cx="1983284" cy="1147860"/>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300" y="529191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300" y="4719539"/>
            <a:ext cx="482276" cy="4822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205078" y="5781439"/>
            <a:ext cx="718696" cy="5599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77637" y="4807976"/>
            <a:ext cx="1578750"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54201" y="5857885"/>
            <a:ext cx="4088134" cy="307777"/>
          </a:xfrm>
          <a:prstGeom prst="rect">
            <a:avLst/>
          </a:prstGeom>
          <a:noFill/>
        </p:spPr>
        <p:txBody>
          <a:bodyPr wrap="square" rtlCol="0">
            <a:spAutoFit/>
          </a:bodyPr>
          <a:lstStyle/>
          <a:p>
            <a:r>
              <a:rPr lang="lv-LV" sz="1400">
                <a:latin typeface="Verdana" panose="020B0604030504040204" pitchFamily="34" charset="0"/>
                <a:ea typeface="Verdana" panose="020B0604030504040204" pitchFamily="34" charset="0"/>
                <a:hlinkClick r:id="rId6"/>
              </a:rPr>
              <a:t>https://www.lzp.gov.lv/lv/apvarsnis-eiropa</a:t>
            </a:r>
            <a:r>
              <a:rPr lang="lv-LV" sz="140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67805" y="5226346"/>
            <a:ext cx="408813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err="1">
                <a:solidFill>
                  <a:srgbClr val="050505"/>
                </a:solidFill>
                <a:effectLst/>
                <a:latin typeface="Verdana" panose="020B0604030504040204" pitchFamily="34" charset="0"/>
                <a:ea typeface="Verdana" panose="020B0604030504040204" pitchFamily="34" charset="0"/>
              </a:rPr>
              <a:t>Apvārsnis</a:t>
            </a:r>
            <a:r>
              <a:rPr lang="de-DE" sz="1400" i="0" dirty="0">
                <a:solidFill>
                  <a:srgbClr val="050505"/>
                </a:solidFill>
                <a:effectLst/>
                <a:latin typeface="Verdana" panose="020B0604030504040204" pitchFamily="34" charset="0"/>
                <a:ea typeface="Verdana" panose="020B0604030504040204" pitchFamily="34" charset="0"/>
              </a:rPr>
              <a:t> EU </a:t>
            </a:r>
            <a:r>
              <a:rPr lang="de-DE" sz="1400" i="0" dirty="0" err="1">
                <a:solidFill>
                  <a:srgbClr val="050505"/>
                </a:solidFill>
                <a:effectLst/>
                <a:latin typeface="Verdana" panose="020B0604030504040204" pitchFamily="34" charset="0"/>
                <a:ea typeface="Verdana" panose="020B0604030504040204" pitchFamily="34" charset="0"/>
              </a:rPr>
              <a:t>Latvijas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Nacionālais</a:t>
            </a:r>
            <a:r>
              <a:rPr lang="de-DE" sz="1400" i="0" dirty="0">
                <a:solidFill>
                  <a:srgbClr val="050505"/>
                </a:solidFill>
                <a:effectLst/>
                <a:latin typeface="Verdana" panose="020B0604030504040204" pitchFamily="34" charset="0"/>
                <a:ea typeface="Verdana" panose="020B0604030504040204" pitchFamily="34" charset="0"/>
              </a:rPr>
              <a:t> </a:t>
            </a:r>
            <a:r>
              <a:rPr lang="de-DE" sz="1400" i="0" dirty="0" err="1">
                <a:solidFill>
                  <a:srgbClr val="050505"/>
                </a:solidFill>
                <a:effectLst/>
                <a:latin typeface="Verdana" panose="020B0604030504040204" pitchFamily="34" charset="0"/>
                <a:ea typeface="Verdana" panose="020B0604030504040204" pitchFamily="34" charset="0"/>
              </a:rPr>
              <a:t>kontaktpunkts</a:t>
            </a:r>
            <a:r>
              <a:rPr lang="de-DE" sz="1400" i="0" dirty="0">
                <a:solidFill>
                  <a:srgbClr val="050505"/>
                </a:solidFill>
                <a:effectLst/>
                <a:latin typeface="Verdana" panose="020B0604030504040204" pitchFamily="34" charset="0"/>
                <a:ea typeface="Verdana" panose="020B0604030504040204" pitchFamily="34" charset="0"/>
              </a:rPr>
              <a:t> - HE NCP LV</a:t>
            </a:r>
          </a:p>
        </p:txBody>
      </p:sp>
      <p:sp>
        <p:nvSpPr>
          <p:cNvPr id="5" name="Rectangle 4">
            <a:extLst>
              <a:ext uri="{FF2B5EF4-FFF2-40B4-BE49-F238E27FC236}">
                <a16:creationId xmlns:a16="http://schemas.microsoft.com/office/drawing/2014/main" id="{5D5AC2E0-0799-9213-92AA-D38A3D2C328B}"/>
              </a:ext>
            </a:extLst>
          </p:cNvPr>
          <p:cNvSpPr/>
          <p:nvPr/>
        </p:nvSpPr>
        <p:spPr>
          <a:xfrm>
            <a:off x="5720381" y="4602070"/>
            <a:ext cx="4762426" cy="1661993"/>
          </a:xfrm>
          <a:prstGeom prst="rect">
            <a:avLst/>
          </a:prstGeom>
        </p:spPr>
        <p:txBody>
          <a:bodyPr wrap="square">
            <a:spAutoFit/>
          </a:bodyPr>
          <a:lstStyle/>
          <a:p>
            <a:pPr>
              <a:defRPr/>
            </a:pPr>
            <a:r>
              <a:rPr lang="lv-LV" altLang="lv-LV" sz="2400" b="1" dirty="0">
                <a:solidFill>
                  <a:schemeClr val="bg1"/>
                </a:solidFill>
                <a:latin typeface="Verdana" panose="020B0604030504040204" pitchFamily="34" charset="0"/>
                <a:ea typeface="Verdana" panose="020B0604030504040204" pitchFamily="34" charset="0"/>
                <a:cs typeface="Verdana" panose="020B0604030504040204" pitchFamily="34" charset="0"/>
              </a:rPr>
              <a:t>Marija Plotniece</a:t>
            </a:r>
          </a:p>
          <a:p>
            <a:pPr>
              <a:defRPr/>
            </a:pPr>
            <a:r>
              <a:rPr lang="fr-FR"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National Contact point</a:t>
            </a:r>
          </a:p>
          <a:p>
            <a:pPr>
              <a:defRPr/>
            </a:pPr>
            <a:r>
              <a:rPr lang="fr-FR" altLang="lv-LV" dirty="0">
                <a:solidFill>
                  <a:schemeClr val="bg1"/>
                </a:solidFill>
                <a:latin typeface="Verdana" panose="020B0604030504040204" pitchFamily="34" charset="0"/>
                <a:ea typeface="Verdana" panose="020B0604030504040204" pitchFamily="34" charset="0"/>
                <a:cs typeface="Verdana" panose="020B0604030504040204" pitchFamily="34" charset="0"/>
              </a:rPr>
              <a:t>NCP EIC, EIE, EIT, RI</a:t>
            </a:r>
          </a:p>
          <a:p>
            <a:pPr>
              <a:defRPr/>
            </a:pPr>
            <a:endParaRPr lang="lv-LV" altLang="lv-LV"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defRPr/>
            </a:pPr>
            <a:r>
              <a:rPr lang="lv-LV" altLang="lv-LV" sz="2400" dirty="0">
                <a:solidFill>
                  <a:schemeClr val="bg1"/>
                </a:solidFill>
                <a:latin typeface="Verdana" panose="020B0604030504040204" pitchFamily="34" charset="0"/>
                <a:ea typeface="Verdana" panose="020B0604030504040204" pitchFamily="34" charset="0"/>
                <a:cs typeface="Verdana" panose="020B0604030504040204" pitchFamily="34" charset="0"/>
              </a:rPr>
              <a:t>marija.plotniece@lzp.gov.lv </a:t>
            </a:r>
          </a:p>
        </p:txBody>
      </p:sp>
      <p:sp>
        <p:nvSpPr>
          <p:cNvPr id="11" name="Rectangle 10">
            <a:extLst>
              <a:ext uri="{FF2B5EF4-FFF2-40B4-BE49-F238E27FC236}">
                <a16:creationId xmlns:a16="http://schemas.microsoft.com/office/drawing/2014/main" id="{59F104B6-24D1-A3C1-BCB4-E4E6BA970450}"/>
              </a:ext>
            </a:extLst>
          </p:cNvPr>
          <p:cNvSpPr/>
          <p:nvPr/>
        </p:nvSpPr>
        <p:spPr>
          <a:xfrm>
            <a:off x="5518000" y="6612086"/>
            <a:ext cx="1482568" cy="245914"/>
          </a:xfrm>
          <a:prstGeom prst="rect">
            <a:avLst/>
          </a:prstGeom>
          <a:solidFill>
            <a:srgbClr val="6847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FF0C-6AB0-C4BF-B813-2F842E5E0131}"/>
              </a:ext>
            </a:extLst>
          </p:cNvPr>
          <p:cNvSpPr>
            <a:spLocks noGrp="1"/>
          </p:cNvSpPr>
          <p:nvPr>
            <p:ph type="title" idx="4294967295"/>
          </p:nvPr>
        </p:nvSpPr>
        <p:spPr>
          <a:xfrm>
            <a:off x="186359" y="20766"/>
            <a:ext cx="10504487"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cs typeface="+mj-cs"/>
              </a:rPr>
              <a:t>PILLAR III INNOVATIVE EUROPE</a:t>
            </a:r>
          </a:p>
        </p:txBody>
      </p:sp>
      <p:sp>
        <p:nvSpPr>
          <p:cNvPr id="8" name="TextBox 7">
            <a:extLst>
              <a:ext uri="{FF2B5EF4-FFF2-40B4-BE49-F238E27FC236}">
                <a16:creationId xmlns:a16="http://schemas.microsoft.com/office/drawing/2014/main" id="{EA3DCBB6-2F9D-96EE-1B5F-9C6958F5CEB0}"/>
              </a:ext>
            </a:extLst>
          </p:cNvPr>
          <p:cNvSpPr txBox="1"/>
          <p:nvPr/>
        </p:nvSpPr>
        <p:spPr>
          <a:xfrm>
            <a:off x="3149103" y="1158727"/>
            <a:ext cx="2861732" cy="1477328"/>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a:ea typeface="Verdana"/>
              </a:rPr>
              <a:t>Support to innovations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a:ea typeface="Verdana"/>
              </a:rPr>
              <a:t>with breakthrough and</a:t>
            </a:r>
            <a:endParaRPr lang="en-US" sz="1800" b="0" i="0" u="none" strike="noStrike" kern="1200" cap="none" spc="0" normalizeH="0" baseline="0" noProof="0">
              <a:ln>
                <a:noFill/>
              </a:ln>
              <a:solidFill>
                <a:prstClr val="black"/>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a:ea typeface="Verdana"/>
              </a:rPr>
              <a:t>market creating potential</a:t>
            </a:r>
          </a:p>
          <a:p>
            <a:pPr algn="ctr">
              <a:defRPr/>
            </a:pPr>
            <a:endParaRPr lang="en-US">
              <a:solidFill>
                <a:prstClr val="black"/>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7DB94543-B942-B110-76FA-C9660A25F8EA}"/>
              </a:ext>
            </a:extLst>
          </p:cNvPr>
          <p:cNvSpPr txBox="1"/>
          <p:nvPr/>
        </p:nvSpPr>
        <p:spPr>
          <a:xfrm>
            <a:off x="3152683" y="2976685"/>
            <a:ext cx="2873638" cy="1477328"/>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Connecting with regional</a:t>
            </a:r>
          </a:p>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and national innovation</a:t>
            </a:r>
          </a:p>
          <a:p>
            <a:pPr marL="0" marR="0" lvl="0" indent="0" algn="ctr" defTabSz="914400" rtl="0" eaLnBrk="1" fontAlgn="auto" latinLnBrk="0" hangingPunct="1">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actors</a:t>
            </a:r>
            <a:endParaRPr kumimoji="0" lang="lv-LV" sz="1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TextBox 9">
            <a:extLst>
              <a:ext uri="{FF2B5EF4-FFF2-40B4-BE49-F238E27FC236}">
                <a16:creationId xmlns:a16="http://schemas.microsoft.com/office/drawing/2014/main" id="{BA7AF957-F2ED-17EB-6F4A-57CFDB053E59}"/>
              </a:ext>
            </a:extLst>
          </p:cNvPr>
          <p:cNvSpPr txBox="1"/>
          <p:nvPr/>
        </p:nvSpPr>
        <p:spPr>
          <a:xfrm>
            <a:off x="3152683" y="4814712"/>
            <a:ext cx="2842006" cy="1477328"/>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Bringing key actors together around a common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goal for nurturing innovation </a:t>
            </a:r>
            <a:endParaRPr kumimoji="0" lang="lv-LV" sz="1800" b="0"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3" name="Flowchart: Connector 2">
            <a:extLst>
              <a:ext uri="{FF2B5EF4-FFF2-40B4-BE49-F238E27FC236}">
                <a16:creationId xmlns:a16="http://schemas.microsoft.com/office/drawing/2014/main" id="{F75B62C1-A245-B645-B688-1419B63B9B8F}"/>
              </a:ext>
            </a:extLst>
          </p:cNvPr>
          <p:cNvSpPr/>
          <p:nvPr/>
        </p:nvSpPr>
        <p:spPr>
          <a:xfrm>
            <a:off x="223956" y="1027048"/>
            <a:ext cx="1728000" cy="1728000"/>
          </a:xfrm>
          <a:prstGeom prst="flowChartConnector">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Flowchart: Connector 10">
            <a:extLst>
              <a:ext uri="{FF2B5EF4-FFF2-40B4-BE49-F238E27FC236}">
                <a16:creationId xmlns:a16="http://schemas.microsoft.com/office/drawing/2014/main" id="{587771AD-0F01-ED2B-2319-78043FC1D5C6}"/>
              </a:ext>
            </a:extLst>
          </p:cNvPr>
          <p:cNvSpPr/>
          <p:nvPr/>
        </p:nvSpPr>
        <p:spPr>
          <a:xfrm>
            <a:off x="223956" y="2938620"/>
            <a:ext cx="1728000" cy="1728000"/>
          </a:xfrm>
          <a:prstGeom prst="flowChartConnector">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B22E803C-C7A0-86BD-4224-B9FEC1FA3315}"/>
              </a:ext>
            </a:extLst>
          </p:cNvPr>
          <p:cNvSpPr txBox="1"/>
          <p:nvPr/>
        </p:nvSpPr>
        <p:spPr>
          <a:xfrm>
            <a:off x="112866" y="3448905"/>
            <a:ext cx="1911531"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EUROPEAN</a:t>
            </a:r>
          </a:p>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INNOVATION ECOSYSTEMS</a:t>
            </a:r>
          </a:p>
        </p:txBody>
      </p:sp>
      <p:sp>
        <p:nvSpPr>
          <p:cNvPr id="13" name="TextBox 12">
            <a:extLst>
              <a:ext uri="{FF2B5EF4-FFF2-40B4-BE49-F238E27FC236}">
                <a16:creationId xmlns:a16="http://schemas.microsoft.com/office/drawing/2014/main" id="{72B5EEFD-43A1-015C-B278-C24ACB9B4DD1}"/>
              </a:ext>
            </a:extLst>
          </p:cNvPr>
          <p:cNvSpPr txBox="1"/>
          <p:nvPr/>
        </p:nvSpPr>
        <p:spPr>
          <a:xfrm>
            <a:off x="168167" y="1524922"/>
            <a:ext cx="1911531" cy="738664"/>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EUROPEAN INNOVATION</a:t>
            </a:r>
          </a:p>
          <a:p>
            <a:pPr marL="0" marR="0" lvl="0" indent="0" algn="ctr" defTabSz="914400" rtl="0" eaLnBrk="1" fontAlgn="auto" latinLnBrk="0" hangingPunct="1">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COUNCIL</a:t>
            </a:r>
          </a:p>
        </p:txBody>
      </p:sp>
      <p:sp>
        <p:nvSpPr>
          <p:cNvPr id="14" name="Flowchart: Connector 13">
            <a:extLst>
              <a:ext uri="{FF2B5EF4-FFF2-40B4-BE49-F238E27FC236}">
                <a16:creationId xmlns:a16="http://schemas.microsoft.com/office/drawing/2014/main" id="{37F7A518-DBC4-76AE-2743-48A620F2F59C}"/>
              </a:ext>
            </a:extLst>
          </p:cNvPr>
          <p:cNvSpPr/>
          <p:nvPr/>
        </p:nvSpPr>
        <p:spPr>
          <a:xfrm>
            <a:off x="254436" y="4738399"/>
            <a:ext cx="1728000" cy="1728000"/>
          </a:xfrm>
          <a:prstGeom prst="flowChartConnector">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5423B960-A4E5-7341-6D84-907AA20F1F66}"/>
              </a:ext>
            </a:extLst>
          </p:cNvPr>
          <p:cNvSpPr txBox="1"/>
          <p:nvPr/>
        </p:nvSpPr>
        <p:spPr>
          <a:xfrm>
            <a:off x="228064" y="5100761"/>
            <a:ext cx="1754372" cy="1015663"/>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EUROPEAN INSTITUTE</a:t>
            </a:r>
          </a:p>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OF INNOVATION AND</a:t>
            </a:r>
          </a:p>
          <a:p>
            <a:pPr marL="0" marR="0" lvl="0" indent="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TECHNOLOGY</a:t>
            </a:r>
            <a:endParaRPr kumimoji="0" lang="lv-LV" sz="12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endParaRPr>
          </a:p>
        </p:txBody>
      </p:sp>
      <p:sp>
        <p:nvSpPr>
          <p:cNvPr id="16" name="Arrow: Right 15">
            <a:extLst>
              <a:ext uri="{FF2B5EF4-FFF2-40B4-BE49-F238E27FC236}">
                <a16:creationId xmlns:a16="http://schemas.microsoft.com/office/drawing/2014/main" id="{0001C0DE-A2BC-EF98-DC5E-815BD3D8AD7E}"/>
              </a:ext>
            </a:extLst>
          </p:cNvPr>
          <p:cNvSpPr/>
          <p:nvPr/>
        </p:nvSpPr>
        <p:spPr>
          <a:xfrm>
            <a:off x="2132313" y="1575428"/>
            <a:ext cx="789394" cy="589499"/>
          </a:xfrm>
          <a:prstGeom prst="righ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Arrow: Right 16">
            <a:extLst>
              <a:ext uri="{FF2B5EF4-FFF2-40B4-BE49-F238E27FC236}">
                <a16:creationId xmlns:a16="http://schemas.microsoft.com/office/drawing/2014/main" id="{75ED302D-D1C0-88ED-FF39-390A02F5C11C}"/>
              </a:ext>
            </a:extLst>
          </p:cNvPr>
          <p:cNvSpPr/>
          <p:nvPr/>
        </p:nvSpPr>
        <p:spPr>
          <a:xfrm>
            <a:off x="2145679" y="3501037"/>
            <a:ext cx="789394" cy="589499"/>
          </a:xfrm>
          <a:prstGeom prst="rightArrow">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Arrow: Right 17">
            <a:extLst>
              <a:ext uri="{FF2B5EF4-FFF2-40B4-BE49-F238E27FC236}">
                <a16:creationId xmlns:a16="http://schemas.microsoft.com/office/drawing/2014/main" id="{1DCE3D36-617B-0659-013E-AB3B8BBD0190}"/>
              </a:ext>
            </a:extLst>
          </p:cNvPr>
          <p:cNvSpPr/>
          <p:nvPr/>
        </p:nvSpPr>
        <p:spPr>
          <a:xfrm>
            <a:off x="2145679" y="5120126"/>
            <a:ext cx="789394" cy="589499"/>
          </a:xfrm>
          <a:prstGeom prst="right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chemeClr val="tx1"/>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08FF88D9-DCA0-E630-E5F7-4A92B84F2890}"/>
              </a:ext>
            </a:extLst>
          </p:cNvPr>
          <p:cNvSpPr txBox="1"/>
          <p:nvPr/>
        </p:nvSpPr>
        <p:spPr>
          <a:xfrm>
            <a:off x="6423425" y="2978084"/>
            <a:ext cx="2647377" cy="1200329"/>
          </a:xfrm>
          <a:prstGeom prst="rect">
            <a:avLst/>
          </a:prstGeom>
          <a:solidFill>
            <a:schemeClr val="accent5">
              <a:lumMod val="40000"/>
              <a:lumOff val="60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INTERCONNECTED INNOVATION ECOSYSTEMS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19.09.2024.</a:t>
            </a:r>
          </a:p>
        </p:txBody>
      </p:sp>
      <p:sp>
        <p:nvSpPr>
          <p:cNvPr id="33" name="TextBox 32">
            <a:extLst>
              <a:ext uri="{FF2B5EF4-FFF2-40B4-BE49-F238E27FC236}">
                <a16:creationId xmlns:a16="http://schemas.microsoft.com/office/drawing/2014/main" id="{3433AE1B-7747-A23E-6EF4-475F4C9AC171}"/>
              </a:ext>
            </a:extLst>
          </p:cNvPr>
          <p:cNvSpPr txBox="1"/>
          <p:nvPr/>
        </p:nvSpPr>
        <p:spPr>
          <a:xfrm>
            <a:off x="6429388" y="1158727"/>
            <a:ext cx="2647376" cy="646331"/>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algn="ctr">
              <a:defRPr/>
            </a:pPr>
            <a:r>
              <a:rPr kumimoji="0" lang="en-US" sz="1800" b="1" i="0" u="none" strike="noStrike" kern="1200" cap="none" spc="0" normalizeH="0" baseline="0" noProof="0" dirty="0">
                <a:ln>
                  <a:noFill/>
                </a:ln>
                <a:solidFill>
                  <a:prstClr val="black"/>
                </a:solidFill>
                <a:effectLst/>
                <a:uLnTx/>
                <a:uFillTx/>
                <a:latin typeface="Verdana"/>
                <a:ea typeface="Verdana"/>
              </a:rPr>
              <a:t>EIC PATHFINDER</a:t>
            </a:r>
            <a:endParaRPr kumimoji="0" lang="lv-LV" sz="1800" b="1" i="0" u="none" strike="noStrike" kern="1200" cap="none" spc="0" normalizeH="0" baseline="0" noProof="0" dirty="0">
              <a:ln>
                <a:noFill/>
              </a:ln>
              <a:solidFill>
                <a:prstClr val="black"/>
              </a:solidFill>
              <a:effectLst/>
              <a:uLnTx/>
              <a:uFillTx/>
              <a:latin typeface="Verdana"/>
              <a:ea typeface="Verdana"/>
            </a:endParaRPr>
          </a:p>
          <a:p>
            <a:pPr algn="ctr">
              <a:defRPr/>
            </a:pPr>
            <a:r>
              <a:rPr lang="lv-LV" dirty="0">
                <a:solidFill>
                  <a:prstClr val="black"/>
                </a:solidFill>
                <a:latin typeface="Verdana"/>
                <a:ea typeface="Verdana"/>
              </a:rPr>
              <a:t>16.10.24.</a:t>
            </a:r>
            <a:endParaRPr lang="en-US" dirty="0">
              <a:solidFill>
                <a:prstClr val="black"/>
              </a:solidFill>
            </a:endParaRPr>
          </a:p>
        </p:txBody>
      </p:sp>
      <p:sp>
        <p:nvSpPr>
          <p:cNvPr id="34" name="TextBox 33">
            <a:extLst>
              <a:ext uri="{FF2B5EF4-FFF2-40B4-BE49-F238E27FC236}">
                <a16:creationId xmlns:a16="http://schemas.microsoft.com/office/drawing/2014/main" id="{B000CB8E-F19B-6B06-6F04-C4E0F5303CB4}"/>
              </a:ext>
            </a:extLst>
          </p:cNvPr>
          <p:cNvSpPr txBox="1"/>
          <p:nvPr/>
        </p:nvSpPr>
        <p:spPr>
          <a:xfrm>
            <a:off x="6423425" y="1972383"/>
            <a:ext cx="2647376" cy="646331"/>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a:ea typeface="Verdana"/>
              </a:rPr>
              <a:t>EIC TRANSITION</a:t>
            </a:r>
            <a:endParaRPr kumimoji="0" lang="lv-LV" sz="1800" b="1"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solidFill>
                  <a:prstClr val="black"/>
                </a:solidFill>
                <a:latin typeface="Verdana"/>
                <a:ea typeface="Verdana"/>
              </a:rPr>
              <a:t>18.09.2024. </a:t>
            </a:r>
            <a:endParaRPr kumimoji="0" lang="en-US" sz="1800" i="0" u="none" strike="noStrike" kern="1200" cap="none" spc="0" normalizeH="0" baseline="0" noProof="0" dirty="0">
              <a:ln>
                <a:noFill/>
              </a:ln>
              <a:solidFill>
                <a:prstClr val="black"/>
              </a:solidFill>
              <a:effectLst/>
              <a:uLnTx/>
              <a:uFillTx/>
              <a:latin typeface="Verdana"/>
              <a:ea typeface="Verdana"/>
            </a:endParaRPr>
          </a:p>
        </p:txBody>
      </p:sp>
      <p:sp>
        <p:nvSpPr>
          <p:cNvPr id="35" name="TextBox 34">
            <a:extLst>
              <a:ext uri="{FF2B5EF4-FFF2-40B4-BE49-F238E27FC236}">
                <a16:creationId xmlns:a16="http://schemas.microsoft.com/office/drawing/2014/main" id="{0AB1834C-E2EF-55E5-746B-5D0C4E6257FF}"/>
              </a:ext>
            </a:extLst>
          </p:cNvPr>
          <p:cNvSpPr txBox="1"/>
          <p:nvPr/>
        </p:nvSpPr>
        <p:spPr>
          <a:xfrm>
            <a:off x="9371243" y="1477939"/>
            <a:ext cx="2555256" cy="923330"/>
          </a:xfrm>
          <a:prstGeom prst="rect">
            <a:avLst/>
          </a:prstGeom>
          <a:solidFill>
            <a:schemeClr val="accent4">
              <a:lumMod val="40000"/>
              <a:lumOff val="60000"/>
            </a:schemeClr>
          </a:solidFill>
          <a:ln>
            <a:solidFill>
              <a:schemeClr val="tx1"/>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Verdana"/>
                <a:ea typeface="Verdana"/>
              </a:rPr>
              <a:t>EIC ACCELERATOR</a:t>
            </a:r>
            <a:endParaRPr kumimoji="0" lang="lv-LV" sz="1800" b="1" i="0" u="none" strike="noStrike" kern="1200" cap="none" spc="0" normalizeH="0" baseline="0" noProof="0" dirty="0">
              <a:ln>
                <a:noFill/>
              </a:ln>
              <a:solidFill>
                <a:prstClr val="black"/>
              </a:solidFill>
              <a:effectLst/>
              <a:uLnTx/>
              <a:uFillTx/>
              <a:latin typeface="Verdana"/>
              <a:ea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solidFill>
                  <a:prstClr val="black"/>
                </a:solidFill>
                <a:latin typeface="Verdana"/>
                <a:ea typeface="Verdana"/>
              </a:rPr>
              <a:t>3.10.2024</a:t>
            </a:r>
            <a:endParaRPr kumimoji="0" lang="en-US" sz="1800" i="0" u="none" strike="noStrike" kern="1200" cap="none" spc="0" normalizeH="0" baseline="0" noProof="0" dirty="0">
              <a:ln>
                <a:noFill/>
              </a:ln>
              <a:solidFill>
                <a:prstClr val="black"/>
              </a:solidFill>
              <a:effectLst/>
              <a:uLnTx/>
              <a:uFillTx/>
              <a:latin typeface="Verdana"/>
              <a:ea typeface="Verdana"/>
            </a:endParaRPr>
          </a:p>
        </p:txBody>
      </p:sp>
      <p:sp>
        <p:nvSpPr>
          <p:cNvPr id="36" name="TextBox 35">
            <a:extLst>
              <a:ext uri="{FF2B5EF4-FFF2-40B4-BE49-F238E27FC236}">
                <a16:creationId xmlns:a16="http://schemas.microsoft.com/office/drawing/2014/main" id="{C1225D81-0246-26A9-B40A-2478DC41EC11}"/>
              </a:ext>
            </a:extLst>
          </p:cNvPr>
          <p:cNvSpPr txBox="1"/>
          <p:nvPr/>
        </p:nvSpPr>
        <p:spPr>
          <a:xfrm>
            <a:off x="9371243" y="5103546"/>
            <a:ext cx="2548314"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FOOD</a:t>
            </a:r>
          </a:p>
        </p:txBody>
      </p:sp>
      <p:sp>
        <p:nvSpPr>
          <p:cNvPr id="37" name="TextBox 36">
            <a:extLst>
              <a:ext uri="{FF2B5EF4-FFF2-40B4-BE49-F238E27FC236}">
                <a16:creationId xmlns:a16="http://schemas.microsoft.com/office/drawing/2014/main" id="{B324F222-80B2-4945-06E3-92C9720272A8}"/>
              </a:ext>
            </a:extLst>
          </p:cNvPr>
          <p:cNvSpPr txBox="1"/>
          <p:nvPr/>
        </p:nvSpPr>
        <p:spPr>
          <a:xfrm>
            <a:off x="9371243" y="6099799"/>
            <a:ext cx="2548313"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 DIGITAL</a:t>
            </a:r>
          </a:p>
        </p:txBody>
      </p:sp>
      <p:sp>
        <p:nvSpPr>
          <p:cNvPr id="38" name="TextBox 37">
            <a:extLst>
              <a:ext uri="{FF2B5EF4-FFF2-40B4-BE49-F238E27FC236}">
                <a16:creationId xmlns:a16="http://schemas.microsoft.com/office/drawing/2014/main" id="{64497439-F5D2-4897-36C1-153C48036AAF}"/>
              </a:ext>
            </a:extLst>
          </p:cNvPr>
          <p:cNvSpPr txBox="1"/>
          <p:nvPr/>
        </p:nvSpPr>
        <p:spPr>
          <a:xfrm>
            <a:off x="9362759" y="5632723"/>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 CLIMATE</a:t>
            </a:r>
          </a:p>
        </p:txBody>
      </p:sp>
      <p:sp>
        <p:nvSpPr>
          <p:cNvPr id="39" name="TextBox 38">
            <a:extLst>
              <a:ext uri="{FF2B5EF4-FFF2-40B4-BE49-F238E27FC236}">
                <a16:creationId xmlns:a16="http://schemas.microsoft.com/office/drawing/2014/main" id="{62623437-8F7E-35B1-A724-E724EED2E7CB}"/>
              </a:ext>
            </a:extLst>
          </p:cNvPr>
          <p:cNvSpPr txBox="1"/>
          <p:nvPr/>
        </p:nvSpPr>
        <p:spPr>
          <a:xfrm>
            <a:off x="6425628" y="5061485"/>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a:t>
            </a:r>
            <a:r>
              <a:rPr kumimoji="0" lang="en-US"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a:t>
            </a: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RAW</a:t>
            </a:r>
            <a:r>
              <a:rPr kumimoji="0" lang="en-US"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a:t>
            </a: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MATERIALS</a:t>
            </a:r>
          </a:p>
        </p:txBody>
      </p:sp>
      <p:sp>
        <p:nvSpPr>
          <p:cNvPr id="40" name="TextBox 39">
            <a:extLst>
              <a:ext uri="{FF2B5EF4-FFF2-40B4-BE49-F238E27FC236}">
                <a16:creationId xmlns:a16="http://schemas.microsoft.com/office/drawing/2014/main" id="{D2CFDE65-8964-C388-E692-2E748764499E}"/>
              </a:ext>
            </a:extLst>
          </p:cNvPr>
          <p:cNvSpPr txBox="1"/>
          <p:nvPr/>
        </p:nvSpPr>
        <p:spPr>
          <a:xfrm>
            <a:off x="9362760" y="4574369"/>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 HEALTH</a:t>
            </a:r>
          </a:p>
        </p:txBody>
      </p:sp>
      <p:sp>
        <p:nvSpPr>
          <p:cNvPr id="41" name="TextBox 40">
            <a:extLst>
              <a:ext uri="{FF2B5EF4-FFF2-40B4-BE49-F238E27FC236}">
                <a16:creationId xmlns:a16="http://schemas.microsoft.com/office/drawing/2014/main" id="{50ACACBA-5E8D-40A0-ED99-93E00A26834F}"/>
              </a:ext>
            </a:extLst>
          </p:cNvPr>
          <p:cNvSpPr txBox="1"/>
          <p:nvPr/>
        </p:nvSpPr>
        <p:spPr>
          <a:xfrm>
            <a:off x="6425628" y="4321424"/>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a:t>
            </a:r>
            <a:r>
              <a:rPr kumimoji="0" lang="en-US"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a:t>
            </a: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MANUFACTURING</a:t>
            </a:r>
          </a:p>
        </p:txBody>
      </p:sp>
      <p:sp>
        <p:nvSpPr>
          <p:cNvPr id="42" name="TextBox 41">
            <a:extLst>
              <a:ext uri="{FF2B5EF4-FFF2-40B4-BE49-F238E27FC236}">
                <a16:creationId xmlns:a16="http://schemas.microsoft.com/office/drawing/2014/main" id="{AE269B6C-07B9-2497-2356-DD951A194623}"/>
              </a:ext>
            </a:extLst>
          </p:cNvPr>
          <p:cNvSpPr txBox="1"/>
          <p:nvPr/>
        </p:nvSpPr>
        <p:spPr>
          <a:xfrm>
            <a:off x="6425628" y="5835868"/>
            <a:ext cx="2567792" cy="646331"/>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Verdana" panose="020B0604030504040204" pitchFamily="34" charset="0"/>
                <a:ea typeface="Verdana" panose="020B0604030504040204" pitchFamily="34" charset="0"/>
                <a:cs typeface="+mn-cs"/>
              </a:rPr>
              <a:t>EIT URBAN MOBILITY</a:t>
            </a:r>
          </a:p>
        </p:txBody>
      </p:sp>
      <p:sp>
        <p:nvSpPr>
          <p:cNvPr id="4" name="TextBox 3">
            <a:extLst>
              <a:ext uri="{FF2B5EF4-FFF2-40B4-BE49-F238E27FC236}">
                <a16:creationId xmlns:a16="http://schemas.microsoft.com/office/drawing/2014/main" id="{6708D683-40C3-3B9F-6B1E-87AA32B66753}"/>
              </a:ext>
            </a:extLst>
          </p:cNvPr>
          <p:cNvSpPr txBox="1"/>
          <p:nvPr/>
        </p:nvSpPr>
        <p:spPr>
          <a:xfrm>
            <a:off x="9362758" y="4119278"/>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 </a:t>
            </a:r>
            <a:r>
              <a:rPr lang="lv-LV" b="1" dirty="0">
                <a:latin typeface="Verdana" panose="020B0604030504040204" pitchFamily="34" charset="0"/>
                <a:ea typeface="Verdana" panose="020B0604030504040204" pitchFamily="34" charset="0"/>
              </a:rPr>
              <a:t>CULTURE</a:t>
            </a:r>
            <a:endPar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D3224E15-990E-80CC-4770-4665AC99749A}"/>
              </a:ext>
            </a:extLst>
          </p:cNvPr>
          <p:cNvSpPr txBox="1"/>
          <p:nvPr/>
        </p:nvSpPr>
        <p:spPr>
          <a:xfrm>
            <a:off x="9362757" y="3657635"/>
            <a:ext cx="2556797" cy="369332"/>
          </a:xfrm>
          <a:prstGeom prst="rect">
            <a:avLst/>
          </a:prstGeom>
          <a:solidFill>
            <a:schemeClr val="bg1">
              <a:lumMod val="85000"/>
            </a:schemeClr>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EIT </a:t>
            </a:r>
            <a:r>
              <a:rPr kumimoji="0" lang="lv-LV"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ENERGY</a:t>
            </a:r>
            <a:endParaRPr kumimoji="0" lang="en-US" sz="1800" b="1"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486216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A3AEF70-6E6A-0169-63E4-322FA3E4CE32}"/>
              </a:ext>
            </a:extLst>
          </p:cNvPr>
          <p:cNvPicPr>
            <a:picLocks noChangeAspect="1"/>
          </p:cNvPicPr>
          <p:nvPr/>
        </p:nvPicPr>
        <p:blipFill rotWithShape="1">
          <a:blip r:embed="rId2">
            <a:alphaModFix amt="50000"/>
          </a:blip>
          <a:srcRect t="14505"/>
          <a:stretch/>
        </p:blipFill>
        <p:spPr>
          <a:xfrm>
            <a:off x="20" y="1"/>
            <a:ext cx="12191980" cy="6858000"/>
          </a:xfrm>
          <a:prstGeom prst="rect">
            <a:avLst/>
          </a:prstGeom>
        </p:spPr>
      </p:pic>
      <p:sp>
        <p:nvSpPr>
          <p:cNvPr id="2" name="Title 1">
            <a:extLst>
              <a:ext uri="{FF2B5EF4-FFF2-40B4-BE49-F238E27FC236}">
                <a16:creationId xmlns:a16="http://schemas.microsoft.com/office/drawing/2014/main" id="{C72CEA55-258F-5E2E-01CF-D3D306E1BB0F}"/>
              </a:ext>
            </a:extLst>
          </p:cNvPr>
          <p:cNvSpPr>
            <a:spLocks noGrp="1"/>
          </p:cNvSpPr>
          <p:nvPr>
            <p:ph type="title"/>
          </p:nvPr>
        </p:nvSpPr>
        <p:spPr>
          <a:xfrm>
            <a:off x="1524000" y="1141858"/>
            <a:ext cx="9144000" cy="1158614"/>
          </a:xfrm>
        </p:spPr>
        <p:txBody>
          <a:bodyPr vert="horz" lIns="91440" tIns="45720" rIns="91440" bIns="45720" rtlCol="0" anchor="b">
            <a:normAutofit/>
          </a:bodyPr>
          <a:lstStyle/>
          <a:p>
            <a:pPr algn="ctr"/>
            <a:r>
              <a:rPr lang="lv-LV" sz="6000" dirty="0">
                <a:solidFill>
                  <a:srgbClr val="FFFFFF"/>
                </a:solidFill>
              </a:rPr>
              <a:t>Kur meklēt info?</a:t>
            </a:r>
            <a:endParaRPr lang="en-US" sz="6000" dirty="0">
              <a:solidFill>
                <a:srgbClr val="FFFFFF"/>
              </a:solidFill>
            </a:endParaRPr>
          </a:p>
        </p:txBody>
      </p:sp>
      <p:sp>
        <p:nvSpPr>
          <p:cNvPr id="3" name="Slide Number Placeholder 2">
            <a:extLst>
              <a:ext uri="{FF2B5EF4-FFF2-40B4-BE49-F238E27FC236}">
                <a16:creationId xmlns:a16="http://schemas.microsoft.com/office/drawing/2014/main" id="{B6850B38-81DB-4991-836D-5741203AAA8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660F3F40-12FA-4968-8235-5F18DAFE2DEF}" type="slidenum">
              <a:rPr lang="en-US">
                <a:solidFill>
                  <a:srgbClr val="FFFFFF"/>
                </a:solidFill>
                <a:latin typeface="Calibri" panose="020F0502020204030204"/>
              </a:rPr>
              <a:pPr>
                <a:spcAft>
                  <a:spcPts val="600"/>
                </a:spcAft>
                <a:defRPr/>
              </a:pPr>
              <a:t>3</a:t>
            </a:fld>
            <a:endParaRPr lang="en-US">
              <a:solidFill>
                <a:srgbClr val="FFFFFF"/>
              </a:solidFill>
              <a:latin typeface="Calibri" panose="020F0502020204030204"/>
            </a:endParaRPr>
          </a:p>
        </p:txBody>
      </p:sp>
    </p:spTree>
    <p:extLst>
      <p:ext uri="{BB962C8B-B14F-4D97-AF65-F5344CB8AC3E}">
        <p14:creationId xmlns:p14="http://schemas.microsoft.com/office/powerpoint/2010/main" val="24110059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4</a:t>
            </a:fld>
            <a:endParaRPr lang="lv-LV"/>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a:latin typeface="Verdana" panose="020B0604030504040204" pitchFamily="34" charset="0"/>
                <a:ea typeface="Verdana" panose="020B0604030504040204" pitchFamily="34" charset="0"/>
                <a:cs typeface="Times New Roman" panose="02020603050405020304" pitchFamily="18" charset="0"/>
              </a:rPr>
              <a:t> </a:t>
            </a:r>
            <a:endParaRPr lang="en-US" sz="240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032D257-1467-299E-699A-499BC1BC9C8F}"/>
              </a:ext>
            </a:extLst>
          </p:cNvPr>
          <p:cNvPicPr>
            <a:picLocks noChangeAspect="1"/>
          </p:cNvPicPr>
          <p:nvPr/>
        </p:nvPicPr>
        <p:blipFill rotWithShape="1">
          <a:blip r:embed="rId2">
            <a:duotone>
              <a:schemeClr val="bg2">
                <a:shade val="45000"/>
                <a:satMod val="135000"/>
              </a:schemeClr>
              <a:prstClr val="white"/>
            </a:duotone>
          </a:blip>
          <a:srcRect t="6932" b="8799"/>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D45517-2E57-BD19-5AE1-883D57A99424}"/>
              </a:ext>
            </a:extLst>
          </p:cNvPr>
          <p:cNvSpPr>
            <a:spLocks noGrp="1"/>
          </p:cNvSpPr>
          <p:nvPr>
            <p:ph type="title"/>
          </p:nvPr>
        </p:nvSpPr>
        <p:spPr>
          <a:xfrm>
            <a:off x="808056" y="365125"/>
            <a:ext cx="10515600" cy="1325563"/>
          </a:xfrm>
        </p:spPr>
        <p:txBody>
          <a:bodyPr vert="horz" lIns="91440" tIns="45720" rIns="91440" bIns="45720" rtlCol="0" anchor="ctr">
            <a:normAutofit/>
          </a:bodyPr>
          <a:lstStyle/>
          <a:p>
            <a:r>
              <a:rPr lang="en-US" dirty="0"/>
              <a:t>Partner</a:t>
            </a:r>
            <a:r>
              <a:rPr lang="lv-LV" dirty="0"/>
              <a:t>i</a:t>
            </a:r>
            <a:endParaRPr lang="en-US" dirty="0"/>
          </a:p>
        </p:txBody>
      </p:sp>
      <p:sp>
        <p:nvSpPr>
          <p:cNvPr id="3" name="Slide Number Placeholder 2">
            <a:extLst>
              <a:ext uri="{FF2B5EF4-FFF2-40B4-BE49-F238E27FC236}">
                <a16:creationId xmlns:a16="http://schemas.microsoft.com/office/drawing/2014/main" id="{9D9E5230-45E5-C739-8F0B-00F1174A7469}"/>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660F3F40-12FA-4968-8235-5F18DAFE2DEF}" type="slidenum">
              <a:rPr lang="en-US" smtClean="0">
                <a:solidFill>
                  <a:prstClr val="black">
                    <a:tint val="75000"/>
                  </a:prstClr>
                </a:solidFill>
                <a:latin typeface="Calibri" panose="020F0502020204030204"/>
              </a:rPr>
              <a:pPr>
                <a:spcAft>
                  <a:spcPts val="600"/>
                </a:spcAft>
                <a:defRPr/>
              </a:pPr>
              <a:t>5</a:t>
            </a:fld>
            <a:endParaRPr lang="en-US">
              <a:solidFill>
                <a:prstClr val="black">
                  <a:tint val="75000"/>
                </a:prstClr>
              </a:solidFill>
              <a:latin typeface="Calibri" panose="020F0502020204030204"/>
            </a:endParaRPr>
          </a:p>
        </p:txBody>
      </p:sp>
      <p:graphicFrame>
        <p:nvGraphicFramePr>
          <p:cNvPr id="11" name="TextBox 8">
            <a:extLst>
              <a:ext uri="{FF2B5EF4-FFF2-40B4-BE49-F238E27FC236}">
                <a16:creationId xmlns:a16="http://schemas.microsoft.com/office/drawing/2014/main" id="{1B9DD8F6-BC9C-242C-7026-6682C0997B9A}"/>
              </a:ext>
            </a:extLst>
          </p:cNvPr>
          <p:cNvGraphicFramePr/>
          <p:nvPr>
            <p:extLst>
              <p:ext uri="{D42A27DB-BD31-4B8C-83A1-F6EECF244321}">
                <p14:modId xmlns:p14="http://schemas.microsoft.com/office/powerpoint/2010/main" val="13899848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9243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F35E8E-EDC9-A87C-24FA-7FF9737A9674}"/>
              </a:ext>
            </a:extLst>
          </p:cNvPr>
          <p:cNvSpPr>
            <a:spLocks noGrp="1"/>
          </p:cNvSpPr>
          <p:nvPr>
            <p:ph type="title"/>
          </p:nvPr>
        </p:nvSpPr>
        <p:spPr>
          <a:xfrm>
            <a:off x="838200" y="5358141"/>
            <a:ext cx="10515600" cy="942664"/>
          </a:xfrm>
        </p:spPr>
        <p:txBody>
          <a:bodyPr>
            <a:normAutofit/>
          </a:bodyPr>
          <a:lstStyle/>
          <a:p>
            <a:pPr algn="ctr"/>
            <a:r>
              <a:rPr lang="lv-LV" sz="5200" dirty="0"/>
              <a:t>Projektu rakstītāji</a:t>
            </a:r>
          </a:p>
        </p:txBody>
      </p:sp>
      <p:pic>
        <p:nvPicPr>
          <p:cNvPr id="5" name="Picture 4">
            <a:extLst>
              <a:ext uri="{FF2B5EF4-FFF2-40B4-BE49-F238E27FC236}">
                <a16:creationId xmlns:a16="http://schemas.microsoft.com/office/drawing/2014/main" id="{1A81E9C9-EAC4-BAAB-1E25-B64C7DCD2F3A}"/>
              </a:ext>
            </a:extLst>
          </p:cNvPr>
          <p:cNvPicPr>
            <a:picLocks noChangeAspect="1"/>
          </p:cNvPicPr>
          <p:nvPr/>
        </p:nvPicPr>
        <p:blipFill rotWithShape="1">
          <a:blip r:embed="rId2"/>
          <a:srcRect t="17926" b="5324"/>
          <a:stretch/>
        </p:blipFill>
        <p:spPr>
          <a:xfrm>
            <a:off x="734597" y="557189"/>
            <a:ext cx="10722805" cy="4629236"/>
          </a:xfrm>
          <a:prstGeom prst="rect">
            <a:avLst/>
          </a:prstGeom>
        </p:spPr>
      </p:pic>
      <p:sp>
        <p:nvSpPr>
          <p:cNvPr id="3" name="Slide Number Placeholder 2">
            <a:extLst>
              <a:ext uri="{FF2B5EF4-FFF2-40B4-BE49-F238E27FC236}">
                <a16:creationId xmlns:a16="http://schemas.microsoft.com/office/drawing/2014/main" id="{E82D195F-C058-BAD5-3B7A-62EDD0B04F9B}"/>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smtClean="0"/>
              <a:pPr>
                <a:spcAft>
                  <a:spcPts val="600"/>
                </a:spcAft>
              </a:pPr>
              <a:t>6</a:t>
            </a:fld>
            <a:endParaRPr lang="lv-LV"/>
          </a:p>
        </p:txBody>
      </p:sp>
    </p:spTree>
    <p:extLst>
      <p:ext uri="{BB962C8B-B14F-4D97-AF65-F5344CB8AC3E}">
        <p14:creationId xmlns:p14="http://schemas.microsoft.com/office/powerpoint/2010/main" val="2630091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F53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5B140C7-F3C8-0AA6-A3B4-D3D4EC75E77D}"/>
              </a:ext>
            </a:extLst>
          </p:cNvPr>
          <p:cNvPicPr>
            <a:picLocks noChangeAspect="1"/>
          </p:cNvPicPr>
          <p:nvPr/>
        </p:nvPicPr>
        <p:blipFill rotWithShape="1">
          <a:blip r:embed="rId2"/>
          <a:srcRect t="14894" b="7599"/>
          <a:stretch/>
        </p:blipFill>
        <p:spPr>
          <a:xfrm>
            <a:off x="643467" y="818756"/>
            <a:ext cx="10905066" cy="5220487"/>
          </a:xfrm>
          <a:prstGeom prst="rect">
            <a:avLst/>
          </a:prstGeom>
        </p:spPr>
      </p:pic>
      <p:sp>
        <p:nvSpPr>
          <p:cNvPr id="3" name="Slide Number Placeholder 2">
            <a:extLst>
              <a:ext uri="{FF2B5EF4-FFF2-40B4-BE49-F238E27FC236}">
                <a16:creationId xmlns:a16="http://schemas.microsoft.com/office/drawing/2014/main" id="{7DEF907C-EB6C-DADD-EFFD-6DD7A9945757}"/>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7</a:t>
            </a:fld>
            <a:endParaRPr lang="lv-LV">
              <a:solidFill>
                <a:srgbClr val="FFFFFF"/>
              </a:solidFill>
            </a:endParaRPr>
          </a:p>
        </p:txBody>
      </p:sp>
    </p:spTree>
    <p:extLst>
      <p:ext uri="{BB962C8B-B14F-4D97-AF65-F5344CB8AC3E}">
        <p14:creationId xmlns:p14="http://schemas.microsoft.com/office/powerpoint/2010/main" val="3441671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3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hlinkClick r:id="rId2"/>
            <a:extLst>
              <a:ext uri="{FF2B5EF4-FFF2-40B4-BE49-F238E27FC236}">
                <a16:creationId xmlns:a16="http://schemas.microsoft.com/office/drawing/2014/main" id="{F447602B-42DB-E991-D204-1A13AA8D43B2}"/>
              </a:ext>
            </a:extLst>
          </p:cNvPr>
          <p:cNvPicPr>
            <a:picLocks noChangeAspect="1"/>
          </p:cNvPicPr>
          <p:nvPr/>
        </p:nvPicPr>
        <p:blipFill rotWithShape="1">
          <a:blip r:embed="rId3"/>
          <a:srcRect t="13927" b="7314"/>
          <a:stretch/>
        </p:blipFill>
        <p:spPr>
          <a:xfrm>
            <a:off x="643467" y="1013423"/>
            <a:ext cx="10905066" cy="4831154"/>
          </a:xfrm>
          <a:prstGeom prst="rect">
            <a:avLst/>
          </a:prstGeom>
        </p:spPr>
      </p:pic>
      <p:sp>
        <p:nvSpPr>
          <p:cNvPr id="3" name="Slide Number Placeholder 2">
            <a:extLst>
              <a:ext uri="{FF2B5EF4-FFF2-40B4-BE49-F238E27FC236}">
                <a16:creationId xmlns:a16="http://schemas.microsoft.com/office/drawing/2014/main" id="{96CA9194-B46E-AD3C-CD4E-3B3FC5FE1D6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FFFFFF"/>
                </a:solidFill>
              </a:rPr>
              <a:pPr>
                <a:spcAft>
                  <a:spcPts val="600"/>
                </a:spcAft>
              </a:pPr>
              <a:t>8</a:t>
            </a:fld>
            <a:endParaRPr lang="en-US">
              <a:solidFill>
                <a:srgbClr val="FFFFFF"/>
              </a:solidFill>
            </a:endParaRPr>
          </a:p>
        </p:txBody>
      </p:sp>
    </p:spTree>
    <p:extLst>
      <p:ext uri="{BB962C8B-B14F-4D97-AF65-F5344CB8AC3E}">
        <p14:creationId xmlns:p14="http://schemas.microsoft.com/office/powerpoint/2010/main" val="3152840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FF99BD-075F-4761-A995-6FC574BD2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B21A54-9BA3-4EA9-B460-5A829ADD9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A8F714-B9D8-488A-8CCA-E9948FF91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hlinkClick r:id="rId2"/>
            <a:extLst>
              <a:ext uri="{FF2B5EF4-FFF2-40B4-BE49-F238E27FC236}">
                <a16:creationId xmlns:a16="http://schemas.microsoft.com/office/drawing/2014/main" id="{56688CB1-D9EC-8126-6414-153A5077935C}"/>
              </a:ext>
            </a:extLst>
          </p:cNvPr>
          <p:cNvPicPr>
            <a:picLocks noChangeAspect="1"/>
          </p:cNvPicPr>
          <p:nvPr/>
        </p:nvPicPr>
        <p:blipFill rotWithShape="1">
          <a:blip r:embed="rId3"/>
          <a:srcRect t="14963" b="5324"/>
          <a:stretch/>
        </p:blipFill>
        <p:spPr>
          <a:xfrm>
            <a:off x="1120477" y="1194975"/>
            <a:ext cx="9951041" cy="4461904"/>
          </a:xfrm>
          <a:prstGeom prst="rect">
            <a:avLst/>
          </a:prstGeom>
        </p:spPr>
      </p:pic>
      <p:sp>
        <p:nvSpPr>
          <p:cNvPr id="3" name="Slide Number Placeholder 2">
            <a:extLst>
              <a:ext uri="{FF2B5EF4-FFF2-40B4-BE49-F238E27FC236}">
                <a16:creationId xmlns:a16="http://schemas.microsoft.com/office/drawing/2014/main" id="{0A0AEE54-25A5-63CF-C05D-E9AC9BF8C8F0}"/>
              </a:ext>
            </a:extLst>
          </p:cNvPr>
          <p:cNvSpPr>
            <a:spLocks noGrp="1"/>
          </p:cNvSpPr>
          <p:nvPr>
            <p:ph type="sldNum" sz="quarter" idx="12"/>
          </p:nvPr>
        </p:nvSpPr>
        <p:spPr>
          <a:xfrm>
            <a:off x="8610600" y="6356350"/>
            <a:ext cx="2743200" cy="365125"/>
          </a:xfrm>
        </p:spPr>
        <p:txBody>
          <a:bodyPr>
            <a:normAutofit/>
          </a:bodyPr>
          <a:lstStyle/>
          <a:p>
            <a:pPr>
              <a:spcAft>
                <a:spcPts val="600"/>
              </a:spcAft>
            </a:pPr>
            <a:fld id="{660F3F40-12FA-4968-8235-5F18DAFE2DEF}" type="slidenum">
              <a:rPr lang="lv-LV">
                <a:solidFill>
                  <a:srgbClr val="FFFFFF"/>
                </a:solidFill>
              </a:rPr>
              <a:pPr>
                <a:spcAft>
                  <a:spcPts val="600"/>
                </a:spcAft>
              </a:pPr>
              <a:t>9</a:t>
            </a:fld>
            <a:endParaRPr lang="lv-LV">
              <a:solidFill>
                <a:srgbClr val="FFFFFF"/>
              </a:solidFill>
            </a:endParaRPr>
          </a:p>
        </p:txBody>
      </p:sp>
    </p:spTree>
    <p:extLst>
      <p:ext uri="{BB962C8B-B14F-4D97-AF65-F5344CB8AC3E}">
        <p14:creationId xmlns:p14="http://schemas.microsoft.com/office/powerpoint/2010/main" val="34167636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UserInfo>
        <DisplayName>Laura Kunga-Jēgere</DisplayName>
        <AccountId>117</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79FBA3-6913-4F04-991A-B1CDFEAECC4F}">
  <ds:schemaRefs>
    <ds:schemaRef ds:uri="http://schemas.microsoft.com/sharepoint/v3/contenttype/forms"/>
  </ds:schemaRefs>
</ds:datastoreItem>
</file>

<file path=customXml/itemProps2.xml><?xml version="1.0" encoding="utf-8"?>
<ds:datastoreItem xmlns:ds="http://schemas.openxmlformats.org/officeDocument/2006/customXml" ds:itemID="{CD86B500-E824-4775-ADA9-A84AE9DC5E2A}">
  <ds:schemaRefs>
    <ds:schemaRef ds:uri="6adcef3d-66e4-4441-b622-2181f76b34ed"/>
    <ds:schemaRef ds:uri="ec04e77d-702b-4270-bfd8-12ec561e14f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6814B2D-50E0-4B32-9C09-19A471A0269E}">
  <ds:schemaRefs>
    <ds:schemaRef ds:uri="6adcef3d-66e4-4441-b622-2181f76b34ed"/>
    <ds:schemaRef ds:uri="ec04e77d-702b-4270-bfd8-12ec561e14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1754</TotalTime>
  <Words>644</Words>
  <Application>Microsoft Office PowerPoint</Application>
  <PresentationFormat>Widescreen</PresentationFormat>
  <Paragraphs>163</Paragraphs>
  <Slides>16</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Times New Roman</vt:lpstr>
      <vt:lpstr>Verdana</vt:lpstr>
      <vt:lpstr>Office Theme</vt:lpstr>
      <vt:lpstr>ESA_Presentation_DARK</vt:lpstr>
      <vt:lpstr>ESA_Presentation_CLEAR</vt:lpstr>
      <vt:lpstr>Apvārsnis Eiropa</vt:lpstr>
      <vt:lpstr>PILLAR III INNOVATIVE EUROPE</vt:lpstr>
      <vt:lpstr>Kur meklēt info?</vt:lpstr>
      <vt:lpstr>PowerPoint Presentation</vt:lpstr>
      <vt:lpstr>Partneri</vt:lpstr>
      <vt:lpstr>Projektu rakstītāji</vt:lpstr>
      <vt:lpstr>PowerPoint Presentation</vt:lpstr>
      <vt:lpstr>PowerPoint Presentation</vt:lpstr>
      <vt:lpstr>PowerPoint Presentation</vt:lpstr>
      <vt:lpstr>PowerPoint Presentation</vt:lpstr>
      <vt:lpstr>CONNECT - Interconnected Innovation Ecosystems (2023/24)</vt:lpstr>
      <vt:lpstr>PowerPoint Presentation</vt:lpstr>
      <vt:lpstr>Eiropas Inovāciju un Tehnoloģiju institūta (EIT) granti 2022</vt:lpstr>
      <vt:lpstr>Galvenās nacionālās organizācijas pēc EIT finansējuma  (miljoni eiro, 2022)</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Marija Plotniece</cp:lastModifiedBy>
  <cp:revision>35</cp:revision>
  <cp:lastPrinted>2024-02-26T08:55:24Z</cp:lastPrinted>
  <dcterms:created xsi:type="dcterms:W3CDTF">2021-03-25T13:44:11Z</dcterms:created>
  <dcterms:modified xsi:type="dcterms:W3CDTF">2024-07-24T09:06:27Z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