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4"/>
  </p:notesMasterIdLst>
  <p:sldIdLst>
    <p:sldId id="256" r:id="rId5"/>
    <p:sldId id="326" r:id="rId6"/>
    <p:sldId id="392" r:id="rId7"/>
    <p:sldId id="425" r:id="rId8"/>
    <p:sldId id="472" r:id="rId9"/>
    <p:sldId id="462" r:id="rId10"/>
    <p:sldId id="477" r:id="rId11"/>
    <p:sldId id="473" r:id="rId12"/>
    <p:sldId id="323" r:id="rId13"/>
    <p:sldId id="443" r:id="rId14"/>
    <p:sldId id="444" r:id="rId15"/>
    <p:sldId id="445" r:id="rId16"/>
    <p:sldId id="447" r:id="rId17"/>
    <p:sldId id="448" r:id="rId18"/>
    <p:sldId id="449" r:id="rId19"/>
    <p:sldId id="450" r:id="rId20"/>
    <p:sldId id="451" r:id="rId21"/>
    <p:sldId id="452" r:id="rId22"/>
    <p:sldId id="453" r:id="rId23"/>
    <p:sldId id="454" r:id="rId24"/>
    <p:sldId id="455" r:id="rId25"/>
    <p:sldId id="463" r:id="rId26"/>
    <p:sldId id="457" r:id="rId27"/>
    <p:sldId id="331" r:id="rId28"/>
    <p:sldId id="332" r:id="rId29"/>
    <p:sldId id="333" r:id="rId30"/>
    <p:sldId id="334" r:id="rId31"/>
    <p:sldId id="335" r:id="rId32"/>
    <p:sldId id="413" r:id="rId33"/>
    <p:sldId id="338" r:id="rId34"/>
    <p:sldId id="464" r:id="rId35"/>
    <p:sldId id="336" r:id="rId36"/>
    <p:sldId id="339" r:id="rId37"/>
    <p:sldId id="359" r:id="rId38"/>
    <p:sldId id="340" r:id="rId39"/>
    <p:sldId id="341" r:id="rId40"/>
    <p:sldId id="342" r:id="rId41"/>
    <p:sldId id="466" r:id="rId42"/>
    <p:sldId id="467" r:id="rId43"/>
    <p:sldId id="345" r:id="rId44"/>
    <p:sldId id="353" r:id="rId45"/>
    <p:sldId id="346" r:id="rId46"/>
    <p:sldId id="356" r:id="rId47"/>
    <p:sldId id="459" r:id="rId48"/>
    <p:sldId id="430" r:id="rId49"/>
    <p:sldId id="460" r:id="rId50"/>
    <p:sldId id="478" r:id="rId51"/>
    <p:sldId id="426" r:id="rId52"/>
    <p:sldId id="264" r:id="rId53"/>
  </p:sldIdLst>
  <p:sldSz cx="9144000" cy="6858000" type="screen4x3"/>
  <p:notesSz cx="9926638" cy="6797675"/>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BD9CBEB7-B210-42EA-B1B5-C8F6FF9670F3}">
          <p14:sldIdLst>
            <p14:sldId id="256"/>
            <p14:sldId id="326"/>
            <p14:sldId id="392"/>
            <p14:sldId id="425"/>
          </p14:sldIdLst>
        </p14:section>
        <p14:section name="Vispārīgā informācija" id="{ED32D47B-177F-41C2-BC74-0531FC2E0BFE}">
          <p14:sldIdLst>
            <p14:sldId id="472"/>
            <p14:sldId id="462"/>
            <p14:sldId id="477"/>
            <p14:sldId id="473"/>
            <p14:sldId id="323"/>
            <p14:sldId id="443"/>
            <p14:sldId id="444"/>
            <p14:sldId id="445"/>
            <p14:sldId id="447"/>
            <p14:sldId id="448"/>
            <p14:sldId id="449"/>
            <p14:sldId id="450"/>
            <p14:sldId id="451"/>
            <p14:sldId id="452"/>
            <p14:sldId id="453"/>
            <p14:sldId id="454"/>
            <p14:sldId id="455"/>
            <p14:sldId id="463"/>
            <p14:sldId id="457"/>
          </p14:sldIdLst>
        </p14:section>
        <p14:section name="Iesniegšanas uzsākšana" id="{492D6EA9-2F47-4921-9A0D-A31848B624B2}">
          <p14:sldIdLst>
            <p14:sldId id="331"/>
            <p14:sldId id="332"/>
            <p14:sldId id="333"/>
            <p14:sldId id="334"/>
            <p14:sldId id="335"/>
            <p14:sldId id="413"/>
            <p14:sldId id="338"/>
            <p14:sldId id="464"/>
          </p14:sldIdLst>
        </p14:section>
        <p14:section name="Projekta iesnieguma A daļa &quot;Vispārīgā informācija&quot;" id="{5DA7333A-3F8A-4F9B-978D-C378178A382E}">
          <p14:sldIdLst>
            <p14:sldId id="336"/>
            <p14:sldId id="339"/>
            <p14:sldId id="359"/>
            <p14:sldId id="340"/>
            <p14:sldId id="341"/>
          </p14:sldIdLst>
        </p14:section>
        <p14:section name="Projekta iesnieguma B daļa &quot;Projekta apraksts&quot;" id="{361E39B2-2A97-485C-8A7D-6FE95F969777}">
          <p14:sldIdLst>
            <p14:sldId id="342"/>
            <p14:sldId id="466"/>
          </p14:sldIdLst>
        </p14:section>
        <p14:section name="Projekta iesnieguma C daļa &quot;Curriculum Vitae&quot;" id="{789A29B1-5206-4C2E-98CC-624203DF237A}">
          <p14:sldIdLst/>
        </p14:section>
        <p14:section name="Projekta iesnieguma D, E un F daļas" id="{127245EC-5B9F-4E7E-ACFD-19363EF7F188}">
          <p14:sldIdLst>
            <p14:sldId id="467"/>
          </p14:sldIdLst>
        </p14:section>
        <p14:section name="Projekta iesnieguma iesniegšana IS" id="{B6524636-2870-4344-B91B-5E99E73CA4A9}">
          <p14:sldIdLst>
            <p14:sldId id="345"/>
            <p14:sldId id="353"/>
            <p14:sldId id="346"/>
            <p14:sldId id="356"/>
          </p14:sldIdLst>
        </p14:section>
        <p14:section name="Administratīvā, zinātniskā izvērtēšana un lēmumi" id="{9BF91C0B-BF15-4119-AEF6-DF47DAF82078}">
          <p14:sldIdLst>
            <p14:sldId id="459"/>
            <p14:sldId id="430"/>
            <p14:sldId id="460"/>
            <p14:sldId id="478"/>
          </p14:sldIdLst>
        </p14:section>
        <p14:section name="Noslēgums" id="{7DC5CAFD-AE62-4EA7-B139-C411F048338B}">
          <p14:sldIdLst>
            <p14:sldId id="426"/>
          </p14:sldIdLst>
        </p14:section>
        <p14:section name="Untitled Section" id="{221EE8F9-3A03-4813-B566-BD84BF282E3A}">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9900"/>
    <a:srgbClr val="CC3300"/>
    <a:srgbClr val="3333CC"/>
    <a:srgbClr val="339933"/>
    <a:srgbClr val="00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6" autoAdjust="0"/>
    <p:restoredTop sz="94434" autoAdjust="0"/>
  </p:normalViewPr>
  <p:slideViewPr>
    <p:cSldViewPr snapToGrid="0" snapToObjects="1">
      <p:cViewPr varScale="1">
        <p:scale>
          <a:sx n="128" d="100"/>
          <a:sy n="128" d="100"/>
        </p:scale>
        <p:origin x="105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74359-4BCE-4C50-8BBA-F27A3A81C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85B090D1-7261-4BC5-9C5C-958E7CD04F10}">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Projekta iesniedzējs</a:t>
          </a:r>
        </a:p>
      </dgm:t>
    </dgm:pt>
    <dgm:pt modelId="{2BD0FB10-9603-43E3-AD40-5EDC7DD8469D}" type="parTrans" cxnId="{AF19F05D-375D-4CE8-A503-152F63F57A55}">
      <dgm:prSet/>
      <dgm:spPr/>
      <dgm:t>
        <a:bodyPr/>
        <a:lstStyle/>
        <a:p>
          <a:endParaRPr lang="lv-LV"/>
        </a:p>
      </dgm:t>
    </dgm:pt>
    <dgm:pt modelId="{B570A13C-5A16-4EE9-9416-2D83FF5F77F6}" type="sibTrans" cxnId="{AF19F05D-375D-4CE8-A503-152F63F57A55}">
      <dgm:prSet/>
      <dgm:spPr/>
      <dgm:t>
        <a:bodyPr/>
        <a:lstStyle/>
        <a:p>
          <a:endParaRPr lang="lv-LV"/>
        </a:p>
      </dgm:t>
    </dgm:pt>
    <dgm:pt modelId="{FC3C1B55-B61E-47DF-9601-2AAA24D1BD80}">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iesniedzējs atbilst MK noteikumu 2.12. apakšpunkta Pētniecības organizācijas (PO) definīcijai;</a:t>
          </a:r>
        </a:p>
      </dgm:t>
    </dgm:pt>
    <dgm:pt modelId="{C52926DC-108C-47BB-B731-05D8E1EA7283}" type="parTrans" cxnId="{4B59AD8B-1D31-476E-8A9E-DE0976E81C0C}">
      <dgm:prSet/>
      <dgm:spPr/>
      <dgm:t>
        <a:bodyPr/>
        <a:lstStyle/>
        <a:p>
          <a:endParaRPr lang="lv-LV"/>
        </a:p>
      </dgm:t>
    </dgm:pt>
    <dgm:pt modelId="{67B14965-A013-4856-8C60-96A9C9E510B1}" type="sibTrans" cxnId="{4B59AD8B-1D31-476E-8A9E-DE0976E81C0C}">
      <dgm:prSet/>
      <dgm:spPr/>
      <dgm:t>
        <a:bodyPr/>
        <a:lstStyle/>
        <a:p>
          <a:endParaRPr lang="lv-LV"/>
        </a:p>
      </dgm:t>
    </dgm:pt>
    <dgm:pt modelId="{8D510519-8DBC-4AF2-BF1B-5E5F318AD5E9}">
      <dgm:prSet/>
      <dgm:spPr>
        <a:ln>
          <a:solidFill>
            <a:schemeClr val="accent2">
              <a:lumMod val="75000"/>
            </a:schemeClr>
          </a:solidFill>
        </a:ln>
      </dgm:spPr>
      <dgm:t>
        <a:bodyPr/>
        <a:lstStyle/>
        <a:p>
          <a:pPr algn="l"/>
          <a:r>
            <a:rPr lang="lv-LV" dirty="0">
              <a:latin typeface="Verdana" panose="020B0604030504040204" pitchFamily="34" charset="0"/>
              <a:ea typeface="Verdana" panose="020B0604030504040204" pitchFamily="34" charset="0"/>
            </a:rPr>
            <a:t>Finanšu vadības un grāmatvedības politika</a:t>
          </a:r>
        </a:p>
      </dgm:t>
    </dgm:pt>
    <dgm:pt modelId="{208F0392-6492-4524-ACB1-B888BED3E0E5}" type="parTrans" cxnId="{3C07C51F-5BD0-4E57-B5AE-3280944AACE3}">
      <dgm:prSet/>
      <dgm:spPr/>
      <dgm:t>
        <a:bodyPr/>
        <a:lstStyle/>
        <a:p>
          <a:endParaRPr lang="lv-LV"/>
        </a:p>
      </dgm:t>
    </dgm:pt>
    <dgm:pt modelId="{FA7FC654-368C-4162-98DE-E16043139BC9}" type="sibTrans" cxnId="{3C07C51F-5BD0-4E57-B5AE-3280944AACE3}">
      <dgm:prSet/>
      <dgm:spPr/>
      <dgm:t>
        <a:bodyPr/>
        <a:lstStyle/>
        <a:p>
          <a:endParaRPr lang="lv-LV"/>
        </a:p>
      </dgm:t>
    </dgm:pt>
    <dgm:pt modelId="{0980F01B-95A3-4A62-874F-EE3A5EA3727E}">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Finanšu apgrozījuma pārskats (projekta pieteikuma   	G daļa)</a:t>
          </a:r>
        </a:p>
      </dgm:t>
    </dgm:pt>
    <dgm:pt modelId="{EF0497EE-24FE-449E-B897-CA596AE51C5B}" type="parTrans" cxnId="{C56E828D-83F9-459A-B6EC-B093A138DC27}">
      <dgm:prSet/>
      <dgm:spPr/>
      <dgm:t>
        <a:bodyPr/>
        <a:lstStyle/>
        <a:p>
          <a:endParaRPr lang="lv-LV"/>
        </a:p>
      </dgm:t>
    </dgm:pt>
    <dgm:pt modelId="{6501ED2B-6173-4D83-AA6E-A2FE32DDEE3B}" type="sibTrans" cxnId="{C56E828D-83F9-459A-B6EC-B093A138DC27}">
      <dgm:prSet/>
      <dgm:spPr/>
      <dgm:t>
        <a:bodyPr/>
        <a:lstStyle/>
        <a:p>
          <a:endParaRPr lang="lv-LV"/>
        </a:p>
      </dgm:t>
    </dgm:pt>
    <dgm:pt modelId="{EAC48B31-7DDE-4581-A9F8-FDEDF27CFC6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Nepieciešamā dokumentācija, lai apliecinātu atbilstību:</a:t>
          </a:r>
        </a:p>
      </dgm:t>
    </dgm:pt>
    <dgm:pt modelId="{6702ABD4-6481-4924-9289-4FB6B22A502F}" type="parTrans" cxnId="{7B38E32B-EB8F-42C2-895F-363574E0D66E}">
      <dgm:prSet/>
      <dgm:spPr/>
      <dgm:t>
        <a:bodyPr/>
        <a:lstStyle/>
        <a:p>
          <a:endParaRPr lang="lv-LV"/>
        </a:p>
      </dgm:t>
    </dgm:pt>
    <dgm:pt modelId="{D09B6EED-AA87-43EC-97A6-E40354C3ED5A}" type="sibTrans" cxnId="{7B38E32B-EB8F-42C2-895F-363574E0D66E}">
      <dgm:prSet/>
      <dgm:spPr/>
      <dgm:t>
        <a:bodyPr/>
        <a:lstStyle/>
        <a:p>
          <a:endParaRPr lang="lv-LV"/>
        </a:p>
      </dgm:t>
    </dgm:pt>
    <dgm:pt modelId="{57A2B63B-8487-4766-9A9E-7DD5B832C922}">
      <dgm:prSet/>
      <dgm:spPr>
        <a:ln>
          <a:solidFill>
            <a:schemeClr val="accent2">
              <a:lumMod val="75000"/>
            </a:schemeClr>
          </a:solidFill>
        </a:ln>
      </dgm:spPr>
      <dgm:t>
        <a:bodyPr/>
        <a:lstStyle/>
        <a:p>
          <a:pPr algn="l"/>
          <a:r>
            <a:rPr lang="lv-LV" dirty="0">
              <a:latin typeface="Verdana" panose="020B0604030504040204" pitchFamily="34" charset="0"/>
              <a:ea typeface="Verdana" panose="020B0604030504040204" pitchFamily="34" charset="0"/>
            </a:rPr>
            <a:t>Projekta iesniedzēja apliecinājums (projekta  pieteikuma D daļa)</a:t>
          </a:r>
        </a:p>
      </dgm:t>
    </dgm:pt>
    <dgm:pt modelId="{7D62A415-D866-4F5B-89A7-E596AC8CF66D}" type="parTrans" cxnId="{A312D2F7-62FC-45CA-A846-D67989DF92EA}">
      <dgm:prSet/>
      <dgm:spPr/>
      <dgm:t>
        <a:bodyPr/>
        <a:lstStyle/>
        <a:p>
          <a:endParaRPr lang="lv-LV"/>
        </a:p>
      </dgm:t>
    </dgm:pt>
    <dgm:pt modelId="{03619F69-0434-4CA2-AC0D-DE19714F0F52}" type="sibTrans" cxnId="{A312D2F7-62FC-45CA-A846-D67989DF92EA}">
      <dgm:prSet/>
      <dgm:spPr/>
      <dgm:t>
        <a:bodyPr/>
        <a:lstStyle/>
        <a:p>
          <a:endParaRPr lang="lv-LV"/>
        </a:p>
      </dgm:t>
    </dgm:pt>
    <dgm:pt modelId="{8734343F-735B-41AF-BDAE-122DA84AC35A}">
      <dgm:prSet/>
      <dgm:spPr/>
      <dgm:t>
        <a:bodyPr/>
        <a:lstStyle/>
        <a:p>
          <a:pPr algn="just"/>
          <a:r>
            <a:rPr lang="lv-LV" dirty="0">
              <a:latin typeface="Verdana" panose="020B0604030504040204" pitchFamily="34" charset="0"/>
              <a:ea typeface="Verdana" panose="020B0604030504040204" pitchFamily="34" charset="0"/>
            </a:rPr>
            <a:t>   Veidlapa, kur uzskaitītas darbības, kurām nav 	saimnieciska rakstura (projekta pieteikuma H daļa)</a:t>
          </a:r>
        </a:p>
      </dgm:t>
    </dgm:pt>
    <dgm:pt modelId="{50326394-1DAA-4755-81FA-B4A113355C6F}" type="parTrans" cxnId="{09A7760F-22E4-410C-A027-80B8874EBE03}">
      <dgm:prSet/>
      <dgm:spPr/>
      <dgm:t>
        <a:bodyPr/>
        <a:lstStyle/>
        <a:p>
          <a:endParaRPr lang="lv-LV"/>
        </a:p>
      </dgm:t>
    </dgm:pt>
    <dgm:pt modelId="{6D39D044-CD60-4B1B-963C-1952951E46D7}" type="sibTrans" cxnId="{09A7760F-22E4-410C-A027-80B8874EBE03}">
      <dgm:prSet/>
      <dgm:spPr/>
      <dgm:t>
        <a:bodyPr/>
        <a:lstStyle/>
        <a:p>
          <a:endParaRPr lang="lv-LV"/>
        </a:p>
      </dgm:t>
    </dgm:pt>
    <dgm:pt modelId="{D9B8D78F-1823-4A49-8B00-101523196E94}" type="pres">
      <dgm:prSet presAssocID="{EA574359-4BCE-4C50-8BBA-F27A3A81CBB6}" presName="linear" presStyleCnt="0">
        <dgm:presLayoutVars>
          <dgm:dir/>
          <dgm:animLvl val="lvl"/>
          <dgm:resizeHandles val="exact"/>
        </dgm:presLayoutVars>
      </dgm:prSet>
      <dgm:spPr/>
    </dgm:pt>
    <dgm:pt modelId="{AAF211D1-5373-4C84-9A13-ADF88AAACA4A}" type="pres">
      <dgm:prSet presAssocID="{85B090D1-7261-4BC5-9C5C-958E7CD04F10}" presName="parentLin" presStyleCnt="0"/>
      <dgm:spPr/>
    </dgm:pt>
    <dgm:pt modelId="{3A15ED68-81C7-443A-B3CA-E8DA6DCF3136}" type="pres">
      <dgm:prSet presAssocID="{85B090D1-7261-4BC5-9C5C-958E7CD04F10}" presName="parentLeftMargin" presStyleLbl="node1" presStyleIdx="0" presStyleCnt="1"/>
      <dgm:spPr/>
    </dgm:pt>
    <dgm:pt modelId="{2DED2FAA-D439-4A52-B6B0-0AE2801EC1E0}" type="pres">
      <dgm:prSet presAssocID="{85B090D1-7261-4BC5-9C5C-958E7CD04F10}" presName="parentText" presStyleLbl="node1" presStyleIdx="0" presStyleCnt="1">
        <dgm:presLayoutVars>
          <dgm:chMax val="0"/>
          <dgm:bulletEnabled val="1"/>
        </dgm:presLayoutVars>
      </dgm:prSet>
      <dgm:spPr/>
    </dgm:pt>
    <dgm:pt modelId="{E7E6B950-4D68-4E46-A7B1-D69CA5A74AA1}" type="pres">
      <dgm:prSet presAssocID="{85B090D1-7261-4BC5-9C5C-958E7CD04F10}" presName="negativeSpace" presStyleCnt="0"/>
      <dgm:spPr/>
    </dgm:pt>
    <dgm:pt modelId="{A8F462FD-D684-4A4E-BC04-E520F517EBFF}" type="pres">
      <dgm:prSet presAssocID="{85B090D1-7261-4BC5-9C5C-958E7CD04F10}" presName="childText" presStyleLbl="conFgAcc1" presStyleIdx="0" presStyleCnt="1" custLinFactNeighborX="-2191" custLinFactNeighborY="10530">
        <dgm:presLayoutVars>
          <dgm:bulletEnabled val="1"/>
        </dgm:presLayoutVars>
      </dgm:prSet>
      <dgm:spPr/>
    </dgm:pt>
  </dgm:ptLst>
  <dgm:cxnLst>
    <dgm:cxn modelId="{9823BF0D-A054-4B22-ABCC-8C9BC20CB66F}" type="presOf" srcId="{57A2B63B-8487-4766-9A9E-7DD5B832C922}" destId="{A8F462FD-D684-4A4E-BC04-E520F517EBFF}" srcOrd="0" destOrd="2" presId="urn:microsoft.com/office/officeart/2005/8/layout/list1"/>
    <dgm:cxn modelId="{09A7760F-22E4-410C-A027-80B8874EBE03}" srcId="{85B090D1-7261-4BC5-9C5C-958E7CD04F10}" destId="{8734343F-735B-41AF-BDAE-122DA84AC35A}" srcOrd="5" destOrd="0" parTransId="{50326394-1DAA-4755-81FA-B4A113355C6F}" sibTransId="{6D39D044-CD60-4B1B-963C-1952951E46D7}"/>
    <dgm:cxn modelId="{4A3FC21C-B4FC-4C3B-AE74-57C1F4245F63}" type="presOf" srcId="{0980F01B-95A3-4A62-874F-EE3A5EA3727E}" destId="{A8F462FD-D684-4A4E-BC04-E520F517EBFF}" srcOrd="0" destOrd="4" presId="urn:microsoft.com/office/officeart/2005/8/layout/list1"/>
    <dgm:cxn modelId="{3C07C51F-5BD0-4E57-B5AE-3280944AACE3}" srcId="{85B090D1-7261-4BC5-9C5C-958E7CD04F10}" destId="{8D510519-8DBC-4AF2-BF1B-5E5F318AD5E9}" srcOrd="3" destOrd="0" parTransId="{208F0392-6492-4524-ACB1-B888BED3E0E5}" sibTransId="{FA7FC654-368C-4162-98DE-E16043139BC9}"/>
    <dgm:cxn modelId="{7B38E32B-EB8F-42C2-895F-363574E0D66E}" srcId="{85B090D1-7261-4BC5-9C5C-958E7CD04F10}" destId="{EAC48B31-7DDE-4581-A9F8-FDEDF27CFC67}" srcOrd="1" destOrd="0" parTransId="{6702ABD4-6481-4924-9289-4FB6B22A502F}" sibTransId="{D09B6EED-AA87-43EC-97A6-E40354C3ED5A}"/>
    <dgm:cxn modelId="{5AFBB937-0CDD-4FF7-AC79-584B186A568D}" type="presOf" srcId="{8734343F-735B-41AF-BDAE-122DA84AC35A}" destId="{A8F462FD-D684-4A4E-BC04-E520F517EBFF}" srcOrd="0" destOrd="5" presId="urn:microsoft.com/office/officeart/2005/8/layout/list1"/>
    <dgm:cxn modelId="{AF19F05D-375D-4CE8-A503-152F63F57A55}" srcId="{EA574359-4BCE-4C50-8BBA-F27A3A81CBB6}" destId="{85B090D1-7261-4BC5-9C5C-958E7CD04F10}" srcOrd="0" destOrd="0" parTransId="{2BD0FB10-9603-43E3-AD40-5EDC7DD8469D}" sibTransId="{B570A13C-5A16-4EE9-9416-2D83FF5F77F6}"/>
    <dgm:cxn modelId="{9FAAF160-0693-4211-ACDA-3DEA1D6AA41E}" type="presOf" srcId="{EA574359-4BCE-4C50-8BBA-F27A3A81CBB6}" destId="{D9B8D78F-1823-4A49-8B00-101523196E94}" srcOrd="0" destOrd="0" presId="urn:microsoft.com/office/officeart/2005/8/layout/list1"/>
    <dgm:cxn modelId="{14B84E64-3C99-412D-8F2A-DF5E289FD231}" type="presOf" srcId="{85B090D1-7261-4BC5-9C5C-958E7CD04F10}" destId="{3A15ED68-81C7-443A-B3CA-E8DA6DCF3136}" srcOrd="0" destOrd="0" presId="urn:microsoft.com/office/officeart/2005/8/layout/list1"/>
    <dgm:cxn modelId="{451DEF89-5F21-42D5-9D38-1A06F5397EEC}" type="presOf" srcId="{85B090D1-7261-4BC5-9C5C-958E7CD04F10}" destId="{2DED2FAA-D439-4A52-B6B0-0AE2801EC1E0}" srcOrd="1" destOrd="0" presId="urn:microsoft.com/office/officeart/2005/8/layout/list1"/>
    <dgm:cxn modelId="{50B6128A-DFDF-4FF1-A00D-DBDF694817B4}" type="presOf" srcId="{FC3C1B55-B61E-47DF-9601-2AAA24D1BD80}" destId="{A8F462FD-D684-4A4E-BC04-E520F517EBFF}" srcOrd="0" destOrd="0" presId="urn:microsoft.com/office/officeart/2005/8/layout/list1"/>
    <dgm:cxn modelId="{4B59AD8B-1D31-476E-8A9E-DE0976E81C0C}" srcId="{85B090D1-7261-4BC5-9C5C-958E7CD04F10}" destId="{FC3C1B55-B61E-47DF-9601-2AAA24D1BD80}" srcOrd="0" destOrd="0" parTransId="{C52926DC-108C-47BB-B731-05D8E1EA7283}" sibTransId="{67B14965-A013-4856-8C60-96A9C9E510B1}"/>
    <dgm:cxn modelId="{C56E828D-83F9-459A-B6EC-B093A138DC27}" srcId="{85B090D1-7261-4BC5-9C5C-958E7CD04F10}" destId="{0980F01B-95A3-4A62-874F-EE3A5EA3727E}" srcOrd="4" destOrd="0" parTransId="{EF0497EE-24FE-449E-B897-CA596AE51C5B}" sibTransId="{6501ED2B-6173-4D83-AA6E-A2FE32DDEE3B}"/>
    <dgm:cxn modelId="{5C38A092-5A22-49FA-9CA0-654D5FC362BB}" type="presOf" srcId="{EAC48B31-7DDE-4581-A9F8-FDEDF27CFC67}" destId="{A8F462FD-D684-4A4E-BC04-E520F517EBFF}" srcOrd="0" destOrd="1" presId="urn:microsoft.com/office/officeart/2005/8/layout/list1"/>
    <dgm:cxn modelId="{56424E9F-A82F-44D0-A6F7-B25EB39D41B3}" type="presOf" srcId="{8D510519-8DBC-4AF2-BF1B-5E5F318AD5E9}" destId="{A8F462FD-D684-4A4E-BC04-E520F517EBFF}" srcOrd="0" destOrd="3" presId="urn:microsoft.com/office/officeart/2005/8/layout/list1"/>
    <dgm:cxn modelId="{A312D2F7-62FC-45CA-A846-D67989DF92EA}" srcId="{85B090D1-7261-4BC5-9C5C-958E7CD04F10}" destId="{57A2B63B-8487-4766-9A9E-7DD5B832C922}" srcOrd="2" destOrd="0" parTransId="{7D62A415-D866-4F5B-89A7-E596AC8CF66D}" sibTransId="{03619F69-0434-4CA2-AC0D-DE19714F0F52}"/>
    <dgm:cxn modelId="{6C9580EE-632F-452D-A9B1-1ED6138FECB3}" type="presParOf" srcId="{D9B8D78F-1823-4A49-8B00-101523196E94}" destId="{AAF211D1-5373-4C84-9A13-ADF88AAACA4A}" srcOrd="0" destOrd="0" presId="urn:microsoft.com/office/officeart/2005/8/layout/list1"/>
    <dgm:cxn modelId="{2C9B7CB3-E01A-42A1-B66C-986A71FFEBB0}" type="presParOf" srcId="{AAF211D1-5373-4C84-9A13-ADF88AAACA4A}" destId="{3A15ED68-81C7-443A-B3CA-E8DA6DCF3136}" srcOrd="0" destOrd="0" presId="urn:microsoft.com/office/officeart/2005/8/layout/list1"/>
    <dgm:cxn modelId="{C877EEF8-460C-4E0E-A30F-BC0BE620171B}" type="presParOf" srcId="{AAF211D1-5373-4C84-9A13-ADF88AAACA4A}" destId="{2DED2FAA-D439-4A52-B6B0-0AE2801EC1E0}" srcOrd="1" destOrd="0" presId="urn:microsoft.com/office/officeart/2005/8/layout/list1"/>
    <dgm:cxn modelId="{AB456E8E-5CA2-461F-82D7-5CDF7133764C}" type="presParOf" srcId="{D9B8D78F-1823-4A49-8B00-101523196E94}" destId="{E7E6B950-4D68-4E46-A7B1-D69CA5A74AA1}" srcOrd="1" destOrd="0" presId="urn:microsoft.com/office/officeart/2005/8/layout/list1"/>
    <dgm:cxn modelId="{B7B0E550-80A1-42D5-BC26-A51700714841}" type="presParOf" srcId="{D9B8D78F-1823-4A49-8B00-101523196E94}" destId="{A8F462FD-D684-4A4E-BC04-E520F517EBF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DCFDC-BACE-4DBA-9117-CF27F61883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C1844881-331C-4A74-90B0-EDE4BDFEFF76}">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Zinātniskā institūcija</a:t>
          </a:r>
        </a:p>
      </dgm:t>
    </dgm:pt>
    <dgm:pt modelId="{857BCF73-19FB-41D5-B31A-9FF5E63D44BF}" type="parTrans" cxnId="{88257B28-379B-4DAF-A67E-3035F03ADFF8}">
      <dgm:prSet/>
      <dgm:spPr/>
      <dgm:t>
        <a:bodyPr/>
        <a:lstStyle/>
        <a:p>
          <a:endParaRPr lang="lv-LV"/>
        </a:p>
      </dgm:t>
    </dgm:pt>
    <dgm:pt modelId="{E9078D77-FC7D-42B1-8542-27AB08791E18}" type="sibTrans" cxnId="{88257B28-379B-4DAF-A67E-3035F03ADFF8}">
      <dgm:prSet/>
      <dgm:spPr/>
      <dgm:t>
        <a:bodyPr/>
        <a:lstStyle/>
        <a:p>
          <a:endParaRPr lang="lv-LV"/>
        </a:p>
      </dgm:t>
    </dgm:pt>
    <dgm:pt modelId="{7877E785-0976-41A3-BC05-36C362023D5B}">
      <dgm:prSet phldrT="[Text]"/>
      <dgm:spPr>
        <a:solidFill>
          <a:schemeClr val="accent2">
            <a:lumMod val="60000"/>
            <a:lumOff val="40000"/>
          </a:schemeClr>
        </a:solidFill>
      </dgm:spPr>
      <dgm:t>
        <a:bodyPr/>
        <a:lstStyle/>
        <a:p>
          <a:r>
            <a:rPr lang="lv-LV" dirty="0">
              <a:latin typeface="Verdana" panose="020B0604030504040204" pitchFamily="34" charset="0"/>
              <a:ea typeface="Verdana" panose="020B0604030504040204" pitchFamily="34" charset="0"/>
            </a:rPr>
            <a:t>Valsts institūcija</a:t>
          </a:r>
        </a:p>
      </dgm:t>
    </dgm:pt>
    <dgm:pt modelId="{0D2A5712-C747-4022-BD0F-37132095CF1B}" type="parTrans" cxnId="{619C91C9-A8BE-43B2-90B5-1FDD36B7A659}">
      <dgm:prSet/>
      <dgm:spPr/>
      <dgm:t>
        <a:bodyPr/>
        <a:lstStyle/>
        <a:p>
          <a:endParaRPr lang="lv-LV"/>
        </a:p>
      </dgm:t>
    </dgm:pt>
    <dgm:pt modelId="{09940705-80C1-44EB-8EBC-D0120FFB7E6C}" type="sibTrans" cxnId="{619C91C9-A8BE-43B2-90B5-1FDD36B7A659}">
      <dgm:prSet/>
      <dgm:spPr/>
      <dgm:t>
        <a:bodyPr/>
        <a:lstStyle/>
        <a:p>
          <a:endParaRPr lang="lv-LV"/>
        </a:p>
      </dgm:t>
    </dgm:pt>
    <dgm:pt modelId="{4D4E9703-B7DB-4CC5-930D-B9309779D2A1}">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Atbilst MK noteikumu 2.12. apakšpunktā noteiktajai PO definīcijai;</a:t>
          </a:r>
        </a:p>
      </dgm:t>
    </dgm:pt>
    <dgm:pt modelId="{0421FA42-94F1-4C4B-8872-1CEEDA888C9B}" type="parTrans" cxnId="{2F84F14B-BA11-4897-82EE-D1BDD31824CA}">
      <dgm:prSet/>
      <dgm:spPr/>
      <dgm:t>
        <a:bodyPr/>
        <a:lstStyle/>
        <a:p>
          <a:endParaRPr lang="lv-LV"/>
        </a:p>
      </dgm:t>
    </dgm:pt>
    <dgm:pt modelId="{94F43CF0-3AD0-41A4-9464-4E5AD0A2E698}" type="sibTrans" cxnId="{2F84F14B-BA11-4897-82EE-D1BDD31824CA}">
      <dgm:prSet/>
      <dgm:spPr/>
      <dgm:t>
        <a:bodyPr/>
        <a:lstStyle/>
        <a:p>
          <a:endParaRPr lang="lv-LV"/>
        </a:p>
      </dgm:t>
    </dgm:pt>
    <dgm:pt modelId="{829D888B-862E-4CE9-90E6-CCB266B02F1A}">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Valsts institūcija, kurai zinātniskās darbības veikšana ir noteikta ar ārējo tiesību aktu, nolikumā vai statūtos (piemēram, valsts aģentūra);</a:t>
          </a:r>
        </a:p>
      </dgm:t>
    </dgm:pt>
    <dgm:pt modelId="{BDFC5F7E-542E-4279-8A3C-8DA43F2058EC}" type="parTrans" cxnId="{6FA1BF1E-4360-4F47-B0D3-CC35DA946F06}">
      <dgm:prSet/>
      <dgm:spPr/>
      <dgm:t>
        <a:bodyPr/>
        <a:lstStyle/>
        <a:p>
          <a:endParaRPr lang="lv-LV"/>
        </a:p>
      </dgm:t>
    </dgm:pt>
    <dgm:pt modelId="{FE0081FD-451B-4944-8F3C-153FAC83C4BD}" type="sibTrans" cxnId="{6FA1BF1E-4360-4F47-B0D3-CC35DA946F06}">
      <dgm:prSet/>
      <dgm:spPr/>
      <dgm:t>
        <a:bodyPr/>
        <a:lstStyle/>
        <a:p>
          <a:endParaRPr lang="lv-LV"/>
        </a:p>
      </dgm:t>
    </dgm:pt>
    <dgm:pt modelId="{5162A7F9-7992-473C-9051-51DC2B3FC6A9}">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Iesniedz Sadarbības partnera – zinātniskās institūcijas apliecinājumu (projekta pieteikuma E daļa);</a:t>
          </a:r>
        </a:p>
      </dgm:t>
    </dgm:pt>
    <dgm:pt modelId="{6576E6CA-6E91-4BF8-9E3F-720E2D63BFFC}" type="parTrans" cxnId="{1B390391-3CB2-4C0D-BE0C-528B7D5E6EFF}">
      <dgm:prSet/>
      <dgm:spPr/>
    </dgm:pt>
    <dgm:pt modelId="{85D1019F-5F4F-433B-9900-524D27E27EEB}" type="sibTrans" cxnId="{1B390391-3CB2-4C0D-BE0C-528B7D5E6EFF}">
      <dgm:prSet/>
      <dgm:spPr/>
    </dgm:pt>
    <dgm:pt modelId="{615CC287-638F-48F5-A00D-2402F967AF13}">
      <dgm:prSet/>
      <dgm:spPr/>
      <dgm:t>
        <a:bodyPr/>
        <a:lstStyle/>
        <a:p>
          <a:pPr algn="just"/>
          <a:r>
            <a:rPr lang="lv-LV" dirty="0">
              <a:latin typeface="Verdana" panose="020B0604030504040204" pitchFamily="34" charset="0"/>
              <a:ea typeface="Verdana" panose="020B0604030504040204" pitchFamily="34" charset="0"/>
            </a:rPr>
            <a:t>Finanšu vadības un grāmatvedības politiku;</a:t>
          </a:r>
        </a:p>
      </dgm:t>
    </dgm:pt>
    <dgm:pt modelId="{10FAFB87-E35A-4D8D-AD34-9DC5429A9F2F}" type="parTrans" cxnId="{4998E6D0-D78A-4525-9B9C-CDB55D181CA3}">
      <dgm:prSet/>
      <dgm:spPr/>
      <dgm:t>
        <a:bodyPr/>
        <a:lstStyle/>
        <a:p>
          <a:endParaRPr lang="lv-LV"/>
        </a:p>
      </dgm:t>
    </dgm:pt>
    <dgm:pt modelId="{34766046-4800-4C02-9FFB-8CC69EF151DA}" type="sibTrans" cxnId="{4998E6D0-D78A-4525-9B9C-CDB55D181CA3}">
      <dgm:prSet/>
      <dgm:spPr/>
      <dgm:t>
        <a:bodyPr/>
        <a:lstStyle/>
        <a:p>
          <a:endParaRPr lang="lv-LV"/>
        </a:p>
      </dgm:t>
    </dgm:pt>
    <dgm:pt modelId="{98C7016B-7886-4EE5-9DFD-AAE536E9F190}">
      <dgm:prSet/>
      <dgm:spPr/>
      <dgm:t>
        <a:bodyPr/>
        <a:lstStyle/>
        <a:p>
          <a:pPr algn="just"/>
          <a:r>
            <a:rPr lang="lv-LV" dirty="0">
              <a:latin typeface="Verdana" panose="020B0604030504040204" pitchFamily="34" charset="0"/>
              <a:ea typeface="Verdana" panose="020B0604030504040204" pitchFamily="34" charset="0"/>
            </a:rPr>
            <a:t>Finanšu apgrozījuma pārskatu (projekta pieteikuma G daļa);</a:t>
          </a:r>
        </a:p>
      </dgm:t>
    </dgm:pt>
    <dgm:pt modelId="{20685029-4269-4D62-B884-C771AD14C226}" type="parTrans" cxnId="{61F33A6A-B188-4FBE-89F4-16AF1FC925B7}">
      <dgm:prSet/>
      <dgm:spPr/>
      <dgm:t>
        <a:bodyPr/>
        <a:lstStyle/>
        <a:p>
          <a:endParaRPr lang="lv-LV"/>
        </a:p>
      </dgm:t>
    </dgm:pt>
    <dgm:pt modelId="{9ECD9139-AA0C-48FE-9486-91C8B6BDD8CD}" type="sibTrans" cxnId="{61F33A6A-B188-4FBE-89F4-16AF1FC925B7}">
      <dgm:prSet/>
      <dgm:spPr/>
      <dgm:t>
        <a:bodyPr/>
        <a:lstStyle/>
        <a:p>
          <a:endParaRPr lang="lv-LV"/>
        </a:p>
      </dgm:t>
    </dgm:pt>
    <dgm:pt modelId="{AF2A1B40-BC7B-4253-8618-92AF1625A3D6}">
      <dgm:prSet/>
      <dgm:spPr/>
      <dgm:t>
        <a:bodyPr/>
        <a:lstStyle/>
        <a:p>
          <a:pPr algn="just"/>
          <a:r>
            <a:rPr lang="sv-SE" dirty="0">
              <a:latin typeface="Verdana" panose="020B0604030504040204" pitchFamily="34" charset="0"/>
              <a:ea typeface="Verdana" panose="020B0604030504040204" pitchFamily="34" charset="0"/>
            </a:rPr>
            <a:t>Ja projekta iesniedzējam ir privātie investori,</a:t>
          </a:r>
          <a:r>
            <a:rPr lang="lv-LV" dirty="0">
              <a:latin typeface="Verdana" panose="020B0604030504040204" pitchFamily="34" charset="0"/>
              <a:ea typeface="Verdana" panose="020B0604030504040204" pitchFamily="34" charset="0"/>
            </a:rPr>
            <a:t> iesniedz apliecinājumu par to, ka projekta līdzekļi un rezultāti netiks izmantoti komerciāliem nolūkiem.</a:t>
          </a:r>
        </a:p>
      </dgm:t>
    </dgm:pt>
    <dgm:pt modelId="{C8086D41-F789-4787-9AE4-1D0233B905DF}" type="parTrans" cxnId="{2C9ED1FC-8D9C-4ED3-B031-B3B414492AEA}">
      <dgm:prSet/>
      <dgm:spPr/>
      <dgm:t>
        <a:bodyPr/>
        <a:lstStyle/>
        <a:p>
          <a:endParaRPr lang="lv-LV"/>
        </a:p>
      </dgm:t>
    </dgm:pt>
    <dgm:pt modelId="{231EFBB2-CD9B-46AF-A858-7083E1E0002F}" type="sibTrans" cxnId="{2C9ED1FC-8D9C-4ED3-B031-B3B414492AEA}">
      <dgm:prSet/>
      <dgm:spPr/>
      <dgm:t>
        <a:bodyPr/>
        <a:lstStyle/>
        <a:p>
          <a:endParaRPr lang="lv-LV"/>
        </a:p>
      </dgm:t>
    </dgm:pt>
    <dgm:pt modelId="{954E228E-A3A4-4A42-A584-AD4377BCB63A}">
      <dgm:prSet/>
      <dgm:spPr>
        <a:ln>
          <a:solidFill>
            <a:schemeClr val="accent2">
              <a:lumMod val="75000"/>
            </a:schemeClr>
          </a:solidFill>
        </a:ln>
      </dgm:spPr>
      <dgm:t>
        <a:bodyPr/>
        <a:lstStyle/>
        <a:p>
          <a:pPr algn="just"/>
          <a:r>
            <a:rPr lang="sv-SE" dirty="0">
              <a:latin typeface="Verdana" panose="020B0604030504040204" pitchFamily="34" charset="0"/>
              <a:ea typeface="Verdana" panose="020B0604030504040204" pitchFamily="34" charset="0"/>
            </a:rPr>
            <a:t>Sadarbības partnera – valsts institūcijas apliecinājumu (projekta pieteikuma F daļa)</a:t>
          </a:r>
          <a:r>
            <a:rPr lang="lv-LV" dirty="0">
              <a:latin typeface="Verdana" panose="020B0604030504040204" pitchFamily="34" charset="0"/>
              <a:ea typeface="Verdana" panose="020B0604030504040204" pitchFamily="34" charset="0"/>
            </a:rPr>
            <a:t>.</a:t>
          </a:r>
        </a:p>
      </dgm:t>
    </dgm:pt>
    <dgm:pt modelId="{9807E296-6998-4567-8A11-734707392B46}" type="parTrans" cxnId="{CC80A391-BF2C-4B0C-A1E1-931E3BD94767}">
      <dgm:prSet/>
      <dgm:spPr/>
    </dgm:pt>
    <dgm:pt modelId="{DAD69E1E-D864-4BA9-BB6E-A2316E77E37F}" type="sibTrans" cxnId="{CC80A391-BF2C-4B0C-A1E1-931E3BD94767}">
      <dgm:prSet/>
      <dgm:spPr/>
    </dgm:pt>
    <dgm:pt modelId="{C111BA00-A5A0-411D-8DF5-68EE56264EB8}" type="pres">
      <dgm:prSet presAssocID="{7E5DCFDC-BACE-4DBA-9117-CF27F6188338}" presName="linear" presStyleCnt="0">
        <dgm:presLayoutVars>
          <dgm:dir/>
          <dgm:animLvl val="lvl"/>
          <dgm:resizeHandles val="exact"/>
        </dgm:presLayoutVars>
      </dgm:prSet>
      <dgm:spPr/>
    </dgm:pt>
    <dgm:pt modelId="{A9EC537E-6075-4FE5-B581-E0DBFACF38BA}" type="pres">
      <dgm:prSet presAssocID="{C1844881-331C-4A74-90B0-EDE4BDFEFF76}" presName="parentLin" presStyleCnt="0"/>
      <dgm:spPr/>
    </dgm:pt>
    <dgm:pt modelId="{A91D7642-1705-4FDB-8131-29650994262A}" type="pres">
      <dgm:prSet presAssocID="{C1844881-331C-4A74-90B0-EDE4BDFEFF76}" presName="parentLeftMargin" presStyleLbl="node1" presStyleIdx="0" presStyleCnt="2"/>
      <dgm:spPr/>
    </dgm:pt>
    <dgm:pt modelId="{7956D781-33B2-4CE7-8D0D-B4D25CE0BA53}" type="pres">
      <dgm:prSet presAssocID="{C1844881-331C-4A74-90B0-EDE4BDFEFF76}" presName="parentText" presStyleLbl="node1" presStyleIdx="0" presStyleCnt="2">
        <dgm:presLayoutVars>
          <dgm:chMax val="0"/>
          <dgm:bulletEnabled val="1"/>
        </dgm:presLayoutVars>
      </dgm:prSet>
      <dgm:spPr/>
    </dgm:pt>
    <dgm:pt modelId="{3F3B7970-6DEE-4871-BFDE-9C15EA10119F}" type="pres">
      <dgm:prSet presAssocID="{C1844881-331C-4A74-90B0-EDE4BDFEFF76}" presName="negativeSpace" presStyleCnt="0"/>
      <dgm:spPr/>
    </dgm:pt>
    <dgm:pt modelId="{0F34028B-70BF-464A-936C-18F28B6D98A6}" type="pres">
      <dgm:prSet presAssocID="{C1844881-331C-4A74-90B0-EDE4BDFEFF76}" presName="childText" presStyleLbl="conFgAcc1" presStyleIdx="0" presStyleCnt="2">
        <dgm:presLayoutVars>
          <dgm:bulletEnabled val="1"/>
        </dgm:presLayoutVars>
      </dgm:prSet>
      <dgm:spPr/>
    </dgm:pt>
    <dgm:pt modelId="{E6067540-B260-469A-A40E-C5B98606C64E}" type="pres">
      <dgm:prSet presAssocID="{E9078D77-FC7D-42B1-8542-27AB08791E18}" presName="spaceBetweenRectangles" presStyleCnt="0"/>
      <dgm:spPr/>
    </dgm:pt>
    <dgm:pt modelId="{1F4AF69B-0F77-440C-9162-45297654EAB7}" type="pres">
      <dgm:prSet presAssocID="{7877E785-0976-41A3-BC05-36C362023D5B}" presName="parentLin" presStyleCnt="0"/>
      <dgm:spPr/>
    </dgm:pt>
    <dgm:pt modelId="{0D61C110-A2EA-4B62-A2FF-243B07154F87}" type="pres">
      <dgm:prSet presAssocID="{7877E785-0976-41A3-BC05-36C362023D5B}" presName="parentLeftMargin" presStyleLbl="node1" presStyleIdx="0" presStyleCnt="2"/>
      <dgm:spPr/>
    </dgm:pt>
    <dgm:pt modelId="{77981EBC-74C6-4A7E-A617-18D2ECB8AC8F}" type="pres">
      <dgm:prSet presAssocID="{7877E785-0976-41A3-BC05-36C362023D5B}" presName="parentText" presStyleLbl="node1" presStyleIdx="1" presStyleCnt="2">
        <dgm:presLayoutVars>
          <dgm:chMax val="0"/>
          <dgm:bulletEnabled val="1"/>
        </dgm:presLayoutVars>
      </dgm:prSet>
      <dgm:spPr/>
    </dgm:pt>
    <dgm:pt modelId="{24B4488C-9EDB-4393-92C4-6BFC68671062}" type="pres">
      <dgm:prSet presAssocID="{7877E785-0976-41A3-BC05-36C362023D5B}" presName="negativeSpace" presStyleCnt="0"/>
      <dgm:spPr/>
    </dgm:pt>
    <dgm:pt modelId="{5CD6FBB2-F661-4084-855C-6418FC7806A9}" type="pres">
      <dgm:prSet presAssocID="{7877E785-0976-41A3-BC05-36C362023D5B}" presName="childText" presStyleLbl="conFgAcc1" presStyleIdx="1" presStyleCnt="2">
        <dgm:presLayoutVars>
          <dgm:bulletEnabled val="1"/>
        </dgm:presLayoutVars>
      </dgm:prSet>
      <dgm:spPr/>
    </dgm:pt>
  </dgm:ptLst>
  <dgm:cxnLst>
    <dgm:cxn modelId="{A87B3208-FFFE-499F-8944-A797229AB339}" type="presOf" srcId="{7E5DCFDC-BACE-4DBA-9117-CF27F6188338}" destId="{C111BA00-A5A0-411D-8DF5-68EE56264EB8}" srcOrd="0" destOrd="0" presId="urn:microsoft.com/office/officeart/2005/8/layout/list1"/>
    <dgm:cxn modelId="{6FA1BF1E-4360-4F47-B0D3-CC35DA946F06}" srcId="{7877E785-0976-41A3-BC05-36C362023D5B}" destId="{829D888B-862E-4CE9-90E6-CCB266B02F1A}" srcOrd="0" destOrd="0" parTransId="{BDFC5F7E-542E-4279-8A3C-8DA43F2058EC}" sibTransId="{FE0081FD-451B-4944-8F3C-153FAC83C4BD}"/>
    <dgm:cxn modelId="{88257B28-379B-4DAF-A67E-3035F03ADFF8}" srcId="{7E5DCFDC-BACE-4DBA-9117-CF27F6188338}" destId="{C1844881-331C-4A74-90B0-EDE4BDFEFF76}" srcOrd="0" destOrd="0" parTransId="{857BCF73-19FB-41D5-B31A-9FF5E63D44BF}" sibTransId="{E9078D77-FC7D-42B1-8542-27AB08791E18}"/>
    <dgm:cxn modelId="{369C362B-0B21-4C2D-B0D6-E5DC01644BF8}" type="presOf" srcId="{C1844881-331C-4A74-90B0-EDE4BDFEFF76}" destId="{7956D781-33B2-4CE7-8D0D-B4D25CE0BA53}" srcOrd="1" destOrd="0" presId="urn:microsoft.com/office/officeart/2005/8/layout/list1"/>
    <dgm:cxn modelId="{C45DD845-8627-4C1B-8505-6756C95C88B7}" type="presOf" srcId="{5162A7F9-7992-473C-9051-51DC2B3FC6A9}" destId="{0F34028B-70BF-464A-936C-18F28B6D98A6}" srcOrd="0" destOrd="1" presId="urn:microsoft.com/office/officeart/2005/8/layout/list1"/>
    <dgm:cxn modelId="{61F33A6A-B188-4FBE-89F4-16AF1FC925B7}" srcId="{C1844881-331C-4A74-90B0-EDE4BDFEFF76}" destId="{98C7016B-7886-4EE5-9DFD-AAE536E9F190}" srcOrd="3" destOrd="0" parTransId="{20685029-4269-4D62-B884-C771AD14C226}" sibTransId="{9ECD9139-AA0C-48FE-9486-91C8B6BDD8CD}"/>
    <dgm:cxn modelId="{2F84F14B-BA11-4897-82EE-D1BDD31824CA}" srcId="{C1844881-331C-4A74-90B0-EDE4BDFEFF76}" destId="{4D4E9703-B7DB-4CC5-930D-B9309779D2A1}" srcOrd="0" destOrd="0" parTransId="{0421FA42-94F1-4C4B-8872-1CEEDA888C9B}" sibTransId="{94F43CF0-3AD0-41A4-9464-4E5AD0A2E698}"/>
    <dgm:cxn modelId="{95D90E6C-342B-4C1D-8CE4-5C71595EC286}" type="presOf" srcId="{98C7016B-7886-4EE5-9DFD-AAE536E9F190}" destId="{0F34028B-70BF-464A-936C-18F28B6D98A6}" srcOrd="0" destOrd="3" presId="urn:microsoft.com/office/officeart/2005/8/layout/list1"/>
    <dgm:cxn modelId="{BF463E55-ABB7-4961-A07D-63926B5C5DEB}" type="presOf" srcId="{7877E785-0976-41A3-BC05-36C362023D5B}" destId="{0D61C110-A2EA-4B62-A2FF-243B07154F87}" srcOrd="0" destOrd="0" presId="urn:microsoft.com/office/officeart/2005/8/layout/list1"/>
    <dgm:cxn modelId="{CFFB8A89-1710-44B3-B55A-AA70FC13C284}" type="presOf" srcId="{954E228E-A3A4-4A42-A584-AD4377BCB63A}" destId="{5CD6FBB2-F661-4084-855C-6418FC7806A9}" srcOrd="0" destOrd="1" presId="urn:microsoft.com/office/officeart/2005/8/layout/list1"/>
    <dgm:cxn modelId="{1B390391-3CB2-4C0D-BE0C-528B7D5E6EFF}" srcId="{C1844881-331C-4A74-90B0-EDE4BDFEFF76}" destId="{5162A7F9-7992-473C-9051-51DC2B3FC6A9}" srcOrd="1" destOrd="0" parTransId="{6576E6CA-6E91-4BF8-9E3F-720E2D63BFFC}" sibTransId="{85D1019F-5F4F-433B-9900-524D27E27EEB}"/>
    <dgm:cxn modelId="{CC80A391-BF2C-4B0C-A1E1-931E3BD94767}" srcId="{7877E785-0976-41A3-BC05-36C362023D5B}" destId="{954E228E-A3A4-4A42-A584-AD4377BCB63A}" srcOrd="1" destOrd="0" parTransId="{9807E296-6998-4567-8A11-734707392B46}" sibTransId="{DAD69E1E-D864-4BA9-BB6E-A2316E77E37F}"/>
    <dgm:cxn modelId="{A255779F-2C3A-4972-8CFA-9B782363836B}" type="presOf" srcId="{4D4E9703-B7DB-4CC5-930D-B9309779D2A1}" destId="{0F34028B-70BF-464A-936C-18F28B6D98A6}" srcOrd="0" destOrd="0" presId="urn:microsoft.com/office/officeart/2005/8/layout/list1"/>
    <dgm:cxn modelId="{75485BAB-D2D9-40A1-8D3A-6197F4830E78}" type="presOf" srcId="{829D888B-862E-4CE9-90E6-CCB266B02F1A}" destId="{5CD6FBB2-F661-4084-855C-6418FC7806A9}" srcOrd="0" destOrd="0" presId="urn:microsoft.com/office/officeart/2005/8/layout/list1"/>
    <dgm:cxn modelId="{3E7469BF-F976-4D98-AF50-724AC5A4B324}" type="presOf" srcId="{7877E785-0976-41A3-BC05-36C362023D5B}" destId="{77981EBC-74C6-4A7E-A617-18D2ECB8AC8F}" srcOrd="1" destOrd="0" presId="urn:microsoft.com/office/officeart/2005/8/layout/list1"/>
    <dgm:cxn modelId="{619C91C9-A8BE-43B2-90B5-1FDD36B7A659}" srcId="{7E5DCFDC-BACE-4DBA-9117-CF27F6188338}" destId="{7877E785-0976-41A3-BC05-36C362023D5B}" srcOrd="1" destOrd="0" parTransId="{0D2A5712-C747-4022-BD0F-37132095CF1B}" sibTransId="{09940705-80C1-44EB-8EBC-D0120FFB7E6C}"/>
    <dgm:cxn modelId="{386B7DCF-4265-41F3-8E0E-6BEBB70CF8A2}" type="presOf" srcId="{C1844881-331C-4A74-90B0-EDE4BDFEFF76}" destId="{A91D7642-1705-4FDB-8131-29650994262A}" srcOrd="0" destOrd="0" presId="urn:microsoft.com/office/officeart/2005/8/layout/list1"/>
    <dgm:cxn modelId="{4998E6D0-D78A-4525-9B9C-CDB55D181CA3}" srcId="{C1844881-331C-4A74-90B0-EDE4BDFEFF76}" destId="{615CC287-638F-48F5-A00D-2402F967AF13}" srcOrd="2" destOrd="0" parTransId="{10FAFB87-E35A-4D8D-AD34-9DC5429A9F2F}" sibTransId="{34766046-4800-4C02-9FFB-8CC69EF151DA}"/>
    <dgm:cxn modelId="{A20B10F4-6FC8-4BAD-A5E3-E2738171A21B}" type="presOf" srcId="{AF2A1B40-BC7B-4253-8618-92AF1625A3D6}" destId="{0F34028B-70BF-464A-936C-18F28B6D98A6}" srcOrd="0" destOrd="4" presId="urn:microsoft.com/office/officeart/2005/8/layout/list1"/>
    <dgm:cxn modelId="{10B1C1F5-43FF-4A57-9B55-7CDC7FC6DD62}" type="presOf" srcId="{615CC287-638F-48F5-A00D-2402F967AF13}" destId="{0F34028B-70BF-464A-936C-18F28B6D98A6}" srcOrd="0" destOrd="2" presId="urn:microsoft.com/office/officeart/2005/8/layout/list1"/>
    <dgm:cxn modelId="{2C9ED1FC-8D9C-4ED3-B031-B3B414492AEA}" srcId="{C1844881-331C-4A74-90B0-EDE4BDFEFF76}" destId="{AF2A1B40-BC7B-4253-8618-92AF1625A3D6}" srcOrd="4" destOrd="0" parTransId="{C8086D41-F789-4787-9AE4-1D0233B905DF}" sibTransId="{231EFBB2-CD9B-46AF-A858-7083E1E0002F}"/>
    <dgm:cxn modelId="{23A7EC66-C3C1-49C6-B2C5-7C8C74315669}" type="presParOf" srcId="{C111BA00-A5A0-411D-8DF5-68EE56264EB8}" destId="{A9EC537E-6075-4FE5-B581-E0DBFACF38BA}" srcOrd="0" destOrd="0" presId="urn:microsoft.com/office/officeart/2005/8/layout/list1"/>
    <dgm:cxn modelId="{AD64AFC7-A3A3-44E3-AD57-021FA63DCBC4}" type="presParOf" srcId="{A9EC537E-6075-4FE5-B581-E0DBFACF38BA}" destId="{A91D7642-1705-4FDB-8131-29650994262A}" srcOrd="0" destOrd="0" presId="urn:microsoft.com/office/officeart/2005/8/layout/list1"/>
    <dgm:cxn modelId="{EF61D9E2-8D4F-4868-8CDD-C30FD703DF69}" type="presParOf" srcId="{A9EC537E-6075-4FE5-B581-E0DBFACF38BA}" destId="{7956D781-33B2-4CE7-8D0D-B4D25CE0BA53}" srcOrd="1" destOrd="0" presId="urn:microsoft.com/office/officeart/2005/8/layout/list1"/>
    <dgm:cxn modelId="{6210A461-6342-4BD2-A081-7FCDC746F9E1}" type="presParOf" srcId="{C111BA00-A5A0-411D-8DF5-68EE56264EB8}" destId="{3F3B7970-6DEE-4871-BFDE-9C15EA10119F}" srcOrd="1" destOrd="0" presId="urn:microsoft.com/office/officeart/2005/8/layout/list1"/>
    <dgm:cxn modelId="{2366B40C-4C9D-4764-BA85-CA1E036FAEAF}" type="presParOf" srcId="{C111BA00-A5A0-411D-8DF5-68EE56264EB8}" destId="{0F34028B-70BF-464A-936C-18F28B6D98A6}" srcOrd="2" destOrd="0" presId="urn:microsoft.com/office/officeart/2005/8/layout/list1"/>
    <dgm:cxn modelId="{8FBDA7CA-93DC-42CA-ADA1-24FF1A9BC2A8}" type="presParOf" srcId="{C111BA00-A5A0-411D-8DF5-68EE56264EB8}" destId="{E6067540-B260-469A-A40E-C5B98606C64E}" srcOrd="3" destOrd="0" presId="urn:microsoft.com/office/officeart/2005/8/layout/list1"/>
    <dgm:cxn modelId="{569CEAA7-FEBA-4DC7-897A-F8ED594CF82C}" type="presParOf" srcId="{C111BA00-A5A0-411D-8DF5-68EE56264EB8}" destId="{1F4AF69B-0F77-440C-9162-45297654EAB7}" srcOrd="4" destOrd="0" presId="urn:microsoft.com/office/officeart/2005/8/layout/list1"/>
    <dgm:cxn modelId="{46C129F5-BC5D-4214-A7B5-4C2127102A04}" type="presParOf" srcId="{1F4AF69B-0F77-440C-9162-45297654EAB7}" destId="{0D61C110-A2EA-4B62-A2FF-243B07154F87}" srcOrd="0" destOrd="0" presId="urn:microsoft.com/office/officeart/2005/8/layout/list1"/>
    <dgm:cxn modelId="{2BC09FD0-E894-4C1E-8DE8-3F044F2B00AB}" type="presParOf" srcId="{1F4AF69B-0F77-440C-9162-45297654EAB7}" destId="{77981EBC-74C6-4A7E-A617-18D2ECB8AC8F}" srcOrd="1" destOrd="0" presId="urn:microsoft.com/office/officeart/2005/8/layout/list1"/>
    <dgm:cxn modelId="{E22E6302-6B6F-439B-A399-A7F53948850B}" type="presParOf" srcId="{C111BA00-A5A0-411D-8DF5-68EE56264EB8}" destId="{24B4488C-9EDB-4393-92C4-6BFC68671062}" srcOrd="5" destOrd="0" presId="urn:microsoft.com/office/officeart/2005/8/layout/list1"/>
    <dgm:cxn modelId="{42B2B3E7-C4B6-4880-870F-CD4CA980CBCD}" type="presParOf" srcId="{C111BA00-A5A0-411D-8DF5-68EE56264EB8}" destId="{5CD6FBB2-F661-4084-855C-6418FC7806A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1E5B3C-773A-4745-AAAC-833BC95BCE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0A1FB10D-D314-4759-83E5-3296354629FB}">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Projekta vadītājs, galvenie izpildītāji un izpildītāji</a:t>
          </a:r>
        </a:p>
      </dgm:t>
    </dgm:pt>
    <dgm:pt modelId="{C0F8BC9D-73B0-403E-ABBE-F1682F8A8F50}" type="parTrans" cxnId="{8063D2FA-99EE-45DD-94A6-F5077B3A9664}">
      <dgm:prSet/>
      <dgm:spPr/>
      <dgm:t>
        <a:bodyPr/>
        <a:lstStyle/>
        <a:p>
          <a:endParaRPr lang="lv-LV"/>
        </a:p>
      </dgm:t>
    </dgm:pt>
    <dgm:pt modelId="{59D29D4C-80D1-47F1-A16E-7FCD441D0A73}" type="sibTrans" cxnId="{8063D2FA-99EE-45DD-94A6-F5077B3A9664}">
      <dgm:prSet/>
      <dgm:spPr/>
      <dgm:t>
        <a:bodyPr/>
        <a:lstStyle/>
        <a:p>
          <a:endParaRPr lang="lv-LV"/>
        </a:p>
      </dgm:t>
    </dgm:pt>
    <dgm:pt modelId="{6BC5FF90-A7DF-4361-A87A-B54AF919427E}">
      <dgm:prSet phldrT="[Text]"/>
      <dgm:spPr>
        <a:solidFill>
          <a:schemeClr val="accent2">
            <a:lumMod val="60000"/>
            <a:lumOff val="40000"/>
          </a:schemeClr>
        </a:solidFill>
      </dgm:spPr>
      <dgm:t>
        <a:bodyPr/>
        <a:lstStyle/>
        <a:p>
          <a:r>
            <a:rPr lang="lv-LV" dirty="0">
              <a:latin typeface="Verdana" panose="020B0604030504040204" pitchFamily="34" charset="0"/>
              <a:ea typeface="Verdana" panose="020B0604030504040204" pitchFamily="34" charset="0"/>
            </a:rPr>
            <a:t>Projekta izpildītāji – studējošie</a:t>
          </a:r>
        </a:p>
      </dgm:t>
    </dgm:pt>
    <dgm:pt modelId="{E9B87482-F974-4AC6-9AD4-9E9B4BC2F87E}" type="sibTrans" cxnId="{3B7EA180-4FC3-4044-AAE6-80A213324BCC}">
      <dgm:prSet/>
      <dgm:spPr/>
      <dgm:t>
        <a:bodyPr/>
        <a:lstStyle/>
        <a:p>
          <a:endParaRPr lang="lv-LV"/>
        </a:p>
      </dgm:t>
    </dgm:pt>
    <dgm:pt modelId="{0C69FBE2-431F-4EC1-A9A4-6BAFF33B020D}" type="parTrans" cxnId="{3B7EA180-4FC3-4044-AAE6-80A213324BCC}">
      <dgm:prSet/>
      <dgm:spPr/>
      <dgm:t>
        <a:bodyPr/>
        <a:lstStyle/>
        <a:p>
          <a:endParaRPr lang="lv-LV"/>
        </a:p>
      </dgm:t>
    </dgm:pt>
    <dgm:pt modelId="{C233CD65-7D63-4B93-AE42-450A1BC0277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vadītājs un galvenie izpildītāji ir </a:t>
          </a:r>
          <a:r>
            <a:rPr lang="lv-LV" b="1" dirty="0">
              <a:solidFill>
                <a:schemeClr val="accent2">
                  <a:lumMod val="75000"/>
                </a:schemeClr>
              </a:solidFill>
              <a:latin typeface="Verdana" panose="020B0604030504040204" pitchFamily="34" charset="0"/>
              <a:ea typeface="Verdana" panose="020B0604030504040204" pitchFamily="34" charset="0"/>
            </a:rPr>
            <a:t>zinātnieki</a:t>
          </a:r>
          <a:r>
            <a:rPr lang="lv-LV" dirty="0">
              <a:solidFill>
                <a:schemeClr val="accent2">
                  <a:lumMod val="75000"/>
                </a:schemeClr>
              </a:solidFill>
              <a:latin typeface="Verdana" panose="020B0604030504040204" pitchFamily="34" charset="0"/>
              <a:ea typeface="Verdana" panose="020B0604030504040204" pitchFamily="34" charset="0"/>
            </a:rPr>
            <a:t>;</a:t>
          </a:r>
        </a:p>
      </dgm:t>
    </dgm:pt>
    <dgm:pt modelId="{C47B968A-CB6C-483B-962D-21C8706B896F}" type="parTrans" cxnId="{FE39C133-D717-4ABD-9890-C643C6C0ED10}">
      <dgm:prSet/>
      <dgm:spPr/>
      <dgm:t>
        <a:bodyPr/>
        <a:lstStyle/>
        <a:p>
          <a:endParaRPr lang="lv-LV"/>
        </a:p>
      </dgm:t>
    </dgm:pt>
    <dgm:pt modelId="{F8D96D93-0963-4DC5-AAF7-34A36A043C0F}" type="sibTrans" cxnId="{FE39C133-D717-4ABD-9890-C643C6C0ED10}">
      <dgm:prSet/>
      <dgm:spPr/>
      <dgm:t>
        <a:bodyPr/>
        <a:lstStyle/>
        <a:p>
          <a:endParaRPr lang="lv-LV"/>
        </a:p>
      </dgm:t>
    </dgm:pt>
    <dgm:pt modelId="{4EC15C13-EAF1-4BC1-8E80-5CFB15BFDFFE}">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vadītājs var šādā lomā būt </a:t>
          </a:r>
          <a:r>
            <a:rPr lang="lv-LV" b="1" dirty="0">
              <a:solidFill>
                <a:schemeClr val="accent2">
                  <a:lumMod val="75000"/>
                </a:schemeClr>
              </a:solidFill>
              <a:latin typeface="Verdana" panose="020B0604030504040204" pitchFamily="34" charset="0"/>
              <a:ea typeface="Verdana" panose="020B0604030504040204" pitchFamily="34" charset="0"/>
            </a:rPr>
            <a:t>tikai vienā no šajā konkursā iesniegtajiem projektu pieteikumiem</a:t>
          </a:r>
          <a:r>
            <a:rPr lang="lv-LV" dirty="0">
              <a:latin typeface="Verdana" panose="020B0604030504040204" pitchFamily="34" charset="0"/>
              <a:ea typeface="Verdana" panose="020B0604030504040204" pitchFamily="34" charset="0"/>
            </a:rPr>
            <a:t>;</a:t>
          </a:r>
        </a:p>
      </dgm:t>
    </dgm:pt>
    <dgm:pt modelId="{A9F66D71-5C5A-45D3-9816-BF2FBEAE5577}" type="parTrans" cxnId="{8E55919F-0713-479F-8825-CABB73B8E59A}">
      <dgm:prSet/>
      <dgm:spPr/>
      <dgm:t>
        <a:bodyPr/>
        <a:lstStyle/>
        <a:p>
          <a:endParaRPr lang="lv-LV"/>
        </a:p>
      </dgm:t>
    </dgm:pt>
    <dgm:pt modelId="{735C701D-017A-46F7-90F5-4D0F0BD3BEB3}" type="sibTrans" cxnId="{8E55919F-0713-479F-8825-CABB73B8E59A}">
      <dgm:prSet/>
      <dgm:spPr/>
      <dgm:t>
        <a:bodyPr/>
        <a:lstStyle/>
        <a:p>
          <a:endParaRPr lang="lv-LV"/>
        </a:p>
      </dgm:t>
    </dgm:pt>
    <dgm:pt modelId="{9604F209-A85E-4AE7-A2FE-79B129D833A1}">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Vienlaikus projekta vadītājs var piedalīties citos projektu pieteikumos kā galvenais izpildītājs vai izpildītājs;</a:t>
          </a:r>
        </a:p>
      </dgm:t>
    </dgm:pt>
    <dgm:pt modelId="{D69B8845-CDB6-4865-880B-3738F58E3B17}" type="parTrans" cxnId="{D8A10C85-424C-4FF7-BE16-8335EDCF5ECF}">
      <dgm:prSet/>
      <dgm:spPr/>
      <dgm:t>
        <a:bodyPr/>
        <a:lstStyle/>
        <a:p>
          <a:endParaRPr lang="lv-LV"/>
        </a:p>
      </dgm:t>
    </dgm:pt>
    <dgm:pt modelId="{D7AB8B87-6190-463D-99E7-D4B6FE0C3130}" type="sibTrans" cxnId="{D8A10C85-424C-4FF7-BE16-8335EDCF5ECF}">
      <dgm:prSet/>
      <dgm:spPr/>
      <dgm:t>
        <a:bodyPr/>
        <a:lstStyle/>
        <a:p>
          <a:endParaRPr lang="lv-LV"/>
        </a:p>
      </dgm:t>
    </dgm:pt>
    <dgm:pt modelId="{8998EE31-581F-44A1-AF7E-FE74B6BCFEC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vadītājs, galvenie izpildītāji un izpildītāji piedalās ar nosacījumu:</a:t>
          </a:r>
        </a:p>
      </dgm:t>
    </dgm:pt>
    <dgm:pt modelId="{D71D8837-4753-4543-8A1D-83E7A42E14A9}" type="parTrans" cxnId="{F763516F-44A0-47CE-A5F6-24DB4332DB46}">
      <dgm:prSet/>
      <dgm:spPr/>
      <dgm:t>
        <a:bodyPr/>
        <a:lstStyle/>
        <a:p>
          <a:endParaRPr lang="lv-LV"/>
        </a:p>
      </dgm:t>
    </dgm:pt>
    <dgm:pt modelId="{349DDB68-3ED6-4027-877A-AE583C904C53}" type="sibTrans" cxnId="{F763516F-44A0-47CE-A5F6-24DB4332DB46}">
      <dgm:prSet/>
      <dgm:spPr/>
      <dgm:t>
        <a:bodyPr/>
        <a:lstStyle/>
        <a:p>
          <a:endParaRPr lang="lv-LV"/>
        </a:p>
      </dgm:t>
    </dgm:pt>
    <dgm:pt modelId="{C95DCFBB-968A-401C-91D8-BF5789E9F7B6}">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a:t>
          </a:r>
          <a:r>
            <a:rPr lang="fi-FI" dirty="0">
              <a:latin typeface="Verdana" panose="020B0604030504040204" pitchFamily="34" charset="0"/>
              <a:ea typeface="Verdana" panose="020B0604030504040204" pitchFamily="34" charset="0"/>
            </a:rPr>
            <a:t>Vienā vai vairākos projektu pieteikumos kopējā</a:t>
          </a:r>
          <a:r>
            <a:rPr lang="lv-LV" dirty="0">
              <a:latin typeface="Verdana" panose="020B0604030504040204" pitchFamily="34" charset="0"/>
              <a:ea typeface="Verdana" panose="020B0604030504040204" pitchFamily="34" charset="0"/>
            </a:rPr>
            <a:t> </a:t>
          </a:r>
          <a:r>
            <a:rPr lang="pt-BR" dirty="0">
              <a:latin typeface="Verdana" panose="020B0604030504040204" pitchFamily="34" charset="0"/>
              <a:ea typeface="Verdana" panose="020B0604030504040204" pitchFamily="34" charset="0"/>
            </a:rPr>
            <a:t>slodze vienam cilvēkam </a:t>
          </a:r>
          <a:r>
            <a:rPr lang="pt-BR" b="1" dirty="0">
              <a:solidFill>
                <a:schemeClr val="accent2">
                  <a:lumMod val="75000"/>
                </a:schemeClr>
              </a:solidFill>
              <a:latin typeface="Verdana" panose="020B0604030504040204" pitchFamily="34" charset="0"/>
              <a:ea typeface="Verdana" panose="020B0604030504040204" pitchFamily="34" charset="0"/>
            </a:rPr>
            <a:t>nevar pārsniegt 1 PLE</a:t>
          </a:r>
          <a:r>
            <a:rPr lang="lv-LV" dirty="0">
              <a:latin typeface="Verdana" panose="020B0604030504040204" pitchFamily="34" charset="0"/>
              <a:ea typeface="Verdana" panose="020B0604030504040204" pitchFamily="34" charset="0"/>
            </a:rPr>
            <a:t>,</a:t>
          </a:r>
        </a:p>
      </dgm:t>
    </dgm:pt>
    <dgm:pt modelId="{9EC1F7A3-6113-41F6-BDC2-04E0AEA93863}" type="parTrans" cxnId="{BAB6DB31-80C7-4744-8485-8FC71AE9C5F7}">
      <dgm:prSet/>
      <dgm:spPr/>
      <dgm:t>
        <a:bodyPr/>
        <a:lstStyle/>
        <a:p>
          <a:endParaRPr lang="lv-LV"/>
        </a:p>
      </dgm:t>
    </dgm:pt>
    <dgm:pt modelId="{5D48BF4F-2D1B-40FE-A05A-ED5E65F83CA9}" type="sibTrans" cxnId="{BAB6DB31-80C7-4744-8485-8FC71AE9C5F7}">
      <dgm:prSet/>
      <dgm:spPr/>
      <dgm:t>
        <a:bodyPr/>
        <a:lstStyle/>
        <a:p>
          <a:endParaRPr lang="lv-LV"/>
        </a:p>
      </dgm:t>
    </dgm:pt>
    <dgm:pt modelId="{358988E2-8354-4C28-B419-F163F079D4CB}">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Ja nosacījumi netiek ievēroti, konkursā tiek virzīti visagrāk iesniegtie projektu pieteikumi.</a:t>
          </a:r>
        </a:p>
      </dgm:t>
    </dgm:pt>
    <dgm:pt modelId="{465B45C7-D017-46F2-B5E0-3B21CE2C399D}" type="parTrans" cxnId="{76802203-FF13-467E-B0D3-15CE14C17BA8}">
      <dgm:prSet/>
      <dgm:spPr/>
      <dgm:t>
        <a:bodyPr/>
        <a:lstStyle/>
        <a:p>
          <a:endParaRPr lang="lv-LV"/>
        </a:p>
      </dgm:t>
    </dgm:pt>
    <dgm:pt modelId="{68484F38-407B-4F68-84C1-3B39C921FE53}" type="sibTrans" cxnId="{76802203-FF13-467E-B0D3-15CE14C17BA8}">
      <dgm:prSet/>
      <dgm:spPr/>
      <dgm:t>
        <a:bodyPr/>
        <a:lstStyle/>
        <a:p>
          <a:endParaRPr lang="lv-LV"/>
        </a:p>
      </dgm:t>
    </dgm:pt>
    <dgm:pt modelId="{2179D0D6-DBDF-42D7-87CD-A76202949954}">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visu studējošo kopējā vidējā slodze visā projekta īstenošanas laikā ir </a:t>
          </a:r>
          <a:r>
            <a:rPr lang="lv-LV" b="1" dirty="0">
              <a:solidFill>
                <a:schemeClr val="accent2">
                  <a:lumMod val="75000"/>
                </a:schemeClr>
              </a:solidFill>
              <a:latin typeface="Verdana" panose="020B0604030504040204" pitchFamily="34" charset="0"/>
              <a:ea typeface="Verdana" panose="020B0604030504040204" pitchFamily="34" charset="0"/>
            </a:rPr>
            <a:t>vismaz 2 PLE</a:t>
          </a:r>
          <a:r>
            <a:rPr lang="lv-LV" dirty="0">
              <a:latin typeface="Verdana" panose="020B0604030504040204" pitchFamily="34" charset="0"/>
              <a:ea typeface="Verdana" panose="020B0604030504040204" pitchFamily="34" charset="0"/>
            </a:rPr>
            <a:t>;</a:t>
          </a:r>
        </a:p>
      </dgm:t>
    </dgm:pt>
    <dgm:pt modelId="{33ADEF35-232F-4924-B6DD-1C86EA3E5253}" type="parTrans" cxnId="{55D8194B-3851-4509-B577-18EA0CFD46DD}">
      <dgm:prSet/>
      <dgm:spPr/>
      <dgm:t>
        <a:bodyPr/>
        <a:lstStyle/>
        <a:p>
          <a:endParaRPr lang="lv-LV"/>
        </a:p>
      </dgm:t>
    </dgm:pt>
    <dgm:pt modelId="{5C49CDFF-0886-480D-BB1E-21002CF24BE5}" type="sibTrans" cxnId="{55D8194B-3851-4509-B577-18EA0CFD46DD}">
      <dgm:prSet/>
      <dgm:spPr/>
      <dgm:t>
        <a:bodyPr/>
        <a:lstStyle/>
        <a:p>
          <a:endParaRPr lang="lv-LV"/>
        </a:p>
      </dgm:t>
    </dgm:pt>
    <dgm:pt modelId="{F6A6110C-DC88-4F6F-AB5E-AEF2F84886DC}">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katrs studējošais ir nodarbināts projektā </a:t>
          </a:r>
          <a:r>
            <a:rPr lang="lv-LV" b="1" dirty="0">
              <a:solidFill>
                <a:schemeClr val="accent2">
                  <a:lumMod val="75000"/>
                </a:schemeClr>
              </a:solidFill>
              <a:latin typeface="Verdana" panose="020B0604030504040204" pitchFamily="34" charset="0"/>
              <a:ea typeface="Verdana" panose="020B0604030504040204" pitchFamily="34" charset="0"/>
            </a:rPr>
            <a:t>vismaz 0,25 PLE </a:t>
          </a:r>
          <a:r>
            <a:rPr lang="lv-LV" dirty="0">
              <a:latin typeface="Verdana" panose="020B0604030504040204" pitchFamily="34" charset="0"/>
              <a:ea typeface="Verdana" panose="020B0604030504040204" pitchFamily="34" charset="0"/>
            </a:rPr>
            <a:t>vidēji projekta īstenošanas laikā;</a:t>
          </a:r>
        </a:p>
      </dgm:t>
    </dgm:pt>
    <dgm:pt modelId="{948A2993-1C61-4D98-A508-4E475E0485FA}" type="parTrans" cxnId="{EEA12FAB-98BA-40E4-A673-34743976CDC3}">
      <dgm:prSet/>
      <dgm:spPr/>
      <dgm:t>
        <a:bodyPr/>
        <a:lstStyle/>
        <a:p>
          <a:endParaRPr lang="lv-LV"/>
        </a:p>
      </dgm:t>
    </dgm:pt>
    <dgm:pt modelId="{528A6F0D-6168-434A-81F9-25A3B500768B}" type="sibTrans" cxnId="{EEA12FAB-98BA-40E4-A673-34743976CDC3}">
      <dgm:prSet/>
      <dgm:spPr/>
      <dgm:t>
        <a:bodyPr/>
        <a:lstStyle/>
        <a:p>
          <a:endParaRPr lang="lv-LV"/>
        </a:p>
      </dgm:t>
    </dgm:pt>
    <dgm:pt modelId="{03C1DD07-67A4-41A4-AD12-8CC9006584BE}">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Ja studējošais pabeidz viena līmeņa studijas, 4 mēn. periodu līdz augstāka līmeņa studijām var ieskaitīt minētajā PLE;</a:t>
          </a:r>
        </a:p>
      </dgm:t>
    </dgm:pt>
    <dgm:pt modelId="{AFE7691C-18C2-4ED1-BD85-01A00AE33C32}" type="parTrans" cxnId="{8F0A42DD-63C7-4415-8FBE-5DCAAA15B1EB}">
      <dgm:prSet/>
      <dgm:spPr/>
      <dgm:t>
        <a:bodyPr/>
        <a:lstStyle/>
        <a:p>
          <a:endParaRPr lang="lv-LV"/>
        </a:p>
      </dgm:t>
    </dgm:pt>
    <dgm:pt modelId="{AC099DBA-429B-412F-AD6E-084E503BC920}" type="sibTrans" cxnId="{8F0A42DD-63C7-4415-8FBE-5DCAAA15B1EB}">
      <dgm:prSet/>
      <dgm:spPr/>
      <dgm:t>
        <a:bodyPr/>
        <a:lstStyle/>
        <a:p>
          <a:endParaRPr lang="lv-LV"/>
        </a:p>
      </dgm:t>
    </dgm:pt>
    <dgm:pt modelId="{19531795-70F3-4D5F-8F27-C604F3190D92}">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Ja doktorantūrā studējošais pabeidz studijas projekta laikā, viņa slodzi var skaitīt studējošo PLE.</a:t>
          </a:r>
        </a:p>
      </dgm:t>
    </dgm:pt>
    <dgm:pt modelId="{54162E4D-F608-4D33-96E3-4690998939F8}" type="parTrans" cxnId="{0BBD5CDD-5CAA-4DCB-AFFF-E644CCC46DFD}">
      <dgm:prSet/>
      <dgm:spPr/>
      <dgm:t>
        <a:bodyPr/>
        <a:lstStyle/>
        <a:p>
          <a:endParaRPr lang="lv-LV"/>
        </a:p>
      </dgm:t>
    </dgm:pt>
    <dgm:pt modelId="{A1934AEB-FA18-4BD5-A4EB-239D906CE350}" type="sibTrans" cxnId="{0BBD5CDD-5CAA-4DCB-AFFF-E644CCC46DFD}">
      <dgm:prSet/>
      <dgm:spPr/>
      <dgm:t>
        <a:bodyPr/>
        <a:lstStyle/>
        <a:p>
          <a:endParaRPr lang="lv-LV"/>
        </a:p>
      </dgm:t>
    </dgm:pt>
    <dgm:pt modelId="{3504CC01-951A-490D-B0FA-5F5EE748FC72}" type="pres">
      <dgm:prSet presAssocID="{091E5B3C-773A-4745-AAAC-833BC95BCEC6}" presName="linear" presStyleCnt="0">
        <dgm:presLayoutVars>
          <dgm:dir/>
          <dgm:animLvl val="lvl"/>
          <dgm:resizeHandles val="exact"/>
        </dgm:presLayoutVars>
      </dgm:prSet>
      <dgm:spPr/>
    </dgm:pt>
    <dgm:pt modelId="{25B7B737-C508-46C1-9788-8A28D7EFBF03}" type="pres">
      <dgm:prSet presAssocID="{0A1FB10D-D314-4759-83E5-3296354629FB}" presName="parentLin" presStyleCnt="0"/>
      <dgm:spPr/>
    </dgm:pt>
    <dgm:pt modelId="{1B586799-0A71-428B-8E86-6A3DFA1DEA80}" type="pres">
      <dgm:prSet presAssocID="{0A1FB10D-D314-4759-83E5-3296354629FB}" presName="parentLeftMargin" presStyleLbl="node1" presStyleIdx="0" presStyleCnt="2"/>
      <dgm:spPr/>
    </dgm:pt>
    <dgm:pt modelId="{9920EE05-33FC-40F8-ABFC-CD21ED397684}" type="pres">
      <dgm:prSet presAssocID="{0A1FB10D-D314-4759-83E5-3296354629FB}" presName="parentText" presStyleLbl="node1" presStyleIdx="0" presStyleCnt="2">
        <dgm:presLayoutVars>
          <dgm:chMax val="0"/>
          <dgm:bulletEnabled val="1"/>
        </dgm:presLayoutVars>
      </dgm:prSet>
      <dgm:spPr/>
    </dgm:pt>
    <dgm:pt modelId="{15ACD5E1-052F-4A1C-B398-FAB63CDA5C10}" type="pres">
      <dgm:prSet presAssocID="{0A1FB10D-D314-4759-83E5-3296354629FB}" presName="negativeSpace" presStyleCnt="0"/>
      <dgm:spPr/>
    </dgm:pt>
    <dgm:pt modelId="{F9383AFD-417F-470C-B52B-E46CA4B79D2A}" type="pres">
      <dgm:prSet presAssocID="{0A1FB10D-D314-4759-83E5-3296354629FB}" presName="childText" presStyleLbl="conFgAcc1" presStyleIdx="0" presStyleCnt="2">
        <dgm:presLayoutVars>
          <dgm:bulletEnabled val="1"/>
        </dgm:presLayoutVars>
      </dgm:prSet>
      <dgm:spPr/>
    </dgm:pt>
    <dgm:pt modelId="{5AD35385-ED76-44F2-A258-96953893E2B3}" type="pres">
      <dgm:prSet presAssocID="{59D29D4C-80D1-47F1-A16E-7FCD441D0A73}" presName="spaceBetweenRectangles" presStyleCnt="0"/>
      <dgm:spPr/>
    </dgm:pt>
    <dgm:pt modelId="{C5081AB8-DF2C-485F-A23D-F250FA65D511}" type="pres">
      <dgm:prSet presAssocID="{6BC5FF90-A7DF-4361-A87A-B54AF919427E}" presName="parentLin" presStyleCnt="0"/>
      <dgm:spPr/>
    </dgm:pt>
    <dgm:pt modelId="{D30A2F53-C97D-4900-BCC7-EE6A55B82906}" type="pres">
      <dgm:prSet presAssocID="{6BC5FF90-A7DF-4361-A87A-B54AF919427E}" presName="parentLeftMargin" presStyleLbl="node1" presStyleIdx="0" presStyleCnt="2"/>
      <dgm:spPr/>
    </dgm:pt>
    <dgm:pt modelId="{AE87065E-D247-4877-9126-C0CA03099A81}" type="pres">
      <dgm:prSet presAssocID="{6BC5FF90-A7DF-4361-A87A-B54AF919427E}" presName="parentText" presStyleLbl="node1" presStyleIdx="1" presStyleCnt="2">
        <dgm:presLayoutVars>
          <dgm:chMax val="0"/>
          <dgm:bulletEnabled val="1"/>
        </dgm:presLayoutVars>
      </dgm:prSet>
      <dgm:spPr/>
    </dgm:pt>
    <dgm:pt modelId="{23B51CB1-B403-48E4-A6DB-CEFF3F46B5B5}" type="pres">
      <dgm:prSet presAssocID="{6BC5FF90-A7DF-4361-A87A-B54AF919427E}" presName="negativeSpace" presStyleCnt="0"/>
      <dgm:spPr/>
    </dgm:pt>
    <dgm:pt modelId="{E26CDC2D-294A-4418-B61C-721A7E3FD6E3}" type="pres">
      <dgm:prSet presAssocID="{6BC5FF90-A7DF-4361-A87A-B54AF919427E}" presName="childText" presStyleLbl="conFgAcc1" presStyleIdx="1" presStyleCnt="2">
        <dgm:presLayoutVars>
          <dgm:bulletEnabled val="1"/>
        </dgm:presLayoutVars>
      </dgm:prSet>
      <dgm:spPr/>
    </dgm:pt>
  </dgm:ptLst>
  <dgm:cxnLst>
    <dgm:cxn modelId="{81DFBF00-4086-452C-A98C-323CA55301BA}" type="presOf" srcId="{8998EE31-581F-44A1-AF7E-FE74B6BCFEC8}" destId="{F9383AFD-417F-470C-B52B-E46CA4B79D2A}" srcOrd="0" destOrd="3" presId="urn:microsoft.com/office/officeart/2005/8/layout/list1"/>
    <dgm:cxn modelId="{76802203-FF13-467E-B0D3-15CE14C17BA8}" srcId="{0A1FB10D-D314-4759-83E5-3296354629FB}" destId="{358988E2-8354-4C28-B419-F163F079D4CB}" srcOrd="5" destOrd="0" parTransId="{465B45C7-D017-46F2-B5E0-3B21CE2C399D}" sibTransId="{68484F38-407B-4F68-84C1-3B39C921FE53}"/>
    <dgm:cxn modelId="{029EBA07-52B5-4F6F-AD41-2B58F05AB3A3}" type="presOf" srcId="{4EC15C13-EAF1-4BC1-8E80-5CFB15BFDFFE}" destId="{F9383AFD-417F-470C-B52B-E46CA4B79D2A}" srcOrd="0" destOrd="1" presId="urn:microsoft.com/office/officeart/2005/8/layout/list1"/>
    <dgm:cxn modelId="{B0342D0B-E18F-4F92-9274-3FDEEDB7AD3D}" type="presOf" srcId="{F6A6110C-DC88-4F6F-AB5E-AEF2F84886DC}" destId="{E26CDC2D-294A-4418-B61C-721A7E3FD6E3}" srcOrd="0" destOrd="1" presId="urn:microsoft.com/office/officeart/2005/8/layout/list1"/>
    <dgm:cxn modelId="{E79B911E-1349-4648-8B84-1E35966D2E9D}" type="presOf" srcId="{19531795-70F3-4D5F-8F27-C604F3190D92}" destId="{E26CDC2D-294A-4418-B61C-721A7E3FD6E3}" srcOrd="0" destOrd="3" presId="urn:microsoft.com/office/officeart/2005/8/layout/list1"/>
    <dgm:cxn modelId="{BAB6DB31-80C7-4744-8485-8FC71AE9C5F7}" srcId="{0A1FB10D-D314-4759-83E5-3296354629FB}" destId="{C95DCFBB-968A-401C-91D8-BF5789E9F7B6}" srcOrd="4" destOrd="0" parTransId="{9EC1F7A3-6113-41F6-BDC2-04E0AEA93863}" sibTransId="{5D48BF4F-2D1B-40FE-A05A-ED5E65F83CA9}"/>
    <dgm:cxn modelId="{FE39C133-D717-4ABD-9890-C643C6C0ED10}" srcId="{0A1FB10D-D314-4759-83E5-3296354629FB}" destId="{C233CD65-7D63-4B93-AE42-450A1BC02778}" srcOrd="0" destOrd="0" parTransId="{C47B968A-CB6C-483B-962D-21C8706B896F}" sibTransId="{F8D96D93-0963-4DC5-AAF7-34A36A043C0F}"/>
    <dgm:cxn modelId="{5C11C067-48DA-4DF6-9B41-5D56A0A178BA}" type="presOf" srcId="{6BC5FF90-A7DF-4361-A87A-B54AF919427E}" destId="{D30A2F53-C97D-4900-BCC7-EE6A55B82906}" srcOrd="0" destOrd="0" presId="urn:microsoft.com/office/officeart/2005/8/layout/list1"/>
    <dgm:cxn modelId="{55D8194B-3851-4509-B577-18EA0CFD46DD}" srcId="{6BC5FF90-A7DF-4361-A87A-B54AF919427E}" destId="{2179D0D6-DBDF-42D7-87CD-A76202949954}" srcOrd="0" destOrd="0" parTransId="{33ADEF35-232F-4924-B6DD-1C86EA3E5253}" sibTransId="{5C49CDFF-0886-480D-BB1E-21002CF24BE5}"/>
    <dgm:cxn modelId="{33D8636C-9F62-4F24-8FA6-AC836B4E50D5}" type="presOf" srcId="{2179D0D6-DBDF-42D7-87CD-A76202949954}" destId="{E26CDC2D-294A-4418-B61C-721A7E3FD6E3}" srcOrd="0" destOrd="0" presId="urn:microsoft.com/office/officeart/2005/8/layout/list1"/>
    <dgm:cxn modelId="{610A296F-7323-4A93-9B17-9DD6BFD92493}" type="presOf" srcId="{091E5B3C-773A-4745-AAAC-833BC95BCEC6}" destId="{3504CC01-951A-490D-B0FA-5F5EE748FC72}" srcOrd="0" destOrd="0" presId="urn:microsoft.com/office/officeart/2005/8/layout/list1"/>
    <dgm:cxn modelId="{F763516F-44A0-47CE-A5F6-24DB4332DB46}" srcId="{0A1FB10D-D314-4759-83E5-3296354629FB}" destId="{8998EE31-581F-44A1-AF7E-FE74B6BCFEC8}" srcOrd="3" destOrd="0" parTransId="{D71D8837-4753-4543-8A1D-83E7A42E14A9}" sibTransId="{349DDB68-3ED6-4027-877A-AE583C904C53}"/>
    <dgm:cxn modelId="{58648E74-B838-4C5F-A34C-3812088704F7}" type="presOf" srcId="{C233CD65-7D63-4B93-AE42-450A1BC02778}" destId="{F9383AFD-417F-470C-B52B-E46CA4B79D2A}" srcOrd="0" destOrd="0" presId="urn:microsoft.com/office/officeart/2005/8/layout/list1"/>
    <dgm:cxn modelId="{735C0778-FD25-4466-BD88-DAC3034918B2}" type="presOf" srcId="{0A1FB10D-D314-4759-83E5-3296354629FB}" destId="{9920EE05-33FC-40F8-ABFC-CD21ED397684}" srcOrd="1" destOrd="0" presId="urn:microsoft.com/office/officeart/2005/8/layout/list1"/>
    <dgm:cxn modelId="{3B7EA180-4FC3-4044-AAE6-80A213324BCC}" srcId="{091E5B3C-773A-4745-AAAC-833BC95BCEC6}" destId="{6BC5FF90-A7DF-4361-A87A-B54AF919427E}" srcOrd="1" destOrd="0" parTransId="{0C69FBE2-431F-4EC1-A9A4-6BAFF33B020D}" sibTransId="{E9B87482-F974-4AC6-9AD4-9E9B4BC2F87E}"/>
    <dgm:cxn modelId="{D8A10C85-424C-4FF7-BE16-8335EDCF5ECF}" srcId="{0A1FB10D-D314-4759-83E5-3296354629FB}" destId="{9604F209-A85E-4AE7-A2FE-79B129D833A1}" srcOrd="2" destOrd="0" parTransId="{D69B8845-CDB6-4865-880B-3738F58E3B17}" sibTransId="{D7AB8B87-6190-463D-99E7-D4B6FE0C3130}"/>
    <dgm:cxn modelId="{2D924D96-741A-47A2-956A-E0741EA231AF}" type="presOf" srcId="{03C1DD07-67A4-41A4-AD12-8CC9006584BE}" destId="{E26CDC2D-294A-4418-B61C-721A7E3FD6E3}" srcOrd="0" destOrd="2" presId="urn:microsoft.com/office/officeart/2005/8/layout/list1"/>
    <dgm:cxn modelId="{8E55919F-0713-479F-8825-CABB73B8E59A}" srcId="{0A1FB10D-D314-4759-83E5-3296354629FB}" destId="{4EC15C13-EAF1-4BC1-8E80-5CFB15BFDFFE}" srcOrd="1" destOrd="0" parTransId="{A9F66D71-5C5A-45D3-9816-BF2FBEAE5577}" sibTransId="{735C701D-017A-46F7-90F5-4D0F0BD3BEB3}"/>
    <dgm:cxn modelId="{EEA12FAB-98BA-40E4-A673-34743976CDC3}" srcId="{6BC5FF90-A7DF-4361-A87A-B54AF919427E}" destId="{F6A6110C-DC88-4F6F-AB5E-AEF2F84886DC}" srcOrd="1" destOrd="0" parTransId="{948A2993-1C61-4D98-A508-4E475E0485FA}" sibTransId="{528A6F0D-6168-434A-81F9-25A3B500768B}"/>
    <dgm:cxn modelId="{F5F0D2B3-D396-4148-8A1A-9683AA7F7C6B}" type="presOf" srcId="{6BC5FF90-A7DF-4361-A87A-B54AF919427E}" destId="{AE87065E-D247-4877-9126-C0CA03099A81}" srcOrd="1" destOrd="0" presId="urn:microsoft.com/office/officeart/2005/8/layout/list1"/>
    <dgm:cxn modelId="{77D042D2-6A3A-4411-8689-EC0CA3F3B5FA}" type="presOf" srcId="{358988E2-8354-4C28-B419-F163F079D4CB}" destId="{F9383AFD-417F-470C-B52B-E46CA4B79D2A}" srcOrd="0" destOrd="5" presId="urn:microsoft.com/office/officeart/2005/8/layout/list1"/>
    <dgm:cxn modelId="{1ADC7FD4-E20C-46CD-920F-24DB80B1352E}" type="presOf" srcId="{9604F209-A85E-4AE7-A2FE-79B129D833A1}" destId="{F9383AFD-417F-470C-B52B-E46CA4B79D2A}" srcOrd="0" destOrd="2" presId="urn:microsoft.com/office/officeart/2005/8/layout/list1"/>
    <dgm:cxn modelId="{1742ECD7-1145-43D0-BC9C-E00ACB15307C}" type="presOf" srcId="{C95DCFBB-968A-401C-91D8-BF5789E9F7B6}" destId="{F9383AFD-417F-470C-B52B-E46CA4B79D2A}" srcOrd="0" destOrd="4" presId="urn:microsoft.com/office/officeart/2005/8/layout/list1"/>
    <dgm:cxn modelId="{26DE62DB-8BBF-42C3-B46C-21C16B211042}" type="presOf" srcId="{0A1FB10D-D314-4759-83E5-3296354629FB}" destId="{1B586799-0A71-428B-8E86-6A3DFA1DEA80}" srcOrd="0" destOrd="0" presId="urn:microsoft.com/office/officeart/2005/8/layout/list1"/>
    <dgm:cxn modelId="{0BBD5CDD-5CAA-4DCB-AFFF-E644CCC46DFD}" srcId="{6BC5FF90-A7DF-4361-A87A-B54AF919427E}" destId="{19531795-70F3-4D5F-8F27-C604F3190D92}" srcOrd="3" destOrd="0" parTransId="{54162E4D-F608-4D33-96E3-4690998939F8}" sibTransId="{A1934AEB-FA18-4BD5-A4EB-239D906CE350}"/>
    <dgm:cxn modelId="{8F0A42DD-63C7-4415-8FBE-5DCAAA15B1EB}" srcId="{6BC5FF90-A7DF-4361-A87A-B54AF919427E}" destId="{03C1DD07-67A4-41A4-AD12-8CC9006584BE}" srcOrd="2" destOrd="0" parTransId="{AFE7691C-18C2-4ED1-BD85-01A00AE33C32}" sibTransId="{AC099DBA-429B-412F-AD6E-084E503BC920}"/>
    <dgm:cxn modelId="{8063D2FA-99EE-45DD-94A6-F5077B3A9664}" srcId="{091E5B3C-773A-4745-AAAC-833BC95BCEC6}" destId="{0A1FB10D-D314-4759-83E5-3296354629FB}" srcOrd="0" destOrd="0" parTransId="{C0F8BC9D-73B0-403E-ABBE-F1682F8A8F50}" sibTransId="{59D29D4C-80D1-47F1-A16E-7FCD441D0A73}"/>
    <dgm:cxn modelId="{26833EF6-57B0-4780-B70E-5C6373193CBE}" type="presParOf" srcId="{3504CC01-951A-490D-B0FA-5F5EE748FC72}" destId="{25B7B737-C508-46C1-9788-8A28D7EFBF03}" srcOrd="0" destOrd="0" presId="urn:microsoft.com/office/officeart/2005/8/layout/list1"/>
    <dgm:cxn modelId="{7806B493-6F26-4685-9AF8-85953FC7D745}" type="presParOf" srcId="{25B7B737-C508-46C1-9788-8A28D7EFBF03}" destId="{1B586799-0A71-428B-8E86-6A3DFA1DEA80}" srcOrd="0" destOrd="0" presId="urn:microsoft.com/office/officeart/2005/8/layout/list1"/>
    <dgm:cxn modelId="{FD7F36CA-EE55-4F22-96AC-A6FD6FF3BFE0}" type="presParOf" srcId="{25B7B737-C508-46C1-9788-8A28D7EFBF03}" destId="{9920EE05-33FC-40F8-ABFC-CD21ED397684}" srcOrd="1" destOrd="0" presId="urn:microsoft.com/office/officeart/2005/8/layout/list1"/>
    <dgm:cxn modelId="{C751013E-F3C7-4172-BC01-735A19F0C051}" type="presParOf" srcId="{3504CC01-951A-490D-B0FA-5F5EE748FC72}" destId="{15ACD5E1-052F-4A1C-B398-FAB63CDA5C10}" srcOrd="1" destOrd="0" presId="urn:microsoft.com/office/officeart/2005/8/layout/list1"/>
    <dgm:cxn modelId="{BA4AFC0A-A884-4DE5-AB85-83C97EA4B137}" type="presParOf" srcId="{3504CC01-951A-490D-B0FA-5F5EE748FC72}" destId="{F9383AFD-417F-470C-B52B-E46CA4B79D2A}" srcOrd="2" destOrd="0" presId="urn:microsoft.com/office/officeart/2005/8/layout/list1"/>
    <dgm:cxn modelId="{AC611390-DFAD-4D29-B405-51B3DA842DED}" type="presParOf" srcId="{3504CC01-951A-490D-B0FA-5F5EE748FC72}" destId="{5AD35385-ED76-44F2-A258-96953893E2B3}" srcOrd="3" destOrd="0" presId="urn:microsoft.com/office/officeart/2005/8/layout/list1"/>
    <dgm:cxn modelId="{9AAB54A7-10C5-4B6C-B90C-5F2CC3EB7B16}" type="presParOf" srcId="{3504CC01-951A-490D-B0FA-5F5EE748FC72}" destId="{C5081AB8-DF2C-485F-A23D-F250FA65D511}" srcOrd="4" destOrd="0" presId="urn:microsoft.com/office/officeart/2005/8/layout/list1"/>
    <dgm:cxn modelId="{17AF1C94-9FB8-48C0-8595-595E837499EE}" type="presParOf" srcId="{C5081AB8-DF2C-485F-A23D-F250FA65D511}" destId="{D30A2F53-C97D-4900-BCC7-EE6A55B82906}" srcOrd="0" destOrd="0" presId="urn:microsoft.com/office/officeart/2005/8/layout/list1"/>
    <dgm:cxn modelId="{1FA93136-7B4F-4D92-8FEA-0D726BA2ABD3}" type="presParOf" srcId="{C5081AB8-DF2C-485F-A23D-F250FA65D511}" destId="{AE87065E-D247-4877-9126-C0CA03099A81}" srcOrd="1" destOrd="0" presId="urn:microsoft.com/office/officeart/2005/8/layout/list1"/>
    <dgm:cxn modelId="{C56406EB-4AF8-4261-BE44-20E29461983F}" type="presParOf" srcId="{3504CC01-951A-490D-B0FA-5F5EE748FC72}" destId="{23B51CB1-B403-48E4-A6DB-CEFF3F46B5B5}" srcOrd="5" destOrd="0" presId="urn:microsoft.com/office/officeart/2005/8/layout/list1"/>
    <dgm:cxn modelId="{A1C30BEC-7238-4E87-8C5F-71F322DDC291}" type="presParOf" srcId="{3504CC01-951A-490D-B0FA-5F5EE748FC72}" destId="{E26CDC2D-294A-4418-B61C-721A7E3FD6E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9A9643-C185-42B3-800F-FD3099EA8F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85CC3D5B-6EF0-4915-B62B-0F2150ADD9F1}">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A daļa «Vispārīgā informācija» </a:t>
          </a:r>
        </a:p>
      </dgm:t>
    </dgm:pt>
    <dgm:pt modelId="{4CB79214-4EE1-400F-BC9B-E7CBC88BF382}" type="parTrans" cxnId="{C1895142-8E32-4D9C-892E-1D88D909D25B}">
      <dgm:prSet/>
      <dgm:spPr/>
      <dgm:t>
        <a:bodyPr/>
        <a:lstStyle/>
        <a:p>
          <a:endParaRPr lang="lv-LV"/>
        </a:p>
      </dgm:t>
    </dgm:pt>
    <dgm:pt modelId="{D5F1526A-03AE-48B7-A774-213F76A73CCC}" type="sibTrans" cxnId="{C1895142-8E32-4D9C-892E-1D88D909D25B}">
      <dgm:prSet/>
      <dgm:spPr/>
      <dgm:t>
        <a:bodyPr/>
        <a:lstStyle/>
        <a:p>
          <a:endParaRPr lang="lv-LV"/>
        </a:p>
      </dgm:t>
    </dgm:pt>
    <dgm:pt modelId="{1EC7EDC4-5EAD-4118-BF29-B2FCDB13D02B}">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Aizpilda šādus informācijas laukus atbilstoši nolikuma 2. pielikuma metodikas 2.1. punktam:</a:t>
          </a:r>
        </a:p>
      </dgm:t>
    </dgm:pt>
    <dgm:pt modelId="{FEBDC2A4-3287-4875-86F1-DA2512CE5CEC}" type="parTrans" cxnId="{86D253C6-43D9-4DE1-92B2-AB5E694246B3}">
      <dgm:prSet/>
      <dgm:spPr/>
      <dgm:t>
        <a:bodyPr/>
        <a:lstStyle/>
        <a:p>
          <a:endParaRPr lang="lv-LV"/>
        </a:p>
      </dgm:t>
    </dgm:pt>
    <dgm:pt modelId="{E0945AE7-C0FF-41D3-9215-A0D10B5622FF}" type="sibTrans" cxnId="{86D253C6-43D9-4DE1-92B2-AB5E694246B3}">
      <dgm:prSet/>
      <dgm:spPr/>
      <dgm:t>
        <a:bodyPr/>
        <a:lstStyle/>
        <a:p>
          <a:endParaRPr lang="lv-LV"/>
        </a:p>
      </dgm:t>
    </dgm:pt>
    <dgm:pt modelId="{84FC61B9-8203-4C39-AE36-6DB194766506}">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«Vispārējā informācija»</a:t>
          </a:r>
        </a:p>
      </dgm:t>
    </dgm:pt>
    <dgm:pt modelId="{E2181815-2F68-4EE0-A6B5-F459674D94E7}" type="parTrans" cxnId="{74DEF814-75D7-436F-84CA-268F95267C81}">
      <dgm:prSet/>
      <dgm:spPr/>
      <dgm:t>
        <a:bodyPr/>
        <a:lstStyle/>
        <a:p>
          <a:endParaRPr lang="lv-LV"/>
        </a:p>
      </dgm:t>
    </dgm:pt>
    <dgm:pt modelId="{685ADD5F-CFF1-4CBD-ADB2-B0E8D46CDD2D}" type="sibTrans" cxnId="{74DEF814-75D7-436F-84CA-268F95267C81}">
      <dgm:prSet/>
      <dgm:spPr/>
      <dgm:t>
        <a:bodyPr/>
        <a:lstStyle/>
        <a:p>
          <a:endParaRPr lang="lv-LV"/>
        </a:p>
      </dgm:t>
    </dgm:pt>
    <dgm:pt modelId="{9EEBD3CB-C54E-484F-8096-1D6F2F728ABF}">
      <dgm:prSet/>
      <dgm:spPr>
        <a:ln>
          <a:solidFill>
            <a:schemeClr val="accent2">
              <a:lumMod val="75000"/>
            </a:schemeClr>
          </a:solidFill>
        </a:ln>
      </dgm:spPr>
      <dgm:t>
        <a:bodyPr/>
        <a:lstStyle/>
        <a:p>
          <a:pPr algn="l"/>
          <a:endParaRPr lang="lv-LV" dirty="0"/>
        </a:p>
      </dgm:t>
    </dgm:pt>
    <dgm:pt modelId="{6359D2E4-CB96-4B33-A976-7DA4A2C3B67E}" type="parTrans" cxnId="{55FB032E-EE44-4F92-BD46-F732818C0D43}">
      <dgm:prSet/>
      <dgm:spPr/>
      <dgm:t>
        <a:bodyPr/>
        <a:lstStyle/>
        <a:p>
          <a:endParaRPr lang="lv-LV"/>
        </a:p>
      </dgm:t>
    </dgm:pt>
    <dgm:pt modelId="{F570CD28-C721-4CF7-9DC1-B45D9FAE2E0C}" type="sibTrans" cxnId="{55FB032E-EE44-4F92-BD46-F732818C0D43}">
      <dgm:prSet/>
      <dgm:spPr/>
      <dgm:t>
        <a:bodyPr/>
        <a:lstStyle/>
        <a:p>
          <a:endParaRPr lang="lv-LV"/>
        </a:p>
      </dgm:t>
    </dgm:pt>
    <dgm:pt modelId="{35517499-B023-42FA-99E3-5064B96DA09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«Zinātniskā grupa»</a:t>
          </a:r>
        </a:p>
      </dgm:t>
    </dgm:pt>
    <dgm:pt modelId="{4978C97C-461D-43C3-9A3F-937850A97A4C}" type="parTrans" cxnId="{029B31F7-5F94-4F87-B5E7-C42A20FB155D}">
      <dgm:prSet/>
      <dgm:spPr/>
      <dgm:t>
        <a:bodyPr/>
        <a:lstStyle/>
        <a:p>
          <a:endParaRPr lang="lv-LV"/>
        </a:p>
      </dgm:t>
    </dgm:pt>
    <dgm:pt modelId="{71023A74-5BDD-4276-BC22-3B8AD4D23D10}" type="sibTrans" cxnId="{029B31F7-5F94-4F87-B5E7-C42A20FB155D}">
      <dgm:prSet/>
      <dgm:spPr/>
      <dgm:t>
        <a:bodyPr/>
        <a:lstStyle/>
        <a:p>
          <a:endParaRPr lang="lv-LV"/>
        </a:p>
      </dgm:t>
    </dgm:pt>
    <dgm:pt modelId="{28D87DC8-736C-4389-851D-7CC081511C3A}">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«Projekta budžets»</a:t>
          </a:r>
        </a:p>
      </dgm:t>
    </dgm:pt>
    <dgm:pt modelId="{8A297554-1A08-4A21-8C1F-2EFADC4D5C65}" type="parTrans" cxnId="{014628B7-0829-48B0-B212-BECC5B6686D7}">
      <dgm:prSet/>
      <dgm:spPr/>
      <dgm:t>
        <a:bodyPr/>
        <a:lstStyle/>
        <a:p>
          <a:endParaRPr lang="lv-LV"/>
        </a:p>
      </dgm:t>
    </dgm:pt>
    <dgm:pt modelId="{2B89793D-5752-4BE1-82D8-8351B0FBE039}" type="sibTrans" cxnId="{014628B7-0829-48B0-B212-BECC5B6686D7}">
      <dgm:prSet/>
      <dgm:spPr/>
      <dgm:t>
        <a:bodyPr/>
        <a:lstStyle/>
        <a:p>
          <a:endParaRPr lang="lv-LV"/>
        </a:p>
      </dgm:t>
    </dgm:pt>
    <dgm:pt modelId="{3BD2B2D7-8B00-4612-81E2-6C72D7B67D4C}">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«Projekta rezultāti»</a:t>
          </a:r>
        </a:p>
      </dgm:t>
    </dgm:pt>
    <dgm:pt modelId="{4C8C7AA4-98AC-4A0D-8057-A9AF4E264213}" type="parTrans" cxnId="{91B8EA68-335D-4DAF-977E-3CF2D636270A}">
      <dgm:prSet/>
      <dgm:spPr/>
      <dgm:t>
        <a:bodyPr/>
        <a:lstStyle/>
        <a:p>
          <a:endParaRPr lang="lv-LV"/>
        </a:p>
      </dgm:t>
    </dgm:pt>
    <dgm:pt modelId="{31EF0475-7ECB-4491-8A96-90E779B9FFB9}" type="sibTrans" cxnId="{91B8EA68-335D-4DAF-977E-3CF2D636270A}">
      <dgm:prSet/>
      <dgm:spPr/>
      <dgm:t>
        <a:bodyPr/>
        <a:lstStyle/>
        <a:p>
          <a:endParaRPr lang="lv-LV"/>
        </a:p>
      </dgm:t>
    </dgm:pt>
    <dgm:pt modelId="{530B5E5B-AFCE-4F14-B774-F5789B6E61D4}">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«Projekta laika grafiks»</a:t>
          </a:r>
        </a:p>
      </dgm:t>
    </dgm:pt>
    <dgm:pt modelId="{1E80094A-A96E-40CD-AEC6-6DB3A5B2CE07}" type="parTrans" cxnId="{496B1316-ABEF-4049-A6CC-7824C18D19BB}">
      <dgm:prSet/>
      <dgm:spPr/>
      <dgm:t>
        <a:bodyPr/>
        <a:lstStyle/>
        <a:p>
          <a:endParaRPr lang="lv-LV"/>
        </a:p>
      </dgm:t>
    </dgm:pt>
    <dgm:pt modelId="{5C115E26-6A0A-46BB-98B4-24406AA68B49}" type="sibTrans" cxnId="{496B1316-ABEF-4049-A6CC-7824C18D19BB}">
      <dgm:prSet/>
      <dgm:spPr/>
      <dgm:t>
        <a:bodyPr/>
        <a:lstStyle/>
        <a:p>
          <a:endParaRPr lang="lv-LV"/>
        </a:p>
      </dgm:t>
    </dgm:pt>
    <dgm:pt modelId="{F6627232-9395-46E8-B335-4E860AE2CF12}">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Sniegtā informācija tiks izmantota projekta pieteikuma administratīvajā izvērtēšanā, tai skaitā:</a:t>
          </a:r>
        </a:p>
      </dgm:t>
    </dgm:pt>
    <dgm:pt modelId="{5C42CDFE-16D1-4455-B7E8-A303E92A41D1}" type="parTrans" cxnId="{67A54F74-44D1-48B1-927E-0456ED30F28A}">
      <dgm:prSet/>
      <dgm:spPr/>
      <dgm:t>
        <a:bodyPr/>
        <a:lstStyle/>
        <a:p>
          <a:endParaRPr lang="lv-LV"/>
        </a:p>
      </dgm:t>
    </dgm:pt>
    <dgm:pt modelId="{17E6BEF3-E307-4ED3-A935-D874E6C51A43}" type="sibTrans" cxnId="{67A54F74-44D1-48B1-927E-0456ED30F28A}">
      <dgm:prSet/>
      <dgm:spPr/>
      <dgm:t>
        <a:bodyPr/>
        <a:lstStyle/>
        <a:p>
          <a:endParaRPr lang="lv-LV"/>
        </a:p>
      </dgm:t>
    </dgm:pt>
    <dgm:pt modelId="{C16489EA-DA05-4BDC-98F9-81D7259A28FA}">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Atbilstība nosacījumiem par zinātnisko grupu (nolikuma III. nodaļa)</a:t>
          </a:r>
        </a:p>
      </dgm:t>
    </dgm:pt>
    <dgm:pt modelId="{0AE7F746-5562-487F-A1E8-2B8E4177DBB6}" type="parTrans" cxnId="{42B942FF-871F-44BD-B1FB-93A8C6AD0015}">
      <dgm:prSet/>
      <dgm:spPr/>
      <dgm:t>
        <a:bodyPr/>
        <a:lstStyle/>
        <a:p>
          <a:endParaRPr lang="lv-LV"/>
        </a:p>
      </dgm:t>
    </dgm:pt>
    <dgm:pt modelId="{20C1959D-EB09-448F-A5D8-310747D32CD9}" type="sibTrans" cxnId="{42B942FF-871F-44BD-B1FB-93A8C6AD0015}">
      <dgm:prSet/>
      <dgm:spPr/>
      <dgm:t>
        <a:bodyPr/>
        <a:lstStyle/>
        <a:p>
          <a:endParaRPr lang="lv-LV"/>
        </a:p>
      </dgm:t>
    </dgm:pt>
    <dgm:pt modelId="{739D07F3-9822-4D57-9D34-B8A55BB134E5}">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Nosacījumi par projekta attiecināmo izmaksu dalījumu (MK noteikumu 14. punkts)</a:t>
          </a:r>
        </a:p>
      </dgm:t>
    </dgm:pt>
    <dgm:pt modelId="{A4FD275E-D155-44B9-97E3-B4BDF9FFF402}" type="parTrans" cxnId="{562BDA16-F324-424C-98A3-C178E8BBF474}">
      <dgm:prSet/>
      <dgm:spPr/>
      <dgm:t>
        <a:bodyPr/>
        <a:lstStyle/>
        <a:p>
          <a:endParaRPr lang="lv-LV"/>
        </a:p>
      </dgm:t>
    </dgm:pt>
    <dgm:pt modelId="{3D0DF997-78B9-47C1-9333-16247FA3AB1B}" type="sibTrans" cxnId="{562BDA16-F324-424C-98A3-C178E8BBF474}">
      <dgm:prSet/>
      <dgm:spPr/>
      <dgm:t>
        <a:bodyPr/>
        <a:lstStyle/>
        <a:p>
          <a:endParaRPr lang="lv-LV"/>
        </a:p>
      </dgm:t>
    </dgm:pt>
    <dgm:pt modelId="{DCB3668D-5B8A-4680-955E-9E66BD7B3CFC}">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Nosacījumi par rezultātiem projekta </a:t>
          </a:r>
          <a:r>
            <a:rPr lang="es-ES" dirty="0" err="1">
              <a:latin typeface="Verdana" panose="020B0604030504040204" pitchFamily="34" charset="0"/>
              <a:ea typeface="Verdana" panose="020B0604030504040204" pitchFamily="34" charset="0"/>
            </a:rPr>
            <a:t>ietvaros</a:t>
          </a:r>
          <a:r>
            <a:rPr lang="es-E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MK </a:t>
          </a:r>
          <a:r>
            <a:rPr lang="es-ES" dirty="0" err="1">
              <a:latin typeface="Verdana" panose="020B0604030504040204" pitchFamily="34" charset="0"/>
              <a:ea typeface="Verdana" panose="020B0604030504040204" pitchFamily="34" charset="0"/>
            </a:rPr>
            <a:t>noteikumu</a:t>
          </a:r>
          <a:r>
            <a:rPr lang="es-ES" dirty="0">
              <a:latin typeface="Verdana" panose="020B0604030504040204" pitchFamily="34" charset="0"/>
              <a:ea typeface="Verdana" panose="020B0604030504040204" pitchFamily="34" charset="0"/>
            </a:rPr>
            <a:t> 12. </a:t>
          </a:r>
          <a:r>
            <a:rPr lang="es-ES" dirty="0" err="1">
              <a:latin typeface="Verdana" panose="020B0604030504040204" pitchFamily="34" charset="0"/>
              <a:ea typeface="Verdana" panose="020B0604030504040204" pitchFamily="34" charset="0"/>
            </a:rPr>
            <a:t>punkts</a:t>
          </a:r>
          <a:r>
            <a:rPr lang="es-ES" dirty="0">
              <a:latin typeface="Verdana" panose="020B0604030504040204" pitchFamily="34" charset="0"/>
              <a:ea typeface="Verdana" panose="020B0604030504040204" pitchFamily="34" charset="0"/>
            </a:rPr>
            <a:t> un</a:t>
          </a:r>
          <a:r>
            <a:rPr lang="lv-LV" dirty="0">
              <a:latin typeface="Verdana" panose="020B0604030504040204" pitchFamily="34" charset="0"/>
              <a:ea typeface="Verdana" panose="020B0604030504040204" pitchFamily="34" charset="0"/>
            </a:rPr>
            <a:t> nolikuma 6. punkts)</a:t>
          </a:r>
        </a:p>
      </dgm:t>
    </dgm:pt>
    <dgm:pt modelId="{600BB75E-A20C-46D3-98E9-B20E3AF01059}" type="parTrans" cxnId="{940F2AA1-8C80-427E-83A6-A19AD81FCC7D}">
      <dgm:prSet/>
      <dgm:spPr/>
      <dgm:t>
        <a:bodyPr/>
        <a:lstStyle/>
        <a:p>
          <a:endParaRPr lang="lv-LV"/>
        </a:p>
      </dgm:t>
    </dgm:pt>
    <dgm:pt modelId="{44E1C6BD-D3BD-4640-AF6B-FA8DAF416D2A}" type="sibTrans" cxnId="{940F2AA1-8C80-427E-83A6-A19AD81FCC7D}">
      <dgm:prSet/>
      <dgm:spPr/>
      <dgm:t>
        <a:bodyPr/>
        <a:lstStyle/>
        <a:p>
          <a:endParaRPr lang="lv-LV"/>
        </a:p>
      </dgm:t>
    </dgm:pt>
    <dgm:pt modelId="{A23A71A3-7C80-4B90-A821-AA124A4B4700}" type="pres">
      <dgm:prSet presAssocID="{8C9A9643-C185-42B3-800F-FD3099EA8F27}" presName="linear" presStyleCnt="0">
        <dgm:presLayoutVars>
          <dgm:dir/>
          <dgm:animLvl val="lvl"/>
          <dgm:resizeHandles val="exact"/>
        </dgm:presLayoutVars>
      </dgm:prSet>
      <dgm:spPr/>
    </dgm:pt>
    <dgm:pt modelId="{ED5832C9-6967-4AEA-A1D8-8ED6BED585E7}" type="pres">
      <dgm:prSet presAssocID="{85CC3D5B-6EF0-4915-B62B-0F2150ADD9F1}" presName="parentLin" presStyleCnt="0"/>
      <dgm:spPr/>
    </dgm:pt>
    <dgm:pt modelId="{651BB544-48B9-44CC-8EE4-282DDD3C0449}" type="pres">
      <dgm:prSet presAssocID="{85CC3D5B-6EF0-4915-B62B-0F2150ADD9F1}" presName="parentLeftMargin" presStyleLbl="node1" presStyleIdx="0" presStyleCnt="1"/>
      <dgm:spPr/>
    </dgm:pt>
    <dgm:pt modelId="{2F7E0DF7-5322-44D7-8A92-E6F782B845CE}" type="pres">
      <dgm:prSet presAssocID="{85CC3D5B-6EF0-4915-B62B-0F2150ADD9F1}" presName="parentText" presStyleLbl="node1" presStyleIdx="0" presStyleCnt="1">
        <dgm:presLayoutVars>
          <dgm:chMax val="0"/>
          <dgm:bulletEnabled val="1"/>
        </dgm:presLayoutVars>
      </dgm:prSet>
      <dgm:spPr/>
    </dgm:pt>
    <dgm:pt modelId="{5207A391-88A8-473C-B47D-8C7A12D15E4E}" type="pres">
      <dgm:prSet presAssocID="{85CC3D5B-6EF0-4915-B62B-0F2150ADD9F1}" presName="negativeSpace" presStyleCnt="0"/>
      <dgm:spPr/>
    </dgm:pt>
    <dgm:pt modelId="{92C2E335-21D7-4260-9C30-20EFDA4FCC9B}" type="pres">
      <dgm:prSet presAssocID="{85CC3D5B-6EF0-4915-B62B-0F2150ADD9F1}" presName="childText" presStyleLbl="conFgAcc1" presStyleIdx="0" presStyleCnt="1" custLinFactNeighborX="-739" custLinFactNeighborY="91105">
        <dgm:presLayoutVars>
          <dgm:bulletEnabled val="1"/>
        </dgm:presLayoutVars>
      </dgm:prSet>
      <dgm:spPr/>
    </dgm:pt>
  </dgm:ptLst>
  <dgm:cxnLst>
    <dgm:cxn modelId="{9AED2006-BE81-4667-A4C5-7ED7088AA382}" type="presOf" srcId="{3BD2B2D7-8B00-4612-81E2-6C72D7B67D4C}" destId="{92C2E335-21D7-4260-9C30-20EFDA4FCC9B}" srcOrd="0" destOrd="4" presId="urn:microsoft.com/office/officeart/2005/8/layout/list1"/>
    <dgm:cxn modelId="{74DEF814-75D7-436F-84CA-268F95267C81}" srcId="{85CC3D5B-6EF0-4915-B62B-0F2150ADD9F1}" destId="{84FC61B9-8203-4C39-AE36-6DB194766506}" srcOrd="1" destOrd="0" parTransId="{E2181815-2F68-4EE0-A6B5-F459674D94E7}" sibTransId="{685ADD5F-CFF1-4CBD-ADB2-B0E8D46CDD2D}"/>
    <dgm:cxn modelId="{496B1316-ABEF-4049-A6CC-7824C18D19BB}" srcId="{85CC3D5B-6EF0-4915-B62B-0F2150ADD9F1}" destId="{530B5E5B-AFCE-4F14-B774-F5789B6E61D4}" srcOrd="5" destOrd="0" parTransId="{1E80094A-A96E-40CD-AEC6-6DB3A5B2CE07}" sibTransId="{5C115E26-6A0A-46BB-98B4-24406AA68B49}"/>
    <dgm:cxn modelId="{562BDA16-F324-424C-98A3-C178E8BBF474}" srcId="{85CC3D5B-6EF0-4915-B62B-0F2150ADD9F1}" destId="{739D07F3-9822-4D57-9D34-B8A55BB134E5}" srcOrd="8" destOrd="0" parTransId="{A4FD275E-D155-44B9-97E3-B4BDF9FFF402}" sibTransId="{3D0DF997-78B9-47C1-9333-16247FA3AB1B}"/>
    <dgm:cxn modelId="{AA381E24-7DBD-4A8C-81EB-505095B775DA}" type="presOf" srcId="{1EC7EDC4-5EAD-4118-BF29-B2FCDB13D02B}" destId="{92C2E335-21D7-4260-9C30-20EFDA4FCC9B}" srcOrd="0" destOrd="0" presId="urn:microsoft.com/office/officeart/2005/8/layout/list1"/>
    <dgm:cxn modelId="{6917B224-5ED9-43ED-A526-6AFAF47185B4}" type="presOf" srcId="{85CC3D5B-6EF0-4915-B62B-0F2150ADD9F1}" destId="{2F7E0DF7-5322-44D7-8A92-E6F782B845CE}" srcOrd="1" destOrd="0" presId="urn:microsoft.com/office/officeart/2005/8/layout/list1"/>
    <dgm:cxn modelId="{2C073C27-EC09-4FEF-8737-9D27A0D4EC46}" type="presOf" srcId="{530B5E5B-AFCE-4F14-B774-F5789B6E61D4}" destId="{92C2E335-21D7-4260-9C30-20EFDA4FCC9B}" srcOrd="0" destOrd="5" presId="urn:microsoft.com/office/officeart/2005/8/layout/list1"/>
    <dgm:cxn modelId="{55FB032E-EE44-4F92-BD46-F732818C0D43}" srcId="{85CC3D5B-6EF0-4915-B62B-0F2150ADD9F1}" destId="{9EEBD3CB-C54E-484F-8096-1D6F2F728ABF}" srcOrd="10" destOrd="0" parTransId="{6359D2E4-CB96-4B33-A976-7DA4A2C3B67E}" sibTransId="{F570CD28-C721-4CF7-9DC1-B45D9FAE2E0C}"/>
    <dgm:cxn modelId="{F4C42A61-C3B4-4CA7-A4C4-A0B543591489}" type="presOf" srcId="{84FC61B9-8203-4C39-AE36-6DB194766506}" destId="{92C2E335-21D7-4260-9C30-20EFDA4FCC9B}" srcOrd="0" destOrd="1" presId="urn:microsoft.com/office/officeart/2005/8/layout/list1"/>
    <dgm:cxn modelId="{C1895142-8E32-4D9C-892E-1D88D909D25B}" srcId="{8C9A9643-C185-42B3-800F-FD3099EA8F27}" destId="{85CC3D5B-6EF0-4915-B62B-0F2150ADD9F1}" srcOrd="0" destOrd="0" parTransId="{4CB79214-4EE1-400F-BC9B-E7CBC88BF382}" sibTransId="{D5F1526A-03AE-48B7-A774-213F76A73CCC}"/>
    <dgm:cxn modelId="{91B8EA68-335D-4DAF-977E-3CF2D636270A}" srcId="{85CC3D5B-6EF0-4915-B62B-0F2150ADD9F1}" destId="{3BD2B2D7-8B00-4612-81E2-6C72D7B67D4C}" srcOrd="4" destOrd="0" parTransId="{4C8C7AA4-98AC-4A0D-8057-A9AF4E264213}" sibTransId="{31EF0475-7ECB-4491-8A96-90E779B9FFB9}"/>
    <dgm:cxn modelId="{67A54F74-44D1-48B1-927E-0456ED30F28A}" srcId="{85CC3D5B-6EF0-4915-B62B-0F2150ADD9F1}" destId="{F6627232-9395-46E8-B335-4E860AE2CF12}" srcOrd="6" destOrd="0" parTransId="{5C42CDFE-16D1-4455-B7E8-A303E92A41D1}" sibTransId="{17E6BEF3-E307-4ED3-A935-D874E6C51A43}"/>
    <dgm:cxn modelId="{05D39855-EFAF-4D86-8C46-4489DAFB74AA}" type="presOf" srcId="{8C9A9643-C185-42B3-800F-FD3099EA8F27}" destId="{A23A71A3-7C80-4B90-A821-AA124A4B4700}" srcOrd="0" destOrd="0" presId="urn:microsoft.com/office/officeart/2005/8/layout/list1"/>
    <dgm:cxn modelId="{3EDA645A-F5A5-43BE-8561-0EBE7A5020C1}" type="presOf" srcId="{F6627232-9395-46E8-B335-4E860AE2CF12}" destId="{92C2E335-21D7-4260-9C30-20EFDA4FCC9B}" srcOrd="0" destOrd="6" presId="urn:microsoft.com/office/officeart/2005/8/layout/list1"/>
    <dgm:cxn modelId="{CA67D184-3306-4968-AA2F-1CD4E4B465A1}" type="presOf" srcId="{28D87DC8-736C-4389-851D-7CC081511C3A}" destId="{92C2E335-21D7-4260-9C30-20EFDA4FCC9B}" srcOrd="0" destOrd="3" presId="urn:microsoft.com/office/officeart/2005/8/layout/list1"/>
    <dgm:cxn modelId="{8CBC3286-2A7A-42FB-AF4F-07C3B59CD310}" type="presOf" srcId="{DCB3668D-5B8A-4680-955E-9E66BD7B3CFC}" destId="{92C2E335-21D7-4260-9C30-20EFDA4FCC9B}" srcOrd="0" destOrd="9" presId="urn:microsoft.com/office/officeart/2005/8/layout/list1"/>
    <dgm:cxn modelId="{940F2AA1-8C80-427E-83A6-A19AD81FCC7D}" srcId="{85CC3D5B-6EF0-4915-B62B-0F2150ADD9F1}" destId="{DCB3668D-5B8A-4680-955E-9E66BD7B3CFC}" srcOrd="9" destOrd="0" parTransId="{600BB75E-A20C-46D3-98E9-B20E3AF01059}" sibTransId="{44E1C6BD-D3BD-4640-AF6B-FA8DAF416D2A}"/>
    <dgm:cxn modelId="{81F850B1-0595-4041-A26C-FE60A1245D59}" type="presOf" srcId="{739D07F3-9822-4D57-9D34-B8A55BB134E5}" destId="{92C2E335-21D7-4260-9C30-20EFDA4FCC9B}" srcOrd="0" destOrd="8" presId="urn:microsoft.com/office/officeart/2005/8/layout/list1"/>
    <dgm:cxn modelId="{014628B7-0829-48B0-B212-BECC5B6686D7}" srcId="{85CC3D5B-6EF0-4915-B62B-0F2150ADD9F1}" destId="{28D87DC8-736C-4389-851D-7CC081511C3A}" srcOrd="3" destOrd="0" parTransId="{8A297554-1A08-4A21-8C1F-2EFADC4D5C65}" sibTransId="{2B89793D-5752-4BE1-82D8-8351B0FBE039}"/>
    <dgm:cxn modelId="{C2602EB7-D955-44F8-A754-EB42DCCAA73E}" type="presOf" srcId="{9EEBD3CB-C54E-484F-8096-1D6F2F728ABF}" destId="{92C2E335-21D7-4260-9C30-20EFDA4FCC9B}" srcOrd="0" destOrd="10" presId="urn:microsoft.com/office/officeart/2005/8/layout/list1"/>
    <dgm:cxn modelId="{86D253C6-43D9-4DE1-92B2-AB5E694246B3}" srcId="{85CC3D5B-6EF0-4915-B62B-0F2150ADD9F1}" destId="{1EC7EDC4-5EAD-4118-BF29-B2FCDB13D02B}" srcOrd="0" destOrd="0" parTransId="{FEBDC2A4-3287-4875-86F1-DA2512CE5CEC}" sibTransId="{E0945AE7-C0FF-41D3-9215-A0D10B5622FF}"/>
    <dgm:cxn modelId="{F578B9C8-A2FE-432A-98E6-22F57E7DB304}" type="presOf" srcId="{C16489EA-DA05-4BDC-98F9-81D7259A28FA}" destId="{92C2E335-21D7-4260-9C30-20EFDA4FCC9B}" srcOrd="0" destOrd="7" presId="urn:microsoft.com/office/officeart/2005/8/layout/list1"/>
    <dgm:cxn modelId="{510CBDD0-4126-4A6A-B385-F8D0ED8C691E}" type="presOf" srcId="{35517499-B023-42FA-99E3-5064B96DA097}" destId="{92C2E335-21D7-4260-9C30-20EFDA4FCC9B}" srcOrd="0" destOrd="2" presId="urn:microsoft.com/office/officeart/2005/8/layout/list1"/>
    <dgm:cxn modelId="{029B31F7-5F94-4F87-B5E7-C42A20FB155D}" srcId="{85CC3D5B-6EF0-4915-B62B-0F2150ADD9F1}" destId="{35517499-B023-42FA-99E3-5064B96DA097}" srcOrd="2" destOrd="0" parTransId="{4978C97C-461D-43C3-9A3F-937850A97A4C}" sibTransId="{71023A74-5BDD-4276-BC22-3B8AD4D23D10}"/>
    <dgm:cxn modelId="{718E39FC-4A3C-44B1-A22C-ECB724E500B1}" type="presOf" srcId="{85CC3D5B-6EF0-4915-B62B-0F2150ADD9F1}" destId="{651BB544-48B9-44CC-8EE4-282DDD3C0449}" srcOrd="0" destOrd="0" presId="urn:microsoft.com/office/officeart/2005/8/layout/list1"/>
    <dgm:cxn modelId="{42B942FF-871F-44BD-B1FB-93A8C6AD0015}" srcId="{85CC3D5B-6EF0-4915-B62B-0F2150ADD9F1}" destId="{C16489EA-DA05-4BDC-98F9-81D7259A28FA}" srcOrd="7" destOrd="0" parTransId="{0AE7F746-5562-487F-A1E8-2B8E4177DBB6}" sibTransId="{20C1959D-EB09-448F-A5D8-310747D32CD9}"/>
    <dgm:cxn modelId="{D98B93A1-B826-407C-B483-48B225809B41}" type="presParOf" srcId="{A23A71A3-7C80-4B90-A821-AA124A4B4700}" destId="{ED5832C9-6967-4AEA-A1D8-8ED6BED585E7}" srcOrd="0" destOrd="0" presId="urn:microsoft.com/office/officeart/2005/8/layout/list1"/>
    <dgm:cxn modelId="{89C2A8C6-B800-4909-B998-243695B70072}" type="presParOf" srcId="{ED5832C9-6967-4AEA-A1D8-8ED6BED585E7}" destId="{651BB544-48B9-44CC-8EE4-282DDD3C0449}" srcOrd="0" destOrd="0" presId="urn:microsoft.com/office/officeart/2005/8/layout/list1"/>
    <dgm:cxn modelId="{6745DA82-3A85-467E-AD22-031F876D9103}" type="presParOf" srcId="{ED5832C9-6967-4AEA-A1D8-8ED6BED585E7}" destId="{2F7E0DF7-5322-44D7-8A92-E6F782B845CE}" srcOrd="1" destOrd="0" presId="urn:microsoft.com/office/officeart/2005/8/layout/list1"/>
    <dgm:cxn modelId="{A12A4397-4A4A-41B8-A189-BE299EDE1534}" type="presParOf" srcId="{A23A71A3-7C80-4B90-A821-AA124A4B4700}" destId="{5207A391-88A8-473C-B47D-8C7A12D15E4E}" srcOrd="1" destOrd="0" presId="urn:microsoft.com/office/officeart/2005/8/layout/list1"/>
    <dgm:cxn modelId="{723D9C9E-586E-4D56-8271-33DB416E2852}" type="presParOf" srcId="{A23A71A3-7C80-4B90-A821-AA124A4B4700}" destId="{92C2E335-21D7-4260-9C30-20EFDA4FCC9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4C9CF6-46A5-4341-9478-645059C3C0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05074CD1-2411-49E1-BF6A-6F916C3674D0}">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B daļa «Projekta apraksts»</a:t>
          </a:r>
        </a:p>
      </dgm:t>
    </dgm:pt>
    <dgm:pt modelId="{3A7E0D3B-1038-4F7A-9D3B-9934C0128F31}" type="parTrans" cxnId="{1B939337-ABB1-464F-8BFC-63A07942EF46}">
      <dgm:prSet/>
      <dgm:spPr/>
      <dgm:t>
        <a:bodyPr/>
        <a:lstStyle/>
        <a:p>
          <a:endParaRPr lang="lv-LV"/>
        </a:p>
      </dgm:t>
    </dgm:pt>
    <dgm:pt modelId="{18E643F6-BFFB-4AC5-A08C-031755FC7859}" type="sibTrans" cxnId="{1B939337-ABB1-464F-8BFC-63A07942EF46}">
      <dgm:prSet/>
      <dgm:spPr/>
      <dgm:t>
        <a:bodyPr/>
        <a:lstStyle/>
        <a:p>
          <a:endParaRPr lang="lv-LV"/>
        </a:p>
      </dgm:t>
    </dgm:pt>
    <dgm:pt modelId="{38F8B807-A000-4943-991E-697E6F8704A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apjoms nepārsniedz </a:t>
          </a:r>
          <a:r>
            <a:rPr lang="lv-LV" b="1" dirty="0">
              <a:solidFill>
                <a:srgbClr val="FF0000"/>
              </a:solidFill>
              <a:latin typeface="Verdana" panose="020B0604030504040204" pitchFamily="34" charset="0"/>
              <a:ea typeface="Verdana" panose="020B0604030504040204" pitchFamily="34" charset="0"/>
            </a:rPr>
            <a:t>20</a:t>
          </a:r>
          <a:r>
            <a:rPr lang="lv-LV" dirty="0">
              <a:latin typeface="Verdana" panose="020B0604030504040204" pitchFamily="34" charset="0"/>
              <a:ea typeface="Verdana" panose="020B0604030504040204" pitchFamily="34" charset="0"/>
            </a:rPr>
            <a:t> lappuses, ievērojot nolikuma 44. punktā noteikto;</a:t>
          </a:r>
        </a:p>
      </dgm:t>
    </dgm:pt>
    <dgm:pt modelId="{BA7C5657-52C2-4E22-96D1-96BD8DC6C78C}" type="parTrans" cxnId="{8C5DF1DE-3702-4426-B2F1-C5968EEF9867}">
      <dgm:prSet/>
      <dgm:spPr/>
      <dgm:t>
        <a:bodyPr/>
        <a:lstStyle/>
        <a:p>
          <a:endParaRPr lang="lv-LV"/>
        </a:p>
      </dgm:t>
    </dgm:pt>
    <dgm:pt modelId="{4CDA7DCD-A189-4978-870F-4EAE13DD5269}" type="sibTrans" cxnId="{8C5DF1DE-3702-4426-B2F1-C5968EEF9867}">
      <dgm:prSet/>
      <dgm:spPr/>
      <dgm:t>
        <a:bodyPr/>
        <a:lstStyle/>
        <a:p>
          <a:endParaRPr lang="lv-LV"/>
        </a:p>
      </dgm:t>
    </dgm:pt>
    <dgm:pt modelId="{B574F274-6FEC-4032-B7AB-6CEAFA615684}">
      <dgm:prSet/>
      <dgm:spPr>
        <a:ln>
          <a:solidFill>
            <a:schemeClr val="accent2">
              <a:lumMod val="75000"/>
            </a:schemeClr>
          </a:solidFill>
        </a:ln>
      </dgm:spPr>
      <dgm:t>
        <a:bodyPr/>
        <a:lstStyle/>
        <a:p>
          <a:pPr algn="just"/>
          <a:r>
            <a:rPr lang="fr-FR" dirty="0" err="1">
              <a:latin typeface="Verdana" panose="020B0604030504040204" pitchFamily="34" charset="0"/>
              <a:ea typeface="Verdana" panose="020B0604030504040204" pitchFamily="34" charset="0"/>
            </a:rPr>
            <a:t>burtu</a:t>
          </a:r>
          <a:r>
            <a:rPr lang="fr-FR"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lielums</a:t>
          </a:r>
          <a:r>
            <a:rPr lang="fr-FR" dirty="0">
              <a:latin typeface="Verdana" panose="020B0604030504040204" pitchFamily="34" charset="0"/>
              <a:ea typeface="Verdana" panose="020B0604030504040204" pitchFamily="34" charset="0"/>
            </a:rPr>
            <a:t> – ne </a:t>
          </a:r>
          <a:r>
            <a:rPr lang="fr-FR" dirty="0" err="1">
              <a:latin typeface="Verdana" panose="020B0604030504040204" pitchFamily="34" charset="0"/>
              <a:ea typeface="Verdana" panose="020B0604030504040204" pitchFamily="34" charset="0"/>
            </a:rPr>
            <a:t>mazāks</a:t>
          </a:r>
          <a:r>
            <a:rPr lang="fr-FR" dirty="0">
              <a:latin typeface="Verdana" panose="020B0604030504040204" pitchFamily="34" charset="0"/>
              <a:ea typeface="Verdana" panose="020B0604030504040204" pitchFamily="34" charset="0"/>
            </a:rPr>
            <a:t> par 11;</a:t>
          </a:r>
          <a:endParaRPr lang="lv-LV" dirty="0">
            <a:latin typeface="Verdana" panose="020B0604030504040204" pitchFamily="34" charset="0"/>
            <a:ea typeface="Verdana" panose="020B0604030504040204" pitchFamily="34" charset="0"/>
          </a:endParaRPr>
        </a:p>
      </dgm:t>
    </dgm:pt>
    <dgm:pt modelId="{09D7E086-FC25-4D2C-87A5-A2A326180AFE}" type="parTrans" cxnId="{18ACF7AB-CD33-4C5D-AB69-686F63C18E97}">
      <dgm:prSet/>
      <dgm:spPr/>
      <dgm:t>
        <a:bodyPr/>
        <a:lstStyle/>
        <a:p>
          <a:endParaRPr lang="lv-LV"/>
        </a:p>
      </dgm:t>
    </dgm:pt>
    <dgm:pt modelId="{486A43B4-2479-43DA-AB99-9215C332B496}" type="sibTrans" cxnId="{18ACF7AB-CD33-4C5D-AB69-686F63C18E97}">
      <dgm:prSet/>
      <dgm:spPr/>
      <dgm:t>
        <a:bodyPr/>
        <a:lstStyle/>
        <a:p>
          <a:endParaRPr lang="lv-LV"/>
        </a:p>
      </dgm:t>
    </dgm:pt>
    <dgm:pt modelId="{AED5301B-2FD2-4CB0-B5FB-A8201065F9F9}">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vienkāršā rindstarpa;</a:t>
          </a:r>
        </a:p>
      </dgm:t>
    </dgm:pt>
    <dgm:pt modelId="{1F51DA55-2ADA-4681-9A6C-71C17AAC575D}" type="parTrans" cxnId="{C908A8F2-C080-4F22-9DEB-C73019FAAC28}">
      <dgm:prSet/>
      <dgm:spPr/>
      <dgm:t>
        <a:bodyPr/>
        <a:lstStyle/>
        <a:p>
          <a:endParaRPr lang="lv-LV"/>
        </a:p>
      </dgm:t>
    </dgm:pt>
    <dgm:pt modelId="{558B9746-5140-4C45-8F56-076F1B4D7263}" type="sibTrans" cxnId="{C908A8F2-C080-4F22-9DEB-C73019FAAC28}">
      <dgm:prSet/>
      <dgm:spPr/>
      <dgm:t>
        <a:bodyPr/>
        <a:lstStyle/>
        <a:p>
          <a:endParaRPr lang="lv-LV"/>
        </a:p>
      </dgm:t>
    </dgm:pt>
    <dgm:pt modelId="{F23D4721-F0F4-4C1A-A20E-D55CED33118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atkāpes no malām – 2 cm no katras puses, 1,5 cm no augšas un apakšas;</a:t>
          </a:r>
        </a:p>
      </dgm:t>
    </dgm:pt>
    <dgm:pt modelId="{403C48A3-92AF-4F5A-BE37-B4BC37BDCC16}" type="parTrans" cxnId="{5D36FA39-2D4A-4388-8729-93056D58F54A}">
      <dgm:prSet/>
      <dgm:spPr/>
      <dgm:t>
        <a:bodyPr/>
        <a:lstStyle/>
        <a:p>
          <a:endParaRPr lang="lv-LV"/>
        </a:p>
      </dgm:t>
    </dgm:pt>
    <dgm:pt modelId="{0C1988E2-2AA9-4B25-8C84-FEC066B04473}" type="sibTrans" cxnId="{5D36FA39-2D4A-4388-8729-93056D58F54A}">
      <dgm:prSet/>
      <dgm:spPr/>
      <dgm:t>
        <a:bodyPr/>
        <a:lstStyle/>
        <a:p>
          <a:endParaRPr lang="lv-LV"/>
        </a:p>
      </dgm:t>
    </dgm:pt>
    <dgm:pt modelId="{D8D90072-225A-431C-8A31-D448197015D5}">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visas tabulas, diagrammas, atsauces/atsauču saraksts un citi elementi ir iekļaujami projekta aprakstā, nepārsniedzot </a:t>
          </a:r>
          <a:r>
            <a:rPr lang="lv-LV" b="1" dirty="0">
              <a:solidFill>
                <a:srgbClr val="FF0000"/>
              </a:solidFill>
              <a:latin typeface="Verdana" panose="020B0604030504040204" pitchFamily="34" charset="0"/>
              <a:ea typeface="Verdana" panose="020B0604030504040204" pitchFamily="34" charset="0"/>
            </a:rPr>
            <a:t>20</a:t>
          </a:r>
          <a:r>
            <a:rPr lang="lv-LV" dirty="0">
              <a:latin typeface="Verdana" panose="020B0604030504040204" pitchFamily="34" charset="0"/>
              <a:ea typeface="Verdana" panose="020B0604030504040204" pitchFamily="34" charset="0"/>
            </a:rPr>
            <a:t> lappuses, ievērojot nolikuma 44. punktu;</a:t>
          </a:r>
        </a:p>
      </dgm:t>
    </dgm:pt>
    <dgm:pt modelId="{A5F01E11-3CCF-4D65-AF14-703969D5D397}" type="parTrans" cxnId="{ADE512E6-AC0B-4121-A296-39E4E84704F4}">
      <dgm:prSet/>
      <dgm:spPr/>
      <dgm:t>
        <a:bodyPr/>
        <a:lstStyle/>
        <a:p>
          <a:endParaRPr lang="lv-LV"/>
        </a:p>
      </dgm:t>
    </dgm:pt>
    <dgm:pt modelId="{B744FFB1-740C-4871-B4DD-699209D05EB5}" type="sibTrans" cxnId="{ADE512E6-AC0B-4121-A296-39E4E84704F4}">
      <dgm:prSet/>
      <dgm:spPr/>
      <dgm:t>
        <a:bodyPr/>
        <a:lstStyle/>
        <a:p>
          <a:endParaRPr lang="lv-LV"/>
        </a:p>
      </dgm:t>
    </dgm:pt>
    <dgm:pt modelId="{64CE60CD-18BD-4242-B322-388064530F7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papildus var pievienot (ieskenējot tā paša PDF beigās sociālo partneru apliecinājumu/rekomendācijas vēstules par sadarbību u. tml.), vienlaikus nepārsniedzot 3 papildu lappuses kopā ar projekta aprakstu.</a:t>
          </a:r>
        </a:p>
      </dgm:t>
    </dgm:pt>
    <dgm:pt modelId="{2F453AC3-533C-422A-82FE-DC2B48CB208D}" type="parTrans" cxnId="{BE4A3EDC-C501-49CF-A4F6-1C2F1D5A98B8}">
      <dgm:prSet/>
      <dgm:spPr/>
      <dgm:t>
        <a:bodyPr/>
        <a:lstStyle/>
        <a:p>
          <a:endParaRPr lang="lv-LV"/>
        </a:p>
      </dgm:t>
    </dgm:pt>
    <dgm:pt modelId="{A5AE27AB-6AB3-42C1-A0A9-662C8590C451}" type="sibTrans" cxnId="{BE4A3EDC-C501-49CF-A4F6-1C2F1D5A98B8}">
      <dgm:prSet/>
      <dgm:spPr/>
      <dgm:t>
        <a:bodyPr/>
        <a:lstStyle/>
        <a:p>
          <a:endParaRPr lang="lv-LV"/>
        </a:p>
      </dgm:t>
    </dgm:pt>
    <dgm:pt modelId="{512305A1-EFF1-4D21-ADC8-27F549223ED1}">
      <dgm:prSet/>
      <dgm:spPr>
        <a:ln>
          <a:solidFill>
            <a:schemeClr val="accent2">
              <a:lumMod val="75000"/>
            </a:schemeClr>
          </a:solidFill>
        </a:ln>
      </dgm:spPr>
      <dgm:t>
        <a:bodyPr/>
        <a:lstStyle/>
        <a:p>
          <a:pPr algn="l"/>
          <a:endParaRPr lang="lv-LV" dirty="0"/>
        </a:p>
      </dgm:t>
    </dgm:pt>
    <dgm:pt modelId="{5F5479FF-BF71-4D76-A1E8-15BCE43400B1}" type="parTrans" cxnId="{B702427B-C4CC-4CDF-B914-155E0EE3C28A}">
      <dgm:prSet/>
      <dgm:spPr/>
      <dgm:t>
        <a:bodyPr/>
        <a:lstStyle/>
        <a:p>
          <a:endParaRPr lang="lv-LV"/>
        </a:p>
      </dgm:t>
    </dgm:pt>
    <dgm:pt modelId="{2B487BDE-F4D4-46BA-95AE-BF0C367CCDF7}" type="sibTrans" cxnId="{B702427B-C4CC-4CDF-B914-155E0EE3C28A}">
      <dgm:prSet/>
      <dgm:spPr/>
      <dgm:t>
        <a:bodyPr/>
        <a:lstStyle/>
        <a:p>
          <a:endParaRPr lang="lv-LV"/>
        </a:p>
      </dgm:t>
    </dgm:pt>
    <dgm:pt modelId="{3D91D72B-033D-437A-AF22-060B1A6C0AC5}" type="pres">
      <dgm:prSet presAssocID="{314C9CF6-46A5-4341-9478-645059C3C050}" presName="linear" presStyleCnt="0">
        <dgm:presLayoutVars>
          <dgm:dir/>
          <dgm:animLvl val="lvl"/>
          <dgm:resizeHandles val="exact"/>
        </dgm:presLayoutVars>
      </dgm:prSet>
      <dgm:spPr/>
    </dgm:pt>
    <dgm:pt modelId="{3761DEFB-0ABD-48A9-B049-057E20C4D342}" type="pres">
      <dgm:prSet presAssocID="{05074CD1-2411-49E1-BF6A-6F916C3674D0}" presName="parentLin" presStyleCnt="0"/>
      <dgm:spPr/>
    </dgm:pt>
    <dgm:pt modelId="{78FB9FBC-0D63-4435-9C6F-43BEB84BCCE4}" type="pres">
      <dgm:prSet presAssocID="{05074CD1-2411-49E1-BF6A-6F916C3674D0}" presName="parentLeftMargin" presStyleLbl="node1" presStyleIdx="0" presStyleCnt="1"/>
      <dgm:spPr/>
    </dgm:pt>
    <dgm:pt modelId="{499370EE-CDBD-45E1-88DF-ECAC96D6B08B}" type="pres">
      <dgm:prSet presAssocID="{05074CD1-2411-49E1-BF6A-6F916C3674D0}" presName="parentText" presStyleLbl="node1" presStyleIdx="0" presStyleCnt="1">
        <dgm:presLayoutVars>
          <dgm:chMax val="0"/>
          <dgm:bulletEnabled val="1"/>
        </dgm:presLayoutVars>
      </dgm:prSet>
      <dgm:spPr/>
    </dgm:pt>
    <dgm:pt modelId="{6633C487-BC32-40E6-8C75-D71F41213B47}" type="pres">
      <dgm:prSet presAssocID="{05074CD1-2411-49E1-BF6A-6F916C3674D0}" presName="negativeSpace" presStyleCnt="0"/>
      <dgm:spPr/>
    </dgm:pt>
    <dgm:pt modelId="{27A13B5A-642B-43BF-8DEB-7903B5366BC4}" type="pres">
      <dgm:prSet presAssocID="{05074CD1-2411-49E1-BF6A-6F916C3674D0}" presName="childText" presStyleLbl="conFgAcc1" presStyleIdx="0" presStyleCnt="1">
        <dgm:presLayoutVars>
          <dgm:bulletEnabled val="1"/>
        </dgm:presLayoutVars>
      </dgm:prSet>
      <dgm:spPr/>
    </dgm:pt>
  </dgm:ptLst>
  <dgm:cxnLst>
    <dgm:cxn modelId="{F7CA700A-B3C0-48BD-9633-F9B65987FE2B}" type="presOf" srcId="{314C9CF6-46A5-4341-9478-645059C3C050}" destId="{3D91D72B-033D-437A-AF22-060B1A6C0AC5}" srcOrd="0" destOrd="0" presId="urn:microsoft.com/office/officeart/2005/8/layout/list1"/>
    <dgm:cxn modelId="{BE7A912D-B0EE-4CB4-BFD1-77F9A496C060}" type="presOf" srcId="{38F8B807-A000-4943-991E-697E6F8704A8}" destId="{27A13B5A-642B-43BF-8DEB-7903B5366BC4}" srcOrd="0" destOrd="0" presId="urn:microsoft.com/office/officeart/2005/8/layout/list1"/>
    <dgm:cxn modelId="{1B939337-ABB1-464F-8BFC-63A07942EF46}" srcId="{314C9CF6-46A5-4341-9478-645059C3C050}" destId="{05074CD1-2411-49E1-BF6A-6F916C3674D0}" srcOrd="0" destOrd="0" parTransId="{3A7E0D3B-1038-4F7A-9D3B-9934C0128F31}" sibTransId="{18E643F6-BFFB-4AC5-A08C-031755FC7859}"/>
    <dgm:cxn modelId="{5D36FA39-2D4A-4388-8729-93056D58F54A}" srcId="{05074CD1-2411-49E1-BF6A-6F916C3674D0}" destId="{F23D4721-F0F4-4C1A-A20E-D55CED331187}" srcOrd="3" destOrd="0" parTransId="{403C48A3-92AF-4F5A-BE37-B4BC37BDCC16}" sibTransId="{0C1988E2-2AA9-4B25-8C84-FEC066B04473}"/>
    <dgm:cxn modelId="{95582762-F646-4E5E-8CD8-67FCB9EDB90E}" type="presOf" srcId="{512305A1-EFF1-4D21-ADC8-27F549223ED1}" destId="{27A13B5A-642B-43BF-8DEB-7903B5366BC4}" srcOrd="0" destOrd="6" presId="urn:microsoft.com/office/officeart/2005/8/layout/list1"/>
    <dgm:cxn modelId="{D0024346-FF93-440B-9EAD-B251C3D04C74}" type="presOf" srcId="{F23D4721-F0F4-4C1A-A20E-D55CED331187}" destId="{27A13B5A-642B-43BF-8DEB-7903B5366BC4}" srcOrd="0" destOrd="3" presId="urn:microsoft.com/office/officeart/2005/8/layout/list1"/>
    <dgm:cxn modelId="{98CC6167-C59A-4ACD-841E-70D156DFC152}" type="presOf" srcId="{05074CD1-2411-49E1-BF6A-6F916C3674D0}" destId="{499370EE-CDBD-45E1-88DF-ECAC96D6B08B}" srcOrd="1" destOrd="0" presId="urn:microsoft.com/office/officeart/2005/8/layout/list1"/>
    <dgm:cxn modelId="{910CFF47-58C3-43E2-B375-D09BB44F0337}" type="presOf" srcId="{B574F274-6FEC-4032-B7AB-6CEAFA615684}" destId="{27A13B5A-642B-43BF-8DEB-7903B5366BC4}" srcOrd="0" destOrd="1" presId="urn:microsoft.com/office/officeart/2005/8/layout/list1"/>
    <dgm:cxn modelId="{4CAF556B-7D2A-40FA-9FFA-D4EC2BC79264}" type="presOf" srcId="{AED5301B-2FD2-4CB0-B5FB-A8201065F9F9}" destId="{27A13B5A-642B-43BF-8DEB-7903B5366BC4}" srcOrd="0" destOrd="2" presId="urn:microsoft.com/office/officeart/2005/8/layout/list1"/>
    <dgm:cxn modelId="{B702427B-C4CC-4CDF-B914-155E0EE3C28A}" srcId="{05074CD1-2411-49E1-BF6A-6F916C3674D0}" destId="{512305A1-EFF1-4D21-ADC8-27F549223ED1}" srcOrd="6" destOrd="0" parTransId="{5F5479FF-BF71-4D76-A1E8-15BCE43400B1}" sibTransId="{2B487BDE-F4D4-46BA-95AE-BF0C367CCDF7}"/>
    <dgm:cxn modelId="{18ACF7AB-CD33-4C5D-AB69-686F63C18E97}" srcId="{05074CD1-2411-49E1-BF6A-6F916C3674D0}" destId="{B574F274-6FEC-4032-B7AB-6CEAFA615684}" srcOrd="1" destOrd="0" parTransId="{09D7E086-FC25-4D2C-87A5-A2A326180AFE}" sibTransId="{486A43B4-2479-43DA-AB99-9215C332B496}"/>
    <dgm:cxn modelId="{BE4A3EDC-C501-49CF-A4F6-1C2F1D5A98B8}" srcId="{05074CD1-2411-49E1-BF6A-6F916C3674D0}" destId="{64CE60CD-18BD-4242-B322-388064530F77}" srcOrd="5" destOrd="0" parTransId="{2F453AC3-533C-422A-82FE-DC2B48CB208D}" sibTransId="{A5AE27AB-6AB3-42C1-A0A9-662C8590C451}"/>
    <dgm:cxn modelId="{8C5DF1DE-3702-4426-B2F1-C5968EEF9867}" srcId="{05074CD1-2411-49E1-BF6A-6F916C3674D0}" destId="{38F8B807-A000-4943-991E-697E6F8704A8}" srcOrd="0" destOrd="0" parTransId="{BA7C5657-52C2-4E22-96D1-96BD8DC6C78C}" sibTransId="{4CDA7DCD-A189-4978-870F-4EAE13DD5269}"/>
    <dgm:cxn modelId="{ADE512E6-AC0B-4121-A296-39E4E84704F4}" srcId="{05074CD1-2411-49E1-BF6A-6F916C3674D0}" destId="{D8D90072-225A-431C-8A31-D448197015D5}" srcOrd="4" destOrd="0" parTransId="{A5F01E11-3CCF-4D65-AF14-703969D5D397}" sibTransId="{B744FFB1-740C-4871-B4DD-699209D05EB5}"/>
    <dgm:cxn modelId="{26E40AEC-C6F7-4CD3-9C98-985F37C60AAD}" type="presOf" srcId="{64CE60CD-18BD-4242-B322-388064530F77}" destId="{27A13B5A-642B-43BF-8DEB-7903B5366BC4}" srcOrd="0" destOrd="5" presId="urn:microsoft.com/office/officeart/2005/8/layout/list1"/>
    <dgm:cxn modelId="{CE10CBEC-6972-43E7-A049-436FA6F8EE9A}" type="presOf" srcId="{D8D90072-225A-431C-8A31-D448197015D5}" destId="{27A13B5A-642B-43BF-8DEB-7903B5366BC4}" srcOrd="0" destOrd="4" presId="urn:microsoft.com/office/officeart/2005/8/layout/list1"/>
    <dgm:cxn modelId="{79D87AED-F399-477F-84FB-BCCD982BAA5B}" type="presOf" srcId="{05074CD1-2411-49E1-BF6A-6F916C3674D0}" destId="{78FB9FBC-0D63-4435-9C6F-43BEB84BCCE4}" srcOrd="0" destOrd="0" presId="urn:microsoft.com/office/officeart/2005/8/layout/list1"/>
    <dgm:cxn modelId="{C908A8F2-C080-4F22-9DEB-C73019FAAC28}" srcId="{05074CD1-2411-49E1-BF6A-6F916C3674D0}" destId="{AED5301B-2FD2-4CB0-B5FB-A8201065F9F9}" srcOrd="2" destOrd="0" parTransId="{1F51DA55-2ADA-4681-9A6C-71C17AAC575D}" sibTransId="{558B9746-5140-4C45-8F56-076F1B4D7263}"/>
    <dgm:cxn modelId="{08DD5102-CE7F-4FDF-B407-D1FBC8605C26}" type="presParOf" srcId="{3D91D72B-033D-437A-AF22-060B1A6C0AC5}" destId="{3761DEFB-0ABD-48A9-B049-057E20C4D342}" srcOrd="0" destOrd="0" presId="urn:microsoft.com/office/officeart/2005/8/layout/list1"/>
    <dgm:cxn modelId="{0AADB878-3D1E-4856-9597-0090608B802E}" type="presParOf" srcId="{3761DEFB-0ABD-48A9-B049-057E20C4D342}" destId="{78FB9FBC-0D63-4435-9C6F-43BEB84BCCE4}" srcOrd="0" destOrd="0" presId="urn:microsoft.com/office/officeart/2005/8/layout/list1"/>
    <dgm:cxn modelId="{A41A8EBE-8B3E-48D3-A867-A652A2EE8CCD}" type="presParOf" srcId="{3761DEFB-0ABD-48A9-B049-057E20C4D342}" destId="{499370EE-CDBD-45E1-88DF-ECAC96D6B08B}" srcOrd="1" destOrd="0" presId="urn:microsoft.com/office/officeart/2005/8/layout/list1"/>
    <dgm:cxn modelId="{7EA0A276-76F5-4EB3-9C35-6EB41D285EA7}" type="presParOf" srcId="{3D91D72B-033D-437A-AF22-060B1A6C0AC5}" destId="{6633C487-BC32-40E6-8C75-D71F41213B47}" srcOrd="1" destOrd="0" presId="urn:microsoft.com/office/officeart/2005/8/layout/list1"/>
    <dgm:cxn modelId="{34073FF4-03E6-4244-BE2E-684E3816DC3B}" type="presParOf" srcId="{3D91D72B-033D-437A-AF22-060B1A6C0AC5}" destId="{27A13B5A-642B-43BF-8DEB-7903B5366BC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604CB6-521D-4DC7-8433-C5BED0E9D2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831AA8C1-8797-4EFE-915E-F7DBEA6B54DF}">
      <dgm:prSet/>
      <dgm:spPr>
        <a:solidFill>
          <a:schemeClr val="accent2">
            <a:lumMod val="75000"/>
          </a:schemeClr>
        </a:solidFill>
      </dgm:spPr>
      <dgm:t>
        <a:bodyPr/>
        <a:lstStyle/>
        <a:p>
          <a:endParaRPr lang="lv-LV" dirty="0">
            <a:latin typeface="Verdana" panose="020B0604030504040204" pitchFamily="34" charset="0"/>
            <a:ea typeface="Verdana" panose="020B0604030504040204" pitchFamily="34" charset="0"/>
          </a:endParaRPr>
        </a:p>
        <a:p>
          <a:r>
            <a:rPr lang="lv-LV" dirty="0">
              <a:latin typeface="Verdana" panose="020B0604030504040204" pitchFamily="34" charset="0"/>
              <a:ea typeface="Verdana" panose="020B0604030504040204" pitchFamily="34" charset="0"/>
            </a:rPr>
            <a:t>C daļa «Curriculum Vitae»</a:t>
          </a:r>
          <a:br>
            <a:rPr lang="lv-LV" dirty="0">
              <a:latin typeface="Verdana" panose="020B0604030504040204" pitchFamily="34" charset="0"/>
              <a:ea typeface="Verdana" panose="020B0604030504040204" pitchFamily="34" charset="0"/>
            </a:rPr>
          </a:br>
          <a:endParaRPr lang="lv-LV" dirty="0">
            <a:latin typeface="Verdana" panose="020B0604030504040204" pitchFamily="34" charset="0"/>
            <a:ea typeface="Verdana" panose="020B0604030504040204" pitchFamily="34" charset="0"/>
          </a:endParaRPr>
        </a:p>
      </dgm:t>
    </dgm:pt>
    <dgm:pt modelId="{5FF1BC95-DD63-422F-8A09-C5725BAFED4F}" type="parTrans" cxnId="{8E276D62-8434-46AB-99C1-F16A6ED90399}">
      <dgm:prSet/>
      <dgm:spPr/>
      <dgm:t>
        <a:bodyPr/>
        <a:lstStyle/>
        <a:p>
          <a:endParaRPr lang="lv-LV"/>
        </a:p>
      </dgm:t>
    </dgm:pt>
    <dgm:pt modelId="{AA626313-F235-4725-A503-D93DD28D9528}" type="sibTrans" cxnId="{8E276D62-8434-46AB-99C1-F16A6ED90399}">
      <dgm:prSet/>
      <dgm:spPr/>
      <dgm:t>
        <a:bodyPr/>
        <a:lstStyle/>
        <a:p>
          <a:endParaRPr lang="lv-LV"/>
        </a:p>
      </dgm:t>
    </dgm:pt>
    <dgm:pt modelId="{0A559294-5616-4A03-B023-347B1CF26B81}">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Aizpilda atbilstoši iesniegšanas metodikas 2.3. apakšnodaļai;</a:t>
          </a:r>
        </a:p>
      </dgm:t>
    </dgm:pt>
    <dgm:pt modelId="{7F4347BC-95C7-488A-828C-E780E74CB1C3}" type="parTrans" cxnId="{03801AF1-B764-4D20-AB72-A7A7F90BC99F}">
      <dgm:prSet/>
      <dgm:spPr/>
      <dgm:t>
        <a:bodyPr/>
        <a:lstStyle/>
        <a:p>
          <a:endParaRPr lang="lv-LV"/>
        </a:p>
      </dgm:t>
    </dgm:pt>
    <dgm:pt modelId="{7ACF0E0F-B778-4A0C-A888-033DFB96B873}" type="sibTrans" cxnId="{03801AF1-B764-4D20-AB72-A7A7F90BC99F}">
      <dgm:prSet/>
      <dgm:spPr/>
      <dgm:t>
        <a:bodyPr/>
        <a:lstStyle/>
        <a:p>
          <a:endParaRPr lang="lv-LV"/>
        </a:p>
      </dgm:t>
    </dgm:pt>
    <dgm:pt modelId="{F274F40A-BE3E-4B09-828B-D026358FAF6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Dzīvesgājuma aprakstā nepieciešams aprakstīt projekta vadītāja un galveno izpildītāju izglītību, </a:t>
          </a:r>
          <a:r>
            <a:rPr lang="pl-PL" dirty="0">
              <a:latin typeface="Verdana" panose="020B0604030504040204" pitchFamily="34" charset="0"/>
              <a:ea typeface="Verdana" panose="020B0604030504040204" pitchFamily="34" charset="0"/>
            </a:rPr>
            <a:t>darba pieredzi, pieredzi projektu </a:t>
          </a:r>
          <a:r>
            <a:rPr lang="lv-LV" dirty="0">
              <a:latin typeface="Verdana" panose="020B0604030504040204" pitchFamily="34" charset="0"/>
              <a:ea typeface="Verdana" panose="020B0604030504040204" pitchFamily="34" charset="0"/>
            </a:rPr>
            <a:t>vadīšanā un īstenošanā</a:t>
          </a:r>
          <a:r>
            <a:rPr lang="pl-PL" dirty="0">
              <a:latin typeface="Verdana" panose="020B0604030504040204" pitchFamily="34" charset="0"/>
              <a:ea typeface="Verdana" panose="020B0604030504040204" pitchFamily="34" charset="0"/>
            </a:rPr>
            <a:t>, kā</a:t>
          </a:r>
          <a:r>
            <a:rPr lang="lv-LV" dirty="0">
              <a:latin typeface="Verdana" panose="020B0604030504040204" pitchFamily="34" charset="0"/>
              <a:ea typeface="Verdana" panose="020B0604030504040204" pitchFamily="34" charset="0"/>
            </a:rPr>
            <a:t> arī labākās publikācijas.</a:t>
          </a:r>
        </a:p>
      </dgm:t>
    </dgm:pt>
    <dgm:pt modelId="{665A3EE0-D026-4A18-9886-3BCE26690649}" type="parTrans" cxnId="{08C0F2B0-16DB-4625-B08F-DFE4C08E2058}">
      <dgm:prSet/>
      <dgm:spPr/>
      <dgm:t>
        <a:bodyPr/>
        <a:lstStyle/>
        <a:p>
          <a:endParaRPr lang="lv-LV"/>
        </a:p>
      </dgm:t>
    </dgm:pt>
    <dgm:pt modelId="{B6F0F8FB-9B20-4F49-99F1-12A85069BCAD}" type="sibTrans" cxnId="{08C0F2B0-16DB-4625-B08F-DFE4C08E2058}">
      <dgm:prSet/>
      <dgm:spPr/>
      <dgm:t>
        <a:bodyPr/>
        <a:lstStyle/>
        <a:p>
          <a:endParaRPr lang="lv-LV"/>
        </a:p>
      </dgm:t>
    </dgm:pt>
    <dgm:pt modelId="{FFD36E96-CA61-491F-8516-149B6AB64AF9}">
      <dgm:prSet/>
      <dgm:spPr>
        <a:ln>
          <a:solidFill>
            <a:schemeClr val="accent2">
              <a:lumMod val="75000"/>
            </a:schemeClr>
          </a:solidFill>
        </a:ln>
      </dgm:spPr>
      <dgm:t>
        <a:bodyPr/>
        <a:lstStyle/>
        <a:p>
          <a:pPr algn="just"/>
          <a:r>
            <a:rPr lang="lv-LV">
              <a:latin typeface="Verdana" panose="020B0604030504040204" pitchFamily="34" charset="0"/>
              <a:ea typeface="Verdana" panose="020B0604030504040204" pitchFamily="34" charset="0"/>
            </a:rPr>
            <a:t>Nosacījumi:</a:t>
          </a:r>
        </a:p>
      </dgm:t>
    </dgm:pt>
    <dgm:pt modelId="{D87EB089-DE98-448C-9B68-145F2DEB8398}" type="parTrans" cxnId="{CD6DFC2A-84C2-45D5-BA83-FBB07ECDB2D6}">
      <dgm:prSet/>
      <dgm:spPr/>
      <dgm:t>
        <a:bodyPr/>
        <a:lstStyle/>
        <a:p>
          <a:endParaRPr lang="lv-LV"/>
        </a:p>
      </dgm:t>
    </dgm:pt>
    <dgm:pt modelId="{C6656743-301B-4A13-B4B3-2416860E6D9A}" type="sibTrans" cxnId="{CD6DFC2A-84C2-45D5-BA83-FBB07ECDB2D6}">
      <dgm:prSet/>
      <dgm:spPr/>
      <dgm:t>
        <a:bodyPr/>
        <a:lstStyle/>
        <a:p>
          <a:endParaRPr lang="lv-LV"/>
        </a:p>
      </dgm:t>
    </dgm:pt>
    <dgm:pt modelId="{5FDA2F50-019C-4F0D-AA81-EB8DA090FC4D}">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CV jābūt kodolīgam, jāiekļaujas 2 lappusēs;</a:t>
          </a:r>
        </a:p>
      </dgm:t>
    </dgm:pt>
    <dgm:pt modelId="{F8FE3182-C3A8-4FF6-A9E4-AFEA00E85740}" type="parTrans" cxnId="{8AA35291-2E29-42FA-89D3-917B03B8FED1}">
      <dgm:prSet/>
      <dgm:spPr/>
      <dgm:t>
        <a:bodyPr/>
        <a:lstStyle/>
        <a:p>
          <a:endParaRPr lang="lv-LV"/>
        </a:p>
      </dgm:t>
    </dgm:pt>
    <dgm:pt modelId="{BA75FB32-6B11-4F71-8C59-4FBCE338DF12}" type="sibTrans" cxnId="{8AA35291-2E29-42FA-89D3-917B03B8FED1}">
      <dgm:prSet/>
      <dgm:spPr/>
      <dgm:t>
        <a:bodyPr/>
        <a:lstStyle/>
        <a:p>
          <a:endParaRPr lang="lv-LV"/>
        </a:p>
      </dgm:t>
    </dgm:pt>
    <dgm:pt modelId="{AC1E1C7E-4826-47E6-A438-0F131880D5CD}">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Jākoncentrējas tieši uz attiecīgā projekta specifiku;</a:t>
          </a:r>
        </a:p>
      </dgm:t>
    </dgm:pt>
    <dgm:pt modelId="{6D671F45-155A-4A12-8A6C-596E5F97F6C3}" type="parTrans" cxnId="{C2BD89AD-5FD4-4083-96B2-442024BCB42E}">
      <dgm:prSet/>
      <dgm:spPr/>
      <dgm:t>
        <a:bodyPr/>
        <a:lstStyle/>
        <a:p>
          <a:endParaRPr lang="lv-LV"/>
        </a:p>
      </dgm:t>
    </dgm:pt>
    <dgm:pt modelId="{8F9567D6-BDBE-4986-9ED6-C9FB2688ECB2}" type="sibTrans" cxnId="{C2BD89AD-5FD4-4083-96B2-442024BCB42E}">
      <dgm:prSet/>
      <dgm:spPr/>
      <dgm:t>
        <a:bodyPr/>
        <a:lstStyle/>
        <a:p>
          <a:endParaRPr lang="lv-LV"/>
        </a:p>
      </dgm:t>
    </dgm:pt>
    <dgm:pt modelId="{046ADC43-BC58-429F-8008-2C62CFDFE18E}">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Iespējams norādīt papildus informāciju, kas zinātniekam liekas nozīmīga projekta kontekstā.</a:t>
          </a:r>
        </a:p>
      </dgm:t>
    </dgm:pt>
    <dgm:pt modelId="{18B010C6-D5B0-431F-8654-AF76E22A20E0}" type="parTrans" cxnId="{538B02C3-400D-478B-8913-28310C4F1D1F}">
      <dgm:prSet/>
      <dgm:spPr/>
      <dgm:t>
        <a:bodyPr/>
        <a:lstStyle/>
        <a:p>
          <a:endParaRPr lang="lv-LV"/>
        </a:p>
      </dgm:t>
    </dgm:pt>
    <dgm:pt modelId="{6C60BC77-4F58-43F7-A73A-21A91783CE46}" type="sibTrans" cxnId="{538B02C3-400D-478B-8913-28310C4F1D1F}">
      <dgm:prSet/>
      <dgm:spPr/>
      <dgm:t>
        <a:bodyPr/>
        <a:lstStyle/>
        <a:p>
          <a:endParaRPr lang="lv-LV"/>
        </a:p>
      </dgm:t>
    </dgm:pt>
    <dgm:pt modelId="{4987F3F4-80E2-41E8-9907-4D8571AC9320}" type="pres">
      <dgm:prSet presAssocID="{9B604CB6-521D-4DC7-8433-C5BED0E9D22E}" presName="linear" presStyleCnt="0">
        <dgm:presLayoutVars>
          <dgm:dir/>
          <dgm:animLvl val="lvl"/>
          <dgm:resizeHandles val="exact"/>
        </dgm:presLayoutVars>
      </dgm:prSet>
      <dgm:spPr/>
    </dgm:pt>
    <dgm:pt modelId="{1E6E201E-3A47-4FC0-89A3-21B9C83EBECC}" type="pres">
      <dgm:prSet presAssocID="{831AA8C1-8797-4EFE-915E-F7DBEA6B54DF}" presName="parentLin" presStyleCnt="0"/>
      <dgm:spPr/>
    </dgm:pt>
    <dgm:pt modelId="{09BC7EB0-9C51-440C-81F3-46E2C023B1CE}" type="pres">
      <dgm:prSet presAssocID="{831AA8C1-8797-4EFE-915E-F7DBEA6B54DF}" presName="parentLeftMargin" presStyleLbl="node1" presStyleIdx="0" presStyleCnt="1"/>
      <dgm:spPr/>
    </dgm:pt>
    <dgm:pt modelId="{1B4CC01D-D3BE-48DD-92EA-0E0E732C78A8}" type="pres">
      <dgm:prSet presAssocID="{831AA8C1-8797-4EFE-915E-F7DBEA6B54DF}" presName="parentText" presStyleLbl="node1" presStyleIdx="0" presStyleCnt="1">
        <dgm:presLayoutVars>
          <dgm:chMax val="0"/>
          <dgm:bulletEnabled val="1"/>
        </dgm:presLayoutVars>
      </dgm:prSet>
      <dgm:spPr/>
    </dgm:pt>
    <dgm:pt modelId="{089CEE3C-CEE4-4705-8068-DF2EC59A8970}" type="pres">
      <dgm:prSet presAssocID="{831AA8C1-8797-4EFE-915E-F7DBEA6B54DF}" presName="negativeSpace" presStyleCnt="0"/>
      <dgm:spPr/>
    </dgm:pt>
    <dgm:pt modelId="{B2763E0D-24A3-4C0A-9846-2978A1B238F9}" type="pres">
      <dgm:prSet presAssocID="{831AA8C1-8797-4EFE-915E-F7DBEA6B54DF}" presName="childText" presStyleLbl="conFgAcc1" presStyleIdx="0" presStyleCnt="1">
        <dgm:presLayoutVars>
          <dgm:bulletEnabled val="1"/>
        </dgm:presLayoutVars>
      </dgm:prSet>
      <dgm:spPr/>
    </dgm:pt>
  </dgm:ptLst>
  <dgm:cxnLst>
    <dgm:cxn modelId="{9D0E5416-49FC-479B-906E-E8AF8BF3D995}" type="presOf" srcId="{0A559294-5616-4A03-B023-347B1CF26B81}" destId="{B2763E0D-24A3-4C0A-9846-2978A1B238F9}" srcOrd="0" destOrd="0" presId="urn:microsoft.com/office/officeart/2005/8/layout/list1"/>
    <dgm:cxn modelId="{4F310917-D845-43BB-9004-80237C4B9E6C}" type="presOf" srcId="{046ADC43-BC58-429F-8008-2C62CFDFE18E}" destId="{B2763E0D-24A3-4C0A-9846-2978A1B238F9}" srcOrd="0" destOrd="5" presId="urn:microsoft.com/office/officeart/2005/8/layout/list1"/>
    <dgm:cxn modelId="{AC341B1F-3F6C-47D4-9A30-742BE3790952}" type="presOf" srcId="{FFD36E96-CA61-491F-8516-149B6AB64AF9}" destId="{B2763E0D-24A3-4C0A-9846-2978A1B238F9}" srcOrd="0" destOrd="2" presId="urn:microsoft.com/office/officeart/2005/8/layout/list1"/>
    <dgm:cxn modelId="{CD6DFC2A-84C2-45D5-BA83-FBB07ECDB2D6}" srcId="{831AA8C1-8797-4EFE-915E-F7DBEA6B54DF}" destId="{FFD36E96-CA61-491F-8516-149B6AB64AF9}" srcOrd="2" destOrd="0" parTransId="{D87EB089-DE98-448C-9B68-145F2DEB8398}" sibTransId="{C6656743-301B-4A13-B4B3-2416860E6D9A}"/>
    <dgm:cxn modelId="{8E276D62-8434-46AB-99C1-F16A6ED90399}" srcId="{9B604CB6-521D-4DC7-8433-C5BED0E9D22E}" destId="{831AA8C1-8797-4EFE-915E-F7DBEA6B54DF}" srcOrd="0" destOrd="0" parTransId="{5FF1BC95-DD63-422F-8A09-C5725BAFED4F}" sibTransId="{AA626313-F235-4725-A503-D93DD28D9528}"/>
    <dgm:cxn modelId="{1F79BF4F-AC3D-43C7-BAD7-3A47B91FD23E}" type="presOf" srcId="{AC1E1C7E-4826-47E6-A438-0F131880D5CD}" destId="{B2763E0D-24A3-4C0A-9846-2978A1B238F9}" srcOrd="0" destOrd="4" presId="urn:microsoft.com/office/officeart/2005/8/layout/list1"/>
    <dgm:cxn modelId="{E1715F77-7245-4D84-9B26-63EFD07EAB98}" type="presOf" srcId="{F274F40A-BE3E-4B09-828B-D026358FAF67}" destId="{B2763E0D-24A3-4C0A-9846-2978A1B238F9}" srcOrd="0" destOrd="1" presId="urn:microsoft.com/office/officeart/2005/8/layout/list1"/>
    <dgm:cxn modelId="{8AA35291-2E29-42FA-89D3-917B03B8FED1}" srcId="{831AA8C1-8797-4EFE-915E-F7DBEA6B54DF}" destId="{5FDA2F50-019C-4F0D-AA81-EB8DA090FC4D}" srcOrd="3" destOrd="0" parTransId="{F8FE3182-C3A8-4FF6-A9E4-AFEA00E85740}" sibTransId="{BA75FB32-6B11-4F71-8C59-4FBCE338DF12}"/>
    <dgm:cxn modelId="{FFDC4792-A3A1-4390-BEA4-AF1366A2DEA9}" type="presOf" srcId="{831AA8C1-8797-4EFE-915E-F7DBEA6B54DF}" destId="{1B4CC01D-D3BE-48DD-92EA-0E0E732C78A8}" srcOrd="1" destOrd="0" presId="urn:microsoft.com/office/officeart/2005/8/layout/list1"/>
    <dgm:cxn modelId="{C2BD89AD-5FD4-4083-96B2-442024BCB42E}" srcId="{831AA8C1-8797-4EFE-915E-F7DBEA6B54DF}" destId="{AC1E1C7E-4826-47E6-A438-0F131880D5CD}" srcOrd="4" destOrd="0" parTransId="{6D671F45-155A-4A12-8A6C-596E5F97F6C3}" sibTransId="{8F9567D6-BDBE-4986-9ED6-C9FB2688ECB2}"/>
    <dgm:cxn modelId="{08C0F2B0-16DB-4625-B08F-DFE4C08E2058}" srcId="{831AA8C1-8797-4EFE-915E-F7DBEA6B54DF}" destId="{F274F40A-BE3E-4B09-828B-D026358FAF67}" srcOrd="1" destOrd="0" parTransId="{665A3EE0-D026-4A18-9886-3BCE26690649}" sibTransId="{B6F0F8FB-9B20-4F49-99F1-12A85069BCAD}"/>
    <dgm:cxn modelId="{FD39ABC0-A2A9-458A-B194-D4207CF6B4C3}" type="presOf" srcId="{831AA8C1-8797-4EFE-915E-F7DBEA6B54DF}" destId="{09BC7EB0-9C51-440C-81F3-46E2C023B1CE}" srcOrd="0" destOrd="0" presId="urn:microsoft.com/office/officeart/2005/8/layout/list1"/>
    <dgm:cxn modelId="{538B02C3-400D-478B-8913-28310C4F1D1F}" srcId="{831AA8C1-8797-4EFE-915E-F7DBEA6B54DF}" destId="{046ADC43-BC58-429F-8008-2C62CFDFE18E}" srcOrd="5" destOrd="0" parTransId="{18B010C6-D5B0-431F-8654-AF76E22A20E0}" sibTransId="{6C60BC77-4F58-43F7-A73A-21A91783CE46}"/>
    <dgm:cxn modelId="{AEB171D6-AA87-4C2D-9881-1911602CBC94}" type="presOf" srcId="{9B604CB6-521D-4DC7-8433-C5BED0E9D22E}" destId="{4987F3F4-80E2-41E8-9907-4D8571AC9320}" srcOrd="0" destOrd="0" presId="urn:microsoft.com/office/officeart/2005/8/layout/list1"/>
    <dgm:cxn modelId="{D7F43EE9-C19C-4E54-B23A-39EBA8A9C0E3}" type="presOf" srcId="{5FDA2F50-019C-4F0D-AA81-EB8DA090FC4D}" destId="{B2763E0D-24A3-4C0A-9846-2978A1B238F9}" srcOrd="0" destOrd="3" presId="urn:microsoft.com/office/officeart/2005/8/layout/list1"/>
    <dgm:cxn modelId="{03801AF1-B764-4D20-AB72-A7A7F90BC99F}" srcId="{831AA8C1-8797-4EFE-915E-F7DBEA6B54DF}" destId="{0A559294-5616-4A03-B023-347B1CF26B81}" srcOrd="0" destOrd="0" parTransId="{7F4347BC-95C7-488A-828C-E780E74CB1C3}" sibTransId="{7ACF0E0F-B778-4A0C-A888-033DFB96B873}"/>
    <dgm:cxn modelId="{9FF552CA-E389-4D09-9E8E-44D12686D999}" type="presParOf" srcId="{4987F3F4-80E2-41E8-9907-4D8571AC9320}" destId="{1E6E201E-3A47-4FC0-89A3-21B9C83EBECC}" srcOrd="0" destOrd="0" presId="urn:microsoft.com/office/officeart/2005/8/layout/list1"/>
    <dgm:cxn modelId="{BCA7D906-2A2D-4FD5-BE83-CDCB873F9E21}" type="presParOf" srcId="{1E6E201E-3A47-4FC0-89A3-21B9C83EBECC}" destId="{09BC7EB0-9C51-440C-81F3-46E2C023B1CE}" srcOrd="0" destOrd="0" presId="urn:microsoft.com/office/officeart/2005/8/layout/list1"/>
    <dgm:cxn modelId="{D5CEF266-B782-4FEC-B325-12A1236037BF}" type="presParOf" srcId="{1E6E201E-3A47-4FC0-89A3-21B9C83EBECC}" destId="{1B4CC01D-D3BE-48DD-92EA-0E0E732C78A8}" srcOrd="1" destOrd="0" presId="urn:microsoft.com/office/officeart/2005/8/layout/list1"/>
    <dgm:cxn modelId="{72FB5146-7212-43F8-A3C7-4C0F659A701D}" type="presParOf" srcId="{4987F3F4-80E2-41E8-9907-4D8571AC9320}" destId="{089CEE3C-CEE4-4705-8068-DF2EC59A8970}" srcOrd="1" destOrd="0" presId="urn:microsoft.com/office/officeart/2005/8/layout/list1"/>
    <dgm:cxn modelId="{09D9D68D-38EE-42F3-AE98-650E5C009ED1}" type="presParOf" srcId="{4987F3F4-80E2-41E8-9907-4D8571AC9320}" destId="{B2763E0D-24A3-4C0A-9846-2978A1B238F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41F0CB-C0A0-4686-918A-C2E4BCD682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F57716F0-9742-4762-A623-8E4C6C2C69F6}">
      <dgm:prSet phldrT="[Text]"/>
      <dgm:spPr>
        <a:solidFill>
          <a:schemeClr val="accent2">
            <a:lumMod val="75000"/>
          </a:schemeClr>
        </a:solidFill>
      </dgm:spPr>
      <dgm:t>
        <a:bodyPr/>
        <a:lstStyle/>
        <a:p>
          <a:r>
            <a:rPr lang="lv-LV" dirty="0"/>
            <a:t>D, E, F. G, H,  un I daļas</a:t>
          </a:r>
        </a:p>
      </dgm:t>
    </dgm:pt>
    <dgm:pt modelId="{3D6CC123-0AC5-40C9-9C3F-81441C3532B2}" type="parTrans" cxnId="{23197A54-ABF1-4B66-ACD6-2DD12F360061}">
      <dgm:prSet/>
      <dgm:spPr/>
      <dgm:t>
        <a:bodyPr/>
        <a:lstStyle/>
        <a:p>
          <a:endParaRPr lang="lv-LV"/>
        </a:p>
      </dgm:t>
    </dgm:pt>
    <dgm:pt modelId="{556A9EC0-A179-4363-8F21-41B51D9D6585}" type="sibTrans" cxnId="{23197A54-ABF1-4B66-ACD6-2DD12F360061}">
      <dgm:prSet/>
      <dgm:spPr/>
      <dgm:t>
        <a:bodyPr/>
        <a:lstStyle/>
        <a:p>
          <a:endParaRPr lang="lv-LV"/>
        </a:p>
      </dgm:t>
    </dgm:pt>
    <dgm:pt modelId="{3C66F8E9-60E5-4CB0-8989-30273AD969C8}">
      <dgm:prSet/>
      <dgm:spPr>
        <a:ln>
          <a:solidFill>
            <a:schemeClr val="accent2">
              <a:lumMod val="75000"/>
            </a:schemeClr>
          </a:solidFill>
        </a:ln>
      </dgm:spPr>
      <dgm:t>
        <a:bodyPr/>
        <a:lstStyle/>
        <a:p>
          <a:pPr algn="just"/>
          <a:r>
            <a:rPr lang="lv-LV" dirty="0">
              <a:solidFill>
                <a:schemeClr val="accent2">
                  <a:lumMod val="75000"/>
                </a:schemeClr>
              </a:solidFill>
            </a:rPr>
            <a:t>D daļa </a:t>
          </a:r>
          <a:r>
            <a:rPr lang="lv-LV" dirty="0"/>
            <a:t>“Projekta iesniedzēja apliecinājums”</a:t>
          </a:r>
        </a:p>
      </dgm:t>
    </dgm:pt>
    <dgm:pt modelId="{3639AC4C-C54B-4C1C-8B47-CC243B08249B}" type="parTrans" cxnId="{C6FD0F4D-9A13-4FA5-B41E-358CEE9A54AB}">
      <dgm:prSet/>
      <dgm:spPr/>
      <dgm:t>
        <a:bodyPr/>
        <a:lstStyle/>
        <a:p>
          <a:endParaRPr lang="lv-LV"/>
        </a:p>
      </dgm:t>
    </dgm:pt>
    <dgm:pt modelId="{53336149-DA3B-44E1-ACFA-6D933CA9B451}" type="sibTrans" cxnId="{C6FD0F4D-9A13-4FA5-B41E-358CEE9A54AB}">
      <dgm:prSet/>
      <dgm:spPr/>
      <dgm:t>
        <a:bodyPr/>
        <a:lstStyle/>
        <a:p>
          <a:endParaRPr lang="lv-LV"/>
        </a:p>
      </dgm:t>
    </dgm:pt>
    <dgm:pt modelId="{6627DFA7-D8FC-423A-89B9-0D2895E59A1A}">
      <dgm:prSet/>
      <dgm:spPr>
        <a:ln>
          <a:solidFill>
            <a:schemeClr val="accent2">
              <a:lumMod val="75000"/>
            </a:schemeClr>
          </a:solidFill>
        </a:ln>
      </dgm:spPr>
      <dgm:t>
        <a:bodyPr/>
        <a:lstStyle/>
        <a:p>
          <a:pPr algn="just"/>
          <a:r>
            <a:rPr lang="lv-LV" dirty="0">
              <a:solidFill>
                <a:schemeClr val="accent2">
                  <a:lumMod val="75000"/>
                </a:schemeClr>
              </a:solidFill>
            </a:rPr>
            <a:t>E daļa </a:t>
          </a:r>
          <a:r>
            <a:rPr lang="lv-LV" dirty="0"/>
            <a:t>“Projekta sadarbības partnera zinātniskās institūcijas apliecinājums”</a:t>
          </a:r>
        </a:p>
      </dgm:t>
    </dgm:pt>
    <dgm:pt modelId="{7196804E-13D9-41AF-95EC-697B1A7000F0}" type="parTrans" cxnId="{16B5D73D-95DC-4A56-99EB-12B2552E324D}">
      <dgm:prSet/>
      <dgm:spPr/>
      <dgm:t>
        <a:bodyPr/>
        <a:lstStyle/>
        <a:p>
          <a:endParaRPr lang="lv-LV"/>
        </a:p>
      </dgm:t>
    </dgm:pt>
    <dgm:pt modelId="{5FB4C4DB-6E27-46E1-88AC-705966B27DE0}" type="sibTrans" cxnId="{16B5D73D-95DC-4A56-99EB-12B2552E324D}">
      <dgm:prSet/>
      <dgm:spPr/>
      <dgm:t>
        <a:bodyPr/>
        <a:lstStyle/>
        <a:p>
          <a:endParaRPr lang="lv-LV"/>
        </a:p>
      </dgm:t>
    </dgm:pt>
    <dgm:pt modelId="{1B0AAA7B-B33F-41BE-A40D-CADB12700EDC}">
      <dgm:prSet/>
      <dgm:spPr>
        <a:ln>
          <a:solidFill>
            <a:schemeClr val="accent2">
              <a:lumMod val="75000"/>
            </a:schemeClr>
          </a:solidFill>
        </a:ln>
      </dgm:spPr>
      <dgm:t>
        <a:bodyPr/>
        <a:lstStyle/>
        <a:p>
          <a:pPr algn="just"/>
          <a:r>
            <a:rPr lang="lv-LV" dirty="0">
              <a:solidFill>
                <a:schemeClr val="accent2">
                  <a:lumMod val="75000"/>
                </a:schemeClr>
              </a:solidFill>
            </a:rPr>
            <a:t>F daļa </a:t>
          </a:r>
          <a:r>
            <a:rPr lang="lv-LV" dirty="0"/>
            <a:t>“Projekta sadarbības partnera-valsts institūcijas apliecinājums”</a:t>
          </a:r>
        </a:p>
      </dgm:t>
    </dgm:pt>
    <dgm:pt modelId="{7A647FD5-703A-45A7-8D85-D6FC7181ABB2}" type="parTrans" cxnId="{4899EAD2-64A5-46C8-A07B-1116C91F9096}">
      <dgm:prSet/>
      <dgm:spPr/>
      <dgm:t>
        <a:bodyPr/>
        <a:lstStyle/>
        <a:p>
          <a:endParaRPr lang="lv-LV"/>
        </a:p>
      </dgm:t>
    </dgm:pt>
    <dgm:pt modelId="{70BEB879-071D-47FB-BFA1-D116122CB7ED}" type="sibTrans" cxnId="{4899EAD2-64A5-46C8-A07B-1116C91F9096}">
      <dgm:prSet/>
      <dgm:spPr/>
      <dgm:t>
        <a:bodyPr/>
        <a:lstStyle/>
        <a:p>
          <a:endParaRPr lang="lv-LV"/>
        </a:p>
      </dgm:t>
    </dgm:pt>
    <dgm:pt modelId="{5D9AA37A-8AB3-4885-A9A6-DF72138F9E2F}">
      <dgm:prSet/>
      <dgm:spPr>
        <a:ln>
          <a:solidFill>
            <a:schemeClr val="accent2">
              <a:lumMod val="75000"/>
            </a:schemeClr>
          </a:solidFill>
        </a:ln>
      </dgm:spPr>
      <dgm:t>
        <a:bodyPr/>
        <a:lstStyle/>
        <a:p>
          <a:pPr algn="just"/>
          <a:r>
            <a:rPr lang="lv-LV" dirty="0">
              <a:solidFill>
                <a:schemeClr val="accent2">
                  <a:lumMod val="75000"/>
                </a:schemeClr>
              </a:solidFill>
            </a:rPr>
            <a:t>G daļa </a:t>
          </a:r>
          <a:r>
            <a:rPr lang="lv-LV" dirty="0"/>
            <a:t>“Finanšu apgrozījuma pārskata veidlapa” par 2021.-2023.gadu</a:t>
          </a:r>
        </a:p>
      </dgm:t>
    </dgm:pt>
    <dgm:pt modelId="{8B3571E8-71F2-4B21-AEEA-E5C256456617}" type="parTrans" cxnId="{2283D42C-69CB-4F89-AB89-C376EFB0DD6D}">
      <dgm:prSet/>
      <dgm:spPr/>
      <dgm:t>
        <a:bodyPr/>
        <a:lstStyle/>
        <a:p>
          <a:endParaRPr lang="lv-LV"/>
        </a:p>
      </dgm:t>
    </dgm:pt>
    <dgm:pt modelId="{7891B278-7C0A-40DC-9FD6-7952B099FD52}" type="sibTrans" cxnId="{2283D42C-69CB-4F89-AB89-C376EFB0DD6D}">
      <dgm:prSet/>
      <dgm:spPr/>
      <dgm:t>
        <a:bodyPr/>
        <a:lstStyle/>
        <a:p>
          <a:endParaRPr lang="lv-LV"/>
        </a:p>
      </dgm:t>
    </dgm:pt>
    <dgm:pt modelId="{31273E7D-4429-45B6-8A4A-DD6B4C642909}">
      <dgm:prSet/>
      <dgm:spPr>
        <a:ln>
          <a:solidFill>
            <a:schemeClr val="accent2">
              <a:lumMod val="75000"/>
            </a:schemeClr>
          </a:solidFill>
        </a:ln>
      </dgm:spPr>
      <dgm:t>
        <a:bodyPr/>
        <a:lstStyle/>
        <a:p>
          <a:pPr algn="just"/>
          <a:r>
            <a:rPr lang="lv-LV" dirty="0">
              <a:solidFill>
                <a:schemeClr val="accent2">
                  <a:lumMod val="75000"/>
                </a:schemeClr>
              </a:solidFill>
            </a:rPr>
            <a:t>H daļa </a:t>
          </a:r>
          <a:r>
            <a:rPr lang="lv-LV" dirty="0"/>
            <a:t>“Darbības, kurām nav saimnieciska rakstura”</a:t>
          </a:r>
        </a:p>
      </dgm:t>
    </dgm:pt>
    <dgm:pt modelId="{B027714C-7BC4-47E1-8215-7C04C68B25FE}" type="parTrans" cxnId="{F3278D17-8B12-4FFD-B15D-0C87A80F1CBF}">
      <dgm:prSet/>
      <dgm:spPr/>
      <dgm:t>
        <a:bodyPr/>
        <a:lstStyle/>
        <a:p>
          <a:endParaRPr lang="lv-LV"/>
        </a:p>
      </dgm:t>
    </dgm:pt>
    <dgm:pt modelId="{34B6875C-E54D-46D0-B7A8-50D1D62A406C}" type="sibTrans" cxnId="{F3278D17-8B12-4FFD-B15D-0C87A80F1CBF}">
      <dgm:prSet/>
      <dgm:spPr/>
      <dgm:t>
        <a:bodyPr/>
        <a:lstStyle/>
        <a:p>
          <a:endParaRPr lang="lv-LV"/>
        </a:p>
      </dgm:t>
    </dgm:pt>
    <dgm:pt modelId="{9C307432-C71B-46F5-BFCD-9A03F9A68B96}">
      <dgm:prSet/>
      <dgm:spPr>
        <a:ln>
          <a:solidFill>
            <a:schemeClr val="accent2">
              <a:lumMod val="75000"/>
            </a:schemeClr>
          </a:solidFill>
        </a:ln>
      </dgm:spPr>
      <dgm:t>
        <a:bodyPr/>
        <a:lstStyle/>
        <a:p>
          <a:pPr algn="just"/>
          <a:r>
            <a:rPr lang="lv-LV" dirty="0">
              <a:solidFill>
                <a:schemeClr val="accent2">
                  <a:lumMod val="75000"/>
                </a:schemeClr>
              </a:solidFill>
            </a:rPr>
            <a:t>I daļa </a:t>
          </a:r>
          <a:r>
            <a:rPr lang="lv-LV" dirty="0"/>
            <a:t>“Horizontālie uzdevumi un rezultāti“</a:t>
          </a:r>
        </a:p>
      </dgm:t>
    </dgm:pt>
    <dgm:pt modelId="{E8BAB31A-0F29-4AB5-B28E-CEE718708222}" type="parTrans" cxnId="{BB4F0597-0AA8-40CF-8ED6-4DE777262FD3}">
      <dgm:prSet/>
      <dgm:spPr/>
      <dgm:t>
        <a:bodyPr/>
        <a:lstStyle/>
        <a:p>
          <a:endParaRPr lang="lv-LV"/>
        </a:p>
      </dgm:t>
    </dgm:pt>
    <dgm:pt modelId="{1183C242-99C1-4EFE-8130-6BAC440BF3B4}" type="sibTrans" cxnId="{BB4F0597-0AA8-40CF-8ED6-4DE777262FD3}">
      <dgm:prSet/>
      <dgm:spPr/>
      <dgm:t>
        <a:bodyPr/>
        <a:lstStyle/>
        <a:p>
          <a:endParaRPr lang="lv-LV"/>
        </a:p>
      </dgm:t>
    </dgm:pt>
    <dgm:pt modelId="{22ACF66E-AAB9-4355-9718-3A586FDDD4FA}">
      <dgm:prSet/>
      <dgm:spPr>
        <a:ln>
          <a:solidFill>
            <a:schemeClr val="accent2">
              <a:lumMod val="75000"/>
            </a:schemeClr>
          </a:solidFill>
        </a:ln>
      </dgm:spPr>
      <dgm:t>
        <a:bodyPr/>
        <a:lstStyle/>
        <a:p>
          <a:pPr algn="l"/>
          <a:endParaRPr lang="lv-LV" dirty="0"/>
        </a:p>
      </dgm:t>
    </dgm:pt>
    <dgm:pt modelId="{9EB18280-0309-4559-8F04-47B0607B8505}" type="parTrans" cxnId="{0954EB33-2231-40D9-8E7D-2F51D6CB0F1B}">
      <dgm:prSet/>
      <dgm:spPr/>
      <dgm:t>
        <a:bodyPr/>
        <a:lstStyle/>
        <a:p>
          <a:endParaRPr lang="lv-LV"/>
        </a:p>
      </dgm:t>
    </dgm:pt>
    <dgm:pt modelId="{81FE4874-BBCF-46B0-BA9C-AC2895E67051}" type="sibTrans" cxnId="{0954EB33-2231-40D9-8E7D-2F51D6CB0F1B}">
      <dgm:prSet/>
      <dgm:spPr/>
      <dgm:t>
        <a:bodyPr/>
        <a:lstStyle/>
        <a:p>
          <a:endParaRPr lang="lv-LV"/>
        </a:p>
      </dgm:t>
    </dgm:pt>
    <dgm:pt modelId="{4294D76B-416D-4B32-8D52-FA041EE2684C}" type="pres">
      <dgm:prSet presAssocID="{3F41F0CB-C0A0-4686-918A-C2E4BCD6824C}" presName="linear" presStyleCnt="0">
        <dgm:presLayoutVars>
          <dgm:dir/>
          <dgm:animLvl val="lvl"/>
          <dgm:resizeHandles val="exact"/>
        </dgm:presLayoutVars>
      </dgm:prSet>
      <dgm:spPr/>
    </dgm:pt>
    <dgm:pt modelId="{FF8BD913-C760-4A39-87AD-FFB5520231D3}" type="pres">
      <dgm:prSet presAssocID="{F57716F0-9742-4762-A623-8E4C6C2C69F6}" presName="parentLin" presStyleCnt="0"/>
      <dgm:spPr/>
    </dgm:pt>
    <dgm:pt modelId="{77CC0D63-7006-491A-8666-1B7FD8BBAF57}" type="pres">
      <dgm:prSet presAssocID="{F57716F0-9742-4762-A623-8E4C6C2C69F6}" presName="parentLeftMargin" presStyleLbl="node1" presStyleIdx="0" presStyleCnt="1"/>
      <dgm:spPr/>
    </dgm:pt>
    <dgm:pt modelId="{DDCB5901-2FFF-402A-B6FB-9015095DF81D}" type="pres">
      <dgm:prSet presAssocID="{F57716F0-9742-4762-A623-8E4C6C2C69F6}" presName="parentText" presStyleLbl="node1" presStyleIdx="0" presStyleCnt="1">
        <dgm:presLayoutVars>
          <dgm:chMax val="0"/>
          <dgm:bulletEnabled val="1"/>
        </dgm:presLayoutVars>
      </dgm:prSet>
      <dgm:spPr/>
    </dgm:pt>
    <dgm:pt modelId="{91A724F5-A58F-4B06-A4D6-847D0E39A3FF}" type="pres">
      <dgm:prSet presAssocID="{F57716F0-9742-4762-A623-8E4C6C2C69F6}" presName="negativeSpace" presStyleCnt="0"/>
      <dgm:spPr/>
    </dgm:pt>
    <dgm:pt modelId="{3440EEF1-E4A4-453A-A670-8180511D449F}" type="pres">
      <dgm:prSet presAssocID="{F57716F0-9742-4762-A623-8E4C6C2C69F6}" presName="childText" presStyleLbl="conFgAcc1" presStyleIdx="0" presStyleCnt="1">
        <dgm:presLayoutVars>
          <dgm:bulletEnabled val="1"/>
        </dgm:presLayoutVars>
      </dgm:prSet>
      <dgm:spPr/>
    </dgm:pt>
  </dgm:ptLst>
  <dgm:cxnLst>
    <dgm:cxn modelId="{F3278D17-8B12-4FFD-B15D-0C87A80F1CBF}" srcId="{F57716F0-9742-4762-A623-8E4C6C2C69F6}" destId="{31273E7D-4429-45B6-8A4A-DD6B4C642909}" srcOrd="4" destOrd="0" parTransId="{B027714C-7BC4-47E1-8215-7C04C68B25FE}" sibTransId="{34B6875C-E54D-46D0-B7A8-50D1D62A406C}"/>
    <dgm:cxn modelId="{2283D42C-69CB-4F89-AB89-C376EFB0DD6D}" srcId="{F57716F0-9742-4762-A623-8E4C6C2C69F6}" destId="{5D9AA37A-8AB3-4885-A9A6-DF72138F9E2F}" srcOrd="3" destOrd="0" parTransId="{8B3571E8-71F2-4B21-AEEA-E5C256456617}" sibTransId="{7891B278-7C0A-40DC-9FD6-7952B099FD52}"/>
    <dgm:cxn modelId="{0954EB33-2231-40D9-8E7D-2F51D6CB0F1B}" srcId="{F57716F0-9742-4762-A623-8E4C6C2C69F6}" destId="{22ACF66E-AAB9-4355-9718-3A586FDDD4FA}" srcOrd="6" destOrd="0" parTransId="{9EB18280-0309-4559-8F04-47B0607B8505}" sibTransId="{81FE4874-BBCF-46B0-BA9C-AC2895E67051}"/>
    <dgm:cxn modelId="{16B5D73D-95DC-4A56-99EB-12B2552E324D}" srcId="{F57716F0-9742-4762-A623-8E4C6C2C69F6}" destId="{6627DFA7-D8FC-423A-89B9-0D2895E59A1A}" srcOrd="1" destOrd="0" parTransId="{7196804E-13D9-41AF-95EC-697B1A7000F0}" sibTransId="{5FB4C4DB-6E27-46E1-88AC-705966B27DE0}"/>
    <dgm:cxn modelId="{3CCD7561-3EC8-41D8-B445-F975A139961E}" type="presOf" srcId="{9C307432-C71B-46F5-BFCD-9A03F9A68B96}" destId="{3440EEF1-E4A4-453A-A670-8180511D449F}" srcOrd="0" destOrd="5" presId="urn:microsoft.com/office/officeart/2005/8/layout/list1"/>
    <dgm:cxn modelId="{56D24244-5685-4B61-BC05-D5D1F8AD6D15}" type="presOf" srcId="{3C66F8E9-60E5-4CB0-8989-30273AD969C8}" destId="{3440EEF1-E4A4-453A-A670-8180511D449F}" srcOrd="0" destOrd="0" presId="urn:microsoft.com/office/officeart/2005/8/layout/list1"/>
    <dgm:cxn modelId="{C6FD0F4D-9A13-4FA5-B41E-358CEE9A54AB}" srcId="{F57716F0-9742-4762-A623-8E4C6C2C69F6}" destId="{3C66F8E9-60E5-4CB0-8989-30273AD969C8}" srcOrd="0" destOrd="0" parTransId="{3639AC4C-C54B-4C1C-8B47-CC243B08249B}" sibTransId="{53336149-DA3B-44E1-ACFA-6D933CA9B451}"/>
    <dgm:cxn modelId="{23197A54-ABF1-4B66-ACD6-2DD12F360061}" srcId="{3F41F0CB-C0A0-4686-918A-C2E4BCD6824C}" destId="{F57716F0-9742-4762-A623-8E4C6C2C69F6}" srcOrd="0" destOrd="0" parTransId="{3D6CC123-0AC5-40C9-9C3F-81441C3532B2}" sibTransId="{556A9EC0-A179-4363-8F21-41B51D9D6585}"/>
    <dgm:cxn modelId="{62E97477-D097-4C5F-AD06-C60680862A12}" type="presOf" srcId="{1B0AAA7B-B33F-41BE-A40D-CADB12700EDC}" destId="{3440EEF1-E4A4-453A-A670-8180511D449F}" srcOrd="0" destOrd="2" presId="urn:microsoft.com/office/officeart/2005/8/layout/list1"/>
    <dgm:cxn modelId="{BB4F0597-0AA8-40CF-8ED6-4DE777262FD3}" srcId="{F57716F0-9742-4762-A623-8E4C6C2C69F6}" destId="{9C307432-C71B-46F5-BFCD-9A03F9A68B96}" srcOrd="5" destOrd="0" parTransId="{E8BAB31A-0F29-4AB5-B28E-CEE718708222}" sibTransId="{1183C242-99C1-4EFE-8130-6BAC440BF3B4}"/>
    <dgm:cxn modelId="{BD15B4AE-8F97-4CA2-8DCF-9E4ACE9E5DA9}" type="presOf" srcId="{5D9AA37A-8AB3-4885-A9A6-DF72138F9E2F}" destId="{3440EEF1-E4A4-453A-A670-8180511D449F}" srcOrd="0" destOrd="3" presId="urn:microsoft.com/office/officeart/2005/8/layout/list1"/>
    <dgm:cxn modelId="{7A9ADDB3-DAA5-490E-81A2-3D2628499227}" type="presOf" srcId="{F57716F0-9742-4762-A623-8E4C6C2C69F6}" destId="{DDCB5901-2FFF-402A-B6FB-9015095DF81D}" srcOrd="1" destOrd="0" presId="urn:microsoft.com/office/officeart/2005/8/layout/list1"/>
    <dgm:cxn modelId="{C67858B6-0072-448E-8E3C-52CEC7BCA3C7}" type="presOf" srcId="{22ACF66E-AAB9-4355-9718-3A586FDDD4FA}" destId="{3440EEF1-E4A4-453A-A670-8180511D449F}" srcOrd="0" destOrd="6" presId="urn:microsoft.com/office/officeart/2005/8/layout/list1"/>
    <dgm:cxn modelId="{89761EC0-AB91-44D8-8103-58F274AF53F3}" type="presOf" srcId="{31273E7D-4429-45B6-8A4A-DD6B4C642909}" destId="{3440EEF1-E4A4-453A-A670-8180511D449F}" srcOrd="0" destOrd="4" presId="urn:microsoft.com/office/officeart/2005/8/layout/list1"/>
    <dgm:cxn modelId="{FA0420C4-BD27-4CDF-88D1-A2CDCB152FCD}" type="presOf" srcId="{6627DFA7-D8FC-423A-89B9-0D2895E59A1A}" destId="{3440EEF1-E4A4-453A-A670-8180511D449F}" srcOrd="0" destOrd="1" presId="urn:microsoft.com/office/officeart/2005/8/layout/list1"/>
    <dgm:cxn modelId="{4899EAD2-64A5-46C8-A07B-1116C91F9096}" srcId="{F57716F0-9742-4762-A623-8E4C6C2C69F6}" destId="{1B0AAA7B-B33F-41BE-A40D-CADB12700EDC}" srcOrd="2" destOrd="0" parTransId="{7A647FD5-703A-45A7-8D85-D6FC7181ABB2}" sibTransId="{70BEB879-071D-47FB-BFA1-D116122CB7ED}"/>
    <dgm:cxn modelId="{7F96BBD4-CEA0-4B9D-87C7-229E8444DA5B}" type="presOf" srcId="{3F41F0CB-C0A0-4686-918A-C2E4BCD6824C}" destId="{4294D76B-416D-4B32-8D52-FA041EE2684C}" srcOrd="0" destOrd="0" presId="urn:microsoft.com/office/officeart/2005/8/layout/list1"/>
    <dgm:cxn modelId="{5EC6B7DB-4DAB-4A07-8E48-1F5F8CA60081}" type="presOf" srcId="{F57716F0-9742-4762-A623-8E4C6C2C69F6}" destId="{77CC0D63-7006-491A-8666-1B7FD8BBAF57}" srcOrd="0" destOrd="0" presId="urn:microsoft.com/office/officeart/2005/8/layout/list1"/>
    <dgm:cxn modelId="{89463A44-BDFB-468F-91B7-4726D5B66D0A}" type="presParOf" srcId="{4294D76B-416D-4B32-8D52-FA041EE2684C}" destId="{FF8BD913-C760-4A39-87AD-FFB5520231D3}" srcOrd="0" destOrd="0" presId="urn:microsoft.com/office/officeart/2005/8/layout/list1"/>
    <dgm:cxn modelId="{65816A90-69F9-4CCA-8BE2-CB78DDC2CA38}" type="presParOf" srcId="{FF8BD913-C760-4A39-87AD-FFB5520231D3}" destId="{77CC0D63-7006-491A-8666-1B7FD8BBAF57}" srcOrd="0" destOrd="0" presId="urn:microsoft.com/office/officeart/2005/8/layout/list1"/>
    <dgm:cxn modelId="{9764AD6F-DF96-4809-B515-A3DC611B0D9A}" type="presParOf" srcId="{FF8BD913-C760-4A39-87AD-FFB5520231D3}" destId="{DDCB5901-2FFF-402A-B6FB-9015095DF81D}" srcOrd="1" destOrd="0" presId="urn:microsoft.com/office/officeart/2005/8/layout/list1"/>
    <dgm:cxn modelId="{431184C2-083E-4F6B-9347-E94DDBD012CD}" type="presParOf" srcId="{4294D76B-416D-4B32-8D52-FA041EE2684C}" destId="{91A724F5-A58F-4B06-A4D6-847D0E39A3FF}" srcOrd="1" destOrd="0" presId="urn:microsoft.com/office/officeart/2005/8/layout/list1"/>
    <dgm:cxn modelId="{BD318DC1-89B8-47BB-BFB9-B0D0C7D3A008}" type="presParOf" srcId="{4294D76B-416D-4B32-8D52-FA041EE2684C}" destId="{3440EEF1-E4A4-453A-A670-8180511D449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953E4D-DC70-4D59-A07D-462C8618D3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5B9F1848-7949-4E27-A2FA-CFAE0BD7E55A}">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Kritēriji</a:t>
          </a:r>
        </a:p>
      </dgm:t>
    </dgm:pt>
    <dgm:pt modelId="{ED43907F-48AE-4898-8351-51A7CAB8B859}" type="parTrans" cxnId="{30E34660-716F-454D-844D-0012773BC545}">
      <dgm:prSet/>
      <dgm:spPr/>
      <dgm:t>
        <a:bodyPr/>
        <a:lstStyle/>
        <a:p>
          <a:endParaRPr lang="lv-LV"/>
        </a:p>
      </dgm:t>
    </dgm:pt>
    <dgm:pt modelId="{D489F156-2E50-4C04-9777-B2D27E5C8340}" type="sibTrans" cxnId="{30E34660-716F-454D-844D-0012773BC545}">
      <dgm:prSet/>
      <dgm:spPr/>
      <dgm:t>
        <a:bodyPr/>
        <a:lstStyle/>
        <a:p>
          <a:endParaRPr lang="lv-LV"/>
        </a:p>
      </dgm:t>
    </dgm:pt>
    <dgm:pt modelId="{CC5F0C6E-1184-442D-9136-DB75DACABBDC}">
      <dgm:prSet phldrT="[Text]"/>
      <dgm:spPr>
        <a:solidFill>
          <a:schemeClr val="accent2">
            <a:lumMod val="60000"/>
            <a:lumOff val="40000"/>
          </a:schemeClr>
        </a:solidFill>
      </dgm:spPr>
      <dgm:t>
        <a:bodyPr/>
        <a:lstStyle/>
        <a:p>
          <a:r>
            <a:rPr lang="lv-LV" dirty="0">
              <a:latin typeface="Verdana" panose="020B0604030504040204" pitchFamily="34" charset="0"/>
              <a:ea typeface="Verdana" panose="020B0604030504040204" pitchFamily="34" charset="0"/>
            </a:rPr>
            <a:t>Papildu kritēriji</a:t>
          </a:r>
        </a:p>
      </dgm:t>
    </dgm:pt>
    <dgm:pt modelId="{9FAD0200-F1C4-4FB3-B4DC-D8D514C22B9C}" type="parTrans" cxnId="{A076A039-D1B5-497E-9541-CA7C134C65CD}">
      <dgm:prSet/>
      <dgm:spPr/>
      <dgm:t>
        <a:bodyPr/>
        <a:lstStyle/>
        <a:p>
          <a:endParaRPr lang="lv-LV"/>
        </a:p>
      </dgm:t>
    </dgm:pt>
    <dgm:pt modelId="{D181F64B-0C1A-4553-B5BC-36DC78993302}" type="sibTrans" cxnId="{A076A039-D1B5-497E-9541-CA7C134C65CD}">
      <dgm:prSet/>
      <dgm:spPr/>
      <dgm:t>
        <a:bodyPr/>
        <a:lstStyle/>
        <a:p>
          <a:endParaRPr lang="lv-LV"/>
        </a:p>
      </dgm:t>
    </dgm:pt>
    <dgm:pt modelId="{D3F7723B-6533-4547-85BD-326FBD170E4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pieteikums ir pilnībā aizpildīts, noformēts un iesniegts, izmantojot informācijas sistēmu;</a:t>
          </a:r>
        </a:p>
      </dgm:t>
    </dgm:pt>
    <dgm:pt modelId="{69689899-00FB-45BD-BA93-5AE1D58CDB07}" type="parTrans" cxnId="{F3909D7F-83C9-454D-B2EF-DA2360C3075E}">
      <dgm:prSet/>
      <dgm:spPr/>
      <dgm:t>
        <a:bodyPr/>
        <a:lstStyle/>
        <a:p>
          <a:endParaRPr lang="lv-LV"/>
        </a:p>
      </dgm:t>
    </dgm:pt>
    <dgm:pt modelId="{8B243100-36B0-4680-A1AF-49F539D83CAF}" type="sibTrans" cxnId="{F3909D7F-83C9-454D-B2EF-DA2360C3075E}">
      <dgm:prSet/>
      <dgm:spPr/>
      <dgm:t>
        <a:bodyPr/>
        <a:lstStyle/>
        <a:p>
          <a:endParaRPr lang="lv-LV"/>
        </a:p>
      </dgm:t>
    </dgm:pt>
    <dgm:pt modelId="{666DA832-A709-4DBA-9503-BC8E2496CFB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ir iesniegts projekta pieteikuma attiecīgo sadaļu tulkojums angļu valodā atbilstoši konkursa nolikuma prasībām;</a:t>
          </a:r>
        </a:p>
      </dgm:t>
    </dgm:pt>
    <dgm:pt modelId="{450595FC-1ABC-4076-BC47-53BA41E293DB}" type="parTrans" cxnId="{575A5D1F-EAB2-4088-A3B3-CC10820D2E2E}">
      <dgm:prSet/>
      <dgm:spPr/>
      <dgm:t>
        <a:bodyPr/>
        <a:lstStyle/>
        <a:p>
          <a:endParaRPr lang="lv-LV"/>
        </a:p>
      </dgm:t>
    </dgm:pt>
    <dgm:pt modelId="{C8580517-D8FD-4482-8A8E-C7A8F84573D2}" type="sibTrans" cxnId="{575A5D1F-EAB2-4088-A3B3-CC10820D2E2E}">
      <dgm:prSet/>
      <dgm:spPr/>
      <dgm:t>
        <a:bodyPr/>
        <a:lstStyle/>
        <a:p>
          <a:endParaRPr lang="lv-LV"/>
        </a:p>
      </dgm:t>
    </dgm:pt>
    <dgm:pt modelId="{A3F3FC63-4DF6-40D6-90E8-25DF663BBFBD}">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ir izpildītas konkursa nolikuma prasības par zinātniskās grupas dalības nosacījumiem;</a:t>
          </a:r>
        </a:p>
      </dgm:t>
    </dgm:pt>
    <dgm:pt modelId="{AFC1C259-2E6D-4FE3-A316-4C9ABF87DDD8}" type="parTrans" cxnId="{7C3367B3-F131-4EC7-AB04-B4F851A02774}">
      <dgm:prSet/>
      <dgm:spPr/>
      <dgm:t>
        <a:bodyPr/>
        <a:lstStyle/>
        <a:p>
          <a:endParaRPr lang="lv-LV"/>
        </a:p>
      </dgm:t>
    </dgm:pt>
    <dgm:pt modelId="{E802C647-98D5-48C0-841B-9A8ACB2D67E4}" type="sibTrans" cxnId="{7C3367B3-F131-4EC7-AB04-B4F851A02774}">
      <dgm:prSet/>
      <dgm:spPr/>
      <dgm:t>
        <a:bodyPr/>
        <a:lstStyle/>
        <a:p>
          <a:endParaRPr lang="lv-LV"/>
        </a:p>
      </dgm:t>
    </dgm:pt>
    <dgm:pt modelId="{D9764727-6994-4F3C-83A6-3E309EBF8A9F}">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projektu īsteno zinātniskajā institūcijā, kas atbilst šo noteikumu prasībām;</a:t>
          </a:r>
        </a:p>
      </dgm:t>
    </dgm:pt>
    <dgm:pt modelId="{30756FAB-6379-4330-B6A9-0376FB9E8B11}" type="parTrans" cxnId="{1417048A-0D05-47B4-8783-E2087A616E35}">
      <dgm:prSet/>
      <dgm:spPr/>
      <dgm:t>
        <a:bodyPr/>
        <a:lstStyle/>
        <a:p>
          <a:endParaRPr lang="lv-LV"/>
        </a:p>
      </dgm:t>
    </dgm:pt>
    <dgm:pt modelId="{A82AF50C-529A-443E-9F4A-B8A0A74469EE}" type="sibTrans" cxnId="{1417048A-0D05-47B4-8783-E2087A616E35}">
      <dgm:prSet/>
      <dgm:spPr/>
      <dgm:t>
        <a:bodyPr/>
        <a:lstStyle/>
        <a:p>
          <a:endParaRPr lang="lv-LV"/>
        </a:p>
      </dgm:t>
    </dgm:pt>
    <dgm:pt modelId="{6B17A793-38B8-42DF-AB96-CFC5DABE989A}">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ja projekta īstenošanā piedalās sadarbības partneris, tas atbilst šo noteikumu un konkursa nolikuma prasībām;</a:t>
          </a:r>
        </a:p>
      </dgm:t>
    </dgm:pt>
    <dgm:pt modelId="{822D1904-B1CF-456F-839E-CB1B635E82EE}" type="parTrans" cxnId="{657E4690-EC7C-4F96-9BAF-32481357FAF5}">
      <dgm:prSet/>
      <dgm:spPr/>
      <dgm:t>
        <a:bodyPr/>
        <a:lstStyle/>
        <a:p>
          <a:endParaRPr lang="lv-LV"/>
        </a:p>
      </dgm:t>
    </dgm:pt>
    <dgm:pt modelId="{AD64608C-6A2E-4499-90BF-535FE1AE9443}" type="sibTrans" cxnId="{657E4690-EC7C-4F96-9BAF-32481357FAF5}">
      <dgm:prSet/>
      <dgm:spPr/>
      <dgm:t>
        <a:bodyPr/>
        <a:lstStyle/>
        <a:p>
          <a:endParaRPr lang="lv-LV"/>
        </a:p>
      </dgm:t>
    </dgm:pt>
    <dgm:pt modelId="{78891B47-E76A-4EF1-B94C-627AC7B23E5C}">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iesniegumā norādītās attiecināmās izmaksas atbilst konkursa nolikumā noteiktajām prasībām;</a:t>
          </a:r>
        </a:p>
      </dgm:t>
    </dgm:pt>
    <dgm:pt modelId="{953A9F3D-8492-42CF-BB8E-6F7B8D8182C9}" type="parTrans" cxnId="{72B3643D-10F3-42AB-8E53-A1A9C8572FBD}">
      <dgm:prSet/>
      <dgm:spPr/>
      <dgm:t>
        <a:bodyPr/>
        <a:lstStyle/>
        <a:p>
          <a:endParaRPr lang="lv-LV"/>
        </a:p>
      </dgm:t>
    </dgm:pt>
    <dgm:pt modelId="{4235F58C-7DFA-4725-A879-5DFD738EDDBD}" type="sibTrans" cxnId="{72B3643D-10F3-42AB-8E53-A1A9C8572FBD}">
      <dgm:prSet/>
      <dgm:spPr/>
      <dgm:t>
        <a:bodyPr/>
        <a:lstStyle/>
        <a:p>
          <a:endParaRPr lang="lv-LV"/>
        </a:p>
      </dgm:t>
    </dgm:pt>
    <dgm:pt modelId="{55875356-0E8D-43B7-A024-3B8F3B5BD29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projekts ir ar saimniecisku darbību nesaistīts;</a:t>
          </a:r>
        </a:p>
      </dgm:t>
    </dgm:pt>
    <dgm:pt modelId="{8DC4DCC2-36AB-4B9A-957E-77041169F4CE}" type="parTrans" cxnId="{FCC479CC-D39E-4A01-969F-30BD69F567FD}">
      <dgm:prSet/>
      <dgm:spPr/>
      <dgm:t>
        <a:bodyPr/>
        <a:lstStyle/>
        <a:p>
          <a:endParaRPr lang="lv-LV"/>
        </a:p>
      </dgm:t>
    </dgm:pt>
    <dgm:pt modelId="{5349C433-888A-4515-A397-EF58CD86E368}" type="sibTrans" cxnId="{FCC479CC-D39E-4A01-969F-30BD69F567FD}">
      <dgm:prSet/>
      <dgm:spPr/>
      <dgm:t>
        <a:bodyPr/>
        <a:lstStyle/>
        <a:p>
          <a:endParaRPr lang="lv-LV"/>
        </a:p>
      </dgm:t>
    </dgm:pt>
    <dgm:pt modelId="{EBBF5675-2400-423A-8406-03FA681BED4A}">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ir aptverti </a:t>
          </a:r>
          <a:r>
            <a:rPr lang="lv-LV" dirty="0">
              <a:solidFill>
                <a:schemeClr val="accent2">
                  <a:lumMod val="75000"/>
                </a:schemeClr>
              </a:solidFill>
              <a:latin typeface="Verdana" panose="020B0604030504040204" pitchFamily="34" charset="0"/>
              <a:ea typeface="Verdana" panose="020B0604030504040204" pitchFamily="34" charset="0"/>
            </a:rPr>
            <a:t>visi</a:t>
          </a:r>
          <a:r>
            <a:rPr lang="lv-LV" dirty="0">
              <a:latin typeface="Verdana" panose="020B0604030504040204" pitchFamily="34" charset="0"/>
              <a:ea typeface="Verdana" panose="020B0604030504040204" pitchFamily="34" charset="0"/>
            </a:rPr>
            <a:t> MK rīkojuma 7. punktā noteiktie programmas horizontālie uzdevumi.</a:t>
          </a:r>
        </a:p>
      </dgm:t>
    </dgm:pt>
    <dgm:pt modelId="{F45CFAEF-3F51-43E8-8B9A-72B2F1F20827}" type="parTrans" cxnId="{B3F57F80-E941-44B5-8BA1-8616A164A2E5}">
      <dgm:prSet/>
      <dgm:spPr/>
      <dgm:t>
        <a:bodyPr/>
        <a:lstStyle/>
        <a:p>
          <a:endParaRPr lang="lv-LV"/>
        </a:p>
      </dgm:t>
    </dgm:pt>
    <dgm:pt modelId="{9D0C8434-EAA2-4E1D-B9A2-02D3723810AA}" type="sibTrans" cxnId="{B3F57F80-E941-44B5-8BA1-8616A164A2E5}">
      <dgm:prSet/>
      <dgm:spPr/>
      <dgm:t>
        <a:bodyPr/>
        <a:lstStyle/>
        <a:p>
          <a:endParaRPr lang="lv-LV"/>
        </a:p>
      </dgm:t>
    </dgm:pt>
    <dgm:pt modelId="{B230A8FF-5463-47F6-BE92-1F70DF46AA07}">
      <dgm:prSet/>
      <dgm:spPr>
        <a:ln>
          <a:solidFill>
            <a:schemeClr val="accent2">
              <a:lumMod val="75000"/>
            </a:schemeClr>
          </a:solidFill>
        </a:ln>
      </dgm:spPr>
      <dgm:t>
        <a:bodyPr/>
        <a:lstStyle/>
        <a:p>
          <a:pPr algn="l"/>
          <a:endParaRPr lang="lv-LV" dirty="0"/>
        </a:p>
      </dgm:t>
    </dgm:pt>
    <dgm:pt modelId="{77BF00B8-0EFE-4634-BEBC-CA2B2EF08CEA}" type="parTrans" cxnId="{47528CFA-C5B1-4EC6-B58F-A9DF2919976B}">
      <dgm:prSet/>
      <dgm:spPr/>
      <dgm:t>
        <a:bodyPr/>
        <a:lstStyle/>
        <a:p>
          <a:endParaRPr lang="lv-LV"/>
        </a:p>
      </dgm:t>
    </dgm:pt>
    <dgm:pt modelId="{6B32C2FA-1CD0-4924-9DE7-30AABBD2E942}" type="sibTrans" cxnId="{47528CFA-C5B1-4EC6-B58F-A9DF2919976B}">
      <dgm:prSet/>
      <dgm:spPr/>
      <dgm:t>
        <a:bodyPr/>
        <a:lstStyle/>
        <a:p>
          <a:endParaRPr lang="lv-LV"/>
        </a:p>
      </dgm:t>
    </dgm:pt>
    <dgm:pt modelId="{8746178E-C93E-4F90-BC0B-138E077001DD}">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dubultā finansējuma riska neesība ar citiem publiskajiem finansēšanas avotiem.</a:t>
          </a:r>
        </a:p>
      </dgm:t>
    </dgm:pt>
    <dgm:pt modelId="{B5948A73-D0F9-4AAC-B467-812A151D8ED3}" type="parTrans" cxnId="{0E449284-E61B-4492-82CE-E02139CAB673}">
      <dgm:prSet/>
      <dgm:spPr/>
      <dgm:t>
        <a:bodyPr/>
        <a:lstStyle/>
        <a:p>
          <a:endParaRPr lang="lv-LV"/>
        </a:p>
      </dgm:t>
    </dgm:pt>
    <dgm:pt modelId="{30A044FB-96A4-4590-B797-271D30F4B2F8}" type="sibTrans" cxnId="{0E449284-E61B-4492-82CE-E02139CAB673}">
      <dgm:prSet/>
      <dgm:spPr/>
      <dgm:t>
        <a:bodyPr/>
        <a:lstStyle/>
        <a:p>
          <a:endParaRPr lang="lv-LV"/>
        </a:p>
      </dgm:t>
    </dgm:pt>
    <dgm:pt modelId="{F8F34C79-D632-47A7-A216-CF1FAF99DD2C}">
      <dgm:prSet/>
      <dgm:spPr/>
      <dgm:t>
        <a:bodyPr/>
        <a:lstStyle/>
        <a:p>
          <a:pPr algn="just"/>
          <a:endParaRPr lang="lv-LV" dirty="0">
            <a:latin typeface="Verdana" panose="020B0604030504040204" pitchFamily="34" charset="0"/>
            <a:ea typeface="Verdana" panose="020B0604030504040204" pitchFamily="34" charset="0"/>
          </a:endParaRPr>
        </a:p>
      </dgm:t>
    </dgm:pt>
    <dgm:pt modelId="{34D56806-434D-4A3E-B634-3EFE42A536DE}" type="parTrans" cxnId="{C6C9B2CA-39FA-4BFB-81EF-3628DEB502A6}">
      <dgm:prSet/>
      <dgm:spPr/>
      <dgm:t>
        <a:bodyPr/>
        <a:lstStyle/>
        <a:p>
          <a:endParaRPr lang="lv-LV"/>
        </a:p>
      </dgm:t>
    </dgm:pt>
    <dgm:pt modelId="{D99ED9FD-5E5A-497C-BC9C-FC9DBA320F16}" type="sibTrans" cxnId="{C6C9B2CA-39FA-4BFB-81EF-3628DEB502A6}">
      <dgm:prSet/>
      <dgm:spPr/>
      <dgm:t>
        <a:bodyPr/>
        <a:lstStyle/>
        <a:p>
          <a:endParaRPr lang="lv-LV"/>
        </a:p>
      </dgm:t>
    </dgm:pt>
    <dgm:pt modelId="{6DFF316A-787B-4F7B-8443-480A1FDBA080}" type="pres">
      <dgm:prSet presAssocID="{1B953E4D-DC70-4D59-A07D-462C8618D3CD}" presName="linear" presStyleCnt="0">
        <dgm:presLayoutVars>
          <dgm:dir/>
          <dgm:animLvl val="lvl"/>
          <dgm:resizeHandles val="exact"/>
        </dgm:presLayoutVars>
      </dgm:prSet>
      <dgm:spPr/>
    </dgm:pt>
    <dgm:pt modelId="{A3F58ED6-53E6-4A30-888F-72B73BA64D63}" type="pres">
      <dgm:prSet presAssocID="{5B9F1848-7949-4E27-A2FA-CFAE0BD7E55A}" presName="parentLin" presStyleCnt="0"/>
      <dgm:spPr/>
    </dgm:pt>
    <dgm:pt modelId="{545EE151-F18C-4C20-9AE3-49304C27D556}" type="pres">
      <dgm:prSet presAssocID="{5B9F1848-7949-4E27-A2FA-CFAE0BD7E55A}" presName="parentLeftMargin" presStyleLbl="node1" presStyleIdx="0" presStyleCnt="2"/>
      <dgm:spPr/>
    </dgm:pt>
    <dgm:pt modelId="{690AC03C-D1E8-485B-B1A3-37D9D7D960B7}" type="pres">
      <dgm:prSet presAssocID="{5B9F1848-7949-4E27-A2FA-CFAE0BD7E55A}" presName="parentText" presStyleLbl="node1" presStyleIdx="0" presStyleCnt="2">
        <dgm:presLayoutVars>
          <dgm:chMax val="0"/>
          <dgm:bulletEnabled val="1"/>
        </dgm:presLayoutVars>
      </dgm:prSet>
      <dgm:spPr/>
    </dgm:pt>
    <dgm:pt modelId="{216C06C6-6CC1-48D9-91F8-F49501B34186}" type="pres">
      <dgm:prSet presAssocID="{5B9F1848-7949-4E27-A2FA-CFAE0BD7E55A}" presName="negativeSpace" presStyleCnt="0"/>
      <dgm:spPr/>
    </dgm:pt>
    <dgm:pt modelId="{0519819F-F00A-4A50-86C2-F6362377D046}" type="pres">
      <dgm:prSet presAssocID="{5B9F1848-7949-4E27-A2FA-CFAE0BD7E55A}" presName="childText" presStyleLbl="conFgAcc1" presStyleIdx="0" presStyleCnt="2">
        <dgm:presLayoutVars>
          <dgm:bulletEnabled val="1"/>
        </dgm:presLayoutVars>
      </dgm:prSet>
      <dgm:spPr/>
    </dgm:pt>
    <dgm:pt modelId="{E733E574-6610-4D23-98BC-4CD77CB2BC47}" type="pres">
      <dgm:prSet presAssocID="{D489F156-2E50-4C04-9777-B2D27E5C8340}" presName="spaceBetweenRectangles" presStyleCnt="0"/>
      <dgm:spPr/>
    </dgm:pt>
    <dgm:pt modelId="{C3ECAD6A-9E3C-4197-9976-D0B8521CB594}" type="pres">
      <dgm:prSet presAssocID="{CC5F0C6E-1184-442D-9136-DB75DACABBDC}" presName="parentLin" presStyleCnt="0"/>
      <dgm:spPr/>
    </dgm:pt>
    <dgm:pt modelId="{73F275E5-5242-42E4-9CE4-7BC2C43EC137}" type="pres">
      <dgm:prSet presAssocID="{CC5F0C6E-1184-442D-9136-DB75DACABBDC}" presName="parentLeftMargin" presStyleLbl="node1" presStyleIdx="0" presStyleCnt="2"/>
      <dgm:spPr/>
    </dgm:pt>
    <dgm:pt modelId="{97819B6C-4F81-4718-9841-7FFE10CF8016}" type="pres">
      <dgm:prSet presAssocID="{CC5F0C6E-1184-442D-9136-DB75DACABBDC}" presName="parentText" presStyleLbl="node1" presStyleIdx="1" presStyleCnt="2">
        <dgm:presLayoutVars>
          <dgm:chMax val="0"/>
          <dgm:bulletEnabled val="1"/>
        </dgm:presLayoutVars>
      </dgm:prSet>
      <dgm:spPr/>
    </dgm:pt>
    <dgm:pt modelId="{29237D04-52C8-4BA3-851E-8E4EFB61C4FD}" type="pres">
      <dgm:prSet presAssocID="{CC5F0C6E-1184-442D-9136-DB75DACABBDC}" presName="negativeSpace" presStyleCnt="0"/>
      <dgm:spPr/>
    </dgm:pt>
    <dgm:pt modelId="{5226DEA1-9E0E-4DF4-B215-755901189863}" type="pres">
      <dgm:prSet presAssocID="{CC5F0C6E-1184-442D-9136-DB75DACABBDC}" presName="childText" presStyleLbl="conFgAcc1" presStyleIdx="1" presStyleCnt="2">
        <dgm:presLayoutVars>
          <dgm:bulletEnabled val="1"/>
        </dgm:presLayoutVars>
      </dgm:prSet>
      <dgm:spPr/>
    </dgm:pt>
  </dgm:ptLst>
  <dgm:cxnLst>
    <dgm:cxn modelId="{575A5D1F-EAB2-4088-A3B3-CC10820D2E2E}" srcId="{5B9F1848-7949-4E27-A2FA-CFAE0BD7E55A}" destId="{666DA832-A709-4DBA-9503-BC8E2496CFB8}" srcOrd="1" destOrd="0" parTransId="{450595FC-1ABC-4076-BC47-53BA41E293DB}" sibTransId="{C8580517-D8FD-4482-8A8E-C7A8F84573D2}"/>
    <dgm:cxn modelId="{B62A3F39-9A5B-46C0-9DB9-868B32A168F6}" type="presOf" srcId="{8746178E-C93E-4F90-BC0B-138E077001DD}" destId="{0519819F-F00A-4A50-86C2-F6362377D046}" srcOrd="0" destOrd="7" presId="urn:microsoft.com/office/officeart/2005/8/layout/list1"/>
    <dgm:cxn modelId="{A076A039-D1B5-497E-9541-CA7C134C65CD}" srcId="{1B953E4D-DC70-4D59-A07D-462C8618D3CD}" destId="{CC5F0C6E-1184-442D-9136-DB75DACABBDC}" srcOrd="1" destOrd="0" parTransId="{9FAD0200-F1C4-4FB3-B4DC-D8D514C22B9C}" sibTransId="{D181F64B-0C1A-4553-B5BC-36DC78993302}"/>
    <dgm:cxn modelId="{B3A09F3B-7474-4AD8-867B-96F68B641CA5}" type="presOf" srcId="{CC5F0C6E-1184-442D-9136-DB75DACABBDC}" destId="{73F275E5-5242-42E4-9CE4-7BC2C43EC137}" srcOrd="0" destOrd="0" presId="urn:microsoft.com/office/officeart/2005/8/layout/list1"/>
    <dgm:cxn modelId="{72B3643D-10F3-42AB-8E53-A1A9C8572FBD}" srcId="{5B9F1848-7949-4E27-A2FA-CFAE0BD7E55A}" destId="{78891B47-E76A-4EF1-B94C-627AC7B23E5C}" srcOrd="5" destOrd="0" parTransId="{953A9F3D-8492-42CF-BB8E-6F7B8D8182C9}" sibTransId="{4235F58C-7DFA-4725-A879-5DFD738EDDBD}"/>
    <dgm:cxn modelId="{30E34660-716F-454D-844D-0012773BC545}" srcId="{1B953E4D-DC70-4D59-A07D-462C8618D3CD}" destId="{5B9F1848-7949-4E27-A2FA-CFAE0BD7E55A}" srcOrd="0" destOrd="0" parTransId="{ED43907F-48AE-4898-8351-51A7CAB8B859}" sibTransId="{D489F156-2E50-4C04-9777-B2D27E5C8340}"/>
    <dgm:cxn modelId="{C87D4E45-9AF5-43D2-B90C-2C31BF4E5D14}" type="presOf" srcId="{D9764727-6994-4F3C-83A6-3E309EBF8A9F}" destId="{0519819F-F00A-4A50-86C2-F6362377D046}" srcOrd="0" destOrd="3" presId="urn:microsoft.com/office/officeart/2005/8/layout/list1"/>
    <dgm:cxn modelId="{A886E748-4AD5-411E-9880-42723C9B1B29}" type="presOf" srcId="{A3F3FC63-4DF6-40D6-90E8-25DF663BBFBD}" destId="{0519819F-F00A-4A50-86C2-F6362377D046}" srcOrd="0" destOrd="2" presId="urn:microsoft.com/office/officeart/2005/8/layout/list1"/>
    <dgm:cxn modelId="{FD049F4D-378B-4CCF-9FC1-F01EDD169641}" type="presOf" srcId="{EBBF5675-2400-423A-8406-03FA681BED4A}" destId="{5226DEA1-9E0E-4DF4-B215-755901189863}" srcOrd="0" destOrd="0" presId="urn:microsoft.com/office/officeart/2005/8/layout/list1"/>
    <dgm:cxn modelId="{F3909D7F-83C9-454D-B2EF-DA2360C3075E}" srcId="{5B9F1848-7949-4E27-A2FA-CFAE0BD7E55A}" destId="{D3F7723B-6533-4547-85BD-326FBD170E48}" srcOrd="0" destOrd="0" parTransId="{69689899-00FB-45BD-BA93-5AE1D58CDB07}" sibTransId="{8B243100-36B0-4680-A1AF-49F539D83CAF}"/>
    <dgm:cxn modelId="{B3F57F80-E941-44B5-8BA1-8616A164A2E5}" srcId="{CC5F0C6E-1184-442D-9136-DB75DACABBDC}" destId="{EBBF5675-2400-423A-8406-03FA681BED4A}" srcOrd="0" destOrd="0" parTransId="{F45CFAEF-3F51-43E8-8B9A-72B2F1F20827}" sibTransId="{9D0C8434-EAA2-4E1D-B9A2-02D3723810AA}"/>
    <dgm:cxn modelId="{0E449284-E61B-4492-82CE-E02139CAB673}" srcId="{5B9F1848-7949-4E27-A2FA-CFAE0BD7E55A}" destId="{8746178E-C93E-4F90-BC0B-138E077001DD}" srcOrd="7" destOrd="0" parTransId="{B5948A73-D0F9-4AAC-B467-812A151D8ED3}" sibTransId="{30A044FB-96A4-4590-B797-271D30F4B2F8}"/>
    <dgm:cxn modelId="{1417048A-0D05-47B4-8783-E2087A616E35}" srcId="{5B9F1848-7949-4E27-A2FA-CFAE0BD7E55A}" destId="{D9764727-6994-4F3C-83A6-3E309EBF8A9F}" srcOrd="3" destOrd="0" parTransId="{30756FAB-6379-4330-B6A9-0376FB9E8B11}" sibTransId="{A82AF50C-529A-443E-9F4A-B8A0A74469EE}"/>
    <dgm:cxn modelId="{657E4690-EC7C-4F96-9BAF-32481357FAF5}" srcId="{5B9F1848-7949-4E27-A2FA-CFAE0BD7E55A}" destId="{6B17A793-38B8-42DF-AB96-CFC5DABE989A}" srcOrd="4" destOrd="0" parTransId="{822D1904-B1CF-456F-839E-CB1B635E82EE}" sibTransId="{AD64608C-6A2E-4499-90BF-535FE1AE9443}"/>
    <dgm:cxn modelId="{F0D7E89B-C1F6-4030-A920-E6D2ADC2423F}" type="presOf" srcId="{666DA832-A709-4DBA-9503-BC8E2496CFB8}" destId="{0519819F-F00A-4A50-86C2-F6362377D046}" srcOrd="0" destOrd="1" presId="urn:microsoft.com/office/officeart/2005/8/layout/list1"/>
    <dgm:cxn modelId="{7C3367B3-F131-4EC7-AB04-B4F851A02774}" srcId="{5B9F1848-7949-4E27-A2FA-CFAE0BD7E55A}" destId="{A3F3FC63-4DF6-40D6-90E8-25DF663BBFBD}" srcOrd="2" destOrd="0" parTransId="{AFC1C259-2E6D-4FE3-A316-4C9ABF87DDD8}" sibTransId="{E802C647-98D5-48C0-841B-9A8ACB2D67E4}"/>
    <dgm:cxn modelId="{C6C9B2CA-39FA-4BFB-81EF-3628DEB502A6}" srcId="{CC5F0C6E-1184-442D-9136-DB75DACABBDC}" destId="{F8F34C79-D632-47A7-A216-CF1FAF99DD2C}" srcOrd="1" destOrd="0" parTransId="{34D56806-434D-4A3E-B634-3EFE42A536DE}" sibTransId="{D99ED9FD-5E5A-497C-BC9C-FC9DBA320F16}"/>
    <dgm:cxn modelId="{FCC479CC-D39E-4A01-969F-30BD69F567FD}" srcId="{5B9F1848-7949-4E27-A2FA-CFAE0BD7E55A}" destId="{55875356-0E8D-43B7-A024-3B8F3B5BD297}" srcOrd="6" destOrd="0" parTransId="{8DC4DCC2-36AB-4B9A-957E-77041169F4CE}" sibTransId="{5349C433-888A-4515-A397-EF58CD86E368}"/>
    <dgm:cxn modelId="{D5FF78CD-3482-4A5C-B960-F2CC1674658E}" type="presOf" srcId="{B230A8FF-5463-47F6-BE92-1F70DF46AA07}" destId="{5226DEA1-9E0E-4DF4-B215-755901189863}" srcOrd="0" destOrd="2" presId="urn:microsoft.com/office/officeart/2005/8/layout/list1"/>
    <dgm:cxn modelId="{66B1B5D1-6E3E-4D5A-88EA-C8330984D91A}" type="presOf" srcId="{1B953E4D-DC70-4D59-A07D-462C8618D3CD}" destId="{6DFF316A-787B-4F7B-8443-480A1FDBA080}" srcOrd="0" destOrd="0" presId="urn:microsoft.com/office/officeart/2005/8/layout/list1"/>
    <dgm:cxn modelId="{68745DD7-EE2D-47C5-BD0E-1DD4E65E86B4}" type="presOf" srcId="{CC5F0C6E-1184-442D-9136-DB75DACABBDC}" destId="{97819B6C-4F81-4718-9841-7FFE10CF8016}" srcOrd="1" destOrd="0" presId="urn:microsoft.com/office/officeart/2005/8/layout/list1"/>
    <dgm:cxn modelId="{AE8495E3-E908-4930-81DF-3AA75EB937E7}" type="presOf" srcId="{5B9F1848-7949-4E27-A2FA-CFAE0BD7E55A}" destId="{545EE151-F18C-4C20-9AE3-49304C27D556}" srcOrd="0" destOrd="0" presId="urn:microsoft.com/office/officeart/2005/8/layout/list1"/>
    <dgm:cxn modelId="{EDBB24EC-AAFE-4313-8EFD-86E6675F027C}" type="presOf" srcId="{D3F7723B-6533-4547-85BD-326FBD170E48}" destId="{0519819F-F00A-4A50-86C2-F6362377D046}" srcOrd="0" destOrd="0" presId="urn:microsoft.com/office/officeart/2005/8/layout/list1"/>
    <dgm:cxn modelId="{BFDCD2EF-8BDD-4B83-8471-929A2A3A46EC}" type="presOf" srcId="{6B17A793-38B8-42DF-AB96-CFC5DABE989A}" destId="{0519819F-F00A-4A50-86C2-F6362377D046}" srcOrd="0" destOrd="4" presId="urn:microsoft.com/office/officeart/2005/8/layout/list1"/>
    <dgm:cxn modelId="{2B822EF6-B5ED-42F4-8911-C161CEFF7015}" type="presOf" srcId="{F8F34C79-D632-47A7-A216-CF1FAF99DD2C}" destId="{5226DEA1-9E0E-4DF4-B215-755901189863}" srcOrd="0" destOrd="1" presId="urn:microsoft.com/office/officeart/2005/8/layout/list1"/>
    <dgm:cxn modelId="{DFA324FA-F38B-4555-9C78-42BB51EC5443}" type="presOf" srcId="{55875356-0E8D-43B7-A024-3B8F3B5BD297}" destId="{0519819F-F00A-4A50-86C2-F6362377D046}" srcOrd="0" destOrd="6" presId="urn:microsoft.com/office/officeart/2005/8/layout/list1"/>
    <dgm:cxn modelId="{E8327FFA-3B8D-48FB-902A-E0B209795881}" type="presOf" srcId="{78891B47-E76A-4EF1-B94C-627AC7B23E5C}" destId="{0519819F-F00A-4A50-86C2-F6362377D046}" srcOrd="0" destOrd="5" presId="urn:microsoft.com/office/officeart/2005/8/layout/list1"/>
    <dgm:cxn modelId="{47528CFA-C5B1-4EC6-B58F-A9DF2919976B}" srcId="{CC5F0C6E-1184-442D-9136-DB75DACABBDC}" destId="{B230A8FF-5463-47F6-BE92-1F70DF46AA07}" srcOrd="2" destOrd="0" parTransId="{77BF00B8-0EFE-4634-BEBC-CA2B2EF08CEA}" sibTransId="{6B32C2FA-1CD0-4924-9DE7-30AABBD2E942}"/>
    <dgm:cxn modelId="{4F4D63FC-0360-479D-9026-517875FC18FA}" type="presOf" srcId="{5B9F1848-7949-4E27-A2FA-CFAE0BD7E55A}" destId="{690AC03C-D1E8-485B-B1A3-37D9D7D960B7}" srcOrd="1" destOrd="0" presId="urn:microsoft.com/office/officeart/2005/8/layout/list1"/>
    <dgm:cxn modelId="{EB3EE8EE-B79B-472C-99F0-C68E29D292DD}" type="presParOf" srcId="{6DFF316A-787B-4F7B-8443-480A1FDBA080}" destId="{A3F58ED6-53E6-4A30-888F-72B73BA64D63}" srcOrd="0" destOrd="0" presId="urn:microsoft.com/office/officeart/2005/8/layout/list1"/>
    <dgm:cxn modelId="{587A6D79-744C-434A-A9C2-9066E1CB7161}" type="presParOf" srcId="{A3F58ED6-53E6-4A30-888F-72B73BA64D63}" destId="{545EE151-F18C-4C20-9AE3-49304C27D556}" srcOrd="0" destOrd="0" presId="urn:microsoft.com/office/officeart/2005/8/layout/list1"/>
    <dgm:cxn modelId="{D6D287A0-7D6C-4A42-AE84-61A41C19236F}" type="presParOf" srcId="{A3F58ED6-53E6-4A30-888F-72B73BA64D63}" destId="{690AC03C-D1E8-485B-B1A3-37D9D7D960B7}" srcOrd="1" destOrd="0" presId="urn:microsoft.com/office/officeart/2005/8/layout/list1"/>
    <dgm:cxn modelId="{FF10DB54-3F90-4DE3-BED0-B46845A5F130}" type="presParOf" srcId="{6DFF316A-787B-4F7B-8443-480A1FDBA080}" destId="{216C06C6-6CC1-48D9-91F8-F49501B34186}" srcOrd="1" destOrd="0" presId="urn:microsoft.com/office/officeart/2005/8/layout/list1"/>
    <dgm:cxn modelId="{073D2475-F0C3-45AE-AB9E-D3084963F9B8}" type="presParOf" srcId="{6DFF316A-787B-4F7B-8443-480A1FDBA080}" destId="{0519819F-F00A-4A50-86C2-F6362377D046}" srcOrd="2" destOrd="0" presId="urn:microsoft.com/office/officeart/2005/8/layout/list1"/>
    <dgm:cxn modelId="{BD81DFF4-A223-4223-A41A-9C2F4932DC66}" type="presParOf" srcId="{6DFF316A-787B-4F7B-8443-480A1FDBA080}" destId="{E733E574-6610-4D23-98BC-4CD77CB2BC47}" srcOrd="3" destOrd="0" presId="urn:microsoft.com/office/officeart/2005/8/layout/list1"/>
    <dgm:cxn modelId="{D9DA90B3-51A6-499F-A7CE-79D889FC7F98}" type="presParOf" srcId="{6DFF316A-787B-4F7B-8443-480A1FDBA080}" destId="{C3ECAD6A-9E3C-4197-9976-D0B8521CB594}" srcOrd="4" destOrd="0" presId="urn:microsoft.com/office/officeart/2005/8/layout/list1"/>
    <dgm:cxn modelId="{BDACA83A-8644-4B8D-B62C-619BB8D219A1}" type="presParOf" srcId="{C3ECAD6A-9E3C-4197-9976-D0B8521CB594}" destId="{73F275E5-5242-42E4-9CE4-7BC2C43EC137}" srcOrd="0" destOrd="0" presId="urn:microsoft.com/office/officeart/2005/8/layout/list1"/>
    <dgm:cxn modelId="{B9A16AA9-3E26-48CC-8E8C-227C075B3F0A}" type="presParOf" srcId="{C3ECAD6A-9E3C-4197-9976-D0B8521CB594}" destId="{97819B6C-4F81-4718-9841-7FFE10CF8016}" srcOrd="1" destOrd="0" presId="urn:microsoft.com/office/officeart/2005/8/layout/list1"/>
    <dgm:cxn modelId="{A7752687-3BEA-435F-BC99-9981ED933082}" type="presParOf" srcId="{6DFF316A-787B-4F7B-8443-480A1FDBA080}" destId="{29237D04-52C8-4BA3-851E-8E4EFB61C4FD}" srcOrd="5" destOrd="0" presId="urn:microsoft.com/office/officeart/2005/8/layout/list1"/>
    <dgm:cxn modelId="{6657587F-7AE0-41CF-A62F-6FCAF14A165D}" type="presParOf" srcId="{6DFF316A-787B-4F7B-8443-480A1FDBA080}" destId="{5226DEA1-9E0E-4DF4-B215-75590118986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0B5996-6880-784C-8E7F-89A90FA18566}"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067D257B-9253-7F41-A8DF-FFF96FE6B7E6}">
      <dgm:prSet phldrT="[Text]" custT="1"/>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IZCILĪBA (A)</a:t>
          </a:r>
        </a:p>
      </dgm:t>
    </dgm:pt>
    <dgm:pt modelId="{47DE9F35-158D-574B-99D6-F49B08E59221}" type="parTrans" cxnId="{06CF0A41-B996-A344-AA2D-75E1FC1F2F39}">
      <dgm:prSet/>
      <dgm:spPr/>
      <dgm:t>
        <a:bodyPr/>
        <a:lstStyle/>
        <a:p>
          <a:endParaRPr lang="en-US" sz="1800"/>
        </a:p>
      </dgm:t>
    </dgm:pt>
    <dgm:pt modelId="{E1FDD0E9-A806-CD4C-9FB8-5309E8DBDD23}" type="sibTrans" cxnId="{06CF0A41-B996-A344-AA2D-75E1FC1F2F39}">
      <dgm:prSet/>
      <dgm:spPr/>
      <dgm:t>
        <a:bodyPr/>
        <a:lstStyle/>
        <a:p>
          <a:endParaRPr lang="en-US" sz="1800"/>
        </a:p>
      </dgm:t>
    </dgm:pt>
    <dgm:pt modelId="{4E4131E3-CA70-CF4D-95C1-A78899B2EA46}">
      <dgm:prSet phldrT="[Text]"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IETEKME (B)</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6D03807D-1789-1E47-8458-BB3555C3E82B}" type="parTrans" cxnId="{EB7F0D1B-AD16-C44B-A5D9-2DD0D3CC8604}">
      <dgm:prSet/>
      <dgm:spPr/>
      <dgm:t>
        <a:bodyPr/>
        <a:lstStyle/>
        <a:p>
          <a:endParaRPr lang="en-US" sz="1800"/>
        </a:p>
      </dgm:t>
    </dgm:pt>
    <dgm:pt modelId="{0E6D2F83-D6BA-2C45-8CD4-1EA7C44C94F8}" type="sibTrans" cxnId="{EB7F0D1B-AD16-C44B-A5D9-2DD0D3CC8604}">
      <dgm:prSet/>
      <dgm:spPr/>
      <dgm:t>
        <a:bodyPr/>
        <a:lstStyle/>
        <a:p>
          <a:endParaRPr lang="en-US" sz="1800"/>
        </a:p>
      </dgm:t>
    </dgm:pt>
    <dgm:pt modelId="{9B7F835A-40A0-6840-BAE3-58B5D5FA3400}">
      <dgm:prSet phldrT="[Text]" custT="1"/>
      <dgm: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lv-LV" sz="1800" dirty="0">
              <a:solidFill>
                <a:schemeClr val="tx1"/>
              </a:solidFill>
              <a:latin typeface="Verdana" panose="020B0604030504040204" pitchFamily="34" charset="0"/>
              <a:ea typeface="Verdana" panose="020B0604030504040204" pitchFamily="34" charset="0"/>
              <a:cs typeface="Verdana" panose="020B0604030504040204" pitchFamily="34" charset="0"/>
            </a:rPr>
            <a:t>IEVIEŠANA (C)</a:t>
          </a: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230B2D1-D14F-954D-93B3-63F84FC8F307}" type="parTrans" cxnId="{96F4245D-525C-B74A-B64B-A501EBD636C6}">
      <dgm:prSet/>
      <dgm:spPr/>
      <dgm:t>
        <a:bodyPr/>
        <a:lstStyle/>
        <a:p>
          <a:endParaRPr lang="en-US" sz="1800"/>
        </a:p>
      </dgm:t>
    </dgm:pt>
    <dgm:pt modelId="{69D45C27-72E5-C042-ACA2-14568E5ADFB7}" type="sibTrans" cxnId="{96F4245D-525C-B74A-B64B-A501EBD636C6}">
      <dgm:prSet/>
      <dgm:spPr/>
      <dgm:t>
        <a:bodyPr/>
        <a:lstStyle/>
        <a:p>
          <a:endParaRPr lang="en-US" sz="1800"/>
        </a:p>
      </dgm:t>
    </dgm:pt>
    <dgm:pt modelId="{C60CFD6B-770F-C94C-BC20-6067321FF775}" type="pres">
      <dgm:prSet presAssocID="{490B5996-6880-784C-8E7F-89A90FA18566}" presName="Name0" presStyleCnt="0">
        <dgm:presLayoutVars>
          <dgm:chMax val="7"/>
          <dgm:chPref val="7"/>
          <dgm:dir/>
        </dgm:presLayoutVars>
      </dgm:prSet>
      <dgm:spPr/>
    </dgm:pt>
    <dgm:pt modelId="{353E8C39-AA1C-3A42-8679-BD85625B3EA3}" type="pres">
      <dgm:prSet presAssocID="{490B5996-6880-784C-8E7F-89A90FA18566}" presName="Name1" presStyleCnt="0"/>
      <dgm:spPr/>
    </dgm:pt>
    <dgm:pt modelId="{75B135AC-ABE6-5E4A-9B6C-EC731220B87C}" type="pres">
      <dgm:prSet presAssocID="{490B5996-6880-784C-8E7F-89A90FA18566}" presName="cycle" presStyleCnt="0"/>
      <dgm:spPr/>
    </dgm:pt>
    <dgm:pt modelId="{C72424D2-CF94-A944-82AB-046702AECEA7}" type="pres">
      <dgm:prSet presAssocID="{490B5996-6880-784C-8E7F-89A90FA18566}" presName="srcNode" presStyleLbl="node1" presStyleIdx="0" presStyleCnt="3"/>
      <dgm:spPr/>
    </dgm:pt>
    <dgm:pt modelId="{0069EFC0-31B3-0F45-B44D-F35B7A9E9372}" type="pres">
      <dgm:prSet presAssocID="{490B5996-6880-784C-8E7F-89A90FA18566}" presName="conn" presStyleLbl="parChTrans1D2" presStyleIdx="0" presStyleCnt="1"/>
      <dgm:spPr/>
    </dgm:pt>
    <dgm:pt modelId="{0F7CDF3B-8256-0E4C-80EB-E2D3B227EF72}" type="pres">
      <dgm:prSet presAssocID="{490B5996-6880-784C-8E7F-89A90FA18566}" presName="extraNode" presStyleLbl="node1" presStyleIdx="0" presStyleCnt="3"/>
      <dgm:spPr/>
    </dgm:pt>
    <dgm:pt modelId="{3BF7AA74-BE2A-A144-8266-25B71B5CF279}" type="pres">
      <dgm:prSet presAssocID="{490B5996-6880-784C-8E7F-89A90FA18566}" presName="dstNode" presStyleLbl="node1" presStyleIdx="0" presStyleCnt="3"/>
      <dgm:spPr/>
    </dgm:pt>
    <dgm:pt modelId="{1A065F00-2114-7A4D-8FD1-0526D1E94660}" type="pres">
      <dgm:prSet presAssocID="{067D257B-9253-7F41-A8DF-FFF96FE6B7E6}" presName="text_1" presStyleLbl="node1" presStyleIdx="0" presStyleCnt="3">
        <dgm:presLayoutVars>
          <dgm:bulletEnabled val="1"/>
        </dgm:presLayoutVars>
      </dgm:prSet>
      <dgm:spPr/>
    </dgm:pt>
    <dgm:pt modelId="{6057344A-C98A-4E41-B3B0-9E3FE29A352A}" type="pres">
      <dgm:prSet presAssocID="{067D257B-9253-7F41-A8DF-FFF96FE6B7E6}" presName="accent_1" presStyleCnt="0"/>
      <dgm:spPr/>
    </dgm:pt>
    <dgm:pt modelId="{30838C00-761E-A94D-9E90-0E1DA78EFC57}" type="pres">
      <dgm:prSet presAssocID="{067D257B-9253-7F41-A8DF-FFF96FE6B7E6}" presName="accentRepeatNode" presStyleLbl="solidFgAcc1" presStyleIdx="0" presStyleCnt="3"/>
      <dgm:spPr>
        <a:ln>
          <a:solidFill>
            <a:schemeClr val="accent2">
              <a:lumMod val="75000"/>
            </a:schemeClr>
          </a:solidFill>
        </a:ln>
      </dgm:spPr>
    </dgm:pt>
    <dgm:pt modelId="{4EC0D5D3-24CF-2242-9665-C5515CB88673}" type="pres">
      <dgm:prSet presAssocID="{4E4131E3-CA70-CF4D-95C1-A78899B2EA46}" presName="text_2" presStyleLbl="node1" presStyleIdx="1" presStyleCnt="3">
        <dgm:presLayoutVars>
          <dgm:bulletEnabled val="1"/>
        </dgm:presLayoutVars>
      </dgm:prSet>
      <dgm:spPr/>
    </dgm:pt>
    <dgm:pt modelId="{299FD282-7445-CC4B-8944-5EDC9E5338F0}" type="pres">
      <dgm:prSet presAssocID="{4E4131E3-CA70-CF4D-95C1-A78899B2EA46}" presName="accent_2" presStyleCnt="0"/>
      <dgm:spPr/>
    </dgm:pt>
    <dgm:pt modelId="{899310B5-FFDF-D94A-ABA3-3F1AD83A4A45}" type="pres">
      <dgm:prSet presAssocID="{4E4131E3-CA70-CF4D-95C1-A78899B2EA46}" presName="accentRepeatNode" presStyleLbl="solidFgAcc1" presStyleIdx="1" presStyleCnt="3"/>
      <dgm:spPr>
        <a:ln>
          <a:solidFill>
            <a:schemeClr val="accent2">
              <a:lumMod val="75000"/>
            </a:schemeClr>
          </a:solidFill>
        </a:ln>
      </dgm:spPr>
    </dgm:pt>
    <dgm:pt modelId="{8BD8C914-7314-BC41-AD43-3DB3440F7358}" type="pres">
      <dgm:prSet presAssocID="{9B7F835A-40A0-6840-BAE3-58B5D5FA3400}" presName="text_3" presStyleLbl="node1" presStyleIdx="2" presStyleCnt="3" custLinFactNeighborX="1457" custLinFactNeighborY="-3946">
        <dgm:presLayoutVars>
          <dgm:bulletEnabled val="1"/>
        </dgm:presLayoutVars>
      </dgm:prSet>
      <dgm:spPr/>
    </dgm:pt>
    <dgm:pt modelId="{B40B876F-B07B-E247-ABA3-416AA482F44D}" type="pres">
      <dgm:prSet presAssocID="{9B7F835A-40A0-6840-BAE3-58B5D5FA3400}" presName="accent_3" presStyleCnt="0"/>
      <dgm:spPr/>
    </dgm:pt>
    <dgm:pt modelId="{5A38DCE6-70AD-8A4A-9A71-20B5C5B65822}" type="pres">
      <dgm:prSet presAssocID="{9B7F835A-40A0-6840-BAE3-58B5D5FA3400}" presName="accentRepeatNode" presStyleLbl="solidFgAcc1" presStyleIdx="2" presStyleCnt="3"/>
      <dgm:spPr>
        <a:ln>
          <a:solidFill>
            <a:schemeClr val="accent2">
              <a:lumMod val="75000"/>
            </a:schemeClr>
          </a:solidFill>
        </a:ln>
      </dgm:spPr>
    </dgm:pt>
  </dgm:ptLst>
  <dgm:cxnLst>
    <dgm:cxn modelId="{6F216F1A-2149-43ED-BF9D-ADEBC001E61B}" type="presOf" srcId="{490B5996-6880-784C-8E7F-89A90FA18566}" destId="{C60CFD6B-770F-C94C-BC20-6067321FF775}" srcOrd="0" destOrd="0" presId="urn:microsoft.com/office/officeart/2008/layout/VerticalCurvedList"/>
    <dgm:cxn modelId="{EB7F0D1B-AD16-C44B-A5D9-2DD0D3CC8604}" srcId="{490B5996-6880-784C-8E7F-89A90FA18566}" destId="{4E4131E3-CA70-CF4D-95C1-A78899B2EA46}" srcOrd="1" destOrd="0" parTransId="{6D03807D-1789-1E47-8458-BB3555C3E82B}" sibTransId="{0E6D2F83-D6BA-2C45-8CD4-1EA7C44C94F8}"/>
    <dgm:cxn modelId="{96F4245D-525C-B74A-B64B-A501EBD636C6}" srcId="{490B5996-6880-784C-8E7F-89A90FA18566}" destId="{9B7F835A-40A0-6840-BAE3-58B5D5FA3400}" srcOrd="2" destOrd="0" parTransId="{5230B2D1-D14F-954D-93B3-63F84FC8F307}" sibTransId="{69D45C27-72E5-C042-ACA2-14568E5ADFB7}"/>
    <dgm:cxn modelId="{06CF0A41-B996-A344-AA2D-75E1FC1F2F39}" srcId="{490B5996-6880-784C-8E7F-89A90FA18566}" destId="{067D257B-9253-7F41-A8DF-FFF96FE6B7E6}" srcOrd="0" destOrd="0" parTransId="{47DE9F35-158D-574B-99D6-F49B08E59221}" sibTransId="{E1FDD0E9-A806-CD4C-9FB8-5309E8DBDD23}"/>
    <dgm:cxn modelId="{73593473-C4DC-491F-B966-AD49928B1FAA}" type="presOf" srcId="{9B7F835A-40A0-6840-BAE3-58B5D5FA3400}" destId="{8BD8C914-7314-BC41-AD43-3DB3440F7358}" srcOrd="0" destOrd="0" presId="urn:microsoft.com/office/officeart/2008/layout/VerticalCurvedList"/>
    <dgm:cxn modelId="{5E2AAA87-DB22-4413-AFF2-CB45EF529539}" type="presOf" srcId="{067D257B-9253-7F41-A8DF-FFF96FE6B7E6}" destId="{1A065F00-2114-7A4D-8FD1-0526D1E94660}" srcOrd="0" destOrd="0" presId="urn:microsoft.com/office/officeart/2008/layout/VerticalCurvedList"/>
    <dgm:cxn modelId="{E9905897-ED8E-4214-B492-DE46568A368C}" type="presOf" srcId="{E1FDD0E9-A806-CD4C-9FB8-5309E8DBDD23}" destId="{0069EFC0-31B3-0F45-B44D-F35B7A9E9372}" srcOrd="0" destOrd="0" presId="urn:microsoft.com/office/officeart/2008/layout/VerticalCurvedList"/>
    <dgm:cxn modelId="{965FD2C4-CE2B-4E06-B713-05302C3397A9}" type="presOf" srcId="{4E4131E3-CA70-CF4D-95C1-A78899B2EA46}" destId="{4EC0D5D3-24CF-2242-9665-C5515CB88673}" srcOrd="0" destOrd="0" presId="urn:microsoft.com/office/officeart/2008/layout/VerticalCurvedList"/>
    <dgm:cxn modelId="{0BC0E18A-19EF-49EF-8EE1-4D5E70879F54}" type="presParOf" srcId="{C60CFD6B-770F-C94C-BC20-6067321FF775}" destId="{353E8C39-AA1C-3A42-8679-BD85625B3EA3}" srcOrd="0" destOrd="0" presId="urn:microsoft.com/office/officeart/2008/layout/VerticalCurvedList"/>
    <dgm:cxn modelId="{735A1332-BC48-4EE0-B7EE-18B4C8522727}" type="presParOf" srcId="{353E8C39-AA1C-3A42-8679-BD85625B3EA3}" destId="{75B135AC-ABE6-5E4A-9B6C-EC731220B87C}" srcOrd="0" destOrd="0" presId="urn:microsoft.com/office/officeart/2008/layout/VerticalCurvedList"/>
    <dgm:cxn modelId="{4AFC44BF-0B01-4810-B647-5B0C076DD971}" type="presParOf" srcId="{75B135AC-ABE6-5E4A-9B6C-EC731220B87C}" destId="{C72424D2-CF94-A944-82AB-046702AECEA7}" srcOrd="0" destOrd="0" presId="urn:microsoft.com/office/officeart/2008/layout/VerticalCurvedList"/>
    <dgm:cxn modelId="{A797DA2D-DED2-44BE-9324-EC6A758268BD}" type="presParOf" srcId="{75B135AC-ABE6-5E4A-9B6C-EC731220B87C}" destId="{0069EFC0-31B3-0F45-B44D-F35B7A9E9372}" srcOrd="1" destOrd="0" presId="urn:microsoft.com/office/officeart/2008/layout/VerticalCurvedList"/>
    <dgm:cxn modelId="{1C550B84-1CBF-458C-8A12-3723593DC7F7}" type="presParOf" srcId="{75B135AC-ABE6-5E4A-9B6C-EC731220B87C}" destId="{0F7CDF3B-8256-0E4C-80EB-E2D3B227EF72}" srcOrd="2" destOrd="0" presId="urn:microsoft.com/office/officeart/2008/layout/VerticalCurvedList"/>
    <dgm:cxn modelId="{7B52AFB5-2466-438B-840D-EC5E90977F8A}" type="presParOf" srcId="{75B135AC-ABE6-5E4A-9B6C-EC731220B87C}" destId="{3BF7AA74-BE2A-A144-8266-25B71B5CF279}" srcOrd="3" destOrd="0" presId="urn:microsoft.com/office/officeart/2008/layout/VerticalCurvedList"/>
    <dgm:cxn modelId="{9B88AD4B-BFF0-4B31-BD0A-358353D639CC}" type="presParOf" srcId="{353E8C39-AA1C-3A42-8679-BD85625B3EA3}" destId="{1A065F00-2114-7A4D-8FD1-0526D1E94660}" srcOrd="1" destOrd="0" presId="urn:microsoft.com/office/officeart/2008/layout/VerticalCurvedList"/>
    <dgm:cxn modelId="{16A4D071-5350-4457-8E90-1B4CF3906494}" type="presParOf" srcId="{353E8C39-AA1C-3A42-8679-BD85625B3EA3}" destId="{6057344A-C98A-4E41-B3B0-9E3FE29A352A}" srcOrd="2" destOrd="0" presId="urn:microsoft.com/office/officeart/2008/layout/VerticalCurvedList"/>
    <dgm:cxn modelId="{3972B8B4-D60D-4C04-A787-938AFCE3B0B6}" type="presParOf" srcId="{6057344A-C98A-4E41-B3B0-9E3FE29A352A}" destId="{30838C00-761E-A94D-9E90-0E1DA78EFC57}" srcOrd="0" destOrd="0" presId="urn:microsoft.com/office/officeart/2008/layout/VerticalCurvedList"/>
    <dgm:cxn modelId="{BA50DF37-A2D9-4D99-BD4C-AEFB02B0EF49}" type="presParOf" srcId="{353E8C39-AA1C-3A42-8679-BD85625B3EA3}" destId="{4EC0D5D3-24CF-2242-9665-C5515CB88673}" srcOrd="3" destOrd="0" presId="urn:microsoft.com/office/officeart/2008/layout/VerticalCurvedList"/>
    <dgm:cxn modelId="{5D63C496-A918-4B41-B0D4-93FD542BB8C5}" type="presParOf" srcId="{353E8C39-AA1C-3A42-8679-BD85625B3EA3}" destId="{299FD282-7445-CC4B-8944-5EDC9E5338F0}" srcOrd="4" destOrd="0" presId="urn:microsoft.com/office/officeart/2008/layout/VerticalCurvedList"/>
    <dgm:cxn modelId="{57C4F999-F517-4942-8182-97B3A543B23B}" type="presParOf" srcId="{299FD282-7445-CC4B-8944-5EDC9E5338F0}" destId="{899310B5-FFDF-D94A-ABA3-3F1AD83A4A45}" srcOrd="0" destOrd="0" presId="urn:microsoft.com/office/officeart/2008/layout/VerticalCurvedList"/>
    <dgm:cxn modelId="{36B5E888-8B7B-4F2F-A556-70DE916B9A6F}" type="presParOf" srcId="{353E8C39-AA1C-3A42-8679-BD85625B3EA3}" destId="{8BD8C914-7314-BC41-AD43-3DB3440F7358}" srcOrd="5" destOrd="0" presId="urn:microsoft.com/office/officeart/2008/layout/VerticalCurvedList"/>
    <dgm:cxn modelId="{77AA202F-D8A2-46E2-987E-BF43E925AAFB}" type="presParOf" srcId="{353E8C39-AA1C-3A42-8679-BD85625B3EA3}" destId="{B40B876F-B07B-E247-ABA3-416AA482F44D}" srcOrd="6" destOrd="0" presId="urn:microsoft.com/office/officeart/2008/layout/VerticalCurvedList"/>
    <dgm:cxn modelId="{0222708F-2ACB-4064-84A6-82AFC556F7A4}" type="presParOf" srcId="{B40B876F-B07B-E247-ABA3-416AA482F44D}" destId="{5A38DCE6-70AD-8A4A-9A71-20B5C5B658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462FD-D684-4A4E-BC04-E520F517EBFF}">
      <dsp:nvSpPr>
        <dsp:cNvPr id="0" name=""/>
        <dsp:cNvSpPr/>
      </dsp:nvSpPr>
      <dsp:spPr>
        <a:xfrm>
          <a:off x="0" y="423909"/>
          <a:ext cx="6957237" cy="41895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959" tIns="395732" rIns="539959" bIns="135128" numCol="1" spcCol="1270" anchor="t" anchorCtr="0">
          <a:noAutofit/>
        </a:bodyPr>
        <a:lstStyle/>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Projekta iesniedzējs atbilst MK noteikumu 2.12. apakšpunkta Pētniecības organizācijas (PO) definīcijai;</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Nepieciešamā dokumentācija, lai apliecinātu atbilstību:</a:t>
          </a:r>
        </a:p>
        <a:p>
          <a:pPr marL="171450" lvl="1" indent="-171450" algn="l"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Projekta iesniedzēja apliecinājums (projekta  pieteikuma D daļa)</a:t>
          </a:r>
        </a:p>
        <a:p>
          <a:pPr marL="171450" lvl="1" indent="-171450" algn="l"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Finanšu vadības un grāmatvedības politika</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   Finanšu apgrozījuma pārskats (projekta pieteikuma   	G daļa)</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   Veidlapa, kur uzskaitītas darbības, kurām nav 	saimnieciska rakstura (projekta pieteikuma H daļa)</a:t>
          </a:r>
        </a:p>
      </dsp:txBody>
      <dsp:txXfrm>
        <a:off x="0" y="423909"/>
        <a:ext cx="6957237" cy="4189500"/>
      </dsp:txXfrm>
    </dsp:sp>
    <dsp:sp modelId="{2DED2FAA-D439-4A52-B6B0-0AE2801EC1E0}">
      <dsp:nvSpPr>
        <dsp:cNvPr id="0" name=""/>
        <dsp:cNvSpPr/>
      </dsp:nvSpPr>
      <dsp:spPr>
        <a:xfrm>
          <a:off x="347861" y="113939"/>
          <a:ext cx="4870065" cy="5608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077" tIns="0" rIns="184077" bIns="0" numCol="1" spcCol="1270" anchor="ctr" anchorCtr="0">
          <a:noAutofit/>
        </a:bodyPr>
        <a:lstStyle/>
        <a:p>
          <a:pPr marL="0" lvl="0" indent="0" algn="l"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Projekta iesniedzējs</a:t>
          </a:r>
        </a:p>
      </dsp:txBody>
      <dsp:txXfrm>
        <a:off x="375241" y="141319"/>
        <a:ext cx="4815305"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4028B-70BF-464A-936C-18F28B6D98A6}">
      <dsp:nvSpPr>
        <dsp:cNvPr id="0" name=""/>
        <dsp:cNvSpPr/>
      </dsp:nvSpPr>
      <dsp:spPr>
        <a:xfrm>
          <a:off x="0" y="296781"/>
          <a:ext cx="6992679" cy="22932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710" tIns="291592" rIns="542710" bIns="99568" numCol="1" spcCol="1270" anchor="t" anchorCtr="0">
          <a:noAutofit/>
        </a:bodyPr>
        <a:lstStyle/>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Atbilst MK noteikumu 2.12. apakšpunktā noteiktajai PO definīcijai;</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Iesniedz Sadarbības partnera – zinātniskās institūcijas apliecinājumu (projekta pieteikuma E daļa);</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Finanšu vadības un grāmatvedības politiku;</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Finanšu apgrozījuma pārskatu (projekta pieteikuma G daļa);</a:t>
          </a:r>
        </a:p>
        <a:p>
          <a:pPr marL="114300" lvl="1" indent="-114300" algn="just" defTabSz="622300">
            <a:lnSpc>
              <a:spcPct val="90000"/>
            </a:lnSpc>
            <a:spcBef>
              <a:spcPct val="0"/>
            </a:spcBef>
            <a:spcAft>
              <a:spcPct val="15000"/>
            </a:spcAft>
            <a:buChar char="•"/>
          </a:pPr>
          <a:r>
            <a:rPr lang="sv-SE" sz="1400" kern="1200" dirty="0">
              <a:latin typeface="Verdana" panose="020B0604030504040204" pitchFamily="34" charset="0"/>
              <a:ea typeface="Verdana" panose="020B0604030504040204" pitchFamily="34" charset="0"/>
            </a:rPr>
            <a:t>Ja projekta iesniedzējam ir privātie investori,</a:t>
          </a:r>
          <a:r>
            <a:rPr lang="lv-LV" sz="1400" kern="1200" dirty="0">
              <a:latin typeface="Verdana" panose="020B0604030504040204" pitchFamily="34" charset="0"/>
              <a:ea typeface="Verdana" panose="020B0604030504040204" pitchFamily="34" charset="0"/>
            </a:rPr>
            <a:t> iesniedz apliecinājumu par to, ka projekta līdzekļi un rezultāti netiks izmantoti komerciāliem nolūkiem.</a:t>
          </a:r>
        </a:p>
      </dsp:txBody>
      <dsp:txXfrm>
        <a:off x="0" y="296781"/>
        <a:ext cx="6992679" cy="2293200"/>
      </dsp:txXfrm>
    </dsp:sp>
    <dsp:sp modelId="{7956D781-33B2-4CE7-8D0D-B4D25CE0BA53}">
      <dsp:nvSpPr>
        <dsp:cNvPr id="0" name=""/>
        <dsp:cNvSpPr/>
      </dsp:nvSpPr>
      <dsp:spPr>
        <a:xfrm>
          <a:off x="349633" y="90141"/>
          <a:ext cx="4894875" cy="4132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15" tIns="0" rIns="185015" bIns="0" numCol="1" spcCol="1270" anchor="ctr" anchorCtr="0">
          <a:noAutofit/>
        </a:bodyPr>
        <a:lstStyle/>
        <a:p>
          <a:pPr marL="0" lvl="0" indent="0" algn="l"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Zinātniskā institūcija</a:t>
          </a:r>
        </a:p>
      </dsp:txBody>
      <dsp:txXfrm>
        <a:off x="369808" y="110316"/>
        <a:ext cx="4854525" cy="372930"/>
      </dsp:txXfrm>
    </dsp:sp>
    <dsp:sp modelId="{5CD6FBB2-F661-4084-855C-6418FC7806A9}">
      <dsp:nvSpPr>
        <dsp:cNvPr id="0" name=""/>
        <dsp:cNvSpPr/>
      </dsp:nvSpPr>
      <dsp:spPr>
        <a:xfrm>
          <a:off x="0" y="2872221"/>
          <a:ext cx="6992679" cy="14112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710" tIns="291592" rIns="542710" bIns="99568" numCol="1" spcCol="1270" anchor="t" anchorCtr="0">
          <a:noAutofit/>
        </a:bodyPr>
        <a:lstStyle/>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Valsts institūcija, kurai zinātniskās darbības veikšana ir noteikta ar ārējo tiesību aktu, nolikumā vai statūtos (piemēram, valsts aģentūra);</a:t>
          </a:r>
        </a:p>
        <a:p>
          <a:pPr marL="114300" lvl="1" indent="-114300" algn="just" defTabSz="622300">
            <a:lnSpc>
              <a:spcPct val="90000"/>
            </a:lnSpc>
            <a:spcBef>
              <a:spcPct val="0"/>
            </a:spcBef>
            <a:spcAft>
              <a:spcPct val="15000"/>
            </a:spcAft>
            <a:buChar char="•"/>
          </a:pPr>
          <a:r>
            <a:rPr lang="sv-SE" sz="1400" kern="1200" dirty="0">
              <a:latin typeface="Verdana" panose="020B0604030504040204" pitchFamily="34" charset="0"/>
              <a:ea typeface="Verdana" panose="020B0604030504040204" pitchFamily="34" charset="0"/>
            </a:rPr>
            <a:t>Sadarbības partnera – valsts institūcijas apliecinājumu (projekta pieteikuma F daļa)</a:t>
          </a:r>
          <a:r>
            <a:rPr lang="lv-LV" sz="1400" kern="1200" dirty="0">
              <a:latin typeface="Verdana" panose="020B0604030504040204" pitchFamily="34" charset="0"/>
              <a:ea typeface="Verdana" panose="020B0604030504040204" pitchFamily="34" charset="0"/>
            </a:rPr>
            <a:t>.</a:t>
          </a:r>
        </a:p>
      </dsp:txBody>
      <dsp:txXfrm>
        <a:off x="0" y="2872221"/>
        <a:ext cx="6992679" cy="1411200"/>
      </dsp:txXfrm>
    </dsp:sp>
    <dsp:sp modelId="{77981EBC-74C6-4A7E-A617-18D2ECB8AC8F}">
      <dsp:nvSpPr>
        <dsp:cNvPr id="0" name=""/>
        <dsp:cNvSpPr/>
      </dsp:nvSpPr>
      <dsp:spPr>
        <a:xfrm>
          <a:off x="349633" y="2665581"/>
          <a:ext cx="4894875" cy="4132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15" tIns="0" rIns="185015" bIns="0" numCol="1" spcCol="1270" anchor="ctr" anchorCtr="0">
          <a:noAutofit/>
        </a:bodyPr>
        <a:lstStyle/>
        <a:p>
          <a:pPr marL="0" lvl="0" indent="0" algn="l"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Valsts institūcija</a:t>
          </a:r>
        </a:p>
      </dsp:txBody>
      <dsp:txXfrm>
        <a:off x="369808" y="2685756"/>
        <a:ext cx="4854525"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83AFD-417F-470C-B52B-E46CA4B79D2A}">
      <dsp:nvSpPr>
        <dsp:cNvPr id="0" name=""/>
        <dsp:cNvSpPr/>
      </dsp:nvSpPr>
      <dsp:spPr>
        <a:xfrm>
          <a:off x="0" y="255874"/>
          <a:ext cx="7028121" cy="27342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460" tIns="291592" rIns="545460" bIns="99568" numCol="1" spcCol="1270" anchor="t" anchorCtr="0">
          <a:noAutofit/>
        </a:bodyPr>
        <a:lstStyle/>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Projekta vadītājs un galvenie izpildītāji ir </a:t>
          </a:r>
          <a:r>
            <a:rPr lang="lv-LV" sz="1400" b="1" kern="1200" dirty="0">
              <a:solidFill>
                <a:schemeClr val="accent2">
                  <a:lumMod val="75000"/>
                </a:schemeClr>
              </a:solidFill>
              <a:latin typeface="Verdana" panose="020B0604030504040204" pitchFamily="34" charset="0"/>
              <a:ea typeface="Verdana" panose="020B0604030504040204" pitchFamily="34" charset="0"/>
            </a:rPr>
            <a:t>zinātnieki</a:t>
          </a:r>
          <a:r>
            <a:rPr lang="lv-LV" sz="1400" kern="1200" dirty="0">
              <a:solidFill>
                <a:schemeClr val="accent2">
                  <a:lumMod val="75000"/>
                </a:schemeClr>
              </a:solidFill>
              <a:latin typeface="Verdana" panose="020B0604030504040204" pitchFamily="34" charset="0"/>
              <a:ea typeface="Verdana" panose="020B0604030504040204" pitchFamily="34" charset="0"/>
            </a:rPr>
            <a:t>;</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Projekta vadītājs var šādā lomā būt </a:t>
          </a:r>
          <a:r>
            <a:rPr lang="lv-LV" sz="1400" b="1" kern="1200" dirty="0">
              <a:solidFill>
                <a:schemeClr val="accent2">
                  <a:lumMod val="75000"/>
                </a:schemeClr>
              </a:solidFill>
              <a:latin typeface="Verdana" panose="020B0604030504040204" pitchFamily="34" charset="0"/>
              <a:ea typeface="Verdana" panose="020B0604030504040204" pitchFamily="34" charset="0"/>
            </a:rPr>
            <a:t>tikai vienā no šajā konkursā iesniegtajiem projektu pieteikumiem</a:t>
          </a:r>
          <a:r>
            <a:rPr lang="lv-LV" sz="1400" kern="1200" dirty="0">
              <a:latin typeface="Verdana" panose="020B0604030504040204" pitchFamily="34" charset="0"/>
              <a:ea typeface="Verdana" panose="020B0604030504040204" pitchFamily="34" charset="0"/>
            </a:rPr>
            <a:t>;</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Vienlaikus projekta vadītājs var piedalīties citos projektu pieteikumos kā galvenais izpildītājs vai izpildītājs;</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Projekta vadītājs, galvenie izpildītāji un izpildītāji piedalās ar nosacījumu:</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   </a:t>
          </a:r>
          <a:r>
            <a:rPr lang="fi-FI" sz="1400" kern="1200" dirty="0">
              <a:latin typeface="Verdana" panose="020B0604030504040204" pitchFamily="34" charset="0"/>
              <a:ea typeface="Verdana" panose="020B0604030504040204" pitchFamily="34" charset="0"/>
            </a:rPr>
            <a:t>Vienā vai vairākos projektu pieteikumos kopējā</a:t>
          </a:r>
          <a:r>
            <a:rPr lang="lv-LV" sz="1400" kern="1200" dirty="0">
              <a:latin typeface="Verdana" panose="020B0604030504040204" pitchFamily="34" charset="0"/>
              <a:ea typeface="Verdana" panose="020B0604030504040204" pitchFamily="34" charset="0"/>
            </a:rPr>
            <a:t> </a:t>
          </a:r>
          <a:r>
            <a:rPr lang="pt-BR" sz="1400" kern="1200" dirty="0">
              <a:latin typeface="Verdana" panose="020B0604030504040204" pitchFamily="34" charset="0"/>
              <a:ea typeface="Verdana" panose="020B0604030504040204" pitchFamily="34" charset="0"/>
            </a:rPr>
            <a:t>slodze vienam cilvēkam </a:t>
          </a:r>
          <a:r>
            <a:rPr lang="pt-BR" sz="1400" b="1" kern="1200" dirty="0">
              <a:solidFill>
                <a:schemeClr val="accent2">
                  <a:lumMod val="75000"/>
                </a:schemeClr>
              </a:solidFill>
              <a:latin typeface="Verdana" panose="020B0604030504040204" pitchFamily="34" charset="0"/>
              <a:ea typeface="Verdana" panose="020B0604030504040204" pitchFamily="34" charset="0"/>
            </a:rPr>
            <a:t>nevar pārsniegt 1 PLE</a:t>
          </a:r>
          <a:r>
            <a:rPr lang="lv-LV" sz="1400" kern="1200" dirty="0">
              <a:latin typeface="Verdana" panose="020B0604030504040204" pitchFamily="34" charset="0"/>
              <a:ea typeface="Verdana" panose="020B0604030504040204" pitchFamily="34" charset="0"/>
            </a:rPr>
            <a:t>,</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   Ja nosacījumi netiek ievēroti, konkursā tiek virzīti visagrāk iesniegtie projektu pieteikumi.</a:t>
          </a:r>
        </a:p>
      </dsp:txBody>
      <dsp:txXfrm>
        <a:off x="0" y="255874"/>
        <a:ext cx="7028121" cy="2734200"/>
      </dsp:txXfrm>
    </dsp:sp>
    <dsp:sp modelId="{9920EE05-33FC-40F8-ABFC-CD21ED397684}">
      <dsp:nvSpPr>
        <dsp:cNvPr id="0" name=""/>
        <dsp:cNvSpPr/>
      </dsp:nvSpPr>
      <dsp:spPr>
        <a:xfrm>
          <a:off x="351406" y="49234"/>
          <a:ext cx="4919684" cy="4132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52" tIns="0" rIns="185952" bIns="0" numCol="1" spcCol="1270" anchor="ctr" anchorCtr="0">
          <a:noAutofit/>
        </a:bodyPr>
        <a:lstStyle/>
        <a:p>
          <a:pPr marL="0" lvl="0" indent="0" algn="l"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Projekta vadītājs, galvenie izpildītāji un izpildītāji</a:t>
          </a:r>
        </a:p>
      </dsp:txBody>
      <dsp:txXfrm>
        <a:off x="371581" y="69409"/>
        <a:ext cx="4879334" cy="372930"/>
      </dsp:txXfrm>
    </dsp:sp>
    <dsp:sp modelId="{E26CDC2D-294A-4418-B61C-721A7E3FD6E3}">
      <dsp:nvSpPr>
        <dsp:cNvPr id="0" name=""/>
        <dsp:cNvSpPr/>
      </dsp:nvSpPr>
      <dsp:spPr>
        <a:xfrm>
          <a:off x="0" y="3272315"/>
          <a:ext cx="7028121" cy="20727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460" tIns="291592" rIns="545460" bIns="99568" numCol="1" spcCol="1270" anchor="t" anchorCtr="0">
          <a:noAutofit/>
        </a:bodyPr>
        <a:lstStyle/>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visu studējošo kopējā vidējā slodze visā projekta īstenošanas laikā ir </a:t>
          </a:r>
          <a:r>
            <a:rPr lang="lv-LV" sz="1400" b="1" kern="1200" dirty="0">
              <a:solidFill>
                <a:schemeClr val="accent2">
                  <a:lumMod val="75000"/>
                </a:schemeClr>
              </a:solidFill>
              <a:latin typeface="Verdana" panose="020B0604030504040204" pitchFamily="34" charset="0"/>
              <a:ea typeface="Verdana" panose="020B0604030504040204" pitchFamily="34" charset="0"/>
            </a:rPr>
            <a:t>vismaz 2 PLE</a:t>
          </a:r>
          <a:r>
            <a:rPr lang="lv-LV" sz="1400" kern="1200" dirty="0">
              <a:latin typeface="Verdana" panose="020B0604030504040204" pitchFamily="34" charset="0"/>
              <a:ea typeface="Verdana" panose="020B0604030504040204" pitchFamily="34" charset="0"/>
            </a:rPr>
            <a:t>;</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katrs studējošais ir nodarbināts projektā </a:t>
          </a:r>
          <a:r>
            <a:rPr lang="lv-LV" sz="1400" b="1" kern="1200" dirty="0">
              <a:solidFill>
                <a:schemeClr val="accent2">
                  <a:lumMod val="75000"/>
                </a:schemeClr>
              </a:solidFill>
              <a:latin typeface="Verdana" panose="020B0604030504040204" pitchFamily="34" charset="0"/>
              <a:ea typeface="Verdana" panose="020B0604030504040204" pitchFamily="34" charset="0"/>
            </a:rPr>
            <a:t>vismaz 0,25 PLE </a:t>
          </a:r>
          <a:r>
            <a:rPr lang="lv-LV" sz="1400" kern="1200" dirty="0">
              <a:latin typeface="Verdana" panose="020B0604030504040204" pitchFamily="34" charset="0"/>
              <a:ea typeface="Verdana" panose="020B0604030504040204" pitchFamily="34" charset="0"/>
            </a:rPr>
            <a:t>vidēji projekta īstenošanas laikā;</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Ja studējošais pabeidz viena līmeņa studijas, 4 mēn. periodu līdz augstāka līmeņa studijām var ieskaitīt minētajā PLE;</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Ja doktorantūrā studējošais pabeidz studijas projekta laikā, viņa slodzi var skaitīt studējošo PLE.</a:t>
          </a:r>
        </a:p>
      </dsp:txBody>
      <dsp:txXfrm>
        <a:off x="0" y="3272315"/>
        <a:ext cx="7028121" cy="2072700"/>
      </dsp:txXfrm>
    </dsp:sp>
    <dsp:sp modelId="{AE87065E-D247-4877-9126-C0CA03099A81}">
      <dsp:nvSpPr>
        <dsp:cNvPr id="0" name=""/>
        <dsp:cNvSpPr/>
      </dsp:nvSpPr>
      <dsp:spPr>
        <a:xfrm>
          <a:off x="351406" y="3065674"/>
          <a:ext cx="4919684" cy="4132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52" tIns="0" rIns="185952" bIns="0" numCol="1" spcCol="1270" anchor="ctr" anchorCtr="0">
          <a:noAutofit/>
        </a:bodyPr>
        <a:lstStyle/>
        <a:p>
          <a:pPr marL="0" lvl="0" indent="0" algn="l"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Projekta izpildītāji – studējošie</a:t>
          </a:r>
        </a:p>
      </dsp:txBody>
      <dsp:txXfrm>
        <a:off x="371581" y="3085849"/>
        <a:ext cx="4879334"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E335-21D7-4260-9C30-20EFDA4FCC9B}">
      <dsp:nvSpPr>
        <dsp:cNvPr id="0" name=""/>
        <dsp:cNvSpPr/>
      </dsp:nvSpPr>
      <dsp:spPr>
        <a:xfrm>
          <a:off x="0" y="322153"/>
          <a:ext cx="6985591" cy="47124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159" tIns="354076" rIns="542159" bIns="120904" numCol="1" spcCol="1270" anchor="t" anchorCtr="0">
          <a:noAutofit/>
        </a:bodyPr>
        <a:lstStyle/>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Aizpilda šādus informācijas laukus atbilstoši nolikuma 2. pielikuma metodikas 2.1. punktam:</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«Vispārējā informācija»</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«Zinātniskā grupa»</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«Projekta budžets»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«Projekta rezultāti»</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«Projekta laika grafiks»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Sniegtā informācija tiks izmantota projekta pieteikuma administratīvajā izvērtēšanā, tai skaitā:</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Atbilstība nosacījumiem par zinātnisko grupu (nolikuma III. nodaļa)</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Nosacījumi par projekta attiecināmo izmaksu dalījumu (MK noteikumu 14.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Nosacījumi par rezultātiem projekta </a:t>
          </a:r>
          <a:r>
            <a:rPr lang="es-ES" sz="1700" kern="1200" dirty="0" err="1">
              <a:latin typeface="Verdana" panose="020B0604030504040204" pitchFamily="34" charset="0"/>
              <a:ea typeface="Verdana" panose="020B0604030504040204" pitchFamily="34" charset="0"/>
            </a:rPr>
            <a:t>ietvaros</a:t>
          </a:r>
          <a:r>
            <a:rPr lang="es-ES" sz="1700" kern="1200" dirty="0">
              <a:latin typeface="Verdana" panose="020B0604030504040204" pitchFamily="34" charset="0"/>
              <a:ea typeface="Verdana" panose="020B0604030504040204" pitchFamily="34" charset="0"/>
            </a:rPr>
            <a:t> (</a:t>
          </a:r>
          <a:r>
            <a:rPr lang="lv-LV" sz="1700" kern="1200" dirty="0">
              <a:latin typeface="Verdana" panose="020B0604030504040204" pitchFamily="34" charset="0"/>
              <a:ea typeface="Verdana" panose="020B0604030504040204" pitchFamily="34" charset="0"/>
            </a:rPr>
            <a:t>MK </a:t>
          </a:r>
          <a:r>
            <a:rPr lang="es-ES" sz="1700" kern="1200" dirty="0" err="1">
              <a:latin typeface="Verdana" panose="020B0604030504040204" pitchFamily="34" charset="0"/>
              <a:ea typeface="Verdana" panose="020B0604030504040204" pitchFamily="34" charset="0"/>
            </a:rPr>
            <a:t>noteikumu</a:t>
          </a:r>
          <a:r>
            <a:rPr lang="es-ES" sz="1700" kern="1200" dirty="0">
              <a:latin typeface="Verdana" panose="020B0604030504040204" pitchFamily="34" charset="0"/>
              <a:ea typeface="Verdana" panose="020B0604030504040204" pitchFamily="34" charset="0"/>
            </a:rPr>
            <a:t> 12. </a:t>
          </a:r>
          <a:r>
            <a:rPr lang="es-ES" sz="1700" kern="1200" dirty="0" err="1">
              <a:latin typeface="Verdana" panose="020B0604030504040204" pitchFamily="34" charset="0"/>
              <a:ea typeface="Verdana" panose="020B0604030504040204" pitchFamily="34" charset="0"/>
            </a:rPr>
            <a:t>punkts</a:t>
          </a:r>
          <a:r>
            <a:rPr lang="es-ES" sz="1700" kern="1200" dirty="0">
              <a:latin typeface="Verdana" panose="020B0604030504040204" pitchFamily="34" charset="0"/>
              <a:ea typeface="Verdana" panose="020B0604030504040204" pitchFamily="34" charset="0"/>
            </a:rPr>
            <a:t> un</a:t>
          </a:r>
          <a:r>
            <a:rPr lang="lv-LV" sz="1700" kern="1200" dirty="0">
              <a:latin typeface="Verdana" panose="020B0604030504040204" pitchFamily="34" charset="0"/>
              <a:ea typeface="Verdana" panose="020B0604030504040204" pitchFamily="34" charset="0"/>
            </a:rPr>
            <a:t> nolikuma 6. punkts)</a:t>
          </a:r>
        </a:p>
        <a:p>
          <a:pPr marL="171450" lvl="1" indent="-171450" algn="l" defTabSz="755650">
            <a:lnSpc>
              <a:spcPct val="90000"/>
            </a:lnSpc>
            <a:spcBef>
              <a:spcPct val="0"/>
            </a:spcBef>
            <a:spcAft>
              <a:spcPct val="15000"/>
            </a:spcAft>
            <a:buChar char="•"/>
          </a:pPr>
          <a:endParaRPr lang="lv-LV" sz="1700" kern="1200" dirty="0"/>
        </a:p>
      </dsp:txBody>
      <dsp:txXfrm>
        <a:off x="0" y="322153"/>
        <a:ext cx="6985591" cy="4712400"/>
      </dsp:txXfrm>
    </dsp:sp>
    <dsp:sp modelId="{2F7E0DF7-5322-44D7-8A92-E6F782B845CE}">
      <dsp:nvSpPr>
        <dsp:cNvPr id="0" name=""/>
        <dsp:cNvSpPr/>
      </dsp:nvSpPr>
      <dsp:spPr>
        <a:xfrm>
          <a:off x="349279" y="35616"/>
          <a:ext cx="4889913" cy="50184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27" tIns="0" rIns="184827" bIns="0" numCol="1" spcCol="1270" anchor="ctr" anchorCtr="0">
          <a:noAutofit/>
        </a:bodyPr>
        <a:lstStyle/>
        <a:p>
          <a:pPr marL="0" lvl="0" indent="0" algn="l" defTabSz="755650">
            <a:lnSpc>
              <a:spcPct val="90000"/>
            </a:lnSpc>
            <a:spcBef>
              <a:spcPct val="0"/>
            </a:spcBef>
            <a:spcAft>
              <a:spcPct val="35000"/>
            </a:spcAft>
            <a:buNone/>
          </a:pPr>
          <a:r>
            <a:rPr lang="lv-LV" sz="1700" kern="1200" dirty="0">
              <a:latin typeface="Verdana" panose="020B0604030504040204" pitchFamily="34" charset="0"/>
              <a:ea typeface="Verdana" panose="020B0604030504040204" pitchFamily="34" charset="0"/>
            </a:rPr>
            <a:t>A daļa «Vispārīgā informācija» </a:t>
          </a:r>
        </a:p>
      </dsp:txBody>
      <dsp:txXfrm>
        <a:off x="373777" y="60114"/>
        <a:ext cx="4840917"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13B5A-642B-43BF-8DEB-7903B5366BC4}">
      <dsp:nvSpPr>
        <dsp:cNvPr id="0" name=""/>
        <dsp:cNvSpPr/>
      </dsp:nvSpPr>
      <dsp:spPr>
        <a:xfrm>
          <a:off x="0" y="426426"/>
          <a:ext cx="6964326" cy="50274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509" tIns="395732" rIns="540509" bIns="135128" numCol="1" spcCol="1270" anchor="t" anchorCtr="0">
          <a:noAutofit/>
        </a:bodyPr>
        <a:lstStyle/>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apjoms nepārsniedz </a:t>
          </a:r>
          <a:r>
            <a:rPr lang="lv-LV" sz="1900" b="1" kern="1200" dirty="0">
              <a:solidFill>
                <a:srgbClr val="FF0000"/>
              </a:solidFill>
              <a:latin typeface="Verdana" panose="020B0604030504040204" pitchFamily="34" charset="0"/>
              <a:ea typeface="Verdana" panose="020B0604030504040204" pitchFamily="34" charset="0"/>
            </a:rPr>
            <a:t>20</a:t>
          </a:r>
          <a:r>
            <a:rPr lang="lv-LV" sz="1900" kern="1200" dirty="0">
              <a:latin typeface="Verdana" panose="020B0604030504040204" pitchFamily="34" charset="0"/>
              <a:ea typeface="Verdana" panose="020B0604030504040204" pitchFamily="34" charset="0"/>
            </a:rPr>
            <a:t> lappuses, ievērojot nolikuma 44. punktā noteikto;</a:t>
          </a:r>
        </a:p>
        <a:p>
          <a:pPr marL="171450" lvl="1" indent="-171450" algn="just" defTabSz="844550">
            <a:lnSpc>
              <a:spcPct val="90000"/>
            </a:lnSpc>
            <a:spcBef>
              <a:spcPct val="0"/>
            </a:spcBef>
            <a:spcAft>
              <a:spcPct val="15000"/>
            </a:spcAft>
            <a:buChar char="•"/>
          </a:pPr>
          <a:r>
            <a:rPr lang="fr-FR" sz="1900" kern="1200" dirty="0" err="1">
              <a:latin typeface="Verdana" panose="020B0604030504040204" pitchFamily="34" charset="0"/>
              <a:ea typeface="Verdana" panose="020B0604030504040204" pitchFamily="34" charset="0"/>
            </a:rPr>
            <a:t>burtu</a:t>
          </a:r>
          <a:r>
            <a:rPr lang="fr-FR" sz="1900" kern="1200" dirty="0">
              <a:latin typeface="Verdana" panose="020B0604030504040204" pitchFamily="34" charset="0"/>
              <a:ea typeface="Verdana" panose="020B0604030504040204" pitchFamily="34" charset="0"/>
            </a:rPr>
            <a:t> </a:t>
          </a:r>
          <a:r>
            <a:rPr lang="fr-FR" sz="1900" kern="1200" dirty="0" err="1">
              <a:latin typeface="Verdana" panose="020B0604030504040204" pitchFamily="34" charset="0"/>
              <a:ea typeface="Verdana" panose="020B0604030504040204" pitchFamily="34" charset="0"/>
            </a:rPr>
            <a:t>lielums</a:t>
          </a:r>
          <a:r>
            <a:rPr lang="fr-FR" sz="1900" kern="1200" dirty="0">
              <a:latin typeface="Verdana" panose="020B0604030504040204" pitchFamily="34" charset="0"/>
              <a:ea typeface="Verdana" panose="020B0604030504040204" pitchFamily="34" charset="0"/>
            </a:rPr>
            <a:t> – ne </a:t>
          </a:r>
          <a:r>
            <a:rPr lang="fr-FR" sz="1900" kern="1200" dirty="0" err="1">
              <a:latin typeface="Verdana" panose="020B0604030504040204" pitchFamily="34" charset="0"/>
              <a:ea typeface="Verdana" panose="020B0604030504040204" pitchFamily="34" charset="0"/>
            </a:rPr>
            <a:t>mazāks</a:t>
          </a:r>
          <a:r>
            <a:rPr lang="fr-FR" sz="1900" kern="1200" dirty="0">
              <a:latin typeface="Verdana" panose="020B0604030504040204" pitchFamily="34" charset="0"/>
              <a:ea typeface="Verdana" panose="020B0604030504040204" pitchFamily="34" charset="0"/>
            </a:rPr>
            <a:t> par 11;</a:t>
          </a:r>
          <a:endParaRPr lang="lv-LV" sz="1900" kern="1200" dirty="0">
            <a:latin typeface="Verdana" panose="020B0604030504040204" pitchFamily="34" charset="0"/>
            <a:ea typeface="Verdana" panose="020B0604030504040204" pitchFamily="34" charset="0"/>
          </a:endParaRP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vienkāršā rindstarpa;</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atkāpes no malām – 2 cm no katras puses, 1,5 cm no augšas un apakšas;</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visas tabulas, diagrammas, atsauces/atsauču saraksts un citi elementi ir iekļaujami projekta aprakstā, nepārsniedzot </a:t>
          </a:r>
          <a:r>
            <a:rPr lang="lv-LV" sz="1900" b="1" kern="1200" dirty="0">
              <a:solidFill>
                <a:srgbClr val="FF0000"/>
              </a:solidFill>
              <a:latin typeface="Verdana" panose="020B0604030504040204" pitchFamily="34" charset="0"/>
              <a:ea typeface="Verdana" panose="020B0604030504040204" pitchFamily="34" charset="0"/>
            </a:rPr>
            <a:t>20</a:t>
          </a:r>
          <a:r>
            <a:rPr lang="lv-LV" sz="1900" kern="1200" dirty="0">
              <a:latin typeface="Verdana" panose="020B0604030504040204" pitchFamily="34" charset="0"/>
              <a:ea typeface="Verdana" panose="020B0604030504040204" pitchFamily="34" charset="0"/>
            </a:rPr>
            <a:t> lappuses, ievērojot nolikuma 44. punktu;</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papildus var pievienot (ieskenējot tā paša PDF beigās sociālo partneru apliecinājumu/rekomendācijas vēstules par sadarbību u. tml.), vienlaikus nepārsniedzot 3 papildu lappuses kopā ar projekta aprakstu.</a:t>
          </a:r>
        </a:p>
        <a:p>
          <a:pPr marL="171450" lvl="1" indent="-171450" algn="l" defTabSz="844550">
            <a:lnSpc>
              <a:spcPct val="90000"/>
            </a:lnSpc>
            <a:spcBef>
              <a:spcPct val="0"/>
            </a:spcBef>
            <a:spcAft>
              <a:spcPct val="15000"/>
            </a:spcAft>
            <a:buChar char="•"/>
          </a:pPr>
          <a:endParaRPr lang="lv-LV" sz="1900" kern="1200" dirty="0"/>
        </a:p>
      </dsp:txBody>
      <dsp:txXfrm>
        <a:off x="0" y="426426"/>
        <a:ext cx="6964326" cy="5027400"/>
      </dsp:txXfrm>
    </dsp:sp>
    <dsp:sp modelId="{499370EE-CDBD-45E1-88DF-ECAC96D6B08B}">
      <dsp:nvSpPr>
        <dsp:cNvPr id="0" name=""/>
        <dsp:cNvSpPr/>
      </dsp:nvSpPr>
      <dsp:spPr>
        <a:xfrm>
          <a:off x="348216" y="145986"/>
          <a:ext cx="4875028" cy="5608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64" tIns="0" rIns="184264" bIns="0" numCol="1" spcCol="1270" anchor="ctr" anchorCtr="0">
          <a:noAutofit/>
        </a:bodyPr>
        <a:lstStyle/>
        <a:p>
          <a:pPr marL="0" lvl="0" indent="0" algn="l"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B daļa «Projekta apraksts»</a:t>
          </a:r>
        </a:p>
      </dsp:txBody>
      <dsp:txXfrm>
        <a:off x="375596" y="173366"/>
        <a:ext cx="4820268"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63E0D-24A3-4C0A-9846-2978A1B238F9}">
      <dsp:nvSpPr>
        <dsp:cNvPr id="0" name=""/>
        <dsp:cNvSpPr/>
      </dsp:nvSpPr>
      <dsp:spPr>
        <a:xfrm>
          <a:off x="0" y="305224"/>
          <a:ext cx="7021033" cy="45486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910" tIns="395732" rIns="544910" bIns="135128" numCol="1" spcCol="1270" anchor="t" anchorCtr="0">
          <a:noAutofit/>
        </a:bodyPr>
        <a:lstStyle/>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Aizpilda atbilstoši iesniegšanas metodikas 2.3. apakšnodaļai;</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Dzīvesgājuma aprakstā nepieciešams aprakstīt projekta vadītāja un galveno izpildītāju izglītību, </a:t>
          </a:r>
          <a:r>
            <a:rPr lang="pl-PL" sz="1900" kern="1200" dirty="0">
              <a:latin typeface="Verdana" panose="020B0604030504040204" pitchFamily="34" charset="0"/>
              <a:ea typeface="Verdana" panose="020B0604030504040204" pitchFamily="34" charset="0"/>
            </a:rPr>
            <a:t>darba pieredzi, pieredzi projektu </a:t>
          </a:r>
          <a:r>
            <a:rPr lang="lv-LV" sz="1900" kern="1200" dirty="0">
              <a:latin typeface="Verdana" panose="020B0604030504040204" pitchFamily="34" charset="0"/>
              <a:ea typeface="Verdana" panose="020B0604030504040204" pitchFamily="34" charset="0"/>
            </a:rPr>
            <a:t>vadīšanā un īstenošanā</a:t>
          </a:r>
          <a:r>
            <a:rPr lang="pl-PL" sz="1900" kern="1200" dirty="0">
              <a:latin typeface="Verdana" panose="020B0604030504040204" pitchFamily="34" charset="0"/>
              <a:ea typeface="Verdana" panose="020B0604030504040204" pitchFamily="34" charset="0"/>
            </a:rPr>
            <a:t>, kā</a:t>
          </a:r>
          <a:r>
            <a:rPr lang="lv-LV" sz="1900" kern="1200" dirty="0">
              <a:latin typeface="Verdana" panose="020B0604030504040204" pitchFamily="34" charset="0"/>
              <a:ea typeface="Verdana" panose="020B0604030504040204" pitchFamily="34" charset="0"/>
            </a:rPr>
            <a:t> arī labākās publikācijas.</a:t>
          </a:r>
        </a:p>
        <a:p>
          <a:pPr marL="171450" lvl="1" indent="-171450" algn="just" defTabSz="844550">
            <a:lnSpc>
              <a:spcPct val="90000"/>
            </a:lnSpc>
            <a:spcBef>
              <a:spcPct val="0"/>
            </a:spcBef>
            <a:spcAft>
              <a:spcPct val="15000"/>
            </a:spcAft>
            <a:buChar char="•"/>
          </a:pPr>
          <a:r>
            <a:rPr lang="lv-LV" sz="1900" kern="1200">
              <a:latin typeface="Verdana" panose="020B0604030504040204" pitchFamily="34" charset="0"/>
              <a:ea typeface="Verdana" panose="020B0604030504040204" pitchFamily="34" charset="0"/>
            </a:rPr>
            <a:t>Nosacījumi:</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   CV jābūt kodolīgam, jāiekļaujas 2 lappusēs;</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   Jākoncentrējas tieši uz attiecīgā projekta specifiku;</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   Iespējams norādīt papildus informāciju, kas zinātniekam liekas nozīmīga projekta kontekstā.</a:t>
          </a:r>
        </a:p>
      </dsp:txBody>
      <dsp:txXfrm>
        <a:off x="0" y="305224"/>
        <a:ext cx="7021033" cy="4548600"/>
      </dsp:txXfrm>
    </dsp:sp>
    <dsp:sp modelId="{1B4CC01D-D3BE-48DD-92EA-0E0E732C78A8}">
      <dsp:nvSpPr>
        <dsp:cNvPr id="0" name=""/>
        <dsp:cNvSpPr/>
      </dsp:nvSpPr>
      <dsp:spPr>
        <a:xfrm>
          <a:off x="351051" y="24784"/>
          <a:ext cx="4914723" cy="5608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765" tIns="0" rIns="185765" bIns="0" numCol="1" spcCol="1270" anchor="ctr" anchorCtr="0">
          <a:noAutofit/>
        </a:bodyPr>
        <a:lstStyle/>
        <a:p>
          <a:pPr marL="0" lvl="0" indent="0" algn="l" defTabSz="844550">
            <a:lnSpc>
              <a:spcPct val="90000"/>
            </a:lnSpc>
            <a:spcBef>
              <a:spcPct val="0"/>
            </a:spcBef>
            <a:spcAft>
              <a:spcPct val="35000"/>
            </a:spcAft>
            <a:buNone/>
          </a:pPr>
          <a:endParaRPr lang="lv-LV" sz="1900" kern="1200" dirty="0">
            <a:latin typeface="Verdana" panose="020B0604030504040204" pitchFamily="34" charset="0"/>
            <a:ea typeface="Verdana" panose="020B0604030504040204" pitchFamily="34" charset="0"/>
          </a:endParaRPr>
        </a:p>
        <a:p>
          <a:pPr marL="0" lvl="0" indent="0" algn="l"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C daļa «Curriculum Vitae»</a:t>
          </a:r>
          <a:br>
            <a:rPr lang="lv-LV" sz="1900" kern="1200" dirty="0">
              <a:latin typeface="Verdana" panose="020B0604030504040204" pitchFamily="34" charset="0"/>
              <a:ea typeface="Verdana" panose="020B0604030504040204" pitchFamily="34" charset="0"/>
            </a:rPr>
          </a:br>
          <a:endParaRPr lang="lv-LV" sz="1900" kern="1200" dirty="0">
            <a:latin typeface="Verdana" panose="020B0604030504040204" pitchFamily="34" charset="0"/>
            <a:ea typeface="Verdana" panose="020B0604030504040204" pitchFamily="34" charset="0"/>
          </a:endParaRPr>
        </a:p>
      </dsp:txBody>
      <dsp:txXfrm>
        <a:off x="378431" y="52164"/>
        <a:ext cx="4859963"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0EEF1-E4A4-453A-A670-8180511D449F}">
      <dsp:nvSpPr>
        <dsp:cNvPr id="0" name=""/>
        <dsp:cNvSpPr/>
      </dsp:nvSpPr>
      <dsp:spPr>
        <a:xfrm>
          <a:off x="0" y="409746"/>
          <a:ext cx="7042355" cy="427455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565" tIns="479044" rIns="546565" bIns="163576" numCol="1" spcCol="1270" anchor="t" anchorCtr="0">
          <a:noAutofit/>
        </a:bodyPr>
        <a:lstStyle/>
        <a:p>
          <a:pPr marL="228600" lvl="1" indent="-228600" algn="just" defTabSz="1022350">
            <a:lnSpc>
              <a:spcPct val="90000"/>
            </a:lnSpc>
            <a:spcBef>
              <a:spcPct val="0"/>
            </a:spcBef>
            <a:spcAft>
              <a:spcPct val="15000"/>
            </a:spcAft>
            <a:buChar char="•"/>
          </a:pPr>
          <a:r>
            <a:rPr lang="lv-LV" sz="2300" kern="1200" dirty="0">
              <a:solidFill>
                <a:schemeClr val="accent2">
                  <a:lumMod val="75000"/>
                </a:schemeClr>
              </a:solidFill>
            </a:rPr>
            <a:t>D daļa </a:t>
          </a:r>
          <a:r>
            <a:rPr lang="lv-LV" sz="2300" kern="1200" dirty="0"/>
            <a:t>“Projekta iesniedzēja apliecinājums”</a:t>
          </a:r>
        </a:p>
        <a:p>
          <a:pPr marL="228600" lvl="1" indent="-228600" algn="just" defTabSz="1022350">
            <a:lnSpc>
              <a:spcPct val="90000"/>
            </a:lnSpc>
            <a:spcBef>
              <a:spcPct val="0"/>
            </a:spcBef>
            <a:spcAft>
              <a:spcPct val="15000"/>
            </a:spcAft>
            <a:buChar char="•"/>
          </a:pPr>
          <a:r>
            <a:rPr lang="lv-LV" sz="2300" kern="1200" dirty="0">
              <a:solidFill>
                <a:schemeClr val="accent2">
                  <a:lumMod val="75000"/>
                </a:schemeClr>
              </a:solidFill>
            </a:rPr>
            <a:t>E daļa </a:t>
          </a:r>
          <a:r>
            <a:rPr lang="lv-LV" sz="2300" kern="1200" dirty="0"/>
            <a:t>“Projekta sadarbības partnera zinātniskās institūcijas apliecinājums”</a:t>
          </a:r>
        </a:p>
        <a:p>
          <a:pPr marL="228600" lvl="1" indent="-228600" algn="just" defTabSz="1022350">
            <a:lnSpc>
              <a:spcPct val="90000"/>
            </a:lnSpc>
            <a:spcBef>
              <a:spcPct val="0"/>
            </a:spcBef>
            <a:spcAft>
              <a:spcPct val="15000"/>
            </a:spcAft>
            <a:buChar char="•"/>
          </a:pPr>
          <a:r>
            <a:rPr lang="lv-LV" sz="2300" kern="1200" dirty="0">
              <a:solidFill>
                <a:schemeClr val="accent2">
                  <a:lumMod val="75000"/>
                </a:schemeClr>
              </a:solidFill>
            </a:rPr>
            <a:t>F daļa </a:t>
          </a:r>
          <a:r>
            <a:rPr lang="lv-LV" sz="2300" kern="1200" dirty="0"/>
            <a:t>“Projekta sadarbības partnera-valsts institūcijas apliecinājums”</a:t>
          </a:r>
        </a:p>
        <a:p>
          <a:pPr marL="228600" lvl="1" indent="-228600" algn="just" defTabSz="1022350">
            <a:lnSpc>
              <a:spcPct val="90000"/>
            </a:lnSpc>
            <a:spcBef>
              <a:spcPct val="0"/>
            </a:spcBef>
            <a:spcAft>
              <a:spcPct val="15000"/>
            </a:spcAft>
            <a:buChar char="•"/>
          </a:pPr>
          <a:r>
            <a:rPr lang="lv-LV" sz="2300" kern="1200" dirty="0">
              <a:solidFill>
                <a:schemeClr val="accent2">
                  <a:lumMod val="75000"/>
                </a:schemeClr>
              </a:solidFill>
            </a:rPr>
            <a:t>G daļa </a:t>
          </a:r>
          <a:r>
            <a:rPr lang="lv-LV" sz="2300" kern="1200" dirty="0"/>
            <a:t>“Finanšu apgrozījuma pārskata veidlapa” par 2021.-2023.gadu</a:t>
          </a:r>
        </a:p>
        <a:p>
          <a:pPr marL="228600" lvl="1" indent="-228600" algn="just" defTabSz="1022350">
            <a:lnSpc>
              <a:spcPct val="90000"/>
            </a:lnSpc>
            <a:spcBef>
              <a:spcPct val="0"/>
            </a:spcBef>
            <a:spcAft>
              <a:spcPct val="15000"/>
            </a:spcAft>
            <a:buChar char="•"/>
          </a:pPr>
          <a:r>
            <a:rPr lang="lv-LV" sz="2300" kern="1200" dirty="0">
              <a:solidFill>
                <a:schemeClr val="accent2">
                  <a:lumMod val="75000"/>
                </a:schemeClr>
              </a:solidFill>
            </a:rPr>
            <a:t>H daļa </a:t>
          </a:r>
          <a:r>
            <a:rPr lang="lv-LV" sz="2300" kern="1200" dirty="0"/>
            <a:t>“Darbības, kurām nav saimnieciska rakstura”</a:t>
          </a:r>
        </a:p>
        <a:p>
          <a:pPr marL="228600" lvl="1" indent="-228600" algn="just" defTabSz="1022350">
            <a:lnSpc>
              <a:spcPct val="90000"/>
            </a:lnSpc>
            <a:spcBef>
              <a:spcPct val="0"/>
            </a:spcBef>
            <a:spcAft>
              <a:spcPct val="15000"/>
            </a:spcAft>
            <a:buChar char="•"/>
          </a:pPr>
          <a:r>
            <a:rPr lang="lv-LV" sz="2300" kern="1200" dirty="0">
              <a:solidFill>
                <a:schemeClr val="accent2">
                  <a:lumMod val="75000"/>
                </a:schemeClr>
              </a:solidFill>
            </a:rPr>
            <a:t>I daļa </a:t>
          </a:r>
          <a:r>
            <a:rPr lang="lv-LV" sz="2300" kern="1200" dirty="0"/>
            <a:t>“Horizontālie uzdevumi un rezultāti“</a:t>
          </a:r>
        </a:p>
        <a:p>
          <a:pPr marL="228600" lvl="1" indent="-228600" algn="l" defTabSz="1022350">
            <a:lnSpc>
              <a:spcPct val="90000"/>
            </a:lnSpc>
            <a:spcBef>
              <a:spcPct val="0"/>
            </a:spcBef>
            <a:spcAft>
              <a:spcPct val="15000"/>
            </a:spcAft>
            <a:buChar char="•"/>
          </a:pPr>
          <a:endParaRPr lang="lv-LV" sz="2300" kern="1200" dirty="0"/>
        </a:p>
      </dsp:txBody>
      <dsp:txXfrm>
        <a:off x="0" y="409746"/>
        <a:ext cx="7042355" cy="4274550"/>
      </dsp:txXfrm>
    </dsp:sp>
    <dsp:sp modelId="{DDCB5901-2FFF-402A-B6FB-9015095DF81D}">
      <dsp:nvSpPr>
        <dsp:cNvPr id="0" name=""/>
        <dsp:cNvSpPr/>
      </dsp:nvSpPr>
      <dsp:spPr>
        <a:xfrm>
          <a:off x="352117" y="70266"/>
          <a:ext cx="4929648" cy="67896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329" tIns="0" rIns="186329" bIns="0" numCol="1" spcCol="1270" anchor="ctr" anchorCtr="0">
          <a:noAutofit/>
        </a:bodyPr>
        <a:lstStyle/>
        <a:p>
          <a:pPr marL="0" lvl="0" indent="0" algn="l" defTabSz="1022350">
            <a:lnSpc>
              <a:spcPct val="90000"/>
            </a:lnSpc>
            <a:spcBef>
              <a:spcPct val="0"/>
            </a:spcBef>
            <a:spcAft>
              <a:spcPct val="35000"/>
            </a:spcAft>
            <a:buNone/>
          </a:pPr>
          <a:r>
            <a:rPr lang="lv-LV" sz="2300" kern="1200" dirty="0"/>
            <a:t>D, E, F. G, H,  un I daļas</a:t>
          </a:r>
        </a:p>
      </dsp:txBody>
      <dsp:txXfrm>
        <a:off x="385261" y="103410"/>
        <a:ext cx="4863360"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9819F-F00A-4A50-86C2-F6362377D046}">
      <dsp:nvSpPr>
        <dsp:cNvPr id="0" name=""/>
        <dsp:cNvSpPr/>
      </dsp:nvSpPr>
      <dsp:spPr>
        <a:xfrm>
          <a:off x="0" y="360156"/>
          <a:ext cx="6928884" cy="33579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758" tIns="270764" rIns="537758" bIns="92456" numCol="1" spcCol="1270" anchor="t" anchorCtr="0">
          <a:noAutofit/>
        </a:bodyPr>
        <a:lstStyle/>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projekta pieteikums ir pilnībā aizpildīts, noformēts un iesniegts, izmantojot informācijas sistēmu;</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ir iesniegts projekta pieteikuma attiecīgo sadaļu tulkojums angļu valodā atbilstoši konkursa nolikuma prasībām;</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ir izpildītas konkursa nolikuma prasības par zinātniskās grupas dalības nosacījumiem;</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projektu īsteno zinātniskajā institūcijā, kas atbilst šo noteikumu prasībām;</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ja projekta īstenošanā piedalās sadarbības partneris, tas atbilst šo noteikumu un konkursa nolikuma prasībām;</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projekta iesniegumā norādītās attiecināmās izmaksas atbilst konkursa nolikumā noteiktajām prasībām;</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projekts ir ar saimniecisku darbību nesaistīts;</a:t>
          </a:r>
        </a:p>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dubultā finansējuma riska neesība ar citiem publiskajiem finansēšanas avotiem.</a:t>
          </a:r>
        </a:p>
      </dsp:txBody>
      <dsp:txXfrm>
        <a:off x="0" y="360156"/>
        <a:ext cx="6928884" cy="3357900"/>
      </dsp:txXfrm>
    </dsp:sp>
    <dsp:sp modelId="{690AC03C-D1E8-485B-B1A3-37D9D7D960B7}">
      <dsp:nvSpPr>
        <dsp:cNvPr id="0" name=""/>
        <dsp:cNvSpPr/>
      </dsp:nvSpPr>
      <dsp:spPr>
        <a:xfrm>
          <a:off x="346444" y="168276"/>
          <a:ext cx="4850218" cy="38376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27" tIns="0" rIns="183327" bIns="0" numCol="1" spcCol="1270" anchor="ctr" anchorCtr="0">
          <a:noAutofit/>
        </a:bodyPr>
        <a:lstStyle/>
        <a:p>
          <a:pPr marL="0" lvl="0" indent="0" algn="l" defTabSz="577850">
            <a:lnSpc>
              <a:spcPct val="90000"/>
            </a:lnSpc>
            <a:spcBef>
              <a:spcPct val="0"/>
            </a:spcBef>
            <a:spcAft>
              <a:spcPct val="35000"/>
            </a:spcAft>
            <a:buNone/>
          </a:pPr>
          <a:r>
            <a:rPr lang="lv-LV" sz="1300" kern="1200" dirty="0">
              <a:latin typeface="Verdana" panose="020B0604030504040204" pitchFamily="34" charset="0"/>
              <a:ea typeface="Verdana" panose="020B0604030504040204" pitchFamily="34" charset="0"/>
            </a:rPr>
            <a:t>Kritēriji</a:t>
          </a:r>
        </a:p>
      </dsp:txBody>
      <dsp:txXfrm>
        <a:off x="365178" y="187010"/>
        <a:ext cx="4812750" cy="346292"/>
      </dsp:txXfrm>
    </dsp:sp>
    <dsp:sp modelId="{5226DEA1-9E0E-4DF4-B215-755901189863}">
      <dsp:nvSpPr>
        <dsp:cNvPr id="0" name=""/>
        <dsp:cNvSpPr/>
      </dsp:nvSpPr>
      <dsp:spPr>
        <a:xfrm>
          <a:off x="0" y="3980136"/>
          <a:ext cx="6928884" cy="11466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758" tIns="270764" rIns="537758" bIns="92456" numCol="1" spcCol="1270" anchor="t" anchorCtr="0">
          <a:noAutofit/>
        </a:bodyPr>
        <a:lstStyle/>
        <a:p>
          <a:pPr marL="114300" lvl="1" indent="-114300" algn="just"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ir aptverti </a:t>
          </a:r>
          <a:r>
            <a:rPr lang="lv-LV" sz="1300" kern="1200" dirty="0">
              <a:solidFill>
                <a:schemeClr val="accent2">
                  <a:lumMod val="75000"/>
                </a:schemeClr>
              </a:solidFill>
              <a:latin typeface="Verdana" panose="020B0604030504040204" pitchFamily="34" charset="0"/>
              <a:ea typeface="Verdana" panose="020B0604030504040204" pitchFamily="34" charset="0"/>
            </a:rPr>
            <a:t>visi</a:t>
          </a:r>
          <a:r>
            <a:rPr lang="lv-LV" sz="1300" kern="1200" dirty="0">
              <a:latin typeface="Verdana" panose="020B0604030504040204" pitchFamily="34" charset="0"/>
              <a:ea typeface="Verdana" panose="020B0604030504040204" pitchFamily="34" charset="0"/>
            </a:rPr>
            <a:t> MK rīkojuma 7. punktā noteiktie programmas horizontālie uzdevumi.</a:t>
          </a:r>
        </a:p>
        <a:p>
          <a:pPr marL="114300" lvl="1" indent="-114300" algn="just" defTabSz="577850">
            <a:lnSpc>
              <a:spcPct val="90000"/>
            </a:lnSpc>
            <a:spcBef>
              <a:spcPct val="0"/>
            </a:spcBef>
            <a:spcAft>
              <a:spcPct val="15000"/>
            </a:spcAft>
            <a:buChar char="•"/>
          </a:pPr>
          <a:endParaRPr lang="lv-LV" sz="1300" kern="1200" dirty="0">
            <a:latin typeface="Verdana" panose="020B0604030504040204" pitchFamily="34" charset="0"/>
            <a:ea typeface="Verdana" panose="020B0604030504040204" pitchFamily="34" charset="0"/>
          </a:endParaRPr>
        </a:p>
        <a:p>
          <a:pPr marL="114300" lvl="1" indent="-114300" algn="l" defTabSz="577850">
            <a:lnSpc>
              <a:spcPct val="90000"/>
            </a:lnSpc>
            <a:spcBef>
              <a:spcPct val="0"/>
            </a:spcBef>
            <a:spcAft>
              <a:spcPct val="15000"/>
            </a:spcAft>
            <a:buChar char="•"/>
          </a:pPr>
          <a:endParaRPr lang="lv-LV" sz="1300" kern="1200" dirty="0"/>
        </a:p>
      </dsp:txBody>
      <dsp:txXfrm>
        <a:off x="0" y="3980136"/>
        <a:ext cx="6928884" cy="1146600"/>
      </dsp:txXfrm>
    </dsp:sp>
    <dsp:sp modelId="{97819B6C-4F81-4718-9841-7FFE10CF8016}">
      <dsp:nvSpPr>
        <dsp:cNvPr id="0" name=""/>
        <dsp:cNvSpPr/>
      </dsp:nvSpPr>
      <dsp:spPr>
        <a:xfrm>
          <a:off x="346444" y="3788256"/>
          <a:ext cx="4850218" cy="38376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327" tIns="0" rIns="183327" bIns="0" numCol="1" spcCol="1270" anchor="ctr" anchorCtr="0">
          <a:noAutofit/>
        </a:bodyPr>
        <a:lstStyle/>
        <a:p>
          <a:pPr marL="0" lvl="0" indent="0" algn="l" defTabSz="577850">
            <a:lnSpc>
              <a:spcPct val="90000"/>
            </a:lnSpc>
            <a:spcBef>
              <a:spcPct val="0"/>
            </a:spcBef>
            <a:spcAft>
              <a:spcPct val="35000"/>
            </a:spcAft>
            <a:buNone/>
          </a:pPr>
          <a:r>
            <a:rPr lang="lv-LV" sz="1300" kern="1200" dirty="0">
              <a:latin typeface="Verdana" panose="020B0604030504040204" pitchFamily="34" charset="0"/>
              <a:ea typeface="Verdana" panose="020B0604030504040204" pitchFamily="34" charset="0"/>
            </a:rPr>
            <a:t>Papildu kritēriji</a:t>
          </a:r>
        </a:p>
      </dsp:txBody>
      <dsp:txXfrm>
        <a:off x="365178" y="3806990"/>
        <a:ext cx="4812750"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EFC0-31B3-0F45-B44D-F35B7A9E9372}">
      <dsp:nvSpPr>
        <dsp:cNvPr id="0" name=""/>
        <dsp:cNvSpPr/>
      </dsp:nvSpPr>
      <dsp:spPr>
        <a:xfrm>
          <a:off x="-3045166" y="-468893"/>
          <a:ext cx="3632514" cy="3632514"/>
        </a:xfrm>
        <a:prstGeom prst="blockArc">
          <a:avLst>
            <a:gd name="adj1" fmla="val 18900000"/>
            <a:gd name="adj2" fmla="val 2700000"/>
            <a:gd name="adj3" fmla="val 595"/>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065F00-2114-7A4D-8FD1-0526D1E94660}">
      <dsp:nvSpPr>
        <dsp:cNvPr id="0" name=""/>
        <dsp:cNvSpPr/>
      </dsp:nvSpPr>
      <dsp:spPr>
        <a:xfrm>
          <a:off x="377655" y="269472"/>
          <a:ext cx="2302758" cy="53894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IZCILĪBA (A)</a:t>
          </a:r>
        </a:p>
      </dsp:txBody>
      <dsp:txXfrm>
        <a:off x="377655" y="269472"/>
        <a:ext cx="2302758" cy="538945"/>
      </dsp:txXfrm>
    </dsp:sp>
    <dsp:sp modelId="{30838C00-761E-A94D-9E90-0E1DA78EFC57}">
      <dsp:nvSpPr>
        <dsp:cNvPr id="0" name=""/>
        <dsp:cNvSpPr/>
      </dsp:nvSpPr>
      <dsp:spPr>
        <a:xfrm>
          <a:off x="40814" y="202104"/>
          <a:ext cx="673682" cy="673682"/>
        </a:xfrm>
        <a:prstGeom prst="ellipse">
          <a:avLst/>
        </a:prstGeom>
        <a:solidFill>
          <a:schemeClr val="lt1">
            <a:hueOff val="0"/>
            <a:satOff val="0"/>
            <a:lumOff val="0"/>
            <a:alphaOff val="0"/>
          </a:schemeClr>
        </a:solidFill>
        <a:ln w="952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sp>
    <dsp:sp modelId="{4EC0D5D3-24CF-2242-9665-C5515CB88673}">
      <dsp:nvSpPr>
        <dsp:cNvPr id="0" name=""/>
        <dsp:cNvSpPr/>
      </dsp:nvSpPr>
      <dsp:spPr>
        <a:xfrm>
          <a:off x="573561" y="1077891"/>
          <a:ext cx="2106851" cy="53894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IETEKME (B)</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573561" y="1077891"/>
        <a:ext cx="2106851" cy="538945"/>
      </dsp:txXfrm>
    </dsp:sp>
    <dsp:sp modelId="{899310B5-FFDF-D94A-ABA3-3F1AD83A4A45}">
      <dsp:nvSpPr>
        <dsp:cNvPr id="0" name=""/>
        <dsp:cNvSpPr/>
      </dsp:nvSpPr>
      <dsp:spPr>
        <a:xfrm>
          <a:off x="236720" y="1010523"/>
          <a:ext cx="673682" cy="673682"/>
        </a:xfrm>
        <a:prstGeom prst="ellipse">
          <a:avLst/>
        </a:prstGeom>
        <a:solidFill>
          <a:schemeClr val="lt1">
            <a:hueOff val="0"/>
            <a:satOff val="0"/>
            <a:lumOff val="0"/>
            <a:alphaOff val="0"/>
          </a:schemeClr>
        </a:solidFill>
        <a:ln w="952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sp>
    <dsp:sp modelId="{8BD8C914-7314-BC41-AD43-3DB3440F7358}">
      <dsp:nvSpPr>
        <dsp:cNvPr id="0" name=""/>
        <dsp:cNvSpPr/>
      </dsp:nvSpPr>
      <dsp:spPr>
        <a:xfrm>
          <a:off x="411206" y="1865042"/>
          <a:ext cx="2302758" cy="538945"/>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solidFill>
                <a:schemeClr val="tx1"/>
              </a:solidFill>
              <a:latin typeface="Verdana" panose="020B0604030504040204" pitchFamily="34" charset="0"/>
              <a:ea typeface="Verdana" panose="020B0604030504040204" pitchFamily="34" charset="0"/>
              <a:cs typeface="Verdana" panose="020B0604030504040204" pitchFamily="34" charset="0"/>
            </a:rPr>
            <a:t>IEVIEŠANA (C)</a:t>
          </a:r>
          <a:endParaRPr lang="en-US" sz="18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411206" y="1865042"/>
        <a:ext cx="2302758" cy="538945"/>
      </dsp:txXfrm>
    </dsp:sp>
    <dsp:sp modelId="{5A38DCE6-70AD-8A4A-9A71-20B5C5B65822}">
      <dsp:nvSpPr>
        <dsp:cNvPr id="0" name=""/>
        <dsp:cNvSpPr/>
      </dsp:nvSpPr>
      <dsp:spPr>
        <a:xfrm>
          <a:off x="40814" y="1818941"/>
          <a:ext cx="673682" cy="673682"/>
        </a:xfrm>
        <a:prstGeom prst="ellipse">
          <a:avLst/>
        </a:prstGeom>
        <a:solidFill>
          <a:schemeClr val="lt1">
            <a:hueOff val="0"/>
            <a:satOff val="0"/>
            <a:lumOff val="0"/>
            <a:alphaOff val="0"/>
          </a:schemeClr>
        </a:solidFill>
        <a:ln w="9525" cap="flat" cmpd="sng" algn="ctr">
          <a:solidFill>
            <a:schemeClr val="accent2">
              <a:lumMod val="75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3177" tIns="46589" rIns="93177" bIns="46589" rtlCol="0"/>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5622798" y="0"/>
            <a:ext cx="4301543" cy="339884"/>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9A854E35-A7A4-431C-A825-7AD4ED84DFE8}" type="datetimeFigureOut">
              <a:rPr lang="lv-LV" altLang="lv-LV"/>
              <a:pPr>
                <a:defRPr/>
              </a:pPr>
              <a:t>05.08.2024</a:t>
            </a:fld>
            <a:endParaRPr lang="lv-LV" altLang="lv-LV"/>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3177" tIns="46589" rIns="93177" bIns="46589" rtlCol="0" anchor="ctr"/>
          <a:lstStyle/>
          <a:p>
            <a:pPr lvl="0"/>
            <a:endParaRPr lang="lv-LV" noProof="0"/>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6456612"/>
            <a:ext cx="4301543" cy="339884"/>
          </a:xfrm>
          <a:prstGeom prst="rect">
            <a:avLst/>
          </a:prstGeom>
        </p:spPr>
        <p:txBody>
          <a:bodyPr vert="horz" lIns="93177" tIns="46589" rIns="93177" bIns="46589" rtlCol="0" anchor="b"/>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7C0C5635-619F-4398-8614-605C03EF5C27}" type="slidenum">
              <a:rPr lang="lv-LV" altLang="lv-LV"/>
              <a:pPr/>
              <a:t>‹#›</a:t>
            </a:fld>
            <a:endParaRPr lang="lv-LV" altLang="lv-LV"/>
          </a:p>
        </p:txBody>
      </p:sp>
    </p:spTree>
    <p:extLst>
      <p:ext uri="{BB962C8B-B14F-4D97-AF65-F5344CB8AC3E}">
        <p14:creationId xmlns:p14="http://schemas.microsoft.com/office/powerpoint/2010/main" val="2590443640"/>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1</a:t>
            </a:fld>
            <a:endParaRPr lang="lv-LV" altLang="lv-LV"/>
          </a:p>
        </p:txBody>
      </p:sp>
    </p:spTree>
    <p:extLst>
      <p:ext uri="{BB962C8B-B14F-4D97-AF65-F5344CB8AC3E}">
        <p14:creationId xmlns:p14="http://schemas.microsoft.com/office/powerpoint/2010/main" val="229909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24</a:t>
            </a:fld>
            <a:endParaRPr lang="lv-LV" altLang="lv-LV"/>
          </a:p>
        </p:txBody>
      </p:sp>
    </p:spTree>
    <p:extLst>
      <p:ext uri="{BB962C8B-B14F-4D97-AF65-F5344CB8AC3E}">
        <p14:creationId xmlns:p14="http://schemas.microsoft.com/office/powerpoint/2010/main" val="137979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25</a:t>
            </a:fld>
            <a:endParaRPr lang="lv-LV" altLang="lv-LV"/>
          </a:p>
        </p:txBody>
      </p:sp>
    </p:spTree>
    <p:extLst>
      <p:ext uri="{BB962C8B-B14F-4D97-AF65-F5344CB8AC3E}">
        <p14:creationId xmlns:p14="http://schemas.microsoft.com/office/powerpoint/2010/main" val="124525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422595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7C0C5635-619F-4398-8614-605C03EF5C27}"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44</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23235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4403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42946E5A-BBED-4218-981B-333F83EE957B}" type="slidenum">
              <a:rPr lang="en-US" altLang="lv-LV"/>
              <a:pPr/>
              <a:t>‹#›</a:t>
            </a:fld>
            <a:endParaRPr lang="en-US" altLang="lv-LV"/>
          </a:p>
        </p:txBody>
      </p:sp>
    </p:spTree>
    <p:extLst>
      <p:ext uri="{BB962C8B-B14F-4D97-AF65-F5344CB8AC3E}">
        <p14:creationId xmlns:p14="http://schemas.microsoft.com/office/powerpoint/2010/main" val="69682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4C5A49C-EBE2-4BEA-B73B-7AC8FD5DDD66}" type="slidenum">
              <a:rPr lang="en-US" altLang="lv-LV"/>
              <a:pPr/>
              <a:t>‹#›</a:t>
            </a:fld>
            <a:endParaRPr lang="en-US" altLang="lv-LV"/>
          </a:p>
        </p:txBody>
      </p:sp>
    </p:spTree>
    <p:extLst>
      <p:ext uri="{BB962C8B-B14F-4D97-AF65-F5344CB8AC3E}">
        <p14:creationId xmlns:p14="http://schemas.microsoft.com/office/powerpoint/2010/main" val="37361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9ED2C4E4-78E8-4814-8E80-88192C39BA48}" type="slidenum">
              <a:rPr lang="en-US" altLang="lv-LV"/>
              <a:pPr/>
              <a:t>‹#›</a:t>
            </a:fld>
            <a:endParaRPr lang="en-US" altLang="lv-LV"/>
          </a:p>
        </p:txBody>
      </p:sp>
    </p:spTree>
    <p:extLst>
      <p:ext uri="{BB962C8B-B14F-4D97-AF65-F5344CB8AC3E}">
        <p14:creationId xmlns:p14="http://schemas.microsoft.com/office/powerpoint/2010/main" val="405805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32310182-7320-45BF-A513-C3BE84D4C81C}" type="slidenum">
              <a:rPr lang="en-US" altLang="lv-LV"/>
              <a:pPr/>
              <a:t>‹#›</a:t>
            </a:fld>
            <a:endParaRPr lang="en-US" altLang="lv-LV"/>
          </a:p>
        </p:txBody>
      </p:sp>
    </p:spTree>
    <p:extLst>
      <p:ext uri="{BB962C8B-B14F-4D97-AF65-F5344CB8AC3E}">
        <p14:creationId xmlns:p14="http://schemas.microsoft.com/office/powerpoint/2010/main" val="341601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5374C58-29BA-4833-81C9-1E55DA96EF6A}" type="slidenum">
              <a:rPr lang="en-US" altLang="lv-LV"/>
              <a:pPr/>
              <a:t>‹#›</a:t>
            </a:fld>
            <a:endParaRPr lang="en-US" altLang="lv-LV"/>
          </a:p>
        </p:txBody>
      </p:sp>
    </p:spTree>
    <p:extLst>
      <p:ext uri="{BB962C8B-B14F-4D97-AF65-F5344CB8AC3E}">
        <p14:creationId xmlns:p14="http://schemas.microsoft.com/office/powerpoint/2010/main" val="386635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7A82987-0D2F-4B65-8E41-A1B3FBDD2CF2}" type="slidenum">
              <a:rPr lang="en-US" altLang="lv-LV"/>
              <a:pPr/>
              <a:t>‹#›</a:t>
            </a:fld>
            <a:endParaRPr lang="en-US" altLang="lv-LV"/>
          </a:p>
        </p:txBody>
      </p:sp>
    </p:spTree>
    <p:extLst>
      <p:ext uri="{BB962C8B-B14F-4D97-AF65-F5344CB8AC3E}">
        <p14:creationId xmlns:p14="http://schemas.microsoft.com/office/powerpoint/2010/main" val="418876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270C9E78-A642-4421-918F-624A0AA194E3}" type="slidenum">
              <a:rPr lang="en-US" altLang="lv-LV"/>
              <a:pPr/>
              <a:t>‹#›</a:t>
            </a:fld>
            <a:endParaRPr lang="en-US" altLang="lv-LV"/>
          </a:p>
        </p:txBody>
      </p:sp>
    </p:spTree>
    <p:extLst>
      <p:ext uri="{BB962C8B-B14F-4D97-AF65-F5344CB8AC3E}">
        <p14:creationId xmlns:p14="http://schemas.microsoft.com/office/powerpoint/2010/main" val="277030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723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smtClean="0">
                <a:solidFill>
                  <a:srgbClr val="898989"/>
                </a:solidFill>
              </a:defRPr>
            </a:lvl1pPr>
          </a:lstStyle>
          <a:p>
            <a:pPr>
              <a:defRPr/>
            </a:pPr>
            <a:r>
              <a:rPr lang="lv-LV" altLang="lv-LV"/>
              <a:t>13.06.2019.</a:t>
            </a:r>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E3D5101D-DD3B-4E58-9C27-C75BE7F84F75}"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sldNum="0" hdr="0" ftr="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ciencelatvia.l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5.png"/><Relationship Id="rId7"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hyperlink" Target="mailto:pasts@lzp.gov.lv"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9.xml"/><Relationship Id="rId7" Type="http://schemas.openxmlformats.org/officeDocument/2006/relationships/image" Target="../media/image5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vpp@lzp.gov.lv"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27F2E-F502-4897-9B4C-5A6DCFB7B95B}"/>
              </a:ext>
            </a:extLst>
          </p:cNvPr>
          <p:cNvSpPr>
            <a:spLocks noGrp="1"/>
          </p:cNvSpPr>
          <p:nvPr>
            <p:ph type="body" sz="quarter" idx="11"/>
          </p:nvPr>
        </p:nvSpPr>
        <p:spPr>
          <a:xfrm>
            <a:off x="813391" y="3147237"/>
            <a:ext cx="7772400" cy="2310810"/>
          </a:xfrm>
        </p:spPr>
        <p:txBody>
          <a:bodyPr>
            <a:normAutofit lnSpcReduction="10000"/>
          </a:bodyPr>
          <a:lstStyle/>
          <a:p>
            <a:r>
              <a:rPr lang="lv-LV" sz="1600" b="1" dirty="0">
                <a:solidFill>
                  <a:schemeClr val="accent2">
                    <a:lumMod val="75000"/>
                  </a:schemeClr>
                </a:solidFill>
              </a:rPr>
              <a:t>Valsts pētījumu programmas</a:t>
            </a:r>
          </a:p>
          <a:p>
            <a:r>
              <a:rPr lang="lv-LV" sz="1600" b="1" dirty="0">
                <a:solidFill>
                  <a:schemeClr val="accent2">
                    <a:lumMod val="75000"/>
                  </a:schemeClr>
                </a:solidFill>
              </a:rPr>
              <a:t>“Bioloģiskās daudzveidības prioritāro rīcību programmā noteikto pētījumu izstrāde” ”</a:t>
            </a:r>
          </a:p>
          <a:p>
            <a:endParaRPr lang="lv-LV" sz="1600" b="1" dirty="0">
              <a:solidFill>
                <a:schemeClr val="bg1">
                  <a:lumMod val="50000"/>
                </a:schemeClr>
              </a:solidFill>
            </a:endParaRPr>
          </a:p>
          <a:p>
            <a:r>
              <a:rPr lang="lv-LV" sz="1600" b="1" dirty="0">
                <a:solidFill>
                  <a:schemeClr val="bg1">
                    <a:lumMod val="50000"/>
                  </a:schemeClr>
                </a:solidFill>
              </a:rPr>
              <a:t>projektu pieteikumu atklātais konkurss </a:t>
            </a:r>
          </a:p>
          <a:p>
            <a:endParaRPr lang="lv-LV" sz="1600" b="1" dirty="0">
              <a:solidFill>
                <a:schemeClr val="bg1">
                  <a:lumMod val="50000"/>
                </a:schemeClr>
              </a:solidFill>
            </a:endParaRPr>
          </a:p>
          <a:p>
            <a:endParaRPr lang="lv-LV" sz="1600" b="1" dirty="0">
              <a:solidFill>
                <a:schemeClr val="bg1">
                  <a:lumMod val="50000"/>
                </a:schemeClr>
              </a:solidFill>
            </a:endParaRPr>
          </a:p>
          <a:p>
            <a:r>
              <a:rPr lang="lv-LV" sz="1600" b="1" dirty="0">
                <a:solidFill>
                  <a:schemeClr val="bg1">
                    <a:lumMod val="50000"/>
                  </a:schemeClr>
                </a:solidFill>
              </a:rPr>
              <a:t>2024. gada 5. augusts</a:t>
            </a:r>
            <a:endParaRPr lang="lv-LV" sz="1600" dirty="0">
              <a:solidFill>
                <a:schemeClr val="bg1">
                  <a:lumMod val="50000"/>
                </a:schemeClr>
              </a:solidFill>
            </a:endParaRPr>
          </a:p>
        </p:txBody>
      </p:sp>
      <p:pic>
        <p:nvPicPr>
          <p:cNvPr id="4" name="Picture 3">
            <a:extLst>
              <a:ext uri="{FF2B5EF4-FFF2-40B4-BE49-F238E27FC236}">
                <a16:creationId xmlns:a16="http://schemas.microsoft.com/office/drawing/2014/main" id="{41714FEF-78AB-CD15-ACA8-16CE6DE1B07D}"/>
              </a:ext>
            </a:extLst>
          </p:cNvPr>
          <p:cNvPicPr>
            <a:picLocks noChangeAspect="1"/>
          </p:cNvPicPr>
          <p:nvPr/>
        </p:nvPicPr>
        <p:blipFill>
          <a:blip r:embed="rId3"/>
          <a:stretch>
            <a:fillRect/>
          </a:stretch>
        </p:blipFill>
        <p:spPr>
          <a:xfrm>
            <a:off x="6045818" y="21181"/>
            <a:ext cx="3098182" cy="13787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7C2E-97CC-7F60-599C-5576EDD01936}"/>
              </a:ext>
            </a:extLst>
          </p:cNvPr>
          <p:cNvSpPr>
            <a:spLocks noGrp="1"/>
          </p:cNvSpPr>
          <p:nvPr>
            <p:ph type="title"/>
          </p:nvPr>
        </p:nvSpPr>
        <p:spPr>
          <a:xfrm>
            <a:off x="1761754" y="124707"/>
            <a:ext cx="6096000" cy="1036642"/>
          </a:xfrm>
        </p:spPr>
        <p:txBody>
          <a:bodyPr/>
          <a:lstStyle/>
          <a:p>
            <a:pPr algn="ctr"/>
            <a:r>
              <a:rPr lang="lv-LV" dirty="0">
                <a:solidFill>
                  <a:schemeClr val="accent4">
                    <a:lumMod val="75000"/>
                  </a:schemeClr>
                </a:solidFill>
              </a:rPr>
              <a:t>Nosacījumi projekta </a:t>
            </a:r>
            <a:br>
              <a:rPr lang="lv-LV" dirty="0">
                <a:solidFill>
                  <a:schemeClr val="accent4">
                    <a:lumMod val="75000"/>
                  </a:schemeClr>
                </a:solidFill>
              </a:rPr>
            </a:br>
            <a:r>
              <a:rPr lang="lv-LV" dirty="0">
                <a:solidFill>
                  <a:schemeClr val="accent4">
                    <a:lumMod val="75000"/>
                  </a:schemeClr>
                </a:solidFill>
              </a:rPr>
              <a:t>iesniedzējam</a:t>
            </a:r>
          </a:p>
        </p:txBody>
      </p:sp>
      <p:graphicFrame>
        <p:nvGraphicFramePr>
          <p:cNvPr id="6" name="Content Placeholder 5">
            <a:extLst>
              <a:ext uri="{FF2B5EF4-FFF2-40B4-BE49-F238E27FC236}">
                <a16:creationId xmlns:a16="http://schemas.microsoft.com/office/drawing/2014/main" id="{637C59C6-82BB-3A2B-49F6-0C5CF93E315F}"/>
              </a:ext>
            </a:extLst>
          </p:cNvPr>
          <p:cNvGraphicFramePr>
            <a:graphicFrameLocks noGrp="1"/>
          </p:cNvGraphicFramePr>
          <p:nvPr>
            <p:ph idx="1"/>
            <p:extLst>
              <p:ext uri="{D42A27DB-BD31-4B8C-83A1-F6EECF244321}">
                <p14:modId xmlns:p14="http://schemas.microsoft.com/office/powerpoint/2010/main" val="1439385524"/>
              </p:ext>
            </p:extLst>
          </p:nvPr>
        </p:nvGraphicFramePr>
        <p:xfrm>
          <a:off x="1714798" y="2160181"/>
          <a:ext cx="6957237" cy="4697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Image result for checklist icon">
            <a:extLst>
              <a:ext uri="{FF2B5EF4-FFF2-40B4-BE49-F238E27FC236}">
                <a16:creationId xmlns:a16="http://schemas.microsoft.com/office/drawing/2014/main" id="{9F2842F1-5457-7BAA-FB2E-BBDDBD435F1A}"/>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4441" y="4374102"/>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E83FD445-19B1-BE31-8221-8E53224E641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4438" y="4959506"/>
            <a:ext cx="269357" cy="269975"/>
          </a:xfrm>
          <a:prstGeom prst="rect">
            <a:avLst/>
          </a:prstGeom>
          <a:solidFill>
            <a:srgbClr val="FF9900"/>
          </a:solidFill>
          <a:ln>
            <a:noFill/>
          </a:ln>
        </p:spPr>
      </p:pic>
      <p:pic>
        <p:nvPicPr>
          <p:cNvPr id="10" name="Picture 4" descr="Image result for checklist icon">
            <a:extLst>
              <a:ext uri="{FF2B5EF4-FFF2-40B4-BE49-F238E27FC236}">
                <a16:creationId xmlns:a16="http://schemas.microsoft.com/office/drawing/2014/main" id="{FE17335E-2B7B-E41C-6620-224EB9CC457D}"/>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4441" y="2956363"/>
            <a:ext cx="269357" cy="269975"/>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1228C3A2-E068-0409-3E97-6C681011BB6E}"/>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4439" y="3811742"/>
            <a:ext cx="269357" cy="269975"/>
          </a:xfrm>
          <a:prstGeom prst="rect">
            <a:avLst/>
          </a:prstGeom>
          <a:solidFill>
            <a:srgbClr val="FF9900"/>
          </a:solidFill>
          <a:ln>
            <a:noFill/>
          </a:ln>
        </p:spPr>
      </p:pic>
      <p:sp>
        <p:nvSpPr>
          <p:cNvPr id="12" name="Pentagon 2">
            <a:extLst>
              <a:ext uri="{FF2B5EF4-FFF2-40B4-BE49-F238E27FC236}">
                <a16:creationId xmlns:a16="http://schemas.microsoft.com/office/drawing/2014/main" id="{39FEA3A2-9814-8438-D025-E2B5B0560776}"/>
              </a:ext>
            </a:extLst>
          </p:cNvPr>
          <p:cNvSpPr/>
          <p:nvPr/>
        </p:nvSpPr>
        <p:spPr>
          <a:xfrm>
            <a:off x="1714798" y="1148298"/>
            <a:ext cx="6863327" cy="969343"/>
          </a:xfrm>
          <a:prstGeom prst="homePlate">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lv-LV" sz="1200" dirty="0">
                <a:latin typeface="Verdana" panose="020B0604030504040204" pitchFamily="34" charset="0"/>
                <a:ea typeface="Verdana" panose="020B0604030504040204" pitchFamily="34" charset="0"/>
              </a:rPr>
              <a:t>Ja projektu izpildē plānots iesaistīt personas, kuras šobrīd vai 10 iepriekšējo gadu periodā pirms projekta iesniegšanas gala termiņa datuma ir bijušas nodarbinātas akadēmiskā vai zinātniskā darbā tādā valstī, pret kuru </a:t>
            </a:r>
            <a:r>
              <a:rPr lang="lv-LV" sz="1200" b="1" dirty="0">
                <a:solidFill>
                  <a:schemeClr val="accent2">
                    <a:lumMod val="75000"/>
                  </a:schemeClr>
                </a:solidFill>
                <a:latin typeface="Verdana" panose="020B0604030504040204" pitchFamily="34" charset="0"/>
                <a:ea typeface="Verdana" panose="020B0604030504040204" pitchFamily="34" charset="0"/>
              </a:rPr>
              <a:t>Eiropas Savienība ir noteikusi sankcijas</a:t>
            </a:r>
            <a:r>
              <a:rPr lang="lv-LV" sz="1200" dirty="0">
                <a:latin typeface="Verdana" panose="020B0604030504040204" pitchFamily="34" charset="0"/>
                <a:ea typeface="Verdana" panose="020B0604030504040204" pitchFamily="34" charset="0"/>
              </a:rPr>
              <a:t>, tad jāsaņem Valsts drošības dienesta atzinums par konkrēto personu</a:t>
            </a:r>
            <a:endParaRPr lang="lv-LV" sz="1200" b="1" dirty="0">
              <a:solidFill>
                <a:srgbClr val="C00000"/>
              </a:solidFill>
              <a:latin typeface="Verdana" panose="020B0604030504040204" pitchFamily="34" charset="0"/>
              <a:ea typeface="Verdana" panose="020B0604030504040204" pitchFamily="34" charset="0"/>
            </a:endParaRPr>
          </a:p>
        </p:txBody>
      </p:sp>
      <p:pic>
        <p:nvPicPr>
          <p:cNvPr id="13" name="Picture 12">
            <a:extLst>
              <a:ext uri="{FF2B5EF4-FFF2-40B4-BE49-F238E27FC236}">
                <a16:creationId xmlns:a16="http://schemas.microsoft.com/office/drawing/2014/main" id="{0EAA3C3B-50B0-CCF5-AFB6-AF124D2961A3}"/>
              </a:ext>
            </a:extLst>
          </p:cNvPr>
          <p:cNvPicPr>
            <a:picLocks noChangeAspect="1"/>
          </p:cNvPicPr>
          <p:nvPr/>
        </p:nvPicPr>
        <p:blipFill>
          <a:blip r:embed="rId8"/>
          <a:stretch>
            <a:fillRect/>
          </a:stretch>
        </p:blipFill>
        <p:spPr>
          <a:xfrm>
            <a:off x="6686179" y="57451"/>
            <a:ext cx="2343149" cy="1042762"/>
          </a:xfrm>
          <a:prstGeom prst="rect">
            <a:avLst/>
          </a:prstGeom>
        </p:spPr>
      </p:pic>
    </p:spTree>
    <p:extLst>
      <p:ext uri="{BB962C8B-B14F-4D97-AF65-F5344CB8AC3E}">
        <p14:creationId xmlns:p14="http://schemas.microsoft.com/office/powerpoint/2010/main" val="24728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86B0-4DC1-673F-39C9-577C0B34F402}"/>
              </a:ext>
            </a:extLst>
          </p:cNvPr>
          <p:cNvSpPr>
            <a:spLocks noGrp="1"/>
          </p:cNvSpPr>
          <p:nvPr>
            <p:ph type="title"/>
          </p:nvPr>
        </p:nvSpPr>
        <p:spPr>
          <a:xfrm>
            <a:off x="1524000" y="246067"/>
            <a:ext cx="6096000" cy="1036642"/>
          </a:xfrm>
        </p:spPr>
        <p:txBody>
          <a:bodyPr/>
          <a:lstStyle/>
          <a:p>
            <a:pPr algn="ctr"/>
            <a:r>
              <a:rPr lang="lv-LV" dirty="0">
                <a:solidFill>
                  <a:schemeClr val="accent4">
                    <a:lumMod val="75000"/>
                  </a:schemeClr>
                </a:solidFill>
              </a:rPr>
              <a:t>Nosacījumi sadarbības </a:t>
            </a:r>
            <a:br>
              <a:rPr lang="lv-LV" dirty="0">
                <a:solidFill>
                  <a:schemeClr val="accent4">
                    <a:lumMod val="75000"/>
                  </a:schemeClr>
                </a:solidFill>
              </a:rPr>
            </a:br>
            <a:r>
              <a:rPr lang="lv-LV" dirty="0">
                <a:solidFill>
                  <a:schemeClr val="accent4">
                    <a:lumMod val="75000"/>
                  </a:schemeClr>
                </a:solidFill>
              </a:rPr>
              <a:t>partnerim</a:t>
            </a:r>
          </a:p>
        </p:txBody>
      </p:sp>
      <p:graphicFrame>
        <p:nvGraphicFramePr>
          <p:cNvPr id="6" name="Content Placeholder 5">
            <a:extLst>
              <a:ext uri="{FF2B5EF4-FFF2-40B4-BE49-F238E27FC236}">
                <a16:creationId xmlns:a16="http://schemas.microsoft.com/office/drawing/2014/main" id="{0417ECDA-3FD8-397C-ED2F-0976C1FC84FE}"/>
              </a:ext>
            </a:extLst>
          </p:cNvPr>
          <p:cNvGraphicFramePr>
            <a:graphicFrameLocks noGrp="1"/>
          </p:cNvGraphicFramePr>
          <p:nvPr>
            <p:ph idx="1"/>
            <p:extLst>
              <p:ext uri="{D42A27DB-BD31-4B8C-83A1-F6EECF244321}">
                <p14:modId xmlns:p14="http://schemas.microsoft.com/office/powerpoint/2010/main" val="1176193716"/>
              </p:ext>
            </p:extLst>
          </p:nvPr>
        </p:nvGraphicFramePr>
        <p:xfrm>
          <a:off x="1694121" y="1752600"/>
          <a:ext cx="6992679"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13818A5A-181E-6157-48F8-686816D9F5E8}"/>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417B60DC-8643-5B68-FBB4-A7D2C81522A6}"/>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9FA2D4F7-3119-4635-4A4F-25409D226AFD}"/>
              </a:ext>
            </a:extLst>
          </p:cNvPr>
          <p:cNvPicPr>
            <a:picLocks noChangeAspect="1"/>
          </p:cNvPicPr>
          <p:nvPr/>
        </p:nvPicPr>
        <p:blipFill>
          <a:blip r:embed="rId7"/>
          <a:stretch>
            <a:fillRect/>
          </a:stretch>
        </p:blipFill>
        <p:spPr>
          <a:xfrm>
            <a:off x="6629400" y="89239"/>
            <a:ext cx="2343149" cy="1042762"/>
          </a:xfrm>
          <a:prstGeom prst="rect">
            <a:avLst/>
          </a:prstGeom>
        </p:spPr>
      </p:pic>
    </p:spTree>
    <p:extLst>
      <p:ext uri="{BB962C8B-B14F-4D97-AF65-F5344CB8AC3E}">
        <p14:creationId xmlns:p14="http://schemas.microsoft.com/office/powerpoint/2010/main" val="352236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F083-260E-29F7-FA4B-5D24BAC7784B}"/>
              </a:ext>
            </a:extLst>
          </p:cNvPr>
          <p:cNvSpPr>
            <a:spLocks noGrp="1"/>
          </p:cNvSpPr>
          <p:nvPr>
            <p:ph type="title"/>
          </p:nvPr>
        </p:nvSpPr>
        <p:spPr>
          <a:xfrm>
            <a:off x="1346812" y="129845"/>
            <a:ext cx="6096000" cy="1036642"/>
          </a:xfrm>
        </p:spPr>
        <p:txBody>
          <a:bodyPr/>
          <a:lstStyle/>
          <a:p>
            <a:pPr algn="ctr"/>
            <a:r>
              <a:rPr lang="lv-LV" dirty="0">
                <a:solidFill>
                  <a:schemeClr val="accent4">
                    <a:lumMod val="75000"/>
                  </a:schemeClr>
                </a:solidFill>
              </a:rPr>
              <a:t>Nosacījumi zinātniskās </a:t>
            </a:r>
            <a:br>
              <a:rPr lang="lv-LV" dirty="0">
                <a:solidFill>
                  <a:schemeClr val="accent4">
                    <a:lumMod val="75000"/>
                  </a:schemeClr>
                </a:solidFill>
              </a:rPr>
            </a:br>
            <a:r>
              <a:rPr lang="lv-LV" dirty="0">
                <a:solidFill>
                  <a:schemeClr val="accent4">
                    <a:lumMod val="75000"/>
                  </a:schemeClr>
                </a:solidFill>
              </a:rPr>
              <a:t>grupas locekļiem</a:t>
            </a:r>
            <a:endParaRPr lang="lv-LV" dirty="0"/>
          </a:p>
        </p:txBody>
      </p:sp>
      <p:graphicFrame>
        <p:nvGraphicFramePr>
          <p:cNvPr id="6" name="Content Placeholder 5">
            <a:extLst>
              <a:ext uri="{FF2B5EF4-FFF2-40B4-BE49-F238E27FC236}">
                <a16:creationId xmlns:a16="http://schemas.microsoft.com/office/drawing/2014/main" id="{D411855C-BA35-960F-5C6E-3130AE465436}"/>
              </a:ext>
            </a:extLst>
          </p:cNvPr>
          <p:cNvGraphicFramePr>
            <a:graphicFrameLocks noGrp="1"/>
          </p:cNvGraphicFramePr>
          <p:nvPr>
            <p:ph idx="1"/>
            <p:extLst>
              <p:ext uri="{D42A27DB-BD31-4B8C-83A1-F6EECF244321}">
                <p14:modId xmlns:p14="http://schemas.microsoft.com/office/powerpoint/2010/main" val="616257245"/>
              </p:ext>
            </p:extLst>
          </p:nvPr>
        </p:nvGraphicFramePr>
        <p:xfrm>
          <a:off x="1658679" y="1190848"/>
          <a:ext cx="7028121" cy="5394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Image result for checklist icon">
            <a:extLst>
              <a:ext uri="{FF2B5EF4-FFF2-40B4-BE49-F238E27FC236}">
                <a16:creationId xmlns:a16="http://schemas.microsoft.com/office/drawing/2014/main" id="{780DABA7-DEA8-2E4A-D517-46E2C3FD7CBD}"/>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11997" y="3159025"/>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CBF99A06-A49D-8313-B683-9D786981996F}"/>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11996" y="3617998"/>
            <a:ext cx="269357" cy="269975"/>
          </a:xfrm>
          <a:prstGeom prst="rect">
            <a:avLst/>
          </a:prstGeom>
          <a:solidFill>
            <a:srgbClr val="FF9900"/>
          </a:solidFill>
          <a:ln>
            <a:noFill/>
          </a:ln>
        </p:spPr>
      </p:pic>
      <p:pic>
        <p:nvPicPr>
          <p:cNvPr id="9" name="Picture 8">
            <a:extLst>
              <a:ext uri="{FF2B5EF4-FFF2-40B4-BE49-F238E27FC236}">
                <a16:creationId xmlns:a16="http://schemas.microsoft.com/office/drawing/2014/main" id="{C6D4EA3C-80E6-EA62-863C-7E2540FF7320}"/>
              </a:ext>
            </a:extLst>
          </p:cNvPr>
          <p:cNvPicPr>
            <a:picLocks noChangeAspect="1"/>
          </p:cNvPicPr>
          <p:nvPr/>
        </p:nvPicPr>
        <p:blipFill>
          <a:blip r:embed="rId8"/>
          <a:stretch>
            <a:fillRect/>
          </a:stretch>
        </p:blipFill>
        <p:spPr>
          <a:xfrm>
            <a:off x="6703142" y="97694"/>
            <a:ext cx="2343149" cy="1042762"/>
          </a:xfrm>
          <a:prstGeom prst="rect">
            <a:avLst/>
          </a:prstGeom>
        </p:spPr>
      </p:pic>
    </p:spTree>
    <p:extLst>
      <p:ext uri="{BB962C8B-B14F-4D97-AF65-F5344CB8AC3E}">
        <p14:creationId xmlns:p14="http://schemas.microsoft.com/office/powerpoint/2010/main" val="99533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CBB4-261E-5A25-26BC-EDD6550D4C15}"/>
              </a:ext>
            </a:extLst>
          </p:cNvPr>
          <p:cNvSpPr>
            <a:spLocks noGrp="1"/>
          </p:cNvSpPr>
          <p:nvPr>
            <p:ph type="title"/>
          </p:nvPr>
        </p:nvSpPr>
        <p:spPr>
          <a:xfrm>
            <a:off x="1524000" y="144249"/>
            <a:ext cx="6096000" cy="1036642"/>
          </a:xfrm>
        </p:spPr>
        <p:txBody>
          <a:bodyPr/>
          <a:lstStyle/>
          <a:p>
            <a:pPr algn="ctr"/>
            <a:r>
              <a:rPr lang="lv-LV" dirty="0">
                <a:solidFill>
                  <a:schemeClr val="accent4">
                    <a:lumMod val="75000"/>
                  </a:schemeClr>
                </a:solidFill>
              </a:rPr>
              <a:t>Projekta pieteikuma </a:t>
            </a:r>
            <a:br>
              <a:rPr lang="lv-LV" dirty="0">
                <a:solidFill>
                  <a:schemeClr val="accent4">
                    <a:lumMod val="75000"/>
                  </a:schemeClr>
                </a:solidFill>
              </a:rPr>
            </a:br>
            <a:r>
              <a:rPr lang="lv-LV" dirty="0">
                <a:solidFill>
                  <a:schemeClr val="accent4">
                    <a:lumMod val="75000"/>
                  </a:schemeClr>
                </a:solidFill>
              </a:rPr>
              <a:t>aizpildīšana (1)</a:t>
            </a:r>
          </a:p>
        </p:txBody>
      </p:sp>
      <p:graphicFrame>
        <p:nvGraphicFramePr>
          <p:cNvPr id="6" name="Content Placeholder 5">
            <a:extLst>
              <a:ext uri="{FF2B5EF4-FFF2-40B4-BE49-F238E27FC236}">
                <a16:creationId xmlns:a16="http://schemas.microsoft.com/office/drawing/2014/main" id="{08B905B0-2957-22ED-D64E-AA88915D4D5B}"/>
              </a:ext>
            </a:extLst>
          </p:cNvPr>
          <p:cNvGraphicFramePr>
            <a:graphicFrameLocks noGrp="1"/>
          </p:cNvGraphicFramePr>
          <p:nvPr>
            <p:ph idx="1"/>
            <p:extLst>
              <p:ext uri="{D42A27DB-BD31-4B8C-83A1-F6EECF244321}">
                <p14:modId xmlns:p14="http://schemas.microsoft.com/office/powerpoint/2010/main" val="399239738"/>
              </p:ext>
            </p:extLst>
          </p:nvPr>
        </p:nvGraphicFramePr>
        <p:xfrm>
          <a:off x="1701209" y="1298087"/>
          <a:ext cx="6985591" cy="503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Image result for checklist icon">
            <a:extLst>
              <a:ext uri="{FF2B5EF4-FFF2-40B4-BE49-F238E27FC236}">
                <a16:creationId xmlns:a16="http://schemas.microsoft.com/office/drawing/2014/main" id="{F6AA62BF-81F2-332D-6AA2-6E03E733FC22}"/>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3683" y="2392199"/>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ADF6110E-9D92-E3EE-E812-4345CE88CEF2}"/>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2" y="2684717"/>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A83360AD-5ADC-5B34-A8C8-3DDAA29D2D2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7" y="2921839"/>
            <a:ext cx="269357" cy="269975"/>
          </a:xfrm>
          <a:prstGeom prst="rect">
            <a:avLst/>
          </a:prstGeom>
          <a:solidFill>
            <a:srgbClr val="FF9900"/>
          </a:solidFill>
          <a:ln>
            <a:noFill/>
          </a:ln>
        </p:spPr>
      </p:pic>
      <p:pic>
        <p:nvPicPr>
          <p:cNvPr id="10" name="Picture 4" descr="Image result for checklist icon">
            <a:extLst>
              <a:ext uri="{FF2B5EF4-FFF2-40B4-BE49-F238E27FC236}">
                <a16:creationId xmlns:a16="http://schemas.microsoft.com/office/drawing/2014/main" id="{23F89B34-98E4-33AD-598A-41850D0DE25A}"/>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6" y="3236598"/>
            <a:ext cx="269357" cy="269975"/>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036F73E6-674B-32CC-8FE6-637BDBFA0DE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3" y="3529116"/>
            <a:ext cx="269357" cy="269975"/>
          </a:xfrm>
          <a:prstGeom prst="rect">
            <a:avLst/>
          </a:prstGeom>
          <a:solidFill>
            <a:srgbClr val="FF9900"/>
          </a:solidFill>
          <a:ln>
            <a:noFill/>
          </a:ln>
        </p:spPr>
      </p:pic>
      <p:pic>
        <p:nvPicPr>
          <p:cNvPr id="12" name="Picture 4" descr="Image result for checklist icon">
            <a:extLst>
              <a:ext uri="{FF2B5EF4-FFF2-40B4-BE49-F238E27FC236}">
                <a16:creationId xmlns:a16="http://schemas.microsoft.com/office/drawing/2014/main" id="{EE37ECF0-C471-DB68-AB37-9FDFCF9FCD24}"/>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3683" y="4301180"/>
            <a:ext cx="269357" cy="269975"/>
          </a:xfrm>
          <a:prstGeom prst="rect">
            <a:avLst/>
          </a:prstGeom>
          <a:solidFill>
            <a:srgbClr val="FF9900"/>
          </a:solidFill>
          <a:ln>
            <a:noFill/>
          </a:ln>
        </p:spPr>
      </p:pic>
      <p:pic>
        <p:nvPicPr>
          <p:cNvPr id="13" name="Picture 4" descr="Image result for checklist icon">
            <a:extLst>
              <a:ext uri="{FF2B5EF4-FFF2-40B4-BE49-F238E27FC236}">
                <a16:creationId xmlns:a16="http://schemas.microsoft.com/office/drawing/2014/main" id="{541D60C7-D9C6-80E8-FD88-DFEB8F89F3C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4" y="4858486"/>
            <a:ext cx="269357" cy="269975"/>
          </a:xfrm>
          <a:prstGeom prst="rect">
            <a:avLst/>
          </a:prstGeom>
          <a:solidFill>
            <a:srgbClr val="FF9900"/>
          </a:solidFill>
          <a:ln>
            <a:noFill/>
          </a:ln>
        </p:spPr>
      </p:pic>
      <p:pic>
        <p:nvPicPr>
          <p:cNvPr id="14" name="Picture 4" descr="Image result for checklist icon">
            <a:extLst>
              <a:ext uri="{FF2B5EF4-FFF2-40B4-BE49-F238E27FC236}">
                <a16:creationId xmlns:a16="http://schemas.microsoft.com/office/drawing/2014/main" id="{C45D1794-0C8F-674D-CED1-FEC2DAFE6D50}"/>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5" y="5353255"/>
            <a:ext cx="269357" cy="269975"/>
          </a:xfrm>
          <a:prstGeom prst="rect">
            <a:avLst/>
          </a:prstGeom>
          <a:solidFill>
            <a:srgbClr val="FF9900"/>
          </a:solidFill>
          <a:ln>
            <a:noFill/>
          </a:ln>
        </p:spPr>
      </p:pic>
      <p:pic>
        <p:nvPicPr>
          <p:cNvPr id="15" name="Picture 14">
            <a:extLst>
              <a:ext uri="{FF2B5EF4-FFF2-40B4-BE49-F238E27FC236}">
                <a16:creationId xmlns:a16="http://schemas.microsoft.com/office/drawing/2014/main" id="{0CA2960D-E248-3995-9B9A-81A11101E753}"/>
              </a:ext>
            </a:extLst>
          </p:cNvPr>
          <p:cNvPicPr>
            <a:picLocks noChangeAspect="1"/>
          </p:cNvPicPr>
          <p:nvPr/>
        </p:nvPicPr>
        <p:blipFill>
          <a:blip r:embed="rId8"/>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310501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8D61-20F1-5A70-A1AF-19898686F766}"/>
              </a:ext>
            </a:extLst>
          </p:cNvPr>
          <p:cNvSpPr>
            <a:spLocks noGrp="1"/>
          </p:cNvSpPr>
          <p:nvPr>
            <p:ph type="title"/>
          </p:nvPr>
        </p:nvSpPr>
        <p:spPr>
          <a:xfrm>
            <a:off x="1436725" y="161260"/>
            <a:ext cx="6096000" cy="1036642"/>
          </a:xfrm>
        </p:spPr>
        <p:txBody>
          <a:bodyPr/>
          <a:lstStyle/>
          <a:p>
            <a:pPr algn="ctr"/>
            <a:r>
              <a:rPr lang="lv-LV" dirty="0">
                <a:solidFill>
                  <a:schemeClr val="accent4">
                    <a:lumMod val="75000"/>
                  </a:schemeClr>
                </a:solidFill>
              </a:rPr>
              <a:t>Projekta pieteikuma </a:t>
            </a:r>
            <a:br>
              <a:rPr lang="lv-LV" dirty="0">
                <a:solidFill>
                  <a:schemeClr val="accent4">
                    <a:lumMod val="75000"/>
                  </a:schemeClr>
                </a:solidFill>
              </a:rPr>
            </a:br>
            <a:r>
              <a:rPr lang="lv-LV" dirty="0">
                <a:solidFill>
                  <a:schemeClr val="accent4">
                    <a:lumMod val="75000"/>
                  </a:schemeClr>
                </a:solidFill>
              </a:rPr>
              <a:t>aizpildīšana (2)</a:t>
            </a:r>
          </a:p>
        </p:txBody>
      </p:sp>
      <p:graphicFrame>
        <p:nvGraphicFramePr>
          <p:cNvPr id="6" name="Content Placeholder 5">
            <a:extLst>
              <a:ext uri="{FF2B5EF4-FFF2-40B4-BE49-F238E27FC236}">
                <a16:creationId xmlns:a16="http://schemas.microsoft.com/office/drawing/2014/main" id="{38CF5095-ADB5-4347-E538-60AFE2B07F93}"/>
              </a:ext>
            </a:extLst>
          </p:cNvPr>
          <p:cNvGraphicFramePr>
            <a:graphicFrameLocks noGrp="1"/>
          </p:cNvGraphicFramePr>
          <p:nvPr>
            <p:ph idx="1"/>
            <p:extLst>
              <p:ext uri="{D42A27DB-BD31-4B8C-83A1-F6EECF244321}">
                <p14:modId xmlns:p14="http://schemas.microsoft.com/office/powerpoint/2010/main" val="2073307375"/>
              </p:ext>
            </p:extLst>
          </p:nvPr>
        </p:nvGraphicFramePr>
        <p:xfrm>
          <a:off x="1722474" y="992372"/>
          <a:ext cx="6964326" cy="5599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D596C6A-9A7E-8A4F-51E0-A12A61E0A63A}"/>
              </a:ext>
            </a:extLst>
          </p:cNvPr>
          <p:cNvPicPr>
            <a:picLocks noChangeAspect="1"/>
          </p:cNvPicPr>
          <p:nvPr/>
        </p:nvPicPr>
        <p:blipFill>
          <a:blip r:embed="rId7"/>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7012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1298-D5B1-942D-6E28-2440B6997834}"/>
              </a:ext>
            </a:extLst>
          </p:cNvPr>
          <p:cNvSpPr>
            <a:spLocks noGrp="1"/>
          </p:cNvSpPr>
          <p:nvPr>
            <p:ph type="title"/>
          </p:nvPr>
        </p:nvSpPr>
        <p:spPr>
          <a:xfrm>
            <a:off x="1190625" y="228600"/>
            <a:ext cx="6096000" cy="1036642"/>
          </a:xfrm>
        </p:spPr>
        <p:txBody>
          <a:bodyPr/>
          <a:lstStyle/>
          <a:p>
            <a:pPr algn="ctr"/>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Izcilība (1)</a:t>
            </a:r>
            <a:endParaRPr lang="lv-LV" b="0" dirty="0">
              <a:solidFill>
                <a:schemeClr val="accent4">
                  <a:lumMod val="75000"/>
                </a:schemeClr>
              </a:solidFill>
            </a:endParaRPr>
          </a:p>
        </p:txBody>
      </p:sp>
      <p:sp>
        <p:nvSpPr>
          <p:cNvPr id="3" name="Content Placeholder 2">
            <a:extLst>
              <a:ext uri="{FF2B5EF4-FFF2-40B4-BE49-F238E27FC236}">
                <a16:creationId xmlns:a16="http://schemas.microsoft.com/office/drawing/2014/main" id="{E02AE50A-5B81-9D0A-2517-33E1A1045B05}"/>
              </a:ext>
            </a:extLst>
          </p:cNvPr>
          <p:cNvSpPr>
            <a:spLocks noGrp="1"/>
          </p:cNvSpPr>
          <p:nvPr>
            <p:ph idx="1"/>
          </p:nvPr>
        </p:nvSpPr>
        <p:spPr>
          <a:xfrm>
            <a:off x="1665767" y="1212112"/>
            <a:ext cx="7021033" cy="4914061"/>
          </a:xfrm>
        </p:spPr>
        <p:txBody>
          <a:bodyPr>
            <a:normAutofit fontScale="77500" lnSpcReduction="20000"/>
          </a:bodyPr>
          <a:lstStyle/>
          <a:p>
            <a:pPr algn="just"/>
            <a:r>
              <a:rPr lang="lv-LV" dirty="0"/>
              <a:t>Projekta aprakstu aizpilda atbilstoši Iesniegšanas metodikas 2.2. apakšnodaļai. Projekta apraksts sastāv no 3 nodaļām:</a:t>
            </a:r>
          </a:p>
          <a:p>
            <a:pPr algn="just"/>
            <a:r>
              <a:rPr lang="lv-LV" dirty="0"/>
              <a:t>• Izcilība</a:t>
            </a:r>
          </a:p>
          <a:p>
            <a:pPr algn="just"/>
            <a:r>
              <a:rPr lang="lv-LV" dirty="0"/>
              <a:t>• Ietekme</a:t>
            </a:r>
          </a:p>
          <a:p>
            <a:pPr algn="just"/>
            <a:r>
              <a:rPr lang="lv-LV" dirty="0"/>
              <a:t>• Ieviešana</a:t>
            </a:r>
          </a:p>
          <a:p>
            <a:pPr algn="just"/>
            <a:endParaRPr lang="lv-LV" dirty="0"/>
          </a:p>
          <a:p>
            <a:pPr algn="just"/>
            <a:r>
              <a:rPr lang="lv-LV" dirty="0">
                <a:solidFill>
                  <a:schemeClr val="accent2">
                    <a:lumMod val="75000"/>
                  </a:schemeClr>
                </a:solidFill>
              </a:rPr>
              <a:t>Izcilības nodaļā apraksta</a:t>
            </a:r>
            <a:r>
              <a:rPr lang="lv-LV" dirty="0"/>
              <a:t>:</a:t>
            </a:r>
          </a:p>
          <a:p>
            <a:pPr algn="just"/>
            <a:r>
              <a:rPr lang="lv-LV" dirty="0"/>
              <a:t>   Projekta ieguldījums programmas </a:t>
            </a:r>
            <a:r>
              <a:rPr lang="lv-LV" dirty="0" err="1"/>
              <a:t>virsmērķa</a:t>
            </a:r>
            <a:r>
              <a:rPr lang="lv-LV" dirty="0"/>
              <a:t> un MK rīkojuma 5. punktā noteiktā mērķa sasniegšanā un apakšprojektu tematisko uzdevumu īstenošanas nodrošināšanā</a:t>
            </a:r>
          </a:p>
          <a:p>
            <a:pPr algn="just"/>
            <a:r>
              <a:rPr lang="lv-LV" dirty="0"/>
              <a:t>  Aprakstā ņem vērā MK rīkojuma 6. noteiktos tematiskos uzdevumus un MK rīkojuma 7. punktā norādītos kopīgos (horizontālos) uzdevumus. </a:t>
            </a:r>
          </a:p>
          <a:p>
            <a:pPr algn="just"/>
            <a:r>
              <a:rPr lang="lv-LV" dirty="0"/>
              <a:t>   Projekta mērķis, hipotēze, uzdevumi, esošā situācija zinātnes nozarē (zinātība).</a:t>
            </a:r>
          </a:p>
          <a:p>
            <a:pPr algn="just"/>
            <a:r>
              <a:rPr lang="lv-LV" dirty="0"/>
              <a:t>Sniedz informāciju atbilstoši MK rīkojuma 6. punktā noteiktajiem uzdevumiem, kā arī MK noteikumu 27.1.-27.3. apakšpunktā noteiktajiem apsvērumiem.</a:t>
            </a:r>
          </a:p>
          <a:p>
            <a:pPr algn="just"/>
            <a:r>
              <a:rPr lang="lv-LV" dirty="0"/>
              <a:t>   Projekta īstenošanas modelis un sadarbības partneru loma projekta mērķa un uzdevumu sasniegšanā un savstarpējā papildinātība. </a:t>
            </a:r>
          </a:p>
        </p:txBody>
      </p:sp>
      <p:sp>
        <p:nvSpPr>
          <p:cNvPr id="4" name="Text Placeholder 3">
            <a:extLst>
              <a:ext uri="{FF2B5EF4-FFF2-40B4-BE49-F238E27FC236}">
                <a16:creationId xmlns:a16="http://schemas.microsoft.com/office/drawing/2014/main" id="{5684361B-CABB-EEA3-84FC-52D8572C7FD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9FF0830-D040-063B-0800-D528D07C712B}"/>
              </a:ext>
            </a:extLst>
          </p:cNvPr>
          <p:cNvSpPr>
            <a:spLocks noGrp="1"/>
          </p:cNvSpPr>
          <p:nvPr>
            <p:ph type="body" sz="quarter" idx="12"/>
          </p:nvPr>
        </p:nvSpPr>
        <p:spPr/>
        <p:txBody>
          <a:bodyPr/>
          <a:lstStyle/>
          <a:p>
            <a:endParaRPr lang="lv-LV"/>
          </a:p>
        </p:txBody>
      </p:sp>
      <p:pic>
        <p:nvPicPr>
          <p:cNvPr id="6" name="Picture 4" descr="Image result for checklist icon">
            <a:extLst>
              <a:ext uri="{FF2B5EF4-FFF2-40B4-BE49-F238E27FC236}">
                <a16:creationId xmlns:a16="http://schemas.microsoft.com/office/drawing/2014/main" id="{C6201FB6-55B8-370E-BB14-DB526CF98DD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7350" y="2178378"/>
            <a:ext cx="261497" cy="269975"/>
          </a:xfrm>
          <a:prstGeom prst="rect">
            <a:avLst/>
          </a:prstGeom>
          <a:solidFill>
            <a:srgbClr val="FF9900"/>
          </a:solidFill>
          <a:ln>
            <a:noFill/>
          </a:ln>
        </p:spPr>
      </p:pic>
      <p:pic>
        <p:nvPicPr>
          <p:cNvPr id="7" name="Picture 4" descr="Image result for checklist icon">
            <a:extLst>
              <a:ext uri="{FF2B5EF4-FFF2-40B4-BE49-F238E27FC236}">
                <a16:creationId xmlns:a16="http://schemas.microsoft.com/office/drawing/2014/main" id="{C631331E-A379-F54F-B9AC-39C25474D954}"/>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767" y="1908403"/>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5B580BC8-A43F-4CF3-FFDD-6DCCEC98BBB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7350" y="1621433"/>
            <a:ext cx="269357" cy="269975"/>
          </a:xfrm>
          <a:prstGeom prst="rect">
            <a:avLst/>
          </a:prstGeom>
          <a:solidFill>
            <a:srgbClr val="FF9900"/>
          </a:solidFill>
          <a:ln>
            <a:noFill/>
          </a:ln>
        </p:spPr>
      </p:pic>
      <p:pic>
        <p:nvPicPr>
          <p:cNvPr id="10" name="Picture 4" descr="Image result for checklist icon">
            <a:extLst>
              <a:ext uri="{FF2B5EF4-FFF2-40B4-BE49-F238E27FC236}">
                <a16:creationId xmlns:a16="http://schemas.microsoft.com/office/drawing/2014/main" id="{E78A97C5-6B8A-5CC6-B411-AB48E543C58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4503" y="4117874"/>
            <a:ext cx="269357" cy="269975"/>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260E8B40-7055-3053-4FB9-E915B5ED33B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7350" y="2858108"/>
            <a:ext cx="269357" cy="269975"/>
          </a:xfrm>
          <a:prstGeom prst="rect">
            <a:avLst/>
          </a:prstGeom>
          <a:solidFill>
            <a:srgbClr val="FF9900"/>
          </a:solidFill>
          <a:ln>
            <a:noFill/>
          </a:ln>
        </p:spPr>
      </p:pic>
      <p:pic>
        <p:nvPicPr>
          <p:cNvPr id="12" name="Picture 11">
            <a:extLst>
              <a:ext uri="{FF2B5EF4-FFF2-40B4-BE49-F238E27FC236}">
                <a16:creationId xmlns:a16="http://schemas.microsoft.com/office/drawing/2014/main" id="{C188082C-3730-CF35-7339-F4C7754F03A6}"/>
              </a:ext>
            </a:extLst>
          </p:cNvPr>
          <p:cNvPicPr>
            <a:picLocks noChangeAspect="1"/>
          </p:cNvPicPr>
          <p:nvPr/>
        </p:nvPicPr>
        <p:blipFill>
          <a:blip r:embed="rId3"/>
          <a:stretch>
            <a:fillRect/>
          </a:stretch>
        </p:blipFill>
        <p:spPr>
          <a:xfrm>
            <a:off x="6629400" y="97694"/>
            <a:ext cx="2343149" cy="1042762"/>
          </a:xfrm>
          <a:prstGeom prst="rect">
            <a:avLst/>
          </a:prstGeom>
        </p:spPr>
      </p:pic>
      <p:pic>
        <p:nvPicPr>
          <p:cNvPr id="13" name="Picture 12">
            <a:extLst>
              <a:ext uri="{FF2B5EF4-FFF2-40B4-BE49-F238E27FC236}">
                <a16:creationId xmlns:a16="http://schemas.microsoft.com/office/drawing/2014/main" id="{47A04BD6-680F-B291-AA71-E49417EAA499}"/>
              </a:ext>
            </a:extLst>
          </p:cNvPr>
          <p:cNvPicPr>
            <a:picLocks noChangeAspect="1"/>
          </p:cNvPicPr>
          <p:nvPr/>
        </p:nvPicPr>
        <p:blipFill>
          <a:blip r:embed="rId4"/>
          <a:stretch>
            <a:fillRect/>
          </a:stretch>
        </p:blipFill>
        <p:spPr>
          <a:xfrm>
            <a:off x="1662363" y="5187769"/>
            <a:ext cx="274344" cy="268247"/>
          </a:xfrm>
          <a:prstGeom prst="rect">
            <a:avLst/>
          </a:prstGeom>
        </p:spPr>
      </p:pic>
      <p:pic>
        <p:nvPicPr>
          <p:cNvPr id="9" name="Picture 8">
            <a:extLst>
              <a:ext uri="{FF2B5EF4-FFF2-40B4-BE49-F238E27FC236}">
                <a16:creationId xmlns:a16="http://schemas.microsoft.com/office/drawing/2014/main" id="{42B66769-A07B-8F95-C75D-2357C0602E0A}"/>
              </a:ext>
            </a:extLst>
          </p:cNvPr>
          <p:cNvPicPr>
            <a:picLocks noChangeAspect="1"/>
          </p:cNvPicPr>
          <p:nvPr/>
        </p:nvPicPr>
        <p:blipFill>
          <a:blip r:embed="rId5"/>
          <a:stretch>
            <a:fillRect/>
          </a:stretch>
        </p:blipFill>
        <p:spPr>
          <a:xfrm>
            <a:off x="1636934" y="3461671"/>
            <a:ext cx="268247" cy="268247"/>
          </a:xfrm>
          <a:prstGeom prst="rect">
            <a:avLst/>
          </a:prstGeom>
        </p:spPr>
      </p:pic>
    </p:spTree>
    <p:extLst>
      <p:ext uri="{BB962C8B-B14F-4D97-AF65-F5344CB8AC3E}">
        <p14:creationId xmlns:p14="http://schemas.microsoft.com/office/powerpoint/2010/main" val="144691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8591-F180-BF62-742F-B9D3426AABD5}"/>
              </a:ext>
            </a:extLst>
          </p:cNvPr>
          <p:cNvSpPr>
            <a:spLocks noGrp="1"/>
          </p:cNvSpPr>
          <p:nvPr>
            <p:ph type="title"/>
          </p:nvPr>
        </p:nvSpPr>
        <p:spPr>
          <a:xfrm>
            <a:off x="1143000" y="281787"/>
            <a:ext cx="6096000" cy="1036642"/>
          </a:xfrm>
        </p:spPr>
        <p:txBody>
          <a:bodyPr/>
          <a:lstStyle/>
          <a:p>
            <a:pPr algn="ctr"/>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Izcilība (2)</a:t>
            </a:r>
            <a:endParaRPr lang="lv-LV" dirty="0"/>
          </a:p>
        </p:txBody>
      </p:sp>
      <p:sp>
        <p:nvSpPr>
          <p:cNvPr id="3" name="Content Placeholder 2">
            <a:extLst>
              <a:ext uri="{FF2B5EF4-FFF2-40B4-BE49-F238E27FC236}">
                <a16:creationId xmlns:a16="http://schemas.microsoft.com/office/drawing/2014/main" id="{88B52B52-260B-30F7-F02F-27A5588E8EB6}"/>
              </a:ext>
            </a:extLst>
          </p:cNvPr>
          <p:cNvSpPr>
            <a:spLocks noGrp="1"/>
          </p:cNvSpPr>
          <p:nvPr>
            <p:ph idx="1"/>
          </p:nvPr>
        </p:nvSpPr>
        <p:spPr>
          <a:xfrm>
            <a:off x="914401" y="1502522"/>
            <a:ext cx="7885814" cy="4708531"/>
          </a:xfrm>
        </p:spPr>
        <p:txBody>
          <a:bodyPr>
            <a:noAutofit/>
          </a:bodyPr>
          <a:lstStyle/>
          <a:p>
            <a:pPr algn="just"/>
            <a:r>
              <a:rPr lang="lv-LV" sz="1600" dirty="0"/>
              <a:t>Aprakstot projekta zinātnisko daļu, sevišķu uzmanību pievērst šādiem aspektiem:</a:t>
            </a:r>
          </a:p>
          <a:p>
            <a:pPr algn="just"/>
            <a:r>
              <a:rPr lang="lv-LV" sz="1600" dirty="0">
                <a:solidFill>
                  <a:schemeClr val="accent2">
                    <a:lumMod val="75000"/>
                  </a:schemeClr>
                </a:solidFill>
              </a:rPr>
              <a:t>Projekta metodoloģija:</a:t>
            </a:r>
          </a:p>
          <a:p>
            <a:pPr marL="342900" indent="-342900" algn="just">
              <a:buFont typeface="Arial" panose="020B0604020202020204" pitchFamily="34" charset="0"/>
              <a:buChar char="•"/>
            </a:pPr>
            <a:r>
              <a:rPr lang="lv-LV" sz="1600" dirty="0"/>
              <a:t>detalizēts metodoloģijas apraksts</a:t>
            </a:r>
          </a:p>
          <a:p>
            <a:pPr marL="342900" indent="-342900" algn="just">
              <a:buFont typeface="Arial" panose="020B0604020202020204" pitchFamily="34" charset="0"/>
              <a:buChar char="•"/>
            </a:pPr>
            <a:r>
              <a:rPr lang="lv-LV" sz="1600" dirty="0"/>
              <a:t>projekta mērķa un sasaiste ar metodoloģiju</a:t>
            </a:r>
          </a:p>
          <a:p>
            <a:pPr marL="342900" indent="-342900" algn="just">
              <a:buFont typeface="Arial" panose="020B0604020202020204" pitchFamily="34" charset="0"/>
              <a:buChar char="•"/>
            </a:pPr>
            <a:r>
              <a:rPr lang="lv-LV" sz="1600" dirty="0"/>
              <a:t>projekta mērķu, uzdevumu un rezultātu sasaiste ar  MK rīkojuma </a:t>
            </a:r>
            <a:r>
              <a:rPr lang="lv-LV" sz="1600" dirty="0" err="1"/>
              <a:t>virsmērķi</a:t>
            </a:r>
            <a:r>
              <a:rPr lang="lv-LV" sz="1600" dirty="0"/>
              <a:t>, mērķi un uzdevumiem, kā arī ieguldījumu attiecīgās RIS3 jomas attīstībā</a:t>
            </a:r>
          </a:p>
          <a:p>
            <a:pPr algn="just"/>
            <a:r>
              <a:rPr lang="lv-LV" sz="1600" dirty="0">
                <a:solidFill>
                  <a:schemeClr val="accent2">
                    <a:lumMod val="75000"/>
                  </a:schemeClr>
                </a:solidFill>
              </a:rPr>
              <a:t>Projekta pieteikuma kvalitāte, tai skaitā:</a:t>
            </a:r>
          </a:p>
          <a:p>
            <a:pPr marL="342900" indent="-342900" algn="just">
              <a:buFont typeface="Arial" panose="020B0604020202020204" pitchFamily="34" charset="0"/>
              <a:buChar char="•"/>
            </a:pPr>
            <a:r>
              <a:rPr lang="lv-LV" sz="1600" dirty="0"/>
              <a:t>atbilstošs literatūras apskats</a:t>
            </a:r>
          </a:p>
          <a:p>
            <a:pPr marL="342900" indent="-342900" algn="just">
              <a:buFont typeface="Arial" panose="020B0604020202020204" pitchFamily="34" charset="0"/>
              <a:buChar char="•"/>
            </a:pPr>
            <a:r>
              <a:rPr lang="lv-LV" sz="1600" dirty="0"/>
              <a:t>korekti noformētas atsauces</a:t>
            </a:r>
          </a:p>
          <a:p>
            <a:pPr marL="342900" indent="-342900" algn="just">
              <a:buFont typeface="Arial" panose="020B0604020202020204" pitchFamily="34" charset="0"/>
              <a:buChar char="•"/>
            </a:pPr>
            <a:r>
              <a:rPr lang="lv-LV" sz="1600" dirty="0"/>
              <a:t>skaidrot izmantotos jēdzienus</a:t>
            </a:r>
          </a:p>
          <a:p>
            <a:pPr algn="just"/>
            <a:r>
              <a:rPr lang="lv-LV" sz="1600" dirty="0">
                <a:solidFill>
                  <a:schemeClr val="accent2">
                    <a:lumMod val="75000"/>
                  </a:schemeClr>
                </a:solidFill>
              </a:rPr>
              <a:t>Projekta novitātes un oriģinalitātes pamatojums </a:t>
            </a:r>
            <a:r>
              <a:rPr lang="lv-LV" sz="1600" dirty="0"/>
              <a:t>attiecīgās jomas kontekstā (arī starptautiski):</a:t>
            </a:r>
          </a:p>
          <a:p>
            <a:pPr marL="342900" indent="-342900" algn="just">
              <a:buFont typeface="Arial" panose="020B0604020202020204" pitchFamily="34" charset="0"/>
              <a:buChar char="•"/>
            </a:pPr>
            <a:r>
              <a:rPr lang="lv-LV" sz="1600" dirty="0"/>
              <a:t>pašreizējā situācijas jāapraksta pilnībā</a:t>
            </a:r>
          </a:p>
          <a:p>
            <a:pPr marL="342900" indent="-342900" algn="just">
              <a:buFont typeface="Arial" panose="020B0604020202020204" pitchFamily="34" charset="0"/>
              <a:buChar char="•"/>
            </a:pPr>
            <a:r>
              <a:rPr lang="lv-LV" sz="1600" dirty="0"/>
              <a:t>jāsalīdzina projekta metodoloģija ar jaunākajiem sasniegumiem jomā</a:t>
            </a:r>
          </a:p>
          <a:p>
            <a:pPr algn="just"/>
            <a:r>
              <a:rPr lang="lv-LV" sz="1600" dirty="0"/>
              <a:t>Sadarbības īstenošana zinātniskajā aspektā, projekta sadarbības partnera nepieciešamība un ieguldījums</a:t>
            </a:r>
          </a:p>
        </p:txBody>
      </p:sp>
      <p:pic>
        <p:nvPicPr>
          <p:cNvPr id="6" name="Picture 5">
            <a:extLst>
              <a:ext uri="{FF2B5EF4-FFF2-40B4-BE49-F238E27FC236}">
                <a16:creationId xmlns:a16="http://schemas.microsoft.com/office/drawing/2014/main" id="{5033B1FE-AEA8-FC13-74AA-2E4D2D5509A7}"/>
              </a:ext>
            </a:extLst>
          </p:cNvPr>
          <p:cNvPicPr>
            <a:picLocks noChangeAspect="1"/>
          </p:cNvPicPr>
          <p:nvPr/>
        </p:nvPicPr>
        <p:blipFill>
          <a:blip r:embed="rId2"/>
          <a:stretch>
            <a:fillRect/>
          </a:stretch>
        </p:blipFill>
        <p:spPr>
          <a:xfrm>
            <a:off x="6629400" y="97694"/>
            <a:ext cx="2343149" cy="1042762"/>
          </a:xfrm>
          <a:prstGeom prst="rect">
            <a:avLst/>
          </a:prstGeom>
        </p:spPr>
      </p:pic>
      <p:pic>
        <p:nvPicPr>
          <p:cNvPr id="7" name="Picture 6">
            <a:extLst>
              <a:ext uri="{FF2B5EF4-FFF2-40B4-BE49-F238E27FC236}">
                <a16:creationId xmlns:a16="http://schemas.microsoft.com/office/drawing/2014/main" id="{7E612742-0A24-0556-E2EA-EBBFC6E2D384}"/>
              </a:ext>
            </a:extLst>
          </p:cNvPr>
          <p:cNvPicPr>
            <a:picLocks noChangeAspect="1"/>
          </p:cNvPicPr>
          <p:nvPr/>
        </p:nvPicPr>
        <p:blipFill>
          <a:blip r:embed="rId3"/>
          <a:stretch>
            <a:fillRect/>
          </a:stretch>
        </p:blipFill>
        <p:spPr>
          <a:xfrm>
            <a:off x="653930" y="4951316"/>
            <a:ext cx="256054" cy="274344"/>
          </a:xfrm>
          <a:prstGeom prst="rect">
            <a:avLst/>
          </a:prstGeom>
        </p:spPr>
      </p:pic>
      <p:pic>
        <p:nvPicPr>
          <p:cNvPr id="8" name="Picture 7">
            <a:extLst>
              <a:ext uri="{FF2B5EF4-FFF2-40B4-BE49-F238E27FC236}">
                <a16:creationId xmlns:a16="http://schemas.microsoft.com/office/drawing/2014/main" id="{B0A35811-8ECF-C77E-18D3-B95793D901D1}"/>
              </a:ext>
            </a:extLst>
          </p:cNvPr>
          <p:cNvPicPr>
            <a:picLocks noChangeAspect="1"/>
          </p:cNvPicPr>
          <p:nvPr/>
        </p:nvPicPr>
        <p:blipFill>
          <a:blip r:embed="rId3"/>
          <a:stretch>
            <a:fillRect/>
          </a:stretch>
        </p:blipFill>
        <p:spPr>
          <a:xfrm>
            <a:off x="653930" y="3719615"/>
            <a:ext cx="256054" cy="274344"/>
          </a:xfrm>
          <a:prstGeom prst="rect">
            <a:avLst/>
          </a:prstGeom>
        </p:spPr>
      </p:pic>
      <p:pic>
        <p:nvPicPr>
          <p:cNvPr id="9" name="Picture 8">
            <a:extLst>
              <a:ext uri="{FF2B5EF4-FFF2-40B4-BE49-F238E27FC236}">
                <a16:creationId xmlns:a16="http://schemas.microsoft.com/office/drawing/2014/main" id="{7706616D-DFE1-DC88-D139-46ABED98CFDF}"/>
              </a:ext>
            </a:extLst>
          </p:cNvPr>
          <p:cNvPicPr>
            <a:picLocks noChangeAspect="1"/>
          </p:cNvPicPr>
          <p:nvPr/>
        </p:nvPicPr>
        <p:blipFill>
          <a:blip r:embed="rId3"/>
          <a:stretch>
            <a:fillRect/>
          </a:stretch>
        </p:blipFill>
        <p:spPr>
          <a:xfrm>
            <a:off x="658347" y="2063436"/>
            <a:ext cx="256054" cy="274344"/>
          </a:xfrm>
          <a:prstGeom prst="rect">
            <a:avLst/>
          </a:prstGeom>
        </p:spPr>
      </p:pic>
    </p:spTree>
    <p:extLst>
      <p:ext uri="{BB962C8B-B14F-4D97-AF65-F5344CB8AC3E}">
        <p14:creationId xmlns:p14="http://schemas.microsoft.com/office/powerpoint/2010/main" val="85948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B8CF-BD47-1F54-FAAE-9205D0FC3655}"/>
              </a:ext>
            </a:extLst>
          </p:cNvPr>
          <p:cNvSpPr>
            <a:spLocks noGrp="1"/>
          </p:cNvSpPr>
          <p:nvPr>
            <p:ph type="title"/>
          </p:nvPr>
        </p:nvSpPr>
        <p:spPr>
          <a:xfrm>
            <a:off x="1152525" y="313502"/>
            <a:ext cx="6096000" cy="1036642"/>
          </a:xfrm>
        </p:spPr>
        <p:txBody>
          <a:bodyPr/>
          <a:lstStyle/>
          <a:p>
            <a:pPr algn="ctr"/>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Ietekme (1)</a:t>
            </a:r>
            <a:endParaRPr lang="lv-LV" dirty="0"/>
          </a:p>
        </p:txBody>
      </p:sp>
      <p:sp>
        <p:nvSpPr>
          <p:cNvPr id="3" name="Content Placeholder 2">
            <a:extLst>
              <a:ext uri="{FF2B5EF4-FFF2-40B4-BE49-F238E27FC236}">
                <a16:creationId xmlns:a16="http://schemas.microsoft.com/office/drawing/2014/main" id="{C031056D-D1A2-DB09-5A8F-E401248FF646}"/>
              </a:ext>
            </a:extLst>
          </p:cNvPr>
          <p:cNvSpPr>
            <a:spLocks noGrp="1"/>
          </p:cNvSpPr>
          <p:nvPr>
            <p:ph idx="1"/>
          </p:nvPr>
        </p:nvSpPr>
        <p:spPr>
          <a:xfrm>
            <a:off x="1694121" y="1752600"/>
            <a:ext cx="6992679" cy="4373573"/>
          </a:xfrm>
        </p:spPr>
        <p:txBody>
          <a:bodyPr>
            <a:normAutofit/>
          </a:bodyPr>
          <a:lstStyle/>
          <a:p>
            <a:r>
              <a:rPr lang="lv-LV" dirty="0">
                <a:solidFill>
                  <a:schemeClr val="accent2">
                    <a:lumMod val="75000"/>
                  </a:schemeClr>
                </a:solidFill>
              </a:rPr>
              <a:t>Ietekmes nodaļā apraksta: </a:t>
            </a:r>
          </a:p>
          <a:p>
            <a:pPr marL="342900" indent="-342900" algn="just">
              <a:buFont typeface="Arial" panose="020B0604020202020204" pitchFamily="34" charset="0"/>
              <a:buChar char="•"/>
            </a:pPr>
            <a:r>
              <a:rPr lang="lv-LV" dirty="0"/>
              <a:t>Plānu jaunas vai pilnveidotas tehnoloģijas, inovatīva risinājuma vai produkta prototipa pielietošanai;</a:t>
            </a:r>
          </a:p>
          <a:p>
            <a:pPr marL="342900" indent="-342900" algn="just">
              <a:buFont typeface="Arial" panose="020B0604020202020204" pitchFamily="34" charset="0"/>
              <a:buChar char="•"/>
            </a:pPr>
            <a:r>
              <a:rPr lang="lv-LV" dirty="0"/>
              <a:t>Projekta ietekmi uz tehnoloģiskās kompetences un pētniecības kopienas attīstību savā jomā;</a:t>
            </a:r>
          </a:p>
          <a:p>
            <a:pPr marL="342900" indent="-342900" algn="just">
              <a:buFont typeface="Arial" panose="020B0604020202020204" pitchFamily="34" charset="0"/>
              <a:buChar char="•"/>
            </a:pPr>
            <a:r>
              <a:rPr lang="lv-LV" dirty="0"/>
              <a:t>Projekta un tā rezultātu ietekmi uz projekta īstenotājiem, iesaistītajām institūcijām, sabiedrību kopumā nacionālā un starptautiskā līmenī, nodrošinot zināšanu pārnesi un veicinot izpratni par pētniecības lomu un devumu sabiedrībai;</a:t>
            </a:r>
          </a:p>
          <a:p>
            <a:pPr marL="342900" indent="-342900" algn="just">
              <a:buFont typeface="Arial" panose="020B0604020202020204" pitchFamily="34" charset="0"/>
              <a:buChar char="•"/>
            </a:pPr>
            <a:r>
              <a:rPr lang="lv-LV" dirty="0"/>
              <a:t>Projekta zinātniskos rezultātus un to pieejamības nodrošināšanu.</a:t>
            </a:r>
          </a:p>
        </p:txBody>
      </p:sp>
      <p:sp>
        <p:nvSpPr>
          <p:cNvPr id="4" name="Text Placeholder 3">
            <a:extLst>
              <a:ext uri="{FF2B5EF4-FFF2-40B4-BE49-F238E27FC236}">
                <a16:creationId xmlns:a16="http://schemas.microsoft.com/office/drawing/2014/main" id="{9E2B67A2-B387-FABD-1562-ED99D36C45F6}"/>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A25ADAE5-52DD-253B-B11A-66D9CBC37CB8}"/>
              </a:ext>
            </a:extLst>
          </p:cNvPr>
          <p:cNvSpPr>
            <a:spLocks noGrp="1"/>
          </p:cNvSpPr>
          <p:nvPr>
            <p:ph type="body" sz="quarter" idx="12"/>
          </p:nvPr>
        </p:nvSpPr>
        <p:spPr/>
        <p:txBody>
          <a:bodyPr/>
          <a:lstStyle/>
          <a:p>
            <a:endParaRPr lang="lv-LV"/>
          </a:p>
        </p:txBody>
      </p:sp>
      <p:pic>
        <p:nvPicPr>
          <p:cNvPr id="8" name="Picture 4" descr="Image result for checklist icon">
            <a:extLst>
              <a:ext uri="{FF2B5EF4-FFF2-40B4-BE49-F238E27FC236}">
                <a16:creationId xmlns:a16="http://schemas.microsoft.com/office/drawing/2014/main" id="{6141E8C2-6CF5-0E66-EEAE-6476B01C7F0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5374" y="2192135"/>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1287FB98-D496-4CF9-6B71-00CB1C3C1212}"/>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8919" y="3171621"/>
            <a:ext cx="269357" cy="269975"/>
          </a:xfrm>
          <a:prstGeom prst="rect">
            <a:avLst/>
          </a:prstGeom>
          <a:solidFill>
            <a:srgbClr val="FF9900"/>
          </a:solidFill>
          <a:ln>
            <a:noFill/>
          </a:ln>
        </p:spPr>
      </p:pic>
      <p:pic>
        <p:nvPicPr>
          <p:cNvPr id="10" name="Picture 4" descr="Image result for checklist icon">
            <a:extLst>
              <a:ext uri="{FF2B5EF4-FFF2-40B4-BE49-F238E27FC236}">
                <a16:creationId xmlns:a16="http://schemas.microsoft.com/office/drawing/2014/main" id="{D62A62FF-E276-ADAA-F571-927D21CA108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5995" y="3844052"/>
            <a:ext cx="269357" cy="269975"/>
          </a:xfrm>
          <a:prstGeom prst="rect">
            <a:avLst/>
          </a:prstGeom>
          <a:solidFill>
            <a:srgbClr val="FF9900"/>
          </a:solidFill>
          <a:ln>
            <a:noFill/>
          </a:ln>
        </p:spPr>
      </p:pic>
      <p:pic>
        <p:nvPicPr>
          <p:cNvPr id="12" name="Picture 11">
            <a:extLst>
              <a:ext uri="{FF2B5EF4-FFF2-40B4-BE49-F238E27FC236}">
                <a16:creationId xmlns:a16="http://schemas.microsoft.com/office/drawing/2014/main" id="{382FD281-7976-ACD4-F49D-8B6D58864197}"/>
              </a:ext>
            </a:extLst>
          </p:cNvPr>
          <p:cNvPicPr>
            <a:picLocks noChangeAspect="1"/>
          </p:cNvPicPr>
          <p:nvPr/>
        </p:nvPicPr>
        <p:blipFill>
          <a:blip r:embed="rId3"/>
          <a:stretch>
            <a:fillRect/>
          </a:stretch>
        </p:blipFill>
        <p:spPr>
          <a:xfrm>
            <a:off x="6629400" y="97694"/>
            <a:ext cx="2343149" cy="1042762"/>
          </a:xfrm>
          <a:prstGeom prst="rect">
            <a:avLst/>
          </a:prstGeom>
        </p:spPr>
      </p:pic>
      <p:pic>
        <p:nvPicPr>
          <p:cNvPr id="13" name="Picture 4" descr="Image result for checklist icon">
            <a:extLst>
              <a:ext uri="{FF2B5EF4-FFF2-40B4-BE49-F238E27FC236}">
                <a16:creationId xmlns:a16="http://schemas.microsoft.com/office/drawing/2014/main" id="{DD935BCF-D3C7-2D5B-5586-759EB6DF8126}"/>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6640" y="5485347"/>
            <a:ext cx="269357" cy="269975"/>
          </a:xfrm>
          <a:prstGeom prst="rect">
            <a:avLst/>
          </a:prstGeom>
          <a:solidFill>
            <a:srgbClr val="FF9900"/>
          </a:solidFill>
          <a:ln>
            <a:noFill/>
          </a:ln>
        </p:spPr>
      </p:pic>
    </p:spTree>
    <p:extLst>
      <p:ext uri="{BB962C8B-B14F-4D97-AF65-F5344CB8AC3E}">
        <p14:creationId xmlns:p14="http://schemas.microsoft.com/office/powerpoint/2010/main" val="3746352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AC9A-A2F8-CBE7-ABE8-EAAC31A13D56}"/>
              </a:ext>
            </a:extLst>
          </p:cNvPr>
          <p:cNvSpPr>
            <a:spLocks noGrp="1"/>
          </p:cNvSpPr>
          <p:nvPr>
            <p:ph type="title"/>
          </p:nvPr>
        </p:nvSpPr>
        <p:spPr>
          <a:xfrm>
            <a:off x="1212776" y="154590"/>
            <a:ext cx="6096000" cy="1036642"/>
          </a:xfrm>
        </p:spPr>
        <p:txBody>
          <a:bodyPr/>
          <a:lstStyle/>
          <a:p>
            <a:pPr algn="ctr"/>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Ietekme (2)</a:t>
            </a:r>
            <a:endParaRPr lang="lv-LV" dirty="0"/>
          </a:p>
        </p:txBody>
      </p:sp>
      <p:sp>
        <p:nvSpPr>
          <p:cNvPr id="3" name="Content Placeholder 2">
            <a:extLst>
              <a:ext uri="{FF2B5EF4-FFF2-40B4-BE49-F238E27FC236}">
                <a16:creationId xmlns:a16="http://schemas.microsoft.com/office/drawing/2014/main" id="{1B47E208-405B-2767-1FCD-4221F85B68A2}"/>
              </a:ext>
            </a:extLst>
          </p:cNvPr>
          <p:cNvSpPr>
            <a:spLocks noGrp="1"/>
          </p:cNvSpPr>
          <p:nvPr>
            <p:ph idx="1"/>
          </p:nvPr>
        </p:nvSpPr>
        <p:spPr>
          <a:xfrm>
            <a:off x="1013637" y="1665767"/>
            <a:ext cx="7673164" cy="4912241"/>
          </a:xfrm>
        </p:spPr>
        <p:txBody>
          <a:bodyPr>
            <a:noAutofit/>
          </a:bodyPr>
          <a:lstStyle/>
          <a:p>
            <a:pPr algn="just"/>
            <a:r>
              <a:rPr lang="lv-LV" sz="1600" dirty="0"/>
              <a:t>Aprakstot projekta ietekmi, sevišķu uzmanību vērst šādiem aspektiem:</a:t>
            </a:r>
          </a:p>
          <a:p>
            <a:pPr algn="just"/>
            <a:r>
              <a:rPr lang="lv-LV" sz="1600" dirty="0">
                <a:solidFill>
                  <a:schemeClr val="accent2">
                    <a:lumMod val="75000"/>
                  </a:schemeClr>
                </a:solidFill>
              </a:rPr>
              <a:t>Rezultātu izplatīšanas plāns</a:t>
            </a:r>
            <a:r>
              <a:rPr lang="lv-LV" sz="1600" dirty="0"/>
              <a:t>:</a:t>
            </a:r>
          </a:p>
          <a:p>
            <a:pPr marL="342900" indent="-342900" algn="just">
              <a:buFont typeface="Arial" panose="020B0604020202020204" pitchFamily="34" charset="0"/>
              <a:buChar char="•"/>
            </a:pPr>
            <a:r>
              <a:rPr lang="lv-LV" sz="1600" dirty="0"/>
              <a:t>rezultātu izplatīšanas plāns, kas atbilst zinātniskās grupas spējām (publikāciju skaits un līmenis) un projekta apjomam;</a:t>
            </a:r>
          </a:p>
          <a:p>
            <a:pPr marL="342900" indent="-342900" algn="just">
              <a:buFont typeface="Arial" panose="020B0604020202020204" pitchFamily="34" charset="0"/>
              <a:buChar char="•"/>
            </a:pPr>
            <a:r>
              <a:rPr lang="lv-LV" sz="1600" dirty="0"/>
              <a:t>plānam jābūt pietiekami detalizētam;</a:t>
            </a:r>
          </a:p>
          <a:p>
            <a:pPr marL="342900" indent="-342900" algn="just">
              <a:buFont typeface="Arial" panose="020B0604020202020204" pitchFamily="34" charset="0"/>
              <a:buChar char="•"/>
            </a:pPr>
            <a:r>
              <a:rPr lang="lv-LV" sz="1600" dirty="0"/>
              <a:t>jānorāda plānoto publikāciju, žurnālu un konferenču nosaukumi;</a:t>
            </a:r>
          </a:p>
          <a:p>
            <a:pPr marL="342900" indent="-342900" algn="just">
              <a:buFont typeface="Arial" panose="020B0604020202020204" pitchFamily="34" charset="0"/>
              <a:buChar char="•"/>
            </a:pPr>
            <a:r>
              <a:rPr lang="lv-LV" sz="1600" dirty="0"/>
              <a:t>jāapraksta rezultātu nozīme potenciālo nākotnes projektu veidošanā;</a:t>
            </a:r>
          </a:p>
          <a:p>
            <a:pPr marL="342900" indent="-342900" algn="just">
              <a:buFont typeface="Arial" panose="020B0604020202020204" pitchFamily="34" charset="0"/>
              <a:buChar char="•"/>
            </a:pPr>
            <a:r>
              <a:rPr lang="lv-LV" sz="1600" dirty="0"/>
              <a:t>ja iespējams, arī Open Access, Open Data un FAIR principu ievērošana.</a:t>
            </a:r>
          </a:p>
          <a:p>
            <a:pPr algn="just"/>
            <a:r>
              <a:rPr lang="lv-LV" sz="1600" dirty="0">
                <a:solidFill>
                  <a:schemeClr val="accent2">
                    <a:lumMod val="75000"/>
                  </a:schemeClr>
                </a:solidFill>
              </a:rPr>
              <a:t>Sociālekonomiskās ietekmes apraksts</a:t>
            </a:r>
            <a:r>
              <a:rPr lang="lv-LV" sz="1600" dirty="0"/>
              <a:t>:</a:t>
            </a:r>
          </a:p>
          <a:p>
            <a:pPr marL="342900" indent="-342900" algn="just">
              <a:buFont typeface="Arial" panose="020B0604020202020204" pitchFamily="34" charset="0"/>
              <a:buChar char="•"/>
            </a:pPr>
            <a:r>
              <a:rPr lang="lv-LV" sz="1600" dirty="0"/>
              <a:t>nepieciešams apraksts par rezultātu ietekmi uz netiešajām</a:t>
            </a:r>
          </a:p>
          <a:p>
            <a:pPr algn="just"/>
            <a:r>
              <a:rPr lang="lv-LV" sz="1600" dirty="0"/>
              <a:t>(secondary) mērķa grupām (piemēram, politikas veidotājiem, sabiedrības grupām);</a:t>
            </a:r>
          </a:p>
          <a:p>
            <a:pPr marL="342900" indent="-342900" algn="just">
              <a:buFont typeface="Arial" panose="020B0604020202020204" pitchFamily="34" charset="0"/>
              <a:buChar char="•"/>
            </a:pPr>
            <a:r>
              <a:rPr lang="lv-LV" sz="1600" dirty="0"/>
              <a:t>jāapraksta sadarbības iespējas ar industrijas partneriem;</a:t>
            </a:r>
          </a:p>
          <a:p>
            <a:pPr marL="342900" indent="-342900" algn="just">
              <a:buFont typeface="Arial" panose="020B0604020202020204" pitchFamily="34" charset="0"/>
              <a:buChar char="•"/>
            </a:pPr>
            <a:r>
              <a:rPr lang="lv-LV" sz="1600" dirty="0"/>
              <a:t>jāapraksta stratēģija intelektuālā īpašuma un projekta rezultātu </a:t>
            </a:r>
            <a:r>
              <a:rPr lang="lv-LV" sz="1600" dirty="0" err="1"/>
              <a:t>komercializācijai</a:t>
            </a:r>
            <a:r>
              <a:rPr lang="lv-LV" sz="1600" dirty="0"/>
              <a:t> nākotnē.</a:t>
            </a:r>
          </a:p>
          <a:p>
            <a:pPr algn="just"/>
            <a:r>
              <a:rPr lang="lv-LV" sz="1600" dirty="0"/>
              <a:t>Nepieciešama skaidra </a:t>
            </a:r>
            <a:r>
              <a:rPr lang="lv-LV" sz="1600" dirty="0">
                <a:solidFill>
                  <a:schemeClr val="accent2">
                    <a:lumMod val="75000"/>
                  </a:schemeClr>
                </a:solidFill>
              </a:rPr>
              <a:t>stratēģija zinātniskās grupas </a:t>
            </a:r>
            <a:r>
              <a:rPr lang="lv-LV" sz="1600" dirty="0"/>
              <a:t>locekļu, sevišķi jauno zinātnieku un studējošo </a:t>
            </a:r>
            <a:r>
              <a:rPr lang="lv-LV" sz="1600" dirty="0">
                <a:solidFill>
                  <a:schemeClr val="accent2">
                    <a:lumMod val="75000"/>
                  </a:schemeClr>
                </a:solidFill>
              </a:rPr>
              <a:t>kapacitātes celšanai</a:t>
            </a:r>
          </a:p>
        </p:txBody>
      </p:sp>
      <p:pic>
        <p:nvPicPr>
          <p:cNvPr id="6" name="Picture 5">
            <a:extLst>
              <a:ext uri="{FF2B5EF4-FFF2-40B4-BE49-F238E27FC236}">
                <a16:creationId xmlns:a16="http://schemas.microsoft.com/office/drawing/2014/main" id="{A01596FB-3D0A-834C-978A-65349DD83685}"/>
              </a:ext>
            </a:extLst>
          </p:cNvPr>
          <p:cNvPicPr>
            <a:picLocks noChangeAspect="1"/>
          </p:cNvPicPr>
          <p:nvPr/>
        </p:nvPicPr>
        <p:blipFill>
          <a:blip r:embed="rId2"/>
          <a:stretch>
            <a:fillRect/>
          </a:stretch>
        </p:blipFill>
        <p:spPr>
          <a:xfrm>
            <a:off x="6705600" y="92149"/>
            <a:ext cx="2343149" cy="1042762"/>
          </a:xfrm>
          <a:prstGeom prst="rect">
            <a:avLst/>
          </a:prstGeom>
        </p:spPr>
      </p:pic>
      <p:pic>
        <p:nvPicPr>
          <p:cNvPr id="7" name="Picture 6">
            <a:extLst>
              <a:ext uri="{FF2B5EF4-FFF2-40B4-BE49-F238E27FC236}">
                <a16:creationId xmlns:a16="http://schemas.microsoft.com/office/drawing/2014/main" id="{D99E8588-B765-CE2A-937E-1E2EC792EC92}"/>
              </a:ext>
            </a:extLst>
          </p:cNvPr>
          <p:cNvPicPr>
            <a:picLocks noChangeAspect="1"/>
          </p:cNvPicPr>
          <p:nvPr/>
        </p:nvPicPr>
        <p:blipFill>
          <a:blip r:embed="rId3"/>
          <a:stretch>
            <a:fillRect/>
          </a:stretch>
        </p:blipFill>
        <p:spPr>
          <a:xfrm>
            <a:off x="757583" y="4273401"/>
            <a:ext cx="256054" cy="274344"/>
          </a:xfrm>
          <a:prstGeom prst="rect">
            <a:avLst/>
          </a:prstGeom>
        </p:spPr>
      </p:pic>
      <p:pic>
        <p:nvPicPr>
          <p:cNvPr id="8" name="Picture 7">
            <a:extLst>
              <a:ext uri="{FF2B5EF4-FFF2-40B4-BE49-F238E27FC236}">
                <a16:creationId xmlns:a16="http://schemas.microsoft.com/office/drawing/2014/main" id="{612C2D4A-E8F5-1AE1-2EA9-0A4CA3C15545}"/>
              </a:ext>
            </a:extLst>
          </p:cNvPr>
          <p:cNvPicPr>
            <a:picLocks noChangeAspect="1"/>
          </p:cNvPicPr>
          <p:nvPr/>
        </p:nvPicPr>
        <p:blipFill>
          <a:blip r:embed="rId3"/>
          <a:stretch>
            <a:fillRect/>
          </a:stretch>
        </p:blipFill>
        <p:spPr>
          <a:xfrm>
            <a:off x="757583" y="2000692"/>
            <a:ext cx="256054" cy="274344"/>
          </a:xfrm>
          <a:prstGeom prst="rect">
            <a:avLst/>
          </a:prstGeom>
        </p:spPr>
      </p:pic>
    </p:spTree>
    <p:extLst>
      <p:ext uri="{BB962C8B-B14F-4D97-AF65-F5344CB8AC3E}">
        <p14:creationId xmlns:p14="http://schemas.microsoft.com/office/powerpoint/2010/main" val="175084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8F5A-ADE6-1EB0-D663-2EC3ACED8DFC}"/>
              </a:ext>
            </a:extLst>
          </p:cNvPr>
          <p:cNvSpPr>
            <a:spLocks noGrp="1"/>
          </p:cNvSpPr>
          <p:nvPr>
            <p:ph type="title"/>
          </p:nvPr>
        </p:nvSpPr>
        <p:spPr>
          <a:xfrm>
            <a:off x="1171575" y="341516"/>
            <a:ext cx="6096000" cy="1036642"/>
          </a:xfrm>
        </p:spPr>
        <p:txBody>
          <a:bodyPr/>
          <a:lstStyle/>
          <a:p>
            <a:pPr algn="ctr"/>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Īstenošana (1)</a:t>
            </a:r>
            <a:endParaRPr lang="lv-LV" dirty="0"/>
          </a:p>
        </p:txBody>
      </p:sp>
      <p:sp>
        <p:nvSpPr>
          <p:cNvPr id="3" name="Content Placeholder 2">
            <a:extLst>
              <a:ext uri="{FF2B5EF4-FFF2-40B4-BE49-F238E27FC236}">
                <a16:creationId xmlns:a16="http://schemas.microsoft.com/office/drawing/2014/main" id="{3A6DCBBC-D49E-5C63-974A-F4D56C0BC689}"/>
              </a:ext>
            </a:extLst>
          </p:cNvPr>
          <p:cNvSpPr>
            <a:spLocks noGrp="1"/>
          </p:cNvSpPr>
          <p:nvPr>
            <p:ph idx="1"/>
          </p:nvPr>
        </p:nvSpPr>
        <p:spPr>
          <a:xfrm>
            <a:off x="1722474" y="1752600"/>
            <a:ext cx="6964326" cy="4373573"/>
          </a:xfrm>
        </p:spPr>
        <p:txBody>
          <a:bodyPr/>
          <a:lstStyle/>
          <a:p>
            <a:r>
              <a:rPr lang="lv-LV" dirty="0">
                <a:solidFill>
                  <a:schemeClr val="accent2">
                    <a:lumMod val="75000"/>
                  </a:schemeClr>
                </a:solidFill>
              </a:rPr>
              <a:t>Īstenošanas nodaļā apraksta</a:t>
            </a:r>
            <a:r>
              <a:rPr lang="lv-LV" dirty="0"/>
              <a:t>:</a:t>
            </a:r>
          </a:p>
          <a:p>
            <a:pPr marL="342900" indent="-342900" algn="just">
              <a:buFont typeface="Arial" panose="020B0604020202020204" pitchFamily="34" charset="0"/>
              <a:buChar char="•"/>
            </a:pPr>
            <a:r>
              <a:rPr lang="lv-LV" dirty="0"/>
              <a:t>Projekta iesniedzēju un zinātnisko grupu;</a:t>
            </a:r>
          </a:p>
          <a:p>
            <a:pPr marL="342900" indent="-342900" algn="just">
              <a:buFont typeface="Arial" panose="020B0604020202020204" pitchFamily="34" charset="0"/>
              <a:buChar char="•"/>
            </a:pPr>
            <a:r>
              <a:rPr lang="lv-LV" dirty="0"/>
              <a:t>Darba plānu;</a:t>
            </a:r>
          </a:p>
          <a:p>
            <a:pPr algn="just"/>
            <a:r>
              <a:rPr lang="lv-LV" dirty="0"/>
              <a:t>Darba plānu veido sasaistē ar H daļu «Darbības, kurām nav saimnieciska rakstura»</a:t>
            </a:r>
          </a:p>
          <a:p>
            <a:pPr algn="just"/>
            <a:r>
              <a:rPr lang="lv-LV" dirty="0"/>
              <a:t>Darba posmus veido konkrētus, aprakstot, iesaistītās institūcijas, zinātniskās grupas locekļus, kā arī nepieciešamos resursus</a:t>
            </a:r>
          </a:p>
          <a:p>
            <a:pPr marL="342900" indent="-342900" algn="just">
              <a:buFont typeface="Arial" panose="020B0604020202020204" pitchFamily="34" charset="0"/>
              <a:buChar char="•"/>
            </a:pPr>
            <a:r>
              <a:rPr lang="lv-LV" dirty="0"/>
              <a:t>Projekta vadību un risku plānu, sniedz risku novērtējumu.</a:t>
            </a:r>
          </a:p>
        </p:txBody>
      </p:sp>
      <p:sp>
        <p:nvSpPr>
          <p:cNvPr id="4" name="Text Placeholder 3">
            <a:extLst>
              <a:ext uri="{FF2B5EF4-FFF2-40B4-BE49-F238E27FC236}">
                <a16:creationId xmlns:a16="http://schemas.microsoft.com/office/drawing/2014/main" id="{EC33BF15-4640-5DCD-6ABD-57CF751F2FB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C9E4767-99F3-87C4-FDB8-6610AC83BEBC}"/>
              </a:ext>
            </a:extLst>
          </p:cNvPr>
          <p:cNvSpPr>
            <a:spLocks noGrp="1"/>
          </p:cNvSpPr>
          <p:nvPr>
            <p:ph type="body" sz="quarter" idx="12"/>
          </p:nvPr>
        </p:nvSpPr>
        <p:spPr/>
        <p:txBody>
          <a:bodyPr/>
          <a:lstStyle/>
          <a:p>
            <a:endParaRPr lang="lv-LV"/>
          </a:p>
        </p:txBody>
      </p:sp>
      <p:pic>
        <p:nvPicPr>
          <p:cNvPr id="6" name="Picture 4" descr="Image result for checklist icon">
            <a:extLst>
              <a:ext uri="{FF2B5EF4-FFF2-40B4-BE49-F238E27FC236}">
                <a16:creationId xmlns:a16="http://schemas.microsoft.com/office/drawing/2014/main" id="{3CFA2DBA-4B74-3D01-AFEE-36A0533FEF8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4348" y="2172774"/>
            <a:ext cx="269357" cy="269975"/>
          </a:xfrm>
          <a:prstGeom prst="rect">
            <a:avLst/>
          </a:prstGeom>
          <a:solidFill>
            <a:srgbClr val="FF9900"/>
          </a:solidFill>
          <a:ln>
            <a:noFill/>
          </a:ln>
        </p:spPr>
      </p:pic>
      <p:pic>
        <p:nvPicPr>
          <p:cNvPr id="7" name="Picture 4" descr="Image result for checklist icon">
            <a:extLst>
              <a:ext uri="{FF2B5EF4-FFF2-40B4-BE49-F238E27FC236}">
                <a16:creationId xmlns:a16="http://schemas.microsoft.com/office/drawing/2014/main" id="{030CDF54-58B4-79E0-8620-17D466D553E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4348" y="2546386"/>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3C48F50C-03D3-DFA5-D8C5-1969901F9ADA}"/>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4347" y="4609270"/>
            <a:ext cx="269357" cy="269975"/>
          </a:xfrm>
          <a:prstGeom prst="rect">
            <a:avLst/>
          </a:prstGeom>
          <a:solidFill>
            <a:srgbClr val="FF9900"/>
          </a:solidFill>
          <a:ln>
            <a:noFill/>
          </a:ln>
        </p:spPr>
      </p:pic>
      <p:pic>
        <p:nvPicPr>
          <p:cNvPr id="9" name="Picture 8">
            <a:extLst>
              <a:ext uri="{FF2B5EF4-FFF2-40B4-BE49-F238E27FC236}">
                <a16:creationId xmlns:a16="http://schemas.microsoft.com/office/drawing/2014/main" id="{B650F0D3-F326-4C02-AAC4-EE34084D800D}"/>
              </a:ext>
            </a:extLst>
          </p:cNvPr>
          <p:cNvPicPr>
            <a:picLocks noChangeAspect="1"/>
          </p:cNvPicPr>
          <p:nvPr/>
        </p:nvPicPr>
        <p:blipFill>
          <a:blip r:embed="rId3"/>
          <a:stretch>
            <a:fillRect/>
          </a:stretch>
        </p:blipFill>
        <p:spPr>
          <a:xfrm>
            <a:off x="6673645" y="101542"/>
            <a:ext cx="2343149" cy="1042762"/>
          </a:xfrm>
          <a:prstGeom prst="rect">
            <a:avLst/>
          </a:prstGeom>
        </p:spPr>
      </p:pic>
    </p:spTree>
    <p:extLst>
      <p:ext uri="{BB962C8B-B14F-4D97-AF65-F5344CB8AC3E}">
        <p14:creationId xmlns:p14="http://schemas.microsoft.com/office/powerpoint/2010/main" val="75793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335" y="381000"/>
            <a:ext cx="6767465" cy="1036642"/>
          </a:xfrm>
        </p:spPr>
        <p:txBody>
          <a:bodyPr>
            <a:noAutofit/>
          </a:bodyPr>
          <a:lstStyle/>
          <a:p>
            <a:r>
              <a:rPr lang="lv-LV" sz="2200" dirty="0">
                <a:solidFill>
                  <a:schemeClr val="accent4">
                    <a:lumMod val="75000"/>
                  </a:schemeClr>
                </a:solidFill>
              </a:rPr>
              <a:t>Prezentācijā izskatāmie </a:t>
            </a:r>
            <a:br>
              <a:rPr lang="lv-LV" sz="2200" dirty="0">
                <a:solidFill>
                  <a:schemeClr val="accent4">
                    <a:lumMod val="75000"/>
                  </a:schemeClr>
                </a:solidFill>
              </a:rPr>
            </a:br>
            <a:r>
              <a:rPr lang="lv-LV" sz="2200" dirty="0">
                <a:solidFill>
                  <a:schemeClr val="accent4">
                    <a:lumMod val="75000"/>
                  </a:schemeClr>
                </a:solidFill>
              </a:rPr>
              <a:t>jautājumi</a:t>
            </a:r>
          </a:p>
        </p:txBody>
      </p:sp>
      <p:sp>
        <p:nvSpPr>
          <p:cNvPr id="4" name="Text Placeholder 3"/>
          <p:cNvSpPr>
            <a:spLocks noGrp="1"/>
          </p:cNvSpPr>
          <p:nvPr>
            <p:ph type="body" sz="quarter" idx="10"/>
          </p:nvPr>
        </p:nvSpPr>
        <p:spPr>
          <a:xfrm>
            <a:off x="2425479" y="7023652"/>
            <a:ext cx="1981200" cy="304800"/>
          </a:xfrm>
        </p:spPr>
        <p:txBody>
          <a:bodyPr/>
          <a:lstStyle/>
          <a:p>
            <a:endParaRPr lang="lv-LV" dirty="0"/>
          </a:p>
        </p:txBody>
      </p:sp>
      <p:sp>
        <p:nvSpPr>
          <p:cNvPr id="6" name="Text Placeholder 5">
            <a:extLst>
              <a:ext uri="{FF2B5EF4-FFF2-40B4-BE49-F238E27FC236}">
                <a16:creationId xmlns:a16="http://schemas.microsoft.com/office/drawing/2014/main" id="{0ECDB197-3EDD-4235-AA7B-7716E105E6F1}"/>
              </a:ext>
            </a:extLst>
          </p:cNvPr>
          <p:cNvSpPr>
            <a:spLocks noGrp="1"/>
          </p:cNvSpPr>
          <p:nvPr>
            <p:ph type="body" sz="quarter" idx="12"/>
          </p:nvPr>
        </p:nvSpPr>
        <p:spPr>
          <a:xfrm>
            <a:off x="4711479" y="7023652"/>
            <a:ext cx="3657600" cy="304800"/>
          </a:xfrm>
        </p:spPr>
        <p:txBody>
          <a:bodyPr/>
          <a:lstStyle/>
          <a:p>
            <a:endParaRPr lang="lv-LV" dirty="0"/>
          </a:p>
        </p:txBody>
      </p:sp>
      <p:sp>
        <p:nvSpPr>
          <p:cNvPr id="17" name="Rectangle 16">
            <a:extLst>
              <a:ext uri="{FF2B5EF4-FFF2-40B4-BE49-F238E27FC236}">
                <a16:creationId xmlns:a16="http://schemas.microsoft.com/office/drawing/2014/main" id="{EC3B29ED-6969-47B3-B704-F57EF4D97F1C}"/>
              </a:ext>
            </a:extLst>
          </p:cNvPr>
          <p:cNvSpPr/>
          <p:nvPr/>
        </p:nvSpPr>
        <p:spPr>
          <a:xfrm>
            <a:off x="1585188" y="2899143"/>
            <a:ext cx="6888741" cy="529858"/>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9" name="Rectangle 18">
            <a:extLst>
              <a:ext uri="{FF2B5EF4-FFF2-40B4-BE49-F238E27FC236}">
                <a16:creationId xmlns:a16="http://schemas.microsoft.com/office/drawing/2014/main" id="{9BBE0084-B652-4047-B6A6-FBA89C5B18E8}"/>
              </a:ext>
            </a:extLst>
          </p:cNvPr>
          <p:cNvSpPr/>
          <p:nvPr/>
        </p:nvSpPr>
        <p:spPr>
          <a:xfrm>
            <a:off x="1585188" y="2200090"/>
            <a:ext cx="6888741" cy="592677"/>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21" name="Rectangle 1">
            <a:extLst>
              <a:ext uri="{FF2B5EF4-FFF2-40B4-BE49-F238E27FC236}">
                <a16:creationId xmlns:a16="http://schemas.microsoft.com/office/drawing/2014/main" id="{F3F3FD0B-9E49-459D-8973-A143F8F3F2EF}"/>
              </a:ext>
            </a:extLst>
          </p:cNvPr>
          <p:cNvSpPr>
            <a:spLocks noChangeArrowheads="1"/>
          </p:cNvSpPr>
          <p:nvPr/>
        </p:nvSpPr>
        <p:spPr bwMode="auto">
          <a:xfrm>
            <a:off x="3179303" y="2362017"/>
            <a:ext cx="535509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endParaRPr lang="lv-LV" altLang="lv-LV" sz="1600" dirty="0">
              <a:solidFill>
                <a:srgbClr val="7F7F7F"/>
              </a:solidFill>
              <a:latin typeface="Verdana" panose="020B0604030504040204" pitchFamily="34" charset="0"/>
            </a:endParaRPr>
          </a:p>
        </p:txBody>
      </p:sp>
      <p:pic>
        <p:nvPicPr>
          <p:cNvPr id="25" name="Picture 4" descr="Image result for checklist icon">
            <a:extLst>
              <a:ext uri="{FF2B5EF4-FFF2-40B4-BE49-F238E27FC236}">
                <a16:creationId xmlns:a16="http://schemas.microsoft.com/office/drawing/2014/main" id="{ACC6BCF3-00DB-4621-B2F3-99634F753331}"/>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0311" y="2200090"/>
            <a:ext cx="456153" cy="457200"/>
          </a:xfrm>
          <a:prstGeom prst="rect">
            <a:avLst/>
          </a:prstGeom>
          <a:solidFill>
            <a:srgbClr val="FF9900"/>
          </a:solidFill>
          <a:ln>
            <a:noFill/>
          </a:ln>
        </p:spPr>
      </p:pic>
      <p:sp>
        <p:nvSpPr>
          <p:cNvPr id="37" name="Content Placeholder 2">
            <a:extLst>
              <a:ext uri="{FF2B5EF4-FFF2-40B4-BE49-F238E27FC236}">
                <a16:creationId xmlns:a16="http://schemas.microsoft.com/office/drawing/2014/main" id="{EBDDD84F-0687-43A1-A82E-B2FB62BE1FE4}"/>
              </a:ext>
            </a:extLst>
          </p:cNvPr>
          <p:cNvSpPr txBox="1">
            <a:spLocks/>
          </p:cNvSpPr>
          <p:nvPr/>
        </p:nvSpPr>
        <p:spPr bwMode="auto">
          <a:xfrm>
            <a:off x="1762636" y="2377465"/>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Konkursa saistošie normatīvie akti un galvenie nosacījumi </a:t>
            </a:r>
          </a:p>
        </p:txBody>
      </p:sp>
      <p:sp>
        <p:nvSpPr>
          <p:cNvPr id="39" name="Content Placeholder 2">
            <a:extLst>
              <a:ext uri="{FF2B5EF4-FFF2-40B4-BE49-F238E27FC236}">
                <a16:creationId xmlns:a16="http://schemas.microsoft.com/office/drawing/2014/main" id="{264FE991-EE01-4DE3-8E02-4643C63E5D17}"/>
              </a:ext>
            </a:extLst>
          </p:cNvPr>
          <p:cNvSpPr txBox="1">
            <a:spLocks/>
          </p:cNvSpPr>
          <p:nvPr/>
        </p:nvSpPr>
        <p:spPr bwMode="auto">
          <a:xfrm>
            <a:off x="1737780" y="3037398"/>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Izmaiņas, kam pievērst uzmanību</a:t>
            </a:r>
          </a:p>
        </p:txBody>
      </p:sp>
      <p:pic>
        <p:nvPicPr>
          <p:cNvPr id="22" name="Picture 21">
            <a:extLst>
              <a:ext uri="{FF2B5EF4-FFF2-40B4-BE49-F238E27FC236}">
                <a16:creationId xmlns:a16="http://schemas.microsoft.com/office/drawing/2014/main" id="{62846A23-4AB7-E828-7429-B4E4359ECA96}"/>
              </a:ext>
            </a:extLst>
          </p:cNvPr>
          <p:cNvPicPr>
            <a:picLocks noChangeAspect="1"/>
          </p:cNvPicPr>
          <p:nvPr/>
        </p:nvPicPr>
        <p:blipFill>
          <a:blip r:embed="rId3"/>
          <a:stretch>
            <a:fillRect/>
          </a:stretch>
        </p:blipFill>
        <p:spPr>
          <a:xfrm>
            <a:off x="6570406" y="97694"/>
            <a:ext cx="2402143" cy="1069016"/>
          </a:xfrm>
          <a:prstGeom prst="rect">
            <a:avLst/>
          </a:prstGeom>
        </p:spPr>
      </p:pic>
      <p:pic>
        <p:nvPicPr>
          <p:cNvPr id="23" name="Picture 4" descr="Image result for checklist icon">
            <a:extLst>
              <a:ext uri="{FF2B5EF4-FFF2-40B4-BE49-F238E27FC236}">
                <a16:creationId xmlns:a16="http://schemas.microsoft.com/office/drawing/2014/main" id="{42E9FB27-191E-F4ED-8443-AB5712FBD46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5256" y="2839092"/>
            <a:ext cx="456153" cy="457200"/>
          </a:xfrm>
          <a:prstGeom prst="rect">
            <a:avLst/>
          </a:prstGeom>
          <a:solidFill>
            <a:srgbClr val="FF9900"/>
          </a:solidFill>
          <a:ln>
            <a:noFill/>
          </a:ln>
        </p:spPr>
      </p:pic>
      <p:sp>
        <p:nvSpPr>
          <p:cNvPr id="3" name="Rectangle 2">
            <a:extLst>
              <a:ext uri="{FF2B5EF4-FFF2-40B4-BE49-F238E27FC236}">
                <a16:creationId xmlns:a16="http://schemas.microsoft.com/office/drawing/2014/main" id="{8BE8C32C-F3A6-CC24-25A5-1E1E8B0F7E82}"/>
              </a:ext>
            </a:extLst>
          </p:cNvPr>
          <p:cNvSpPr/>
          <p:nvPr/>
        </p:nvSpPr>
        <p:spPr>
          <a:xfrm>
            <a:off x="1585188" y="3575215"/>
            <a:ext cx="6869088" cy="510515"/>
          </a:xfrm>
          <a:prstGeom prst="rect">
            <a:avLst/>
          </a:prstGeom>
          <a:solidFill>
            <a:sysClr val="window" lastClr="FFFFFF">
              <a:lumMod val="95000"/>
            </a:sysClr>
          </a:solidFill>
          <a:ln w="25400" cap="flat" cmpd="sng" algn="ctr">
            <a:noFill/>
            <a:prstDash val="solid"/>
          </a:ln>
          <a:effectLst/>
        </p:spPr>
        <p:txBody>
          <a:bodyPr anchor="ctr"/>
          <a:lstStyle/>
          <a:p>
            <a:pPr>
              <a:defRPr/>
            </a:pPr>
            <a:r>
              <a:rPr lang="lv-LV" sz="1400" kern="0" dirty="0">
                <a:latin typeface="Verdana" panose="020B0604030504040204" pitchFamily="34" charset="0"/>
                <a:ea typeface="Verdana" panose="020B0604030504040204" pitchFamily="34" charset="0"/>
              </a:rPr>
              <a:t>  </a:t>
            </a:r>
          </a:p>
        </p:txBody>
      </p:sp>
      <p:pic>
        <p:nvPicPr>
          <p:cNvPr id="5" name="Picture 4">
            <a:extLst>
              <a:ext uri="{FF2B5EF4-FFF2-40B4-BE49-F238E27FC236}">
                <a16:creationId xmlns:a16="http://schemas.microsoft.com/office/drawing/2014/main" id="{F2572AEA-8B5A-B00A-97E6-F85DC41BA90D}"/>
              </a:ext>
            </a:extLst>
          </p:cNvPr>
          <p:cNvPicPr>
            <a:picLocks noChangeAspect="1"/>
          </p:cNvPicPr>
          <p:nvPr/>
        </p:nvPicPr>
        <p:blipFill>
          <a:blip r:embed="rId4"/>
          <a:stretch>
            <a:fillRect/>
          </a:stretch>
        </p:blipFill>
        <p:spPr>
          <a:xfrm>
            <a:off x="1039224" y="3544775"/>
            <a:ext cx="457240" cy="457240"/>
          </a:xfrm>
          <a:prstGeom prst="rect">
            <a:avLst/>
          </a:prstGeom>
        </p:spPr>
      </p:pic>
      <p:sp>
        <p:nvSpPr>
          <p:cNvPr id="15" name="Rectangle 14">
            <a:extLst>
              <a:ext uri="{FF2B5EF4-FFF2-40B4-BE49-F238E27FC236}">
                <a16:creationId xmlns:a16="http://schemas.microsoft.com/office/drawing/2014/main" id="{06DF2CC2-2623-4673-BE29-FB417F6DCAD1}"/>
              </a:ext>
            </a:extLst>
          </p:cNvPr>
          <p:cNvSpPr/>
          <p:nvPr/>
        </p:nvSpPr>
        <p:spPr>
          <a:xfrm>
            <a:off x="1585188" y="4250499"/>
            <a:ext cx="6869088" cy="510515"/>
          </a:xfrm>
          <a:prstGeom prst="rect">
            <a:avLst/>
          </a:prstGeom>
          <a:solidFill>
            <a:sysClr val="window" lastClr="FFFFFF">
              <a:lumMod val="95000"/>
            </a:sysClr>
          </a:solidFill>
          <a:ln w="25400" cap="flat" cmpd="sng" algn="ctr">
            <a:noFill/>
            <a:prstDash val="solid"/>
          </a:ln>
          <a:effectLst/>
        </p:spPr>
        <p:txBody>
          <a:bodyPr anchor="ctr"/>
          <a:lstStyle/>
          <a:p>
            <a:pPr>
              <a:defRPr/>
            </a:pPr>
            <a:r>
              <a:rPr lang="lv-LV" sz="1400" kern="0" dirty="0">
                <a:latin typeface="Verdana" panose="020B0604030504040204" pitchFamily="34" charset="0"/>
                <a:ea typeface="Verdana" panose="020B0604030504040204" pitchFamily="34" charset="0"/>
              </a:rPr>
              <a:t>  Projekta pieteikuma iesniegšana  NZDIS sistēmā</a:t>
            </a:r>
          </a:p>
        </p:txBody>
      </p:sp>
      <p:sp>
        <p:nvSpPr>
          <p:cNvPr id="16" name="Content Placeholder 2">
            <a:extLst>
              <a:ext uri="{FF2B5EF4-FFF2-40B4-BE49-F238E27FC236}">
                <a16:creationId xmlns:a16="http://schemas.microsoft.com/office/drawing/2014/main" id="{51F8031A-BAAE-4317-ACE3-EAF7DCFB4687}"/>
              </a:ext>
            </a:extLst>
          </p:cNvPr>
          <p:cNvSpPr txBox="1">
            <a:spLocks/>
          </p:cNvSpPr>
          <p:nvPr/>
        </p:nvSpPr>
        <p:spPr bwMode="auto">
          <a:xfrm>
            <a:off x="1732141" y="3711340"/>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Projekta iesnieguma nosacījumi, aizpildīšana un iesniegšana</a:t>
            </a:r>
          </a:p>
        </p:txBody>
      </p:sp>
      <p:pic>
        <p:nvPicPr>
          <p:cNvPr id="7" name="Picture 6">
            <a:extLst>
              <a:ext uri="{FF2B5EF4-FFF2-40B4-BE49-F238E27FC236}">
                <a16:creationId xmlns:a16="http://schemas.microsoft.com/office/drawing/2014/main" id="{C1F24886-9B62-4E4E-8205-FE67AE4FCEC4}"/>
              </a:ext>
            </a:extLst>
          </p:cNvPr>
          <p:cNvPicPr>
            <a:picLocks noChangeAspect="1"/>
          </p:cNvPicPr>
          <p:nvPr/>
        </p:nvPicPr>
        <p:blipFill>
          <a:blip r:embed="rId5"/>
          <a:stretch>
            <a:fillRect/>
          </a:stretch>
        </p:blipFill>
        <p:spPr>
          <a:xfrm>
            <a:off x="1039224" y="4250499"/>
            <a:ext cx="457240" cy="457240"/>
          </a:xfrm>
          <a:prstGeom prst="rect">
            <a:avLst/>
          </a:prstGeom>
        </p:spPr>
      </p:pic>
    </p:spTree>
    <p:extLst>
      <p:ext uri="{BB962C8B-B14F-4D97-AF65-F5344CB8AC3E}">
        <p14:creationId xmlns:p14="http://schemas.microsoft.com/office/powerpoint/2010/main" val="333451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9B86-A107-3CB3-8567-B73D5136D0D9}"/>
              </a:ext>
            </a:extLst>
          </p:cNvPr>
          <p:cNvSpPr>
            <a:spLocks noGrp="1"/>
          </p:cNvSpPr>
          <p:nvPr>
            <p:ph type="title"/>
          </p:nvPr>
        </p:nvSpPr>
        <p:spPr>
          <a:xfrm>
            <a:off x="1711327" y="56535"/>
            <a:ext cx="6096000" cy="1036642"/>
          </a:xfrm>
        </p:spPr>
        <p:txBody>
          <a:bodyPr/>
          <a:lstStyle/>
          <a:p>
            <a:r>
              <a:rPr lang="lv-LV" dirty="0">
                <a:solidFill>
                  <a:schemeClr val="accent4">
                    <a:lumMod val="75000"/>
                  </a:schemeClr>
                </a:solidFill>
                <a:latin typeface="Verdana" panose="020B0604030504040204" pitchFamily="34" charset="0"/>
                <a:ea typeface="Verdana" panose="020B0604030504040204" pitchFamily="34" charset="0"/>
              </a:rPr>
              <a:t>B daļa «Projekta apraksts»</a:t>
            </a:r>
            <a:br>
              <a:rPr lang="lv-LV" dirty="0">
                <a:latin typeface="Verdana" panose="020B0604030504040204" pitchFamily="34" charset="0"/>
                <a:ea typeface="Verdana" panose="020B0604030504040204" pitchFamily="34" charset="0"/>
              </a:rPr>
            </a:br>
            <a:r>
              <a:rPr lang="lv-LV" b="0" dirty="0">
                <a:solidFill>
                  <a:schemeClr val="accent4">
                    <a:lumMod val="75000"/>
                  </a:schemeClr>
                </a:solidFill>
                <a:latin typeface="Verdana" panose="020B0604030504040204" pitchFamily="34" charset="0"/>
                <a:ea typeface="Verdana" panose="020B0604030504040204" pitchFamily="34" charset="0"/>
              </a:rPr>
              <a:t>Īstenošana (2)</a:t>
            </a:r>
            <a:endParaRPr lang="lv-LV" dirty="0"/>
          </a:p>
        </p:txBody>
      </p:sp>
      <p:sp>
        <p:nvSpPr>
          <p:cNvPr id="3" name="Content Placeholder 2">
            <a:extLst>
              <a:ext uri="{FF2B5EF4-FFF2-40B4-BE49-F238E27FC236}">
                <a16:creationId xmlns:a16="http://schemas.microsoft.com/office/drawing/2014/main" id="{C1224F40-5982-2227-0600-3204857E23C5}"/>
              </a:ext>
            </a:extLst>
          </p:cNvPr>
          <p:cNvSpPr>
            <a:spLocks noGrp="1"/>
          </p:cNvSpPr>
          <p:nvPr>
            <p:ph idx="1"/>
          </p:nvPr>
        </p:nvSpPr>
        <p:spPr>
          <a:xfrm>
            <a:off x="1694121" y="1254642"/>
            <a:ext cx="6992679" cy="5222358"/>
          </a:xfrm>
        </p:spPr>
        <p:txBody>
          <a:bodyPr>
            <a:normAutofit fontScale="70000" lnSpcReduction="20000"/>
          </a:bodyPr>
          <a:lstStyle/>
          <a:p>
            <a:pPr algn="just"/>
            <a:r>
              <a:rPr lang="lv-LV" dirty="0"/>
              <a:t>Aprakstot projekta ieviešanu, sevišķu uzmanību vērst šādiem aspektiem:</a:t>
            </a:r>
          </a:p>
          <a:p>
            <a:pPr algn="just"/>
            <a:r>
              <a:rPr lang="lv-LV" dirty="0">
                <a:solidFill>
                  <a:schemeClr val="accent2">
                    <a:lumMod val="75000"/>
                  </a:schemeClr>
                </a:solidFill>
              </a:rPr>
              <a:t>Darba plāna struktūra:</a:t>
            </a:r>
          </a:p>
          <a:p>
            <a:pPr marL="342900" indent="-342900" algn="just">
              <a:buFont typeface="Arial" panose="020B0604020202020204" pitchFamily="34" charset="0"/>
              <a:buChar char="•"/>
            </a:pPr>
            <a:r>
              <a:rPr lang="lv-LV" dirty="0"/>
              <a:t>skaidri definēt un aprakstīt darba posmus (work packages);</a:t>
            </a:r>
          </a:p>
          <a:p>
            <a:pPr marL="342900" indent="-342900" algn="just">
              <a:buFont typeface="Arial" panose="020B0604020202020204" pitchFamily="34" charset="0"/>
              <a:buChar char="•"/>
            </a:pPr>
            <a:r>
              <a:rPr lang="lv-LV" dirty="0"/>
              <a:t>veidot sasaisti starp projekta mērķi, uzdevumiem un darba posmiem;</a:t>
            </a:r>
          </a:p>
          <a:p>
            <a:pPr marL="342900" indent="-342900" algn="just">
              <a:buFont typeface="Arial" panose="020B0604020202020204" pitchFamily="34" charset="0"/>
              <a:buChar char="•"/>
            </a:pPr>
            <a:r>
              <a:rPr lang="lv-LV" dirty="0"/>
              <a:t>katrā darba posmā jāiekļauj kāds zinātnieks (ne tikai studējošie).</a:t>
            </a:r>
          </a:p>
          <a:p>
            <a:pPr algn="just"/>
            <a:r>
              <a:rPr lang="lv-LV" dirty="0">
                <a:solidFill>
                  <a:schemeClr val="accent2">
                    <a:lumMod val="75000"/>
                  </a:schemeClr>
                </a:solidFill>
              </a:rPr>
              <a:t>Zinātniskās grupas apraksts:</a:t>
            </a:r>
          </a:p>
          <a:p>
            <a:pPr marL="342900" indent="-342900" algn="just">
              <a:buFont typeface="Arial" panose="020B0604020202020204" pitchFamily="34" charset="0"/>
              <a:buChar char="•"/>
            </a:pPr>
            <a:r>
              <a:rPr lang="lv-LV" dirty="0"/>
              <a:t>jāapraksta zinātniskās grupas kapacitāte, parādot tās spējas un atbilstību projekta mērķim un uzdevumiem;</a:t>
            </a:r>
          </a:p>
          <a:p>
            <a:pPr marL="342900" indent="-342900" algn="just">
              <a:buFont typeface="Arial" panose="020B0604020202020204" pitchFamily="34" charset="0"/>
              <a:buChar char="•"/>
            </a:pPr>
            <a:r>
              <a:rPr lang="lv-LV" dirty="0"/>
              <a:t>nepieciešams skaidrs apraksts par komandas savstarpējo sadarbību un lomu sadalījumu.</a:t>
            </a:r>
          </a:p>
          <a:p>
            <a:pPr algn="just"/>
            <a:r>
              <a:rPr lang="lv-LV" dirty="0">
                <a:solidFill>
                  <a:schemeClr val="accent2">
                    <a:lumMod val="75000"/>
                  </a:schemeClr>
                </a:solidFill>
              </a:rPr>
              <a:t>Iesniedzēja un sadarbības partnera kapacitāte:</a:t>
            </a:r>
          </a:p>
          <a:p>
            <a:pPr marL="342900" indent="-342900" algn="just">
              <a:buFont typeface="Arial" panose="020B0604020202020204" pitchFamily="34" charset="0"/>
              <a:buChar char="•"/>
            </a:pPr>
            <a:r>
              <a:rPr lang="lv-LV" dirty="0"/>
              <a:t>jāapraksta institūcijai pieejamais tehniskais aprīkojums;</a:t>
            </a:r>
          </a:p>
          <a:p>
            <a:pPr marL="342900" indent="-342900" algn="just">
              <a:buFont typeface="Arial" panose="020B0604020202020204" pitchFamily="34" charset="0"/>
              <a:buChar char="•"/>
            </a:pPr>
            <a:r>
              <a:rPr lang="lv-LV" dirty="0"/>
              <a:t>jāaprakta, kā tiks izmantota sadarbības partnera pētniecības infrastruktūra.</a:t>
            </a:r>
          </a:p>
          <a:p>
            <a:pPr algn="just"/>
            <a:r>
              <a:rPr lang="lv-LV" dirty="0">
                <a:solidFill>
                  <a:schemeClr val="accent2">
                    <a:lumMod val="75000"/>
                  </a:schemeClr>
                </a:solidFill>
              </a:rPr>
              <a:t>Risku vadība:</a:t>
            </a:r>
          </a:p>
          <a:p>
            <a:pPr marL="342900" indent="-342900" algn="just">
              <a:buFont typeface="Arial" panose="020B0604020202020204" pitchFamily="34" charset="0"/>
              <a:buChar char="•"/>
            </a:pPr>
            <a:r>
              <a:rPr lang="lv-LV" dirty="0"/>
              <a:t>riski jānorāda samērīgi, pārāk nedetalizējot, tajā pašā laikā izvairoties no ļoti vispārīgiem riskiem;</a:t>
            </a:r>
          </a:p>
          <a:p>
            <a:pPr marL="342900" indent="-342900" algn="just">
              <a:buFont typeface="Arial" panose="020B0604020202020204" pitchFamily="34" charset="0"/>
              <a:buChar char="•"/>
            </a:pPr>
            <a:r>
              <a:rPr lang="lv-LV" dirty="0"/>
              <a:t>jāapraksta arī zinātniskie un tehnoloģiskie riski;</a:t>
            </a:r>
          </a:p>
          <a:p>
            <a:pPr marL="342900" indent="-342900" algn="just">
              <a:buFont typeface="Arial" panose="020B0604020202020204" pitchFamily="34" charset="0"/>
              <a:buChar char="•"/>
            </a:pPr>
            <a:r>
              <a:rPr lang="lv-LV" dirty="0"/>
              <a:t>jāpievērš uzmanība risku samazināšanas plānam.</a:t>
            </a:r>
          </a:p>
          <a:p>
            <a:pPr algn="just"/>
            <a:r>
              <a:rPr lang="lv-LV" dirty="0">
                <a:solidFill>
                  <a:schemeClr val="accent2">
                    <a:lumMod val="75000"/>
                  </a:schemeClr>
                </a:solidFill>
              </a:rPr>
              <a:t>Projekta vadība:</a:t>
            </a:r>
          </a:p>
          <a:p>
            <a:pPr marL="342900" indent="-342900" algn="just">
              <a:buFont typeface="Arial" panose="020B0604020202020204" pitchFamily="34" charset="0"/>
              <a:buChar char="•"/>
            </a:pPr>
            <a:r>
              <a:rPr lang="lv-LV" dirty="0"/>
              <a:t>projekta vadībai jābūt saistītai ar darba plānu un lomu sadalījumu projektā;</a:t>
            </a:r>
          </a:p>
          <a:p>
            <a:pPr marL="342900" indent="-342900" algn="just">
              <a:buFont typeface="Arial" panose="020B0604020202020204" pitchFamily="34" charset="0"/>
              <a:buChar char="•"/>
            </a:pPr>
            <a:r>
              <a:rPr lang="lv-LV" dirty="0"/>
              <a:t>projekta vadībā jāparedz darba plāna izpildes kontrole.</a:t>
            </a:r>
          </a:p>
        </p:txBody>
      </p:sp>
      <p:pic>
        <p:nvPicPr>
          <p:cNvPr id="4" name="Picture 3">
            <a:extLst>
              <a:ext uri="{FF2B5EF4-FFF2-40B4-BE49-F238E27FC236}">
                <a16:creationId xmlns:a16="http://schemas.microsoft.com/office/drawing/2014/main" id="{F3931A97-4647-B4AD-D43E-8BFB2AC8B944}"/>
              </a:ext>
            </a:extLst>
          </p:cNvPr>
          <p:cNvPicPr>
            <a:picLocks noChangeAspect="1"/>
          </p:cNvPicPr>
          <p:nvPr/>
        </p:nvPicPr>
        <p:blipFill>
          <a:blip r:embed="rId2"/>
          <a:stretch>
            <a:fillRect/>
          </a:stretch>
        </p:blipFill>
        <p:spPr>
          <a:xfrm>
            <a:off x="6629400" y="97694"/>
            <a:ext cx="2343149" cy="1042762"/>
          </a:xfrm>
          <a:prstGeom prst="rect">
            <a:avLst/>
          </a:prstGeom>
        </p:spPr>
      </p:pic>
      <p:pic>
        <p:nvPicPr>
          <p:cNvPr id="5" name="Picture 4">
            <a:extLst>
              <a:ext uri="{FF2B5EF4-FFF2-40B4-BE49-F238E27FC236}">
                <a16:creationId xmlns:a16="http://schemas.microsoft.com/office/drawing/2014/main" id="{0B85F041-2AFF-55AE-E6A0-A22E7A37EBA5}"/>
              </a:ext>
            </a:extLst>
          </p:cNvPr>
          <p:cNvPicPr>
            <a:picLocks noChangeAspect="1"/>
          </p:cNvPicPr>
          <p:nvPr/>
        </p:nvPicPr>
        <p:blipFill>
          <a:blip r:embed="rId3"/>
          <a:stretch>
            <a:fillRect/>
          </a:stretch>
        </p:blipFill>
        <p:spPr>
          <a:xfrm>
            <a:off x="1487607" y="5103958"/>
            <a:ext cx="256054" cy="274344"/>
          </a:xfrm>
          <a:prstGeom prst="rect">
            <a:avLst/>
          </a:prstGeom>
        </p:spPr>
      </p:pic>
      <p:pic>
        <p:nvPicPr>
          <p:cNvPr id="6" name="Picture 5">
            <a:extLst>
              <a:ext uri="{FF2B5EF4-FFF2-40B4-BE49-F238E27FC236}">
                <a16:creationId xmlns:a16="http://schemas.microsoft.com/office/drawing/2014/main" id="{24B36C77-D796-1942-6A67-B7C753CB5759}"/>
              </a:ext>
            </a:extLst>
          </p:cNvPr>
          <p:cNvPicPr>
            <a:picLocks noChangeAspect="1"/>
          </p:cNvPicPr>
          <p:nvPr/>
        </p:nvPicPr>
        <p:blipFill>
          <a:blip r:embed="rId3"/>
          <a:stretch>
            <a:fillRect/>
          </a:stretch>
        </p:blipFill>
        <p:spPr>
          <a:xfrm>
            <a:off x="1487607" y="4079688"/>
            <a:ext cx="256054" cy="274344"/>
          </a:xfrm>
          <a:prstGeom prst="rect">
            <a:avLst/>
          </a:prstGeom>
        </p:spPr>
      </p:pic>
      <p:pic>
        <p:nvPicPr>
          <p:cNvPr id="7" name="Picture 6">
            <a:extLst>
              <a:ext uri="{FF2B5EF4-FFF2-40B4-BE49-F238E27FC236}">
                <a16:creationId xmlns:a16="http://schemas.microsoft.com/office/drawing/2014/main" id="{496B1091-AB71-BF6D-A2F7-90426854F295}"/>
              </a:ext>
            </a:extLst>
          </p:cNvPr>
          <p:cNvPicPr>
            <a:picLocks noChangeAspect="1"/>
          </p:cNvPicPr>
          <p:nvPr/>
        </p:nvPicPr>
        <p:blipFill>
          <a:blip r:embed="rId3"/>
          <a:stretch>
            <a:fillRect/>
          </a:stretch>
        </p:blipFill>
        <p:spPr>
          <a:xfrm>
            <a:off x="1487607" y="3291107"/>
            <a:ext cx="256054" cy="274344"/>
          </a:xfrm>
          <a:prstGeom prst="rect">
            <a:avLst/>
          </a:prstGeom>
        </p:spPr>
      </p:pic>
      <p:pic>
        <p:nvPicPr>
          <p:cNvPr id="8" name="Picture 7">
            <a:extLst>
              <a:ext uri="{FF2B5EF4-FFF2-40B4-BE49-F238E27FC236}">
                <a16:creationId xmlns:a16="http://schemas.microsoft.com/office/drawing/2014/main" id="{666B9FBC-77FE-68DD-053F-CCD7D2A6DBBE}"/>
              </a:ext>
            </a:extLst>
          </p:cNvPr>
          <p:cNvPicPr>
            <a:picLocks noChangeAspect="1"/>
          </p:cNvPicPr>
          <p:nvPr/>
        </p:nvPicPr>
        <p:blipFill>
          <a:blip r:embed="rId3"/>
          <a:stretch>
            <a:fillRect/>
          </a:stretch>
        </p:blipFill>
        <p:spPr>
          <a:xfrm>
            <a:off x="1487607" y="2354390"/>
            <a:ext cx="256054" cy="274344"/>
          </a:xfrm>
          <a:prstGeom prst="rect">
            <a:avLst/>
          </a:prstGeom>
        </p:spPr>
      </p:pic>
      <p:pic>
        <p:nvPicPr>
          <p:cNvPr id="9" name="Picture 8">
            <a:extLst>
              <a:ext uri="{FF2B5EF4-FFF2-40B4-BE49-F238E27FC236}">
                <a16:creationId xmlns:a16="http://schemas.microsoft.com/office/drawing/2014/main" id="{A37F6B6E-971D-C8E2-949D-BF56383B6C5E}"/>
              </a:ext>
            </a:extLst>
          </p:cNvPr>
          <p:cNvPicPr>
            <a:picLocks noChangeAspect="1"/>
          </p:cNvPicPr>
          <p:nvPr/>
        </p:nvPicPr>
        <p:blipFill>
          <a:blip r:embed="rId3"/>
          <a:stretch>
            <a:fillRect/>
          </a:stretch>
        </p:blipFill>
        <p:spPr>
          <a:xfrm>
            <a:off x="1487607" y="1441763"/>
            <a:ext cx="256054" cy="274344"/>
          </a:xfrm>
          <a:prstGeom prst="rect">
            <a:avLst/>
          </a:prstGeom>
        </p:spPr>
      </p:pic>
    </p:spTree>
    <p:extLst>
      <p:ext uri="{BB962C8B-B14F-4D97-AF65-F5344CB8AC3E}">
        <p14:creationId xmlns:p14="http://schemas.microsoft.com/office/powerpoint/2010/main" val="3632482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D995-127B-7CF1-60CD-CE4B6F94FE89}"/>
              </a:ext>
            </a:extLst>
          </p:cNvPr>
          <p:cNvSpPr>
            <a:spLocks noGrp="1"/>
          </p:cNvSpPr>
          <p:nvPr>
            <p:ph type="title"/>
          </p:nvPr>
        </p:nvSpPr>
        <p:spPr>
          <a:xfrm>
            <a:off x="1828800" y="228600"/>
            <a:ext cx="6096000" cy="1036642"/>
          </a:xfrm>
        </p:spPr>
        <p:txBody>
          <a:bodyPr/>
          <a:lstStyle/>
          <a:p>
            <a:r>
              <a:rPr lang="lv-LV" dirty="0">
                <a:solidFill>
                  <a:schemeClr val="accent4">
                    <a:lumMod val="75000"/>
                  </a:schemeClr>
                </a:solidFill>
              </a:rPr>
              <a:t>C</a:t>
            </a:r>
            <a:r>
              <a:rPr lang="lv-LV" dirty="0">
                <a:solidFill>
                  <a:schemeClr val="accent4">
                    <a:lumMod val="75000"/>
                  </a:schemeClr>
                </a:solidFill>
                <a:latin typeface="Verdana" panose="020B0604030504040204" pitchFamily="34" charset="0"/>
                <a:ea typeface="Verdana" panose="020B0604030504040204" pitchFamily="34" charset="0"/>
              </a:rPr>
              <a:t> daļa «Curriculum Vitae»</a:t>
            </a:r>
            <a:br>
              <a:rPr lang="lv-LV" dirty="0">
                <a:latin typeface="Verdana" panose="020B0604030504040204" pitchFamily="34" charset="0"/>
                <a:ea typeface="Verdana" panose="020B0604030504040204" pitchFamily="34" charset="0"/>
              </a:rPr>
            </a:br>
            <a:endParaRPr lang="lv-LV" dirty="0"/>
          </a:p>
        </p:txBody>
      </p:sp>
      <p:graphicFrame>
        <p:nvGraphicFramePr>
          <p:cNvPr id="6" name="Content Placeholder 5">
            <a:extLst>
              <a:ext uri="{FF2B5EF4-FFF2-40B4-BE49-F238E27FC236}">
                <a16:creationId xmlns:a16="http://schemas.microsoft.com/office/drawing/2014/main" id="{77E734DC-BD40-5872-2072-7D88414DCD8F}"/>
              </a:ext>
            </a:extLst>
          </p:cNvPr>
          <p:cNvGraphicFramePr>
            <a:graphicFrameLocks noGrp="1"/>
          </p:cNvGraphicFramePr>
          <p:nvPr>
            <p:ph idx="1"/>
            <p:extLst>
              <p:ext uri="{D42A27DB-BD31-4B8C-83A1-F6EECF244321}">
                <p14:modId xmlns:p14="http://schemas.microsoft.com/office/powerpoint/2010/main" val="615553150"/>
              </p:ext>
            </p:extLst>
          </p:nvPr>
        </p:nvGraphicFramePr>
        <p:xfrm>
          <a:off x="1665767" y="1247554"/>
          <a:ext cx="7021033" cy="487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EF996978-F949-0A13-2076-165A911326F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DE3B848-F3DE-51B0-DBEE-D728B01E6BEC}"/>
              </a:ext>
            </a:extLst>
          </p:cNvPr>
          <p:cNvSpPr>
            <a:spLocks noGrp="1"/>
          </p:cNvSpPr>
          <p:nvPr>
            <p:ph type="body" sz="quarter" idx="12"/>
          </p:nvPr>
        </p:nvSpPr>
        <p:spPr/>
        <p:txBody>
          <a:bodyPr/>
          <a:lstStyle/>
          <a:p>
            <a:endParaRPr lang="lv-LV"/>
          </a:p>
        </p:txBody>
      </p:sp>
      <p:pic>
        <p:nvPicPr>
          <p:cNvPr id="7" name="Picture 4" descr="Image result for checklist icon">
            <a:extLst>
              <a:ext uri="{FF2B5EF4-FFF2-40B4-BE49-F238E27FC236}">
                <a16:creationId xmlns:a16="http://schemas.microsoft.com/office/drawing/2014/main" id="{669BF277-C07E-A3B4-4FBD-A3526CEE2355}"/>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26484" y="1949737"/>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7F3EE5E3-3CBB-C8CF-5D04-E557D14360FE}"/>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3954" y="2527206"/>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54F29BC6-DA2E-05B1-3A39-5098E77D11F0}"/>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3970" y="3882927"/>
            <a:ext cx="269357" cy="269975"/>
          </a:xfrm>
          <a:prstGeom prst="rect">
            <a:avLst/>
          </a:prstGeom>
          <a:solidFill>
            <a:srgbClr val="FF9900"/>
          </a:solidFill>
          <a:ln>
            <a:noFill/>
          </a:ln>
        </p:spPr>
      </p:pic>
      <p:pic>
        <p:nvPicPr>
          <p:cNvPr id="10" name="Picture 9">
            <a:extLst>
              <a:ext uri="{FF2B5EF4-FFF2-40B4-BE49-F238E27FC236}">
                <a16:creationId xmlns:a16="http://schemas.microsoft.com/office/drawing/2014/main" id="{823098AD-8494-A1F9-0EC2-C904A9879851}"/>
              </a:ext>
            </a:extLst>
          </p:cNvPr>
          <p:cNvPicPr>
            <a:picLocks noChangeAspect="1"/>
          </p:cNvPicPr>
          <p:nvPr/>
        </p:nvPicPr>
        <p:blipFill>
          <a:blip r:embed="rId8"/>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274328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8677-0509-37E7-67AD-1EE77873E182}"/>
              </a:ext>
            </a:extLst>
          </p:cNvPr>
          <p:cNvSpPr>
            <a:spLocks noGrp="1"/>
          </p:cNvSpPr>
          <p:nvPr>
            <p:ph type="title"/>
          </p:nvPr>
        </p:nvSpPr>
        <p:spPr>
          <a:xfrm>
            <a:off x="1713271" y="100206"/>
            <a:ext cx="6096000" cy="1036642"/>
          </a:xfrm>
        </p:spPr>
        <p:txBody>
          <a:bodyPr>
            <a:normAutofit/>
          </a:bodyPr>
          <a:lstStyle/>
          <a:p>
            <a:r>
              <a:rPr lang="lv-LV" sz="2000" dirty="0">
                <a:solidFill>
                  <a:schemeClr val="accent4">
                    <a:lumMod val="75000"/>
                  </a:schemeClr>
                </a:solidFill>
              </a:rPr>
              <a:t>Projekta pieteikuma </a:t>
            </a:r>
            <a:br>
              <a:rPr lang="lv-LV" sz="2000" dirty="0">
                <a:solidFill>
                  <a:schemeClr val="accent4">
                    <a:lumMod val="75000"/>
                  </a:schemeClr>
                </a:solidFill>
              </a:rPr>
            </a:br>
            <a:r>
              <a:rPr lang="lv-LV" sz="2000" dirty="0">
                <a:solidFill>
                  <a:schemeClr val="accent4">
                    <a:lumMod val="75000"/>
                  </a:schemeClr>
                </a:solidFill>
              </a:rPr>
              <a:t>administratīvās daļas</a:t>
            </a:r>
          </a:p>
        </p:txBody>
      </p:sp>
      <p:graphicFrame>
        <p:nvGraphicFramePr>
          <p:cNvPr id="7" name="Content Placeholder 6">
            <a:extLst>
              <a:ext uri="{FF2B5EF4-FFF2-40B4-BE49-F238E27FC236}">
                <a16:creationId xmlns:a16="http://schemas.microsoft.com/office/drawing/2014/main" id="{2436EFA0-E34A-FBEA-FE2A-AC48C00B768E}"/>
              </a:ext>
            </a:extLst>
          </p:cNvPr>
          <p:cNvGraphicFramePr>
            <a:graphicFrameLocks noGrp="1"/>
          </p:cNvGraphicFramePr>
          <p:nvPr>
            <p:ph idx="1"/>
            <p:extLst>
              <p:ext uri="{D42A27DB-BD31-4B8C-83A1-F6EECF244321}">
                <p14:modId xmlns:p14="http://schemas.microsoft.com/office/powerpoint/2010/main" val="2887726922"/>
              </p:ext>
            </p:extLst>
          </p:nvPr>
        </p:nvGraphicFramePr>
        <p:xfrm>
          <a:off x="1644445" y="1371600"/>
          <a:ext cx="7042355"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8A3DD6D0-642E-71D2-FF30-5BCFB0D1866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4D89FA91-C5BF-E4C2-05AE-ADC006429B5C}"/>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9D52EEF3-8D33-2B85-CDBD-3512ACCEC678}"/>
              </a:ext>
            </a:extLst>
          </p:cNvPr>
          <p:cNvPicPr>
            <a:picLocks noChangeAspect="1"/>
          </p:cNvPicPr>
          <p:nvPr/>
        </p:nvPicPr>
        <p:blipFill>
          <a:blip r:embed="rId7"/>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1881938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9F03-0007-147E-D6BF-08DCCE64DCEC}"/>
              </a:ext>
            </a:extLst>
          </p:cNvPr>
          <p:cNvSpPr>
            <a:spLocks noGrp="1"/>
          </p:cNvSpPr>
          <p:nvPr>
            <p:ph type="title"/>
          </p:nvPr>
        </p:nvSpPr>
        <p:spPr>
          <a:xfrm>
            <a:off x="1600600" y="142791"/>
            <a:ext cx="6096000" cy="1036642"/>
          </a:xfrm>
        </p:spPr>
        <p:txBody>
          <a:bodyPr>
            <a:normAutofit fontScale="90000"/>
          </a:bodyPr>
          <a:lstStyle/>
          <a:p>
            <a:r>
              <a:rPr lang="lv-LV" dirty="0">
                <a:solidFill>
                  <a:schemeClr val="accent4">
                    <a:lumMod val="75000"/>
                  </a:schemeClr>
                </a:solidFill>
              </a:rPr>
              <a:t>Darbības, kurām nav </a:t>
            </a:r>
            <a:br>
              <a:rPr lang="lv-LV" dirty="0">
                <a:solidFill>
                  <a:schemeClr val="accent4">
                    <a:lumMod val="75000"/>
                  </a:schemeClr>
                </a:solidFill>
              </a:rPr>
            </a:br>
            <a:r>
              <a:rPr lang="lv-LV" dirty="0">
                <a:solidFill>
                  <a:schemeClr val="accent4">
                    <a:lumMod val="75000"/>
                  </a:schemeClr>
                </a:solidFill>
              </a:rPr>
              <a:t>saimnieciska rakstura </a:t>
            </a:r>
            <a:r>
              <a:rPr lang="lv-LV" b="0" dirty="0">
                <a:solidFill>
                  <a:schemeClr val="accent4">
                    <a:lumMod val="75000"/>
                  </a:schemeClr>
                </a:solidFill>
              </a:rPr>
              <a:t>(papildinformācija pie D, E, H daļas)</a:t>
            </a:r>
            <a:br>
              <a:rPr lang="lv-LV" dirty="0"/>
            </a:br>
            <a:endParaRPr lang="lv-LV" dirty="0"/>
          </a:p>
        </p:txBody>
      </p:sp>
      <p:sp>
        <p:nvSpPr>
          <p:cNvPr id="3" name="Content Placeholder 2">
            <a:extLst>
              <a:ext uri="{FF2B5EF4-FFF2-40B4-BE49-F238E27FC236}">
                <a16:creationId xmlns:a16="http://schemas.microsoft.com/office/drawing/2014/main" id="{56AA73DF-3059-8125-B9B3-954DF3E19544}"/>
              </a:ext>
            </a:extLst>
          </p:cNvPr>
          <p:cNvSpPr>
            <a:spLocks noGrp="1"/>
          </p:cNvSpPr>
          <p:nvPr>
            <p:ph idx="1"/>
          </p:nvPr>
        </p:nvSpPr>
        <p:spPr>
          <a:xfrm>
            <a:off x="1587795" y="1752600"/>
            <a:ext cx="7099005" cy="4373573"/>
          </a:xfrm>
        </p:spPr>
        <p:txBody>
          <a:bodyPr>
            <a:normAutofit/>
          </a:bodyPr>
          <a:lstStyle/>
          <a:p>
            <a:pPr marL="342900" indent="-342900" algn="just">
              <a:buFont typeface="Arial" panose="020B0604020202020204" pitchFamily="34" charset="0"/>
              <a:buChar char="•"/>
            </a:pPr>
            <a:r>
              <a:rPr lang="lv-LV" dirty="0">
                <a:solidFill>
                  <a:schemeClr val="accent2">
                    <a:lumMod val="75000"/>
                  </a:schemeClr>
                </a:solidFill>
              </a:rPr>
              <a:t>neatkarīga pētniecība </a:t>
            </a:r>
            <a:r>
              <a:rPr lang="lv-LV" dirty="0"/>
              <a:t>un izstrāde, lai iegūtu vairāk zināšanu un labāku izpratni,  tostarp kopīga pētniecība un izstrāde, pētniecības organizācijai iesaistoties efektīvā sadarbībā;</a:t>
            </a:r>
          </a:p>
          <a:p>
            <a:pPr marL="342900" indent="-342900" algn="just">
              <a:buFont typeface="Arial" panose="020B0604020202020204" pitchFamily="34" charset="0"/>
              <a:buChar char="•"/>
            </a:pPr>
            <a:r>
              <a:rPr lang="lv-LV" dirty="0"/>
              <a:t>pētniecības </a:t>
            </a:r>
            <a:r>
              <a:rPr lang="lv-LV" dirty="0">
                <a:solidFill>
                  <a:schemeClr val="accent2">
                    <a:lumMod val="75000"/>
                  </a:schemeClr>
                </a:solidFill>
              </a:rPr>
              <a:t>rezultātu izplatīšana </a:t>
            </a:r>
            <a:r>
              <a:rPr lang="lv-LV" dirty="0"/>
              <a:t>bez ekskluzivitātes un diskriminēšanas, tai skaitā izmantojot mācīšanu, brīvas piekļuves datubāzes, atklātas publikācijas vai atklātā pirmkoda programmatūru;</a:t>
            </a:r>
          </a:p>
          <a:p>
            <a:pPr marL="342900" indent="-342900" algn="just">
              <a:buFont typeface="Arial" panose="020B0604020202020204" pitchFamily="34" charset="0"/>
              <a:buChar char="•"/>
            </a:pPr>
            <a:r>
              <a:rPr lang="lv-LV" dirty="0"/>
              <a:t>zināšanu un tehnoloģiju </a:t>
            </a:r>
            <a:r>
              <a:rPr lang="lv-LV" dirty="0">
                <a:solidFill>
                  <a:schemeClr val="accent2">
                    <a:lumMod val="75000"/>
                  </a:schemeClr>
                </a:solidFill>
              </a:rPr>
              <a:t>pārneses darbības</a:t>
            </a:r>
            <a:r>
              <a:rPr lang="lv-LV" dirty="0"/>
              <a:t>.</a:t>
            </a:r>
          </a:p>
        </p:txBody>
      </p:sp>
      <p:sp>
        <p:nvSpPr>
          <p:cNvPr id="4" name="Text Placeholder 3">
            <a:extLst>
              <a:ext uri="{FF2B5EF4-FFF2-40B4-BE49-F238E27FC236}">
                <a16:creationId xmlns:a16="http://schemas.microsoft.com/office/drawing/2014/main" id="{A825C8DE-FF46-AB44-E29E-4727BA0337F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EAB74B8-AC24-A6C5-8A51-5D84E372B5C4}"/>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59AB9D73-2159-4FAD-57AE-67F21ED78BA1}"/>
              </a:ext>
            </a:extLst>
          </p:cNvPr>
          <p:cNvPicPr>
            <a:picLocks noChangeAspect="1"/>
          </p:cNvPicPr>
          <p:nvPr/>
        </p:nvPicPr>
        <p:blipFill>
          <a:blip r:embed="rId2"/>
          <a:stretch>
            <a:fillRect/>
          </a:stretch>
        </p:blipFill>
        <p:spPr>
          <a:xfrm>
            <a:off x="6800851" y="97694"/>
            <a:ext cx="2343149" cy="1042762"/>
          </a:xfrm>
          <a:prstGeom prst="rect">
            <a:avLst/>
          </a:prstGeom>
        </p:spPr>
      </p:pic>
      <p:pic>
        <p:nvPicPr>
          <p:cNvPr id="7" name="Picture 4" descr="Image result for checklist icon">
            <a:extLst>
              <a:ext uri="{FF2B5EF4-FFF2-40B4-BE49-F238E27FC236}">
                <a16:creationId xmlns:a16="http://schemas.microsoft.com/office/drawing/2014/main" id="{367FCD8C-8BA4-07C8-E840-A54411B8E1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7795" y="4687910"/>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541FF257-3809-8A5D-B932-FA7A88F2EF5B}"/>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7795" y="3112113"/>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603F8562-F4F7-599B-7077-62F32499BA4F}"/>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59443" y="1862292"/>
            <a:ext cx="269357" cy="269975"/>
          </a:xfrm>
          <a:prstGeom prst="rect">
            <a:avLst/>
          </a:prstGeom>
          <a:solidFill>
            <a:srgbClr val="FF9900"/>
          </a:solidFill>
          <a:ln>
            <a:noFill/>
          </a:ln>
        </p:spPr>
      </p:pic>
    </p:spTree>
    <p:extLst>
      <p:ext uri="{BB962C8B-B14F-4D97-AF65-F5344CB8AC3E}">
        <p14:creationId xmlns:p14="http://schemas.microsoft.com/office/powerpoint/2010/main" val="379538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09" y="416482"/>
            <a:ext cx="6348213" cy="1036642"/>
          </a:xfrm>
        </p:spPr>
        <p:txBody>
          <a:bodyPr>
            <a:normAutofit/>
          </a:bodyPr>
          <a:lstStyle/>
          <a:p>
            <a:r>
              <a:rPr lang="lv-LV" sz="2200" dirty="0">
                <a:solidFill>
                  <a:schemeClr val="accent4">
                    <a:lumMod val="75000"/>
                  </a:schemeClr>
                </a:solidFill>
              </a:rPr>
              <a:t>Pieslēgšanās informācijas</a:t>
            </a:r>
            <a:br>
              <a:rPr lang="lv-LV" sz="2200" dirty="0">
                <a:solidFill>
                  <a:schemeClr val="accent4">
                    <a:lumMod val="75000"/>
                  </a:schemeClr>
                </a:solidFill>
              </a:rPr>
            </a:br>
            <a:r>
              <a:rPr lang="lv-LV" sz="2200" dirty="0">
                <a:solidFill>
                  <a:schemeClr val="accent4">
                    <a:lumMod val="75000"/>
                  </a:schemeClr>
                </a:solidFill>
              </a:rPr>
              <a:t> sistēmai (</a:t>
            </a:r>
            <a:r>
              <a:rPr lang="en-US" sz="2200" dirty="0">
                <a:solidFill>
                  <a:schemeClr val="accent4">
                    <a:lumMod val="75000"/>
                  </a:schemeClr>
                </a:solidFill>
              </a:rPr>
              <a:t>1</a:t>
            </a:r>
            <a:r>
              <a:rPr lang="lv-LV" sz="2200" dirty="0">
                <a:solidFill>
                  <a:schemeClr val="accent4">
                    <a:lumMod val="75000"/>
                  </a:schemeClr>
                </a:solidFill>
              </a:rPr>
              <a:t>)</a:t>
            </a:r>
            <a:endParaRPr lang="en-GB" sz="2200" dirty="0">
              <a:solidFill>
                <a:schemeClr val="accent4">
                  <a:lumMod val="75000"/>
                </a:schemeClr>
              </a:solidFill>
            </a:endParaRPr>
          </a:p>
        </p:txBody>
      </p:sp>
      <p:sp>
        <p:nvSpPr>
          <p:cNvPr id="3" name="Content Placeholder 2"/>
          <p:cNvSpPr>
            <a:spLocks noGrp="1"/>
          </p:cNvSpPr>
          <p:nvPr>
            <p:ph idx="1"/>
          </p:nvPr>
        </p:nvSpPr>
        <p:spPr>
          <a:xfrm>
            <a:off x="626076" y="1752600"/>
            <a:ext cx="8060724" cy="4373573"/>
          </a:xfrm>
        </p:spPr>
        <p:txBody>
          <a:bodyPr/>
          <a:lstStyle/>
          <a:p>
            <a:pPr algn="just"/>
            <a:r>
              <a:rPr lang="lv-LV" dirty="0"/>
              <a:t>Projekta pieteikumu aizpilda un iesniedz </a:t>
            </a:r>
            <a:r>
              <a:rPr lang="lv-LV" dirty="0">
                <a:solidFill>
                  <a:schemeClr val="accent5">
                    <a:lumMod val="75000"/>
                  </a:schemeClr>
                </a:solidFill>
              </a:rPr>
              <a:t>Nacionālajā zinātniskās darbības informācijas sistēmā (NZDIS) </a:t>
            </a:r>
            <a:r>
              <a:rPr lang="lv-LV" b="1" dirty="0">
                <a:hlinkClick r:id="rId3"/>
              </a:rPr>
              <a:t>https://sciencelatvia.lv/</a:t>
            </a:r>
            <a:endParaRPr lang="lv-LV" b="1" dirty="0"/>
          </a:p>
          <a:p>
            <a:endParaRPr lang="en-GB" dirty="0"/>
          </a:p>
        </p:txBody>
      </p:sp>
      <p:pic>
        <p:nvPicPr>
          <p:cNvPr id="8" name="Picture 7">
            <a:extLst>
              <a:ext uri="{FF2B5EF4-FFF2-40B4-BE49-F238E27FC236}">
                <a16:creationId xmlns:a16="http://schemas.microsoft.com/office/drawing/2014/main" id="{191B887F-E0AA-4FFF-A320-1B217ED4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64569"/>
            <a:ext cx="8338684" cy="2288944"/>
          </a:xfrm>
          <a:prstGeom prst="rect">
            <a:avLst/>
          </a:prstGeom>
        </p:spPr>
      </p:pic>
      <p:pic>
        <p:nvPicPr>
          <p:cNvPr id="4" name="Picture 3">
            <a:extLst>
              <a:ext uri="{FF2B5EF4-FFF2-40B4-BE49-F238E27FC236}">
                <a16:creationId xmlns:a16="http://schemas.microsoft.com/office/drawing/2014/main" id="{CB08D943-16FC-0F1A-CA0D-313A4F582D25}"/>
              </a:ext>
            </a:extLst>
          </p:cNvPr>
          <p:cNvPicPr>
            <a:picLocks noChangeAspect="1"/>
          </p:cNvPicPr>
          <p:nvPr/>
        </p:nvPicPr>
        <p:blipFill>
          <a:blip r:embed="rId5"/>
          <a:stretch>
            <a:fillRect/>
          </a:stretch>
        </p:blipFill>
        <p:spPr>
          <a:xfrm>
            <a:off x="6454817" y="133765"/>
            <a:ext cx="2341067" cy="1042506"/>
          </a:xfrm>
          <a:prstGeom prst="rect">
            <a:avLst/>
          </a:prstGeom>
        </p:spPr>
      </p:pic>
    </p:spTree>
    <p:extLst>
      <p:ext uri="{BB962C8B-B14F-4D97-AF65-F5344CB8AC3E}">
        <p14:creationId xmlns:p14="http://schemas.microsoft.com/office/powerpoint/2010/main" val="2811555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749" y="439260"/>
            <a:ext cx="6384324" cy="1036642"/>
          </a:xfrm>
        </p:spPr>
        <p:txBody>
          <a:bodyPr>
            <a:noAutofit/>
          </a:bodyPr>
          <a:lstStyle/>
          <a:p>
            <a:r>
              <a:rPr lang="lv-LV" sz="2000" dirty="0">
                <a:solidFill>
                  <a:schemeClr val="accent4">
                    <a:lumMod val="75000"/>
                  </a:schemeClr>
                </a:solidFill>
              </a:rPr>
              <a:t>Pieslēgšanās informācijas</a:t>
            </a:r>
            <a:br>
              <a:rPr lang="lv-LV" sz="2000" dirty="0">
                <a:solidFill>
                  <a:schemeClr val="accent4">
                    <a:lumMod val="75000"/>
                  </a:schemeClr>
                </a:solidFill>
              </a:rPr>
            </a:br>
            <a:r>
              <a:rPr lang="lv-LV" sz="2000" dirty="0">
                <a:solidFill>
                  <a:schemeClr val="accent4">
                    <a:lumMod val="75000"/>
                  </a:schemeClr>
                </a:solidFill>
              </a:rPr>
              <a:t> sistēmai (2)</a:t>
            </a:r>
          </a:p>
        </p:txBody>
      </p:sp>
      <p:pic>
        <p:nvPicPr>
          <p:cNvPr id="8" name="Content Placeholder 8">
            <a:extLst>
              <a:ext uri="{FF2B5EF4-FFF2-40B4-BE49-F238E27FC236}">
                <a16:creationId xmlns:a16="http://schemas.microsoft.com/office/drawing/2014/main" id="{1DC00E7F-8F82-47D9-977E-0BE6285C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0585" y="1905999"/>
            <a:ext cx="6951248" cy="405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39FAE44-68A7-F0C7-A2C3-AE01DF16B4A2}"/>
              </a:ext>
            </a:extLst>
          </p:cNvPr>
          <p:cNvPicPr>
            <a:picLocks noChangeAspect="1"/>
          </p:cNvPicPr>
          <p:nvPr/>
        </p:nvPicPr>
        <p:blipFill>
          <a:blip r:embed="rId4"/>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1346144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6" name="Content Placeholder 5">
            <a:extLst>
              <a:ext uri="{FF2B5EF4-FFF2-40B4-BE49-F238E27FC236}">
                <a16:creationId xmlns:a16="http://schemas.microsoft.com/office/drawing/2014/main" id="{46847573-3318-4B13-A29D-CDA9598E9D58}"/>
              </a:ext>
            </a:extLst>
          </p:cNvPr>
          <p:cNvSpPr>
            <a:spLocks noGrp="1"/>
          </p:cNvSpPr>
          <p:nvPr>
            <p:ph idx="1"/>
          </p:nvPr>
        </p:nvSpPr>
        <p:spPr/>
        <p:txBody>
          <a:bodyPr/>
          <a:lstStyle/>
          <a:p>
            <a:endParaRPr lang="lv-LV"/>
          </a:p>
        </p:txBody>
      </p:sp>
      <p:pic>
        <p:nvPicPr>
          <p:cNvPr id="9" name="Content Placeholder 8">
            <a:extLst>
              <a:ext uri="{FF2B5EF4-FFF2-40B4-BE49-F238E27FC236}">
                <a16:creationId xmlns:a16="http://schemas.microsoft.com/office/drawing/2014/main" id="{23BC3903-8D67-4A30-8D83-387709787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7578" y="1773203"/>
            <a:ext cx="6918444" cy="435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5DDC51B3-EB70-4B10-B6F6-0F02313141B0}"/>
              </a:ext>
            </a:extLst>
          </p:cNvPr>
          <p:cNvSpPr txBox="1">
            <a:spLocks/>
          </p:cNvSpPr>
          <p:nvPr/>
        </p:nvSpPr>
        <p:spPr bwMode="auto">
          <a:xfrm>
            <a:off x="1863749" y="443956"/>
            <a:ext cx="638432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chemeClr val="accent4">
                    <a:lumMod val="75000"/>
                  </a:schemeClr>
                </a:solidFill>
              </a:rPr>
              <a:t>Pieslēgšanās informācijas</a:t>
            </a:r>
            <a:br>
              <a:rPr lang="lv-LV" sz="2200" dirty="0">
                <a:solidFill>
                  <a:schemeClr val="accent4">
                    <a:lumMod val="75000"/>
                  </a:schemeClr>
                </a:solidFill>
              </a:rPr>
            </a:br>
            <a:r>
              <a:rPr lang="lv-LV" sz="2200" dirty="0">
                <a:solidFill>
                  <a:schemeClr val="accent4">
                    <a:lumMod val="75000"/>
                  </a:schemeClr>
                </a:solidFill>
              </a:rPr>
              <a:t> sistēmai (</a:t>
            </a:r>
            <a:r>
              <a:rPr lang="en-US" sz="2200" dirty="0">
                <a:solidFill>
                  <a:schemeClr val="accent4">
                    <a:lumMod val="75000"/>
                  </a:schemeClr>
                </a:solidFill>
              </a:rPr>
              <a:t>3</a:t>
            </a:r>
            <a:r>
              <a:rPr lang="lv-LV" sz="2200" dirty="0">
                <a:solidFill>
                  <a:schemeClr val="accent4">
                    <a:lumMod val="75000"/>
                  </a:schemeClr>
                </a:solidFill>
              </a:rPr>
              <a:t>)</a:t>
            </a:r>
          </a:p>
        </p:txBody>
      </p:sp>
      <p:pic>
        <p:nvPicPr>
          <p:cNvPr id="10" name="Picture 9">
            <a:extLst>
              <a:ext uri="{FF2B5EF4-FFF2-40B4-BE49-F238E27FC236}">
                <a16:creationId xmlns:a16="http://schemas.microsoft.com/office/drawing/2014/main" id="{600BBAB9-9D01-F74A-258C-FC9E2A9E2663}"/>
              </a:ext>
            </a:extLst>
          </p:cNvPr>
          <p:cNvPicPr>
            <a:picLocks noChangeAspect="1"/>
          </p:cNvPicPr>
          <p:nvPr/>
        </p:nvPicPr>
        <p:blipFill>
          <a:blip r:embed="rId3"/>
          <a:stretch>
            <a:fillRect/>
          </a:stretch>
        </p:blipFill>
        <p:spPr>
          <a:xfrm>
            <a:off x="6629400" y="97694"/>
            <a:ext cx="2343149" cy="1042762"/>
          </a:xfrm>
          <a:prstGeom prst="rect">
            <a:avLst/>
          </a:prstGeom>
        </p:spPr>
      </p:pic>
      <p:sp>
        <p:nvSpPr>
          <p:cNvPr id="2" name="Rectangle 1">
            <a:extLst>
              <a:ext uri="{FF2B5EF4-FFF2-40B4-BE49-F238E27FC236}">
                <a16:creationId xmlns:a16="http://schemas.microsoft.com/office/drawing/2014/main" id="{ABDED734-DAFA-1812-B844-9D1B568C7C9B}"/>
              </a:ext>
            </a:extLst>
          </p:cNvPr>
          <p:cNvSpPr/>
          <p:nvPr/>
        </p:nvSpPr>
        <p:spPr>
          <a:xfrm>
            <a:off x="3859967" y="1773204"/>
            <a:ext cx="1094282" cy="420916"/>
          </a:xfrm>
          <a:prstGeom prst="rect">
            <a:avLst/>
          </a:prstGeom>
          <a:solidFill>
            <a:schemeClr val="accent4">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dirty="0">
              <a:solidFill>
                <a:srgbClr val="7030A0"/>
              </a:solidFill>
            </a:endParaRPr>
          </a:p>
        </p:txBody>
      </p:sp>
      <p:sp>
        <p:nvSpPr>
          <p:cNvPr id="12" name="Rectangle 11">
            <a:extLst>
              <a:ext uri="{FF2B5EF4-FFF2-40B4-BE49-F238E27FC236}">
                <a16:creationId xmlns:a16="http://schemas.microsoft.com/office/drawing/2014/main" id="{F19827EA-E675-B911-661F-DCC757869FBF}"/>
              </a:ext>
            </a:extLst>
          </p:cNvPr>
          <p:cNvSpPr/>
          <p:nvPr/>
        </p:nvSpPr>
        <p:spPr>
          <a:xfrm>
            <a:off x="5763718" y="2263274"/>
            <a:ext cx="1783830"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000" dirty="0">
                <a:solidFill>
                  <a:schemeClr val="tx1">
                    <a:lumMod val="50000"/>
                    <a:lumOff val="50000"/>
                  </a:schemeClr>
                </a:solidFill>
                <a:latin typeface="Arial" panose="020B0604020202020204" pitchFamily="34" charset="0"/>
                <a:cs typeface="Arial" panose="020B0604020202020204" pitchFamily="34" charset="0"/>
              </a:rPr>
              <a:t>Ineta Kurzemniece</a:t>
            </a:r>
          </a:p>
        </p:txBody>
      </p:sp>
    </p:spTree>
    <p:extLst>
      <p:ext uri="{BB962C8B-B14F-4D97-AF65-F5344CB8AC3E}">
        <p14:creationId xmlns:p14="http://schemas.microsoft.com/office/powerpoint/2010/main" val="3298560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9942"/>
            <a:ext cx="6096000" cy="1036642"/>
          </a:xfrm>
        </p:spPr>
        <p:txBody>
          <a:bodyPr>
            <a:noAutofit/>
          </a:bodyPr>
          <a:lstStyle/>
          <a:p>
            <a:r>
              <a:rPr lang="lv-LV" sz="2200" dirty="0">
                <a:solidFill>
                  <a:schemeClr val="accent4">
                    <a:lumMod val="75000"/>
                  </a:schemeClr>
                </a:solidFill>
              </a:rPr>
              <a:t>Jauna projekta pieteikuma </a:t>
            </a:r>
            <a:br>
              <a:rPr lang="lv-LV" sz="2200" dirty="0">
                <a:solidFill>
                  <a:schemeClr val="accent4">
                    <a:lumMod val="75000"/>
                  </a:schemeClr>
                </a:solidFill>
              </a:rPr>
            </a:br>
            <a:r>
              <a:rPr lang="lv-LV" sz="2200" dirty="0">
                <a:solidFill>
                  <a:schemeClr val="accent4">
                    <a:lumMod val="75000"/>
                  </a:schemeClr>
                </a:solidFill>
              </a:rPr>
              <a:t>izveide (1)</a:t>
            </a:r>
            <a:br>
              <a:rPr lang="lv-LV" sz="2200" dirty="0">
                <a:solidFill>
                  <a:schemeClr val="accent4">
                    <a:lumMod val="75000"/>
                  </a:schemeClr>
                </a:solidFill>
              </a:rPr>
            </a:br>
            <a:r>
              <a:rPr lang="lv-LV" sz="1600" b="0" dirty="0">
                <a:solidFill>
                  <a:schemeClr val="accent4">
                    <a:lumMod val="75000"/>
                  </a:schemeClr>
                </a:solidFill>
              </a:rPr>
              <a:t>Konkursa izvēle</a:t>
            </a:r>
            <a:br>
              <a:rPr lang="lv-LV" dirty="0">
                <a:solidFill>
                  <a:schemeClr val="accent4">
                    <a:lumMod val="75000"/>
                  </a:schemeClr>
                </a:solidFill>
              </a:rPr>
            </a:br>
            <a:endParaRPr lang="lv-LV" dirty="0">
              <a:solidFill>
                <a:schemeClr val="accent4">
                  <a:lumMod val="75000"/>
                </a:schemeClr>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11" name="Content Placeholder 10">
            <a:extLst>
              <a:ext uri="{FF2B5EF4-FFF2-40B4-BE49-F238E27FC236}">
                <a16:creationId xmlns:a16="http://schemas.microsoft.com/office/drawing/2014/main" id="{591C5D55-97E5-A62B-340E-17186817DD89}"/>
              </a:ext>
            </a:extLst>
          </p:cNvPr>
          <p:cNvPicPr>
            <a:picLocks noGrp="1" noChangeAspect="1"/>
          </p:cNvPicPr>
          <p:nvPr>
            <p:ph idx="1"/>
          </p:nvPr>
        </p:nvPicPr>
        <p:blipFill>
          <a:blip r:embed="rId2"/>
          <a:stretch>
            <a:fillRect/>
          </a:stretch>
        </p:blipFill>
        <p:spPr>
          <a:xfrm>
            <a:off x="376085" y="2031967"/>
            <a:ext cx="7548716" cy="2975111"/>
          </a:xfrm>
          <a:ln cmpd="sng">
            <a:solidFill>
              <a:schemeClr val="tx1"/>
            </a:solidFill>
          </a:ln>
        </p:spPr>
      </p:pic>
      <p:sp>
        <p:nvSpPr>
          <p:cNvPr id="14" name="TextBox 13">
            <a:extLst>
              <a:ext uri="{FF2B5EF4-FFF2-40B4-BE49-F238E27FC236}">
                <a16:creationId xmlns:a16="http://schemas.microsoft.com/office/drawing/2014/main" id="{229CCE29-DA20-23DD-30FA-BC6B42DB94C1}"/>
              </a:ext>
            </a:extLst>
          </p:cNvPr>
          <p:cNvSpPr txBox="1"/>
          <p:nvPr/>
        </p:nvSpPr>
        <p:spPr>
          <a:xfrm>
            <a:off x="376085" y="2639961"/>
            <a:ext cx="969533" cy="353943"/>
          </a:xfrm>
          <a:prstGeom prst="rect">
            <a:avLst/>
          </a:prstGeom>
          <a:noFill/>
          <a:ln w="31750" cmpd="sng">
            <a:solidFill>
              <a:schemeClr val="accent6"/>
            </a:solidFill>
          </a:ln>
        </p:spPr>
        <p:txBody>
          <a:bodyPr wrap="square" rtlCol="0">
            <a:spAutoFit/>
          </a:bodyPr>
          <a:lstStyle/>
          <a:p>
            <a:endParaRPr lang="lv-LV" dirty="0"/>
          </a:p>
        </p:txBody>
      </p:sp>
      <p:sp>
        <p:nvSpPr>
          <p:cNvPr id="15" name="TextBox 14">
            <a:extLst>
              <a:ext uri="{FF2B5EF4-FFF2-40B4-BE49-F238E27FC236}">
                <a16:creationId xmlns:a16="http://schemas.microsoft.com/office/drawing/2014/main" id="{E2317154-D918-7BCC-E96C-A88D709DDA04}"/>
              </a:ext>
            </a:extLst>
          </p:cNvPr>
          <p:cNvSpPr txBox="1"/>
          <p:nvPr/>
        </p:nvSpPr>
        <p:spPr>
          <a:xfrm>
            <a:off x="4572000" y="3519522"/>
            <a:ext cx="2042652" cy="351930"/>
          </a:xfrm>
          <a:prstGeom prst="rect">
            <a:avLst/>
          </a:prstGeom>
          <a:noFill/>
          <a:ln w="28575">
            <a:solidFill>
              <a:schemeClr val="accent6"/>
            </a:solidFill>
          </a:ln>
        </p:spPr>
        <p:txBody>
          <a:bodyPr wrap="square" rtlCol="0">
            <a:spAutoFit/>
          </a:bodyPr>
          <a:lstStyle/>
          <a:p>
            <a:endParaRPr lang="lv-LV" dirty="0"/>
          </a:p>
        </p:txBody>
      </p:sp>
      <p:sp>
        <p:nvSpPr>
          <p:cNvPr id="16" name="TextBox 15">
            <a:extLst>
              <a:ext uri="{FF2B5EF4-FFF2-40B4-BE49-F238E27FC236}">
                <a16:creationId xmlns:a16="http://schemas.microsoft.com/office/drawing/2014/main" id="{D2AB73D4-6FD2-E774-C1C0-388153264CD0}"/>
              </a:ext>
            </a:extLst>
          </p:cNvPr>
          <p:cNvSpPr txBox="1"/>
          <p:nvPr/>
        </p:nvSpPr>
        <p:spPr>
          <a:xfrm>
            <a:off x="589935" y="3075057"/>
            <a:ext cx="412955" cy="353943"/>
          </a:xfrm>
          <a:prstGeom prst="rect">
            <a:avLst/>
          </a:prstGeom>
          <a:noFill/>
        </p:spPr>
        <p:txBody>
          <a:bodyPr wrap="square" rtlCol="0">
            <a:spAutoFit/>
          </a:bodyPr>
          <a:lstStyle/>
          <a:p>
            <a:r>
              <a:rPr lang="lv-LV" b="1" dirty="0">
                <a:solidFill>
                  <a:schemeClr val="accent6"/>
                </a:solidFill>
              </a:rPr>
              <a:t>1</a:t>
            </a:r>
          </a:p>
        </p:txBody>
      </p:sp>
      <p:sp>
        <p:nvSpPr>
          <p:cNvPr id="17" name="TextBox 16">
            <a:extLst>
              <a:ext uri="{FF2B5EF4-FFF2-40B4-BE49-F238E27FC236}">
                <a16:creationId xmlns:a16="http://schemas.microsoft.com/office/drawing/2014/main" id="{BAEB3B3C-6D28-9820-8A41-17416B946A49}"/>
              </a:ext>
            </a:extLst>
          </p:cNvPr>
          <p:cNvSpPr txBox="1"/>
          <p:nvPr/>
        </p:nvSpPr>
        <p:spPr>
          <a:xfrm>
            <a:off x="4173794" y="3519522"/>
            <a:ext cx="221225" cy="351930"/>
          </a:xfrm>
          <a:prstGeom prst="rect">
            <a:avLst/>
          </a:prstGeom>
          <a:solidFill>
            <a:schemeClr val="bg1"/>
          </a:solidFill>
        </p:spPr>
        <p:txBody>
          <a:bodyPr wrap="square" rtlCol="0">
            <a:spAutoFit/>
          </a:bodyPr>
          <a:lstStyle/>
          <a:p>
            <a:r>
              <a:rPr lang="lv-LV" b="1" dirty="0">
                <a:solidFill>
                  <a:schemeClr val="accent6"/>
                </a:solidFill>
              </a:rPr>
              <a:t>2</a:t>
            </a:r>
          </a:p>
        </p:txBody>
      </p:sp>
      <p:pic>
        <p:nvPicPr>
          <p:cNvPr id="3" name="Picture 2">
            <a:extLst>
              <a:ext uri="{FF2B5EF4-FFF2-40B4-BE49-F238E27FC236}">
                <a16:creationId xmlns:a16="http://schemas.microsoft.com/office/drawing/2014/main" id="{794C0A73-DA35-4643-9839-E4F584EF38EC}"/>
              </a:ext>
            </a:extLst>
          </p:cNvPr>
          <p:cNvPicPr>
            <a:picLocks noChangeAspect="1"/>
          </p:cNvPicPr>
          <p:nvPr/>
        </p:nvPicPr>
        <p:blipFill>
          <a:blip r:embed="rId3"/>
          <a:stretch>
            <a:fillRect/>
          </a:stretch>
        </p:blipFill>
        <p:spPr>
          <a:xfrm>
            <a:off x="6483879" y="201418"/>
            <a:ext cx="2341067" cy="1042506"/>
          </a:xfrm>
          <a:prstGeom prst="rect">
            <a:avLst/>
          </a:prstGeom>
        </p:spPr>
      </p:pic>
    </p:spTree>
    <p:extLst>
      <p:ext uri="{BB962C8B-B14F-4D97-AF65-F5344CB8AC3E}">
        <p14:creationId xmlns:p14="http://schemas.microsoft.com/office/powerpoint/2010/main" val="1111568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dirty="0"/>
          </a:p>
        </p:txBody>
      </p:sp>
      <p:sp>
        <p:nvSpPr>
          <p:cNvPr id="6" name="Text Placeholder 5"/>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738E293C-9E15-40F6-B353-D6EDBE09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08" y="2514001"/>
            <a:ext cx="6630325" cy="3162741"/>
          </a:xfrm>
          <a:prstGeom prst="rect">
            <a:avLst/>
          </a:prstGeom>
        </p:spPr>
      </p:pic>
      <p:sp>
        <p:nvSpPr>
          <p:cNvPr id="10" name="Title 1">
            <a:extLst>
              <a:ext uri="{FF2B5EF4-FFF2-40B4-BE49-F238E27FC236}">
                <a16:creationId xmlns:a16="http://schemas.microsoft.com/office/drawing/2014/main" id="{B1874B4C-ED62-44A6-B2B1-899CDEE3DD5B}"/>
              </a:ext>
            </a:extLst>
          </p:cNvPr>
          <p:cNvSpPr txBox="1">
            <a:spLocks/>
          </p:cNvSpPr>
          <p:nvPr/>
        </p:nvSpPr>
        <p:spPr bwMode="auto">
          <a:xfrm>
            <a:off x="1828800" y="459942"/>
            <a:ext cx="6096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chemeClr val="accent4">
                    <a:lumMod val="75000"/>
                  </a:schemeClr>
                </a:solidFill>
              </a:rPr>
              <a:t>Jauna projekta pieteikuma </a:t>
            </a:r>
            <a:br>
              <a:rPr lang="lv-LV" sz="2200" dirty="0">
                <a:solidFill>
                  <a:schemeClr val="accent4">
                    <a:lumMod val="75000"/>
                  </a:schemeClr>
                </a:solidFill>
              </a:rPr>
            </a:br>
            <a:r>
              <a:rPr lang="lv-LV" sz="2200" dirty="0">
                <a:solidFill>
                  <a:schemeClr val="accent4">
                    <a:lumMod val="75000"/>
                  </a:schemeClr>
                </a:solidFill>
              </a:rPr>
              <a:t>izveide (2)</a:t>
            </a:r>
            <a:br>
              <a:rPr lang="lv-LV" sz="2200" dirty="0">
                <a:solidFill>
                  <a:schemeClr val="accent4">
                    <a:lumMod val="75000"/>
                  </a:schemeClr>
                </a:solidFill>
              </a:rPr>
            </a:br>
            <a:r>
              <a:rPr lang="lv-LV" sz="1600" b="0" dirty="0">
                <a:solidFill>
                  <a:schemeClr val="accent4">
                    <a:lumMod val="75000"/>
                  </a:schemeClr>
                </a:solidFill>
              </a:rPr>
              <a:t>Konkursa izvēle</a:t>
            </a:r>
            <a:br>
              <a:rPr lang="lv-LV" dirty="0">
                <a:solidFill>
                  <a:schemeClr val="accent4">
                    <a:lumMod val="75000"/>
                  </a:schemeClr>
                </a:solidFill>
              </a:rPr>
            </a:br>
            <a:endParaRPr lang="lv-LV" dirty="0">
              <a:solidFill>
                <a:schemeClr val="accent4">
                  <a:lumMod val="75000"/>
                </a:schemeClr>
              </a:solidFill>
            </a:endParaRPr>
          </a:p>
        </p:txBody>
      </p:sp>
      <p:pic>
        <p:nvPicPr>
          <p:cNvPr id="2" name="Picture 1">
            <a:extLst>
              <a:ext uri="{FF2B5EF4-FFF2-40B4-BE49-F238E27FC236}">
                <a16:creationId xmlns:a16="http://schemas.microsoft.com/office/drawing/2014/main" id="{58145543-5805-62F9-6867-49BE8CA66537}"/>
              </a:ext>
            </a:extLst>
          </p:cNvPr>
          <p:cNvPicPr>
            <a:picLocks noChangeAspect="1"/>
          </p:cNvPicPr>
          <p:nvPr/>
        </p:nvPicPr>
        <p:blipFill>
          <a:blip r:embed="rId3"/>
          <a:stretch>
            <a:fillRect/>
          </a:stretch>
        </p:blipFill>
        <p:spPr>
          <a:xfrm>
            <a:off x="6454382" y="138752"/>
            <a:ext cx="2341067" cy="1042506"/>
          </a:xfrm>
          <a:prstGeom prst="rect">
            <a:avLst/>
          </a:prstGeom>
        </p:spPr>
      </p:pic>
      <p:pic>
        <p:nvPicPr>
          <p:cNvPr id="8" name="Picture 7">
            <a:extLst>
              <a:ext uri="{FF2B5EF4-FFF2-40B4-BE49-F238E27FC236}">
                <a16:creationId xmlns:a16="http://schemas.microsoft.com/office/drawing/2014/main" id="{826B2BA5-BBFA-586E-9DC4-89E84D91867D}"/>
              </a:ext>
            </a:extLst>
          </p:cNvPr>
          <p:cNvPicPr>
            <a:picLocks noChangeAspect="1"/>
          </p:cNvPicPr>
          <p:nvPr/>
        </p:nvPicPr>
        <p:blipFill>
          <a:blip r:embed="rId4"/>
          <a:stretch>
            <a:fillRect/>
          </a:stretch>
        </p:blipFill>
        <p:spPr>
          <a:xfrm>
            <a:off x="6629400" y="97694"/>
            <a:ext cx="2343149" cy="1042762"/>
          </a:xfrm>
          <a:prstGeom prst="rect">
            <a:avLst/>
          </a:prstGeom>
        </p:spPr>
      </p:pic>
      <p:sp>
        <p:nvSpPr>
          <p:cNvPr id="3" name="TextBox 2">
            <a:extLst>
              <a:ext uri="{FF2B5EF4-FFF2-40B4-BE49-F238E27FC236}">
                <a16:creationId xmlns:a16="http://schemas.microsoft.com/office/drawing/2014/main" id="{523B8E01-37B7-F854-C4D3-884A30AA25E0}"/>
              </a:ext>
            </a:extLst>
          </p:cNvPr>
          <p:cNvSpPr txBox="1"/>
          <p:nvPr/>
        </p:nvSpPr>
        <p:spPr>
          <a:xfrm>
            <a:off x="4476134" y="5781386"/>
            <a:ext cx="3978318" cy="877163"/>
          </a:xfrm>
          <a:prstGeom prst="rect">
            <a:avLst/>
          </a:prstGeom>
          <a:noFill/>
        </p:spPr>
        <p:txBody>
          <a:bodyPr wrap="square" rtlCol="0">
            <a:spAutoFit/>
          </a:bodyPr>
          <a:lstStyle/>
          <a:p>
            <a:r>
              <a:rPr lang="lv-LV" dirty="0"/>
              <a:t>VPP-VARAM-DABA-2024/1</a:t>
            </a:r>
          </a:p>
          <a:p>
            <a:r>
              <a:rPr lang="lv-LV" dirty="0"/>
              <a:t> VPP-VARAM-DABA-2024/2 vai</a:t>
            </a:r>
          </a:p>
          <a:p>
            <a:r>
              <a:rPr lang="lv-LV" dirty="0"/>
              <a:t>VPP-VARAM-DABA-2024/3</a:t>
            </a:r>
          </a:p>
        </p:txBody>
      </p:sp>
      <p:cxnSp>
        <p:nvCxnSpPr>
          <p:cNvPr id="11" name="Straight Arrow Connector 10">
            <a:extLst>
              <a:ext uri="{FF2B5EF4-FFF2-40B4-BE49-F238E27FC236}">
                <a16:creationId xmlns:a16="http://schemas.microsoft.com/office/drawing/2014/main" id="{91017EFB-1032-E9F0-AF75-516A792122B0}"/>
              </a:ext>
            </a:extLst>
          </p:cNvPr>
          <p:cNvCxnSpPr/>
          <p:nvPr/>
        </p:nvCxnSpPr>
        <p:spPr>
          <a:xfrm>
            <a:off x="5036574" y="5449529"/>
            <a:ext cx="235974" cy="331857"/>
          </a:xfrm>
          <a:prstGeom prst="straightConnector1">
            <a:avLst/>
          </a:prstGeom>
          <a:ln w="25400" cmpd="sng">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714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70D1-B865-4FDF-B163-400B49650B82}"/>
              </a:ext>
            </a:extLst>
          </p:cNvPr>
          <p:cNvSpPr>
            <a:spLocks noGrp="1"/>
          </p:cNvSpPr>
          <p:nvPr>
            <p:ph type="title"/>
          </p:nvPr>
        </p:nvSpPr>
        <p:spPr>
          <a:xfrm>
            <a:off x="1719293" y="225582"/>
            <a:ext cx="6096000" cy="1036642"/>
          </a:xfrm>
        </p:spPr>
        <p:txBody>
          <a:bodyPr>
            <a:normAutofit/>
          </a:bodyPr>
          <a:lstStyle/>
          <a:p>
            <a:r>
              <a:rPr lang="lv-LV" sz="2000" dirty="0">
                <a:solidFill>
                  <a:schemeClr val="accent4">
                    <a:lumMod val="75000"/>
                  </a:schemeClr>
                </a:solidFill>
              </a:rPr>
              <a:t>Projekta iesniegums: A daļa </a:t>
            </a:r>
            <a:br>
              <a:rPr lang="lv-LV" sz="2000" dirty="0">
                <a:solidFill>
                  <a:schemeClr val="accent4">
                    <a:lumMod val="75000"/>
                  </a:schemeClr>
                </a:solidFill>
              </a:rPr>
            </a:br>
            <a:endParaRPr lang="lv-LV" sz="2000" b="0" dirty="0">
              <a:solidFill>
                <a:schemeClr val="accent4">
                  <a:lumMod val="75000"/>
                </a:schemeClr>
              </a:solidFill>
            </a:endParaRPr>
          </a:p>
        </p:txBody>
      </p:sp>
      <p:grpSp>
        <p:nvGrpSpPr>
          <p:cNvPr id="6" name="Group 5">
            <a:extLst>
              <a:ext uri="{FF2B5EF4-FFF2-40B4-BE49-F238E27FC236}">
                <a16:creationId xmlns:a16="http://schemas.microsoft.com/office/drawing/2014/main" id="{0D54CF83-782D-46A3-8ED3-DF8803D2F62C}"/>
              </a:ext>
            </a:extLst>
          </p:cNvPr>
          <p:cNvGrpSpPr/>
          <p:nvPr/>
        </p:nvGrpSpPr>
        <p:grpSpPr>
          <a:xfrm>
            <a:off x="1287907" y="2061044"/>
            <a:ext cx="7289237" cy="846479"/>
            <a:chOff x="551927" y="376017"/>
            <a:chExt cx="9378958" cy="752426"/>
          </a:xfrm>
          <a:solidFill>
            <a:schemeClr val="accent2">
              <a:lumMod val="50000"/>
            </a:schemeClr>
          </a:solidFill>
        </p:grpSpPr>
        <p:sp>
          <p:nvSpPr>
            <p:cNvPr id="7" name="Rectangle 26">
              <a:extLst>
                <a:ext uri="{FF2B5EF4-FFF2-40B4-BE49-F238E27FC236}">
                  <a16:creationId xmlns:a16="http://schemas.microsoft.com/office/drawing/2014/main" id="{E455584B-AA84-4AF3-BA7D-8721E4460AF0}"/>
                </a:ext>
              </a:extLst>
            </p:cNvPr>
            <p:cNvSpPr/>
            <p:nvPr/>
          </p:nvSpPr>
          <p:spPr>
            <a:xfrm>
              <a:off x="551927" y="376017"/>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a:lstStyle/>
            <a:p>
              <a:endParaRPr lang="lv-LV"/>
            </a:p>
          </p:txBody>
        </p:sp>
        <p:sp>
          <p:nvSpPr>
            <p:cNvPr id="8" name="TextBox 7">
              <a:extLst>
                <a:ext uri="{FF2B5EF4-FFF2-40B4-BE49-F238E27FC236}">
                  <a16:creationId xmlns:a16="http://schemas.microsoft.com/office/drawing/2014/main" id="{6A4E7098-26A4-4592-A4DD-F45BF2819013}"/>
                </a:ext>
              </a:extLst>
            </p:cNvPr>
            <p:cNvSpPr txBox="1"/>
            <p:nvPr/>
          </p:nvSpPr>
          <p:spPr>
            <a:xfrm>
              <a:off x="551927" y="376017"/>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bg1"/>
                  </a:solidFill>
                  <a:latin typeface="Verdana" panose="020B0604030504040204" pitchFamily="34" charset="0"/>
                  <a:ea typeface="Verdana" panose="020B0604030504040204" pitchFamily="34" charset="0"/>
                </a:rPr>
                <a:t>Pirmā nodaļa  - Vispārīgā informācija</a:t>
              </a:r>
            </a:p>
          </p:txBody>
        </p:sp>
      </p:grpSp>
      <p:sp>
        <p:nvSpPr>
          <p:cNvPr id="9" name="Oval 8">
            <a:extLst>
              <a:ext uri="{FF2B5EF4-FFF2-40B4-BE49-F238E27FC236}">
                <a16:creationId xmlns:a16="http://schemas.microsoft.com/office/drawing/2014/main" id="{0DD491C6-1205-43FF-82B0-DC05D7AAD06D}"/>
              </a:ext>
            </a:extLst>
          </p:cNvPr>
          <p:cNvSpPr/>
          <p:nvPr/>
        </p:nvSpPr>
        <p:spPr>
          <a:xfrm>
            <a:off x="817641" y="1943478"/>
            <a:ext cx="970281" cy="1058099"/>
          </a:xfrm>
          <a:prstGeom prst="ellipse">
            <a:avLst/>
          </a:prstGeom>
          <a:ln>
            <a:solidFill>
              <a:schemeClr val="accent2">
                <a:lumMod val="75000"/>
                <a:alpha val="90000"/>
              </a:schemeClr>
            </a:solidFill>
          </a:ln>
        </p:spPr>
        <p:style>
          <a:lnRef idx="2">
            <a:schemeClr val="accent2">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grpSp>
        <p:nvGrpSpPr>
          <p:cNvPr id="10" name="Group 9">
            <a:extLst>
              <a:ext uri="{FF2B5EF4-FFF2-40B4-BE49-F238E27FC236}">
                <a16:creationId xmlns:a16="http://schemas.microsoft.com/office/drawing/2014/main" id="{1EC92885-C14A-4615-A596-B063B5E49A45}"/>
              </a:ext>
            </a:extLst>
          </p:cNvPr>
          <p:cNvGrpSpPr/>
          <p:nvPr/>
        </p:nvGrpSpPr>
        <p:grpSpPr>
          <a:xfrm>
            <a:off x="1719293" y="3189880"/>
            <a:ext cx="6844210" cy="846479"/>
            <a:chOff x="983310" y="1504853"/>
            <a:chExt cx="8947574" cy="752426"/>
          </a:xfrm>
          <a:solidFill>
            <a:schemeClr val="accent2">
              <a:lumMod val="75000"/>
            </a:schemeClr>
          </a:solidFill>
        </p:grpSpPr>
        <p:sp>
          <p:nvSpPr>
            <p:cNvPr id="11" name="Rectangle 24">
              <a:extLst>
                <a:ext uri="{FF2B5EF4-FFF2-40B4-BE49-F238E27FC236}">
                  <a16:creationId xmlns:a16="http://schemas.microsoft.com/office/drawing/2014/main" id="{44ACA15D-67C8-44EC-97B9-EBDFCA12813C}"/>
                </a:ext>
              </a:extLst>
            </p:cNvPr>
            <p:cNvSpPr/>
            <p:nvPr/>
          </p:nvSpPr>
          <p:spPr>
            <a:xfrm>
              <a:off x="983310" y="1504853"/>
              <a:ext cx="8947574"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txBody>
            <a:bodyPr/>
            <a:lstStyle/>
            <a:p>
              <a:endParaRPr lang="lv-LV"/>
            </a:p>
          </p:txBody>
        </p:sp>
        <p:sp>
          <p:nvSpPr>
            <p:cNvPr id="12" name="TextBox 11">
              <a:extLst>
                <a:ext uri="{FF2B5EF4-FFF2-40B4-BE49-F238E27FC236}">
                  <a16:creationId xmlns:a16="http://schemas.microsoft.com/office/drawing/2014/main" id="{3D2AA30B-B9AB-4D3E-A75B-B6DFC86A6D2F}"/>
                </a:ext>
              </a:extLst>
            </p:cNvPr>
            <p:cNvSpPr txBox="1"/>
            <p:nvPr/>
          </p:nvSpPr>
          <p:spPr>
            <a:xfrm>
              <a:off x="983310" y="1504853"/>
              <a:ext cx="8947574"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bg1"/>
                  </a:solidFill>
                  <a:latin typeface="Verdana" panose="020B0604030504040204" pitchFamily="34" charset="0"/>
                  <a:ea typeface="Verdana" panose="020B0604030504040204" pitchFamily="34" charset="0"/>
                </a:rPr>
                <a:t>Otrā nodaļa – Zinātniskā grupa</a:t>
              </a:r>
            </a:p>
          </p:txBody>
        </p:sp>
      </p:grpSp>
      <p:sp>
        <p:nvSpPr>
          <p:cNvPr id="13" name="Oval 12">
            <a:extLst>
              <a:ext uri="{FF2B5EF4-FFF2-40B4-BE49-F238E27FC236}">
                <a16:creationId xmlns:a16="http://schemas.microsoft.com/office/drawing/2014/main" id="{855A4A41-F9E0-446A-AAA1-D9E6A389989F}"/>
              </a:ext>
            </a:extLst>
          </p:cNvPr>
          <p:cNvSpPr/>
          <p:nvPr/>
        </p:nvSpPr>
        <p:spPr>
          <a:xfrm>
            <a:off x="1249027" y="3072316"/>
            <a:ext cx="970281" cy="1058099"/>
          </a:xfrm>
          <a:prstGeom prst="ellipse">
            <a:avLst/>
          </a:prstGeom>
          <a:ln>
            <a:solidFill>
              <a:schemeClr val="accent2">
                <a:lumMod val="75000"/>
                <a:alpha val="77000"/>
              </a:schemeClr>
            </a:solidFill>
          </a:ln>
        </p:spPr>
        <p:style>
          <a:lnRef idx="2">
            <a:schemeClr val="accent2">
              <a:alpha val="90000"/>
              <a:hueOff val="0"/>
              <a:satOff val="0"/>
              <a:lumOff val="0"/>
              <a:alphaOff val="-13333"/>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grpSp>
        <p:nvGrpSpPr>
          <p:cNvPr id="14" name="Group 13">
            <a:extLst>
              <a:ext uri="{FF2B5EF4-FFF2-40B4-BE49-F238E27FC236}">
                <a16:creationId xmlns:a16="http://schemas.microsoft.com/office/drawing/2014/main" id="{FA7E2052-9A9B-41AE-9EC7-D3EC42FE6812}"/>
              </a:ext>
            </a:extLst>
          </p:cNvPr>
          <p:cNvGrpSpPr/>
          <p:nvPr/>
        </p:nvGrpSpPr>
        <p:grpSpPr>
          <a:xfrm>
            <a:off x="1719293" y="4318716"/>
            <a:ext cx="6844210" cy="846479"/>
            <a:chOff x="983310" y="2633689"/>
            <a:chExt cx="8947574" cy="752426"/>
          </a:xfrm>
          <a:solidFill>
            <a:schemeClr val="accent2">
              <a:lumMod val="60000"/>
              <a:lumOff val="40000"/>
            </a:schemeClr>
          </a:solidFill>
        </p:grpSpPr>
        <p:sp>
          <p:nvSpPr>
            <p:cNvPr id="15" name="Rectangle 22">
              <a:extLst>
                <a:ext uri="{FF2B5EF4-FFF2-40B4-BE49-F238E27FC236}">
                  <a16:creationId xmlns:a16="http://schemas.microsoft.com/office/drawing/2014/main" id="{3E4F36FA-9261-4883-BFD6-6DD328408920}"/>
                </a:ext>
              </a:extLst>
            </p:cNvPr>
            <p:cNvSpPr/>
            <p:nvPr/>
          </p:nvSpPr>
          <p:spPr>
            <a:xfrm>
              <a:off x="983310" y="2633689"/>
              <a:ext cx="8947574"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txBody>
            <a:bodyPr/>
            <a:lstStyle/>
            <a:p>
              <a:endParaRPr lang="lv-LV"/>
            </a:p>
          </p:txBody>
        </p:sp>
        <p:sp>
          <p:nvSpPr>
            <p:cNvPr id="16" name="TextBox 15">
              <a:extLst>
                <a:ext uri="{FF2B5EF4-FFF2-40B4-BE49-F238E27FC236}">
                  <a16:creationId xmlns:a16="http://schemas.microsoft.com/office/drawing/2014/main" id="{179EB84E-9574-4712-93F4-212BA22992DE}"/>
                </a:ext>
              </a:extLst>
            </p:cNvPr>
            <p:cNvSpPr txBox="1"/>
            <p:nvPr/>
          </p:nvSpPr>
          <p:spPr>
            <a:xfrm>
              <a:off x="983310" y="2633689"/>
              <a:ext cx="8947574"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Verdana" panose="020B0604030504040204" pitchFamily="34" charset="0"/>
                  <a:ea typeface="Verdana" panose="020B0604030504040204" pitchFamily="34" charset="0"/>
                </a:rPr>
                <a:t>Trešā nodaļa – Projekta rezultāti</a:t>
              </a:r>
            </a:p>
          </p:txBody>
        </p:sp>
      </p:grpSp>
      <p:sp>
        <p:nvSpPr>
          <p:cNvPr id="17" name="Oval 16">
            <a:extLst>
              <a:ext uri="{FF2B5EF4-FFF2-40B4-BE49-F238E27FC236}">
                <a16:creationId xmlns:a16="http://schemas.microsoft.com/office/drawing/2014/main" id="{ED79ECE1-89F0-4D41-9C84-C8872097A9CB}"/>
              </a:ext>
            </a:extLst>
          </p:cNvPr>
          <p:cNvSpPr/>
          <p:nvPr/>
        </p:nvSpPr>
        <p:spPr>
          <a:xfrm>
            <a:off x="1249027" y="4201152"/>
            <a:ext cx="970281" cy="1058099"/>
          </a:xfrm>
          <a:prstGeom prst="ellipse">
            <a:avLst/>
          </a:prstGeom>
          <a:ln>
            <a:solidFill>
              <a:schemeClr val="accent2">
                <a:lumMod val="75000"/>
                <a:alpha val="63000"/>
              </a:schemeClr>
            </a:solidFill>
          </a:ln>
        </p:spPr>
        <p:style>
          <a:lnRef idx="2">
            <a:schemeClr val="accent2">
              <a:alpha val="90000"/>
              <a:hueOff val="0"/>
              <a:satOff val="0"/>
              <a:lumOff val="0"/>
              <a:alphaOff val="-26667"/>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grpSp>
        <p:nvGrpSpPr>
          <p:cNvPr id="18" name="Group 17">
            <a:extLst>
              <a:ext uri="{FF2B5EF4-FFF2-40B4-BE49-F238E27FC236}">
                <a16:creationId xmlns:a16="http://schemas.microsoft.com/office/drawing/2014/main" id="{0F68BE82-DE2D-4C36-A476-5DAD9ACEAECF}"/>
              </a:ext>
            </a:extLst>
          </p:cNvPr>
          <p:cNvGrpSpPr/>
          <p:nvPr/>
        </p:nvGrpSpPr>
        <p:grpSpPr>
          <a:xfrm>
            <a:off x="1287907" y="5447552"/>
            <a:ext cx="7289237" cy="846479"/>
            <a:chOff x="551927" y="3762525"/>
            <a:chExt cx="9378958" cy="752426"/>
          </a:xfrm>
          <a:solidFill>
            <a:schemeClr val="accent2">
              <a:lumMod val="40000"/>
              <a:lumOff val="60000"/>
            </a:schemeClr>
          </a:solidFill>
        </p:grpSpPr>
        <p:sp>
          <p:nvSpPr>
            <p:cNvPr id="19" name="Rectangle 20">
              <a:extLst>
                <a:ext uri="{FF2B5EF4-FFF2-40B4-BE49-F238E27FC236}">
                  <a16:creationId xmlns:a16="http://schemas.microsoft.com/office/drawing/2014/main" id="{F3B6D551-CD9C-4776-966A-52915D347E43}"/>
                </a:ext>
              </a:extLst>
            </p:cNvPr>
            <p:cNvSpPr/>
            <p:nvPr/>
          </p:nvSpPr>
          <p:spPr>
            <a:xfrm>
              <a:off x="551927" y="3762525"/>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a:lstStyle/>
            <a:p>
              <a:endParaRPr lang="lv-LV"/>
            </a:p>
          </p:txBody>
        </p:sp>
        <p:sp>
          <p:nvSpPr>
            <p:cNvPr id="20" name="TextBox 19">
              <a:extLst>
                <a:ext uri="{FF2B5EF4-FFF2-40B4-BE49-F238E27FC236}">
                  <a16:creationId xmlns:a16="http://schemas.microsoft.com/office/drawing/2014/main" id="{93CD7EDF-A763-4381-B201-DDC98B094665}"/>
                </a:ext>
              </a:extLst>
            </p:cNvPr>
            <p:cNvSpPr txBox="1"/>
            <p:nvPr/>
          </p:nvSpPr>
          <p:spPr>
            <a:xfrm>
              <a:off x="551927" y="3762525"/>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Verdana" panose="020B0604030504040204" pitchFamily="34" charset="0"/>
                  <a:ea typeface="Verdana" panose="020B0604030504040204" pitchFamily="34" charset="0"/>
                </a:rPr>
                <a:t>Ceturtā nodaļa – Projekta budžets</a:t>
              </a:r>
            </a:p>
          </p:txBody>
        </p:sp>
      </p:grpSp>
      <p:sp>
        <p:nvSpPr>
          <p:cNvPr id="21" name="Oval 20">
            <a:extLst>
              <a:ext uri="{FF2B5EF4-FFF2-40B4-BE49-F238E27FC236}">
                <a16:creationId xmlns:a16="http://schemas.microsoft.com/office/drawing/2014/main" id="{EA5973A2-3EF9-42EA-A25B-AB268B189A6C}"/>
              </a:ext>
            </a:extLst>
          </p:cNvPr>
          <p:cNvSpPr/>
          <p:nvPr/>
        </p:nvSpPr>
        <p:spPr>
          <a:xfrm>
            <a:off x="817641" y="5329986"/>
            <a:ext cx="970281" cy="1058099"/>
          </a:xfrm>
          <a:prstGeom prst="ellipse">
            <a:avLst/>
          </a:prstGeom>
          <a:ln>
            <a:solidFill>
              <a:schemeClr val="accent2">
                <a:lumMod val="75000"/>
                <a:alpha val="50000"/>
              </a:schemeClr>
            </a:solidFill>
          </a:ln>
        </p:spPr>
        <p:style>
          <a:lnRef idx="2">
            <a:schemeClr val="accent2">
              <a:alpha val="90000"/>
              <a:hueOff val="0"/>
              <a:satOff val="0"/>
              <a:lumOff val="0"/>
              <a:alphaOff val="-40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pic>
        <p:nvPicPr>
          <p:cNvPr id="22" name="Picture 42">
            <a:extLst>
              <a:ext uri="{FF2B5EF4-FFF2-40B4-BE49-F238E27FC236}">
                <a16:creationId xmlns:a16="http://schemas.microsoft.com/office/drawing/2014/main" id="{BE2E62A8-03A2-49D9-94CA-82A8B4CC86DD}"/>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04638" y="2205774"/>
            <a:ext cx="620415" cy="61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Image result for students icon">
            <a:extLst>
              <a:ext uri="{FF2B5EF4-FFF2-40B4-BE49-F238E27FC236}">
                <a16:creationId xmlns:a16="http://schemas.microsoft.com/office/drawing/2014/main" id="{4FC2CFF4-BF6D-42FC-B722-9E1AC0445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370" y="3217554"/>
            <a:ext cx="764822" cy="76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5">
            <a:extLst>
              <a:ext uri="{FF2B5EF4-FFF2-40B4-BE49-F238E27FC236}">
                <a16:creationId xmlns:a16="http://schemas.microsoft.com/office/drawing/2014/main" id="{A1C26D26-86FC-4A2E-AF35-F928D6807C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635" y="5587594"/>
            <a:ext cx="496064" cy="49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38C98CF8-B371-422D-A27E-4543730ED3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2764" y="4468798"/>
            <a:ext cx="522806" cy="52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0230F62B-3895-D507-F6F0-34517BCC096F}"/>
              </a:ext>
            </a:extLst>
          </p:cNvPr>
          <p:cNvPicPr>
            <a:picLocks noChangeAspect="1"/>
          </p:cNvPicPr>
          <p:nvPr/>
        </p:nvPicPr>
        <p:blipFill>
          <a:blip r:embed="rId6"/>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131522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61F8FA5-F38C-4FC5-AB00-C0B35FCF9B89}"/>
              </a:ext>
            </a:extLst>
          </p:cNvPr>
          <p:cNvSpPr>
            <a:spLocks noGrp="1"/>
          </p:cNvSpPr>
          <p:nvPr>
            <p:ph type="title"/>
          </p:nvPr>
        </p:nvSpPr>
        <p:spPr>
          <a:xfrm>
            <a:off x="2057400" y="597270"/>
            <a:ext cx="4896465" cy="610745"/>
          </a:xfrm>
        </p:spPr>
        <p:txBody>
          <a:bodyPr>
            <a:normAutofit/>
          </a:bodyPr>
          <a:lstStyle/>
          <a:p>
            <a:r>
              <a:rPr lang="lv-LV" sz="2200" dirty="0">
                <a:solidFill>
                  <a:schemeClr val="accent4">
                    <a:lumMod val="75000"/>
                  </a:schemeClr>
                </a:solidFill>
              </a:rPr>
              <a:t>Saistošie normatīvie akti</a:t>
            </a:r>
          </a:p>
        </p:txBody>
      </p:sp>
      <p:sp>
        <p:nvSpPr>
          <p:cNvPr id="9" name="Rectangle 8">
            <a:extLst>
              <a:ext uri="{FF2B5EF4-FFF2-40B4-BE49-F238E27FC236}">
                <a16:creationId xmlns:a16="http://schemas.microsoft.com/office/drawing/2014/main" id="{C37704AA-4748-4F51-0C95-C17C85A92E8C}"/>
              </a:ext>
            </a:extLst>
          </p:cNvPr>
          <p:cNvSpPr/>
          <p:nvPr/>
        </p:nvSpPr>
        <p:spPr>
          <a:xfrm>
            <a:off x="1569749" y="4070367"/>
            <a:ext cx="6869088" cy="827048"/>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0" name="Rectangle 9">
            <a:extLst>
              <a:ext uri="{FF2B5EF4-FFF2-40B4-BE49-F238E27FC236}">
                <a16:creationId xmlns:a16="http://schemas.microsoft.com/office/drawing/2014/main" id="{D1B2A28D-3C7F-6C3D-13C4-D2E998B55807}"/>
              </a:ext>
            </a:extLst>
          </p:cNvPr>
          <p:cNvSpPr/>
          <p:nvPr/>
        </p:nvSpPr>
        <p:spPr>
          <a:xfrm>
            <a:off x="1569748" y="2989269"/>
            <a:ext cx="6888741" cy="879462"/>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1" name="Rectangle 10">
            <a:extLst>
              <a:ext uri="{FF2B5EF4-FFF2-40B4-BE49-F238E27FC236}">
                <a16:creationId xmlns:a16="http://schemas.microsoft.com/office/drawing/2014/main" id="{ACE77418-BE5E-94DA-4CB8-C55974A1BF99}"/>
              </a:ext>
            </a:extLst>
          </p:cNvPr>
          <p:cNvSpPr/>
          <p:nvPr/>
        </p:nvSpPr>
        <p:spPr>
          <a:xfrm>
            <a:off x="1569749" y="2109249"/>
            <a:ext cx="6888741" cy="741206"/>
          </a:xfrm>
          <a:prstGeom prst="rect">
            <a:avLst/>
          </a:prstGeom>
          <a:solidFill>
            <a:sysClr val="window" lastClr="FFFFFF">
              <a:lumMod val="95000"/>
            </a:sysClr>
          </a:solidFill>
          <a:ln w="25400" cap="flat" cmpd="sng" algn="ctr">
            <a:noFill/>
            <a:prstDash val="solid"/>
          </a:ln>
          <a:effectLst/>
        </p:spPr>
        <p:txBody>
          <a:bodyPr anchor="ctr"/>
          <a:lstStyle/>
          <a:p>
            <a:pPr>
              <a:defRPr/>
            </a:pPr>
            <a:endParaRPr lang="lv-LV" kern="0" dirty="0">
              <a:solidFill>
                <a:prstClr val="white"/>
              </a:solidFill>
              <a:latin typeface="Times New Roman"/>
            </a:endParaRPr>
          </a:p>
        </p:txBody>
      </p:sp>
      <p:sp>
        <p:nvSpPr>
          <p:cNvPr id="12" name="Content Placeholder 2">
            <a:extLst>
              <a:ext uri="{FF2B5EF4-FFF2-40B4-BE49-F238E27FC236}">
                <a16:creationId xmlns:a16="http://schemas.microsoft.com/office/drawing/2014/main" id="{0998A0DD-0ABE-E40F-0893-85E90518FACA}"/>
              </a:ext>
            </a:extLst>
          </p:cNvPr>
          <p:cNvSpPr txBox="1">
            <a:spLocks/>
          </p:cNvSpPr>
          <p:nvPr/>
        </p:nvSpPr>
        <p:spPr bwMode="auto">
          <a:xfrm>
            <a:off x="1726527" y="2109249"/>
            <a:ext cx="6712310" cy="741206"/>
          </a:xfrm>
          <a:prstGeom prst="rect">
            <a:avLst/>
          </a:prstGeom>
          <a:noFill/>
          <a:ln w="9525">
            <a:noFill/>
            <a:miter lim="800000"/>
            <a:headEnd/>
            <a:tailEnd/>
          </a:ln>
        </p:spPr>
        <p:txBody>
          <a:bodyPr wrap="square" lIns="93957" tIns="46979" rIns="93957" bIns="46979">
            <a:spAutoFit/>
          </a:bodyPr>
          <a:lstStyle/>
          <a:p>
            <a:pPr marR="0" lvl="0" algn="just" defTabSz="938213" rtl="0" eaLnBrk="1" fontAlgn="base" latinLnBrk="0" hangingPunct="1">
              <a:lnSpc>
                <a:spcPct val="100000"/>
              </a:lnSpc>
              <a:spcBef>
                <a:spcPts val="0"/>
              </a:spcBef>
              <a:spcAft>
                <a:spcPct val="0"/>
              </a:spcAft>
              <a:buClrTx/>
              <a:buSzTx/>
              <a:tabLst/>
              <a:defRPr/>
            </a:pP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Ministru kabineta 2018. gada 4. septembra noteikumi Nr. 560</a:t>
            </a:r>
          </a:p>
          <a:p>
            <a:pPr marR="0" lvl="0" algn="just" defTabSz="938213" rtl="0" eaLnBrk="1" fontAlgn="base" latinLnBrk="0" hangingPunct="1">
              <a:lnSpc>
                <a:spcPct val="100000"/>
              </a:lnSpc>
              <a:spcBef>
                <a:spcPts val="0"/>
              </a:spcBef>
              <a:spcAft>
                <a:spcPct val="0"/>
              </a:spcAft>
              <a:buClrTx/>
              <a:buSzTx/>
              <a:tabLst/>
              <a:defRPr/>
            </a:pP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«Valsts pētījumu programmu projektu īstenošanas kārtība»</a:t>
            </a:r>
          </a:p>
          <a:p>
            <a:pPr marR="0" lvl="0" algn="just" defTabSz="938213" rtl="0" eaLnBrk="1" fontAlgn="base" latinLnBrk="0" hangingPunct="1">
              <a:lnSpc>
                <a:spcPct val="100000"/>
              </a:lnSpc>
              <a:spcBef>
                <a:spcPts val="0"/>
              </a:spcBef>
              <a:spcAft>
                <a:spcPct val="0"/>
              </a:spcAft>
              <a:buClrTx/>
              <a:buSzTx/>
              <a:tabLst/>
              <a:defRPr/>
            </a:pP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(MK noteikumi)</a:t>
            </a:r>
          </a:p>
        </p:txBody>
      </p:sp>
      <p:sp>
        <p:nvSpPr>
          <p:cNvPr id="13" name="Content Placeholder 2">
            <a:extLst>
              <a:ext uri="{FF2B5EF4-FFF2-40B4-BE49-F238E27FC236}">
                <a16:creationId xmlns:a16="http://schemas.microsoft.com/office/drawing/2014/main" id="{045CBB8C-A337-6231-3125-0A1E04F7BE81}"/>
              </a:ext>
            </a:extLst>
          </p:cNvPr>
          <p:cNvSpPr txBox="1">
            <a:spLocks/>
          </p:cNvSpPr>
          <p:nvPr/>
        </p:nvSpPr>
        <p:spPr bwMode="auto">
          <a:xfrm>
            <a:off x="1737780" y="3037398"/>
            <a:ext cx="6575182" cy="741206"/>
          </a:xfrm>
          <a:prstGeom prst="rect">
            <a:avLst/>
          </a:prstGeom>
          <a:noFill/>
          <a:ln w="9525">
            <a:noFill/>
            <a:miter lim="800000"/>
            <a:headEnd/>
            <a:tailEnd/>
          </a:ln>
        </p:spPr>
        <p:txBody>
          <a:bodyPr wrap="square" lIns="93957" tIns="46979" rIns="93957" bIns="46979">
            <a:spAutoFit/>
          </a:bodyPr>
          <a:lstStyle/>
          <a:p>
            <a:pPr lvl="0" algn="just">
              <a:spcBef>
                <a:spcPts val="0"/>
              </a:spcBef>
              <a:defRPr/>
            </a:pPr>
            <a:r>
              <a:rPr lang="lv-LV" altLang="en-US" sz="1400" dirty="0">
                <a:latin typeface="Verdana" panose="020B0604030504040204" pitchFamily="34" charset="0"/>
                <a:ea typeface="Verdana" panose="020B0604030504040204" pitchFamily="34" charset="0"/>
              </a:rPr>
              <a:t>Ministru kabineta 2024. gada 2. aprīļa rīkojums Nr. 252 «Par valsts pētījumu programmu “Bioloģiskās daudzveidības prioritāro rīcību programmā noteikto pētījumu izstrāde”»(MK </a:t>
            </a: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rīkojums)</a:t>
            </a:r>
          </a:p>
        </p:txBody>
      </p:sp>
      <p:sp>
        <p:nvSpPr>
          <p:cNvPr id="16" name="Content Placeholder 2">
            <a:extLst>
              <a:ext uri="{FF2B5EF4-FFF2-40B4-BE49-F238E27FC236}">
                <a16:creationId xmlns:a16="http://schemas.microsoft.com/office/drawing/2014/main" id="{C8856852-9CF2-4238-0604-B61FC436C05F}"/>
              </a:ext>
            </a:extLst>
          </p:cNvPr>
          <p:cNvSpPr txBox="1">
            <a:spLocks/>
          </p:cNvSpPr>
          <p:nvPr/>
        </p:nvSpPr>
        <p:spPr bwMode="auto">
          <a:xfrm>
            <a:off x="1727953" y="4218706"/>
            <a:ext cx="6552680" cy="741206"/>
          </a:xfrm>
          <a:prstGeom prst="rect">
            <a:avLst/>
          </a:prstGeom>
          <a:noFill/>
          <a:ln w="9525">
            <a:noFill/>
            <a:miter lim="800000"/>
            <a:headEnd/>
            <a:tailEnd/>
          </a:ln>
        </p:spPr>
        <p:txBody>
          <a:bodyPr wrap="square" lIns="93957" tIns="46979" rIns="93957" bIns="46979">
            <a:spAutoFit/>
          </a:bodyPr>
          <a:lstStyle/>
          <a:p>
            <a:pPr lvl="0" algn="just">
              <a:spcBef>
                <a:spcPts val="1200"/>
              </a:spcBef>
              <a:defRPr/>
            </a:pPr>
            <a:r>
              <a:rPr kumimoji="0" lang="lv-LV" altLang="en-US"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Valsts pētījumu programmas </a:t>
            </a:r>
            <a:r>
              <a:rPr lang="lv-LV" altLang="en-US" sz="1400" dirty="0">
                <a:latin typeface="Verdana" panose="020B0604030504040204" pitchFamily="34" charset="0"/>
                <a:ea typeface="Verdana" panose="020B0604030504040204" pitchFamily="34" charset="0"/>
              </a:rPr>
              <a:t>“Bioloģiskās daudzveidības prioritāro rīcību programmā noteikto pētījumu izstrāde” projektu </a:t>
            </a:r>
            <a:r>
              <a:rPr kumimoji="0" lang="lv-LV" altLang="en-US"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pieteikumu atklātā konkursa nolikums un tā pielikumi (VPP programma)</a:t>
            </a:r>
          </a:p>
        </p:txBody>
      </p:sp>
      <p:pic>
        <p:nvPicPr>
          <p:cNvPr id="15" name="Picture 4" descr="Image result for checklist icon">
            <a:extLst>
              <a:ext uri="{FF2B5EF4-FFF2-40B4-BE49-F238E27FC236}">
                <a16:creationId xmlns:a16="http://schemas.microsoft.com/office/drawing/2014/main" id="{E1577E00-DE48-2BBF-751A-F38843E925B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3062" y="2109249"/>
            <a:ext cx="456153" cy="457200"/>
          </a:xfrm>
          <a:prstGeom prst="rect">
            <a:avLst/>
          </a:prstGeom>
          <a:solidFill>
            <a:srgbClr val="FF9900"/>
          </a:solidFill>
          <a:ln>
            <a:noFill/>
          </a:ln>
        </p:spPr>
      </p:pic>
      <p:pic>
        <p:nvPicPr>
          <p:cNvPr id="18" name="Picture 4" descr="Image result for checklist icon">
            <a:extLst>
              <a:ext uri="{FF2B5EF4-FFF2-40B4-BE49-F238E27FC236}">
                <a16:creationId xmlns:a16="http://schemas.microsoft.com/office/drawing/2014/main" id="{EDA71653-C7FD-A7C0-27C2-5D386557711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3062" y="2989269"/>
            <a:ext cx="456153" cy="457200"/>
          </a:xfrm>
          <a:prstGeom prst="rect">
            <a:avLst/>
          </a:prstGeom>
          <a:solidFill>
            <a:srgbClr val="FF9900"/>
          </a:solidFill>
          <a:ln>
            <a:noFill/>
          </a:ln>
        </p:spPr>
      </p:pic>
      <p:pic>
        <p:nvPicPr>
          <p:cNvPr id="19" name="Picture 4" descr="Image result for checklist icon">
            <a:extLst>
              <a:ext uri="{FF2B5EF4-FFF2-40B4-BE49-F238E27FC236}">
                <a16:creationId xmlns:a16="http://schemas.microsoft.com/office/drawing/2014/main" id="{4AF0E3F2-7F42-5788-5209-007D67E83489}"/>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5255" y="4070367"/>
            <a:ext cx="456153" cy="457200"/>
          </a:xfrm>
          <a:prstGeom prst="rect">
            <a:avLst/>
          </a:prstGeom>
          <a:solidFill>
            <a:srgbClr val="FF9900"/>
          </a:solidFill>
          <a:ln>
            <a:noFill/>
          </a:ln>
        </p:spPr>
      </p:pic>
      <p:pic>
        <p:nvPicPr>
          <p:cNvPr id="17" name="Picture 16">
            <a:extLst>
              <a:ext uri="{FF2B5EF4-FFF2-40B4-BE49-F238E27FC236}">
                <a16:creationId xmlns:a16="http://schemas.microsoft.com/office/drawing/2014/main" id="{BDF089D3-0448-AE2D-3E7B-479FA6005EE7}"/>
              </a:ext>
            </a:extLst>
          </p:cNvPr>
          <p:cNvPicPr>
            <a:picLocks noChangeAspect="1"/>
          </p:cNvPicPr>
          <p:nvPr/>
        </p:nvPicPr>
        <p:blipFill>
          <a:blip r:embed="rId3"/>
          <a:stretch>
            <a:fillRect/>
          </a:stretch>
        </p:blipFill>
        <p:spPr>
          <a:xfrm>
            <a:off x="6511413" y="92148"/>
            <a:ext cx="2461136" cy="1095270"/>
          </a:xfrm>
          <a:prstGeom prst="rect">
            <a:avLst/>
          </a:prstGeom>
        </p:spPr>
      </p:pic>
    </p:spTree>
    <p:extLst>
      <p:ext uri="{BB962C8B-B14F-4D97-AF65-F5344CB8AC3E}">
        <p14:creationId xmlns:p14="http://schemas.microsoft.com/office/powerpoint/2010/main" val="50210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972" y="370187"/>
            <a:ext cx="5779656" cy="1036642"/>
          </a:xfrm>
        </p:spPr>
        <p:txBody>
          <a:bodyPr>
            <a:noAutofit/>
          </a:bodyPr>
          <a:lstStyle/>
          <a:p>
            <a:r>
              <a:rPr lang="lv-LV" sz="2000" dirty="0">
                <a:solidFill>
                  <a:schemeClr val="accent4">
                    <a:lumMod val="75000"/>
                  </a:schemeClr>
                </a:solidFill>
              </a:rPr>
              <a:t>Projekta iesniegums: A daļa </a:t>
            </a:r>
            <a:br>
              <a:rPr lang="lv-LV" sz="2000" dirty="0">
                <a:solidFill>
                  <a:schemeClr val="accent4">
                    <a:lumMod val="75000"/>
                  </a:schemeClr>
                </a:solidFill>
              </a:rPr>
            </a:br>
            <a:r>
              <a:rPr lang="lv-LV" sz="2000" b="0" dirty="0">
                <a:solidFill>
                  <a:schemeClr val="accent4">
                    <a:lumMod val="75000"/>
                  </a:schemeClr>
                </a:solidFill>
              </a:rPr>
              <a:t>1.nodaļa –Vispārīgā informācija </a:t>
            </a:r>
            <a:endParaRPr lang="lv-LV" sz="2200" b="0" dirty="0">
              <a:solidFill>
                <a:schemeClr val="accent4">
                  <a:lumMod val="75000"/>
                </a:schemeClr>
              </a:solidFill>
            </a:endParaRPr>
          </a:p>
        </p:txBody>
      </p:sp>
      <p:sp>
        <p:nvSpPr>
          <p:cNvPr id="3" name="Content Placeholder 2"/>
          <p:cNvSpPr>
            <a:spLocks noGrp="1"/>
          </p:cNvSpPr>
          <p:nvPr>
            <p:ph idx="1"/>
          </p:nvPr>
        </p:nvSpPr>
        <p:spPr>
          <a:xfrm>
            <a:off x="1581726" y="1639755"/>
            <a:ext cx="7350239" cy="4708531"/>
          </a:xfrm>
        </p:spPr>
        <p:txBody>
          <a:bodyPr>
            <a:normAutofit fontScale="77500" lnSpcReduction="20000"/>
          </a:bodyPr>
          <a:lstStyle/>
          <a:p>
            <a:pPr algn="just"/>
            <a:r>
              <a:rPr lang="lv-LV" sz="2400" dirty="0"/>
              <a:t>Projekta iesnieguma </a:t>
            </a:r>
            <a:r>
              <a:rPr lang="lv-LV" sz="2400" dirty="0">
                <a:solidFill>
                  <a:srgbClr val="C00000"/>
                </a:solidFill>
              </a:rPr>
              <a:t>A daļā </a:t>
            </a:r>
            <a:r>
              <a:rPr lang="lv-LV" sz="2400" dirty="0"/>
              <a:t>aizpildāmi šādi informācijas lauki:</a:t>
            </a:r>
          </a:p>
          <a:p>
            <a:pPr marL="342900" indent="-342900" algn="just">
              <a:buFont typeface="Arial" panose="020B0604020202020204" pitchFamily="34" charset="0"/>
              <a:buChar char="•"/>
            </a:pPr>
            <a:r>
              <a:rPr lang="lv-LV" sz="2400" dirty="0"/>
              <a:t>«Projekta iesniedzējs»; </a:t>
            </a:r>
          </a:p>
          <a:p>
            <a:pPr marL="342900" indent="-342900" algn="just">
              <a:buFont typeface="Arial" panose="020B0604020202020204" pitchFamily="34" charset="0"/>
              <a:buChar char="•"/>
            </a:pPr>
            <a:r>
              <a:rPr lang="lv-LV" sz="2400" dirty="0"/>
              <a:t>«Projekta sadarbības partneris – zinātniskā institūcija»; </a:t>
            </a:r>
          </a:p>
          <a:p>
            <a:pPr marL="342900" indent="-342900" algn="just">
              <a:buFont typeface="Arial" panose="020B0604020202020204" pitchFamily="34" charset="0"/>
              <a:buChar char="•"/>
            </a:pPr>
            <a:r>
              <a:rPr lang="lv-LV" sz="2400" dirty="0"/>
              <a:t>«Projekta vadītājs»; </a:t>
            </a:r>
          </a:p>
          <a:p>
            <a:pPr marL="342900" indent="-342900" algn="just">
              <a:buFont typeface="Arial" panose="020B0604020202020204" pitchFamily="34" charset="0"/>
              <a:buChar char="•"/>
            </a:pPr>
            <a:r>
              <a:rPr lang="lv-LV" sz="2400" dirty="0"/>
              <a:t>«Zinātnes nozare»; </a:t>
            </a:r>
          </a:p>
          <a:p>
            <a:pPr marL="342900" indent="-342900" algn="just">
              <a:buFont typeface="Arial" panose="020B0604020202020204" pitchFamily="34" charset="0"/>
              <a:buChar char="•"/>
            </a:pPr>
            <a:r>
              <a:rPr lang="lv-LV" sz="2400" dirty="0"/>
              <a:t>«Viedās specializācijas joma»; </a:t>
            </a:r>
          </a:p>
          <a:p>
            <a:pPr marL="342900" indent="-342900" algn="just">
              <a:buFont typeface="Arial" panose="020B0604020202020204" pitchFamily="34" charset="0"/>
              <a:buChar char="•"/>
            </a:pPr>
            <a:r>
              <a:rPr lang="lv-LV" sz="2400" dirty="0"/>
              <a:t>«Pētniecības veids»;</a:t>
            </a:r>
          </a:p>
          <a:p>
            <a:pPr marL="342900" indent="-342900" algn="just">
              <a:buFont typeface="Arial" panose="020B0604020202020204" pitchFamily="34" charset="0"/>
              <a:buChar char="•"/>
            </a:pPr>
            <a:r>
              <a:rPr lang="lv-LV" sz="2400" dirty="0"/>
              <a:t>«Projekta mērķis» un «Projekta tematiskais uzdevums»;</a:t>
            </a:r>
          </a:p>
          <a:p>
            <a:pPr marL="342900" indent="-342900" algn="just">
              <a:buFont typeface="Arial" panose="020B0604020202020204" pitchFamily="34" charset="0"/>
              <a:buChar char="•"/>
            </a:pPr>
            <a:r>
              <a:rPr lang="lv-LV" sz="2400" dirty="0"/>
              <a:t>«Projekta kopējais finansējums»;</a:t>
            </a:r>
          </a:p>
          <a:p>
            <a:pPr marL="342900" indent="-342900" algn="just">
              <a:buFont typeface="Arial" panose="020B0604020202020204" pitchFamily="34" charset="0"/>
              <a:buChar char="•"/>
            </a:pPr>
            <a:r>
              <a:rPr lang="lv-LV" sz="2400" dirty="0"/>
              <a:t>«Projekta kopsavilkums»;</a:t>
            </a:r>
          </a:p>
          <a:p>
            <a:pPr marL="342900" indent="-342900" algn="just">
              <a:buFont typeface="Arial" panose="020B0604020202020204" pitchFamily="34" charset="0"/>
              <a:buChar char="•"/>
            </a:pPr>
            <a:r>
              <a:rPr lang="lv-LV" sz="2400" dirty="0"/>
              <a:t>«Atslēgas vārdi»;</a:t>
            </a:r>
          </a:p>
          <a:p>
            <a:pPr marL="342900" indent="-342900" algn="just">
              <a:buFont typeface="Arial" panose="020B0604020202020204" pitchFamily="34" charset="0"/>
              <a:buChar char="•"/>
            </a:pPr>
            <a:r>
              <a:rPr lang="lv-LV" sz="2400" dirty="0"/>
              <a:t>«Īstenošanas periods (mēnešos)» </a:t>
            </a:r>
          </a:p>
          <a:p>
            <a:pPr algn="just"/>
            <a:r>
              <a:rPr lang="lv-LV" sz="2400" dirty="0"/>
              <a:t>Pēc datu lauku aizpildīšanas un saglabāšanas tos </a:t>
            </a:r>
          </a:p>
          <a:p>
            <a:pPr algn="just"/>
            <a:r>
              <a:rPr lang="lv-LV" sz="2400" dirty="0">
                <a:solidFill>
                  <a:schemeClr val="accent2">
                    <a:lumMod val="75000"/>
                  </a:schemeClr>
                </a:solidFill>
              </a:rPr>
              <a:t>labot nebūs iespējams! </a:t>
            </a:r>
          </a:p>
        </p:txBody>
      </p:sp>
      <p:pic>
        <p:nvPicPr>
          <p:cNvPr id="16" name="Picture 4" descr="Image result for checklist icon">
            <a:extLst>
              <a:ext uri="{FF2B5EF4-FFF2-40B4-BE49-F238E27FC236}">
                <a16:creationId xmlns:a16="http://schemas.microsoft.com/office/drawing/2014/main" id="{2E1B23E4-4668-E89B-014D-C87A64C26969}"/>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6" y="2184941"/>
            <a:ext cx="269357" cy="269975"/>
          </a:xfrm>
          <a:prstGeom prst="rect">
            <a:avLst/>
          </a:prstGeom>
          <a:solidFill>
            <a:srgbClr val="FF9900"/>
          </a:solidFill>
          <a:ln>
            <a:noFill/>
          </a:ln>
        </p:spPr>
      </p:pic>
      <p:pic>
        <p:nvPicPr>
          <p:cNvPr id="17" name="Picture 4" descr="Image result for checklist icon">
            <a:extLst>
              <a:ext uri="{FF2B5EF4-FFF2-40B4-BE49-F238E27FC236}">
                <a16:creationId xmlns:a16="http://schemas.microsoft.com/office/drawing/2014/main" id="{536C7683-DA5C-4847-1453-5E71A289C476}"/>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5" y="2495488"/>
            <a:ext cx="269357" cy="269975"/>
          </a:xfrm>
          <a:prstGeom prst="rect">
            <a:avLst/>
          </a:prstGeom>
          <a:solidFill>
            <a:srgbClr val="FF9900"/>
          </a:solidFill>
          <a:ln>
            <a:noFill/>
          </a:ln>
        </p:spPr>
      </p:pic>
      <p:pic>
        <p:nvPicPr>
          <p:cNvPr id="18" name="Picture 4" descr="Image result for checklist icon">
            <a:extLst>
              <a:ext uri="{FF2B5EF4-FFF2-40B4-BE49-F238E27FC236}">
                <a16:creationId xmlns:a16="http://schemas.microsoft.com/office/drawing/2014/main" id="{8EB4DC67-41A7-147E-CB78-AFD6474795CB}"/>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4" y="2806035"/>
            <a:ext cx="269357" cy="269975"/>
          </a:xfrm>
          <a:prstGeom prst="rect">
            <a:avLst/>
          </a:prstGeom>
          <a:solidFill>
            <a:srgbClr val="FF9900"/>
          </a:solidFill>
          <a:ln>
            <a:noFill/>
          </a:ln>
        </p:spPr>
      </p:pic>
      <p:pic>
        <p:nvPicPr>
          <p:cNvPr id="19" name="Picture 4" descr="Image result for checklist icon">
            <a:extLst>
              <a:ext uri="{FF2B5EF4-FFF2-40B4-BE49-F238E27FC236}">
                <a16:creationId xmlns:a16="http://schemas.microsoft.com/office/drawing/2014/main" id="{AA1E9547-82BD-C259-6B06-C05202DD5DB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2" y="3100831"/>
            <a:ext cx="269357" cy="269975"/>
          </a:xfrm>
          <a:prstGeom prst="rect">
            <a:avLst/>
          </a:prstGeom>
          <a:solidFill>
            <a:srgbClr val="FF9900"/>
          </a:solidFill>
          <a:ln>
            <a:noFill/>
          </a:ln>
        </p:spPr>
      </p:pic>
      <p:pic>
        <p:nvPicPr>
          <p:cNvPr id="20" name="Picture 4" descr="Image result for checklist icon">
            <a:extLst>
              <a:ext uri="{FF2B5EF4-FFF2-40B4-BE49-F238E27FC236}">
                <a16:creationId xmlns:a16="http://schemas.microsoft.com/office/drawing/2014/main" id="{380F6FA7-0CE6-2A16-5628-29A19E52268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6" y="3387172"/>
            <a:ext cx="269357" cy="269975"/>
          </a:xfrm>
          <a:prstGeom prst="rect">
            <a:avLst/>
          </a:prstGeom>
          <a:solidFill>
            <a:srgbClr val="FF9900"/>
          </a:solidFill>
          <a:ln>
            <a:noFill/>
          </a:ln>
        </p:spPr>
      </p:pic>
      <p:pic>
        <p:nvPicPr>
          <p:cNvPr id="21" name="Picture 4" descr="Image result for checklist icon">
            <a:extLst>
              <a:ext uri="{FF2B5EF4-FFF2-40B4-BE49-F238E27FC236}">
                <a16:creationId xmlns:a16="http://schemas.microsoft.com/office/drawing/2014/main" id="{83E1B23E-7FB2-1112-3508-3027A2A5273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3" y="3683134"/>
            <a:ext cx="269357" cy="269975"/>
          </a:xfrm>
          <a:prstGeom prst="rect">
            <a:avLst/>
          </a:prstGeom>
          <a:solidFill>
            <a:srgbClr val="FF9900"/>
          </a:solidFill>
          <a:ln>
            <a:noFill/>
          </a:ln>
        </p:spPr>
      </p:pic>
      <p:pic>
        <p:nvPicPr>
          <p:cNvPr id="22" name="Picture 4" descr="Image result for checklist icon">
            <a:extLst>
              <a:ext uri="{FF2B5EF4-FFF2-40B4-BE49-F238E27FC236}">
                <a16:creationId xmlns:a16="http://schemas.microsoft.com/office/drawing/2014/main" id="{03968442-653E-B74A-89F8-E18BC966DDAF}"/>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1" y="4004361"/>
            <a:ext cx="269357" cy="269975"/>
          </a:xfrm>
          <a:prstGeom prst="rect">
            <a:avLst/>
          </a:prstGeom>
          <a:solidFill>
            <a:srgbClr val="FF9900"/>
          </a:solidFill>
          <a:ln>
            <a:noFill/>
          </a:ln>
        </p:spPr>
      </p:pic>
      <p:pic>
        <p:nvPicPr>
          <p:cNvPr id="24" name="Picture 23">
            <a:extLst>
              <a:ext uri="{FF2B5EF4-FFF2-40B4-BE49-F238E27FC236}">
                <a16:creationId xmlns:a16="http://schemas.microsoft.com/office/drawing/2014/main" id="{06AB6CDB-8E03-2E2F-F458-B452CC9F170E}"/>
              </a:ext>
            </a:extLst>
          </p:cNvPr>
          <p:cNvPicPr>
            <a:picLocks noChangeAspect="1"/>
          </p:cNvPicPr>
          <p:nvPr/>
        </p:nvPicPr>
        <p:blipFill>
          <a:blip r:embed="rId3"/>
          <a:stretch>
            <a:fillRect/>
          </a:stretch>
        </p:blipFill>
        <p:spPr>
          <a:xfrm>
            <a:off x="6629400" y="97694"/>
            <a:ext cx="2343149" cy="1042762"/>
          </a:xfrm>
          <a:prstGeom prst="rect">
            <a:avLst/>
          </a:prstGeom>
        </p:spPr>
      </p:pic>
      <p:pic>
        <p:nvPicPr>
          <p:cNvPr id="4" name="Picture 3">
            <a:extLst>
              <a:ext uri="{FF2B5EF4-FFF2-40B4-BE49-F238E27FC236}">
                <a16:creationId xmlns:a16="http://schemas.microsoft.com/office/drawing/2014/main" id="{B8214C85-ACC0-0307-DB0A-650ADC783F04}"/>
              </a:ext>
            </a:extLst>
          </p:cNvPr>
          <p:cNvPicPr>
            <a:picLocks noChangeAspect="1"/>
          </p:cNvPicPr>
          <p:nvPr/>
        </p:nvPicPr>
        <p:blipFill>
          <a:blip r:embed="rId4"/>
          <a:stretch>
            <a:fillRect/>
          </a:stretch>
        </p:blipFill>
        <p:spPr>
          <a:xfrm>
            <a:off x="1650466" y="4417878"/>
            <a:ext cx="268247" cy="268247"/>
          </a:xfrm>
          <a:prstGeom prst="rect">
            <a:avLst/>
          </a:prstGeom>
        </p:spPr>
      </p:pic>
      <p:pic>
        <p:nvPicPr>
          <p:cNvPr id="5" name="Picture 4">
            <a:extLst>
              <a:ext uri="{FF2B5EF4-FFF2-40B4-BE49-F238E27FC236}">
                <a16:creationId xmlns:a16="http://schemas.microsoft.com/office/drawing/2014/main" id="{62CB80F5-5944-B34B-127F-76768264276B}"/>
              </a:ext>
            </a:extLst>
          </p:cNvPr>
          <p:cNvPicPr>
            <a:picLocks noChangeAspect="1"/>
          </p:cNvPicPr>
          <p:nvPr/>
        </p:nvPicPr>
        <p:blipFill>
          <a:blip r:embed="rId4"/>
          <a:stretch>
            <a:fillRect/>
          </a:stretch>
        </p:blipFill>
        <p:spPr>
          <a:xfrm>
            <a:off x="1650466" y="4699983"/>
            <a:ext cx="268247" cy="268247"/>
          </a:xfrm>
          <a:prstGeom prst="rect">
            <a:avLst/>
          </a:prstGeom>
        </p:spPr>
      </p:pic>
      <p:pic>
        <p:nvPicPr>
          <p:cNvPr id="6" name="Picture 5">
            <a:extLst>
              <a:ext uri="{FF2B5EF4-FFF2-40B4-BE49-F238E27FC236}">
                <a16:creationId xmlns:a16="http://schemas.microsoft.com/office/drawing/2014/main" id="{91C15784-EE75-7256-2C53-38C991C89070}"/>
              </a:ext>
            </a:extLst>
          </p:cNvPr>
          <p:cNvPicPr>
            <a:picLocks noChangeAspect="1"/>
          </p:cNvPicPr>
          <p:nvPr/>
        </p:nvPicPr>
        <p:blipFill>
          <a:blip r:embed="rId4"/>
          <a:stretch>
            <a:fillRect/>
          </a:stretch>
        </p:blipFill>
        <p:spPr>
          <a:xfrm>
            <a:off x="1649350" y="4995945"/>
            <a:ext cx="268247" cy="268247"/>
          </a:xfrm>
          <a:prstGeom prst="rect">
            <a:avLst/>
          </a:prstGeom>
        </p:spPr>
      </p:pic>
      <p:pic>
        <p:nvPicPr>
          <p:cNvPr id="7" name="Picture 6">
            <a:extLst>
              <a:ext uri="{FF2B5EF4-FFF2-40B4-BE49-F238E27FC236}">
                <a16:creationId xmlns:a16="http://schemas.microsoft.com/office/drawing/2014/main" id="{2AAE1261-D8C9-7819-CEDC-2FB8570FB066}"/>
              </a:ext>
            </a:extLst>
          </p:cNvPr>
          <p:cNvPicPr>
            <a:picLocks noChangeAspect="1"/>
          </p:cNvPicPr>
          <p:nvPr/>
        </p:nvPicPr>
        <p:blipFill>
          <a:blip r:embed="rId4"/>
          <a:stretch>
            <a:fillRect/>
          </a:stretch>
        </p:blipFill>
        <p:spPr>
          <a:xfrm>
            <a:off x="1649351" y="5306492"/>
            <a:ext cx="268247" cy="268247"/>
          </a:xfrm>
          <a:prstGeom prst="rect">
            <a:avLst/>
          </a:prstGeom>
        </p:spPr>
      </p:pic>
    </p:spTree>
    <p:extLst>
      <p:ext uri="{BB962C8B-B14F-4D97-AF65-F5344CB8AC3E}">
        <p14:creationId xmlns:p14="http://schemas.microsoft.com/office/powerpoint/2010/main" val="3244981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3CA5-D413-3ECC-A859-39755E2F037D}"/>
              </a:ext>
            </a:extLst>
          </p:cNvPr>
          <p:cNvSpPr>
            <a:spLocks noGrp="1"/>
          </p:cNvSpPr>
          <p:nvPr>
            <p:ph type="title"/>
          </p:nvPr>
        </p:nvSpPr>
        <p:spPr>
          <a:xfrm>
            <a:off x="1764890" y="228600"/>
            <a:ext cx="6096000" cy="1036642"/>
          </a:xfrm>
        </p:spPr>
        <p:txBody>
          <a:bodyPr/>
          <a:lstStyle/>
          <a:p>
            <a:r>
              <a:rPr lang="lv-LV" dirty="0">
                <a:solidFill>
                  <a:schemeClr val="accent4">
                    <a:lumMod val="75000"/>
                  </a:schemeClr>
                </a:solidFill>
              </a:rPr>
              <a:t>Projekta iesniegšana </a:t>
            </a:r>
            <a:br>
              <a:rPr lang="lv-LV" dirty="0">
                <a:solidFill>
                  <a:schemeClr val="accent4">
                    <a:lumMod val="75000"/>
                  </a:schemeClr>
                </a:solidFill>
              </a:rPr>
            </a:br>
            <a:r>
              <a:rPr lang="lv-LV" dirty="0">
                <a:solidFill>
                  <a:schemeClr val="accent4">
                    <a:lumMod val="75000"/>
                  </a:schemeClr>
                </a:solidFill>
              </a:rPr>
              <a:t>informācijas sistēmā A daļa</a:t>
            </a:r>
          </a:p>
        </p:txBody>
      </p:sp>
      <p:pic>
        <p:nvPicPr>
          <p:cNvPr id="9" name="Content Placeholder 8">
            <a:extLst>
              <a:ext uri="{FF2B5EF4-FFF2-40B4-BE49-F238E27FC236}">
                <a16:creationId xmlns:a16="http://schemas.microsoft.com/office/drawing/2014/main" id="{F2988A36-B26A-5220-2408-53BFB8E24707}"/>
              </a:ext>
            </a:extLst>
          </p:cNvPr>
          <p:cNvPicPr>
            <a:picLocks noGrp="1" noChangeAspect="1"/>
          </p:cNvPicPr>
          <p:nvPr>
            <p:ph idx="1"/>
          </p:nvPr>
        </p:nvPicPr>
        <p:blipFill>
          <a:blip r:embed="rId2"/>
          <a:stretch>
            <a:fillRect/>
          </a:stretch>
        </p:blipFill>
        <p:spPr>
          <a:xfrm>
            <a:off x="1445342" y="2261610"/>
            <a:ext cx="7241458" cy="3986057"/>
          </a:xfrm>
        </p:spPr>
      </p:pic>
      <p:sp>
        <p:nvSpPr>
          <p:cNvPr id="4" name="Text Placeholder 3">
            <a:extLst>
              <a:ext uri="{FF2B5EF4-FFF2-40B4-BE49-F238E27FC236}">
                <a16:creationId xmlns:a16="http://schemas.microsoft.com/office/drawing/2014/main" id="{6750BE36-8141-5DC8-01A8-D58FBD88405C}"/>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F90FAF9B-1568-1AF2-DE92-522BFF3A4BEE}"/>
              </a:ext>
            </a:extLst>
          </p:cNvPr>
          <p:cNvSpPr>
            <a:spLocks noGrp="1"/>
          </p:cNvSpPr>
          <p:nvPr>
            <p:ph type="body" sz="quarter" idx="12"/>
          </p:nvPr>
        </p:nvSpPr>
        <p:spPr/>
        <p:txBody>
          <a:bodyPr/>
          <a:lstStyle/>
          <a:p>
            <a:endParaRPr lang="lv-LV"/>
          </a:p>
        </p:txBody>
      </p:sp>
      <p:pic>
        <p:nvPicPr>
          <p:cNvPr id="10" name="Picture 9">
            <a:extLst>
              <a:ext uri="{FF2B5EF4-FFF2-40B4-BE49-F238E27FC236}">
                <a16:creationId xmlns:a16="http://schemas.microsoft.com/office/drawing/2014/main" id="{C10B2B73-44B0-54A0-A74F-66D612017B0C}"/>
              </a:ext>
            </a:extLst>
          </p:cNvPr>
          <p:cNvPicPr>
            <a:picLocks noChangeAspect="1"/>
          </p:cNvPicPr>
          <p:nvPr/>
        </p:nvPicPr>
        <p:blipFill>
          <a:blip r:embed="rId3"/>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1921438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168" y="558323"/>
            <a:ext cx="6347254" cy="1036642"/>
          </a:xfrm>
        </p:spPr>
        <p:txBody>
          <a:bodyPr>
            <a:noAutofit/>
          </a:bodyPr>
          <a:lstStyle/>
          <a:p>
            <a:r>
              <a:rPr lang="lv-LV" sz="2000" dirty="0">
                <a:solidFill>
                  <a:schemeClr val="accent4">
                    <a:lumMod val="75000"/>
                  </a:schemeClr>
                </a:solidFill>
              </a:rPr>
              <a:t>Projekta iesniegums: A daļa </a:t>
            </a:r>
            <a:br>
              <a:rPr lang="lv-LV" sz="2000" dirty="0">
                <a:solidFill>
                  <a:schemeClr val="accent4">
                    <a:lumMod val="75000"/>
                  </a:schemeClr>
                </a:solidFill>
              </a:rPr>
            </a:br>
            <a:r>
              <a:rPr lang="lv-LV" sz="2000" b="0" dirty="0">
                <a:solidFill>
                  <a:schemeClr val="accent4">
                    <a:lumMod val="75000"/>
                  </a:schemeClr>
                </a:solidFill>
              </a:rPr>
              <a:t>1.nodaļa –Vispārīgā informācija  </a:t>
            </a:r>
            <a:br>
              <a:rPr lang="lv-LV" sz="2000" b="0" dirty="0">
                <a:solidFill>
                  <a:schemeClr val="accent4">
                    <a:lumMod val="75000"/>
                  </a:schemeClr>
                </a:solidFill>
              </a:rPr>
            </a:br>
            <a:r>
              <a:rPr lang="lv-LV" sz="1600" b="0" dirty="0">
                <a:solidFill>
                  <a:schemeClr val="accent4">
                    <a:lumMod val="75000"/>
                  </a:schemeClr>
                </a:solidFill>
              </a:rPr>
              <a:t>Informācijas sistēmas nosacījumi</a:t>
            </a:r>
            <a:endParaRPr lang="lv-LV" sz="2200" dirty="0">
              <a:solidFill>
                <a:schemeClr val="accent4">
                  <a:lumMod val="75000"/>
                </a:schemeClr>
              </a:solidFill>
            </a:endParaRPr>
          </a:p>
        </p:txBody>
      </p:sp>
      <p:sp>
        <p:nvSpPr>
          <p:cNvPr id="3" name="Content Placeholder 2"/>
          <p:cNvSpPr>
            <a:spLocks noGrp="1"/>
          </p:cNvSpPr>
          <p:nvPr>
            <p:ph idx="1"/>
          </p:nvPr>
        </p:nvSpPr>
        <p:spPr>
          <a:xfrm>
            <a:off x="165786" y="1649540"/>
            <a:ext cx="8812427" cy="4827460"/>
          </a:xfrm>
        </p:spPr>
        <p:txBody>
          <a:bodyPr>
            <a:normAutofit/>
          </a:bodyPr>
          <a:lstStyle/>
          <a:p>
            <a:pPr algn="just"/>
            <a:r>
              <a:rPr lang="lv-LV" sz="1600" dirty="0"/>
              <a:t>	Pēc sadaļas «Vispārīgā informācija» aizpildīšanas un saglabāšanas 	projekta iesniegumam tiks piešķirts numurs </a:t>
            </a:r>
            <a:r>
              <a:rPr lang="lv-LV" sz="1600" b="1" dirty="0">
                <a:solidFill>
                  <a:schemeClr val="accent2">
                    <a:lumMod val="75000"/>
                  </a:schemeClr>
                </a:solidFill>
              </a:rPr>
              <a:t>VPP-VARAM-DABA-2024/1; VPP-VARAM-DABA-2024/2; VPP-VARAM-DABA-2024/3 </a:t>
            </a:r>
            <a:r>
              <a:rPr lang="lv-LV" sz="1600" dirty="0"/>
              <a:t>kuru izmanto aizpildot institūciju apliecinājumus (projekta iesnieguma D, E daļas).</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0784D54D-54B8-49BB-9C83-4C2CA4EEF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122" y="2750539"/>
            <a:ext cx="3535355" cy="3549138"/>
          </a:xfrm>
          <a:prstGeom prst="rect">
            <a:avLst/>
          </a:prstGeom>
        </p:spPr>
      </p:pic>
      <p:sp>
        <p:nvSpPr>
          <p:cNvPr id="11" name="Rectangle 10">
            <a:extLst>
              <a:ext uri="{FF2B5EF4-FFF2-40B4-BE49-F238E27FC236}">
                <a16:creationId xmlns:a16="http://schemas.microsoft.com/office/drawing/2014/main" id="{0EC3AD44-8D07-1010-5963-FC18C58C8F81}"/>
              </a:ext>
            </a:extLst>
          </p:cNvPr>
          <p:cNvSpPr/>
          <p:nvPr/>
        </p:nvSpPr>
        <p:spPr>
          <a:xfrm>
            <a:off x="3109122" y="4129549"/>
            <a:ext cx="3347884"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000" dirty="0">
                <a:solidFill>
                  <a:schemeClr val="tx1">
                    <a:lumMod val="50000"/>
                    <a:lumOff val="50000"/>
                  </a:schemeClr>
                </a:solidFill>
              </a:rPr>
              <a:t>VPP-VARAM-DABA-2024/1</a:t>
            </a:r>
          </a:p>
        </p:txBody>
      </p:sp>
      <p:pic>
        <p:nvPicPr>
          <p:cNvPr id="13" name="Picture 4" descr="Image result for checklist icon">
            <a:extLst>
              <a:ext uri="{FF2B5EF4-FFF2-40B4-BE49-F238E27FC236}">
                <a16:creationId xmlns:a16="http://schemas.microsoft.com/office/drawing/2014/main" id="{6F88A821-ED8F-8733-07DC-65FA8B252F6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282" y="1703135"/>
            <a:ext cx="269357" cy="269975"/>
          </a:xfrm>
          <a:prstGeom prst="rect">
            <a:avLst/>
          </a:prstGeom>
          <a:solidFill>
            <a:srgbClr val="FF9900"/>
          </a:solidFill>
          <a:ln>
            <a:noFill/>
          </a:ln>
        </p:spPr>
      </p:pic>
      <p:pic>
        <p:nvPicPr>
          <p:cNvPr id="14" name="Picture 13">
            <a:extLst>
              <a:ext uri="{FF2B5EF4-FFF2-40B4-BE49-F238E27FC236}">
                <a16:creationId xmlns:a16="http://schemas.microsoft.com/office/drawing/2014/main" id="{4745C3B0-2354-DECB-D7C0-88F6CCF16191}"/>
              </a:ext>
            </a:extLst>
          </p:cNvPr>
          <p:cNvPicPr>
            <a:picLocks noChangeAspect="1"/>
          </p:cNvPicPr>
          <p:nvPr/>
        </p:nvPicPr>
        <p:blipFill>
          <a:blip r:embed="rId4"/>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4254572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172" y="381000"/>
            <a:ext cx="7068064" cy="1036642"/>
          </a:xfrm>
        </p:spPr>
        <p:txBody>
          <a:bodyPr>
            <a:noAutofit/>
          </a:bodyPr>
          <a:lstStyle/>
          <a:p>
            <a:r>
              <a:rPr lang="lv-LV" sz="2000" dirty="0">
                <a:solidFill>
                  <a:schemeClr val="accent4">
                    <a:lumMod val="75000"/>
                  </a:schemeClr>
                </a:solidFill>
              </a:rPr>
              <a:t>Projekta iesniegums: A daļa </a:t>
            </a:r>
            <a:br>
              <a:rPr lang="lv-LV" sz="2000" dirty="0">
                <a:solidFill>
                  <a:schemeClr val="accent4">
                    <a:lumMod val="75000"/>
                  </a:schemeClr>
                </a:solidFill>
              </a:rPr>
            </a:br>
            <a:r>
              <a:rPr lang="lv-LV" sz="2000" dirty="0">
                <a:solidFill>
                  <a:schemeClr val="accent4">
                    <a:lumMod val="75000"/>
                  </a:schemeClr>
                </a:solidFill>
              </a:rPr>
              <a:t>«Vispārīgā informācija»</a:t>
            </a:r>
            <a:br>
              <a:rPr lang="lv-LV" sz="2000" dirty="0">
                <a:solidFill>
                  <a:schemeClr val="accent4">
                    <a:lumMod val="75000"/>
                  </a:schemeClr>
                </a:solidFill>
              </a:rPr>
            </a:br>
            <a:r>
              <a:rPr lang="lv-LV" sz="2000" b="0" dirty="0">
                <a:solidFill>
                  <a:schemeClr val="accent4">
                    <a:lumMod val="75000"/>
                  </a:schemeClr>
                </a:solidFill>
              </a:rPr>
              <a:t>2. nodaļa – Zinātniskā grupa </a:t>
            </a:r>
            <a:endParaRPr lang="lv-LV" sz="2000" dirty="0">
              <a:solidFill>
                <a:schemeClr val="accent4">
                  <a:lumMod val="75000"/>
                </a:schemeClr>
              </a:solidFill>
            </a:endParaRPr>
          </a:p>
        </p:txBody>
      </p:sp>
      <p:sp>
        <p:nvSpPr>
          <p:cNvPr id="3" name="Content Placeholder 2"/>
          <p:cNvSpPr>
            <a:spLocks noGrp="1"/>
          </p:cNvSpPr>
          <p:nvPr>
            <p:ph idx="1"/>
          </p:nvPr>
        </p:nvSpPr>
        <p:spPr>
          <a:xfrm>
            <a:off x="1832230" y="1679980"/>
            <a:ext cx="7067006" cy="4635124"/>
          </a:xfrm>
        </p:spPr>
        <p:txBody>
          <a:bodyPr>
            <a:normAutofit/>
          </a:bodyPr>
          <a:lstStyle/>
          <a:p>
            <a:r>
              <a:rPr lang="lv-LV" sz="1600" dirty="0"/>
              <a:t>Sadaļā «Zinātniskā grupa» augšupielādē projekta vadītāja un galveno izpildītāju CV </a:t>
            </a:r>
            <a:r>
              <a:rPr lang="lv-LV" sz="1600" u="sng" dirty="0"/>
              <a:t>parakstītu</a:t>
            </a:r>
            <a:r>
              <a:rPr lang="lv-LV" sz="1600" dirty="0"/>
              <a:t> (PDF datnes formātā). </a:t>
            </a:r>
          </a:p>
          <a:p>
            <a:r>
              <a:rPr lang="lv-LV" sz="1600" dirty="0"/>
              <a:t>Ievada visu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937" y="2909098"/>
            <a:ext cx="5131908" cy="3786669"/>
          </a:xfrm>
          <a:prstGeom prst="rect">
            <a:avLst/>
          </a:prstGeom>
        </p:spPr>
      </p:pic>
      <p:sp>
        <p:nvSpPr>
          <p:cNvPr id="12" name="Rectangle 11">
            <a:extLst>
              <a:ext uri="{FF2B5EF4-FFF2-40B4-BE49-F238E27FC236}">
                <a16:creationId xmlns:a16="http://schemas.microsoft.com/office/drawing/2014/main" id="{30A4FE19-B5EE-8A3D-8C93-CEEB3A8BFDC0}"/>
              </a:ext>
            </a:extLst>
          </p:cNvPr>
          <p:cNvSpPr/>
          <p:nvPr/>
        </p:nvSpPr>
        <p:spPr>
          <a:xfrm>
            <a:off x="1920937" y="3777046"/>
            <a:ext cx="3347884"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000" dirty="0">
                <a:solidFill>
                  <a:schemeClr val="tx1">
                    <a:lumMod val="50000"/>
                    <a:lumOff val="50000"/>
                  </a:schemeClr>
                </a:solidFill>
              </a:rPr>
              <a:t>VPP-VARAM-DABA-2024/1</a:t>
            </a:r>
          </a:p>
        </p:txBody>
      </p:sp>
      <p:pic>
        <p:nvPicPr>
          <p:cNvPr id="13" name="Picture 4" descr="Image result for checklist icon">
            <a:extLst>
              <a:ext uri="{FF2B5EF4-FFF2-40B4-BE49-F238E27FC236}">
                <a16:creationId xmlns:a16="http://schemas.microsoft.com/office/drawing/2014/main" id="{FE569964-C57D-AD68-005C-97205EB67D2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3952" y="1750943"/>
            <a:ext cx="269357" cy="269975"/>
          </a:xfrm>
          <a:prstGeom prst="rect">
            <a:avLst/>
          </a:prstGeom>
          <a:solidFill>
            <a:srgbClr val="FF9900"/>
          </a:solidFill>
          <a:ln>
            <a:noFill/>
          </a:ln>
        </p:spPr>
      </p:pic>
      <p:pic>
        <p:nvPicPr>
          <p:cNvPr id="14" name="Picture 4" descr="Image result for checklist icon">
            <a:extLst>
              <a:ext uri="{FF2B5EF4-FFF2-40B4-BE49-F238E27FC236}">
                <a16:creationId xmlns:a16="http://schemas.microsoft.com/office/drawing/2014/main" id="{50B65A9A-2905-F1AB-B6A6-4811D6C9915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874" y="2258460"/>
            <a:ext cx="269357" cy="269975"/>
          </a:xfrm>
          <a:prstGeom prst="rect">
            <a:avLst/>
          </a:prstGeom>
          <a:solidFill>
            <a:srgbClr val="FF9900"/>
          </a:solidFill>
          <a:ln>
            <a:noFill/>
          </a:ln>
        </p:spPr>
      </p:pic>
      <p:pic>
        <p:nvPicPr>
          <p:cNvPr id="15" name="Picture 14">
            <a:extLst>
              <a:ext uri="{FF2B5EF4-FFF2-40B4-BE49-F238E27FC236}">
                <a16:creationId xmlns:a16="http://schemas.microsoft.com/office/drawing/2014/main" id="{A9E57C8C-B3D2-1085-12D0-407C1B40BCBE}"/>
              </a:ext>
            </a:extLst>
          </p:cNvPr>
          <p:cNvPicPr>
            <a:picLocks noChangeAspect="1"/>
          </p:cNvPicPr>
          <p:nvPr/>
        </p:nvPicPr>
        <p:blipFill>
          <a:blip r:embed="rId4"/>
          <a:stretch>
            <a:fillRect/>
          </a:stretch>
        </p:blipFill>
        <p:spPr>
          <a:xfrm>
            <a:off x="6705600" y="49528"/>
            <a:ext cx="2343149" cy="1042762"/>
          </a:xfrm>
          <a:prstGeom prst="rect">
            <a:avLst/>
          </a:prstGeom>
        </p:spPr>
      </p:pic>
    </p:spTree>
    <p:extLst>
      <p:ext uri="{BB962C8B-B14F-4D97-AF65-F5344CB8AC3E}">
        <p14:creationId xmlns:p14="http://schemas.microsoft.com/office/powerpoint/2010/main" val="3956353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91" y="366394"/>
            <a:ext cx="7068064" cy="1036642"/>
          </a:xfrm>
        </p:spPr>
        <p:txBody>
          <a:bodyPr>
            <a:noAutofit/>
          </a:bodyPr>
          <a:lstStyle/>
          <a:p>
            <a:r>
              <a:rPr lang="lv-LV" sz="2000" dirty="0">
                <a:solidFill>
                  <a:schemeClr val="accent4">
                    <a:lumMod val="75000"/>
                  </a:schemeClr>
                </a:solidFill>
              </a:rPr>
              <a:t>Projekta iesniegums: A daļa </a:t>
            </a:r>
            <a:br>
              <a:rPr lang="lv-LV" sz="2000" dirty="0">
                <a:solidFill>
                  <a:schemeClr val="accent4">
                    <a:lumMod val="75000"/>
                  </a:schemeClr>
                </a:solidFill>
              </a:rPr>
            </a:br>
            <a:r>
              <a:rPr lang="lv-LV" sz="2000" dirty="0">
                <a:solidFill>
                  <a:schemeClr val="accent4">
                    <a:lumMod val="75000"/>
                  </a:schemeClr>
                </a:solidFill>
              </a:rPr>
              <a:t>«Vispārīgā informācija»</a:t>
            </a:r>
            <a:br>
              <a:rPr lang="lv-LV" sz="2000" dirty="0">
                <a:solidFill>
                  <a:schemeClr val="accent4">
                    <a:lumMod val="75000"/>
                  </a:schemeClr>
                </a:solidFill>
              </a:rPr>
            </a:br>
            <a:r>
              <a:rPr lang="lv-LV" sz="1400" b="0" dirty="0">
                <a:solidFill>
                  <a:schemeClr val="accent4">
                    <a:lumMod val="75000"/>
                  </a:schemeClr>
                </a:solidFill>
              </a:rPr>
              <a:t>2. nodaļa – Zinātniskā grupa </a:t>
            </a:r>
            <a:endParaRPr lang="lv-LV" sz="2200" dirty="0">
              <a:solidFill>
                <a:schemeClr val="accent4">
                  <a:lumMod val="75000"/>
                </a:schemeClr>
              </a:solidFill>
            </a:endParaRPr>
          </a:p>
        </p:txBody>
      </p:sp>
      <p:sp>
        <p:nvSpPr>
          <p:cNvPr id="3" name="Content Placeholder 2"/>
          <p:cNvSpPr>
            <a:spLocks noGrp="1"/>
          </p:cNvSpPr>
          <p:nvPr>
            <p:ph idx="1"/>
          </p:nvPr>
        </p:nvSpPr>
        <p:spPr>
          <a:xfrm>
            <a:off x="1619794" y="1680499"/>
            <a:ext cx="7067006" cy="4635124"/>
          </a:xfrm>
        </p:spPr>
        <p:txBody>
          <a:bodyPr>
            <a:normAutofit/>
          </a:bodyPr>
          <a:lstStyle/>
          <a:p>
            <a:r>
              <a:rPr lang="lv-LV" sz="1600" dirty="0"/>
              <a:t>Sadaļā «Zinātniskā grupa» augšupielādē projekta vadītāja un galveno izpildītāju CV (PDF datnes formātā). </a:t>
            </a:r>
          </a:p>
          <a:p>
            <a:r>
              <a:rPr lang="lv-LV" sz="1600" dirty="0"/>
              <a:t>Ievada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85" y="3071331"/>
            <a:ext cx="2800617" cy="2326291"/>
          </a:xfrm>
          <a:prstGeom prst="rect">
            <a:avLst/>
          </a:prstGeom>
        </p:spPr>
      </p:pic>
      <p:pic>
        <p:nvPicPr>
          <p:cNvPr id="10" name="Picture 9">
            <a:extLst>
              <a:ext uri="{FF2B5EF4-FFF2-40B4-BE49-F238E27FC236}">
                <a16:creationId xmlns:a16="http://schemas.microsoft.com/office/drawing/2014/main" id="{D403FD9F-8CCB-495C-91B3-CFBF0A99F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03" y="3429517"/>
            <a:ext cx="5802452" cy="1747984"/>
          </a:xfrm>
          <a:prstGeom prst="rect">
            <a:avLst/>
          </a:prstGeom>
        </p:spPr>
      </p:pic>
      <p:sp>
        <p:nvSpPr>
          <p:cNvPr id="9" name="Rectangle 8">
            <a:extLst>
              <a:ext uri="{FF2B5EF4-FFF2-40B4-BE49-F238E27FC236}">
                <a16:creationId xmlns:a16="http://schemas.microsoft.com/office/drawing/2014/main" id="{AD8FB967-1FFA-8FD7-3D55-0A6A79AA11D3}"/>
              </a:ext>
            </a:extLst>
          </p:cNvPr>
          <p:cNvSpPr/>
          <p:nvPr/>
        </p:nvSpPr>
        <p:spPr>
          <a:xfrm>
            <a:off x="55445" y="3613356"/>
            <a:ext cx="2828903"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800" dirty="0">
                <a:solidFill>
                  <a:schemeClr val="tx1">
                    <a:lumMod val="50000"/>
                    <a:lumOff val="50000"/>
                  </a:schemeClr>
                </a:solidFill>
              </a:rPr>
              <a:t>VPP-VARAM-DABA-2024/1</a:t>
            </a:r>
          </a:p>
        </p:txBody>
      </p:sp>
      <p:pic>
        <p:nvPicPr>
          <p:cNvPr id="14" name="Picture 4" descr="Image result for checklist icon">
            <a:extLst>
              <a:ext uri="{FF2B5EF4-FFF2-40B4-BE49-F238E27FC236}">
                <a16:creationId xmlns:a16="http://schemas.microsoft.com/office/drawing/2014/main" id="{073F8D1F-D3B0-23F5-2600-850BC7303FD9}"/>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2378" y="1741571"/>
            <a:ext cx="269357" cy="269975"/>
          </a:xfrm>
          <a:prstGeom prst="rect">
            <a:avLst/>
          </a:prstGeom>
          <a:solidFill>
            <a:srgbClr val="FF9900"/>
          </a:solidFill>
          <a:ln>
            <a:noFill/>
          </a:ln>
        </p:spPr>
      </p:pic>
      <p:pic>
        <p:nvPicPr>
          <p:cNvPr id="15" name="Picture 4" descr="Image result for checklist icon">
            <a:extLst>
              <a:ext uri="{FF2B5EF4-FFF2-40B4-BE49-F238E27FC236}">
                <a16:creationId xmlns:a16="http://schemas.microsoft.com/office/drawing/2014/main" id="{FAA17039-ADB9-0A2F-9A26-30D4231FA5EF}"/>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0437" y="2282559"/>
            <a:ext cx="269357" cy="269975"/>
          </a:xfrm>
          <a:prstGeom prst="rect">
            <a:avLst/>
          </a:prstGeom>
          <a:solidFill>
            <a:srgbClr val="FF9900"/>
          </a:solidFill>
          <a:ln>
            <a:noFill/>
          </a:ln>
        </p:spPr>
      </p:pic>
      <p:pic>
        <p:nvPicPr>
          <p:cNvPr id="16" name="Picture 15">
            <a:extLst>
              <a:ext uri="{FF2B5EF4-FFF2-40B4-BE49-F238E27FC236}">
                <a16:creationId xmlns:a16="http://schemas.microsoft.com/office/drawing/2014/main" id="{A26E8585-6715-2981-1E9B-4D543C155BC2}"/>
              </a:ext>
            </a:extLst>
          </p:cNvPr>
          <p:cNvPicPr>
            <a:picLocks noChangeAspect="1"/>
          </p:cNvPicPr>
          <p:nvPr/>
        </p:nvPicPr>
        <p:blipFill>
          <a:blip r:embed="rId5"/>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3926998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385" y="267166"/>
            <a:ext cx="7051589" cy="1036642"/>
          </a:xfrm>
        </p:spPr>
        <p:txBody>
          <a:bodyPr>
            <a:noAutofit/>
          </a:bodyPr>
          <a:lstStyle/>
          <a:p>
            <a:r>
              <a:rPr lang="lv-LV" dirty="0">
                <a:solidFill>
                  <a:schemeClr val="accent4">
                    <a:lumMod val="75000"/>
                  </a:schemeClr>
                </a:solidFill>
              </a:rPr>
              <a:t>Projekta iesniegums: A daļa </a:t>
            </a:r>
            <a:br>
              <a:rPr lang="lv-LV" dirty="0">
                <a:solidFill>
                  <a:schemeClr val="accent4">
                    <a:lumMod val="75000"/>
                  </a:schemeClr>
                </a:solidFill>
              </a:rPr>
            </a:br>
            <a:r>
              <a:rPr lang="lv-LV" dirty="0">
                <a:solidFill>
                  <a:schemeClr val="accent4">
                    <a:lumMod val="75000"/>
                  </a:schemeClr>
                </a:solidFill>
              </a:rPr>
              <a:t>«Vispārīgā informācija»</a:t>
            </a:r>
            <a:br>
              <a:rPr lang="lv-LV" dirty="0">
                <a:solidFill>
                  <a:schemeClr val="accent4">
                    <a:lumMod val="75000"/>
                  </a:schemeClr>
                </a:solidFill>
              </a:rPr>
            </a:br>
            <a:r>
              <a:rPr lang="lv-LV" sz="1600" b="0" dirty="0">
                <a:solidFill>
                  <a:schemeClr val="accent4">
                    <a:lumMod val="75000"/>
                  </a:schemeClr>
                </a:solidFill>
              </a:rPr>
              <a:t>3. nodaļa – Projekta rezultāti </a:t>
            </a:r>
            <a:endParaRPr lang="lv-LV" sz="1600" dirty="0">
              <a:solidFill>
                <a:schemeClr val="accent4">
                  <a:lumMod val="75000"/>
                </a:schemeClr>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3" name="Content Placeholder 2">
            <a:extLst>
              <a:ext uri="{FF2B5EF4-FFF2-40B4-BE49-F238E27FC236}">
                <a16:creationId xmlns:a16="http://schemas.microsoft.com/office/drawing/2014/main" id="{9D49001B-133A-4A65-8871-FCBDE1D07118}"/>
              </a:ext>
            </a:extLst>
          </p:cNvPr>
          <p:cNvSpPr>
            <a:spLocks noGrp="1"/>
          </p:cNvSpPr>
          <p:nvPr>
            <p:ph idx="1"/>
          </p:nvPr>
        </p:nvSpPr>
        <p:spPr>
          <a:xfrm>
            <a:off x="1778000" y="1417642"/>
            <a:ext cx="6561118" cy="4373573"/>
          </a:xfrm>
        </p:spPr>
        <p:txBody>
          <a:bodyPr/>
          <a:lstStyle/>
          <a:p>
            <a:pPr algn="just"/>
            <a:r>
              <a:rPr lang="lv-LV" dirty="0"/>
              <a:t>Norāda atbilstošā rezultāta skaitlisko vērtību </a:t>
            </a:r>
            <a:r>
              <a:rPr lang="lv-LV" dirty="0" err="1"/>
              <a:t>vidusposmā</a:t>
            </a:r>
            <a:r>
              <a:rPr lang="lv-LV" dirty="0"/>
              <a:t> un noslēgumā</a:t>
            </a:r>
            <a:r>
              <a:rPr lang="lv-LV" dirty="0">
                <a:solidFill>
                  <a:schemeClr val="accent5">
                    <a:lumMod val="75000"/>
                  </a:schemeClr>
                </a:solidFill>
              </a:rPr>
              <a:t> 	</a:t>
            </a:r>
          </a:p>
          <a:p>
            <a:endParaRPr lang="lv-LV" dirty="0"/>
          </a:p>
          <a:p>
            <a:endParaRPr lang="lv-LV" dirty="0"/>
          </a:p>
        </p:txBody>
      </p:sp>
      <p:pic>
        <p:nvPicPr>
          <p:cNvPr id="10" name="Picture 9">
            <a:extLst>
              <a:ext uri="{FF2B5EF4-FFF2-40B4-BE49-F238E27FC236}">
                <a16:creationId xmlns:a16="http://schemas.microsoft.com/office/drawing/2014/main" id="{FEC45B0E-623E-412A-8CF3-191C26D9E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19" y="3261727"/>
            <a:ext cx="8503241" cy="3507587"/>
          </a:xfrm>
          <a:prstGeom prst="rect">
            <a:avLst/>
          </a:prstGeom>
        </p:spPr>
      </p:pic>
      <p:pic>
        <p:nvPicPr>
          <p:cNvPr id="12" name="Picture 4" descr="Image result for checklist icon">
            <a:extLst>
              <a:ext uri="{FF2B5EF4-FFF2-40B4-BE49-F238E27FC236}">
                <a16:creationId xmlns:a16="http://schemas.microsoft.com/office/drawing/2014/main" id="{B7A967A8-9766-C7CA-06DB-651E5FB9108F}"/>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08643" y="1490613"/>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B519ECB8-A347-6759-9B19-BCCCF6DF2017}"/>
              </a:ext>
            </a:extLst>
          </p:cNvPr>
          <p:cNvPicPr>
            <a:picLocks noChangeAspect="1"/>
          </p:cNvPicPr>
          <p:nvPr/>
        </p:nvPicPr>
        <p:blipFill>
          <a:blip r:embed="rId4"/>
          <a:stretch>
            <a:fillRect/>
          </a:stretch>
        </p:blipFill>
        <p:spPr>
          <a:xfrm>
            <a:off x="6800851" y="67442"/>
            <a:ext cx="2343149" cy="1042762"/>
          </a:xfrm>
          <a:prstGeom prst="rect">
            <a:avLst/>
          </a:prstGeom>
        </p:spPr>
      </p:pic>
      <p:pic>
        <p:nvPicPr>
          <p:cNvPr id="6" name="Picture 5">
            <a:extLst>
              <a:ext uri="{FF2B5EF4-FFF2-40B4-BE49-F238E27FC236}">
                <a16:creationId xmlns:a16="http://schemas.microsoft.com/office/drawing/2014/main" id="{3A313C18-2A33-468C-C3D7-6C6B877F5883}"/>
              </a:ext>
            </a:extLst>
          </p:cNvPr>
          <p:cNvPicPr>
            <a:picLocks noChangeAspect="1"/>
          </p:cNvPicPr>
          <p:nvPr/>
        </p:nvPicPr>
        <p:blipFill>
          <a:blip r:embed="rId5"/>
          <a:stretch>
            <a:fillRect/>
          </a:stretch>
        </p:blipFill>
        <p:spPr>
          <a:xfrm>
            <a:off x="449847" y="3550930"/>
            <a:ext cx="2828789" cy="243861"/>
          </a:xfrm>
          <a:prstGeom prst="rect">
            <a:avLst/>
          </a:prstGeom>
        </p:spPr>
      </p:pic>
    </p:spTree>
    <p:extLst>
      <p:ext uri="{BB962C8B-B14F-4D97-AF65-F5344CB8AC3E}">
        <p14:creationId xmlns:p14="http://schemas.microsoft.com/office/powerpoint/2010/main" val="80322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717" y="381000"/>
            <a:ext cx="6235148" cy="935837"/>
          </a:xfrm>
        </p:spPr>
        <p:txBody>
          <a:bodyPr>
            <a:normAutofit fontScale="90000"/>
          </a:bodyPr>
          <a:lstStyle/>
          <a:p>
            <a:r>
              <a:rPr lang="lv-LV" dirty="0">
                <a:solidFill>
                  <a:schemeClr val="accent4">
                    <a:lumMod val="75000"/>
                  </a:schemeClr>
                </a:solidFill>
              </a:rPr>
              <a:t>Projekta iesniegums: A daļa «Vispārīgā informācija»</a:t>
            </a:r>
            <a:br>
              <a:rPr lang="lv-LV" dirty="0">
                <a:solidFill>
                  <a:schemeClr val="accent4">
                    <a:lumMod val="75000"/>
                  </a:schemeClr>
                </a:solidFill>
              </a:rPr>
            </a:br>
            <a:r>
              <a:rPr lang="lv-LV" sz="1600" b="0" dirty="0">
                <a:solidFill>
                  <a:schemeClr val="accent4">
                    <a:lumMod val="75000"/>
                  </a:schemeClr>
                </a:solidFill>
              </a:rPr>
              <a:t>4. nodaļa – Projekta budžets </a:t>
            </a:r>
            <a:endParaRPr lang="lv-LV" sz="2200" dirty="0">
              <a:solidFill>
                <a:schemeClr val="accent4">
                  <a:lumMod val="75000"/>
                </a:schemeClr>
              </a:solidFill>
            </a:endParaRPr>
          </a:p>
        </p:txBody>
      </p:sp>
      <p:sp>
        <p:nvSpPr>
          <p:cNvPr id="3" name="Content Placeholder 2"/>
          <p:cNvSpPr>
            <a:spLocks noGrp="1"/>
          </p:cNvSpPr>
          <p:nvPr>
            <p:ph idx="1"/>
          </p:nvPr>
        </p:nvSpPr>
        <p:spPr>
          <a:xfrm>
            <a:off x="1655718" y="1316838"/>
            <a:ext cx="7041716" cy="4809336"/>
          </a:xfrm>
        </p:spPr>
        <p:txBody>
          <a:bodyPr/>
          <a:lstStyle/>
          <a:p>
            <a:pPr algn="just"/>
            <a:r>
              <a:rPr lang="lv-LV" sz="1400" dirty="0"/>
              <a:t>Izmaksas norāda veselos skaitļos par katru projekta īstenošanas gadu.</a:t>
            </a:r>
          </a:p>
          <a:p>
            <a:pPr algn="just"/>
            <a:r>
              <a:rPr lang="lv-LV" sz="1400" dirty="0"/>
              <a:t>Projektā iesaistītā personāla kopēja noslodze PLE aizpildās automātiski pēc atbilstošo datu ievades sadaļā «Zinātniskā grupa». </a:t>
            </a:r>
          </a:p>
          <a:p>
            <a:pPr algn="just"/>
            <a:r>
              <a:rPr lang="lv-LV" sz="1400" dirty="0"/>
              <a:t>Netiešās attiecināmās izmaksas (</a:t>
            </a:r>
            <a:r>
              <a:rPr lang="lv-LV" sz="1400" b="1" dirty="0">
                <a:solidFill>
                  <a:schemeClr val="accent2">
                    <a:lumMod val="75000"/>
                  </a:schemeClr>
                </a:solidFill>
              </a:rPr>
              <a:t>15% </a:t>
            </a:r>
            <a:r>
              <a:rPr lang="lv-LV" sz="1400" dirty="0"/>
              <a:t>no MK noteikumu 14.1. apakšpunktā minēto tiešo attiecināmo izmaksu kopsummas, izņemot šo noteikumu 14.1.6. apakšpunktā noteiktās tiešās attiecināmās izmaksas, kas radušās saistībā ar ārējo pakalpojumu izmaksām (tai skaitā darbu saskaņā ar uzņēmuma līgumiem) – aprēķinās automātiski</a:t>
            </a:r>
            <a:r>
              <a:rPr lang="lv-LV" sz="1600" dirty="0"/>
              <a:t>. </a:t>
            </a:r>
          </a:p>
          <a:p>
            <a:endParaRPr lang="lv-LV"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08679" y="3205779"/>
            <a:ext cx="7145383" cy="3293575"/>
          </a:xfrm>
          <a:prstGeom prst="rect">
            <a:avLst/>
          </a:prstGeom>
        </p:spPr>
      </p:pic>
      <p:pic>
        <p:nvPicPr>
          <p:cNvPr id="10" name="Picture 4" descr="Image result for checklist icon">
            <a:extLst>
              <a:ext uri="{FF2B5EF4-FFF2-40B4-BE49-F238E27FC236}">
                <a16:creationId xmlns:a16="http://schemas.microsoft.com/office/drawing/2014/main" id="{C42AC74B-8BD9-213B-56D5-962212B6694B}"/>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8679" y="1401423"/>
            <a:ext cx="269357" cy="269975"/>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69FB8DE6-7420-C6FE-9C99-8743FD3A5EED}"/>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8679" y="2126321"/>
            <a:ext cx="269357" cy="269975"/>
          </a:xfrm>
          <a:prstGeom prst="rect">
            <a:avLst/>
          </a:prstGeom>
          <a:solidFill>
            <a:srgbClr val="FF9900"/>
          </a:solidFill>
          <a:ln>
            <a:noFill/>
          </a:ln>
        </p:spPr>
      </p:pic>
      <p:pic>
        <p:nvPicPr>
          <p:cNvPr id="12" name="Picture 11">
            <a:extLst>
              <a:ext uri="{FF2B5EF4-FFF2-40B4-BE49-F238E27FC236}">
                <a16:creationId xmlns:a16="http://schemas.microsoft.com/office/drawing/2014/main" id="{CCAB0B66-51D5-D16A-A801-35C94251CD8D}"/>
              </a:ext>
            </a:extLst>
          </p:cNvPr>
          <p:cNvPicPr>
            <a:picLocks noChangeAspect="1"/>
          </p:cNvPicPr>
          <p:nvPr/>
        </p:nvPicPr>
        <p:blipFill>
          <a:blip r:embed="rId5"/>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664055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83" y="483193"/>
            <a:ext cx="6096000" cy="1036642"/>
          </a:xfrm>
        </p:spPr>
        <p:txBody>
          <a:bodyPr>
            <a:noAutofit/>
          </a:bodyPr>
          <a:lstStyle/>
          <a:p>
            <a:r>
              <a:rPr lang="lv-LV" dirty="0">
                <a:solidFill>
                  <a:schemeClr val="accent4">
                    <a:lumMod val="75000"/>
                  </a:schemeClr>
                </a:solidFill>
              </a:rPr>
              <a:t>Projekta iesniegums: B daļa «Projekta apraksts»</a:t>
            </a:r>
            <a:br>
              <a:rPr lang="lv-LV" sz="2000" dirty="0">
                <a:solidFill>
                  <a:schemeClr val="accent4">
                    <a:lumMod val="75000"/>
                  </a:schemeClr>
                </a:solidFill>
              </a:rPr>
            </a:br>
            <a:endParaRPr lang="lv-LV" sz="2200" dirty="0">
              <a:solidFill>
                <a:schemeClr val="accent4">
                  <a:lumMod val="75000"/>
                </a:schemeClr>
              </a:solidFill>
            </a:endParaRPr>
          </a:p>
        </p:txBody>
      </p:sp>
      <p:sp>
        <p:nvSpPr>
          <p:cNvPr id="3" name="Content Placeholder 2"/>
          <p:cNvSpPr>
            <a:spLocks noGrp="1"/>
          </p:cNvSpPr>
          <p:nvPr>
            <p:ph idx="1"/>
          </p:nvPr>
        </p:nvSpPr>
        <p:spPr>
          <a:xfrm>
            <a:off x="1722783" y="1752600"/>
            <a:ext cx="6964017" cy="4373573"/>
          </a:xfrm>
        </p:spPr>
        <p:txBody>
          <a:bodyPr/>
          <a:lstStyle/>
          <a:p>
            <a:r>
              <a:rPr lang="lv-LV" sz="1600" dirty="0"/>
              <a:t>Sadāļā «Projekta apraksts» augšupielādē projekta iesnieguma B daļu «Projekta apraksts» (PDF datnes formātā):</a:t>
            </a:r>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08749" y="2625114"/>
            <a:ext cx="7726501" cy="2887412"/>
          </a:xfrm>
          <a:prstGeom prst="rect">
            <a:avLst/>
          </a:prstGeom>
        </p:spPr>
      </p:pic>
      <p:pic>
        <p:nvPicPr>
          <p:cNvPr id="10" name="Picture 4" descr="Image result for checklist icon">
            <a:extLst>
              <a:ext uri="{FF2B5EF4-FFF2-40B4-BE49-F238E27FC236}">
                <a16:creationId xmlns:a16="http://schemas.microsoft.com/office/drawing/2014/main" id="{CB276829-3251-5AD6-A69E-75FCA4038232}"/>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1095" y="1802499"/>
            <a:ext cx="269357" cy="269975"/>
          </a:xfrm>
          <a:prstGeom prst="rect">
            <a:avLst/>
          </a:prstGeom>
          <a:solidFill>
            <a:srgbClr val="FF9900"/>
          </a:solidFill>
          <a:ln>
            <a:noFill/>
          </a:ln>
        </p:spPr>
      </p:pic>
      <p:pic>
        <p:nvPicPr>
          <p:cNvPr id="11" name="Picture 10">
            <a:extLst>
              <a:ext uri="{FF2B5EF4-FFF2-40B4-BE49-F238E27FC236}">
                <a16:creationId xmlns:a16="http://schemas.microsoft.com/office/drawing/2014/main" id="{F87E71BF-B158-62B9-9A62-FB8D7B98D252}"/>
              </a:ext>
            </a:extLst>
          </p:cNvPr>
          <p:cNvPicPr>
            <a:picLocks noChangeAspect="1"/>
          </p:cNvPicPr>
          <p:nvPr/>
        </p:nvPicPr>
        <p:blipFill>
          <a:blip r:embed="rId5"/>
          <a:stretch>
            <a:fillRect/>
          </a:stretch>
        </p:blipFill>
        <p:spPr>
          <a:xfrm>
            <a:off x="6647208" y="97694"/>
            <a:ext cx="2343149" cy="1042762"/>
          </a:xfrm>
          <a:prstGeom prst="rect">
            <a:avLst/>
          </a:prstGeom>
        </p:spPr>
      </p:pic>
    </p:spTree>
    <p:extLst>
      <p:ext uri="{BB962C8B-B14F-4D97-AF65-F5344CB8AC3E}">
        <p14:creationId xmlns:p14="http://schemas.microsoft.com/office/powerpoint/2010/main" val="3461500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6D5E-C5A3-EE36-9FD2-864801D7D458}"/>
              </a:ext>
            </a:extLst>
          </p:cNvPr>
          <p:cNvSpPr>
            <a:spLocks noGrp="1"/>
          </p:cNvSpPr>
          <p:nvPr>
            <p:ph type="title"/>
          </p:nvPr>
        </p:nvSpPr>
        <p:spPr>
          <a:xfrm>
            <a:off x="1676400" y="130277"/>
            <a:ext cx="6096000" cy="1036642"/>
          </a:xfrm>
        </p:spPr>
        <p:txBody>
          <a:bodyPr/>
          <a:lstStyle/>
          <a:p>
            <a:r>
              <a:rPr lang="lv-LV" dirty="0">
                <a:solidFill>
                  <a:schemeClr val="accent4">
                    <a:lumMod val="75000"/>
                  </a:schemeClr>
                </a:solidFill>
              </a:rPr>
              <a:t>Projekta iesniegums: </a:t>
            </a:r>
            <a:br>
              <a:rPr lang="lv-LV" dirty="0">
                <a:solidFill>
                  <a:schemeClr val="accent4">
                    <a:lumMod val="75000"/>
                  </a:schemeClr>
                </a:solidFill>
              </a:rPr>
            </a:br>
            <a:r>
              <a:rPr lang="lv-LV" dirty="0">
                <a:solidFill>
                  <a:schemeClr val="accent4">
                    <a:lumMod val="75000"/>
                  </a:schemeClr>
                </a:solidFill>
              </a:rPr>
              <a:t>projekta laika grafiks</a:t>
            </a:r>
          </a:p>
        </p:txBody>
      </p:sp>
      <p:sp>
        <p:nvSpPr>
          <p:cNvPr id="3" name="Content Placeholder 2">
            <a:extLst>
              <a:ext uri="{FF2B5EF4-FFF2-40B4-BE49-F238E27FC236}">
                <a16:creationId xmlns:a16="http://schemas.microsoft.com/office/drawing/2014/main" id="{01B51771-4949-DB7E-8E14-8A0D8EFAE14B}"/>
              </a:ext>
            </a:extLst>
          </p:cNvPr>
          <p:cNvSpPr>
            <a:spLocks noGrp="1"/>
          </p:cNvSpPr>
          <p:nvPr>
            <p:ph idx="1"/>
          </p:nvPr>
        </p:nvSpPr>
        <p:spPr/>
        <p:txBody>
          <a:bodyPr/>
          <a:lstStyle/>
          <a:p>
            <a:endParaRPr lang="lv-LV"/>
          </a:p>
        </p:txBody>
      </p:sp>
      <p:sp>
        <p:nvSpPr>
          <p:cNvPr id="4" name="Text Placeholder 3">
            <a:extLst>
              <a:ext uri="{FF2B5EF4-FFF2-40B4-BE49-F238E27FC236}">
                <a16:creationId xmlns:a16="http://schemas.microsoft.com/office/drawing/2014/main" id="{91062FC2-5EB1-90CC-BCF3-9C9920242CA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B62FFEE-325A-89C5-9904-0C074B8AF9DE}"/>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264BA6C3-770D-6167-B7B0-5C5A8B8DB112}"/>
              </a:ext>
            </a:extLst>
          </p:cNvPr>
          <p:cNvPicPr>
            <a:picLocks noChangeAspect="1"/>
          </p:cNvPicPr>
          <p:nvPr/>
        </p:nvPicPr>
        <p:blipFill>
          <a:blip r:embed="rId2"/>
          <a:stretch>
            <a:fillRect/>
          </a:stretch>
        </p:blipFill>
        <p:spPr>
          <a:xfrm>
            <a:off x="0" y="1677416"/>
            <a:ext cx="9144000" cy="3565636"/>
          </a:xfrm>
          <a:prstGeom prst="rect">
            <a:avLst/>
          </a:prstGeom>
        </p:spPr>
      </p:pic>
      <p:pic>
        <p:nvPicPr>
          <p:cNvPr id="8" name="Picture 4" descr="Image result for checklist icon">
            <a:extLst>
              <a:ext uri="{FF2B5EF4-FFF2-40B4-BE49-F238E27FC236}">
                <a16:creationId xmlns:a16="http://schemas.microsoft.com/office/drawing/2014/main" id="{D6F720A1-26C1-5B95-6D58-79E4936E64D8}"/>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8921" y="1847749"/>
            <a:ext cx="269357" cy="269975"/>
          </a:xfrm>
          <a:prstGeom prst="rect">
            <a:avLst/>
          </a:prstGeom>
          <a:solidFill>
            <a:srgbClr val="FF9900"/>
          </a:solidFill>
          <a:ln>
            <a:noFill/>
          </a:ln>
        </p:spPr>
      </p:pic>
      <p:pic>
        <p:nvPicPr>
          <p:cNvPr id="9" name="Picture 8">
            <a:extLst>
              <a:ext uri="{FF2B5EF4-FFF2-40B4-BE49-F238E27FC236}">
                <a16:creationId xmlns:a16="http://schemas.microsoft.com/office/drawing/2014/main" id="{949B1C3D-C11E-5313-EA3A-E949BE6CC4D5}"/>
              </a:ext>
            </a:extLst>
          </p:cNvPr>
          <p:cNvPicPr>
            <a:picLocks noChangeAspect="1"/>
          </p:cNvPicPr>
          <p:nvPr/>
        </p:nvPicPr>
        <p:blipFill>
          <a:blip r:embed="rId4"/>
          <a:stretch>
            <a:fillRect/>
          </a:stretch>
        </p:blipFill>
        <p:spPr>
          <a:xfrm>
            <a:off x="6705600" y="163155"/>
            <a:ext cx="2343149" cy="1042762"/>
          </a:xfrm>
          <a:prstGeom prst="rect">
            <a:avLst/>
          </a:prstGeom>
        </p:spPr>
      </p:pic>
      <p:sp>
        <p:nvSpPr>
          <p:cNvPr id="6" name="Rectangle 5">
            <a:extLst>
              <a:ext uri="{FF2B5EF4-FFF2-40B4-BE49-F238E27FC236}">
                <a16:creationId xmlns:a16="http://schemas.microsoft.com/office/drawing/2014/main" id="{2C05B504-C9B3-F635-6F75-F01E7F5A8850}"/>
              </a:ext>
            </a:extLst>
          </p:cNvPr>
          <p:cNvSpPr/>
          <p:nvPr/>
        </p:nvSpPr>
        <p:spPr>
          <a:xfrm>
            <a:off x="6946490" y="4033684"/>
            <a:ext cx="2102259" cy="7226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ectangle 9">
            <a:extLst>
              <a:ext uri="{FF2B5EF4-FFF2-40B4-BE49-F238E27FC236}">
                <a16:creationId xmlns:a16="http://schemas.microsoft.com/office/drawing/2014/main" id="{E948C55C-CCE8-3A60-ED84-4D3C8B1CF0C6}"/>
              </a:ext>
            </a:extLst>
          </p:cNvPr>
          <p:cNvSpPr/>
          <p:nvPr/>
        </p:nvSpPr>
        <p:spPr>
          <a:xfrm>
            <a:off x="7492409" y="4033684"/>
            <a:ext cx="1556340" cy="7226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lv-LV"/>
          </a:p>
        </p:txBody>
      </p:sp>
      <p:pic>
        <p:nvPicPr>
          <p:cNvPr id="11" name="Picture 10">
            <a:extLst>
              <a:ext uri="{FF2B5EF4-FFF2-40B4-BE49-F238E27FC236}">
                <a16:creationId xmlns:a16="http://schemas.microsoft.com/office/drawing/2014/main" id="{AEC64AB9-DCBD-39C0-06E4-6BF9BFE98ACA}"/>
              </a:ext>
            </a:extLst>
          </p:cNvPr>
          <p:cNvPicPr>
            <a:picLocks noChangeAspect="1"/>
          </p:cNvPicPr>
          <p:nvPr/>
        </p:nvPicPr>
        <p:blipFill>
          <a:blip r:embed="rId5"/>
          <a:stretch>
            <a:fillRect/>
          </a:stretch>
        </p:blipFill>
        <p:spPr>
          <a:xfrm>
            <a:off x="2903" y="3218670"/>
            <a:ext cx="3346994" cy="140220"/>
          </a:xfrm>
          <a:prstGeom prst="rect">
            <a:avLst/>
          </a:prstGeom>
        </p:spPr>
      </p:pic>
      <p:pic>
        <p:nvPicPr>
          <p:cNvPr id="14" name="Picture 13">
            <a:extLst>
              <a:ext uri="{FF2B5EF4-FFF2-40B4-BE49-F238E27FC236}">
                <a16:creationId xmlns:a16="http://schemas.microsoft.com/office/drawing/2014/main" id="{210B63D6-A548-0701-13B6-843EE0A2B5AC}"/>
              </a:ext>
            </a:extLst>
          </p:cNvPr>
          <p:cNvPicPr>
            <a:picLocks noChangeAspect="1"/>
          </p:cNvPicPr>
          <p:nvPr/>
        </p:nvPicPr>
        <p:blipFill>
          <a:blip r:embed="rId6"/>
          <a:stretch>
            <a:fillRect/>
          </a:stretch>
        </p:blipFill>
        <p:spPr>
          <a:xfrm>
            <a:off x="752611" y="3185138"/>
            <a:ext cx="2828789" cy="243861"/>
          </a:xfrm>
          <a:prstGeom prst="rect">
            <a:avLst/>
          </a:prstGeom>
        </p:spPr>
      </p:pic>
    </p:spTree>
    <p:extLst>
      <p:ext uri="{BB962C8B-B14F-4D97-AF65-F5344CB8AC3E}">
        <p14:creationId xmlns:p14="http://schemas.microsoft.com/office/powerpoint/2010/main" val="3334239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8C0C-FF2D-ED6F-4B66-E4E68EA4F92C}"/>
              </a:ext>
            </a:extLst>
          </p:cNvPr>
          <p:cNvSpPr>
            <a:spLocks noGrp="1"/>
          </p:cNvSpPr>
          <p:nvPr>
            <p:ph type="title"/>
          </p:nvPr>
        </p:nvSpPr>
        <p:spPr>
          <a:xfrm>
            <a:off x="1826242" y="108154"/>
            <a:ext cx="6096000" cy="1036642"/>
          </a:xfrm>
        </p:spPr>
        <p:txBody>
          <a:bodyPr>
            <a:normAutofit/>
          </a:bodyPr>
          <a:lstStyle/>
          <a:p>
            <a:r>
              <a:rPr lang="lv-LV" sz="2000" dirty="0">
                <a:solidFill>
                  <a:schemeClr val="accent4">
                    <a:lumMod val="75000"/>
                  </a:schemeClr>
                </a:solidFill>
              </a:rPr>
              <a:t>Projekta iesniegums: </a:t>
            </a:r>
            <a:br>
              <a:rPr lang="lv-LV" sz="2000" dirty="0">
                <a:solidFill>
                  <a:schemeClr val="accent4">
                    <a:lumMod val="75000"/>
                  </a:schemeClr>
                </a:solidFill>
              </a:rPr>
            </a:br>
            <a:r>
              <a:rPr lang="lv-LV" sz="2000" dirty="0">
                <a:solidFill>
                  <a:schemeClr val="accent4">
                    <a:lumMod val="75000"/>
                  </a:schemeClr>
                </a:solidFill>
              </a:rPr>
              <a:t>dokumentācija</a:t>
            </a:r>
          </a:p>
        </p:txBody>
      </p:sp>
      <p:pic>
        <p:nvPicPr>
          <p:cNvPr id="7" name="Content Placeholder 6">
            <a:extLst>
              <a:ext uri="{FF2B5EF4-FFF2-40B4-BE49-F238E27FC236}">
                <a16:creationId xmlns:a16="http://schemas.microsoft.com/office/drawing/2014/main" id="{B702151A-F784-0314-3EF1-C72692D6E00F}"/>
              </a:ext>
            </a:extLst>
          </p:cNvPr>
          <p:cNvPicPr>
            <a:picLocks noGrp="1" noChangeAspect="1"/>
          </p:cNvPicPr>
          <p:nvPr>
            <p:ph idx="1"/>
          </p:nvPr>
        </p:nvPicPr>
        <p:blipFill>
          <a:blip r:embed="rId2"/>
          <a:stretch>
            <a:fillRect/>
          </a:stretch>
        </p:blipFill>
        <p:spPr>
          <a:xfrm>
            <a:off x="1648918" y="1260902"/>
            <a:ext cx="6772212" cy="5488944"/>
          </a:xfrm>
        </p:spPr>
      </p:pic>
      <p:sp>
        <p:nvSpPr>
          <p:cNvPr id="4" name="Text Placeholder 3">
            <a:extLst>
              <a:ext uri="{FF2B5EF4-FFF2-40B4-BE49-F238E27FC236}">
                <a16:creationId xmlns:a16="http://schemas.microsoft.com/office/drawing/2014/main" id="{9E2CACD5-8B34-D84B-24C9-E0A13219209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7381C86-F299-00A1-0DFA-106D1DE077C2}"/>
              </a:ext>
            </a:extLst>
          </p:cNvPr>
          <p:cNvSpPr>
            <a:spLocks noGrp="1"/>
          </p:cNvSpPr>
          <p:nvPr>
            <p:ph type="body" sz="quarter" idx="12"/>
          </p:nvPr>
        </p:nvSpPr>
        <p:spPr/>
        <p:txBody>
          <a:bodyPr/>
          <a:lstStyle/>
          <a:p>
            <a:endParaRPr lang="lv-LV"/>
          </a:p>
        </p:txBody>
      </p:sp>
      <p:pic>
        <p:nvPicPr>
          <p:cNvPr id="12" name="Picture 11">
            <a:extLst>
              <a:ext uri="{FF2B5EF4-FFF2-40B4-BE49-F238E27FC236}">
                <a16:creationId xmlns:a16="http://schemas.microsoft.com/office/drawing/2014/main" id="{198665DA-0EFE-512A-40AD-DEEB71B1447F}"/>
              </a:ext>
            </a:extLst>
          </p:cNvPr>
          <p:cNvPicPr>
            <a:picLocks noChangeAspect="1"/>
          </p:cNvPicPr>
          <p:nvPr/>
        </p:nvPicPr>
        <p:blipFill>
          <a:blip r:embed="rId3"/>
          <a:stretch>
            <a:fillRect/>
          </a:stretch>
        </p:blipFill>
        <p:spPr>
          <a:xfrm>
            <a:off x="6629400" y="97694"/>
            <a:ext cx="2343149" cy="1042762"/>
          </a:xfrm>
          <a:prstGeom prst="rect">
            <a:avLst/>
          </a:prstGeom>
        </p:spPr>
      </p:pic>
      <p:sp>
        <p:nvSpPr>
          <p:cNvPr id="6" name="Rectangle 5">
            <a:extLst>
              <a:ext uri="{FF2B5EF4-FFF2-40B4-BE49-F238E27FC236}">
                <a16:creationId xmlns:a16="http://schemas.microsoft.com/office/drawing/2014/main" id="{48E2D191-CB3C-0ECF-48F4-C1047D5603FC}"/>
              </a:ext>
            </a:extLst>
          </p:cNvPr>
          <p:cNvSpPr/>
          <p:nvPr/>
        </p:nvSpPr>
        <p:spPr>
          <a:xfrm>
            <a:off x="2231171" y="2986348"/>
            <a:ext cx="5988571" cy="442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a:extLst>
              <a:ext uri="{FF2B5EF4-FFF2-40B4-BE49-F238E27FC236}">
                <a16:creationId xmlns:a16="http://schemas.microsoft.com/office/drawing/2014/main" id="{8566425F-4821-1B3B-EB02-D3F75336AC00}"/>
              </a:ext>
            </a:extLst>
          </p:cNvPr>
          <p:cNvSpPr txBox="1"/>
          <p:nvPr/>
        </p:nvSpPr>
        <p:spPr>
          <a:xfrm>
            <a:off x="2176131" y="2935281"/>
            <a:ext cx="6126294" cy="523220"/>
          </a:xfrm>
          <a:prstGeom prst="rect">
            <a:avLst/>
          </a:prstGeom>
          <a:noFill/>
        </p:spPr>
        <p:txBody>
          <a:bodyPr wrap="square" rtlCol="0">
            <a:spAutoFit/>
          </a:bodyPr>
          <a:lstStyle/>
          <a:p>
            <a:pPr algn="just"/>
            <a:r>
              <a:rPr lang="lv-LV" sz="1400" dirty="0">
                <a:latin typeface="Verdana" panose="020B0604030504040204" pitchFamily="34" charset="0"/>
                <a:ea typeface="Verdana" panose="020B0604030504040204" pitchFamily="34" charset="0"/>
              </a:rPr>
              <a:t>- Projekta pieteikuma I daļa «Horizontālie uzdevumi, rezultātu izpilde»</a:t>
            </a:r>
          </a:p>
        </p:txBody>
      </p:sp>
      <p:pic>
        <p:nvPicPr>
          <p:cNvPr id="3" name="Picture 2">
            <a:extLst>
              <a:ext uri="{FF2B5EF4-FFF2-40B4-BE49-F238E27FC236}">
                <a16:creationId xmlns:a16="http://schemas.microsoft.com/office/drawing/2014/main" id="{BF97783E-D04D-BC7E-82C8-510A2A971C33}"/>
              </a:ext>
            </a:extLst>
          </p:cNvPr>
          <p:cNvPicPr>
            <a:picLocks noChangeAspect="1"/>
          </p:cNvPicPr>
          <p:nvPr/>
        </p:nvPicPr>
        <p:blipFill>
          <a:blip r:embed="rId4"/>
          <a:stretch>
            <a:fillRect/>
          </a:stretch>
        </p:blipFill>
        <p:spPr>
          <a:xfrm>
            <a:off x="2147955" y="3601654"/>
            <a:ext cx="1547745" cy="133426"/>
          </a:xfrm>
          <a:prstGeom prst="rect">
            <a:avLst/>
          </a:prstGeom>
        </p:spPr>
      </p:pic>
    </p:spTree>
    <p:extLst>
      <p:ext uri="{BB962C8B-B14F-4D97-AF65-F5344CB8AC3E}">
        <p14:creationId xmlns:p14="http://schemas.microsoft.com/office/powerpoint/2010/main" val="292853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CD95-8054-45C2-8D52-E7499734CD9A}"/>
              </a:ext>
            </a:extLst>
          </p:cNvPr>
          <p:cNvSpPr>
            <a:spLocks noGrp="1"/>
          </p:cNvSpPr>
          <p:nvPr>
            <p:ph type="title"/>
          </p:nvPr>
        </p:nvSpPr>
        <p:spPr>
          <a:xfrm>
            <a:off x="1889257" y="699556"/>
            <a:ext cx="5569006" cy="641748"/>
          </a:xfrm>
        </p:spPr>
        <p:txBody>
          <a:bodyPr>
            <a:normAutofit/>
          </a:bodyPr>
          <a:lstStyle/>
          <a:p>
            <a:r>
              <a:rPr lang="lv-LV" sz="2200" dirty="0">
                <a:solidFill>
                  <a:schemeClr val="accent4">
                    <a:lumMod val="75000"/>
                  </a:schemeClr>
                </a:solidFill>
              </a:rPr>
              <a:t>Galvenie nosacījumi</a:t>
            </a:r>
          </a:p>
        </p:txBody>
      </p:sp>
      <p:sp>
        <p:nvSpPr>
          <p:cNvPr id="4" name="Text Placeholder 3">
            <a:extLst>
              <a:ext uri="{FF2B5EF4-FFF2-40B4-BE49-F238E27FC236}">
                <a16:creationId xmlns:a16="http://schemas.microsoft.com/office/drawing/2014/main" id="{ED26B6D6-9A4A-4FFC-BA46-3E17B39398CA}"/>
              </a:ext>
            </a:extLst>
          </p:cNvPr>
          <p:cNvSpPr>
            <a:spLocks noGrp="1"/>
          </p:cNvSpPr>
          <p:nvPr>
            <p:ph type="body" sz="quarter" idx="10"/>
          </p:nvPr>
        </p:nvSpPr>
        <p:spPr>
          <a:xfrm>
            <a:off x="2578234" y="5798465"/>
            <a:ext cx="1981200" cy="304800"/>
          </a:xfrm>
        </p:spPr>
        <p:txBody>
          <a:bodyPr/>
          <a:lstStyle/>
          <a:p>
            <a:endParaRPr lang="lv-LV"/>
          </a:p>
        </p:txBody>
      </p:sp>
      <p:sp>
        <p:nvSpPr>
          <p:cNvPr id="5" name="Text Placeholder 4">
            <a:extLst>
              <a:ext uri="{FF2B5EF4-FFF2-40B4-BE49-F238E27FC236}">
                <a16:creationId xmlns:a16="http://schemas.microsoft.com/office/drawing/2014/main" id="{1CBBB3B0-08D1-464E-91E4-E129F4CDF0E3}"/>
              </a:ext>
            </a:extLst>
          </p:cNvPr>
          <p:cNvSpPr>
            <a:spLocks noGrp="1"/>
          </p:cNvSpPr>
          <p:nvPr>
            <p:ph type="body" sz="quarter" idx="12"/>
          </p:nvPr>
        </p:nvSpPr>
        <p:spPr>
          <a:xfrm>
            <a:off x="4864234" y="5798465"/>
            <a:ext cx="3657600" cy="304800"/>
          </a:xfrm>
        </p:spPr>
        <p:txBody>
          <a:bodyPr/>
          <a:lstStyle/>
          <a:p>
            <a:endParaRPr lang="lv-LV"/>
          </a:p>
        </p:txBody>
      </p:sp>
      <p:sp>
        <p:nvSpPr>
          <p:cNvPr id="61" name="Rectangle 60">
            <a:extLst>
              <a:ext uri="{FF2B5EF4-FFF2-40B4-BE49-F238E27FC236}">
                <a16:creationId xmlns:a16="http://schemas.microsoft.com/office/drawing/2014/main" id="{2E74A694-ECDA-406B-B3C5-2BFE677824AA}"/>
              </a:ext>
            </a:extLst>
          </p:cNvPr>
          <p:cNvSpPr/>
          <p:nvPr/>
        </p:nvSpPr>
        <p:spPr>
          <a:xfrm>
            <a:off x="-1" y="3489458"/>
            <a:ext cx="1802651" cy="3176813"/>
          </a:xfrm>
          <a:prstGeom prst="rect">
            <a:avLst/>
          </a:prstGeom>
          <a:solidFill>
            <a:schemeClr val="accent2">
              <a:lumMod val="5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 </a:t>
            </a: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lang="lv-LV" sz="1050" kern="0" dirty="0">
              <a:solidFill>
                <a:prstClr val="white"/>
              </a:solidFill>
              <a:latin typeface="Trebuchet MS" panose="020B0603020202020204"/>
              <a:ea typeface="+mn-ea"/>
            </a:endParaRPr>
          </a:p>
          <a:p>
            <a:pPr marL="0" marR="0" lvl="0" indent="0" defTabSz="457200" eaLnBrk="1" fontAlgn="auto" latinLnBrk="0" hangingPunct="1">
              <a:lnSpc>
                <a:spcPct val="100000"/>
              </a:lnSpc>
              <a:spcBef>
                <a:spcPts val="0"/>
              </a:spcBef>
              <a:spcAft>
                <a:spcPts val="0"/>
              </a:spcAft>
              <a:buClrTx/>
              <a:buSzTx/>
              <a:buFontTx/>
              <a:buNone/>
              <a:tabLst/>
              <a:defRPr/>
            </a:pPr>
            <a:endParaRPr lang="lv-LV" sz="1050" kern="0" dirty="0">
              <a:solidFill>
                <a:prstClr val="white"/>
              </a:solidFill>
              <a:latin typeface="Trebuchet MS" panose="020B0603020202020204"/>
              <a:ea typeface="+mn-ea"/>
            </a:endParaRPr>
          </a:p>
          <a:p>
            <a:pPr algn="ctr" defTabSz="457200" fontAlgn="auto">
              <a:spcBef>
                <a:spcPts val="0"/>
              </a:spcBef>
              <a:spcAft>
                <a:spcPts val="0"/>
              </a:spcAft>
              <a:defRPr/>
            </a:pPr>
            <a:r>
              <a:rPr lang="lv-LV" sz="1200" kern="0" dirty="0">
                <a:solidFill>
                  <a:prstClr val="white"/>
                </a:solidFill>
                <a:latin typeface="Verdana" panose="020B0604030504040204" pitchFamily="34" charset="0"/>
                <a:ea typeface="Verdana" panose="020B0604030504040204" pitchFamily="34" charset="0"/>
              </a:rPr>
              <a:t>Radīt jaunas zināšanas un risinājumus dabas aizsardzības un sociālekonomisko interešu salāgošanai mainīgajos klimata apstākļos</a:t>
            </a:r>
          </a:p>
        </p:txBody>
      </p:sp>
      <p:sp>
        <p:nvSpPr>
          <p:cNvPr id="62" name="Rectangle 61">
            <a:extLst>
              <a:ext uri="{FF2B5EF4-FFF2-40B4-BE49-F238E27FC236}">
                <a16:creationId xmlns:a16="http://schemas.microsoft.com/office/drawing/2014/main" id="{7D90BE40-D357-482E-8EE1-23F9A04175B5}"/>
              </a:ext>
            </a:extLst>
          </p:cNvPr>
          <p:cNvSpPr/>
          <p:nvPr/>
        </p:nvSpPr>
        <p:spPr>
          <a:xfrm>
            <a:off x="1802651" y="3489458"/>
            <a:ext cx="1828800" cy="3176813"/>
          </a:xfrm>
          <a:prstGeom prst="rect">
            <a:avLst/>
          </a:prstGeom>
          <a:solidFill>
            <a:schemeClr val="accent2">
              <a:lumMod val="75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Projekta iesniedzēji un sadarbības partneri ir zinātniskās institūcijas, kas atbilst pētniecības organizācijas </a:t>
            </a:r>
            <a:r>
              <a:rPr kumimoji="0" lang="lv-LV" sz="1200" b="0" i="0" u="none" strike="noStrike" kern="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rPr>
              <a:t>de</a:t>
            </a:r>
            <a:r>
              <a:rPr lang="lv-LV" sz="1200" kern="0" dirty="0" err="1">
                <a:solidFill>
                  <a:prstClr val="white"/>
                </a:solidFill>
                <a:latin typeface="Verdana" panose="020B0604030504040204" pitchFamily="34" charset="0"/>
                <a:ea typeface="Verdana" panose="020B0604030504040204" pitchFamily="34" charset="0"/>
              </a:rPr>
              <a:t>finīcijai</a:t>
            </a:r>
            <a:endParaRPr lang="lv-LV" sz="1200" kern="0" dirty="0">
              <a:solidFill>
                <a:prstClr val="white"/>
              </a:solidFill>
              <a:latin typeface="Verdana" panose="020B0604030504040204" pitchFamily="34" charset="0"/>
              <a:ea typeface="Verdana" panose="020B060403050404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lv-LV" sz="1050" kern="0" dirty="0">
              <a:solidFill>
                <a:prstClr val="white"/>
              </a:solidFill>
              <a:latin typeface="Verdana" panose="020B0604030504040204" pitchFamily="34" charset="0"/>
              <a:ea typeface="Verdana" panose="020B060403050404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lang="lv-LV" sz="1000" kern="0" dirty="0">
              <a:solidFill>
                <a:prstClr val="white"/>
              </a:solidFill>
              <a:latin typeface="Verdana" panose="020B0604030504040204" pitchFamily="34" charset="0"/>
              <a:ea typeface="Verdana" panose="020B0604030504040204" pitchFamily="34" charset="0"/>
            </a:endParaRPr>
          </a:p>
          <a:p>
            <a:pPr marR="0" lvl="0" defTabSz="457200" eaLnBrk="1" fontAlgn="auto" latinLnBrk="0" hangingPunct="1">
              <a:lnSpc>
                <a:spcPct val="100000"/>
              </a:lnSpc>
              <a:spcBef>
                <a:spcPts val="0"/>
              </a:spcBef>
              <a:spcAft>
                <a:spcPts val="0"/>
              </a:spcAft>
              <a:buClrTx/>
              <a:buSzTx/>
              <a:tabLst/>
              <a:defRPr/>
            </a:pPr>
            <a:r>
              <a:rPr lang="lv-LV" sz="1100" kern="0" dirty="0">
                <a:solidFill>
                  <a:prstClr val="white"/>
                </a:solidFill>
                <a:latin typeface="Trebuchet MS" panose="020B0603020202020204"/>
                <a:ea typeface="+mn-ea"/>
              </a:rPr>
              <a:t> </a:t>
            </a: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3" name="Rectangle 62">
            <a:extLst>
              <a:ext uri="{FF2B5EF4-FFF2-40B4-BE49-F238E27FC236}">
                <a16:creationId xmlns:a16="http://schemas.microsoft.com/office/drawing/2014/main" id="{8CD16480-2C63-4FBC-AB52-3E7A1D573037}"/>
              </a:ext>
            </a:extLst>
          </p:cNvPr>
          <p:cNvSpPr/>
          <p:nvPr/>
        </p:nvSpPr>
        <p:spPr>
          <a:xfrm>
            <a:off x="3631451" y="3489458"/>
            <a:ext cx="1828800" cy="3176813"/>
          </a:xfrm>
          <a:prstGeom prst="rect">
            <a:avLst/>
          </a:prstGeom>
          <a:solidFill>
            <a:schemeClr val="accent2">
              <a:lumMod val="60000"/>
              <a:lumOff val="4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200" b="0" i="0" u="none" strike="noStrike" kern="0" cap="none" spc="0" normalizeH="0" baseline="0" noProof="0" dirty="0">
                <a:ln>
                  <a:noFill/>
                </a:ln>
                <a:effectLst/>
                <a:uLnTx/>
                <a:uFillTx/>
                <a:latin typeface="Verdana" panose="020B0604030504040204" pitchFamily="34" charset="0"/>
                <a:ea typeface="Verdana" panose="020B0604030504040204" pitchFamily="34" charset="0"/>
              </a:rPr>
              <a:t>Kopējais VPP programmas konkursa finansējums </a:t>
            </a:r>
            <a:endParaRPr lang="lv-LV" sz="1200" kern="0" dirty="0">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200" b="1" kern="0" dirty="0">
                <a:latin typeface="Verdana" panose="020B0604030504040204" pitchFamily="34" charset="0"/>
                <a:ea typeface="Verdana" panose="020B0604030504040204" pitchFamily="34" charset="0"/>
              </a:rPr>
              <a:t>1 674 000 </a:t>
            </a:r>
            <a:r>
              <a:rPr lang="lv-LV" sz="1200" b="1" i="1" kern="0" dirty="0">
                <a:latin typeface="Verdana" panose="020B0604030504040204" pitchFamily="34" charset="0"/>
                <a:ea typeface="Verdana" panose="020B0604030504040204" pitchFamily="34" charset="0"/>
              </a:rPr>
              <a:t>EUR</a:t>
            </a:r>
            <a:r>
              <a:rPr lang="lv-LV" sz="1200" b="1" kern="0" dirty="0">
                <a:latin typeface="Verdana" panose="020B0604030504040204" pitchFamily="34" charset="0"/>
                <a:ea typeface="Verdana" panose="020B0604030504040204" pitchFamily="34" charset="0"/>
              </a:rPr>
              <a:t>   </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200" kern="0" dirty="0">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200" kern="0" dirty="0">
                <a:latin typeface="Verdana" panose="020B0604030504040204" pitchFamily="34" charset="0"/>
                <a:ea typeface="Verdana" panose="020B0604030504040204" pitchFamily="34" charset="0"/>
              </a:rPr>
              <a:t>Konkursa ietvaros plānots finansēt </a:t>
            </a:r>
          </a:p>
          <a:p>
            <a:pPr marL="0" marR="0" lvl="0" indent="0" algn="ctr" defTabSz="457200" eaLnBrk="1" fontAlgn="auto" latinLnBrk="0" hangingPunct="1">
              <a:lnSpc>
                <a:spcPct val="100000"/>
              </a:lnSpc>
              <a:spcBef>
                <a:spcPts val="0"/>
              </a:spcBef>
              <a:spcAft>
                <a:spcPts val="0"/>
              </a:spcAft>
              <a:buClrTx/>
              <a:buSzTx/>
              <a:buFontTx/>
              <a:buNone/>
              <a:tabLst/>
              <a:defRPr/>
            </a:pPr>
            <a:r>
              <a:rPr lang="lv-LV" sz="1200" b="1" kern="0" dirty="0">
                <a:latin typeface="Verdana" panose="020B0604030504040204" pitchFamily="34" charset="0"/>
                <a:ea typeface="Verdana" panose="020B0604030504040204" pitchFamily="34" charset="0"/>
              </a:rPr>
              <a:t>3 projektus:</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200" b="1" kern="0" dirty="0">
              <a:latin typeface="Verdana" panose="020B0604030504040204" pitchFamily="34" charset="0"/>
              <a:ea typeface="Verdana" panose="020B0604030504040204" pitchFamily="34" charset="0"/>
            </a:endParaRPr>
          </a:p>
          <a:p>
            <a:pPr marR="0" lvl="0" defTabSz="457200" eaLnBrk="1" fontAlgn="auto" latinLnBrk="0" hangingPunct="1">
              <a:lnSpc>
                <a:spcPct val="100000"/>
              </a:lnSpc>
              <a:spcBef>
                <a:spcPts val="0"/>
              </a:spcBef>
              <a:spcAft>
                <a:spcPts val="0"/>
              </a:spcAft>
              <a:buClrTx/>
              <a:buSzTx/>
              <a:tabLst/>
              <a:defRPr/>
            </a:pPr>
            <a:r>
              <a:rPr lang="lv-LV" sz="1200" b="1" kern="0" dirty="0">
                <a:latin typeface="Verdana" panose="020B0604030504040204" pitchFamily="34" charset="0"/>
                <a:ea typeface="Verdana" panose="020B0604030504040204" pitchFamily="34" charset="0"/>
              </a:rPr>
              <a:t>1) 1 097 400 </a:t>
            </a:r>
            <a:r>
              <a:rPr lang="lv-LV" sz="1200" b="1" i="1" kern="0" dirty="0">
                <a:latin typeface="Verdana" panose="020B0604030504040204" pitchFamily="34" charset="0"/>
                <a:ea typeface="Verdana" panose="020B0604030504040204" pitchFamily="34" charset="0"/>
              </a:rPr>
              <a:t>EUR </a:t>
            </a:r>
          </a:p>
          <a:p>
            <a:pPr marR="0" lvl="0" defTabSz="457200" eaLnBrk="1" fontAlgn="auto" latinLnBrk="0" hangingPunct="1">
              <a:lnSpc>
                <a:spcPct val="100000"/>
              </a:lnSpc>
              <a:spcBef>
                <a:spcPts val="0"/>
              </a:spcBef>
              <a:spcAft>
                <a:spcPts val="0"/>
              </a:spcAft>
              <a:buClrTx/>
              <a:buSzTx/>
              <a:tabLst/>
              <a:defRPr/>
            </a:pPr>
            <a:r>
              <a:rPr lang="lv-LV" sz="1200" b="1" kern="0" dirty="0">
                <a:latin typeface="Verdana" panose="020B0604030504040204" pitchFamily="34" charset="0"/>
                <a:ea typeface="Verdana" panose="020B0604030504040204" pitchFamily="34" charset="0"/>
              </a:rPr>
              <a:t>2</a:t>
            </a:r>
            <a:r>
              <a:rPr lang="lv-LV" sz="1200" b="1" i="1" kern="0" dirty="0">
                <a:latin typeface="Verdana" panose="020B0604030504040204" pitchFamily="34" charset="0"/>
                <a:ea typeface="Verdana" panose="020B0604030504040204" pitchFamily="34" charset="0"/>
              </a:rPr>
              <a:t>) </a:t>
            </a:r>
            <a:r>
              <a:rPr lang="lv-LV" sz="1200" b="1" kern="0" dirty="0">
                <a:latin typeface="Verdana" panose="020B0604030504040204" pitchFamily="34" charset="0"/>
                <a:ea typeface="Verdana" panose="020B0604030504040204" pitchFamily="34" charset="0"/>
              </a:rPr>
              <a:t>167 400 </a:t>
            </a:r>
            <a:r>
              <a:rPr lang="lv-LV" sz="1200" b="1" i="1" kern="0" dirty="0">
                <a:latin typeface="Verdana" panose="020B0604030504040204" pitchFamily="34" charset="0"/>
                <a:ea typeface="Verdana" panose="020B0604030504040204" pitchFamily="34" charset="0"/>
              </a:rPr>
              <a:t>EUR</a:t>
            </a:r>
            <a:r>
              <a:rPr lang="lv-LV" sz="1200" b="1" kern="0" dirty="0">
                <a:latin typeface="Verdana" panose="020B0604030504040204" pitchFamily="34" charset="0"/>
                <a:ea typeface="Verdana" panose="020B0604030504040204" pitchFamily="34" charset="0"/>
              </a:rPr>
              <a:t> </a:t>
            </a:r>
          </a:p>
          <a:p>
            <a:pPr marR="0" lvl="0" defTabSz="457200" eaLnBrk="1" fontAlgn="auto" latinLnBrk="0" hangingPunct="1">
              <a:lnSpc>
                <a:spcPct val="100000"/>
              </a:lnSpc>
              <a:spcBef>
                <a:spcPts val="0"/>
              </a:spcBef>
              <a:spcAft>
                <a:spcPts val="0"/>
              </a:spcAft>
              <a:buClrTx/>
              <a:buSzTx/>
              <a:tabLst/>
              <a:defRPr/>
            </a:pPr>
            <a:r>
              <a:rPr lang="lv-LV" sz="1200" b="1" kern="0" dirty="0">
                <a:latin typeface="Verdana" panose="020B0604030504040204" pitchFamily="34" charset="0"/>
                <a:ea typeface="Verdana" panose="020B0604030504040204" pitchFamily="34" charset="0"/>
              </a:rPr>
              <a:t>3) 409 200 </a:t>
            </a:r>
            <a:r>
              <a:rPr lang="lv-LV" sz="1200" b="1" i="1" kern="0" dirty="0">
                <a:latin typeface="Verdana" panose="020B0604030504040204" pitchFamily="34" charset="0"/>
                <a:ea typeface="Verdana" panose="020B0604030504040204" pitchFamily="34" charset="0"/>
              </a:rPr>
              <a:t>EUR</a:t>
            </a:r>
            <a:r>
              <a:rPr lang="lv-LV" sz="1200" b="1" kern="0" dirty="0">
                <a:latin typeface="Verdana" panose="020B0604030504040204" pitchFamily="34" charset="0"/>
                <a:ea typeface="Verdana" panose="020B0604030504040204" pitchFamily="34" charset="0"/>
              </a:rPr>
              <a:t> </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b="1" kern="0" dirty="0">
              <a:latin typeface="Trebuchet MS" panose="020B0603020202020204"/>
              <a:ea typeface="+mn-ea"/>
            </a:endParaRPr>
          </a:p>
        </p:txBody>
      </p:sp>
      <p:sp>
        <p:nvSpPr>
          <p:cNvPr id="64" name="Rectangle 63">
            <a:extLst>
              <a:ext uri="{FF2B5EF4-FFF2-40B4-BE49-F238E27FC236}">
                <a16:creationId xmlns:a16="http://schemas.microsoft.com/office/drawing/2014/main" id="{F09C899B-7BF9-4FC0-B004-E8692F3C681D}"/>
              </a:ext>
            </a:extLst>
          </p:cNvPr>
          <p:cNvSpPr/>
          <p:nvPr/>
        </p:nvSpPr>
        <p:spPr>
          <a:xfrm>
            <a:off x="5460251" y="3489458"/>
            <a:ext cx="1828800" cy="3176813"/>
          </a:xfrm>
          <a:prstGeom prst="rect">
            <a:avLst/>
          </a:prstGeom>
          <a:solidFill>
            <a:schemeClr val="accent2">
              <a:lumMod val="40000"/>
              <a:lumOff val="6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ctr" defTabSz="457200" fontAlgn="auto">
              <a:spcBef>
                <a:spcPts val="0"/>
              </a:spcBef>
              <a:spcAft>
                <a:spcPts val="0"/>
              </a:spcAft>
            </a:pPr>
            <a:r>
              <a:rPr lang="lv-LV" sz="1100" kern="0" dirty="0">
                <a:latin typeface="Verdana" panose="020B0604030504040204" pitchFamily="34" charset="0"/>
                <a:ea typeface="Verdana" panose="020B0604030504040204" pitchFamily="34" charset="0"/>
              </a:rPr>
              <a:t>Projekta īstenošanu  plānots uzsākt</a:t>
            </a:r>
          </a:p>
          <a:p>
            <a:pPr algn="ctr" defTabSz="457200" fontAlgn="auto">
              <a:spcBef>
                <a:spcPts val="0"/>
              </a:spcBef>
              <a:spcAft>
                <a:spcPts val="0"/>
              </a:spcAft>
            </a:pPr>
            <a:r>
              <a:rPr lang="lv-LV" sz="1100" kern="0" dirty="0">
                <a:latin typeface="Verdana" panose="020B0604030504040204" pitchFamily="34" charset="0"/>
                <a:ea typeface="Verdana" panose="020B0604030504040204" pitchFamily="34" charset="0"/>
              </a:rPr>
              <a:t> </a:t>
            </a:r>
            <a:r>
              <a:rPr lang="lv-LV" sz="1100" b="1" kern="0" dirty="0">
                <a:latin typeface="Verdana" panose="020B0604030504040204" pitchFamily="34" charset="0"/>
                <a:ea typeface="Verdana" panose="020B0604030504040204" pitchFamily="34" charset="0"/>
              </a:rPr>
              <a:t>2024. gada </a:t>
            </a:r>
          </a:p>
          <a:p>
            <a:pPr algn="ctr" defTabSz="457200" fontAlgn="auto">
              <a:spcBef>
                <a:spcPts val="0"/>
              </a:spcBef>
              <a:spcAft>
                <a:spcPts val="0"/>
              </a:spcAft>
            </a:pPr>
            <a:r>
              <a:rPr lang="lv-LV" sz="1100" b="1" kern="0" dirty="0">
                <a:latin typeface="Verdana" panose="020B0604030504040204" pitchFamily="34" charset="0"/>
                <a:ea typeface="Verdana" panose="020B0604030504040204" pitchFamily="34" charset="0"/>
              </a:rPr>
              <a:t>oktobra beigās</a:t>
            </a:r>
          </a:p>
          <a:p>
            <a:pPr algn="ctr" defTabSz="457200" fontAlgn="auto">
              <a:spcBef>
                <a:spcPts val="0"/>
              </a:spcBef>
              <a:spcAft>
                <a:spcPts val="0"/>
              </a:spcAft>
            </a:pPr>
            <a:endParaRPr lang="lv-LV" sz="1100" b="1" kern="0" dirty="0">
              <a:latin typeface="Verdana" panose="020B0604030504040204" pitchFamily="34" charset="0"/>
              <a:ea typeface="Verdana" panose="020B0604030504040204" pitchFamily="34" charset="0"/>
            </a:endParaRPr>
          </a:p>
          <a:p>
            <a:pPr algn="ctr" defTabSz="457200" fontAlgn="auto">
              <a:spcBef>
                <a:spcPts val="0"/>
              </a:spcBef>
              <a:spcAft>
                <a:spcPts val="0"/>
              </a:spcAft>
            </a:pPr>
            <a:r>
              <a:rPr lang="lv-LV" sz="1100" kern="0" dirty="0">
                <a:latin typeface="Verdana" panose="020B0604030504040204" pitchFamily="34" charset="0"/>
                <a:ea typeface="Verdana" panose="020B0604030504040204" pitchFamily="34" charset="0"/>
              </a:rPr>
              <a:t>Projekta īstenošanas periods ir </a:t>
            </a:r>
            <a:r>
              <a:rPr lang="lv-LV" sz="1100" b="1" kern="0" dirty="0">
                <a:latin typeface="Verdana" panose="020B0604030504040204" pitchFamily="34" charset="0"/>
                <a:ea typeface="Verdana" panose="020B0604030504040204" pitchFamily="34" charset="0"/>
              </a:rPr>
              <a:t>27 mēneši</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kern="0" dirty="0">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Verdana" panose="020B0604030504040204" pitchFamily="34" charset="0"/>
                <a:ea typeface="Verdana" panose="020B0604030504040204" pitchFamily="34" charset="0"/>
              </a:rPr>
              <a:t>Projekta ietvaros zinātniskās grupas iekļautajiem studējošajiem   kopējā slodze visā projekta īstenošanas laikā ir vismaz</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Verdana" panose="020B0604030504040204" pitchFamily="34" charset="0"/>
                <a:ea typeface="Verdana" panose="020B0604030504040204" pitchFamily="34" charset="0"/>
              </a:rPr>
              <a:t> </a:t>
            </a:r>
            <a:r>
              <a:rPr kumimoji="0" lang="lv-LV" sz="1100" b="1" i="0" u="none" strike="noStrike" kern="0" cap="none" spc="0" normalizeH="0" baseline="0" noProof="0" dirty="0">
                <a:ln>
                  <a:noFill/>
                </a:ln>
                <a:effectLst/>
                <a:uLnTx/>
                <a:uFillTx/>
                <a:latin typeface="Verdana" panose="020B0604030504040204" pitchFamily="34" charset="0"/>
                <a:ea typeface="Verdana" panose="020B0604030504040204" pitchFamily="34" charset="0"/>
              </a:rPr>
              <a:t>2,0 PLE</a:t>
            </a:r>
          </a:p>
        </p:txBody>
      </p:sp>
      <p:sp>
        <p:nvSpPr>
          <p:cNvPr id="65" name="Rectangle 64">
            <a:extLst>
              <a:ext uri="{FF2B5EF4-FFF2-40B4-BE49-F238E27FC236}">
                <a16:creationId xmlns:a16="http://schemas.microsoft.com/office/drawing/2014/main" id="{5AC1F7B5-D280-48B1-8175-3216121D4F3B}"/>
              </a:ext>
            </a:extLst>
          </p:cNvPr>
          <p:cNvSpPr/>
          <p:nvPr/>
        </p:nvSpPr>
        <p:spPr>
          <a:xfrm>
            <a:off x="7289050" y="3489458"/>
            <a:ext cx="1854949" cy="3176813"/>
          </a:xfrm>
          <a:prstGeom prst="rect">
            <a:avLst/>
          </a:prstGeom>
          <a:solidFill>
            <a:schemeClr val="accent2">
              <a:lumMod val="20000"/>
              <a:lumOff val="8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900"/>
              </a:spcAft>
              <a:buClrTx/>
              <a:buSzTx/>
              <a:buFontTx/>
              <a:buNone/>
              <a:tabLst/>
              <a:defRPr/>
            </a:pPr>
            <a:r>
              <a:rPr lang="lv-LV" sz="1100" kern="0" noProof="1">
                <a:latin typeface="Verdana" panose="020B0604030504040204" pitchFamily="34" charset="0"/>
                <a:ea typeface="Verdana" panose="020B0604030504040204" pitchFamily="34" charset="0"/>
              </a:rPr>
              <a:t>Projekta iesniegums sastāv no:</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lang="lv-LV" sz="1100" kern="0" noProof="1">
                <a:latin typeface="Verdana" panose="020B0604030504040204" pitchFamily="34" charset="0"/>
                <a:ea typeface="Verdana" panose="020B0604030504040204" pitchFamily="34" charset="0"/>
              </a:rPr>
              <a:t>administratīvās daļas (A, D, E, F, G, H un I daļas)</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lang="lv-LV" sz="1100" kern="0" noProof="1">
                <a:latin typeface="Verdana" panose="020B0604030504040204" pitchFamily="34" charset="0"/>
                <a:ea typeface="Verdana" panose="020B0604030504040204" pitchFamily="34" charset="0"/>
              </a:rPr>
              <a:t>saturiskās daļas (B un C daļas)</a:t>
            </a:r>
          </a:p>
          <a:p>
            <a:pPr marR="0" lvl="0" algn="ctr" defTabSz="457200" eaLnBrk="1" fontAlgn="auto" latinLnBrk="0" hangingPunct="1">
              <a:lnSpc>
                <a:spcPct val="100000"/>
              </a:lnSpc>
              <a:spcBef>
                <a:spcPts val="0"/>
              </a:spcBef>
              <a:spcAft>
                <a:spcPts val="900"/>
              </a:spcAft>
              <a:buClrTx/>
              <a:buSzTx/>
              <a:tabLst/>
              <a:defRPr/>
            </a:pPr>
            <a:endParaRPr lang="lv-LV" sz="1100" kern="0" noProof="1">
              <a:latin typeface="Trebuchet MS" panose="020B0603020202020204"/>
              <a:ea typeface="+mn-ea"/>
            </a:endParaRPr>
          </a:p>
          <a:p>
            <a:pPr marR="0" lvl="0" algn="ctr" defTabSz="457200" eaLnBrk="1" fontAlgn="auto" latinLnBrk="0" hangingPunct="1">
              <a:lnSpc>
                <a:spcPct val="100000"/>
              </a:lnSpc>
              <a:spcBef>
                <a:spcPts val="0"/>
              </a:spcBef>
              <a:spcAft>
                <a:spcPts val="900"/>
              </a:spcAft>
              <a:buClrTx/>
              <a:buSzTx/>
              <a:tabLst/>
              <a:defRPr/>
            </a:pPr>
            <a:r>
              <a:rPr lang="lv-LV" sz="1100" kern="0" noProof="1">
                <a:latin typeface="Verdana" panose="020B0604030504040204" pitchFamily="34" charset="0"/>
                <a:ea typeface="Verdana" panose="020B0604030504040204" pitchFamily="34" charset="0"/>
              </a:rPr>
              <a:t>Projekta iesniegumā sniegtajai informācijai jābūt </a:t>
            </a:r>
            <a:r>
              <a:rPr lang="lv-LV" sz="1100" b="1" kern="0" noProof="1">
                <a:latin typeface="Verdana" panose="020B0604030504040204" pitchFamily="34" charset="0"/>
                <a:ea typeface="Verdana" panose="020B0604030504040204" pitchFamily="34" charset="0"/>
              </a:rPr>
              <a:t>patiesai un savstarpēji saskanīgai</a:t>
            </a:r>
            <a:endParaRPr lang="lv-LV" sz="1100" b="1" kern="0" dirty="0">
              <a:latin typeface="Verdana" panose="020B0604030504040204" pitchFamily="34" charset="0"/>
              <a:ea typeface="Verdana" panose="020B0604030504040204" pitchFamily="34" charset="0"/>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en-US" sz="1100" b="0" i="0" u="none" strike="noStrike" kern="0" cap="none" spc="0" normalizeH="0" baseline="0" noProof="1">
              <a:ln>
                <a:noFill/>
              </a:ln>
              <a:effectLst/>
              <a:uLnTx/>
              <a:uFillTx/>
              <a:latin typeface="Trebuchet MS" panose="020B0603020202020204"/>
              <a:ea typeface="+mn-ea"/>
              <a:cs typeface="+mn-cs"/>
            </a:endParaRPr>
          </a:p>
        </p:txBody>
      </p:sp>
      <p:sp>
        <p:nvSpPr>
          <p:cNvPr id="66" name="Oval 65">
            <a:extLst>
              <a:ext uri="{FF2B5EF4-FFF2-40B4-BE49-F238E27FC236}">
                <a16:creationId xmlns:a16="http://schemas.microsoft.com/office/drawing/2014/main" id="{EBFFF558-83B6-4A64-ADCA-776B370D39E5}"/>
              </a:ext>
            </a:extLst>
          </p:cNvPr>
          <p:cNvSpPr/>
          <p:nvPr/>
        </p:nvSpPr>
        <p:spPr>
          <a:xfrm>
            <a:off x="650126" y="2029851"/>
            <a:ext cx="476250" cy="476250"/>
          </a:xfrm>
          <a:prstGeom prst="ellipse">
            <a:avLst/>
          </a:prstGeom>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1</a:t>
            </a:r>
          </a:p>
        </p:txBody>
      </p:sp>
      <p:sp>
        <p:nvSpPr>
          <p:cNvPr id="67" name="Oval 66">
            <a:extLst>
              <a:ext uri="{FF2B5EF4-FFF2-40B4-BE49-F238E27FC236}">
                <a16:creationId xmlns:a16="http://schemas.microsoft.com/office/drawing/2014/main" id="{8DE81E16-37D7-49F8-B1F0-583377AE3BD7}"/>
              </a:ext>
            </a:extLst>
          </p:cNvPr>
          <p:cNvSpPr/>
          <p:nvPr/>
        </p:nvSpPr>
        <p:spPr>
          <a:xfrm>
            <a:off x="2478926" y="2029851"/>
            <a:ext cx="476250" cy="476250"/>
          </a:xfrm>
          <a:prstGeom prst="ellipse">
            <a:avLst/>
          </a:prstGeom>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2</a:t>
            </a:r>
          </a:p>
        </p:txBody>
      </p:sp>
      <p:sp>
        <p:nvSpPr>
          <p:cNvPr id="68" name="Oval 67">
            <a:extLst>
              <a:ext uri="{FF2B5EF4-FFF2-40B4-BE49-F238E27FC236}">
                <a16:creationId xmlns:a16="http://schemas.microsoft.com/office/drawing/2014/main" id="{2FC25768-0FC8-4128-BE4B-27F537E1CB1F}"/>
              </a:ext>
            </a:extLst>
          </p:cNvPr>
          <p:cNvSpPr/>
          <p:nvPr/>
        </p:nvSpPr>
        <p:spPr>
          <a:xfrm>
            <a:off x="4307726" y="2029851"/>
            <a:ext cx="476250" cy="476250"/>
          </a:xfrm>
          <a:prstGeom prst="ellipse">
            <a:avLst/>
          </a:prstGeom>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Trebuchet MS" panose="020B0603020202020204"/>
                <a:ea typeface="+mn-ea"/>
                <a:cs typeface="+mn-cs"/>
              </a:rPr>
              <a:t>3</a:t>
            </a:r>
          </a:p>
        </p:txBody>
      </p:sp>
      <p:sp>
        <p:nvSpPr>
          <p:cNvPr id="69" name="Oval 68">
            <a:extLst>
              <a:ext uri="{FF2B5EF4-FFF2-40B4-BE49-F238E27FC236}">
                <a16:creationId xmlns:a16="http://schemas.microsoft.com/office/drawing/2014/main" id="{F5B278F2-776D-44B0-9C28-19EC563283CA}"/>
              </a:ext>
            </a:extLst>
          </p:cNvPr>
          <p:cNvSpPr/>
          <p:nvPr/>
        </p:nvSpPr>
        <p:spPr>
          <a:xfrm>
            <a:off x="6136526" y="2029851"/>
            <a:ext cx="476250" cy="476250"/>
          </a:xfrm>
          <a:prstGeom prst="ellipse">
            <a:avLst/>
          </a:prstGeom>
          <a:solidFill>
            <a:schemeClr val="accent2">
              <a:lumMod val="40000"/>
              <a:lumOff val="6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Trebuchet MS" panose="020B0603020202020204"/>
                <a:ea typeface="+mn-ea"/>
                <a:cs typeface="+mn-cs"/>
              </a:rPr>
              <a:t>4</a:t>
            </a:r>
          </a:p>
        </p:txBody>
      </p:sp>
      <p:sp>
        <p:nvSpPr>
          <p:cNvPr id="70" name="Oval 69">
            <a:extLst>
              <a:ext uri="{FF2B5EF4-FFF2-40B4-BE49-F238E27FC236}">
                <a16:creationId xmlns:a16="http://schemas.microsoft.com/office/drawing/2014/main" id="{33DAECB0-2DFA-41F8-A19B-C5EB733EA830}"/>
              </a:ext>
            </a:extLst>
          </p:cNvPr>
          <p:cNvSpPr/>
          <p:nvPr/>
        </p:nvSpPr>
        <p:spPr>
          <a:xfrm>
            <a:off x="7965326" y="2029851"/>
            <a:ext cx="476250" cy="476250"/>
          </a:xfrm>
          <a:prstGeom prst="ellipse">
            <a:avLst/>
          </a:prstGeom>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85000"/>
                    <a:lumOff val="15000"/>
                  </a:prstClr>
                </a:solidFill>
                <a:effectLst/>
                <a:uLnTx/>
                <a:uFillTx/>
                <a:latin typeface="Trebuchet MS" panose="020B0603020202020204"/>
                <a:ea typeface="+mn-ea"/>
                <a:cs typeface="+mn-cs"/>
              </a:rPr>
              <a:t>5</a:t>
            </a:r>
          </a:p>
        </p:txBody>
      </p:sp>
      <p:grpSp>
        <p:nvGrpSpPr>
          <p:cNvPr id="71" name="Graphic 6" descr="Lightbulb">
            <a:extLst>
              <a:ext uri="{FF2B5EF4-FFF2-40B4-BE49-F238E27FC236}">
                <a16:creationId xmlns:a16="http://schemas.microsoft.com/office/drawing/2014/main" id="{065152A8-06AE-42ED-9525-9C51382A041C}"/>
              </a:ext>
            </a:extLst>
          </p:cNvPr>
          <p:cNvGrpSpPr/>
          <p:nvPr/>
        </p:nvGrpSpPr>
        <p:grpSpPr>
          <a:xfrm>
            <a:off x="671557" y="2935040"/>
            <a:ext cx="433388" cy="433388"/>
            <a:chOff x="930275" y="2232577"/>
            <a:chExt cx="577850" cy="577850"/>
          </a:xfrm>
          <a:solidFill>
            <a:schemeClr val="accent4">
              <a:lumMod val="60000"/>
              <a:lumOff val="40000"/>
            </a:schemeClr>
          </a:solidFill>
        </p:grpSpPr>
        <p:sp>
          <p:nvSpPr>
            <p:cNvPr id="72" name="Freeform: Shape 71">
              <a:extLst>
                <a:ext uri="{FF2B5EF4-FFF2-40B4-BE49-F238E27FC236}">
                  <a16:creationId xmlns:a16="http://schemas.microsoft.com/office/drawing/2014/main" id="{E58BBFFD-AA2B-4CDA-9A8D-8CBDC358E157}"/>
                </a:ext>
              </a:extLst>
            </p:cNvPr>
            <p:cNvSpPr/>
            <p:nvPr/>
          </p:nvSpPr>
          <p:spPr>
            <a:xfrm>
              <a:off x="1140949" y="2617810"/>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3" name="Freeform: Shape 72">
              <a:extLst>
                <a:ext uri="{FF2B5EF4-FFF2-40B4-BE49-F238E27FC236}">
                  <a16:creationId xmlns:a16="http://schemas.microsoft.com/office/drawing/2014/main" id="{2F1A6DBB-C84B-4850-9E3C-3CFB40958D96}"/>
                </a:ext>
              </a:extLst>
            </p:cNvPr>
            <p:cNvSpPr/>
            <p:nvPr/>
          </p:nvSpPr>
          <p:spPr>
            <a:xfrm>
              <a:off x="1140949" y="2678003"/>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4" name="Freeform: Shape 73">
              <a:extLst>
                <a:ext uri="{FF2B5EF4-FFF2-40B4-BE49-F238E27FC236}">
                  <a16:creationId xmlns:a16="http://schemas.microsoft.com/office/drawing/2014/main" id="{F91B5421-CCDB-48C1-98BE-E316D6A6251F}"/>
                </a:ext>
              </a:extLst>
            </p:cNvPr>
            <p:cNvSpPr/>
            <p:nvPr/>
          </p:nvSpPr>
          <p:spPr>
            <a:xfrm>
              <a:off x="1180074" y="2738195"/>
              <a:ext cx="78250" cy="36115"/>
            </a:xfrm>
            <a:custGeom>
              <a:avLst/>
              <a:gdLst>
                <a:gd name="connsiteX0" fmla="*/ 0 w 78250"/>
                <a:gd name="connsiteY0" fmla="*/ 0 h 36115"/>
                <a:gd name="connsiteX1" fmla="*/ 39125 w 78250"/>
                <a:gd name="connsiteY1" fmla="*/ 36116 h 36115"/>
                <a:gd name="connsiteX2" fmla="*/ 78251 w 78250"/>
                <a:gd name="connsiteY2" fmla="*/ 0 h 36115"/>
                <a:gd name="connsiteX3" fmla="*/ 0 w 78250"/>
                <a:gd name="connsiteY3" fmla="*/ 0 h 36115"/>
              </a:gdLst>
              <a:ahLst/>
              <a:cxnLst>
                <a:cxn ang="0">
                  <a:pos x="connsiteX0" y="connsiteY0"/>
                </a:cxn>
                <a:cxn ang="0">
                  <a:pos x="connsiteX1" y="connsiteY1"/>
                </a:cxn>
                <a:cxn ang="0">
                  <a:pos x="connsiteX2" y="connsiteY2"/>
                </a:cxn>
                <a:cxn ang="0">
                  <a:pos x="connsiteX3" y="connsiteY3"/>
                </a:cxn>
              </a:cxnLst>
              <a:rect l="l" t="t" r="r" b="b"/>
              <a:pathLst>
                <a:path w="78250" h="36115">
                  <a:moveTo>
                    <a:pt x="0" y="0"/>
                  </a:moveTo>
                  <a:cubicBezTo>
                    <a:pt x="1806" y="20466"/>
                    <a:pt x="18660" y="36116"/>
                    <a:pt x="39125" y="36116"/>
                  </a:cubicBezTo>
                  <a:cubicBezTo>
                    <a:pt x="59591" y="36116"/>
                    <a:pt x="76445" y="20466"/>
                    <a:pt x="78251" y="0"/>
                  </a:cubicBezTo>
                  <a:lnTo>
                    <a:pt x="0" y="0"/>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5" name="Freeform: Shape 74">
              <a:extLst>
                <a:ext uri="{FF2B5EF4-FFF2-40B4-BE49-F238E27FC236}">
                  <a16:creationId xmlns:a16="http://schemas.microsoft.com/office/drawing/2014/main" id="{4D673F25-3E72-4A8B-BD11-19F612BE44EE}"/>
                </a:ext>
              </a:extLst>
            </p:cNvPr>
            <p:cNvSpPr/>
            <p:nvPr/>
          </p:nvSpPr>
          <p:spPr>
            <a:xfrm>
              <a:off x="1062698" y="2268692"/>
              <a:ext cx="313002" cy="325040"/>
            </a:xfrm>
            <a:custGeom>
              <a:avLst/>
              <a:gdLst>
                <a:gd name="connsiteX0" fmla="*/ 156501 w 313002"/>
                <a:gd name="connsiteY0" fmla="*/ 0 h 325040"/>
                <a:gd name="connsiteX1" fmla="*/ 156501 w 313002"/>
                <a:gd name="connsiteY1" fmla="*/ 0 h 325040"/>
                <a:gd name="connsiteX2" fmla="*/ 156501 w 313002"/>
                <a:gd name="connsiteY2" fmla="*/ 0 h 325040"/>
                <a:gd name="connsiteX3" fmla="*/ 0 w 313002"/>
                <a:gd name="connsiteY3" fmla="*/ 154695 h 325040"/>
                <a:gd name="connsiteX4" fmla="*/ 0 w 313002"/>
                <a:gd name="connsiteY4" fmla="*/ 160113 h 325040"/>
                <a:gd name="connsiteX5" fmla="*/ 10835 w 313002"/>
                <a:gd name="connsiteY5" fmla="*/ 214286 h 325040"/>
                <a:gd name="connsiteX6" fmla="*/ 37921 w 313002"/>
                <a:gd name="connsiteY6" fmla="*/ 258829 h 325040"/>
                <a:gd name="connsiteX7" fmla="*/ 74639 w 313002"/>
                <a:gd name="connsiteY7" fmla="*/ 318419 h 325040"/>
                <a:gd name="connsiteX8" fmla="*/ 85474 w 313002"/>
                <a:gd name="connsiteY8" fmla="*/ 325041 h 325040"/>
                <a:gd name="connsiteX9" fmla="*/ 227528 w 313002"/>
                <a:gd name="connsiteY9" fmla="*/ 325041 h 325040"/>
                <a:gd name="connsiteX10" fmla="*/ 238363 w 313002"/>
                <a:gd name="connsiteY10" fmla="*/ 318419 h 325040"/>
                <a:gd name="connsiteX11" fmla="*/ 275081 w 313002"/>
                <a:gd name="connsiteY11" fmla="*/ 258829 h 325040"/>
                <a:gd name="connsiteX12" fmla="*/ 302167 w 313002"/>
                <a:gd name="connsiteY12" fmla="*/ 214286 h 325040"/>
                <a:gd name="connsiteX13" fmla="*/ 313002 w 313002"/>
                <a:gd name="connsiteY13" fmla="*/ 160113 h 325040"/>
                <a:gd name="connsiteX14" fmla="*/ 313002 w 313002"/>
                <a:gd name="connsiteY14" fmla="*/ 154695 h 325040"/>
                <a:gd name="connsiteX15" fmla="*/ 156501 w 313002"/>
                <a:gd name="connsiteY15" fmla="*/ 0 h 325040"/>
                <a:gd name="connsiteX16" fmla="*/ 276886 w 313002"/>
                <a:gd name="connsiteY16" fmla="*/ 159511 h 325040"/>
                <a:gd name="connsiteX17" fmla="*/ 268459 w 313002"/>
                <a:gd name="connsiteY17" fmla="*/ 201646 h 325040"/>
                <a:gd name="connsiteX18" fmla="*/ 247994 w 313002"/>
                <a:gd name="connsiteY18" fmla="*/ 234752 h 325040"/>
                <a:gd name="connsiteX19" fmla="*/ 213082 w 313002"/>
                <a:gd name="connsiteY19" fmla="*/ 288925 h 325040"/>
                <a:gd name="connsiteX20" fmla="*/ 156501 w 313002"/>
                <a:gd name="connsiteY20" fmla="*/ 288925 h 325040"/>
                <a:gd name="connsiteX21" fmla="*/ 100522 w 313002"/>
                <a:gd name="connsiteY21" fmla="*/ 288925 h 325040"/>
                <a:gd name="connsiteX22" fmla="*/ 65610 w 313002"/>
                <a:gd name="connsiteY22" fmla="*/ 234752 h 325040"/>
                <a:gd name="connsiteX23" fmla="*/ 45145 w 313002"/>
                <a:gd name="connsiteY23" fmla="*/ 201646 h 325040"/>
                <a:gd name="connsiteX24" fmla="*/ 36718 w 313002"/>
                <a:gd name="connsiteY24" fmla="*/ 159511 h 325040"/>
                <a:gd name="connsiteX25" fmla="*/ 36718 w 313002"/>
                <a:gd name="connsiteY25" fmla="*/ 154695 h 325040"/>
                <a:gd name="connsiteX26" fmla="*/ 157103 w 313002"/>
                <a:gd name="connsiteY26" fmla="*/ 35514 h 325040"/>
                <a:gd name="connsiteX27" fmla="*/ 157103 w 313002"/>
                <a:gd name="connsiteY27" fmla="*/ 35514 h 325040"/>
                <a:gd name="connsiteX28" fmla="*/ 157103 w 313002"/>
                <a:gd name="connsiteY28" fmla="*/ 35514 h 325040"/>
                <a:gd name="connsiteX29" fmla="*/ 157103 w 313002"/>
                <a:gd name="connsiteY29" fmla="*/ 35514 h 325040"/>
                <a:gd name="connsiteX30" fmla="*/ 157103 w 313002"/>
                <a:gd name="connsiteY30" fmla="*/ 35514 h 325040"/>
                <a:gd name="connsiteX31" fmla="*/ 157103 w 313002"/>
                <a:gd name="connsiteY31" fmla="*/ 35514 h 325040"/>
                <a:gd name="connsiteX32" fmla="*/ 157103 w 313002"/>
                <a:gd name="connsiteY32" fmla="*/ 35514 h 325040"/>
                <a:gd name="connsiteX33" fmla="*/ 277488 w 313002"/>
                <a:gd name="connsiteY33" fmla="*/ 154695 h 325040"/>
                <a:gd name="connsiteX34" fmla="*/ 277488 w 313002"/>
                <a:gd name="connsiteY34" fmla="*/ 159511 h 3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3002" h="325040">
                  <a:moveTo>
                    <a:pt x="156501" y="0"/>
                  </a:moveTo>
                  <a:cubicBezTo>
                    <a:pt x="156501" y="0"/>
                    <a:pt x="156501" y="0"/>
                    <a:pt x="156501" y="0"/>
                  </a:cubicBezTo>
                  <a:cubicBezTo>
                    <a:pt x="156501" y="0"/>
                    <a:pt x="156501" y="0"/>
                    <a:pt x="156501" y="0"/>
                  </a:cubicBezTo>
                  <a:cubicBezTo>
                    <a:pt x="71027" y="602"/>
                    <a:pt x="1806" y="69222"/>
                    <a:pt x="0" y="154695"/>
                  </a:cubicBezTo>
                  <a:lnTo>
                    <a:pt x="0" y="160113"/>
                  </a:lnTo>
                  <a:cubicBezTo>
                    <a:pt x="602" y="178772"/>
                    <a:pt x="4213" y="196830"/>
                    <a:pt x="10835" y="214286"/>
                  </a:cubicBezTo>
                  <a:cubicBezTo>
                    <a:pt x="17456" y="230538"/>
                    <a:pt x="26485" y="245586"/>
                    <a:pt x="37921" y="258829"/>
                  </a:cubicBezTo>
                  <a:cubicBezTo>
                    <a:pt x="52368" y="274479"/>
                    <a:pt x="68018" y="305177"/>
                    <a:pt x="74639" y="318419"/>
                  </a:cubicBezTo>
                  <a:cubicBezTo>
                    <a:pt x="76445" y="322633"/>
                    <a:pt x="80658" y="325041"/>
                    <a:pt x="85474" y="325041"/>
                  </a:cubicBezTo>
                  <a:lnTo>
                    <a:pt x="227528" y="325041"/>
                  </a:lnTo>
                  <a:cubicBezTo>
                    <a:pt x="232344" y="325041"/>
                    <a:pt x="236557" y="322633"/>
                    <a:pt x="238363" y="318419"/>
                  </a:cubicBezTo>
                  <a:cubicBezTo>
                    <a:pt x="244984" y="305177"/>
                    <a:pt x="260634" y="274479"/>
                    <a:pt x="275081" y="258829"/>
                  </a:cubicBezTo>
                  <a:cubicBezTo>
                    <a:pt x="286517" y="245586"/>
                    <a:pt x="296148" y="230538"/>
                    <a:pt x="302167" y="214286"/>
                  </a:cubicBezTo>
                  <a:cubicBezTo>
                    <a:pt x="308789" y="196830"/>
                    <a:pt x="312400" y="178772"/>
                    <a:pt x="313002" y="160113"/>
                  </a:cubicBezTo>
                  <a:lnTo>
                    <a:pt x="313002" y="154695"/>
                  </a:lnTo>
                  <a:cubicBezTo>
                    <a:pt x="311196" y="69222"/>
                    <a:pt x="241975" y="602"/>
                    <a:pt x="156501" y="0"/>
                  </a:cubicBezTo>
                  <a:close/>
                  <a:moveTo>
                    <a:pt x="276886" y="159511"/>
                  </a:moveTo>
                  <a:cubicBezTo>
                    <a:pt x="276285" y="173957"/>
                    <a:pt x="273275" y="188403"/>
                    <a:pt x="268459" y="201646"/>
                  </a:cubicBezTo>
                  <a:cubicBezTo>
                    <a:pt x="263644" y="213684"/>
                    <a:pt x="257023" y="225121"/>
                    <a:pt x="247994" y="234752"/>
                  </a:cubicBezTo>
                  <a:cubicBezTo>
                    <a:pt x="234150" y="251606"/>
                    <a:pt x="222111" y="269663"/>
                    <a:pt x="213082" y="288925"/>
                  </a:cubicBezTo>
                  <a:lnTo>
                    <a:pt x="156501" y="288925"/>
                  </a:lnTo>
                  <a:lnTo>
                    <a:pt x="100522" y="288925"/>
                  </a:lnTo>
                  <a:cubicBezTo>
                    <a:pt x="90891" y="269663"/>
                    <a:pt x="78852" y="251606"/>
                    <a:pt x="65610" y="234752"/>
                  </a:cubicBezTo>
                  <a:cubicBezTo>
                    <a:pt x="57183" y="225121"/>
                    <a:pt x="49960" y="213684"/>
                    <a:pt x="45145" y="201646"/>
                  </a:cubicBezTo>
                  <a:cubicBezTo>
                    <a:pt x="39727" y="188403"/>
                    <a:pt x="37319" y="173957"/>
                    <a:pt x="36718" y="159511"/>
                  </a:cubicBezTo>
                  <a:lnTo>
                    <a:pt x="36718" y="154695"/>
                  </a:lnTo>
                  <a:cubicBezTo>
                    <a:pt x="37921" y="89085"/>
                    <a:pt x="91493" y="36116"/>
                    <a:pt x="157103" y="35514"/>
                  </a:cubicBezTo>
                  <a:lnTo>
                    <a:pt x="157103" y="35514"/>
                  </a:lnTo>
                  <a:lnTo>
                    <a:pt x="157103" y="35514"/>
                  </a:lnTo>
                  <a:cubicBezTo>
                    <a:pt x="157103" y="35514"/>
                    <a:pt x="157103" y="35514"/>
                    <a:pt x="157103" y="35514"/>
                  </a:cubicBezTo>
                  <a:cubicBezTo>
                    <a:pt x="157103" y="35514"/>
                    <a:pt x="157103" y="35514"/>
                    <a:pt x="157103" y="35514"/>
                  </a:cubicBezTo>
                  <a:lnTo>
                    <a:pt x="157103" y="35514"/>
                  </a:lnTo>
                  <a:lnTo>
                    <a:pt x="157103" y="35514"/>
                  </a:lnTo>
                  <a:cubicBezTo>
                    <a:pt x="222713" y="36116"/>
                    <a:pt x="276285" y="88483"/>
                    <a:pt x="277488" y="154695"/>
                  </a:cubicBezTo>
                  <a:lnTo>
                    <a:pt x="277488" y="159511"/>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grpSp>
        <p:nvGrpSpPr>
          <p:cNvPr id="76" name="Graphic 10" descr="Research">
            <a:extLst>
              <a:ext uri="{FF2B5EF4-FFF2-40B4-BE49-F238E27FC236}">
                <a16:creationId xmlns:a16="http://schemas.microsoft.com/office/drawing/2014/main" id="{2EAF06A7-CB31-42F9-A7A5-DDD9115DAF4A}"/>
              </a:ext>
            </a:extLst>
          </p:cNvPr>
          <p:cNvGrpSpPr/>
          <p:nvPr/>
        </p:nvGrpSpPr>
        <p:grpSpPr>
          <a:xfrm>
            <a:off x="6160819" y="2928087"/>
            <a:ext cx="357209" cy="357660"/>
            <a:chOff x="8249287" y="2223309"/>
            <a:chExt cx="476278" cy="476880"/>
          </a:xfrm>
          <a:solidFill>
            <a:schemeClr val="accent4">
              <a:lumMod val="60000"/>
              <a:lumOff val="40000"/>
            </a:schemeClr>
          </a:solidFill>
        </p:grpSpPr>
        <p:sp>
          <p:nvSpPr>
            <p:cNvPr id="77" name="Freeform: Shape 76">
              <a:extLst>
                <a:ext uri="{FF2B5EF4-FFF2-40B4-BE49-F238E27FC236}">
                  <a16:creationId xmlns:a16="http://schemas.microsoft.com/office/drawing/2014/main" id="{29D73609-5385-4F99-95A2-44EBD74CBB06}"/>
                </a:ext>
              </a:extLst>
            </p:cNvPr>
            <p:cNvSpPr/>
            <p:nvPr/>
          </p:nvSpPr>
          <p:spPr>
            <a:xfrm>
              <a:off x="8249287" y="2223309"/>
              <a:ext cx="476278" cy="476880"/>
            </a:xfrm>
            <a:custGeom>
              <a:avLst/>
              <a:gdLst>
                <a:gd name="connsiteX0" fmla="*/ 389450 w 476278"/>
                <a:gd name="connsiteY0" fmla="*/ 329859 h 476880"/>
                <a:gd name="connsiteX1" fmla="*/ 352131 w 476278"/>
                <a:gd name="connsiteY1" fmla="*/ 318423 h 476880"/>
                <a:gd name="connsiteX2" fmla="*/ 325044 w 476278"/>
                <a:gd name="connsiteY2" fmla="*/ 291938 h 476880"/>
                <a:gd name="connsiteX3" fmla="*/ 362363 w 476278"/>
                <a:gd name="connsiteY3" fmla="*/ 182387 h 476880"/>
                <a:gd name="connsiteX4" fmla="*/ 181785 w 476278"/>
                <a:gd name="connsiteY4" fmla="*/ 3 h 476880"/>
                <a:gd name="connsiteX5" fmla="*/ 3 w 476278"/>
                <a:gd name="connsiteY5" fmla="*/ 180581 h 476880"/>
                <a:gd name="connsiteX6" fmla="*/ 180581 w 476278"/>
                <a:gd name="connsiteY6" fmla="*/ 362363 h 476880"/>
                <a:gd name="connsiteX7" fmla="*/ 291336 w 476278"/>
                <a:gd name="connsiteY7" fmla="*/ 325044 h 476880"/>
                <a:gd name="connsiteX8" fmla="*/ 317821 w 476278"/>
                <a:gd name="connsiteY8" fmla="*/ 351529 h 476880"/>
                <a:gd name="connsiteX9" fmla="*/ 329257 w 476278"/>
                <a:gd name="connsiteY9" fmla="*/ 389450 h 476880"/>
                <a:gd name="connsiteX10" fmla="*/ 404498 w 476278"/>
                <a:gd name="connsiteY10" fmla="*/ 464691 h 476880"/>
                <a:gd name="connsiteX11" fmla="*/ 464089 w 476278"/>
                <a:gd name="connsiteY11" fmla="*/ 464691 h 476880"/>
                <a:gd name="connsiteX12" fmla="*/ 464089 w 476278"/>
                <a:gd name="connsiteY12" fmla="*/ 405100 h 476880"/>
                <a:gd name="connsiteX13" fmla="*/ 389450 w 476278"/>
                <a:gd name="connsiteY13" fmla="*/ 329859 h 476880"/>
                <a:gd name="connsiteX14" fmla="*/ 181785 w 476278"/>
                <a:gd name="connsiteY14" fmla="*/ 326248 h 476880"/>
                <a:gd name="connsiteX15" fmla="*/ 37323 w 476278"/>
                <a:gd name="connsiteY15" fmla="*/ 181785 h 476880"/>
                <a:gd name="connsiteX16" fmla="*/ 181785 w 476278"/>
                <a:gd name="connsiteY16" fmla="*/ 37323 h 476880"/>
                <a:gd name="connsiteX17" fmla="*/ 326248 w 476278"/>
                <a:gd name="connsiteY17" fmla="*/ 181785 h 476880"/>
                <a:gd name="connsiteX18" fmla="*/ 181785 w 476278"/>
                <a:gd name="connsiteY18" fmla="*/ 326248 h 47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278" h="476880">
                  <a:moveTo>
                    <a:pt x="389450" y="329859"/>
                  </a:moveTo>
                  <a:cubicBezTo>
                    <a:pt x="379819" y="320229"/>
                    <a:pt x="365373" y="315413"/>
                    <a:pt x="352131" y="318423"/>
                  </a:cubicBezTo>
                  <a:lnTo>
                    <a:pt x="325044" y="291938"/>
                  </a:lnTo>
                  <a:cubicBezTo>
                    <a:pt x="349121" y="260638"/>
                    <a:pt x="362363" y="222114"/>
                    <a:pt x="362363" y="182387"/>
                  </a:cubicBezTo>
                  <a:cubicBezTo>
                    <a:pt x="362965" y="81865"/>
                    <a:pt x="281705" y="605"/>
                    <a:pt x="181785" y="3"/>
                  </a:cubicBezTo>
                  <a:cubicBezTo>
                    <a:pt x="81865" y="-599"/>
                    <a:pt x="605" y="80662"/>
                    <a:pt x="3" y="180581"/>
                  </a:cubicBezTo>
                  <a:cubicBezTo>
                    <a:pt x="-599" y="280501"/>
                    <a:pt x="80662" y="361762"/>
                    <a:pt x="180581" y="362363"/>
                  </a:cubicBezTo>
                  <a:cubicBezTo>
                    <a:pt x="220309" y="362363"/>
                    <a:pt x="259434" y="349121"/>
                    <a:pt x="291336" y="325044"/>
                  </a:cubicBezTo>
                  <a:lnTo>
                    <a:pt x="317821" y="351529"/>
                  </a:lnTo>
                  <a:cubicBezTo>
                    <a:pt x="315413" y="365373"/>
                    <a:pt x="319627" y="379217"/>
                    <a:pt x="329257" y="389450"/>
                  </a:cubicBezTo>
                  <a:lnTo>
                    <a:pt x="404498" y="464691"/>
                  </a:lnTo>
                  <a:cubicBezTo>
                    <a:pt x="420750" y="480943"/>
                    <a:pt x="447837" y="480943"/>
                    <a:pt x="464089" y="464691"/>
                  </a:cubicBezTo>
                  <a:cubicBezTo>
                    <a:pt x="480341" y="448439"/>
                    <a:pt x="480341" y="421352"/>
                    <a:pt x="464089" y="405100"/>
                  </a:cubicBezTo>
                  <a:lnTo>
                    <a:pt x="389450" y="329859"/>
                  </a:lnTo>
                  <a:close/>
                  <a:moveTo>
                    <a:pt x="181785" y="326248"/>
                  </a:moveTo>
                  <a:cubicBezTo>
                    <a:pt x="101729" y="326248"/>
                    <a:pt x="37323" y="261842"/>
                    <a:pt x="37323" y="181785"/>
                  </a:cubicBezTo>
                  <a:cubicBezTo>
                    <a:pt x="37323" y="101729"/>
                    <a:pt x="101729" y="37323"/>
                    <a:pt x="181785" y="37323"/>
                  </a:cubicBezTo>
                  <a:cubicBezTo>
                    <a:pt x="261842" y="37323"/>
                    <a:pt x="326248" y="101729"/>
                    <a:pt x="326248" y="181785"/>
                  </a:cubicBezTo>
                  <a:cubicBezTo>
                    <a:pt x="326248" y="261240"/>
                    <a:pt x="261240" y="326248"/>
                    <a:pt x="181785" y="326248"/>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8" name="Freeform: Shape 77">
              <a:extLst>
                <a:ext uri="{FF2B5EF4-FFF2-40B4-BE49-F238E27FC236}">
                  <a16:creationId xmlns:a16="http://schemas.microsoft.com/office/drawing/2014/main" id="{6B043915-58D6-4483-A90E-791A77B6AC9D}"/>
                </a:ext>
              </a:extLst>
            </p:cNvPr>
            <p:cNvSpPr/>
            <p:nvPr/>
          </p:nvSpPr>
          <p:spPr>
            <a:xfrm>
              <a:off x="8301659" y="2312772"/>
              <a:ext cx="259430" cy="190439"/>
            </a:xfrm>
            <a:custGeom>
              <a:avLst/>
              <a:gdLst>
                <a:gd name="connsiteX0" fmla="*/ 258829 w 259430"/>
                <a:gd name="connsiteY0" fmla="*/ 83297 h 190439"/>
                <a:gd name="connsiteX1" fmla="*/ 224519 w 259430"/>
                <a:gd name="connsiteY1" fmla="*/ 83297 h 190439"/>
                <a:gd name="connsiteX2" fmla="*/ 216694 w 259430"/>
                <a:gd name="connsiteY2" fmla="*/ 88112 h 190439"/>
                <a:gd name="connsiteX3" fmla="*/ 193821 w 259430"/>
                <a:gd name="connsiteY3" fmla="*/ 112791 h 190439"/>
                <a:gd name="connsiteX4" fmla="*/ 174559 w 259430"/>
                <a:gd name="connsiteY4" fmla="*/ 45977 h 190439"/>
                <a:gd name="connsiteX5" fmla="*/ 161316 w 259430"/>
                <a:gd name="connsiteY5" fmla="*/ 38754 h 190439"/>
                <a:gd name="connsiteX6" fmla="*/ 154093 w 259430"/>
                <a:gd name="connsiteY6" fmla="*/ 45375 h 190439"/>
                <a:gd name="connsiteX7" fmla="*/ 117978 w 259430"/>
                <a:gd name="connsiteY7" fmla="*/ 141082 h 190439"/>
                <a:gd name="connsiteX8" fmla="*/ 93299 w 259430"/>
                <a:gd name="connsiteY8" fmla="*/ 8658 h 190439"/>
                <a:gd name="connsiteX9" fmla="*/ 81260 w 259430"/>
                <a:gd name="connsiteY9" fmla="*/ 231 h 190439"/>
                <a:gd name="connsiteX10" fmla="*/ 72833 w 259430"/>
                <a:gd name="connsiteY10" fmla="*/ 7454 h 190439"/>
                <a:gd name="connsiteX11" fmla="*/ 46950 w 259430"/>
                <a:gd name="connsiteY11" fmla="*/ 83297 h 190439"/>
                <a:gd name="connsiteX12" fmla="*/ 0 w 259430"/>
                <a:gd name="connsiteY12" fmla="*/ 83297 h 190439"/>
                <a:gd name="connsiteX13" fmla="*/ 0 w 259430"/>
                <a:gd name="connsiteY13" fmla="*/ 107374 h 190439"/>
                <a:gd name="connsiteX14" fmla="*/ 54775 w 259430"/>
                <a:gd name="connsiteY14" fmla="*/ 107374 h 190439"/>
                <a:gd name="connsiteX15" fmla="*/ 65008 w 259430"/>
                <a:gd name="connsiteY15" fmla="*/ 98345 h 190439"/>
                <a:gd name="connsiteX16" fmla="*/ 80056 w 259430"/>
                <a:gd name="connsiteY16" fmla="*/ 52598 h 190439"/>
                <a:gd name="connsiteX17" fmla="*/ 104133 w 259430"/>
                <a:gd name="connsiteY17" fmla="*/ 182013 h 190439"/>
                <a:gd name="connsiteX18" fmla="*/ 113764 w 259430"/>
                <a:gd name="connsiteY18" fmla="*/ 190440 h 190439"/>
                <a:gd name="connsiteX19" fmla="*/ 114968 w 259430"/>
                <a:gd name="connsiteY19" fmla="*/ 190440 h 190439"/>
                <a:gd name="connsiteX20" fmla="*/ 125201 w 259430"/>
                <a:gd name="connsiteY20" fmla="*/ 183818 h 190439"/>
                <a:gd name="connsiteX21" fmla="*/ 163724 w 259430"/>
                <a:gd name="connsiteY21" fmla="*/ 82695 h 190439"/>
                <a:gd name="connsiteX22" fmla="*/ 179374 w 259430"/>
                <a:gd name="connsiteY22" fmla="*/ 136868 h 190439"/>
                <a:gd name="connsiteX23" fmla="*/ 192617 w 259430"/>
                <a:gd name="connsiteY23" fmla="*/ 144091 h 190439"/>
                <a:gd name="connsiteX24" fmla="*/ 197432 w 259430"/>
                <a:gd name="connsiteY24" fmla="*/ 141082 h 190439"/>
                <a:gd name="connsiteX25" fmla="*/ 229936 w 259430"/>
                <a:gd name="connsiteY25" fmla="*/ 107374 h 190439"/>
                <a:gd name="connsiteX26" fmla="*/ 259431 w 259430"/>
                <a:gd name="connsiteY26" fmla="*/ 107374 h 190439"/>
                <a:gd name="connsiteX27" fmla="*/ 259431 w 259430"/>
                <a:gd name="connsiteY27" fmla="*/ 83297 h 19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430" h="190439">
                  <a:moveTo>
                    <a:pt x="258829" y="83297"/>
                  </a:moveTo>
                  <a:lnTo>
                    <a:pt x="224519" y="83297"/>
                  </a:lnTo>
                  <a:cubicBezTo>
                    <a:pt x="221509" y="83899"/>
                    <a:pt x="218500" y="85704"/>
                    <a:pt x="216694" y="88112"/>
                  </a:cubicBezTo>
                  <a:lnTo>
                    <a:pt x="193821" y="112791"/>
                  </a:lnTo>
                  <a:lnTo>
                    <a:pt x="174559" y="45977"/>
                  </a:lnTo>
                  <a:cubicBezTo>
                    <a:pt x="172753" y="40560"/>
                    <a:pt x="166734" y="36948"/>
                    <a:pt x="161316" y="38754"/>
                  </a:cubicBezTo>
                  <a:cubicBezTo>
                    <a:pt x="158307" y="39958"/>
                    <a:pt x="155297" y="41764"/>
                    <a:pt x="154093" y="45375"/>
                  </a:cubicBezTo>
                  <a:lnTo>
                    <a:pt x="117978" y="141082"/>
                  </a:lnTo>
                  <a:lnTo>
                    <a:pt x="93299" y="8658"/>
                  </a:lnTo>
                  <a:cubicBezTo>
                    <a:pt x="92095" y="2638"/>
                    <a:pt x="86678" y="-973"/>
                    <a:pt x="81260" y="231"/>
                  </a:cubicBezTo>
                  <a:cubicBezTo>
                    <a:pt x="77649" y="833"/>
                    <a:pt x="74639" y="3842"/>
                    <a:pt x="72833" y="7454"/>
                  </a:cubicBezTo>
                  <a:lnTo>
                    <a:pt x="46950" y="83297"/>
                  </a:lnTo>
                  <a:lnTo>
                    <a:pt x="0" y="83297"/>
                  </a:lnTo>
                  <a:lnTo>
                    <a:pt x="0" y="107374"/>
                  </a:lnTo>
                  <a:lnTo>
                    <a:pt x="54775" y="107374"/>
                  </a:lnTo>
                  <a:cubicBezTo>
                    <a:pt x="59591" y="106772"/>
                    <a:pt x="63804" y="103160"/>
                    <a:pt x="65008" y="98345"/>
                  </a:cubicBezTo>
                  <a:lnTo>
                    <a:pt x="80056" y="52598"/>
                  </a:lnTo>
                  <a:lnTo>
                    <a:pt x="104133" y="182013"/>
                  </a:lnTo>
                  <a:cubicBezTo>
                    <a:pt x="104735" y="186828"/>
                    <a:pt x="108949" y="190440"/>
                    <a:pt x="113764" y="190440"/>
                  </a:cubicBezTo>
                  <a:lnTo>
                    <a:pt x="114968" y="190440"/>
                  </a:lnTo>
                  <a:cubicBezTo>
                    <a:pt x="119182" y="190440"/>
                    <a:pt x="123395" y="188032"/>
                    <a:pt x="125201" y="183818"/>
                  </a:cubicBezTo>
                  <a:lnTo>
                    <a:pt x="163724" y="82695"/>
                  </a:lnTo>
                  <a:lnTo>
                    <a:pt x="179374" y="136868"/>
                  </a:lnTo>
                  <a:cubicBezTo>
                    <a:pt x="181180" y="142285"/>
                    <a:pt x="186597" y="145897"/>
                    <a:pt x="192617" y="144091"/>
                  </a:cubicBezTo>
                  <a:cubicBezTo>
                    <a:pt x="194422" y="143489"/>
                    <a:pt x="196228" y="142285"/>
                    <a:pt x="197432" y="141082"/>
                  </a:cubicBezTo>
                  <a:lnTo>
                    <a:pt x="229936" y="107374"/>
                  </a:lnTo>
                  <a:lnTo>
                    <a:pt x="259431" y="107374"/>
                  </a:lnTo>
                  <a:lnTo>
                    <a:pt x="259431" y="83297"/>
                  </a:ln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dirty="0">
                <a:solidFill>
                  <a:prstClr val="black"/>
                </a:solidFill>
                <a:latin typeface="Trebuchet MS" panose="020B0603020202020204"/>
                <a:ea typeface="+mn-ea"/>
              </a:endParaRPr>
            </a:p>
          </p:txBody>
        </p:sp>
      </p:grpSp>
      <p:grpSp>
        <p:nvGrpSpPr>
          <p:cNvPr id="79" name="Graphic 12" descr="Database">
            <a:extLst>
              <a:ext uri="{FF2B5EF4-FFF2-40B4-BE49-F238E27FC236}">
                <a16:creationId xmlns:a16="http://schemas.microsoft.com/office/drawing/2014/main" id="{7766D681-3285-40B6-8AA4-5A4F962AACD3}"/>
              </a:ext>
            </a:extLst>
          </p:cNvPr>
          <p:cNvGrpSpPr/>
          <p:nvPr/>
        </p:nvGrpSpPr>
        <p:grpSpPr>
          <a:xfrm>
            <a:off x="4445596" y="2935368"/>
            <a:ext cx="252809" cy="343098"/>
            <a:chOff x="8365860" y="2292769"/>
            <a:chExt cx="337079" cy="457464"/>
          </a:xfrm>
          <a:solidFill>
            <a:schemeClr val="accent4">
              <a:lumMod val="60000"/>
              <a:lumOff val="40000"/>
            </a:schemeClr>
          </a:solidFill>
        </p:grpSpPr>
        <p:sp>
          <p:nvSpPr>
            <p:cNvPr id="80" name="Freeform: Shape 79">
              <a:extLst>
                <a:ext uri="{FF2B5EF4-FFF2-40B4-BE49-F238E27FC236}">
                  <a16:creationId xmlns:a16="http://schemas.microsoft.com/office/drawing/2014/main" id="{14EEFBEF-D003-48DB-A12D-E3A5C6576AD8}"/>
                </a:ext>
              </a:extLst>
            </p:cNvPr>
            <p:cNvSpPr/>
            <p:nvPr/>
          </p:nvSpPr>
          <p:spPr>
            <a:xfrm>
              <a:off x="8365860" y="2292769"/>
              <a:ext cx="337079" cy="96308"/>
            </a:xfrm>
            <a:custGeom>
              <a:avLst/>
              <a:gdLst>
                <a:gd name="connsiteX0" fmla="*/ 337079 w 337079"/>
                <a:gd name="connsiteY0" fmla="*/ 48154 h 96308"/>
                <a:gd name="connsiteX1" fmla="*/ 168540 w 337079"/>
                <a:gd name="connsiteY1" fmla="*/ 96308 h 96308"/>
                <a:gd name="connsiteX2" fmla="*/ 0 w 337079"/>
                <a:gd name="connsiteY2" fmla="*/ 48154 h 96308"/>
                <a:gd name="connsiteX3" fmla="*/ 168540 w 337079"/>
                <a:gd name="connsiteY3" fmla="*/ 0 h 96308"/>
                <a:gd name="connsiteX4" fmla="*/ 337079 w 337079"/>
                <a:gd name="connsiteY4" fmla="*/ 48154 h 9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79" h="96308">
                  <a:moveTo>
                    <a:pt x="337079" y="48154"/>
                  </a:moveTo>
                  <a:cubicBezTo>
                    <a:pt x="337079" y="74749"/>
                    <a:pt x="261621" y="96308"/>
                    <a:pt x="168540" y="96308"/>
                  </a:cubicBezTo>
                  <a:cubicBezTo>
                    <a:pt x="75458" y="96308"/>
                    <a:pt x="0" y="74749"/>
                    <a:pt x="0" y="48154"/>
                  </a:cubicBezTo>
                  <a:cubicBezTo>
                    <a:pt x="0" y="21559"/>
                    <a:pt x="75458" y="0"/>
                    <a:pt x="168540" y="0"/>
                  </a:cubicBezTo>
                  <a:cubicBezTo>
                    <a:pt x="261621" y="0"/>
                    <a:pt x="337079" y="21559"/>
                    <a:pt x="337079"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1" name="Freeform: Shape 80">
              <a:extLst>
                <a:ext uri="{FF2B5EF4-FFF2-40B4-BE49-F238E27FC236}">
                  <a16:creationId xmlns:a16="http://schemas.microsoft.com/office/drawing/2014/main" id="{32340B11-9E8D-4FAB-A3C5-C31688C5619F}"/>
                </a:ext>
              </a:extLst>
            </p:cNvPr>
            <p:cNvSpPr/>
            <p:nvPr/>
          </p:nvSpPr>
          <p:spPr>
            <a:xfrm>
              <a:off x="8365860" y="2365000"/>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2" name="Freeform: Shape 81">
              <a:extLst>
                <a:ext uri="{FF2B5EF4-FFF2-40B4-BE49-F238E27FC236}">
                  <a16:creationId xmlns:a16="http://schemas.microsoft.com/office/drawing/2014/main" id="{63E409EC-2120-4011-B1A6-20CC8034A893}"/>
                </a:ext>
              </a:extLst>
            </p:cNvPr>
            <p:cNvSpPr/>
            <p:nvPr/>
          </p:nvSpPr>
          <p:spPr>
            <a:xfrm>
              <a:off x="8365860" y="2485386"/>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3" name="Freeform: Shape 82">
              <a:extLst>
                <a:ext uri="{FF2B5EF4-FFF2-40B4-BE49-F238E27FC236}">
                  <a16:creationId xmlns:a16="http://schemas.microsoft.com/office/drawing/2014/main" id="{7D5DEECF-9962-45D8-AD45-DFD92DBF015F}"/>
                </a:ext>
              </a:extLst>
            </p:cNvPr>
            <p:cNvSpPr/>
            <p:nvPr/>
          </p:nvSpPr>
          <p:spPr>
            <a:xfrm>
              <a:off x="8365860" y="2605771"/>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sp>
        <p:nvSpPr>
          <p:cNvPr id="84" name="Rectangle 83">
            <a:extLst>
              <a:ext uri="{FF2B5EF4-FFF2-40B4-BE49-F238E27FC236}">
                <a16:creationId xmlns:a16="http://schemas.microsoft.com/office/drawing/2014/main" id="{0B76F506-77B0-4200-99E0-6CDEAC2031E3}"/>
              </a:ext>
            </a:extLst>
          </p:cNvPr>
          <p:cNvSpPr/>
          <p:nvPr/>
        </p:nvSpPr>
        <p:spPr>
          <a:xfrm>
            <a:off x="425627" y="2586094"/>
            <a:ext cx="925254"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Mērķis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5" name="Rectangle 84">
            <a:extLst>
              <a:ext uri="{FF2B5EF4-FFF2-40B4-BE49-F238E27FC236}">
                <a16:creationId xmlns:a16="http://schemas.microsoft.com/office/drawing/2014/main" id="{387FE31A-BE2E-4E7F-923D-E1BF4735EA3F}"/>
              </a:ext>
            </a:extLst>
          </p:cNvPr>
          <p:cNvSpPr/>
          <p:nvPr/>
        </p:nvSpPr>
        <p:spPr>
          <a:xfrm>
            <a:off x="2013978" y="2586094"/>
            <a:ext cx="1406154"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iesniedzēji</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6" name="Rectangle 85">
            <a:extLst>
              <a:ext uri="{FF2B5EF4-FFF2-40B4-BE49-F238E27FC236}">
                <a16:creationId xmlns:a16="http://schemas.microsoft.com/office/drawing/2014/main" id="{FDAEDD95-63E3-44A1-B8DF-139D3FB9AB9B}"/>
              </a:ext>
            </a:extLst>
          </p:cNvPr>
          <p:cNvSpPr/>
          <p:nvPr/>
        </p:nvSpPr>
        <p:spPr>
          <a:xfrm>
            <a:off x="3775777" y="2586094"/>
            <a:ext cx="1534395"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Finansējums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7" name="Rectangle 86">
            <a:extLst>
              <a:ext uri="{FF2B5EF4-FFF2-40B4-BE49-F238E27FC236}">
                <a16:creationId xmlns:a16="http://schemas.microsoft.com/office/drawing/2014/main" id="{EA85BF73-9B3A-4AEA-8EC9-C2AE23BE1E2D}"/>
              </a:ext>
            </a:extLst>
          </p:cNvPr>
          <p:cNvSpPr/>
          <p:nvPr/>
        </p:nvSpPr>
        <p:spPr>
          <a:xfrm>
            <a:off x="5857525" y="2586094"/>
            <a:ext cx="1034257"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Detaļas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8" name="Rectangle 87">
            <a:extLst>
              <a:ext uri="{FF2B5EF4-FFF2-40B4-BE49-F238E27FC236}">
                <a16:creationId xmlns:a16="http://schemas.microsoft.com/office/drawing/2014/main" id="{270F4BEC-E22D-40B2-A9B8-18986691F261}"/>
              </a:ext>
            </a:extLst>
          </p:cNvPr>
          <p:cNvSpPr/>
          <p:nvPr/>
        </p:nvSpPr>
        <p:spPr>
          <a:xfrm>
            <a:off x="7429526" y="2586094"/>
            <a:ext cx="1544013"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Sastāvdaļas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pic>
        <p:nvPicPr>
          <p:cNvPr id="89" name="Graphic 88" descr="Typewriter">
            <a:extLst>
              <a:ext uri="{FF2B5EF4-FFF2-40B4-BE49-F238E27FC236}">
                <a16:creationId xmlns:a16="http://schemas.microsoft.com/office/drawing/2014/main" id="{BD974E64-12F0-49C6-95A5-70FA37EE63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3587" y="2876995"/>
            <a:ext cx="515889" cy="515889"/>
          </a:xfrm>
          <a:prstGeom prst="rect">
            <a:avLst/>
          </a:prstGeom>
        </p:spPr>
      </p:pic>
      <p:pic>
        <p:nvPicPr>
          <p:cNvPr id="90" name="Graphic 89" descr="Head with gears">
            <a:extLst>
              <a:ext uri="{FF2B5EF4-FFF2-40B4-BE49-F238E27FC236}">
                <a16:creationId xmlns:a16="http://schemas.microsoft.com/office/drawing/2014/main" id="{C4C7AB3C-16BA-4E1A-95CB-B88A51069C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894" y="2887362"/>
            <a:ext cx="467289" cy="467289"/>
          </a:xfrm>
          <a:prstGeom prst="rect">
            <a:avLst/>
          </a:prstGeom>
        </p:spPr>
      </p:pic>
      <p:sp>
        <p:nvSpPr>
          <p:cNvPr id="37" name="Pentagon 2">
            <a:extLst>
              <a:ext uri="{FF2B5EF4-FFF2-40B4-BE49-F238E27FC236}">
                <a16:creationId xmlns:a16="http://schemas.microsoft.com/office/drawing/2014/main" id="{D20D5652-538D-8B1F-FB6F-DB11FCC4A1CF}"/>
              </a:ext>
            </a:extLst>
          </p:cNvPr>
          <p:cNvSpPr/>
          <p:nvPr/>
        </p:nvSpPr>
        <p:spPr>
          <a:xfrm>
            <a:off x="1761754" y="1271651"/>
            <a:ext cx="6863327" cy="534120"/>
          </a:xfrm>
          <a:prstGeom prst="homePlate">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lv-LV" sz="1400" dirty="0">
                <a:latin typeface="Verdana" panose="020B0604030504040204" pitchFamily="34" charset="0"/>
                <a:ea typeface="Verdana" panose="020B0604030504040204" pitchFamily="34" charset="0"/>
              </a:rPr>
              <a:t>Projektu iesniegšanas termiņš ir </a:t>
            </a:r>
            <a:r>
              <a:rPr lang="lv-LV" sz="1400" b="1" dirty="0">
                <a:solidFill>
                  <a:schemeClr val="accent4">
                    <a:lumMod val="75000"/>
                  </a:schemeClr>
                </a:solidFill>
                <a:latin typeface="Verdana" panose="020B0604030504040204" pitchFamily="34" charset="0"/>
                <a:ea typeface="Verdana" panose="020B0604030504040204" pitchFamily="34" charset="0"/>
              </a:rPr>
              <a:t>2024. gada 19. augusts plkst. 17:00</a:t>
            </a:r>
          </a:p>
        </p:txBody>
      </p:sp>
      <p:pic>
        <p:nvPicPr>
          <p:cNvPr id="38" name="Picture 37">
            <a:extLst>
              <a:ext uri="{FF2B5EF4-FFF2-40B4-BE49-F238E27FC236}">
                <a16:creationId xmlns:a16="http://schemas.microsoft.com/office/drawing/2014/main" id="{82FD6FC2-11AA-0A10-FDCF-254E1D66FC01}"/>
              </a:ext>
            </a:extLst>
          </p:cNvPr>
          <p:cNvPicPr>
            <a:picLocks noChangeAspect="1"/>
          </p:cNvPicPr>
          <p:nvPr/>
        </p:nvPicPr>
        <p:blipFill>
          <a:blip r:embed="rId6"/>
          <a:stretch>
            <a:fillRect/>
          </a:stretch>
        </p:blipFill>
        <p:spPr>
          <a:xfrm>
            <a:off x="6612776" y="90340"/>
            <a:ext cx="2417902" cy="1076030"/>
          </a:xfrm>
          <a:prstGeom prst="rect">
            <a:avLst/>
          </a:prstGeom>
        </p:spPr>
      </p:pic>
    </p:spTree>
    <p:extLst>
      <p:ext uri="{BB962C8B-B14F-4D97-AF65-F5344CB8AC3E}">
        <p14:creationId xmlns:p14="http://schemas.microsoft.com/office/powerpoint/2010/main" val="1013669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892" y="381000"/>
            <a:ext cx="6400800" cy="1036642"/>
          </a:xfrm>
        </p:spPr>
        <p:txBody>
          <a:bodyPr>
            <a:normAutofit/>
          </a:bodyPr>
          <a:lstStyle/>
          <a:p>
            <a:r>
              <a:rPr lang="lv-LV" dirty="0">
                <a:solidFill>
                  <a:schemeClr val="accent4">
                    <a:lumMod val="75000"/>
                  </a:schemeClr>
                </a:solidFill>
              </a:rPr>
              <a:t>Informācijas sistēma – Atgādinājumi (1)</a:t>
            </a:r>
          </a:p>
        </p:txBody>
      </p:sp>
      <p:sp>
        <p:nvSpPr>
          <p:cNvPr id="3" name="Content Placeholder 2"/>
          <p:cNvSpPr>
            <a:spLocks noGrp="1"/>
          </p:cNvSpPr>
          <p:nvPr>
            <p:ph idx="1"/>
          </p:nvPr>
        </p:nvSpPr>
        <p:spPr>
          <a:xfrm>
            <a:off x="1139688" y="1728684"/>
            <a:ext cx="7566809" cy="4373573"/>
          </a:xfrm>
        </p:spPr>
        <p:txBody>
          <a:bodyPr>
            <a:normAutofit/>
          </a:bodyPr>
          <a:lstStyle/>
          <a:p>
            <a:pPr algn="just"/>
            <a:r>
              <a:rPr lang="lv-LV" dirty="0"/>
              <a:t>Pēc projekta iesnieguma aizpildīšanas projekta kontaktpersona nosūta to saskaņošanai projekta vadītājam:</a:t>
            </a:r>
          </a:p>
          <a:p>
            <a:pPr algn="ctr"/>
            <a:endParaRPr lang="lv-LV" dirty="0"/>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9000F69C-4DA5-4AB2-B068-4032AB474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15" y="2974670"/>
            <a:ext cx="3051770" cy="2400325"/>
          </a:xfrm>
          <a:prstGeom prst="rect">
            <a:avLst/>
          </a:prstGeom>
        </p:spPr>
      </p:pic>
      <p:pic>
        <p:nvPicPr>
          <p:cNvPr id="8" name="Picture 7">
            <a:extLst>
              <a:ext uri="{FF2B5EF4-FFF2-40B4-BE49-F238E27FC236}">
                <a16:creationId xmlns:a16="http://schemas.microsoft.com/office/drawing/2014/main" id="{1E93A50A-2F14-48EC-B4AF-9D3B948FA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89" y="3586434"/>
            <a:ext cx="2834908" cy="944969"/>
          </a:xfrm>
          <a:prstGeom prst="rect">
            <a:avLst/>
          </a:prstGeom>
        </p:spPr>
      </p:pic>
      <p:cxnSp>
        <p:nvCxnSpPr>
          <p:cNvPr id="9" name="Straight Arrow Connector 8">
            <a:extLst>
              <a:ext uri="{FF2B5EF4-FFF2-40B4-BE49-F238E27FC236}">
                <a16:creationId xmlns:a16="http://schemas.microsoft.com/office/drawing/2014/main" id="{002F6A81-6E49-4B3B-8DAB-4F8E08512BA8}"/>
              </a:ext>
            </a:extLst>
          </p:cNvPr>
          <p:cNvCxnSpPr>
            <a:cxnSpLocks/>
          </p:cNvCxnSpPr>
          <p:nvPr/>
        </p:nvCxnSpPr>
        <p:spPr>
          <a:xfrm flipV="1">
            <a:off x="3478136" y="4214439"/>
            <a:ext cx="2696335" cy="889855"/>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2" name="Picture 4" descr="Image result for checklist icon">
            <a:extLst>
              <a:ext uri="{FF2B5EF4-FFF2-40B4-BE49-F238E27FC236}">
                <a16:creationId xmlns:a16="http://schemas.microsoft.com/office/drawing/2014/main" id="{967F3168-22D4-4CC4-532F-1913B4ACB487}"/>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944" y="1763762"/>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C843274C-A8D1-07A6-3817-13EFAAC36190}"/>
              </a:ext>
            </a:extLst>
          </p:cNvPr>
          <p:cNvPicPr>
            <a:picLocks noChangeAspect="1"/>
          </p:cNvPicPr>
          <p:nvPr/>
        </p:nvPicPr>
        <p:blipFill>
          <a:blip r:embed="rId5"/>
          <a:stretch>
            <a:fillRect/>
          </a:stretch>
        </p:blipFill>
        <p:spPr>
          <a:xfrm>
            <a:off x="6629400" y="97694"/>
            <a:ext cx="2343149" cy="1042762"/>
          </a:xfrm>
          <a:prstGeom prst="rect">
            <a:avLst/>
          </a:prstGeom>
        </p:spPr>
      </p:pic>
      <p:pic>
        <p:nvPicPr>
          <p:cNvPr id="10" name="Picture 9">
            <a:extLst>
              <a:ext uri="{FF2B5EF4-FFF2-40B4-BE49-F238E27FC236}">
                <a16:creationId xmlns:a16="http://schemas.microsoft.com/office/drawing/2014/main" id="{1BBA4D15-1CA7-3ED2-EE7F-393DECDDCAF0}"/>
              </a:ext>
            </a:extLst>
          </p:cNvPr>
          <p:cNvPicPr>
            <a:picLocks noChangeAspect="1"/>
          </p:cNvPicPr>
          <p:nvPr/>
        </p:nvPicPr>
        <p:blipFill>
          <a:blip r:embed="rId6"/>
          <a:stretch>
            <a:fillRect/>
          </a:stretch>
        </p:blipFill>
        <p:spPr>
          <a:xfrm>
            <a:off x="649347" y="3216476"/>
            <a:ext cx="2828789" cy="243861"/>
          </a:xfrm>
          <a:prstGeom prst="rect">
            <a:avLst/>
          </a:prstGeom>
        </p:spPr>
      </p:pic>
      <p:pic>
        <p:nvPicPr>
          <p:cNvPr id="11" name="Picture 10">
            <a:extLst>
              <a:ext uri="{FF2B5EF4-FFF2-40B4-BE49-F238E27FC236}">
                <a16:creationId xmlns:a16="http://schemas.microsoft.com/office/drawing/2014/main" id="{9565DD47-5D89-51CC-F2F1-891ED067CA32}"/>
              </a:ext>
            </a:extLst>
          </p:cNvPr>
          <p:cNvPicPr>
            <a:picLocks noChangeAspect="1"/>
          </p:cNvPicPr>
          <p:nvPr/>
        </p:nvPicPr>
        <p:blipFill>
          <a:blip r:embed="rId7"/>
          <a:stretch>
            <a:fillRect/>
          </a:stretch>
        </p:blipFill>
        <p:spPr>
          <a:xfrm>
            <a:off x="1064915" y="3202495"/>
            <a:ext cx="2828789" cy="243861"/>
          </a:xfrm>
          <a:prstGeom prst="rect">
            <a:avLst/>
          </a:prstGeom>
        </p:spPr>
      </p:pic>
    </p:spTree>
    <p:extLst>
      <p:ext uri="{BB962C8B-B14F-4D97-AF65-F5344CB8AC3E}">
        <p14:creationId xmlns:p14="http://schemas.microsoft.com/office/powerpoint/2010/main" val="2887658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221" y="167190"/>
            <a:ext cx="6096000" cy="1036642"/>
          </a:xfrm>
        </p:spPr>
        <p:txBody>
          <a:bodyPr/>
          <a:lstStyle/>
          <a:p>
            <a:r>
              <a:rPr lang="lv-LV" dirty="0">
                <a:solidFill>
                  <a:schemeClr val="accent4">
                    <a:lumMod val="75000"/>
                  </a:schemeClr>
                </a:solidFill>
              </a:rPr>
              <a:t>Informācijas sistēma – Atgādinājumi (2)</a:t>
            </a:r>
          </a:p>
        </p:txBody>
      </p:sp>
      <p:sp>
        <p:nvSpPr>
          <p:cNvPr id="3" name="Content Placeholder 2"/>
          <p:cNvSpPr>
            <a:spLocks noGrp="1"/>
          </p:cNvSpPr>
          <p:nvPr>
            <p:ph idx="1"/>
          </p:nvPr>
        </p:nvSpPr>
        <p:spPr>
          <a:xfrm>
            <a:off x="1567543" y="1658984"/>
            <a:ext cx="7119257" cy="4467190"/>
          </a:xfrm>
        </p:spPr>
        <p:txBody>
          <a:bodyPr/>
          <a:lstStyle/>
          <a:p>
            <a:pPr algn="just"/>
            <a:r>
              <a:rPr lang="lv-LV" dirty="0"/>
              <a:t>Projekta vadītājs pārbauda projekta iesniegumu un iesniedz to izskatīšanai institūcijas </a:t>
            </a:r>
            <a:r>
              <a:rPr lang="lv-LV" dirty="0" err="1"/>
              <a:t>paraksttiesīgajām</a:t>
            </a:r>
            <a:r>
              <a:rPr lang="lv-LV" dirty="0"/>
              <a:t> personām.</a:t>
            </a:r>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D3A18E5B-849F-4852-AC18-295B2CB9C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61" y="2852257"/>
            <a:ext cx="3741706" cy="2859864"/>
          </a:xfrm>
          <a:prstGeom prst="rect">
            <a:avLst/>
          </a:prstGeom>
        </p:spPr>
      </p:pic>
      <p:pic>
        <p:nvPicPr>
          <p:cNvPr id="9" name="Picture 8">
            <a:extLst>
              <a:ext uri="{FF2B5EF4-FFF2-40B4-BE49-F238E27FC236}">
                <a16:creationId xmlns:a16="http://schemas.microsoft.com/office/drawing/2014/main" id="{B979298D-575E-45A4-9E58-72DADCEC3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852257"/>
            <a:ext cx="4185761" cy="830997"/>
          </a:xfrm>
          <a:prstGeom prst="rect">
            <a:avLst/>
          </a:prstGeom>
        </p:spPr>
      </p:pic>
      <p:sp>
        <p:nvSpPr>
          <p:cNvPr id="10" name="Rectangle 9">
            <a:extLst>
              <a:ext uri="{FF2B5EF4-FFF2-40B4-BE49-F238E27FC236}">
                <a16:creationId xmlns:a16="http://schemas.microsoft.com/office/drawing/2014/main" id="{500655F0-42FF-4819-9B2A-F2919D523BD7}"/>
              </a:ext>
            </a:extLst>
          </p:cNvPr>
          <p:cNvSpPr/>
          <p:nvPr/>
        </p:nvSpPr>
        <p:spPr>
          <a:xfrm>
            <a:off x="4958238" y="3929664"/>
            <a:ext cx="4185762" cy="1754326"/>
          </a:xfrm>
          <a:prstGeom prst="rect">
            <a:avLst/>
          </a:prstGeom>
        </p:spPr>
        <p:txBody>
          <a:bodyPr wrap="square">
            <a:spAutoFit/>
          </a:bodyPr>
          <a:lstStyle/>
          <a:p>
            <a:r>
              <a:rPr lang="lv-LV" sz="1800" dirty="0">
                <a:latin typeface="Arial Narrow" panose="020B0606020202030204" pitchFamily="34" charset="0"/>
              </a:rPr>
              <a:t>Projekta status nomainīsies </a:t>
            </a:r>
          </a:p>
          <a:p>
            <a:endParaRPr lang="lv-LV" sz="1800" dirty="0">
              <a:latin typeface="Arial Narrow" panose="020B0606020202030204" pitchFamily="34" charset="0"/>
            </a:endParaRPr>
          </a:p>
          <a:p>
            <a:r>
              <a:rPr lang="lv-LV" sz="1800" dirty="0">
                <a:latin typeface="Arial Narrow" panose="020B0606020202030204" pitchFamily="34" charset="0"/>
              </a:rPr>
              <a:t>no  </a:t>
            </a: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11" name="Picture 10">
            <a:extLst>
              <a:ext uri="{FF2B5EF4-FFF2-40B4-BE49-F238E27FC236}">
                <a16:creationId xmlns:a16="http://schemas.microsoft.com/office/drawing/2014/main" id="{6D5B855E-6500-4593-A0A3-19A295DBA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059" y="4473597"/>
            <a:ext cx="2362530" cy="419158"/>
          </a:xfrm>
          <a:prstGeom prst="rect">
            <a:avLst/>
          </a:prstGeom>
        </p:spPr>
      </p:pic>
      <p:pic>
        <p:nvPicPr>
          <p:cNvPr id="12" name="Picture 11">
            <a:extLst>
              <a:ext uri="{FF2B5EF4-FFF2-40B4-BE49-F238E27FC236}">
                <a16:creationId xmlns:a16="http://schemas.microsoft.com/office/drawing/2014/main" id="{160ECAB6-C325-4B70-BD8A-DB24455FA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243" y="5293410"/>
            <a:ext cx="2772162" cy="390580"/>
          </a:xfrm>
          <a:prstGeom prst="rect">
            <a:avLst/>
          </a:prstGeom>
        </p:spPr>
      </p:pic>
      <p:cxnSp>
        <p:nvCxnSpPr>
          <p:cNvPr id="13" name="Straight Arrow Connector 12">
            <a:extLst>
              <a:ext uri="{FF2B5EF4-FFF2-40B4-BE49-F238E27FC236}">
                <a16:creationId xmlns:a16="http://schemas.microsoft.com/office/drawing/2014/main" id="{B7B38C47-2E9A-49C9-8978-F50400FEACA8}"/>
              </a:ext>
            </a:extLst>
          </p:cNvPr>
          <p:cNvCxnSpPr>
            <a:cxnSpLocks/>
          </p:cNvCxnSpPr>
          <p:nvPr/>
        </p:nvCxnSpPr>
        <p:spPr>
          <a:xfrm flipV="1">
            <a:off x="4296067" y="3330430"/>
            <a:ext cx="770883" cy="1962980"/>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6" name="Picture 4" descr="Image result for checklist icon">
            <a:extLst>
              <a:ext uri="{FF2B5EF4-FFF2-40B4-BE49-F238E27FC236}">
                <a16:creationId xmlns:a16="http://schemas.microsoft.com/office/drawing/2014/main" id="{2C00DECE-280A-3AE4-A546-A4E845A090C5}"/>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8186" y="1760588"/>
            <a:ext cx="269357" cy="269975"/>
          </a:xfrm>
          <a:prstGeom prst="rect">
            <a:avLst/>
          </a:prstGeom>
          <a:solidFill>
            <a:srgbClr val="FF9900"/>
          </a:solidFill>
          <a:ln>
            <a:noFill/>
          </a:ln>
        </p:spPr>
      </p:pic>
      <p:pic>
        <p:nvPicPr>
          <p:cNvPr id="17" name="Picture 16">
            <a:extLst>
              <a:ext uri="{FF2B5EF4-FFF2-40B4-BE49-F238E27FC236}">
                <a16:creationId xmlns:a16="http://schemas.microsoft.com/office/drawing/2014/main" id="{772988A4-0082-4D64-D7BC-9923650F4E05}"/>
              </a:ext>
            </a:extLst>
          </p:cNvPr>
          <p:cNvPicPr>
            <a:picLocks noChangeAspect="1"/>
          </p:cNvPicPr>
          <p:nvPr/>
        </p:nvPicPr>
        <p:blipFill>
          <a:blip r:embed="rId7"/>
          <a:stretch>
            <a:fillRect/>
          </a:stretch>
        </p:blipFill>
        <p:spPr>
          <a:xfrm>
            <a:off x="6629400" y="97694"/>
            <a:ext cx="2343149" cy="1042762"/>
          </a:xfrm>
          <a:prstGeom prst="rect">
            <a:avLst/>
          </a:prstGeom>
        </p:spPr>
      </p:pic>
      <p:pic>
        <p:nvPicPr>
          <p:cNvPr id="8" name="Picture 7">
            <a:extLst>
              <a:ext uri="{FF2B5EF4-FFF2-40B4-BE49-F238E27FC236}">
                <a16:creationId xmlns:a16="http://schemas.microsoft.com/office/drawing/2014/main" id="{29EB2365-6EF0-89B0-D367-71AF8FC2DED7}"/>
              </a:ext>
            </a:extLst>
          </p:cNvPr>
          <p:cNvPicPr>
            <a:picLocks noChangeAspect="1"/>
          </p:cNvPicPr>
          <p:nvPr/>
        </p:nvPicPr>
        <p:blipFill>
          <a:blip r:embed="rId8"/>
          <a:stretch>
            <a:fillRect/>
          </a:stretch>
        </p:blipFill>
        <p:spPr>
          <a:xfrm>
            <a:off x="457200" y="3086569"/>
            <a:ext cx="2828789" cy="243861"/>
          </a:xfrm>
          <a:prstGeom prst="rect">
            <a:avLst/>
          </a:prstGeom>
        </p:spPr>
      </p:pic>
      <p:pic>
        <p:nvPicPr>
          <p:cNvPr id="14" name="Picture 13">
            <a:extLst>
              <a:ext uri="{FF2B5EF4-FFF2-40B4-BE49-F238E27FC236}">
                <a16:creationId xmlns:a16="http://schemas.microsoft.com/office/drawing/2014/main" id="{8D45B1FD-BD51-C853-A594-C9D6E862BB2D}"/>
              </a:ext>
            </a:extLst>
          </p:cNvPr>
          <p:cNvPicPr>
            <a:picLocks noChangeAspect="1"/>
          </p:cNvPicPr>
          <p:nvPr/>
        </p:nvPicPr>
        <p:blipFill>
          <a:blip r:embed="rId9"/>
          <a:stretch>
            <a:fillRect/>
          </a:stretch>
        </p:blipFill>
        <p:spPr>
          <a:xfrm>
            <a:off x="616972" y="3086569"/>
            <a:ext cx="2828789" cy="243861"/>
          </a:xfrm>
          <a:prstGeom prst="rect">
            <a:avLst/>
          </a:prstGeom>
        </p:spPr>
      </p:pic>
    </p:spTree>
    <p:extLst>
      <p:ext uri="{BB962C8B-B14F-4D97-AF65-F5344CB8AC3E}">
        <p14:creationId xmlns:p14="http://schemas.microsoft.com/office/powerpoint/2010/main" val="488471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480" y="326378"/>
            <a:ext cx="6096000" cy="1036642"/>
          </a:xfrm>
        </p:spPr>
        <p:txBody>
          <a:bodyPr>
            <a:normAutofit/>
          </a:bodyPr>
          <a:lstStyle/>
          <a:p>
            <a:r>
              <a:rPr lang="lv-LV" dirty="0">
                <a:solidFill>
                  <a:schemeClr val="accent4">
                    <a:lumMod val="75000"/>
                  </a:schemeClr>
                </a:solidFill>
              </a:rPr>
              <a:t>Informācijas sistēma – Atgādinājumi (3)</a:t>
            </a:r>
          </a:p>
        </p:txBody>
      </p:sp>
      <p:sp>
        <p:nvSpPr>
          <p:cNvPr id="3" name="Content Placeholder 2"/>
          <p:cNvSpPr>
            <a:spLocks noGrp="1"/>
          </p:cNvSpPr>
          <p:nvPr>
            <p:ph idx="1"/>
          </p:nvPr>
        </p:nvSpPr>
        <p:spPr>
          <a:xfrm>
            <a:off x="1722783" y="1417642"/>
            <a:ext cx="6964017" cy="4708531"/>
          </a:xfrm>
        </p:spPr>
        <p:txBody>
          <a:bodyPr/>
          <a:lstStyle/>
          <a:p>
            <a:pPr algn="just"/>
            <a:r>
              <a:rPr lang="lv-LV" dirty="0"/>
              <a:t>Institūcija – projekta iesniedzējs: </a:t>
            </a:r>
          </a:p>
          <a:p>
            <a:pPr marL="342900" indent="-342900" algn="just">
              <a:buFont typeface="Arial" panose="020B0604020202020204" pitchFamily="34" charset="0"/>
              <a:buChar char="•"/>
            </a:pPr>
            <a:r>
              <a:rPr lang="lv-LV" dirty="0"/>
              <a:t>pievieno institūcijas apliecinājuma pielikumus, </a:t>
            </a:r>
          </a:p>
          <a:p>
            <a:pPr marL="342900" indent="-342900" algn="just">
              <a:buFont typeface="Arial" panose="020B0604020202020204" pitchFamily="34" charset="0"/>
              <a:buChar char="•"/>
            </a:pPr>
            <a:r>
              <a:rPr lang="lv-LV" dirty="0"/>
              <a:t>apstiprina (iesniedz) projekta iesniegumu izvērtēšanai vai to noraida.</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p:txBody>
      </p:sp>
      <p:sp>
        <p:nvSpPr>
          <p:cNvPr id="4" name="Text Placeholder 3"/>
          <p:cNvSpPr>
            <a:spLocks noGrp="1"/>
          </p:cNvSpPr>
          <p:nvPr>
            <p:ph type="body" sz="quarter" idx="10"/>
          </p:nvPr>
        </p:nvSpPr>
        <p:spPr>
          <a:xfrm>
            <a:off x="6950363" y="6359236"/>
            <a:ext cx="1981200" cy="304800"/>
          </a:xfrm>
        </p:spPr>
        <p:txBody>
          <a:bodyPr/>
          <a:lstStyle/>
          <a:p>
            <a:endParaRPr lang="lv-LV" dirty="0"/>
          </a:p>
        </p:txBody>
      </p:sp>
      <p:sp>
        <p:nvSpPr>
          <p:cNvPr id="5" name="Text Placeholder 4"/>
          <p:cNvSpPr>
            <a:spLocks noGrp="1"/>
          </p:cNvSpPr>
          <p:nvPr>
            <p:ph type="body" sz="quarter" idx="12"/>
          </p:nvPr>
        </p:nvSpPr>
        <p:spPr>
          <a:xfrm>
            <a:off x="3047999" y="6071001"/>
            <a:ext cx="3657600" cy="304800"/>
          </a:xfrm>
        </p:spPr>
        <p:txBody>
          <a:bodyPr/>
          <a:lstStyle/>
          <a:p>
            <a:endParaRPr lang="lv-LV"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09" y="3024921"/>
            <a:ext cx="8386354" cy="2415444"/>
          </a:xfrm>
          <a:prstGeom prst="rect">
            <a:avLst/>
          </a:prstGeom>
        </p:spPr>
      </p:pic>
      <p:pic>
        <p:nvPicPr>
          <p:cNvPr id="11" name="Picture 4" descr="Image result for checklist icon">
            <a:extLst>
              <a:ext uri="{FF2B5EF4-FFF2-40B4-BE49-F238E27FC236}">
                <a16:creationId xmlns:a16="http://schemas.microsoft.com/office/drawing/2014/main" id="{3C05B104-720F-4A3A-C32D-915DE5068AAC}"/>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4553" y="1858612"/>
            <a:ext cx="269357" cy="269975"/>
          </a:xfrm>
          <a:prstGeom prst="rect">
            <a:avLst/>
          </a:prstGeom>
          <a:solidFill>
            <a:srgbClr val="FF9900"/>
          </a:solidFill>
          <a:ln>
            <a:noFill/>
          </a:ln>
        </p:spPr>
      </p:pic>
      <p:pic>
        <p:nvPicPr>
          <p:cNvPr id="12" name="Picture 4" descr="Image result for checklist icon">
            <a:extLst>
              <a:ext uri="{FF2B5EF4-FFF2-40B4-BE49-F238E27FC236}">
                <a16:creationId xmlns:a16="http://schemas.microsoft.com/office/drawing/2014/main" id="{3C209D40-14E1-A8FA-2DD7-7DA9AB14CC5E}"/>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2274" y="2259354"/>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F9FE3F29-4506-8BEE-C307-9C5E792D3C74}"/>
              </a:ext>
            </a:extLst>
          </p:cNvPr>
          <p:cNvPicPr>
            <a:picLocks noChangeAspect="1"/>
          </p:cNvPicPr>
          <p:nvPr/>
        </p:nvPicPr>
        <p:blipFill>
          <a:blip r:embed="rId5"/>
          <a:stretch>
            <a:fillRect/>
          </a:stretch>
        </p:blipFill>
        <p:spPr>
          <a:xfrm>
            <a:off x="6705599" y="127084"/>
            <a:ext cx="2343149" cy="1042762"/>
          </a:xfrm>
          <a:prstGeom prst="rect">
            <a:avLst/>
          </a:prstGeom>
        </p:spPr>
      </p:pic>
    </p:spTree>
    <p:extLst>
      <p:ext uri="{BB962C8B-B14F-4D97-AF65-F5344CB8AC3E}">
        <p14:creationId xmlns:p14="http://schemas.microsoft.com/office/powerpoint/2010/main" val="3944845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B0BA-1AE8-49A1-9C5D-C712B7BE8151}"/>
              </a:ext>
            </a:extLst>
          </p:cNvPr>
          <p:cNvSpPr>
            <a:spLocks noGrp="1"/>
          </p:cNvSpPr>
          <p:nvPr>
            <p:ph type="title"/>
          </p:nvPr>
        </p:nvSpPr>
        <p:spPr>
          <a:xfrm>
            <a:off x="1688123" y="282016"/>
            <a:ext cx="6096000" cy="1036642"/>
          </a:xfrm>
        </p:spPr>
        <p:txBody>
          <a:bodyPr>
            <a:normAutofit fontScale="90000"/>
          </a:bodyPr>
          <a:lstStyle/>
          <a:p>
            <a:r>
              <a:rPr lang="lv-LV" dirty="0">
                <a:solidFill>
                  <a:schemeClr val="accent4">
                    <a:lumMod val="75000"/>
                  </a:schemeClr>
                </a:solidFill>
              </a:rPr>
              <a:t>Informācijas sistēma – </a:t>
            </a:r>
            <a:br>
              <a:rPr lang="lv-LV" dirty="0">
                <a:solidFill>
                  <a:schemeClr val="accent4">
                    <a:lumMod val="75000"/>
                  </a:schemeClr>
                </a:solidFill>
              </a:rPr>
            </a:br>
            <a:r>
              <a:rPr lang="lv-LV" dirty="0">
                <a:solidFill>
                  <a:schemeClr val="accent4">
                    <a:lumMod val="75000"/>
                  </a:schemeClr>
                </a:solidFill>
              </a:rPr>
              <a:t>Atgādinājumi par projekta iesnieguma iesniegšanu (4)</a:t>
            </a:r>
          </a:p>
        </p:txBody>
      </p:sp>
      <p:sp>
        <p:nvSpPr>
          <p:cNvPr id="4" name="Text Placeholder 3">
            <a:extLst>
              <a:ext uri="{FF2B5EF4-FFF2-40B4-BE49-F238E27FC236}">
                <a16:creationId xmlns:a16="http://schemas.microsoft.com/office/drawing/2014/main" id="{C5A0EF3A-60DF-4B24-B4E6-84699FD23438}"/>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DF06462-06FC-4E62-A377-5EB990CD05E3}"/>
              </a:ext>
            </a:extLst>
          </p:cNvPr>
          <p:cNvSpPr>
            <a:spLocks noGrp="1"/>
          </p:cNvSpPr>
          <p:nvPr>
            <p:ph type="body" sz="quarter" idx="12"/>
          </p:nvPr>
        </p:nvSpPr>
        <p:spPr/>
        <p:txBody>
          <a:bodyPr/>
          <a:lstStyle/>
          <a:p>
            <a:endParaRPr lang="lv-LV"/>
          </a:p>
        </p:txBody>
      </p:sp>
      <p:sp>
        <p:nvSpPr>
          <p:cNvPr id="6" name="Content Placeholder 5">
            <a:extLst>
              <a:ext uri="{FF2B5EF4-FFF2-40B4-BE49-F238E27FC236}">
                <a16:creationId xmlns:a16="http://schemas.microsoft.com/office/drawing/2014/main" id="{34A79724-D118-45C3-B743-C3FF7B1E8EA6}"/>
              </a:ext>
            </a:extLst>
          </p:cNvPr>
          <p:cNvSpPr txBox="1">
            <a:spLocks noGrp="1"/>
          </p:cNvSpPr>
          <p:nvPr>
            <p:ph idx="1"/>
          </p:nvPr>
        </p:nvSpPr>
        <p:spPr>
          <a:xfrm>
            <a:off x="2590800" y="1752600"/>
            <a:ext cx="6096000" cy="4373563"/>
          </a:xfrm>
          <a:prstGeom prst="rect">
            <a:avLst/>
          </a:prstGeom>
          <a:noFill/>
        </p:spPr>
        <p:txBody>
          <a:bodyPr wrap="square">
            <a:spAutoFit/>
          </a:bodyPr>
          <a:lstStyle/>
          <a:p>
            <a:r>
              <a:rPr lang="lv-LV" sz="1800" dirty="0"/>
              <a:t>Pēc projekta iesniegšanas redzēsiet paziņojumu: </a:t>
            </a:r>
          </a:p>
          <a:p>
            <a:endParaRPr lang="lv-LV" sz="1800" dirty="0"/>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t>Projekta status nomainīsies: </a:t>
            </a:r>
          </a:p>
          <a:p>
            <a:r>
              <a:rPr lang="lv-LV" sz="1800" dirty="0">
                <a:latin typeface="Arial Narrow" panose="020B0606020202030204" pitchFamily="34" charset="0"/>
              </a:rPr>
              <a:t>no  </a:t>
            </a: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7" name="Picture 6">
            <a:extLst>
              <a:ext uri="{FF2B5EF4-FFF2-40B4-BE49-F238E27FC236}">
                <a16:creationId xmlns:a16="http://schemas.microsoft.com/office/drawing/2014/main" id="{E31DF9BA-0793-4C3A-A3AA-A88884DAD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972" y="2405116"/>
            <a:ext cx="4446997" cy="1280311"/>
          </a:xfrm>
          <a:prstGeom prst="rect">
            <a:avLst/>
          </a:prstGeom>
        </p:spPr>
      </p:pic>
      <p:pic>
        <p:nvPicPr>
          <p:cNvPr id="8" name="Picture 7">
            <a:extLst>
              <a:ext uri="{FF2B5EF4-FFF2-40B4-BE49-F238E27FC236}">
                <a16:creationId xmlns:a16="http://schemas.microsoft.com/office/drawing/2014/main" id="{50AD2319-13FB-4E14-82ED-1A9000EEB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411" y="5134045"/>
            <a:ext cx="2772162" cy="390580"/>
          </a:xfrm>
          <a:prstGeom prst="rect">
            <a:avLst/>
          </a:prstGeom>
        </p:spPr>
      </p:pic>
      <p:pic>
        <p:nvPicPr>
          <p:cNvPr id="9" name="Picture 8">
            <a:extLst>
              <a:ext uri="{FF2B5EF4-FFF2-40B4-BE49-F238E27FC236}">
                <a16:creationId xmlns:a16="http://schemas.microsoft.com/office/drawing/2014/main" id="{365C403D-DD67-44C7-B1B0-3AE8E2249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411" y="5802268"/>
            <a:ext cx="2210108" cy="323895"/>
          </a:xfrm>
          <a:prstGeom prst="rect">
            <a:avLst/>
          </a:prstGeom>
        </p:spPr>
      </p:pic>
      <p:pic>
        <p:nvPicPr>
          <p:cNvPr id="12" name="Picture 4" descr="Image result for checklist icon">
            <a:extLst>
              <a:ext uri="{FF2B5EF4-FFF2-40B4-BE49-F238E27FC236}">
                <a16:creationId xmlns:a16="http://schemas.microsoft.com/office/drawing/2014/main" id="{C9D8FACC-119F-C8DC-3014-8DC5B26A76BB}"/>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68011" y="1833000"/>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79F243DE-329B-B0FE-1AAE-8FA496CE7506}"/>
              </a:ext>
            </a:extLst>
          </p:cNvPr>
          <p:cNvPicPr>
            <a:picLocks noChangeAspect="1"/>
          </p:cNvPicPr>
          <p:nvPr/>
        </p:nvPicPr>
        <p:blipFill>
          <a:blip r:embed="rId6"/>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1037755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C791-CB38-FBC3-2D62-719C7CA06545}"/>
              </a:ext>
            </a:extLst>
          </p:cNvPr>
          <p:cNvSpPr>
            <a:spLocks noGrp="1"/>
          </p:cNvSpPr>
          <p:nvPr>
            <p:ph type="title"/>
          </p:nvPr>
        </p:nvSpPr>
        <p:spPr>
          <a:xfrm>
            <a:off x="2052484" y="167996"/>
            <a:ext cx="6096000" cy="1036642"/>
          </a:xfrm>
        </p:spPr>
        <p:txBody>
          <a:bodyPr/>
          <a:lstStyle/>
          <a:p>
            <a:r>
              <a:rPr lang="lv-LV" dirty="0">
                <a:solidFill>
                  <a:schemeClr val="accent4">
                    <a:lumMod val="75000"/>
                  </a:schemeClr>
                </a:solidFill>
              </a:rPr>
              <a:t>Projektu pieteikumu administratīvā vērtēšana</a:t>
            </a:r>
          </a:p>
        </p:txBody>
      </p:sp>
      <p:graphicFrame>
        <p:nvGraphicFramePr>
          <p:cNvPr id="6" name="Content Placeholder 5">
            <a:extLst>
              <a:ext uri="{FF2B5EF4-FFF2-40B4-BE49-F238E27FC236}">
                <a16:creationId xmlns:a16="http://schemas.microsoft.com/office/drawing/2014/main" id="{28F0073E-9589-D334-BDC6-8717CAB4C211}"/>
              </a:ext>
            </a:extLst>
          </p:cNvPr>
          <p:cNvGraphicFramePr>
            <a:graphicFrameLocks noGrp="1"/>
          </p:cNvGraphicFramePr>
          <p:nvPr>
            <p:ph idx="1"/>
            <p:extLst>
              <p:ext uri="{D42A27DB-BD31-4B8C-83A1-F6EECF244321}">
                <p14:modId xmlns:p14="http://schemas.microsoft.com/office/powerpoint/2010/main" val="2462312584"/>
              </p:ext>
            </p:extLst>
          </p:nvPr>
        </p:nvGraphicFramePr>
        <p:xfrm>
          <a:off x="1757916" y="1268819"/>
          <a:ext cx="6928884" cy="5295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6406252-002B-5D03-FBB2-FA9EA3DBC8F1}"/>
              </a:ext>
            </a:extLst>
          </p:cNvPr>
          <p:cNvPicPr>
            <a:picLocks noChangeAspect="1"/>
          </p:cNvPicPr>
          <p:nvPr/>
        </p:nvPicPr>
        <p:blipFill>
          <a:blip r:embed="rId8"/>
          <a:stretch>
            <a:fillRect/>
          </a:stretch>
        </p:blipFill>
        <p:spPr>
          <a:xfrm>
            <a:off x="6629400" y="97694"/>
            <a:ext cx="2343149" cy="1042762"/>
          </a:xfrm>
          <a:prstGeom prst="rect">
            <a:avLst/>
          </a:prstGeom>
        </p:spPr>
      </p:pic>
    </p:spTree>
    <p:extLst>
      <p:ext uri="{BB962C8B-B14F-4D97-AF65-F5344CB8AC3E}">
        <p14:creationId xmlns:p14="http://schemas.microsoft.com/office/powerpoint/2010/main" val="78995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F7CC1B-B501-D9A1-74D7-1D7777C28E57}"/>
              </a:ext>
            </a:extLst>
          </p:cNvPr>
          <p:cNvPicPr>
            <a:picLocks noChangeAspect="1"/>
          </p:cNvPicPr>
          <p:nvPr/>
        </p:nvPicPr>
        <p:blipFill>
          <a:blip r:embed="rId2"/>
          <a:stretch>
            <a:fillRect/>
          </a:stretch>
        </p:blipFill>
        <p:spPr>
          <a:xfrm>
            <a:off x="6127222" y="368080"/>
            <a:ext cx="2559578" cy="1139079"/>
          </a:xfrm>
          <a:prstGeom prst="rect">
            <a:avLst/>
          </a:prstGeom>
        </p:spPr>
      </p:pic>
      <p:sp>
        <p:nvSpPr>
          <p:cNvPr id="5" name="Rectangle 4">
            <a:extLst>
              <a:ext uri="{FF2B5EF4-FFF2-40B4-BE49-F238E27FC236}">
                <a16:creationId xmlns:a16="http://schemas.microsoft.com/office/drawing/2014/main" id="{73CCFDC3-8024-4A65-90AD-0032EA1D999A}"/>
              </a:ext>
            </a:extLst>
          </p:cNvPr>
          <p:cNvSpPr/>
          <p:nvPr/>
        </p:nvSpPr>
        <p:spPr>
          <a:xfrm>
            <a:off x="967838" y="2883080"/>
            <a:ext cx="3604162" cy="2308324"/>
          </a:xfrm>
          <a:prstGeom prst="rect">
            <a:avLst/>
          </a:prstGeom>
        </p:spPr>
        <p:txBody>
          <a:bodyPr wrap="square">
            <a:spAutoFit/>
          </a:bodyPr>
          <a:lstStyle/>
          <a:p>
            <a:r>
              <a:rPr lang="lv-LV" sz="1600" dirty="0">
                <a:solidFill>
                  <a:schemeClr val="accent2">
                    <a:lumMod val="75000"/>
                  </a:schemeClr>
                </a:solidFill>
                <a:latin typeface="Verdana" panose="020B0604030504040204" pitchFamily="34" charset="0"/>
                <a:ea typeface="Verdana" panose="020B0604030504040204" pitchFamily="34" charset="0"/>
                <a:cs typeface="Calibri" panose="020F0502020204030204" pitchFamily="34" charset="0"/>
              </a:rPr>
              <a:t>Papildināmie:</a:t>
            </a:r>
          </a:p>
          <a:p>
            <a:r>
              <a:rPr lang="lv-LV" sz="1600" dirty="0">
                <a:solidFill>
                  <a:schemeClr val="accent2">
                    <a:lumMod val="75000"/>
                  </a:schemeClr>
                </a:solidFill>
                <a:latin typeface="Verdana" panose="020B0604030504040204" pitchFamily="34" charset="0"/>
                <a:ea typeface="Verdana" panose="020B0604030504040204" pitchFamily="34" charset="0"/>
                <a:cs typeface="Calibri" panose="020F0502020204030204" pitchFamily="34" charset="0"/>
              </a:rPr>
              <a:t>19.1. projekta pieteikums ir pilnībā aizpildīts, noformēts un iesniegts, izmantojot informācijas sistēmu;</a:t>
            </a:r>
          </a:p>
          <a:p>
            <a:r>
              <a:rPr lang="lv-LV" sz="1600" dirty="0">
                <a:solidFill>
                  <a:schemeClr val="accent2">
                    <a:lumMod val="75000"/>
                  </a:schemeClr>
                </a:solidFill>
                <a:latin typeface="Verdana" panose="020B0604030504040204" pitchFamily="34" charset="0"/>
                <a:ea typeface="Verdana" panose="020B0604030504040204" pitchFamily="34" charset="0"/>
                <a:cs typeface="Calibri" panose="020F0502020204030204" pitchFamily="34" charset="0"/>
              </a:rPr>
              <a:t>19.2. ir iesniegts projekta pieteikuma attiecīgo sadaļu tulkojums angļu valodā atbilstoši konkursa nolikuma prasībām</a:t>
            </a:r>
          </a:p>
        </p:txBody>
      </p:sp>
      <p:sp>
        <p:nvSpPr>
          <p:cNvPr id="2" name="Rectangle 1">
            <a:extLst>
              <a:ext uri="{FF2B5EF4-FFF2-40B4-BE49-F238E27FC236}">
                <a16:creationId xmlns:a16="http://schemas.microsoft.com/office/drawing/2014/main" id="{1EC8EBBC-2FF1-4F52-85AD-E9A62762BF35}"/>
              </a:ext>
            </a:extLst>
          </p:cNvPr>
          <p:cNvSpPr/>
          <p:nvPr/>
        </p:nvSpPr>
        <p:spPr>
          <a:xfrm>
            <a:off x="4964349" y="2977146"/>
            <a:ext cx="3229583" cy="2446824"/>
          </a:xfrm>
          <a:prstGeom prst="rect">
            <a:avLst/>
          </a:prstGeom>
        </p:spPr>
        <p:txBody>
          <a:bodyPr wrap="square">
            <a:spAutoFit/>
          </a:bodyPr>
          <a:lstStyle/>
          <a:p>
            <a:r>
              <a:rPr lang="lv-LV" dirty="0">
                <a:latin typeface="Trebuchet MS" panose="020B0603020202020204" pitchFamily="34" charset="0"/>
              </a:rPr>
              <a:t>Nolikuma 34.1. apakšpunkts:</a:t>
            </a:r>
          </a:p>
          <a:p>
            <a:r>
              <a:rPr lang="lv-LV" dirty="0">
                <a:latin typeface="Trebuchet MS" panose="020B0603020202020204" pitchFamily="34" charset="0"/>
              </a:rPr>
              <a:t>Projekta iesniedzējs precizējumus iesniedz divu darba dienas laikā pēc </a:t>
            </a:r>
            <a:r>
              <a:rPr lang="lv-LV" dirty="0">
                <a:latin typeface="Verdana" panose="020B0604030504040204" pitchFamily="34" charset="0"/>
                <a:ea typeface="Verdana" panose="020B0604030504040204" pitchFamily="34" charset="0"/>
              </a:rPr>
              <a:t>padomes</a:t>
            </a:r>
            <a:r>
              <a:rPr lang="lv-LV" dirty="0">
                <a:latin typeface="Trebuchet MS" panose="020B0603020202020204" pitchFamily="34" charset="0"/>
              </a:rPr>
              <a:t> vēstules nosūtīšanas dienas, nosūtot vēstuli uz padomes oficiālo elektroniskā pasta adresi: </a:t>
            </a:r>
            <a:r>
              <a:rPr lang="lv-LV" dirty="0">
                <a:latin typeface="Trebuchet MS" panose="020B0603020202020204" pitchFamily="34" charset="0"/>
                <a:hlinkClick r:id="rId3"/>
              </a:rPr>
              <a:t>pasts@lzp.gov.lv</a:t>
            </a:r>
            <a:endParaRPr lang="lv-LV" dirty="0">
              <a:latin typeface="Trebuchet MS" panose="020B0603020202020204" pitchFamily="34" charset="0"/>
            </a:endParaRPr>
          </a:p>
          <a:p>
            <a:r>
              <a:rPr lang="lv-LV" dirty="0">
                <a:latin typeface="Trebuchet MS" panose="020B0603020202020204" pitchFamily="34" charset="0"/>
              </a:rPr>
              <a:t> </a:t>
            </a:r>
          </a:p>
        </p:txBody>
      </p:sp>
      <p:sp>
        <p:nvSpPr>
          <p:cNvPr id="3" name="Rectangle 2">
            <a:extLst>
              <a:ext uri="{FF2B5EF4-FFF2-40B4-BE49-F238E27FC236}">
                <a16:creationId xmlns:a16="http://schemas.microsoft.com/office/drawing/2014/main" id="{94337A31-29C6-4C13-B870-F92EAD10C900}"/>
              </a:ext>
            </a:extLst>
          </p:cNvPr>
          <p:cNvSpPr/>
          <p:nvPr/>
        </p:nvSpPr>
        <p:spPr>
          <a:xfrm>
            <a:off x="1892244" y="583829"/>
            <a:ext cx="4204498" cy="923330"/>
          </a:xfrm>
          <a:prstGeom prst="rect">
            <a:avLst/>
          </a:prstGeom>
        </p:spPr>
        <p:txBody>
          <a:bodyPr wrap="square">
            <a:spAutoFit/>
          </a:bodyPr>
          <a:lstStyle/>
          <a:p>
            <a:pPr algn="ctr"/>
            <a:r>
              <a:rPr lang="lv-LV" sz="1800" b="1" dirty="0">
                <a:solidFill>
                  <a:schemeClr val="accent4">
                    <a:lumMod val="75000"/>
                  </a:schemeClr>
                </a:solidFill>
                <a:latin typeface="Verdana" panose="020B0604030504040204" pitchFamily="34" charset="0"/>
                <a:ea typeface="Verdana" panose="020B0604030504040204" pitchFamily="34" charset="0"/>
              </a:rPr>
              <a:t>Atbilstoši MK noteikumiem noteiktie administratīvie kritēriji - papildināmie</a:t>
            </a:r>
          </a:p>
        </p:txBody>
      </p:sp>
      <p:pic>
        <p:nvPicPr>
          <p:cNvPr id="4" name="Picture 3">
            <a:extLst>
              <a:ext uri="{FF2B5EF4-FFF2-40B4-BE49-F238E27FC236}">
                <a16:creationId xmlns:a16="http://schemas.microsoft.com/office/drawing/2014/main" id="{7549FE92-262B-42D0-AD26-BC41627E6078}"/>
              </a:ext>
            </a:extLst>
          </p:cNvPr>
          <p:cNvPicPr>
            <a:picLocks noChangeAspect="1"/>
          </p:cNvPicPr>
          <p:nvPr/>
        </p:nvPicPr>
        <p:blipFill>
          <a:blip r:embed="rId4"/>
          <a:stretch>
            <a:fillRect/>
          </a:stretch>
        </p:blipFill>
        <p:spPr>
          <a:xfrm>
            <a:off x="684609" y="2913926"/>
            <a:ext cx="274344" cy="274344"/>
          </a:xfrm>
          <a:prstGeom prst="rect">
            <a:avLst/>
          </a:prstGeom>
        </p:spPr>
      </p:pic>
      <p:pic>
        <p:nvPicPr>
          <p:cNvPr id="7" name="Picture 6">
            <a:extLst>
              <a:ext uri="{FF2B5EF4-FFF2-40B4-BE49-F238E27FC236}">
                <a16:creationId xmlns:a16="http://schemas.microsoft.com/office/drawing/2014/main" id="{5F76DDB4-2D7B-48AB-BB7C-12F79B6CDE53}"/>
              </a:ext>
            </a:extLst>
          </p:cNvPr>
          <p:cNvPicPr>
            <a:picLocks noChangeAspect="1"/>
          </p:cNvPicPr>
          <p:nvPr/>
        </p:nvPicPr>
        <p:blipFill>
          <a:blip r:embed="rId5"/>
          <a:stretch>
            <a:fillRect/>
          </a:stretch>
        </p:blipFill>
        <p:spPr>
          <a:xfrm>
            <a:off x="4580885" y="2977146"/>
            <a:ext cx="274344" cy="274344"/>
          </a:xfrm>
          <a:prstGeom prst="rect">
            <a:avLst/>
          </a:prstGeom>
        </p:spPr>
      </p:pic>
    </p:spTree>
    <p:extLst>
      <p:ext uri="{BB962C8B-B14F-4D97-AF65-F5344CB8AC3E}">
        <p14:creationId xmlns:p14="http://schemas.microsoft.com/office/powerpoint/2010/main" val="1376213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C11B-09CC-E890-1FF8-D965284869E6}"/>
              </a:ext>
            </a:extLst>
          </p:cNvPr>
          <p:cNvSpPr>
            <a:spLocks noGrp="1"/>
          </p:cNvSpPr>
          <p:nvPr>
            <p:ph type="title"/>
          </p:nvPr>
        </p:nvSpPr>
        <p:spPr>
          <a:xfrm>
            <a:off x="1718441" y="498731"/>
            <a:ext cx="5024028" cy="1036642"/>
          </a:xfrm>
        </p:spPr>
        <p:txBody>
          <a:bodyPr>
            <a:normAutofit/>
          </a:bodyPr>
          <a:lstStyle/>
          <a:p>
            <a:pPr algn="ctr"/>
            <a:r>
              <a:rPr lang="lv-LV" sz="2000" dirty="0">
                <a:solidFill>
                  <a:schemeClr val="accent4">
                    <a:lumMod val="75000"/>
                  </a:schemeClr>
                </a:solidFill>
              </a:rPr>
              <a:t>Projekta pieteikuma zinātniskā izvērtēšana</a:t>
            </a:r>
          </a:p>
        </p:txBody>
      </p:sp>
      <p:sp>
        <p:nvSpPr>
          <p:cNvPr id="3" name="Content Placeholder 2">
            <a:extLst>
              <a:ext uri="{FF2B5EF4-FFF2-40B4-BE49-F238E27FC236}">
                <a16:creationId xmlns:a16="http://schemas.microsoft.com/office/drawing/2014/main" id="{3AD71429-CC78-6FCD-F8D0-50F89D718420}"/>
              </a:ext>
            </a:extLst>
          </p:cNvPr>
          <p:cNvSpPr>
            <a:spLocks noGrp="1"/>
          </p:cNvSpPr>
          <p:nvPr>
            <p:ph idx="1"/>
          </p:nvPr>
        </p:nvSpPr>
        <p:spPr>
          <a:xfrm>
            <a:off x="902433" y="1929149"/>
            <a:ext cx="4741598" cy="4373573"/>
          </a:xfrm>
        </p:spPr>
        <p:txBody>
          <a:bodyPr>
            <a:normAutofit/>
          </a:bodyPr>
          <a:lstStyle/>
          <a:p>
            <a:pPr marL="342900" indent="-342900" algn="just">
              <a:buFont typeface="Arial" panose="020B0604020202020204" pitchFamily="34" charset="0"/>
              <a:buChar char="•"/>
            </a:pPr>
            <a:r>
              <a:rPr lang="lv-LV" sz="1800" dirty="0">
                <a:latin typeface="Trebuchet MS" panose="020B0603020202020204" pitchFamily="34" charset="0"/>
              </a:rPr>
              <a:t>Kopā 1 mēnesis</a:t>
            </a:r>
          </a:p>
          <a:p>
            <a:pPr marL="342900" indent="-342900" algn="just">
              <a:buFont typeface="Arial" panose="020B0604020202020204" pitchFamily="34" charset="0"/>
              <a:buChar char="•"/>
            </a:pPr>
            <a:r>
              <a:rPr lang="lv-LV" sz="1800" dirty="0">
                <a:latin typeface="Trebuchet MS" panose="020B0603020202020204" pitchFamily="34" charset="0"/>
              </a:rPr>
              <a:t>Katram projekta pieteikumam piesaista vismaz 2 starptautiskos ekspertus;</a:t>
            </a:r>
          </a:p>
          <a:p>
            <a:pPr marL="342900" indent="-342900" algn="just">
              <a:buFont typeface="Arial" panose="020B0604020202020204" pitchFamily="34" charset="0"/>
              <a:buChar char="•"/>
            </a:pPr>
            <a:r>
              <a:rPr lang="lv-LV" sz="1800" dirty="0">
                <a:latin typeface="Trebuchet MS" panose="020B0603020202020204" pitchFamily="34" charset="0"/>
              </a:rPr>
              <a:t>Tiek izvērtēti 3 kritēriji:  projekta pieteikuma zinātniskā kvalitāte (A), projekta rezultātu ietekme (B), projekta īstenošanas iespējas un nodrošinājums (C);</a:t>
            </a:r>
          </a:p>
          <a:p>
            <a:pPr marL="342900" indent="-342900" algn="just">
              <a:buFont typeface="Arial" panose="020B0604020202020204" pitchFamily="34" charset="0"/>
              <a:buChar char="•"/>
            </a:pPr>
            <a:r>
              <a:rPr lang="lv-LV" sz="1800" dirty="0">
                <a:latin typeface="Trebuchet MS" panose="020B0603020202020204" pitchFamily="34" charset="0"/>
              </a:rPr>
              <a:t>Katrā kritērijā eksperts piešķir līdz 5 punktiem (ar soli 0,5).</a:t>
            </a:r>
          </a:p>
          <a:p>
            <a:pPr algn="just"/>
            <a:r>
              <a:rPr lang="lv-LV" sz="1800" dirty="0">
                <a:solidFill>
                  <a:schemeClr val="accent2">
                    <a:lumMod val="75000"/>
                  </a:schemeClr>
                </a:solidFill>
                <a:latin typeface="Trebuchet MS" panose="020B0603020202020204" pitchFamily="34" charset="0"/>
              </a:rPr>
              <a:t>	Svērto atzīmi aprēķina šādi</a:t>
            </a:r>
            <a:r>
              <a:rPr lang="lv-LV" sz="1800" dirty="0">
                <a:latin typeface="Trebuchet MS" panose="020B0603020202020204" pitchFamily="34" charset="0"/>
              </a:rPr>
              <a:t>:</a:t>
            </a:r>
          </a:p>
        </p:txBody>
      </p:sp>
      <p:graphicFrame>
        <p:nvGraphicFramePr>
          <p:cNvPr id="6" name="Content Placeholder 6">
            <a:extLst>
              <a:ext uri="{FF2B5EF4-FFF2-40B4-BE49-F238E27FC236}">
                <a16:creationId xmlns:a16="http://schemas.microsoft.com/office/drawing/2014/main" id="{AA06EC69-D727-C8D7-156C-2E14A6D7441C}"/>
              </a:ext>
            </a:extLst>
          </p:cNvPr>
          <p:cNvGraphicFramePr>
            <a:graphicFrameLocks/>
          </p:cNvGraphicFramePr>
          <p:nvPr/>
        </p:nvGraphicFramePr>
        <p:xfrm>
          <a:off x="5839228" y="2273565"/>
          <a:ext cx="2713974" cy="269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738F7FA-74AA-93DA-2A85-B27DA713E59D}"/>
              </a:ext>
            </a:extLst>
          </p:cNvPr>
          <p:cNvSpPr txBox="1"/>
          <p:nvPr/>
        </p:nvSpPr>
        <p:spPr>
          <a:xfrm>
            <a:off x="5982586" y="2658139"/>
            <a:ext cx="620683" cy="353943"/>
          </a:xfrm>
          <a:prstGeom prst="rect">
            <a:avLst/>
          </a:prstGeom>
          <a:noFill/>
        </p:spPr>
        <p:txBody>
          <a:bodyPr wrap="none" rtlCol="0">
            <a:spAutoFit/>
          </a:body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7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30%</a:t>
            </a:r>
          </a:p>
        </p:txBody>
      </p:sp>
      <p:sp>
        <p:nvSpPr>
          <p:cNvPr id="9" name="TextBox 8">
            <a:extLst>
              <a:ext uri="{FF2B5EF4-FFF2-40B4-BE49-F238E27FC236}">
                <a16:creationId xmlns:a16="http://schemas.microsoft.com/office/drawing/2014/main" id="{DB156DE3-96CD-F867-7076-D800EC7F8458}"/>
              </a:ext>
            </a:extLst>
          </p:cNvPr>
          <p:cNvSpPr txBox="1"/>
          <p:nvPr/>
        </p:nvSpPr>
        <p:spPr>
          <a:xfrm>
            <a:off x="6121786" y="3443958"/>
            <a:ext cx="620683" cy="353943"/>
          </a:xfrm>
          <a:prstGeom prst="rect">
            <a:avLst/>
          </a:prstGeom>
          <a:noFill/>
        </p:spPr>
        <p:txBody>
          <a:bodyPr wrap="none" rtlCol="0">
            <a:spAutoFit/>
          </a:body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7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50%</a:t>
            </a:r>
          </a:p>
        </p:txBody>
      </p:sp>
      <p:sp>
        <p:nvSpPr>
          <p:cNvPr id="10" name="TextBox 9">
            <a:extLst>
              <a:ext uri="{FF2B5EF4-FFF2-40B4-BE49-F238E27FC236}">
                <a16:creationId xmlns:a16="http://schemas.microsoft.com/office/drawing/2014/main" id="{F08AD01B-E744-4F86-CA74-531D9AB5EF34}"/>
              </a:ext>
            </a:extLst>
          </p:cNvPr>
          <p:cNvSpPr txBox="1"/>
          <p:nvPr/>
        </p:nvSpPr>
        <p:spPr>
          <a:xfrm>
            <a:off x="5982586" y="4259693"/>
            <a:ext cx="620683" cy="353943"/>
          </a:xfrm>
          <a:prstGeom prst="rect">
            <a:avLst/>
          </a:prstGeom>
          <a:noFill/>
        </p:spPr>
        <p:txBody>
          <a:bodyPr wrap="none" rtlCol="0">
            <a:spAutoFit/>
          </a:body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7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20%</a:t>
            </a:r>
          </a:p>
        </p:txBody>
      </p:sp>
      <p:pic>
        <p:nvPicPr>
          <p:cNvPr id="12" name="Picture 11">
            <a:extLst>
              <a:ext uri="{FF2B5EF4-FFF2-40B4-BE49-F238E27FC236}">
                <a16:creationId xmlns:a16="http://schemas.microsoft.com/office/drawing/2014/main" id="{6475B146-C358-6D8F-198C-B78D8900FF56}"/>
              </a:ext>
            </a:extLst>
          </p:cNvPr>
          <p:cNvPicPr>
            <a:picLocks noChangeAspect="1"/>
          </p:cNvPicPr>
          <p:nvPr/>
        </p:nvPicPr>
        <p:blipFill>
          <a:blip r:embed="rId7"/>
          <a:stretch>
            <a:fillRect/>
          </a:stretch>
        </p:blipFill>
        <p:spPr>
          <a:xfrm>
            <a:off x="931718" y="5387063"/>
            <a:ext cx="4809912" cy="420725"/>
          </a:xfrm>
          <a:prstGeom prst="rect">
            <a:avLst/>
          </a:prstGeom>
        </p:spPr>
      </p:pic>
      <p:pic>
        <p:nvPicPr>
          <p:cNvPr id="11" name="Picture 10">
            <a:extLst>
              <a:ext uri="{FF2B5EF4-FFF2-40B4-BE49-F238E27FC236}">
                <a16:creationId xmlns:a16="http://schemas.microsoft.com/office/drawing/2014/main" id="{86C00A45-63B5-85BA-B49F-1CE131799901}"/>
              </a:ext>
            </a:extLst>
          </p:cNvPr>
          <p:cNvPicPr>
            <a:picLocks noChangeAspect="1"/>
          </p:cNvPicPr>
          <p:nvPr/>
        </p:nvPicPr>
        <p:blipFill>
          <a:blip r:embed="rId8"/>
          <a:stretch>
            <a:fillRect/>
          </a:stretch>
        </p:blipFill>
        <p:spPr>
          <a:xfrm>
            <a:off x="6629400" y="97694"/>
            <a:ext cx="2343149" cy="1042762"/>
          </a:xfrm>
          <a:prstGeom prst="rect">
            <a:avLst/>
          </a:prstGeom>
        </p:spPr>
      </p:pic>
      <p:pic>
        <p:nvPicPr>
          <p:cNvPr id="13" name="Picture 4" descr="Image result for checklist icon">
            <a:extLst>
              <a:ext uri="{FF2B5EF4-FFF2-40B4-BE49-F238E27FC236}">
                <a16:creationId xmlns:a16="http://schemas.microsoft.com/office/drawing/2014/main" id="{7F58F787-62B2-8EE0-BDE4-AA431F3636C2}"/>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431" y="4343661"/>
            <a:ext cx="269357" cy="269975"/>
          </a:xfrm>
          <a:prstGeom prst="rect">
            <a:avLst/>
          </a:prstGeom>
          <a:solidFill>
            <a:srgbClr val="FF9900"/>
          </a:solidFill>
          <a:ln>
            <a:noFill/>
          </a:ln>
        </p:spPr>
      </p:pic>
      <p:pic>
        <p:nvPicPr>
          <p:cNvPr id="14" name="Picture 4" descr="Image result for checklist icon">
            <a:extLst>
              <a:ext uri="{FF2B5EF4-FFF2-40B4-BE49-F238E27FC236}">
                <a16:creationId xmlns:a16="http://schemas.microsoft.com/office/drawing/2014/main" id="{C29373D5-47DA-E1FD-DC29-EED5BC3AE5A5}"/>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8124" y="2943275"/>
            <a:ext cx="269357" cy="269975"/>
          </a:xfrm>
          <a:prstGeom prst="rect">
            <a:avLst/>
          </a:prstGeom>
          <a:solidFill>
            <a:srgbClr val="FF9900"/>
          </a:solidFill>
          <a:ln>
            <a:noFill/>
          </a:ln>
        </p:spPr>
      </p:pic>
      <p:pic>
        <p:nvPicPr>
          <p:cNvPr id="15" name="Picture 4" descr="Image result for checklist icon">
            <a:extLst>
              <a:ext uri="{FF2B5EF4-FFF2-40B4-BE49-F238E27FC236}">
                <a16:creationId xmlns:a16="http://schemas.microsoft.com/office/drawing/2014/main" id="{A10636BB-B7EE-3DB6-2A2D-0E31C8A01F9B}"/>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432" y="2362400"/>
            <a:ext cx="269357" cy="269975"/>
          </a:xfrm>
          <a:prstGeom prst="rect">
            <a:avLst/>
          </a:prstGeom>
          <a:solidFill>
            <a:srgbClr val="FF9900"/>
          </a:solidFill>
          <a:ln>
            <a:noFill/>
          </a:ln>
        </p:spPr>
      </p:pic>
      <p:pic>
        <p:nvPicPr>
          <p:cNvPr id="16" name="Picture 4" descr="Image result for checklist icon">
            <a:extLst>
              <a:ext uri="{FF2B5EF4-FFF2-40B4-BE49-F238E27FC236}">
                <a16:creationId xmlns:a16="http://schemas.microsoft.com/office/drawing/2014/main" id="{85A13E0A-30FA-20A9-73E2-570A5BBEA0E7}"/>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433" y="2025244"/>
            <a:ext cx="269357" cy="269975"/>
          </a:xfrm>
          <a:prstGeom prst="rect">
            <a:avLst/>
          </a:prstGeom>
          <a:solidFill>
            <a:srgbClr val="FF9900"/>
          </a:solidFill>
          <a:ln>
            <a:noFill/>
          </a:ln>
        </p:spPr>
      </p:pic>
    </p:spTree>
    <p:extLst>
      <p:ext uri="{BB962C8B-B14F-4D97-AF65-F5344CB8AC3E}">
        <p14:creationId xmlns:p14="http://schemas.microsoft.com/office/powerpoint/2010/main" val="4262181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E5C04-1433-5798-F029-71A57AA07E2D}"/>
              </a:ext>
            </a:extLst>
          </p:cNvPr>
          <p:cNvPicPr>
            <a:picLocks noChangeAspect="1"/>
          </p:cNvPicPr>
          <p:nvPr/>
        </p:nvPicPr>
        <p:blipFill>
          <a:blip r:embed="rId2"/>
          <a:stretch>
            <a:fillRect/>
          </a:stretch>
        </p:blipFill>
        <p:spPr>
          <a:xfrm>
            <a:off x="6705600" y="228600"/>
            <a:ext cx="2141926" cy="955943"/>
          </a:xfrm>
          <a:prstGeom prst="rect">
            <a:avLst/>
          </a:prstGeom>
        </p:spPr>
      </p:pic>
      <p:sp>
        <p:nvSpPr>
          <p:cNvPr id="2" name="Title 1">
            <a:extLst>
              <a:ext uri="{FF2B5EF4-FFF2-40B4-BE49-F238E27FC236}">
                <a16:creationId xmlns:a16="http://schemas.microsoft.com/office/drawing/2014/main" id="{FC7E1B77-D15F-CFD5-77FE-4AFA9FEB9173}"/>
              </a:ext>
            </a:extLst>
          </p:cNvPr>
          <p:cNvSpPr>
            <a:spLocks noGrp="1"/>
          </p:cNvSpPr>
          <p:nvPr>
            <p:ph type="title"/>
          </p:nvPr>
        </p:nvSpPr>
        <p:spPr>
          <a:xfrm>
            <a:off x="1848678" y="381000"/>
            <a:ext cx="6838122" cy="1036642"/>
          </a:xfrm>
        </p:spPr>
        <p:txBody>
          <a:bodyPr/>
          <a:lstStyle/>
          <a:p>
            <a:pPr marL="0" marR="0" lvl="0" indent="0" defTabSz="938213" rtl="0" eaLnBrk="1" fontAlgn="base" latinLnBrk="0" hangingPunct="1">
              <a:lnSpc>
                <a:spcPct val="100000"/>
              </a:lnSpc>
              <a:spcBef>
                <a:spcPct val="0"/>
              </a:spcBef>
              <a:spcAft>
                <a:spcPct val="0"/>
              </a:spcAft>
              <a:tabLst/>
              <a:defRPr/>
            </a:pPr>
            <a:r>
              <a:rPr kumimoji="0" lang="lv-LV" sz="1800" b="1" i="0" u="none" strike="noStrike" kern="1200" cap="none" spc="0" normalizeH="0" baseline="0" noProof="0" dirty="0">
                <a:ln>
                  <a:noFill/>
                </a:ln>
                <a:solidFill>
                  <a:srgbClr val="8064A2">
                    <a:lumMod val="75000"/>
                  </a:srgbClr>
                </a:solidFill>
                <a:effectLst/>
                <a:uLnTx/>
                <a:uFillTx/>
                <a:latin typeface="Verdana" panose="020B0604030504040204" pitchFamily="34" charset="0"/>
                <a:ea typeface="Verdana" panose="020B0604030504040204" pitchFamily="34" charset="0"/>
                <a:cs typeface="+mn-cs"/>
              </a:rPr>
              <a:t>Projekta pieteikuma zinātniskā</a:t>
            </a:r>
            <a:br>
              <a:rPr kumimoji="0" lang="lv-LV" sz="1800" b="1" i="0" u="none" strike="noStrike" kern="1200" cap="none" spc="0" normalizeH="0" baseline="0" noProof="0" dirty="0">
                <a:ln>
                  <a:noFill/>
                </a:ln>
                <a:solidFill>
                  <a:srgbClr val="8064A2">
                    <a:lumMod val="75000"/>
                  </a:srgbClr>
                </a:solidFill>
                <a:effectLst/>
                <a:uLnTx/>
                <a:uFillTx/>
                <a:latin typeface="Verdana" panose="020B0604030504040204" pitchFamily="34" charset="0"/>
                <a:ea typeface="Verdana" panose="020B0604030504040204" pitchFamily="34" charset="0"/>
                <a:cs typeface="+mn-cs"/>
              </a:rPr>
            </a:br>
            <a:r>
              <a:rPr kumimoji="0" lang="lv-LV" sz="1800" b="1" i="0" u="none" strike="noStrike" kern="1200" cap="none" spc="0" normalizeH="0" baseline="0" noProof="0" dirty="0">
                <a:ln>
                  <a:noFill/>
                </a:ln>
                <a:solidFill>
                  <a:srgbClr val="8064A2">
                    <a:lumMod val="75000"/>
                  </a:srgbClr>
                </a:solidFill>
                <a:effectLst/>
                <a:uLnTx/>
                <a:uFillTx/>
                <a:latin typeface="Verdana" panose="020B0604030504040204" pitchFamily="34" charset="0"/>
                <a:ea typeface="Verdana" panose="020B0604030504040204" pitchFamily="34" charset="0"/>
                <a:cs typeface="+mn-cs"/>
              </a:rPr>
              <a:t>izvērtēšana. Kvalitātes slieksnis</a:t>
            </a:r>
            <a:br>
              <a:rPr kumimoji="0" lang="lv-LV" sz="1800" b="1" i="0" u="none" strike="noStrike" kern="1200" cap="none" spc="0" normalizeH="0" baseline="0" noProof="0" dirty="0">
                <a:ln>
                  <a:noFill/>
                </a:ln>
                <a:solidFill>
                  <a:srgbClr val="8064A2">
                    <a:lumMod val="75000"/>
                  </a:srgbClr>
                </a:solidFill>
                <a:effectLst/>
                <a:uLnTx/>
                <a:uFillTx/>
                <a:latin typeface="Verdana" panose="020B0604030504040204" pitchFamily="34" charset="0"/>
                <a:ea typeface="Verdana" panose="020B0604030504040204" pitchFamily="34" charset="0"/>
                <a:cs typeface="+mn-cs"/>
              </a:rPr>
            </a:br>
            <a:endParaRPr lang="lv-LV" dirty="0"/>
          </a:p>
        </p:txBody>
      </p:sp>
      <p:sp>
        <p:nvSpPr>
          <p:cNvPr id="3" name="Content Placeholder 2">
            <a:extLst>
              <a:ext uri="{FF2B5EF4-FFF2-40B4-BE49-F238E27FC236}">
                <a16:creationId xmlns:a16="http://schemas.microsoft.com/office/drawing/2014/main" id="{FCA1BE17-D5EC-5833-F9E0-A3FC3F5266AB}"/>
              </a:ext>
            </a:extLst>
          </p:cNvPr>
          <p:cNvSpPr>
            <a:spLocks noGrp="1"/>
          </p:cNvSpPr>
          <p:nvPr>
            <p:ph idx="1"/>
          </p:nvPr>
        </p:nvSpPr>
        <p:spPr>
          <a:xfrm>
            <a:off x="701866" y="1694121"/>
            <a:ext cx="7984934" cy="4529469"/>
          </a:xfrm>
        </p:spPr>
        <p:txBody>
          <a:bodyPr>
            <a:normAutofit/>
          </a:bodyPr>
          <a:lstStyle/>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lang="lv-LV" sz="1600" dirty="0">
                <a:solidFill>
                  <a:prstClr val="black"/>
                </a:solidFill>
              </a:rPr>
              <a:t>Kvalitātes slieksnis ir:</a:t>
            </a:r>
          </a:p>
          <a:p>
            <a:pPr marL="285750" marR="0" lvl="0" indent="-285750" algn="just" defTabSz="9382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lv-LV" sz="1600" dirty="0">
                <a:solidFill>
                  <a:srgbClr val="C0504D">
                    <a:lumMod val="75000"/>
                  </a:srgbClr>
                </a:solidFill>
              </a:rPr>
              <a:t>4 punkti </a:t>
            </a:r>
            <a:r>
              <a:rPr kumimoji="0" lang="lv-LV" sz="1600" b="0" i="0" u="none" strike="noStrike" kern="1200" cap="none" spc="0" normalizeH="0" baseline="0" noProof="0" dirty="0">
                <a:ln>
                  <a:noFill/>
                </a:ln>
                <a:solidFill>
                  <a:prstClr val="black"/>
                </a:solidFill>
                <a:effectLst/>
                <a:uLnTx/>
                <a:uFillTx/>
              </a:rPr>
              <a:t>zinātniskās kvalitātes kritērijā;</a:t>
            </a:r>
          </a:p>
          <a:p>
            <a:pPr marL="285750" marR="0" lvl="0" indent="-285750" algn="just" defTabSz="9382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lv-LV" sz="1600" dirty="0">
                <a:solidFill>
                  <a:srgbClr val="C0504D">
                    <a:lumMod val="75000"/>
                  </a:srgbClr>
                </a:solidFill>
              </a:rPr>
              <a:t>3 punkti </a:t>
            </a:r>
            <a:r>
              <a:rPr kumimoji="0" lang="lv-LV" sz="1600" b="0" i="0" u="none" strike="noStrike" kern="1200" cap="none" spc="0" normalizeH="0" baseline="0" noProof="0" dirty="0">
                <a:ln>
                  <a:noFill/>
                </a:ln>
                <a:solidFill>
                  <a:prstClr val="black"/>
                </a:solidFill>
                <a:effectLst/>
                <a:uLnTx/>
                <a:uFillTx/>
              </a:rPr>
              <a:t>projekta rezultātu ietekmes kritērijā;</a:t>
            </a:r>
          </a:p>
          <a:p>
            <a:pPr marL="285750" marR="0" lvl="0" indent="-285750" algn="just" defTabSz="9382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lv-LV" sz="1600" dirty="0">
                <a:solidFill>
                  <a:srgbClr val="C0504D">
                    <a:lumMod val="75000"/>
                  </a:srgbClr>
                </a:solidFill>
              </a:rPr>
              <a:t>3 punkti </a:t>
            </a:r>
            <a:r>
              <a:rPr kumimoji="0" lang="lv-LV" sz="1600" b="0" i="0" u="none" strike="noStrike" kern="1200" cap="none" spc="0" normalizeH="0" baseline="0" noProof="0" dirty="0">
                <a:ln>
                  <a:noFill/>
                </a:ln>
                <a:solidFill>
                  <a:prstClr val="black"/>
                </a:solidFill>
                <a:effectLst/>
                <a:uLnTx/>
                <a:uFillTx/>
              </a:rPr>
              <a:t>projekta īstenošanas iespējas un nodrošinājuma kritērijā;</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600" b="0" i="0" u="none" strike="noStrike" kern="1200" cap="none" spc="0" normalizeH="0" baseline="0" noProof="0" dirty="0">
                <a:ln>
                  <a:noFill/>
                </a:ln>
                <a:solidFill>
                  <a:prstClr val="black"/>
                </a:solidFill>
                <a:effectLst/>
                <a:uLnTx/>
                <a:uFillTx/>
              </a:rPr>
              <a:t>Vismaz </a:t>
            </a:r>
            <a:r>
              <a:rPr kumimoji="0" lang="lv-LV" sz="1600" b="1" i="0" u="none" strike="noStrike" kern="1200" cap="none" spc="0" normalizeH="0" baseline="0" noProof="0" dirty="0">
                <a:ln>
                  <a:noFill/>
                </a:ln>
                <a:solidFill>
                  <a:srgbClr val="C0504D">
                    <a:lumMod val="75000"/>
                  </a:srgbClr>
                </a:solidFill>
                <a:effectLst/>
                <a:uLnTx/>
                <a:uFillTx/>
              </a:rPr>
              <a:t>10 punkti </a:t>
            </a:r>
            <a:r>
              <a:rPr kumimoji="0" lang="lv-LV" sz="1600" b="0" i="0" u="none" strike="noStrike" kern="1200" cap="none" spc="0" normalizeH="0" baseline="0" noProof="0" dirty="0">
                <a:ln>
                  <a:noFill/>
                </a:ln>
                <a:solidFill>
                  <a:prstClr val="black"/>
                </a:solidFill>
                <a:effectLst/>
                <a:uLnTx/>
                <a:uFillTx/>
              </a:rPr>
              <a:t>visos kritērijos kopā.</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lang="lv-LV" sz="1600" dirty="0">
              <a:solidFill>
                <a:prstClr val="black"/>
              </a:solidFill>
            </a:endParaRP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lang="lv-LV" sz="1600" dirty="0">
                <a:solidFill>
                  <a:prstClr val="black"/>
                </a:solidFill>
              </a:rPr>
              <a:t>Tālākās darbības:</a:t>
            </a:r>
          </a:p>
          <a:p>
            <a:pPr marL="285750" marR="0" lvl="0" indent="-285750" algn="just" defTabSz="9382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lv-LV" sz="1600" dirty="0">
                <a:solidFill>
                  <a:prstClr val="black"/>
                </a:solidFill>
              </a:rPr>
              <a:t>LZP sagatavo sarakstu, kurā projektu pieteikumi sarindoti pēc iegūto punktu skaita, papildus norādot virs kvalitātes sliekšņa novērtētos projektu pieteikumus;</a:t>
            </a:r>
          </a:p>
          <a:p>
            <a:pPr marL="285750" marR="0" lvl="0" indent="-285750" algn="just" defTabSz="9382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lv-LV" sz="1600" dirty="0">
                <a:solidFill>
                  <a:prstClr val="black"/>
                </a:solidFill>
              </a:rPr>
              <a:t>Komisija divu nedēļu laikā pieņem lēmumu par virs kvalitātes sliekšņa novērtētajiem projektiem, ņemot vērā pieejamo finansējumu;</a:t>
            </a:r>
          </a:p>
          <a:p>
            <a:pPr marL="285750" marR="0" lvl="0" indent="-285750" algn="just" defTabSz="93821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lv-LV" sz="1600" dirty="0">
                <a:solidFill>
                  <a:prstClr val="black"/>
                </a:solidFill>
              </a:rPr>
              <a:t>LZP komisijas pieņemtos lēmumus </a:t>
            </a:r>
            <a:r>
              <a:rPr lang="lv-LV" sz="1600" dirty="0" err="1">
                <a:solidFill>
                  <a:prstClr val="black"/>
                </a:solidFill>
              </a:rPr>
              <a:t>nosūta</a:t>
            </a:r>
            <a:r>
              <a:rPr lang="lv-LV" sz="1600" dirty="0">
                <a:solidFill>
                  <a:prstClr val="black"/>
                </a:solidFill>
              </a:rPr>
              <a:t> projekta pieteikuma iesniedzējiem.</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lang="lv-LV" sz="1200" dirty="0">
              <a:solidFill>
                <a:prstClr val="black"/>
              </a:solidFill>
            </a:endParaRP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lang="lv-LV" sz="1200" dirty="0">
              <a:solidFill>
                <a:prstClr val="black"/>
              </a:solidFill>
            </a:endParaRP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lv-LV" sz="1200" b="0" i="0" u="none" strike="noStrike" kern="1200" cap="none" spc="0" normalizeH="0" baseline="0" noProof="0" dirty="0">
              <a:ln>
                <a:noFill/>
              </a:ln>
              <a:solidFill>
                <a:prstClr val="black"/>
              </a:solidFill>
              <a:effectLst/>
              <a:uLnTx/>
              <a:uFillTx/>
            </a:endParaRPr>
          </a:p>
          <a:p>
            <a:pPr algn="just"/>
            <a:endParaRPr lang="lv-LV" dirty="0"/>
          </a:p>
        </p:txBody>
      </p:sp>
      <p:sp>
        <p:nvSpPr>
          <p:cNvPr id="4" name="Text Placeholder 3">
            <a:extLst>
              <a:ext uri="{FF2B5EF4-FFF2-40B4-BE49-F238E27FC236}">
                <a16:creationId xmlns:a16="http://schemas.microsoft.com/office/drawing/2014/main" id="{A1CAF61E-6F4D-24C7-DC37-9323919C8D6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DBCC48C8-0141-4069-E0D6-E69ADEAB8A9F}"/>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BA9C5EFB-5162-4871-C555-AD5B0ED99124}"/>
              </a:ext>
            </a:extLst>
          </p:cNvPr>
          <p:cNvPicPr>
            <a:picLocks noChangeAspect="1"/>
          </p:cNvPicPr>
          <p:nvPr/>
        </p:nvPicPr>
        <p:blipFill>
          <a:blip r:embed="rId3"/>
          <a:stretch>
            <a:fillRect/>
          </a:stretch>
        </p:blipFill>
        <p:spPr>
          <a:xfrm>
            <a:off x="470821" y="3499884"/>
            <a:ext cx="268247" cy="268247"/>
          </a:xfrm>
          <a:prstGeom prst="rect">
            <a:avLst/>
          </a:prstGeom>
        </p:spPr>
      </p:pic>
      <p:pic>
        <p:nvPicPr>
          <p:cNvPr id="9" name="Picture 8">
            <a:extLst>
              <a:ext uri="{FF2B5EF4-FFF2-40B4-BE49-F238E27FC236}">
                <a16:creationId xmlns:a16="http://schemas.microsoft.com/office/drawing/2014/main" id="{0E309F1E-C30C-F868-8CA6-E83EC22DE0BE}"/>
              </a:ext>
            </a:extLst>
          </p:cNvPr>
          <p:cNvPicPr>
            <a:picLocks noChangeAspect="1"/>
          </p:cNvPicPr>
          <p:nvPr/>
        </p:nvPicPr>
        <p:blipFill>
          <a:blip r:embed="rId3"/>
          <a:stretch>
            <a:fillRect/>
          </a:stretch>
        </p:blipFill>
        <p:spPr>
          <a:xfrm>
            <a:off x="470821" y="1753155"/>
            <a:ext cx="268247" cy="268247"/>
          </a:xfrm>
          <a:prstGeom prst="rect">
            <a:avLst/>
          </a:prstGeom>
        </p:spPr>
      </p:pic>
    </p:spTree>
    <p:extLst>
      <p:ext uri="{BB962C8B-B14F-4D97-AF65-F5344CB8AC3E}">
        <p14:creationId xmlns:p14="http://schemas.microsoft.com/office/powerpoint/2010/main" val="749193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4536-A8C6-4991-ABEC-CFDC585C9CE2}"/>
              </a:ext>
            </a:extLst>
          </p:cNvPr>
          <p:cNvSpPr>
            <a:spLocks noGrp="1"/>
          </p:cNvSpPr>
          <p:nvPr>
            <p:ph type="title"/>
          </p:nvPr>
        </p:nvSpPr>
        <p:spPr>
          <a:xfrm>
            <a:off x="1792723" y="307682"/>
            <a:ext cx="4379365" cy="1036642"/>
          </a:xfrm>
        </p:spPr>
        <p:txBody>
          <a:bodyPr>
            <a:normAutofit/>
          </a:bodyPr>
          <a:lstStyle/>
          <a:p>
            <a:r>
              <a:rPr lang="lv-LV" sz="2000" dirty="0">
                <a:solidFill>
                  <a:schemeClr val="accent4">
                    <a:lumMod val="75000"/>
                  </a:schemeClr>
                </a:solidFill>
              </a:rPr>
              <a:t>Konkursa laika līnija </a:t>
            </a:r>
            <a:br>
              <a:rPr lang="lv-LV" sz="2000" dirty="0">
                <a:solidFill>
                  <a:schemeClr val="accent4">
                    <a:lumMod val="75000"/>
                  </a:schemeClr>
                </a:solidFill>
              </a:rPr>
            </a:br>
            <a:r>
              <a:rPr lang="lv-LV" sz="2000" dirty="0">
                <a:solidFill>
                  <a:schemeClr val="accent4">
                    <a:lumMod val="75000"/>
                  </a:schemeClr>
                </a:solidFill>
              </a:rPr>
              <a:t>(VARAM VPP aptuveni)</a:t>
            </a:r>
          </a:p>
        </p:txBody>
      </p:sp>
      <p:sp>
        <p:nvSpPr>
          <p:cNvPr id="4" name="Text Placeholder 3">
            <a:extLst>
              <a:ext uri="{FF2B5EF4-FFF2-40B4-BE49-F238E27FC236}">
                <a16:creationId xmlns:a16="http://schemas.microsoft.com/office/drawing/2014/main" id="{BF691541-26E7-4332-88E7-2DEC1B1B02E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1014513-6C0A-402D-9DBC-CFE33A44DA99}"/>
              </a:ext>
            </a:extLst>
          </p:cNvPr>
          <p:cNvSpPr>
            <a:spLocks noGrp="1"/>
          </p:cNvSpPr>
          <p:nvPr>
            <p:ph type="body" sz="quarter" idx="12"/>
          </p:nvPr>
        </p:nvSpPr>
        <p:spPr/>
        <p:txBody>
          <a:bodyPr/>
          <a:lstStyle/>
          <a:p>
            <a:endParaRPr lang="lv-LV"/>
          </a:p>
        </p:txBody>
      </p:sp>
      <p:grpSp>
        <p:nvGrpSpPr>
          <p:cNvPr id="60" name="Group 59">
            <a:extLst>
              <a:ext uri="{FF2B5EF4-FFF2-40B4-BE49-F238E27FC236}">
                <a16:creationId xmlns:a16="http://schemas.microsoft.com/office/drawing/2014/main" id="{6A1C68C1-B986-4197-AA8F-CF371A2226EF}"/>
              </a:ext>
            </a:extLst>
          </p:cNvPr>
          <p:cNvGrpSpPr/>
          <p:nvPr/>
        </p:nvGrpSpPr>
        <p:grpSpPr>
          <a:xfrm>
            <a:off x="329323" y="1836549"/>
            <a:ext cx="8337091" cy="4407211"/>
            <a:chOff x="1824625" y="1186446"/>
            <a:chExt cx="8337091" cy="4407211"/>
          </a:xfrm>
        </p:grpSpPr>
        <p:sp>
          <p:nvSpPr>
            <p:cNvPr id="61" name="Rectangle 60">
              <a:extLst>
                <a:ext uri="{FF2B5EF4-FFF2-40B4-BE49-F238E27FC236}">
                  <a16:creationId xmlns:a16="http://schemas.microsoft.com/office/drawing/2014/main" id="{DD09EE97-D44D-4AC7-86FC-D3895F2D2C8E}"/>
                </a:ext>
              </a:extLst>
            </p:cNvPr>
            <p:cNvSpPr/>
            <p:nvPr/>
          </p:nvSpPr>
          <p:spPr>
            <a:xfrm>
              <a:off x="2167525" y="4638419"/>
              <a:ext cx="1571390" cy="955235"/>
            </a:xfrm>
            <a:prstGeom prst="rect">
              <a:avLst/>
            </a:prstGeom>
            <a:solidFill>
              <a:schemeClr val="bg1">
                <a:lumMod val="50000"/>
              </a:schemeClr>
            </a:solidFill>
            <a:ln w="15875" cap="flat" cmpd="sng" algn="ctr">
              <a:noFill/>
              <a:prstDash val="solid"/>
            </a:ln>
            <a:effectLst/>
          </p:spPr>
          <p:txBody>
            <a:bodyPr tIns="685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mn-cs"/>
                </a:rPr>
                <a:t>Projektu iesniegšana</a:t>
              </a:r>
              <a:endParaRPr kumimoji="0" lang="en-US"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62" name="Rectangle 61">
              <a:extLst>
                <a:ext uri="{FF2B5EF4-FFF2-40B4-BE49-F238E27FC236}">
                  <a16:creationId xmlns:a16="http://schemas.microsoft.com/office/drawing/2014/main" id="{01C391BC-2201-47A9-B054-A95928F5A8E4}"/>
                </a:ext>
              </a:extLst>
            </p:cNvPr>
            <p:cNvSpPr/>
            <p:nvPr/>
          </p:nvSpPr>
          <p:spPr>
            <a:xfrm>
              <a:off x="3738915" y="4294022"/>
              <a:ext cx="1571390" cy="1299632"/>
            </a:xfrm>
            <a:prstGeom prst="rect">
              <a:avLst/>
            </a:prstGeom>
            <a:solidFill>
              <a:schemeClr val="bg1">
                <a:lumMod val="65000"/>
              </a:schemeClr>
            </a:solidFill>
            <a:ln w="15875" cap="flat" cmpd="sng" algn="ctr">
              <a:noFill/>
              <a:prstDash val="solid"/>
            </a:ln>
            <a:effectLst/>
          </p:spPr>
          <p:txBody>
            <a:bodyPr tIns="685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mn-cs"/>
                </a:rPr>
                <a:t>Administratīvā izvērtēšana</a:t>
              </a:r>
              <a:endParaRPr kumimoji="0" lang="en-US"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63" name="Rectangle 62">
              <a:extLst>
                <a:ext uri="{FF2B5EF4-FFF2-40B4-BE49-F238E27FC236}">
                  <a16:creationId xmlns:a16="http://schemas.microsoft.com/office/drawing/2014/main" id="{9D038304-2DED-404C-8C4B-77CA0C65AD0F}"/>
                </a:ext>
              </a:extLst>
            </p:cNvPr>
            <p:cNvSpPr/>
            <p:nvPr/>
          </p:nvSpPr>
          <p:spPr>
            <a:xfrm>
              <a:off x="5310305" y="3949624"/>
              <a:ext cx="1571390" cy="1644031"/>
            </a:xfrm>
            <a:prstGeom prst="rect">
              <a:avLst/>
            </a:prstGeom>
            <a:solidFill>
              <a:schemeClr val="bg1">
                <a:lumMod val="75000"/>
              </a:schemeClr>
            </a:solidFill>
            <a:ln w="15875" cap="flat" cmpd="sng" algn="ctr">
              <a:noFill/>
              <a:prstDash val="solid"/>
            </a:ln>
            <a:effectLst/>
          </p:spPr>
          <p:txBody>
            <a:bodyPr tIns="685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mn-cs"/>
                </a:rPr>
                <a:t>Individuālie vērtējumi</a:t>
              </a:r>
              <a:endParaRPr kumimoji="0" lang="en-US"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64" name="Rectangle 63">
              <a:extLst>
                <a:ext uri="{FF2B5EF4-FFF2-40B4-BE49-F238E27FC236}">
                  <a16:creationId xmlns:a16="http://schemas.microsoft.com/office/drawing/2014/main" id="{58F05990-D05E-4E68-9D68-0F8EBD64E64B}"/>
                </a:ext>
              </a:extLst>
            </p:cNvPr>
            <p:cNvSpPr/>
            <p:nvPr/>
          </p:nvSpPr>
          <p:spPr>
            <a:xfrm>
              <a:off x="6881695" y="3605227"/>
              <a:ext cx="1571390" cy="1988429"/>
            </a:xfrm>
            <a:prstGeom prst="rect">
              <a:avLst/>
            </a:prstGeom>
            <a:solidFill>
              <a:schemeClr val="bg1">
                <a:lumMod val="85000"/>
              </a:schemeClr>
            </a:solidFill>
            <a:ln w="15875" cap="flat" cmpd="sng" algn="ctr">
              <a:noFill/>
              <a:prstDash val="solid"/>
            </a:ln>
            <a:effectLst/>
          </p:spPr>
          <p:txBody>
            <a:bodyPr tIns="685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mn-cs"/>
                </a:rPr>
                <a:t>Konsolidētie vērtējumi</a:t>
              </a:r>
              <a:endParaRPr kumimoji="0" lang="en-US"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65" name="Rectangle 64">
              <a:extLst>
                <a:ext uri="{FF2B5EF4-FFF2-40B4-BE49-F238E27FC236}">
                  <a16:creationId xmlns:a16="http://schemas.microsoft.com/office/drawing/2014/main" id="{6173F550-1F6E-4257-9C7B-A3E240754AA2}"/>
                </a:ext>
              </a:extLst>
            </p:cNvPr>
            <p:cNvSpPr/>
            <p:nvPr/>
          </p:nvSpPr>
          <p:spPr>
            <a:xfrm>
              <a:off x="8453085" y="3260829"/>
              <a:ext cx="1562189" cy="2332827"/>
            </a:xfrm>
            <a:prstGeom prst="rect">
              <a:avLst/>
            </a:prstGeom>
            <a:solidFill>
              <a:schemeClr val="bg1">
                <a:lumMod val="95000"/>
              </a:schemeClr>
            </a:solidFill>
            <a:ln w="15875" cap="flat" cmpd="sng" algn="ctr">
              <a:noFill/>
              <a:prstDash val="solid"/>
            </a:ln>
            <a:effectLst/>
          </p:spPr>
          <p:txBody>
            <a:bodyPr tIns="685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mn-cs"/>
                </a:rPr>
                <a:t>Lēmumi par finansēšanu/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mn-cs"/>
                </a:rPr>
                <a:t>noraidīšanu</a:t>
              </a:r>
              <a:endParaRPr kumimoji="0" lang="en-US"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66" name="Rectangle 65">
              <a:extLst>
                <a:ext uri="{FF2B5EF4-FFF2-40B4-BE49-F238E27FC236}">
                  <a16:creationId xmlns:a16="http://schemas.microsoft.com/office/drawing/2014/main" id="{A8EEF864-3BD8-4454-B351-A21A2D280FB2}"/>
                </a:ext>
              </a:extLst>
            </p:cNvPr>
            <p:cNvSpPr/>
            <p:nvPr/>
          </p:nvSpPr>
          <p:spPr>
            <a:xfrm>
              <a:off x="2167525" y="4452728"/>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rebuchet MS" panose="020B0603020202020204" pitchFamily="34" charset="0"/>
                <a:ea typeface="Verdana" panose="020B0604030504040204" pitchFamily="34" charset="0"/>
                <a:cs typeface="+mn-cs"/>
              </a:endParaRPr>
            </a:p>
          </p:txBody>
        </p:sp>
        <p:sp>
          <p:nvSpPr>
            <p:cNvPr id="67" name="Rectangle 66">
              <a:extLst>
                <a:ext uri="{FF2B5EF4-FFF2-40B4-BE49-F238E27FC236}">
                  <a16:creationId xmlns:a16="http://schemas.microsoft.com/office/drawing/2014/main" id="{61F33B05-285F-40E2-95C0-3EEE6A59AB30}"/>
                </a:ext>
              </a:extLst>
            </p:cNvPr>
            <p:cNvSpPr/>
            <p:nvPr/>
          </p:nvSpPr>
          <p:spPr>
            <a:xfrm>
              <a:off x="3738914" y="4107847"/>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Trebuchet MS" panose="020B0603020202020204" pitchFamily="34" charset="0"/>
                <a:ea typeface="Verdana" panose="020B0604030504040204" pitchFamily="34" charset="0"/>
                <a:cs typeface="+mn-cs"/>
              </a:endParaRPr>
            </a:p>
          </p:txBody>
        </p:sp>
        <p:sp>
          <p:nvSpPr>
            <p:cNvPr id="68" name="Rectangle 67">
              <a:extLst>
                <a:ext uri="{FF2B5EF4-FFF2-40B4-BE49-F238E27FC236}">
                  <a16:creationId xmlns:a16="http://schemas.microsoft.com/office/drawing/2014/main" id="{FBB5A382-E862-48DA-98D0-FAB5AF22C5E0}"/>
                </a:ext>
              </a:extLst>
            </p:cNvPr>
            <p:cNvSpPr/>
            <p:nvPr/>
          </p:nvSpPr>
          <p:spPr>
            <a:xfrm>
              <a:off x="5310304" y="3762967"/>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Trebuchet MS" panose="020B0603020202020204" pitchFamily="34" charset="0"/>
                <a:ea typeface="Verdana" panose="020B0604030504040204" pitchFamily="34" charset="0"/>
                <a:cs typeface="+mn-cs"/>
              </a:endParaRPr>
            </a:p>
          </p:txBody>
        </p:sp>
        <p:sp>
          <p:nvSpPr>
            <p:cNvPr id="69" name="Rectangle 68">
              <a:extLst>
                <a:ext uri="{FF2B5EF4-FFF2-40B4-BE49-F238E27FC236}">
                  <a16:creationId xmlns:a16="http://schemas.microsoft.com/office/drawing/2014/main" id="{D3E71256-9836-43BC-A3F9-25AFDD8B4373}"/>
                </a:ext>
              </a:extLst>
            </p:cNvPr>
            <p:cNvSpPr/>
            <p:nvPr/>
          </p:nvSpPr>
          <p:spPr>
            <a:xfrm>
              <a:off x="6881695" y="3418086"/>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Trebuchet MS" panose="020B0603020202020204" pitchFamily="34" charset="0"/>
                <a:ea typeface="Verdana" panose="020B0604030504040204" pitchFamily="34" charset="0"/>
                <a:cs typeface="+mn-cs"/>
              </a:endParaRPr>
            </a:p>
          </p:txBody>
        </p:sp>
        <p:sp>
          <p:nvSpPr>
            <p:cNvPr id="70" name="Rectangle 69">
              <a:extLst>
                <a:ext uri="{FF2B5EF4-FFF2-40B4-BE49-F238E27FC236}">
                  <a16:creationId xmlns:a16="http://schemas.microsoft.com/office/drawing/2014/main" id="{92A92682-ED42-496B-A55D-76071018E6C6}"/>
                </a:ext>
              </a:extLst>
            </p:cNvPr>
            <p:cNvSpPr/>
            <p:nvPr/>
          </p:nvSpPr>
          <p:spPr>
            <a:xfrm>
              <a:off x="8453086" y="3073205"/>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Trebuchet MS" panose="020B0603020202020204" pitchFamily="34" charset="0"/>
                <a:ea typeface="Verdana" panose="020B0604030504040204" pitchFamily="34" charset="0"/>
                <a:cs typeface="+mn-cs"/>
              </a:endParaRPr>
            </a:p>
          </p:txBody>
        </p:sp>
        <p:sp>
          <p:nvSpPr>
            <p:cNvPr id="71" name="Rectangle 70">
              <a:extLst>
                <a:ext uri="{FF2B5EF4-FFF2-40B4-BE49-F238E27FC236}">
                  <a16:creationId xmlns:a16="http://schemas.microsoft.com/office/drawing/2014/main" id="{7194FF81-0AFD-4A7A-BF67-A5388EF397F9}"/>
                </a:ext>
              </a:extLst>
            </p:cNvPr>
            <p:cNvSpPr/>
            <p:nvPr/>
          </p:nvSpPr>
          <p:spPr>
            <a:xfrm>
              <a:off x="2167525"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cs typeface="+mn-cs"/>
                </a:rPr>
                <a:t>19/08/2024</a:t>
              </a:r>
              <a:endParaRPr kumimoji="0" lang="en-US" sz="9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cs typeface="+mn-cs"/>
              </a:endParaRPr>
            </a:p>
          </p:txBody>
        </p:sp>
        <p:sp>
          <p:nvSpPr>
            <p:cNvPr id="72" name="Rectangle 71">
              <a:extLst>
                <a:ext uri="{FF2B5EF4-FFF2-40B4-BE49-F238E27FC236}">
                  <a16:creationId xmlns:a16="http://schemas.microsoft.com/office/drawing/2014/main" id="{582856AF-E601-49FA-82E9-32B8F28CF8E8}"/>
                </a:ext>
              </a:extLst>
            </p:cNvPr>
            <p:cNvSpPr/>
            <p:nvPr/>
          </p:nvSpPr>
          <p:spPr>
            <a:xfrm>
              <a:off x="3738914" y="5086349"/>
              <a:ext cx="1571390" cy="507305"/>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v-LV"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26</a:t>
              </a:r>
              <a:r>
                <a:rPr kumimoji="0" lang="lv-LV" sz="9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cs typeface="+mn-cs"/>
                </a:rPr>
                <a:t>/08/2024</a:t>
              </a:r>
              <a:endParaRPr kumimoji="0" lang="en-US" sz="9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cs typeface="+mn-cs"/>
              </a:endParaRPr>
            </a:p>
          </p:txBody>
        </p:sp>
        <p:sp>
          <p:nvSpPr>
            <p:cNvPr id="73" name="Rectangle 72">
              <a:extLst>
                <a:ext uri="{FF2B5EF4-FFF2-40B4-BE49-F238E27FC236}">
                  <a16:creationId xmlns:a16="http://schemas.microsoft.com/office/drawing/2014/main" id="{C6B978EC-24BE-47C1-A1C3-5E18482139F0}"/>
                </a:ext>
              </a:extLst>
            </p:cNvPr>
            <p:cNvSpPr/>
            <p:nvPr/>
          </p:nvSpPr>
          <p:spPr>
            <a:xfrm>
              <a:off x="5310306"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v-LV"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20</a:t>
              </a:r>
              <a:r>
                <a:rPr kumimoji="0" lang="lv-LV" sz="9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cs typeface="+mn-cs"/>
                </a:rPr>
                <a:t>/09/2024</a:t>
              </a:r>
              <a:endParaRPr kumimoji="0" lang="en-US" sz="9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cs typeface="+mn-cs"/>
              </a:endParaRPr>
            </a:p>
          </p:txBody>
        </p:sp>
        <p:sp>
          <p:nvSpPr>
            <p:cNvPr id="74" name="Rectangle 73">
              <a:extLst>
                <a:ext uri="{FF2B5EF4-FFF2-40B4-BE49-F238E27FC236}">
                  <a16:creationId xmlns:a16="http://schemas.microsoft.com/office/drawing/2014/main" id="{314CC303-9CBE-4343-BB76-7CE0F531AC53}"/>
                </a:ext>
              </a:extLst>
            </p:cNvPr>
            <p:cNvSpPr/>
            <p:nvPr/>
          </p:nvSpPr>
          <p:spPr>
            <a:xfrm>
              <a:off x="6881695"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v-LV"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30</a:t>
              </a:r>
              <a:r>
                <a:rPr kumimoji="0" lang="lv-LV" sz="9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cs typeface="+mn-cs"/>
                </a:rPr>
                <a:t>/09/2024</a:t>
              </a:r>
              <a:endParaRPr kumimoji="0" lang="en-US" sz="9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cs typeface="+mn-cs"/>
              </a:endParaRPr>
            </a:p>
          </p:txBody>
        </p:sp>
        <p:sp>
          <p:nvSpPr>
            <p:cNvPr id="75" name="Rectangle 74">
              <a:extLst>
                <a:ext uri="{FF2B5EF4-FFF2-40B4-BE49-F238E27FC236}">
                  <a16:creationId xmlns:a16="http://schemas.microsoft.com/office/drawing/2014/main" id="{4DCA2F27-ED72-45E1-BBC0-D20CCBDC7C9A}"/>
                </a:ext>
              </a:extLst>
            </p:cNvPr>
            <p:cNvSpPr/>
            <p:nvPr/>
          </p:nvSpPr>
          <p:spPr>
            <a:xfrm>
              <a:off x="8453086"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v-LV" sz="900" b="1" kern="0" dirty="0">
                  <a:solidFill>
                    <a:prstClr val="white"/>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11</a:t>
              </a:r>
              <a:r>
                <a:rPr kumimoji="0" lang="lv-LV" sz="9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cs typeface="+mn-cs"/>
                </a:rPr>
                <a:t>/10/2024</a:t>
              </a:r>
              <a:endParaRPr kumimoji="0" lang="en-US" sz="9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cs typeface="+mn-cs"/>
              </a:endParaRPr>
            </a:p>
          </p:txBody>
        </p:sp>
        <p:grpSp>
          <p:nvGrpSpPr>
            <p:cNvPr id="76" name="Group 75">
              <a:extLst>
                <a:ext uri="{FF2B5EF4-FFF2-40B4-BE49-F238E27FC236}">
                  <a16:creationId xmlns:a16="http://schemas.microsoft.com/office/drawing/2014/main" id="{68689A9E-0098-4F3F-9619-E37F9D1C04AD}"/>
                </a:ext>
              </a:extLst>
            </p:cNvPr>
            <p:cNvGrpSpPr/>
            <p:nvPr/>
          </p:nvGrpSpPr>
          <p:grpSpPr>
            <a:xfrm>
              <a:off x="2296113" y="2568264"/>
              <a:ext cx="1239271" cy="1290781"/>
              <a:chOff x="190371" y="2596989"/>
              <a:chExt cx="3068645" cy="1721039"/>
            </a:xfrm>
          </p:grpSpPr>
          <p:sp>
            <p:nvSpPr>
              <p:cNvPr id="107" name="TextBox 106">
                <a:extLst>
                  <a:ext uri="{FF2B5EF4-FFF2-40B4-BE49-F238E27FC236}">
                    <a16:creationId xmlns:a16="http://schemas.microsoft.com/office/drawing/2014/main" id="{89A55ECD-1D5D-4946-AA60-E81A3258407B}"/>
                  </a:ext>
                </a:extLst>
              </p:cNvPr>
              <p:cNvSpPr txBox="1"/>
              <p:nvPr/>
            </p:nvSpPr>
            <p:spPr>
              <a:xfrm>
                <a:off x="190371" y="2596989"/>
                <a:ext cx="3068645" cy="492442"/>
              </a:xfrm>
              <a:prstGeom prst="rect">
                <a:avLst/>
              </a:prstGeom>
              <a:noFill/>
            </p:spPr>
            <p:txBody>
              <a:bodyPr wrap="square" lIns="0" rIns="0"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cs typeface="+mn-cs"/>
                  </a:rPr>
                  <a:t>Informācijas apkopošana</a:t>
                </a:r>
                <a:endParaRPr kumimoji="0" lang="en-US"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108" name="TextBox 107">
                <a:extLst>
                  <a:ext uri="{FF2B5EF4-FFF2-40B4-BE49-F238E27FC236}">
                    <a16:creationId xmlns:a16="http://schemas.microsoft.com/office/drawing/2014/main" id="{D4F61813-9504-45D5-A002-B9DECB4CED3E}"/>
                  </a:ext>
                </a:extLst>
              </p:cNvPr>
              <p:cNvSpPr txBox="1"/>
              <p:nvPr/>
            </p:nvSpPr>
            <p:spPr>
              <a:xfrm>
                <a:off x="332936" y="3086923"/>
                <a:ext cx="2926080" cy="1231105"/>
              </a:xfrm>
              <a:prstGeom prst="rect">
                <a:avLst/>
              </a:prstGeom>
              <a:noFill/>
            </p:spPr>
            <p:txBody>
              <a:bodyPr wrap="square" lIns="0" rIns="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cs typeface="+mn-cs"/>
                  </a:rPr>
                  <a:t>Projekta pieteikumu lūdzam iesniegt NZDIS LZP informācijas sistēmā laicīgi, bet ne vēlāk kā </a:t>
                </a:r>
                <a:r>
                  <a:rPr kumimoji="0" lang="lv-LV" sz="900" b="0" i="0" u="none" strike="noStrike" kern="0" cap="none" spc="0" normalizeH="0" baseline="0" noProof="1">
                    <a:ln>
                      <a:noFill/>
                    </a:ln>
                    <a:solidFill>
                      <a:prstClr val="white">
                        <a:lumMod val="50000"/>
                      </a:prstClr>
                    </a:solidFill>
                    <a:effectLst/>
                    <a:uLnTx/>
                    <a:uFillTx/>
                    <a:latin typeface="Trebuchet MS" panose="020B0603020202020204" pitchFamily="34" charset="0"/>
                    <a:ea typeface="Verdana" panose="020B0604030504040204" pitchFamily="34" charset="0"/>
                    <a:cs typeface="+mn-cs"/>
                  </a:rPr>
                  <a:t>– </a:t>
                </a:r>
                <a:r>
                  <a:rPr kumimoji="0" lang="lv-LV" sz="900" b="1" i="0" u="none" strike="noStrike" kern="0" cap="none" spc="0" normalizeH="0" baseline="0" noProof="1">
                    <a:ln>
                      <a:noFill/>
                    </a:ln>
                    <a:solidFill>
                      <a:srgbClr val="C00000"/>
                    </a:solidFill>
                    <a:effectLst/>
                    <a:uLnTx/>
                    <a:uFillTx/>
                    <a:latin typeface="Trebuchet MS" panose="020B0603020202020204" pitchFamily="34" charset="0"/>
                    <a:ea typeface="Verdana" panose="020B0604030504040204" pitchFamily="34" charset="0"/>
                    <a:cs typeface="+mn-cs"/>
                  </a:rPr>
                  <a:t>19.augusts plkst. 17.00</a:t>
                </a:r>
                <a:endParaRPr kumimoji="0" lang="en-US" sz="900" b="1" i="0" u="none" strike="noStrike" kern="0" cap="none" spc="0" normalizeH="0" baseline="0" noProof="1">
                  <a:ln>
                    <a:noFill/>
                  </a:ln>
                  <a:solidFill>
                    <a:srgbClr val="C00000"/>
                  </a:solidFill>
                  <a:effectLst/>
                  <a:uLnTx/>
                  <a:uFillTx/>
                  <a:latin typeface="Trebuchet MS" panose="020B0603020202020204" pitchFamily="34" charset="0"/>
                  <a:ea typeface="Verdana" panose="020B0604030504040204" pitchFamily="34" charset="0"/>
                  <a:cs typeface="+mn-cs"/>
                </a:endParaRPr>
              </a:p>
            </p:txBody>
          </p:sp>
        </p:grpSp>
        <p:grpSp>
          <p:nvGrpSpPr>
            <p:cNvPr id="77" name="Group 76">
              <a:extLst>
                <a:ext uri="{FF2B5EF4-FFF2-40B4-BE49-F238E27FC236}">
                  <a16:creationId xmlns:a16="http://schemas.microsoft.com/office/drawing/2014/main" id="{0A82BA3B-E056-48F6-9610-DD5C4DA3CEB7}"/>
                </a:ext>
              </a:extLst>
            </p:cNvPr>
            <p:cNvGrpSpPr/>
            <p:nvPr/>
          </p:nvGrpSpPr>
          <p:grpSpPr>
            <a:xfrm>
              <a:off x="3767660" y="2479195"/>
              <a:ext cx="1305892" cy="1429280"/>
              <a:chOff x="138037" y="2781655"/>
              <a:chExt cx="3233610" cy="1905705"/>
            </a:xfrm>
          </p:grpSpPr>
          <p:sp>
            <p:nvSpPr>
              <p:cNvPr id="105" name="TextBox 104">
                <a:extLst>
                  <a:ext uri="{FF2B5EF4-FFF2-40B4-BE49-F238E27FC236}">
                    <a16:creationId xmlns:a16="http://schemas.microsoft.com/office/drawing/2014/main" id="{D9C3A6CA-A425-4696-A11C-46A67285A4AB}"/>
                  </a:ext>
                </a:extLst>
              </p:cNvPr>
              <p:cNvSpPr txBox="1"/>
              <p:nvPr/>
            </p:nvSpPr>
            <p:spPr>
              <a:xfrm>
                <a:off x="138037" y="2781655"/>
                <a:ext cx="3233610" cy="307776"/>
              </a:xfrm>
              <a:prstGeom prst="rect">
                <a:avLst/>
              </a:prstGeom>
              <a:noFill/>
            </p:spPr>
            <p:txBody>
              <a:bodyPr wrap="square" lIns="0" rIns="0"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cs typeface="+mn-cs"/>
                  </a:rPr>
                  <a:t>Lēmumi par noraidīšanu</a:t>
                </a:r>
                <a:endParaRPr kumimoji="0" lang="en-US"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106" name="TextBox 105">
                <a:extLst>
                  <a:ext uri="{FF2B5EF4-FFF2-40B4-BE49-F238E27FC236}">
                    <a16:creationId xmlns:a16="http://schemas.microsoft.com/office/drawing/2014/main" id="{11CC68CF-767C-48C1-B43B-1CB43EC0E016}"/>
                  </a:ext>
                </a:extLst>
              </p:cNvPr>
              <p:cNvSpPr txBox="1"/>
              <p:nvPr/>
            </p:nvSpPr>
            <p:spPr>
              <a:xfrm>
                <a:off x="332936" y="3086923"/>
                <a:ext cx="2926080" cy="1600437"/>
              </a:xfrm>
              <a:prstGeom prst="rect">
                <a:avLst/>
              </a:prstGeom>
              <a:noFill/>
            </p:spPr>
            <p:txBody>
              <a:bodyPr wrap="square" lIns="0" rIns="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cs typeface="+mn-cs"/>
                  </a:rPr>
                  <a:t>Projekta pieteikuma atbilstības administratīvajiem kritērijiem izvērtēšana, nepieciešamības gadījumā noraidot projekta pieteikumu</a:t>
                </a:r>
                <a:endParaRPr kumimoji="0" lang="en-US"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cs typeface="+mn-cs"/>
                </a:endParaRPr>
              </a:p>
            </p:txBody>
          </p:sp>
        </p:grpSp>
        <p:grpSp>
          <p:nvGrpSpPr>
            <p:cNvPr id="78" name="Group 77">
              <a:extLst>
                <a:ext uri="{FF2B5EF4-FFF2-40B4-BE49-F238E27FC236}">
                  <a16:creationId xmlns:a16="http://schemas.microsoft.com/office/drawing/2014/main" id="{530F7BBC-A00F-4655-826C-46969B50273D}"/>
                </a:ext>
              </a:extLst>
            </p:cNvPr>
            <p:cNvGrpSpPr/>
            <p:nvPr/>
          </p:nvGrpSpPr>
          <p:grpSpPr>
            <a:xfrm>
              <a:off x="5467722" y="1869523"/>
              <a:ext cx="1181696" cy="1706277"/>
              <a:chOff x="332936" y="2596989"/>
              <a:chExt cx="2926080" cy="2275034"/>
            </a:xfrm>
          </p:grpSpPr>
          <p:sp>
            <p:nvSpPr>
              <p:cNvPr id="103" name="TextBox 102">
                <a:extLst>
                  <a:ext uri="{FF2B5EF4-FFF2-40B4-BE49-F238E27FC236}">
                    <a16:creationId xmlns:a16="http://schemas.microsoft.com/office/drawing/2014/main" id="{A945A724-ED13-48AB-B385-153B64AD73AA}"/>
                  </a:ext>
                </a:extLst>
              </p:cNvPr>
              <p:cNvSpPr txBox="1"/>
              <p:nvPr/>
            </p:nvSpPr>
            <p:spPr>
              <a:xfrm>
                <a:off x="332936" y="2596989"/>
                <a:ext cx="2926080" cy="492442"/>
              </a:xfrm>
              <a:prstGeom prst="rect">
                <a:avLst/>
              </a:prstGeom>
              <a:noFill/>
            </p:spPr>
            <p:txBody>
              <a:bodyPr wrap="square" lIns="0" rIns="0"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cs typeface="+mn-cs"/>
                  </a:rPr>
                  <a:t>Zinātniskā izvērtēšana</a:t>
                </a:r>
                <a:endParaRPr kumimoji="0" lang="en-US"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104" name="TextBox 103">
                <a:extLst>
                  <a:ext uri="{FF2B5EF4-FFF2-40B4-BE49-F238E27FC236}">
                    <a16:creationId xmlns:a16="http://schemas.microsoft.com/office/drawing/2014/main" id="{D54F4DC1-8578-4FE4-A976-BEF833F8A33B}"/>
                  </a:ext>
                </a:extLst>
              </p:cNvPr>
              <p:cNvSpPr txBox="1"/>
              <p:nvPr/>
            </p:nvSpPr>
            <p:spPr>
              <a:xfrm>
                <a:off x="332936" y="3086921"/>
                <a:ext cx="2926080" cy="1785102"/>
              </a:xfrm>
              <a:prstGeom prst="rect">
                <a:avLst/>
              </a:prstGeom>
              <a:noFill/>
            </p:spPr>
            <p:txBody>
              <a:bodyPr wrap="square" lIns="0" rIns="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cs typeface="+mn-cs"/>
                  </a:rPr>
                  <a:t>Katra projekta pieteikuma zinātniskajā izvērtēšanā tiek piesaistīti vismaz divi ārvalstu zinātniskie eksperti, kuri sniedz savu viedokli par projekta pieteikumu</a:t>
                </a:r>
                <a:endParaRPr kumimoji="0" lang="en-US"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cs typeface="+mn-cs"/>
                </a:endParaRPr>
              </a:p>
            </p:txBody>
          </p:sp>
        </p:grpSp>
        <p:grpSp>
          <p:nvGrpSpPr>
            <p:cNvPr id="79" name="Group 78">
              <a:extLst>
                <a:ext uri="{FF2B5EF4-FFF2-40B4-BE49-F238E27FC236}">
                  <a16:creationId xmlns:a16="http://schemas.microsoft.com/office/drawing/2014/main" id="{9B33F1D0-A6B7-45C5-A1D1-A1EE4381F351}"/>
                </a:ext>
              </a:extLst>
            </p:cNvPr>
            <p:cNvGrpSpPr/>
            <p:nvPr/>
          </p:nvGrpSpPr>
          <p:grpSpPr>
            <a:xfrm>
              <a:off x="6881693" y="1524428"/>
              <a:ext cx="1277033" cy="1567778"/>
              <a:chOff x="332934" y="2412323"/>
              <a:chExt cx="3162150" cy="2090369"/>
            </a:xfrm>
          </p:grpSpPr>
          <p:sp>
            <p:nvSpPr>
              <p:cNvPr id="101" name="TextBox 100">
                <a:extLst>
                  <a:ext uri="{FF2B5EF4-FFF2-40B4-BE49-F238E27FC236}">
                    <a16:creationId xmlns:a16="http://schemas.microsoft.com/office/drawing/2014/main" id="{3FCBF897-E89E-48C7-AB5F-8EF14DEB0350}"/>
                  </a:ext>
                </a:extLst>
              </p:cNvPr>
              <p:cNvSpPr txBox="1"/>
              <p:nvPr/>
            </p:nvSpPr>
            <p:spPr>
              <a:xfrm>
                <a:off x="332936" y="2412323"/>
                <a:ext cx="2926079" cy="677107"/>
              </a:xfrm>
              <a:prstGeom prst="rect">
                <a:avLst/>
              </a:prstGeom>
              <a:noFill/>
            </p:spPr>
            <p:txBody>
              <a:bodyPr wrap="square" lIns="0" rIns="0"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cs typeface="+mn-cs"/>
                  </a:rPr>
                  <a:t>Konsolidētā vērtējuma sagatavošana</a:t>
                </a:r>
                <a:endParaRPr kumimoji="0" lang="en-US"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102" name="TextBox 101">
                <a:extLst>
                  <a:ext uri="{FF2B5EF4-FFF2-40B4-BE49-F238E27FC236}">
                    <a16:creationId xmlns:a16="http://schemas.microsoft.com/office/drawing/2014/main" id="{4E69BC05-4F62-4B09-95AF-5832ACB2D1A3}"/>
                  </a:ext>
                </a:extLst>
              </p:cNvPr>
              <p:cNvSpPr txBox="1"/>
              <p:nvPr/>
            </p:nvSpPr>
            <p:spPr>
              <a:xfrm>
                <a:off x="332934" y="3086921"/>
                <a:ext cx="3162150" cy="1415771"/>
              </a:xfrm>
              <a:prstGeom prst="rect">
                <a:avLst/>
              </a:prstGeom>
              <a:noFill/>
            </p:spPr>
            <p:txBody>
              <a:bodyPr wrap="square" lIns="0" rIns="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cs typeface="+mn-cs"/>
                  </a:rPr>
                  <a:t>Nepieciešamības gadījumā tiek organizētas ekspertu savstarpējās konsultācijas, lai saskaņotu konsolidēto vērtējumu</a:t>
                </a:r>
                <a:endParaRPr kumimoji="0" lang="en-US"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cs typeface="+mn-cs"/>
                </a:endParaRPr>
              </a:p>
            </p:txBody>
          </p:sp>
        </p:grpSp>
        <p:grpSp>
          <p:nvGrpSpPr>
            <p:cNvPr id="80" name="Group 79">
              <a:extLst>
                <a:ext uri="{FF2B5EF4-FFF2-40B4-BE49-F238E27FC236}">
                  <a16:creationId xmlns:a16="http://schemas.microsoft.com/office/drawing/2014/main" id="{3EFDBFB2-5005-4B9C-9AB3-AB4AFEFE5624}"/>
                </a:ext>
              </a:extLst>
            </p:cNvPr>
            <p:cNvGrpSpPr/>
            <p:nvPr/>
          </p:nvGrpSpPr>
          <p:grpSpPr>
            <a:xfrm>
              <a:off x="8631684" y="1186446"/>
              <a:ext cx="1193343" cy="1640317"/>
              <a:chOff x="332936" y="2412323"/>
              <a:chExt cx="2954920" cy="2187088"/>
            </a:xfrm>
          </p:grpSpPr>
          <p:sp>
            <p:nvSpPr>
              <p:cNvPr id="99" name="TextBox 98">
                <a:extLst>
                  <a:ext uri="{FF2B5EF4-FFF2-40B4-BE49-F238E27FC236}">
                    <a16:creationId xmlns:a16="http://schemas.microsoft.com/office/drawing/2014/main" id="{25F1FB28-A3C5-4EE8-960C-42ECF80C3FAA}"/>
                  </a:ext>
                </a:extLst>
              </p:cNvPr>
              <p:cNvSpPr txBox="1"/>
              <p:nvPr/>
            </p:nvSpPr>
            <p:spPr>
              <a:xfrm>
                <a:off x="361776" y="2412323"/>
                <a:ext cx="2926080" cy="677107"/>
              </a:xfrm>
              <a:prstGeom prst="rect">
                <a:avLst/>
              </a:prstGeom>
              <a:noFill/>
            </p:spPr>
            <p:txBody>
              <a:bodyPr wrap="square" lIns="0" rIns="0"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cs typeface="+mn-cs"/>
                  </a:rPr>
                  <a:t>Lēmuma sagatavošana un nosūtīšana</a:t>
                </a:r>
                <a:endParaRPr kumimoji="0" lang="en-US"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100" name="TextBox 99">
                <a:extLst>
                  <a:ext uri="{FF2B5EF4-FFF2-40B4-BE49-F238E27FC236}">
                    <a16:creationId xmlns:a16="http://schemas.microsoft.com/office/drawing/2014/main" id="{FE580122-2007-444D-953B-C0D03E439442}"/>
                  </a:ext>
                </a:extLst>
              </p:cNvPr>
              <p:cNvSpPr txBox="1"/>
              <p:nvPr/>
            </p:nvSpPr>
            <p:spPr>
              <a:xfrm>
                <a:off x="332936" y="2998974"/>
                <a:ext cx="2926080" cy="1600437"/>
              </a:xfrm>
              <a:prstGeom prst="rect">
                <a:avLst/>
              </a:prstGeom>
              <a:noFill/>
            </p:spPr>
            <p:txBody>
              <a:bodyPr wrap="square" lIns="0" rIns="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lv-LV"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cs typeface="+mn-cs"/>
                  </a:rPr>
                  <a:t>Pamatojoties uz konsolidēto vērtējumu, tiek pieņemts lēmums par finansēšanu vai noraidīšanu, ņemot vērā projekta pieteikumu ranžēšanu</a:t>
                </a:r>
                <a:endParaRPr kumimoji="0" lang="en-US"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cs typeface="+mn-cs"/>
                </a:endParaRPr>
              </a:p>
            </p:txBody>
          </p:sp>
        </p:grpSp>
        <p:grpSp>
          <p:nvGrpSpPr>
            <p:cNvPr id="81" name="Graphic 79" descr="Flag">
              <a:extLst>
                <a:ext uri="{FF2B5EF4-FFF2-40B4-BE49-F238E27FC236}">
                  <a16:creationId xmlns:a16="http://schemas.microsoft.com/office/drawing/2014/main" id="{6AE9F584-DD3D-439B-AA8B-C8327E6BB861}"/>
                </a:ext>
              </a:extLst>
            </p:cNvPr>
            <p:cNvGrpSpPr/>
            <p:nvPr/>
          </p:nvGrpSpPr>
          <p:grpSpPr>
            <a:xfrm flipH="1">
              <a:off x="5073552" y="3124089"/>
              <a:ext cx="382821" cy="633328"/>
              <a:chOff x="4853649" y="3022446"/>
              <a:chExt cx="510428" cy="844436"/>
            </a:xfrm>
            <a:solidFill>
              <a:srgbClr val="5D739A">
                <a:lumMod val="75000"/>
              </a:srgbClr>
            </a:solidFill>
          </p:grpSpPr>
          <p:sp>
            <p:nvSpPr>
              <p:cNvPr id="97" name="Freeform: Shape 96">
                <a:extLst>
                  <a:ext uri="{FF2B5EF4-FFF2-40B4-BE49-F238E27FC236}">
                    <a16:creationId xmlns:a16="http://schemas.microsoft.com/office/drawing/2014/main" id="{9EBCE58D-524B-448D-905A-6497045F3C2B}"/>
                  </a:ext>
                </a:extLst>
              </p:cNvPr>
              <p:cNvSpPr/>
              <p:nvPr/>
            </p:nvSpPr>
            <p:spPr>
              <a:xfrm>
                <a:off x="4853649" y="3104883"/>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2">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98" name="Freeform: Shape 97">
                <a:extLst>
                  <a:ext uri="{FF2B5EF4-FFF2-40B4-BE49-F238E27FC236}">
                    <a16:creationId xmlns:a16="http://schemas.microsoft.com/office/drawing/2014/main" id="{B9EA99CA-EF1F-4BA3-B847-FCED7C70F9ED}"/>
                  </a:ext>
                </a:extLst>
              </p:cNvPr>
              <p:cNvSpPr/>
              <p:nvPr/>
            </p:nvSpPr>
            <p:spPr>
              <a:xfrm>
                <a:off x="4925926" y="3022446"/>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2">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grpSp>
        <p:grpSp>
          <p:nvGrpSpPr>
            <p:cNvPr id="82" name="Graphic 71" descr="Flag">
              <a:extLst>
                <a:ext uri="{FF2B5EF4-FFF2-40B4-BE49-F238E27FC236}">
                  <a16:creationId xmlns:a16="http://schemas.microsoft.com/office/drawing/2014/main" id="{2CD53318-CC51-493B-8CAA-10DEDB24F129}"/>
                </a:ext>
              </a:extLst>
            </p:cNvPr>
            <p:cNvGrpSpPr/>
            <p:nvPr/>
          </p:nvGrpSpPr>
          <p:grpSpPr>
            <a:xfrm flipH="1">
              <a:off x="1824625" y="3761413"/>
              <a:ext cx="685800" cy="685800"/>
              <a:chOff x="400833" y="3872217"/>
              <a:chExt cx="914400" cy="914400"/>
            </a:xfrm>
            <a:solidFill>
              <a:srgbClr val="5E0F8F"/>
            </a:solidFill>
          </p:grpSpPr>
          <p:sp>
            <p:nvSpPr>
              <p:cNvPr id="95" name="Freeform: Shape 94">
                <a:extLst>
                  <a:ext uri="{FF2B5EF4-FFF2-40B4-BE49-F238E27FC236}">
                    <a16:creationId xmlns:a16="http://schemas.microsoft.com/office/drawing/2014/main" id="{3C0067F9-986C-490A-AD53-04CAADB0D026}"/>
                  </a:ext>
                </a:extLst>
              </p:cNvPr>
              <p:cNvSpPr/>
              <p:nvPr/>
            </p:nvSpPr>
            <p:spPr>
              <a:xfrm>
                <a:off x="591333" y="394936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2">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96" name="Freeform: Shape 95">
                <a:extLst>
                  <a:ext uri="{FF2B5EF4-FFF2-40B4-BE49-F238E27FC236}">
                    <a16:creationId xmlns:a16="http://schemas.microsoft.com/office/drawing/2014/main" id="{6904E5EA-4851-4D98-9673-E1A853CDCDC4}"/>
                  </a:ext>
                </a:extLst>
              </p:cNvPr>
              <p:cNvSpPr/>
              <p:nvPr/>
            </p:nvSpPr>
            <p:spPr>
              <a:xfrm>
                <a:off x="686583" y="394746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2">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grpSp>
        <p:grpSp>
          <p:nvGrpSpPr>
            <p:cNvPr id="83" name="Graphic 81" descr="Flag">
              <a:extLst>
                <a:ext uri="{FF2B5EF4-FFF2-40B4-BE49-F238E27FC236}">
                  <a16:creationId xmlns:a16="http://schemas.microsoft.com/office/drawing/2014/main" id="{3A0460E3-B33F-4A45-80E6-EAF427004318}"/>
                </a:ext>
              </a:extLst>
            </p:cNvPr>
            <p:cNvGrpSpPr/>
            <p:nvPr/>
          </p:nvGrpSpPr>
          <p:grpSpPr>
            <a:xfrm flipH="1">
              <a:off x="8201589" y="2436760"/>
              <a:ext cx="396432" cy="584234"/>
              <a:chOff x="9045545" y="2106012"/>
              <a:chExt cx="528576" cy="778978"/>
            </a:xfrm>
            <a:solidFill>
              <a:srgbClr val="84ACB6"/>
            </a:solidFill>
          </p:grpSpPr>
          <p:sp>
            <p:nvSpPr>
              <p:cNvPr id="93" name="Freeform: Shape 92">
                <a:extLst>
                  <a:ext uri="{FF2B5EF4-FFF2-40B4-BE49-F238E27FC236}">
                    <a16:creationId xmlns:a16="http://schemas.microsoft.com/office/drawing/2014/main" id="{668E6BB3-7269-41CF-A2BE-798BE7F6F751}"/>
                  </a:ext>
                </a:extLst>
              </p:cNvPr>
              <p:cNvSpPr/>
              <p:nvPr/>
            </p:nvSpPr>
            <p:spPr>
              <a:xfrm>
                <a:off x="9045545" y="2122991"/>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2">
                  <a:lumMod val="7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94" name="Freeform: Shape 93">
                <a:extLst>
                  <a:ext uri="{FF2B5EF4-FFF2-40B4-BE49-F238E27FC236}">
                    <a16:creationId xmlns:a16="http://schemas.microsoft.com/office/drawing/2014/main" id="{573160C8-4D47-4E76-BD76-FF993E2A37D3}"/>
                  </a:ext>
                </a:extLst>
              </p:cNvPr>
              <p:cNvSpPr/>
              <p:nvPr/>
            </p:nvSpPr>
            <p:spPr>
              <a:xfrm>
                <a:off x="9135970" y="2106012"/>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2">
                  <a:lumMod val="7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grpSp>
        <p:grpSp>
          <p:nvGrpSpPr>
            <p:cNvPr id="84" name="Graphic 77" descr="Walk">
              <a:extLst>
                <a:ext uri="{FF2B5EF4-FFF2-40B4-BE49-F238E27FC236}">
                  <a16:creationId xmlns:a16="http://schemas.microsoft.com/office/drawing/2014/main" id="{3396C80D-C55F-4D04-A24B-853CD78E1F68}"/>
                </a:ext>
              </a:extLst>
            </p:cNvPr>
            <p:cNvGrpSpPr/>
            <p:nvPr/>
          </p:nvGrpSpPr>
          <p:grpSpPr>
            <a:xfrm>
              <a:off x="2784474" y="3797136"/>
              <a:ext cx="400319" cy="647545"/>
              <a:chOff x="1680630" y="3919844"/>
              <a:chExt cx="533759" cy="863392"/>
            </a:xfrm>
            <a:solidFill>
              <a:srgbClr val="000000"/>
            </a:solidFill>
          </p:grpSpPr>
          <p:sp>
            <p:nvSpPr>
              <p:cNvPr id="91" name="Freeform: Shape 90">
                <a:extLst>
                  <a:ext uri="{FF2B5EF4-FFF2-40B4-BE49-F238E27FC236}">
                    <a16:creationId xmlns:a16="http://schemas.microsoft.com/office/drawing/2014/main" id="{DA198828-095E-40EA-989A-F2A5BF376AD8}"/>
                  </a:ext>
                </a:extLst>
              </p:cNvPr>
              <p:cNvSpPr/>
              <p:nvPr/>
            </p:nvSpPr>
            <p:spPr>
              <a:xfrm>
                <a:off x="1919016" y="391984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92" name="Freeform: Shape 91">
                <a:extLst>
                  <a:ext uri="{FF2B5EF4-FFF2-40B4-BE49-F238E27FC236}">
                    <a16:creationId xmlns:a16="http://schemas.microsoft.com/office/drawing/2014/main" id="{C671046F-BF1A-4C9D-BB74-3E3EEBA45821}"/>
                  </a:ext>
                </a:extLst>
              </p:cNvPr>
              <p:cNvSpPr/>
              <p:nvPr/>
            </p:nvSpPr>
            <p:spPr>
              <a:xfrm>
                <a:off x="1680630" y="4135537"/>
                <a:ext cx="533759" cy="647699"/>
              </a:xfrm>
              <a:custGeom>
                <a:avLst/>
                <a:gdLst>
                  <a:gd name="connsiteX0" fmla="*/ 507943 w 533759"/>
                  <a:gd name="connsiteY0" fmla="*/ 201930 h 647700"/>
                  <a:gd name="connsiteX1" fmla="*/ 409835 w 533759"/>
                  <a:gd name="connsiteY1" fmla="*/ 169545 h 647700"/>
                  <a:gd name="connsiteX2" fmla="*/ 353638 w 533759"/>
                  <a:gd name="connsiteY2" fmla="*/ 40005 h 647700"/>
                  <a:gd name="connsiteX3" fmla="*/ 286963 w 533759"/>
                  <a:gd name="connsiteY3" fmla="*/ 0 h 647700"/>
                  <a:gd name="connsiteX4" fmla="*/ 254578 w 533759"/>
                  <a:gd name="connsiteY4" fmla="*/ 7620 h 647700"/>
                  <a:gd name="connsiteX5" fmla="*/ 121228 w 533759"/>
                  <a:gd name="connsiteY5" fmla="*/ 60007 h 647700"/>
                  <a:gd name="connsiteX6" fmla="*/ 100273 w 533759"/>
                  <a:gd name="connsiteY6" fmla="*/ 80963 h 647700"/>
                  <a:gd name="connsiteX7" fmla="*/ 52648 w 533759"/>
                  <a:gd name="connsiteY7" fmla="*/ 195263 h 647700"/>
                  <a:gd name="connsiteX8" fmla="*/ 73603 w 533759"/>
                  <a:gd name="connsiteY8" fmla="*/ 244793 h 647700"/>
                  <a:gd name="connsiteX9" fmla="*/ 87890 w 533759"/>
                  <a:gd name="connsiteY9" fmla="*/ 247650 h 647700"/>
                  <a:gd name="connsiteX10" fmla="*/ 123133 w 533759"/>
                  <a:gd name="connsiteY10" fmla="*/ 223838 h 647700"/>
                  <a:gd name="connsiteX11" fmla="*/ 162185 w 533759"/>
                  <a:gd name="connsiteY11" fmla="*/ 124777 h 647700"/>
                  <a:gd name="connsiteX12" fmla="*/ 202190 w 533759"/>
                  <a:gd name="connsiteY12" fmla="*/ 109538 h 647700"/>
                  <a:gd name="connsiteX13" fmla="*/ 136468 w 533759"/>
                  <a:gd name="connsiteY13" fmla="*/ 430530 h 647700"/>
                  <a:gd name="connsiteX14" fmla="*/ 8833 w 533759"/>
                  <a:gd name="connsiteY14" fmla="*/ 585788 h 647700"/>
                  <a:gd name="connsiteX15" fmla="*/ 13595 w 533759"/>
                  <a:gd name="connsiteY15" fmla="*/ 639128 h 647700"/>
                  <a:gd name="connsiteX16" fmla="*/ 37408 w 533759"/>
                  <a:gd name="connsiteY16" fmla="*/ 647700 h 647700"/>
                  <a:gd name="connsiteX17" fmla="*/ 66935 w 533759"/>
                  <a:gd name="connsiteY17" fmla="*/ 633413 h 647700"/>
                  <a:gd name="connsiteX18" fmla="*/ 200285 w 533759"/>
                  <a:gd name="connsiteY18" fmla="*/ 471488 h 647700"/>
                  <a:gd name="connsiteX19" fmla="*/ 207905 w 533759"/>
                  <a:gd name="connsiteY19" fmla="*/ 455295 h 647700"/>
                  <a:gd name="connsiteX20" fmla="*/ 230765 w 533759"/>
                  <a:gd name="connsiteY20" fmla="*/ 344805 h 647700"/>
                  <a:gd name="connsiteX21" fmla="*/ 333635 w 533759"/>
                  <a:gd name="connsiteY21" fmla="*/ 419100 h 647700"/>
                  <a:gd name="connsiteX22" fmla="*/ 333635 w 533759"/>
                  <a:gd name="connsiteY22" fmla="*/ 609600 h 647700"/>
                  <a:gd name="connsiteX23" fmla="*/ 371735 w 533759"/>
                  <a:gd name="connsiteY23" fmla="*/ 647700 h 647700"/>
                  <a:gd name="connsiteX24" fmla="*/ 409835 w 533759"/>
                  <a:gd name="connsiteY24" fmla="*/ 609600 h 647700"/>
                  <a:gd name="connsiteX25" fmla="*/ 409835 w 533759"/>
                  <a:gd name="connsiteY25" fmla="*/ 400050 h 647700"/>
                  <a:gd name="connsiteX26" fmla="*/ 394595 w 533759"/>
                  <a:gd name="connsiteY26" fmla="*/ 369570 h 647700"/>
                  <a:gd name="connsiteX27" fmla="*/ 302203 w 533759"/>
                  <a:gd name="connsiteY27" fmla="*/ 301943 h 647700"/>
                  <a:gd name="connsiteX28" fmla="*/ 327920 w 533759"/>
                  <a:gd name="connsiteY28" fmla="*/ 173355 h 647700"/>
                  <a:gd name="connsiteX29" fmla="*/ 346018 w 533759"/>
                  <a:gd name="connsiteY29" fmla="*/ 215265 h 647700"/>
                  <a:gd name="connsiteX30" fmla="*/ 368878 w 533759"/>
                  <a:gd name="connsiteY30" fmla="*/ 236220 h 647700"/>
                  <a:gd name="connsiteX31" fmla="*/ 483178 w 533759"/>
                  <a:gd name="connsiteY31" fmla="*/ 274320 h 647700"/>
                  <a:gd name="connsiteX32" fmla="*/ 495560 w 533759"/>
                  <a:gd name="connsiteY32" fmla="*/ 276225 h 647700"/>
                  <a:gd name="connsiteX33" fmla="*/ 531755 w 533759"/>
                  <a:gd name="connsiteY33" fmla="*/ 250508 h 647700"/>
                  <a:gd name="connsiteX34" fmla="*/ 507943 w 533759"/>
                  <a:gd name="connsiteY34" fmla="*/ 2019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759" h="647700">
                    <a:moveTo>
                      <a:pt x="507943" y="201930"/>
                    </a:moveTo>
                    <a:lnTo>
                      <a:pt x="409835" y="169545"/>
                    </a:lnTo>
                    <a:cubicBezTo>
                      <a:pt x="409835" y="169545"/>
                      <a:pt x="355543" y="43815"/>
                      <a:pt x="353638" y="40005"/>
                    </a:cubicBezTo>
                    <a:cubicBezTo>
                      <a:pt x="340303" y="16193"/>
                      <a:pt x="315538" y="0"/>
                      <a:pt x="286963" y="0"/>
                    </a:cubicBezTo>
                    <a:cubicBezTo>
                      <a:pt x="275533" y="0"/>
                      <a:pt x="264103" y="2857"/>
                      <a:pt x="254578" y="7620"/>
                    </a:cubicBezTo>
                    <a:lnTo>
                      <a:pt x="121228" y="60007"/>
                    </a:lnTo>
                    <a:cubicBezTo>
                      <a:pt x="111703" y="63818"/>
                      <a:pt x="104083" y="71438"/>
                      <a:pt x="100273" y="80963"/>
                    </a:cubicBezTo>
                    <a:lnTo>
                      <a:pt x="52648" y="195263"/>
                    </a:lnTo>
                    <a:cubicBezTo>
                      <a:pt x="45028" y="214313"/>
                      <a:pt x="53600" y="237173"/>
                      <a:pt x="73603" y="244793"/>
                    </a:cubicBezTo>
                    <a:cubicBezTo>
                      <a:pt x="78365" y="246698"/>
                      <a:pt x="83128" y="247650"/>
                      <a:pt x="87890" y="247650"/>
                    </a:cubicBezTo>
                    <a:cubicBezTo>
                      <a:pt x="103130" y="247650"/>
                      <a:pt x="117418" y="239077"/>
                      <a:pt x="123133" y="223838"/>
                    </a:cubicBezTo>
                    <a:lnTo>
                      <a:pt x="162185" y="124777"/>
                    </a:lnTo>
                    <a:lnTo>
                      <a:pt x="202190" y="109538"/>
                    </a:lnTo>
                    <a:lnTo>
                      <a:pt x="136468" y="430530"/>
                    </a:lnTo>
                    <a:lnTo>
                      <a:pt x="8833" y="585788"/>
                    </a:lnTo>
                    <a:cubicBezTo>
                      <a:pt x="-4502" y="601980"/>
                      <a:pt x="-2597" y="625793"/>
                      <a:pt x="13595" y="639128"/>
                    </a:cubicBezTo>
                    <a:cubicBezTo>
                      <a:pt x="20263" y="644843"/>
                      <a:pt x="28835" y="647700"/>
                      <a:pt x="37408" y="647700"/>
                    </a:cubicBezTo>
                    <a:cubicBezTo>
                      <a:pt x="48838" y="647700"/>
                      <a:pt x="59315" y="642938"/>
                      <a:pt x="66935" y="633413"/>
                    </a:cubicBezTo>
                    <a:lnTo>
                      <a:pt x="200285" y="471488"/>
                    </a:lnTo>
                    <a:cubicBezTo>
                      <a:pt x="204095" y="466725"/>
                      <a:pt x="206953" y="461010"/>
                      <a:pt x="207905" y="455295"/>
                    </a:cubicBezTo>
                    <a:lnTo>
                      <a:pt x="230765" y="344805"/>
                    </a:lnTo>
                    <a:lnTo>
                      <a:pt x="333635" y="419100"/>
                    </a:lnTo>
                    <a:lnTo>
                      <a:pt x="333635" y="609600"/>
                    </a:lnTo>
                    <a:cubicBezTo>
                      <a:pt x="333635" y="630555"/>
                      <a:pt x="350780" y="647700"/>
                      <a:pt x="371735" y="647700"/>
                    </a:cubicBezTo>
                    <a:cubicBezTo>
                      <a:pt x="392690" y="647700"/>
                      <a:pt x="409835" y="630555"/>
                      <a:pt x="409835" y="609600"/>
                    </a:cubicBezTo>
                    <a:lnTo>
                      <a:pt x="409835" y="400050"/>
                    </a:lnTo>
                    <a:cubicBezTo>
                      <a:pt x="409835" y="387668"/>
                      <a:pt x="404120" y="376238"/>
                      <a:pt x="394595" y="369570"/>
                    </a:cubicBezTo>
                    <a:lnTo>
                      <a:pt x="302203" y="301943"/>
                    </a:lnTo>
                    <a:lnTo>
                      <a:pt x="327920" y="173355"/>
                    </a:lnTo>
                    <a:lnTo>
                      <a:pt x="346018" y="215265"/>
                    </a:lnTo>
                    <a:cubicBezTo>
                      <a:pt x="350780" y="224790"/>
                      <a:pt x="358400" y="232410"/>
                      <a:pt x="368878" y="236220"/>
                    </a:cubicBezTo>
                    <a:lnTo>
                      <a:pt x="483178" y="274320"/>
                    </a:lnTo>
                    <a:cubicBezTo>
                      <a:pt x="486988" y="275273"/>
                      <a:pt x="490798" y="276225"/>
                      <a:pt x="495560" y="276225"/>
                    </a:cubicBezTo>
                    <a:cubicBezTo>
                      <a:pt x="511753" y="276225"/>
                      <a:pt x="526040" y="265748"/>
                      <a:pt x="531755" y="250508"/>
                    </a:cubicBezTo>
                    <a:cubicBezTo>
                      <a:pt x="538423" y="230505"/>
                      <a:pt x="527945" y="208598"/>
                      <a:pt x="507943" y="20193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grpSp>
        <p:grpSp>
          <p:nvGrpSpPr>
            <p:cNvPr id="85" name="Graphic 75" descr="Run">
              <a:extLst>
                <a:ext uri="{FF2B5EF4-FFF2-40B4-BE49-F238E27FC236}">
                  <a16:creationId xmlns:a16="http://schemas.microsoft.com/office/drawing/2014/main" id="{83955E29-A485-4DB0-9AB9-66E4EA51B365}"/>
                </a:ext>
              </a:extLst>
            </p:cNvPr>
            <p:cNvGrpSpPr/>
            <p:nvPr/>
          </p:nvGrpSpPr>
          <p:grpSpPr>
            <a:xfrm>
              <a:off x="6429043" y="3158646"/>
              <a:ext cx="539492" cy="630372"/>
              <a:chOff x="6540057" y="3068526"/>
              <a:chExt cx="719322" cy="840495"/>
            </a:xfrm>
            <a:solidFill>
              <a:srgbClr val="000000"/>
            </a:solidFill>
          </p:grpSpPr>
          <p:sp>
            <p:nvSpPr>
              <p:cNvPr id="89" name="Freeform: Shape 88">
                <a:extLst>
                  <a:ext uri="{FF2B5EF4-FFF2-40B4-BE49-F238E27FC236}">
                    <a16:creationId xmlns:a16="http://schemas.microsoft.com/office/drawing/2014/main" id="{35EB5DE9-FC58-44F1-8271-616F1D720242}"/>
                  </a:ext>
                </a:extLst>
              </p:cNvPr>
              <p:cNvSpPr/>
              <p:nvPr/>
            </p:nvSpPr>
            <p:spPr>
              <a:xfrm>
                <a:off x="6912539" y="3068526"/>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90" name="Freeform: Shape 89">
                <a:extLst>
                  <a:ext uri="{FF2B5EF4-FFF2-40B4-BE49-F238E27FC236}">
                    <a16:creationId xmlns:a16="http://schemas.microsoft.com/office/drawing/2014/main" id="{06BF1969-5AD9-41EC-B882-AF0ED258453C}"/>
                  </a:ext>
                </a:extLst>
              </p:cNvPr>
              <p:cNvSpPr/>
              <p:nvPr/>
            </p:nvSpPr>
            <p:spPr>
              <a:xfrm>
                <a:off x="6540057" y="3251796"/>
                <a:ext cx="719322" cy="657225"/>
              </a:xfrm>
              <a:custGeom>
                <a:avLst/>
                <a:gdLst>
                  <a:gd name="connsiteX0" fmla="*/ 699135 w 719322"/>
                  <a:gd name="connsiteY0" fmla="*/ 19050 h 657225"/>
                  <a:gd name="connsiteX1" fmla="*/ 647700 w 719322"/>
                  <a:gd name="connsiteY1" fmla="*/ 35243 h 657225"/>
                  <a:gd name="connsiteX2" fmla="*/ 614363 w 719322"/>
                  <a:gd name="connsiteY2" fmla="*/ 98107 h 657225"/>
                  <a:gd name="connsiteX3" fmla="*/ 467678 w 719322"/>
                  <a:gd name="connsiteY3" fmla="*/ 5715 h 657225"/>
                  <a:gd name="connsiteX4" fmla="*/ 447675 w 719322"/>
                  <a:gd name="connsiteY4" fmla="*/ 0 h 657225"/>
                  <a:gd name="connsiteX5" fmla="*/ 285750 w 719322"/>
                  <a:gd name="connsiteY5" fmla="*/ 0 h 657225"/>
                  <a:gd name="connsiteX6" fmla="*/ 252413 w 719322"/>
                  <a:gd name="connsiteY6" fmla="*/ 20003 h 657225"/>
                  <a:gd name="connsiteX7" fmla="*/ 190500 w 719322"/>
                  <a:gd name="connsiteY7" fmla="*/ 134302 h 657225"/>
                  <a:gd name="connsiteX8" fmla="*/ 205740 w 719322"/>
                  <a:gd name="connsiteY8" fmla="*/ 185738 h 657225"/>
                  <a:gd name="connsiteX9" fmla="*/ 223838 w 719322"/>
                  <a:gd name="connsiteY9" fmla="*/ 190500 h 657225"/>
                  <a:gd name="connsiteX10" fmla="*/ 257175 w 719322"/>
                  <a:gd name="connsiteY10" fmla="*/ 170498 h 657225"/>
                  <a:gd name="connsiteX11" fmla="*/ 308610 w 719322"/>
                  <a:gd name="connsiteY11" fmla="*/ 76200 h 657225"/>
                  <a:gd name="connsiteX12" fmla="*/ 364808 w 719322"/>
                  <a:gd name="connsiteY12" fmla="*/ 76200 h 657225"/>
                  <a:gd name="connsiteX13" fmla="*/ 196215 w 719322"/>
                  <a:gd name="connsiteY13" fmla="*/ 390525 h 657225"/>
                  <a:gd name="connsiteX14" fmla="*/ 38100 w 719322"/>
                  <a:gd name="connsiteY14" fmla="*/ 390525 h 657225"/>
                  <a:gd name="connsiteX15" fmla="*/ 0 w 719322"/>
                  <a:gd name="connsiteY15" fmla="*/ 428625 h 657225"/>
                  <a:gd name="connsiteX16" fmla="*/ 38100 w 719322"/>
                  <a:gd name="connsiteY16" fmla="*/ 466725 h 657225"/>
                  <a:gd name="connsiteX17" fmla="*/ 219075 w 719322"/>
                  <a:gd name="connsiteY17" fmla="*/ 466725 h 657225"/>
                  <a:gd name="connsiteX18" fmla="*/ 252413 w 719322"/>
                  <a:gd name="connsiteY18" fmla="*/ 446723 h 657225"/>
                  <a:gd name="connsiteX19" fmla="*/ 319088 w 719322"/>
                  <a:gd name="connsiteY19" fmla="*/ 323850 h 657225"/>
                  <a:gd name="connsiteX20" fmla="*/ 428625 w 719322"/>
                  <a:gd name="connsiteY20" fmla="*/ 425767 h 657225"/>
                  <a:gd name="connsiteX21" fmla="*/ 420053 w 719322"/>
                  <a:gd name="connsiteY21" fmla="*/ 617220 h 657225"/>
                  <a:gd name="connsiteX22" fmla="*/ 455295 w 719322"/>
                  <a:gd name="connsiteY22" fmla="*/ 657225 h 657225"/>
                  <a:gd name="connsiteX23" fmla="*/ 457200 w 719322"/>
                  <a:gd name="connsiteY23" fmla="*/ 657225 h 657225"/>
                  <a:gd name="connsiteX24" fmla="*/ 495300 w 719322"/>
                  <a:gd name="connsiteY24" fmla="*/ 621030 h 657225"/>
                  <a:gd name="connsiteX25" fmla="*/ 504825 w 719322"/>
                  <a:gd name="connsiteY25" fmla="*/ 411480 h 657225"/>
                  <a:gd name="connsiteX26" fmla="*/ 492443 w 719322"/>
                  <a:gd name="connsiteY26" fmla="*/ 381953 h 657225"/>
                  <a:gd name="connsiteX27" fmla="*/ 400050 w 719322"/>
                  <a:gd name="connsiteY27" fmla="*/ 296228 h 657225"/>
                  <a:gd name="connsiteX28" fmla="*/ 497205 w 719322"/>
                  <a:gd name="connsiteY28" fmla="*/ 115252 h 657225"/>
                  <a:gd name="connsiteX29" fmla="*/ 607695 w 719322"/>
                  <a:gd name="connsiteY29" fmla="*/ 184785 h 657225"/>
                  <a:gd name="connsiteX30" fmla="*/ 638175 w 719322"/>
                  <a:gd name="connsiteY30" fmla="*/ 189548 h 657225"/>
                  <a:gd name="connsiteX31" fmla="*/ 661988 w 719322"/>
                  <a:gd name="connsiteY31" fmla="*/ 170498 h 657225"/>
                  <a:gd name="connsiteX32" fmla="*/ 714375 w 719322"/>
                  <a:gd name="connsiteY32" fmla="*/ 70485 h 657225"/>
                  <a:gd name="connsiteX33" fmla="*/ 699135 w 719322"/>
                  <a:gd name="connsiteY33" fmla="*/ 1905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322" h="657225">
                    <a:moveTo>
                      <a:pt x="699135" y="19050"/>
                    </a:moveTo>
                    <a:cubicBezTo>
                      <a:pt x="680085" y="9525"/>
                      <a:pt x="657225" y="16193"/>
                      <a:pt x="647700" y="35243"/>
                    </a:cubicBezTo>
                    <a:lnTo>
                      <a:pt x="614363" y="98107"/>
                    </a:lnTo>
                    <a:lnTo>
                      <a:pt x="467678" y="5715"/>
                    </a:lnTo>
                    <a:cubicBezTo>
                      <a:pt x="461963" y="1905"/>
                      <a:pt x="455295" y="0"/>
                      <a:pt x="447675" y="0"/>
                    </a:cubicBezTo>
                    <a:lnTo>
                      <a:pt x="285750" y="0"/>
                    </a:lnTo>
                    <a:cubicBezTo>
                      <a:pt x="271463" y="0"/>
                      <a:pt x="259080" y="7620"/>
                      <a:pt x="252413" y="20003"/>
                    </a:cubicBezTo>
                    <a:lnTo>
                      <a:pt x="190500" y="134302"/>
                    </a:lnTo>
                    <a:cubicBezTo>
                      <a:pt x="180023" y="152400"/>
                      <a:pt x="187643" y="176213"/>
                      <a:pt x="205740" y="185738"/>
                    </a:cubicBezTo>
                    <a:cubicBezTo>
                      <a:pt x="211455" y="188595"/>
                      <a:pt x="218122" y="190500"/>
                      <a:pt x="223838" y="190500"/>
                    </a:cubicBezTo>
                    <a:cubicBezTo>
                      <a:pt x="237172" y="190500"/>
                      <a:pt x="250508" y="182880"/>
                      <a:pt x="257175" y="170498"/>
                    </a:cubicBezTo>
                    <a:lnTo>
                      <a:pt x="308610" y="76200"/>
                    </a:lnTo>
                    <a:lnTo>
                      <a:pt x="364808" y="76200"/>
                    </a:lnTo>
                    <a:lnTo>
                      <a:pt x="196215" y="390525"/>
                    </a:lnTo>
                    <a:lnTo>
                      <a:pt x="38100" y="390525"/>
                    </a:lnTo>
                    <a:cubicBezTo>
                      <a:pt x="17145" y="390525"/>
                      <a:pt x="0" y="407670"/>
                      <a:pt x="0" y="428625"/>
                    </a:cubicBezTo>
                    <a:cubicBezTo>
                      <a:pt x="0" y="449580"/>
                      <a:pt x="17145" y="466725"/>
                      <a:pt x="38100" y="466725"/>
                    </a:cubicBezTo>
                    <a:lnTo>
                      <a:pt x="219075" y="466725"/>
                    </a:lnTo>
                    <a:cubicBezTo>
                      <a:pt x="233363" y="466725"/>
                      <a:pt x="245745" y="459105"/>
                      <a:pt x="252413" y="446723"/>
                    </a:cubicBezTo>
                    <a:lnTo>
                      <a:pt x="319088" y="323850"/>
                    </a:lnTo>
                    <a:lnTo>
                      <a:pt x="428625" y="425767"/>
                    </a:lnTo>
                    <a:lnTo>
                      <a:pt x="420053" y="617220"/>
                    </a:lnTo>
                    <a:cubicBezTo>
                      <a:pt x="418148" y="638175"/>
                      <a:pt x="434340" y="656273"/>
                      <a:pt x="455295" y="657225"/>
                    </a:cubicBezTo>
                    <a:cubicBezTo>
                      <a:pt x="456248" y="657225"/>
                      <a:pt x="456248" y="657225"/>
                      <a:pt x="457200" y="657225"/>
                    </a:cubicBezTo>
                    <a:cubicBezTo>
                      <a:pt x="477203" y="657225"/>
                      <a:pt x="494348" y="641033"/>
                      <a:pt x="495300" y="621030"/>
                    </a:cubicBezTo>
                    <a:lnTo>
                      <a:pt x="504825" y="411480"/>
                    </a:lnTo>
                    <a:cubicBezTo>
                      <a:pt x="505778" y="400050"/>
                      <a:pt x="501015" y="389573"/>
                      <a:pt x="492443" y="381953"/>
                    </a:cubicBezTo>
                    <a:lnTo>
                      <a:pt x="400050" y="296228"/>
                    </a:lnTo>
                    <a:lnTo>
                      <a:pt x="497205" y="115252"/>
                    </a:lnTo>
                    <a:lnTo>
                      <a:pt x="607695" y="184785"/>
                    </a:lnTo>
                    <a:cubicBezTo>
                      <a:pt x="616268" y="190500"/>
                      <a:pt x="627698" y="192405"/>
                      <a:pt x="638175" y="189548"/>
                    </a:cubicBezTo>
                    <a:cubicBezTo>
                      <a:pt x="648653" y="186690"/>
                      <a:pt x="657225" y="180023"/>
                      <a:pt x="661988" y="170498"/>
                    </a:cubicBezTo>
                    <a:lnTo>
                      <a:pt x="714375" y="70485"/>
                    </a:lnTo>
                    <a:cubicBezTo>
                      <a:pt x="724853" y="52388"/>
                      <a:pt x="718185" y="29528"/>
                      <a:pt x="699135" y="1905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grpSp>
        <p:grpSp>
          <p:nvGrpSpPr>
            <p:cNvPr id="86" name="Graphic 73" descr="Confused person">
              <a:extLst>
                <a:ext uri="{FF2B5EF4-FFF2-40B4-BE49-F238E27FC236}">
                  <a16:creationId xmlns:a16="http://schemas.microsoft.com/office/drawing/2014/main" id="{37FA611F-163A-416F-B121-BD36BB699D3F}"/>
                </a:ext>
              </a:extLst>
            </p:cNvPr>
            <p:cNvGrpSpPr/>
            <p:nvPr/>
          </p:nvGrpSpPr>
          <p:grpSpPr>
            <a:xfrm>
              <a:off x="9689573" y="2385410"/>
              <a:ext cx="472143" cy="677692"/>
              <a:chOff x="10887431" y="2037545"/>
              <a:chExt cx="629524" cy="903589"/>
            </a:xfrm>
          </p:grpSpPr>
          <p:sp>
            <p:nvSpPr>
              <p:cNvPr id="87" name="Freeform: Shape 86">
                <a:extLst>
                  <a:ext uri="{FF2B5EF4-FFF2-40B4-BE49-F238E27FC236}">
                    <a16:creationId xmlns:a16="http://schemas.microsoft.com/office/drawing/2014/main" id="{09F0CEA3-0EB8-4452-833D-27C5486EB6E0}"/>
                  </a:ext>
                </a:extLst>
              </p:cNvPr>
              <p:cNvSpPr/>
              <p:nvPr/>
            </p:nvSpPr>
            <p:spPr>
              <a:xfrm>
                <a:off x="10887431" y="2255334"/>
                <a:ext cx="629524" cy="685800"/>
              </a:xfrm>
              <a:custGeom>
                <a:avLst/>
                <a:gdLst>
                  <a:gd name="connsiteX0" fmla="*/ 629005 w 629524"/>
                  <a:gd name="connsiteY0" fmla="*/ 165164 h 685800"/>
                  <a:gd name="connsiteX1" fmla="*/ 585190 w 629524"/>
                  <a:gd name="connsiteY1" fmla="*/ 133826 h 685800"/>
                  <a:gd name="connsiteX2" fmla="*/ 501846 w 629524"/>
                  <a:gd name="connsiteY2" fmla="*/ 147733 h 685800"/>
                  <a:gd name="connsiteX3" fmla="*/ 467080 w 629524"/>
                  <a:gd name="connsiteY3" fmla="*/ 54578 h 685800"/>
                  <a:gd name="connsiteX4" fmla="*/ 314680 w 629524"/>
                  <a:gd name="connsiteY4" fmla="*/ 0 h 685800"/>
                  <a:gd name="connsiteX5" fmla="*/ 163137 w 629524"/>
                  <a:gd name="connsiteY5" fmla="*/ 54578 h 685800"/>
                  <a:gd name="connsiteX6" fmla="*/ 128085 w 629524"/>
                  <a:gd name="connsiteY6" fmla="*/ 147733 h 685800"/>
                  <a:gd name="connsiteX7" fmla="*/ 44742 w 629524"/>
                  <a:gd name="connsiteY7" fmla="*/ 133826 h 685800"/>
                  <a:gd name="connsiteX8" fmla="*/ 589 w 629524"/>
                  <a:gd name="connsiteY8" fmla="*/ 164709 h 685800"/>
                  <a:gd name="connsiteX9" fmla="*/ 31472 w 629524"/>
                  <a:gd name="connsiteY9" fmla="*/ 208862 h 685800"/>
                  <a:gd name="connsiteX10" fmla="*/ 32169 w 629524"/>
                  <a:gd name="connsiteY10" fmla="*/ 208978 h 685800"/>
                  <a:gd name="connsiteX11" fmla="*/ 146469 w 629524"/>
                  <a:gd name="connsiteY11" fmla="*/ 228028 h 685800"/>
                  <a:gd name="connsiteX12" fmla="*/ 152755 w 629524"/>
                  <a:gd name="connsiteY12" fmla="*/ 228600 h 685800"/>
                  <a:gd name="connsiteX13" fmla="*/ 188474 w 629524"/>
                  <a:gd name="connsiteY13" fmla="*/ 203835 h 685800"/>
                  <a:gd name="connsiteX14" fmla="*/ 211905 w 629524"/>
                  <a:gd name="connsiteY14" fmla="*/ 141065 h 685800"/>
                  <a:gd name="connsiteX15" fmla="*/ 219430 w 629524"/>
                  <a:gd name="connsiteY15" fmla="*/ 144399 h 685800"/>
                  <a:gd name="connsiteX16" fmla="*/ 219430 w 629524"/>
                  <a:gd name="connsiteY16" fmla="*/ 685800 h 685800"/>
                  <a:gd name="connsiteX17" fmla="*/ 295630 w 629524"/>
                  <a:gd name="connsiteY17" fmla="*/ 685800 h 685800"/>
                  <a:gd name="connsiteX18" fmla="*/ 295630 w 629524"/>
                  <a:gd name="connsiteY18" fmla="*/ 342900 h 685800"/>
                  <a:gd name="connsiteX19" fmla="*/ 333730 w 629524"/>
                  <a:gd name="connsiteY19" fmla="*/ 342900 h 685800"/>
                  <a:gd name="connsiteX20" fmla="*/ 333730 w 629524"/>
                  <a:gd name="connsiteY20" fmla="*/ 685800 h 685800"/>
                  <a:gd name="connsiteX21" fmla="*/ 409930 w 629524"/>
                  <a:gd name="connsiteY21" fmla="*/ 685800 h 685800"/>
                  <a:gd name="connsiteX22" fmla="*/ 409930 w 629524"/>
                  <a:gd name="connsiteY22" fmla="*/ 144494 h 685800"/>
                  <a:gd name="connsiteX23" fmla="*/ 417931 w 629524"/>
                  <a:gd name="connsiteY23" fmla="*/ 140970 h 685800"/>
                  <a:gd name="connsiteX24" fmla="*/ 441458 w 629524"/>
                  <a:gd name="connsiteY24" fmla="*/ 203835 h 685800"/>
                  <a:gd name="connsiteX25" fmla="*/ 477081 w 629524"/>
                  <a:gd name="connsiteY25" fmla="*/ 228600 h 685800"/>
                  <a:gd name="connsiteX26" fmla="*/ 483368 w 629524"/>
                  <a:gd name="connsiteY26" fmla="*/ 228028 h 685800"/>
                  <a:gd name="connsiteX27" fmla="*/ 597668 w 629524"/>
                  <a:gd name="connsiteY27" fmla="*/ 208978 h 685800"/>
                  <a:gd name="connsiteX28" fmla="*/ 629005 w 629524"/>
                  <a:gd name="connsiteY28" fmla="*/ 165164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524" h="685800">
                    <a:moveTo>
                      <a:pt x="629005" y="165164"/>
                    </a:moveTo>
                    <a:cubicBezTo>
                      <a:pt x="625554" y="144414"/>
                      <a:pt x="605941" y="130386"/>
                      <a:pt x="585190" y="133826"/>
                    </a:cubicBezTo>
                    <a:lnTo>
                      <a:pt x="501846" y="147733"/>
                    </a:lnTo>
                    <a:cubicBezTo>
                      <a:pt x="501846" y="147733"/>
                      <a:pt x="467080" y="55435"/>
                      <a:pt x="467080" y="54578"/>
                    </a:cubicBezTo>
                    <a:cubicBezTo>
                      <a:pt x="449364" y="0"/>
                      <a:pt x="373354" y="0"/>
                      <a:pt x="314680" y="0"/>
                    </a:cubicBezTo>
                    <a:cubicBezTo>
                      <a:pt x="256006" y="0"/>
                      <a:pt x="180473" y="0"/>
                      <a:pt x="163137" y="54578"/>
                    </a:cubicBezTo>
                    <a:cubicBezTo>
                      <a:pt x="163137" y="55435"/>
                      <a:pt x="128085" y="147733"/>
                      <a:pt x="128085" y="147733"/>
                    </a:cubicBezTo>
                    <a:lnTo>
                      <a:pt x="44742" y="133826"/>
                    </a:lnTo>
                    <a:cubicBezTo>
                      <a:pt x="24021" y="130162"/>
                      <a:pt x="4254" y="143988"/>
                      <a:pt x="589" y="164709"/>
                    </a:cubicBezTo>
                    <a:cubicBezTo>
                      <a:pt x="-3076" y="185430"/>
                      <a:pt x="10752" y="205198"/>
                      <a:pt x="31472" y="208862"/>
                    </a:cubicBezTo>
                    <a:cubicBezTo>
                      <a:pt x="31704" y="208903"/>
                      <a:pt x="31936" y="208941"/>
                      <a:pt x="32169" y="208978"/>
                    </a:cubicBezTo>
                    <a:lnTo>
                      <a:pt x="146469" y="228028"/>
                    </a:lnTo>
                    <a:cubicBezTo>
                      <a:pt x="148542" y="228408"/>
                      <a:pt x="150646" y="228599"/>
                      <a:pt x="152755" y="228600"/>
                    </a:cubicBezTo>
                    <a:cubicBezTo>
                      <a:pt x="168664" y="228612"/>
                      <a:pt x="182906" y="218738"/>
                      <a:pt x="188474" y="203835"/>
                    </a:cubicBezTo>
                    <a:lnTo>
                      <a:pt x="211905" y="141065"/>
                    </a:lnTo>
                    <a:lnTo>
                      <a:pt x="219430" y="144399"/>
                    </a:lnTo>
                    <a:lnTo>
                      <a:pt x="219430" y="685800"/>
                    </a:lnTo>
                    <a:lnTo>
                      <a:pt x="295630" y="685800"/>
                    </a:lnTo>
                    <a:lnTo>
                      <a:pt x="295630" y="342900"/>
                    </a:lnTo>
                    <a:lnTo>
                      <a:pt x="333730" y="342900"/>
                    </a:lnTo>
                    <a:lnTo>
                      <a:pt x="333730" y="685800"/>
                    </a:lnTo>
                    <a:lnTo>
                      <a:pt x="409930" y="685800"/>
                    </a:lnTo>
                    <a:lnTo>
                      <a:pt x="409930" y="144494"/>
                    </a:lnTo>
                    <a:cubicBezTo>
                      <a:pt x="412692" y="143351"/>
                      <a:pt x="415359" y="142208"/>
                      <a:pt x="417931" y="140970"/>
                    </a:cubicBezTo>
                    <a:lnTo>
                      <a:pt x="441458" y="203835"/>
                    </a:lnTo>
                    <a:cubicBezTo>
                      <a:pt x="447014" y="218705"/>
                      <a:pt x="461207" y="228572"/>
                      <a:pt x="477081" y="228600"/>
                    </a:cubicBezTo>
                    <a:cubicBezTo>
                      <a:pt x="479190" y="228599"/>
                      <a:pt x="481294" y="228408"/>
                      <a:pt x="483368" y="228028"/>
                    </a:cubicBezTo>
                    <a:lnTo>
                      <a:pt x="597668" y="208978"/>
                    </a:lnTo>
                    <a:cubicBezTo>
                      <a:pt x="618418" y="205528"/>
                      <a:pt x="632446" y="185915"/>
                      <a:pt x="629005" y="165164"/>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sp>
            <p:nvSpPr>
              <p:cNvPr id="88" name="Freeform: Shape 87">
                <a:extLst>
                  <a:ext uri="{FF2B5EF4-FFF2-40B4-BE49-F238E27FC236}">
                    <a16:creationId xmlns:a16="http://schemas.microsoft.com/office/drawing/2014/main" id="{47000360-C65E-44C9-85B2-53E7FDA048B3}"/>
                  </a:ext>
                </a:extLst>
              </p:cNvPr>
              <p:cNvSpPr/>
              <p:nvPr/>
            </p:nvSpPr>
            <p:spPr>
              <a:xfrm>
                <a:off x="11125992" y="203754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mn-cs"/>
                </a:endParaRPr>
              </a:p>
            </p:txBody>
          </p:sp>
        </p:grpSp>
      </p:grpSp>
      <p:pic>
        <p:nvPicPr>
          <p:cNvPr id="56" name="Picture 55">
            <a:extLst>
              <a:ext uri="{FF2B5EF4-FFF2-40B4-BE49-F238E27FC236}">
                <a16:creationId xmlns:a16="http://schemas.microsoft.com/office/drawing/2014/main" id="{9C29BF0C-CBC2-76A8-9953-A612262E1293}"/>
              </a:ext>
            </a:extLst>
          </p:cNvPr>
          <p:cNvPicPr>
            <a:picLocks noChangeAspect="1"/>
          </p:cNvPicPr>
          <p:nvPr/>
        </p:nvPicPr>
        <p:blipFill>
          <a:blip r:embed="rId2"/>
          <a:stretch>
            <a:fillRect/>
          </a:stretch>
        </p:blipFill>
        <p:spPr>
          <a:xfrm>
            <a:off x="6412971" y="97693"/>
            <a:ext cx="2559578" cy="1139079"/>
          </a:xfrm>
          <a:prstGeom prst="rect">
            <a:avLst/>
          </a:prstGeom>
        </p:spPr>
      </p:pic>
    </p:spTree>
    <p:extLst>
      <p:ext uri="{BB962C8B-B14F-4D97-AF65-F5344CB8AC3E}">
        <p14:creationId xmlns:p14="http://schemas.microsoft.com/office/powerpoint/2010/main" val="2239897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914400" y="3459546"/>
            <a:ext cx="7772400" cy="914400"/>
          </a:xfrm>
        </p:spPr>
        <p:txBody>
          <a:bodyPr>
            <a:normAutofit/>
          </a:bodyPr>
          <a:lstStyle/>
          <a:p>
            <a:r>
              <a:rPr lang="lv-LV" altLang="lv-LV" sz="4000" dirty="0">
                <a:solidFill>
                  <a:schemeClr val="accent4">
                    <a:lumMod val="75000"/>
                  </a:schemeClr>
                </a:solidFill>
                <a:ea typeface="MS PGothic" panose="020B0600070205080204" pitchFamily="34" charset="-128"/>
              </a:rPr>
              <a:t>Paldies par uzmanību!</a:t>
            </a:r>
          </a:p>
        </p:txBody>
      </p:sp>
      <p:sp>
        <p:nvSpPr>
          <p:cNvPr id="5" name="Text Placeholder 4"/>
          <p:cNvSpPr>
            <a:spLocks noGrp="1"/>
          </p:cNvSpPr>
          <p:nvPr>
            <p:ph type="body" sz="quarter" idx="4294967295"/>
          </p:nvPr>
        </p:nvSpPr>
        <p:spPr>
          <a:xfrm>
            <a:off x="4800600" y="4764024"/>
            <a:ext cx="3657600" cy="1684401"/>
          </a:xfrm>
          <a:prstGeom prst="rect">
            <a:avLst/>
          </a:prstGeom>
        </p:spPr>
        <p:txBody>
          <a:bodyPr/>
          <a:lstStyle/>
          <a:p>
            <a:pPr marL="0" indent="0" algn="r">
              <a:buNone/>
            </a:pPr>
            <a:endParaRPr lang="lv-LV" sz="1000" b="1" dirty="0">
              <a:latin typeface="Verdana" panose="020B0604030504040204" pitchFamily="34" charset="0"/>
              <a:ea typeface="Verdana" panose="020B0604030504040204" pitchFamily="34" charset="0"/>
            </a:endParaRPr>
          </a:p>
          <a:p>
            <a:pPr marL="0" indent="0" algn="r">
              <a:buNone/>
            </a:pPr>
            <a:r>
              <a:rPr lang="lv-LV" sz="1000" b="1" dirty="0">
                <a:latin typeface="Verdana" panose="020B0604030504040204" pitchFamily="34" charset="0"/>
                <a:ea typeface="Verdana" panose="020B0604030504040204" pitchFamily="34" charset="0"/>
              </a:rPr>
              <a:t>Par nolikumu un projektu iesniegšanu:</a:t>
            </a:r>
          </a:p>
          <a:p>
            <a:pPr marL="0" indent="0" algn="r">
              <a:buNone/>
            </a:pPr>
            <a:r>
              <a:rPr lang="lv-LV" sz="1000" dirty="0">
                <a:latin typeface="Verdana" panose="020B0604030504040204" pitchFamily="34" charset="0"/>
                <a:ea typeface="Verdana" panose="020B0604030504040204" pitchFamily="34" charset="0"/>
              </a:rPr>
              <a:t>rakstīt uz </a:t>
            </a:r>
            <a:r>
              <a:rPr lang="lv-LV" sz="1000" dirty="0">
                <a:latin typeface="Verdana" panose="020B0604030504040204" pitchFamily="34" charset="0"/>
                <a:ea typeface="Verdana" panose="020B0604030504040204" pitchFamily="34" charset="0"/>
                <a:hlinkClick r:id="rId2"/>
              </a:rPr>
              <a:t>vpp@lzp.gov.lv</a:t>
            </a:r>
            <a:r>
              <a:rPr lang="lv-LV" sz="1000" dirty="0">
                <a:latin typeface="Verdana" panose="020B0604030504040204" pitchFamily="34" charset="0"/>
                <a:ea typeface="Verdana" panose="020B0604030504040204" pitchFamily="34" charset="0"/>
              </a:rPr>
              <a:t> </a:t>
            </a:r>
            <a:endParaRPr lang="lv-LV" sz="1000" b="1" dirty="0">
              <a:latin typeface="Verdana" panose="020B0604030504040204" pitchFamily="34" charset="0"/>
              <a:ea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2A2D-3210-0DE0-F5DF-1796DCD94F80}"/>
              </a:ext>
            </a:extLst>
          </p:cNvPr>
          <p:cNvSpPr>
            <a:spLocks noGrp="1"/>
          </p:cNvSpPr>
          <p:nvPr>
            <p:ph type="title"/>
          </p:nvPr>
        </p:nvSpPr>
        <p:spPr>
          <a:xfrm>
            <a:off x="1524000" y="384183"/>
            <a:ext cx="6096000" cy="575553"/>
          </a:xfrm>
        </p:spPr>
        <p:txBody>
          <a:bodyPr>
            <a:normAutofit/>
          </a:bodyPr>
          <a:lstStyle/>
          <a:p>
            <a:pPr algn="ctr"/>
            <a:r>
              <a:rPr lang="lv-LV" sz="2000" dirty="0">
                <a:solidFill>
                  <a:schemeClr val="accent4">
                    <a:lumMod val="75000"/>
                  </a:schemeClr>
                </a:solidFill>
              </a:rPr>
              <a:t>PIEVĒRST UZMANĪBU</a:t>
            </a:r>
          </a:p>
        </p:txBody>
      </p:sp>
      <p:sp>
        <p:nvSpPr>
          <p:cNvPr id="3" name="Content Placeholder 2">
            <a:extLst>
              <a:ext uri="{FF2B5EF4-FFF2-40B4-BE49-F238E27FC236}">
                <a16:creationId xmlns:a16="http://schemas.microsoft.com/office/drawing/2014/main" id="{4B376F0F-0262-F51B-98EE-9AF59EEBB604}"/>
              </a:ext>
            </a:extLst>
          </p:cNvPr>
          <p:cNvSpPr>
            <a:spLocks noGrp="1"/>
          </p:cNvSpPr>
          <p:nvPr>
            <p:ph idx="1"/>
          </p:nvPr>
        </p:nvSpPr>
        <p:spPr>
          <a:xfrm>
            <a:off x="1284050" y="2286148"/>
            <a:ext cx="7452446" cy="1951405"/>
          </a:xfrm>
        </p:spPr>
        <p:txBody>
          <a:bodyPr>
            <a:normAutofit/>
          </a:bodyPr>
          <a:lstStyle/>
          <a:p>
            <a:endParaRPr lang="lv-LV" dirty="0"/>
          </a:p>
          <a:p>
            <a:r>
              <a:rPr lang="lv-LV" dirty="0"/>
              <a:t>               Konkursā VPP programma  sadalīta</a:t>
            </a:r>
          </a:p>
          <a:p>
            <a:pPr algn="ctr"/>
            <a:r>
              <a:rPr lang="lv-LV" dirty="0"/>
              <a:t> </a:t>
            </a:r>
            <a:r>
              <a:rPr lang="lv-LV" b="1" dirty="0">
                <a:solidFill>
                  <a:schemeClr val="accent2">
                    <a:lumMod val="75000"/>
                  </a:schemeClr>
                </a:solidFill>
              </a:rPr>
              <a:t>3 apakšprogrammu īstenošanai</a:t>
            </a:r>
            <a:endParaRPr lang="lv-LV" dirty="0"/>
          </a:p>
          <a:p>
            <a:r>
              <a:rPr lang="lv-LV" dirty="0"/>
              <a:t>	</a:t>
            </a:r>
          </a:p>
          <a:p>
            <a:endParaRPr lang="lv-LV" dirty="0"/>
          </a:p>
          <a:p>
            <a:pPr marL="514350" indent="-514350">
              <a:buAutoNum type="romanUcPeriod"/>
            </a:pPr>
            <a:endParaRPr lang="lv-LV" dirty="0"/>
          </a:p>
          <a:p>
            <a:endParaRPr lang="lv-LV" dirty="0"/>
          </a:p>
          <a:p>
            <a:pPr marL="514350" indent="-514350">
              <a:buAutoNum type="romanUcPeriod"/>
            </a:pPr>
            <a:endParaRPr lang="lv-LV" dirty="0"/>
          </a:p>
        </p:txBody>
      </p:sp>
      <p:sp>
        <p:nvSpPr>
          <p:cNvPr id="4" name="Text Placeholder 3">
            <a:extLst>
              <a:ext uri="{FF2B5EF4-FFF2-40B4-BE49-F238E27FC236}">
                <a16:creationId xmlns:a16="http://schemas.microsoft.com/office/drawing/2014/main" id="{47EDD22C-0CCC-DC95-D6A8-78D0CF8D330D}"/>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9696305-C649-FD1B-B3F0-4F2B9AD12310}"/>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73826A6C-E86D-233D-2601-165A87A9FE5E}"/>
              </a:ext>
            </a:extLst>
          </p:cNvPr>
          <p:cNvPicPr>
            <a:picLocks noChangeAspect="1"/>
          </p:cNvPicPr>
          <p:nvPr/>
        </p:nvPicPr>
        <p:blipFill>
          <a:blip r:embed="rId2"/>
          <a:stretch>
            <a:fillRect/>
          </a:stretch>
        </p:blipFill>
        <p:spPr>
          <a:xfrm>
            <a:off x="6583458" y="46042"/>
            <a:ext cx="2560542" cy="1140051"/>
          </a:xfrm>
          <a:prstGeom prst="rect">
            <a:avLst/>
          </a:prstGeom>
        </p:spPr>
      </p:pic>
      <p:pic>
        <p:nvPicPr>
          <p:cNvPr id="8" name="Picture 7">
            <a:extLst>
              <a:ext uri="{FF2B5EF4-FFF2-40B4-BE49-F238E27FC236}">
                <a16:creationId xmlns:a16="http://schemas.microsoft.com/office/drawing/2014/main" id="{6C4F8BAF-24E8-4F2A-B412-392B043F49B3}"/>
              </a:ext>
            </a:extLst>
          </p:cNvPr>
          <p:cNvPicPr>
            <a:picLocks noChangeAspect="1"/>
          </p:cNvPicPr>
          <p:nvPr/>
        </p:nvPicPr>
        <p:blipFill>
          <a:blip r:embed="rId3"/>
          <a:stretch>
            <a:fillRect/>
          </a:stretch>
        </p:blipFill>
        <p:spPr>
          <a:xfrm>
            <a:off x="1665462" y="2889787"/>
            <a:ext cx="274344" cy="274344"/>
          </a:xfrm>
          <a:prstGeom prst="rect">
            <a:avLst/>
          </a:prstGeom>
        </p:spPr>
      </p:pic>
    </p:spTree>
    <p:extLst>
      <p:ext uri="{BB962C8B-B14F-4D97-AF65-F5344CB8AC3E}">
        <p14:creationId xmlns:p14="http://schemas.microsoft.com/office/powerpoint/2010/main" val="271599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B995-BEA1-46A0-89AA-C7B408747686}"/>
              </a:ext>
            </a:extLst>
          </p:cNvPr>
          <p:cNvSpPr>
            <a:spLocks noGrp="1"/>
          </p:cNvSpPr>
          <p:nvPr>
            <p:ph type="title"/>
          </p:nvPr>
        </p:nvSpPr>
        <p:spPr>
          <a:xfrm>
            <a:off x="1556250" y="240890"/>
            <a:ext cx="5391202" cy="1139078"/>
          </a:xfrm>
        </p:spPr>
        <p:txBody>
          <a:bodyPr>
            <a:noAutofit/>
          </a:bodyPr>
          <a:lstStyle/>
          <a:p>
            <a:pPr algn="ctr"/>
            <a:r>
              <a:rPr lang="lv-LV" sz="1400" dirty="0">
                <a:solidFill>
                  <a:schemeClr val="accent4">
                    <a:lumMod val="75000"/>
                  </a:schemeClr>
                </a:solidFill>
              </a:rPr>
              <a:t>Valsts pētījumu programmas</a:t>
            </a:r>
            <a:br>
              <a:rPr lang="lv-LV" sz="1400" dirty="0">
                <a:solidFill>
                  <a:schemeClr val="accent4">
                    <a:lumMod val="75000"/>
                  </a:schemeClr>
                </a:solidFill>
              </a:rPr>
            </a:br>
            <a:r>
              <a:rPr lang="lv-LV" sz="1400" dirty="0">
                <a:solidFill>
                  <a:schemeClr val="accent4">
                    <a:lumMod val="75000"/>
                  </a:schemeClr>
                </a:solidFill>
              </a:rPr>
              <a:t>“Bioloģiskās daudzveidības prioritāro rīcību programmā noteikto pētījumu izstrāde”</a:t>
            </a:r>
            <a:br>
              <a:rPr lang="lv-LV" sz="1400" dirty="0">
                <a:solidFill>
                  <a:schemeClr val="accent4">
                    <a:lumMod val="75000"/>
                  </a:schemeClr>
                </a:solidFill>
              </a:rPr>
            </a:br>
            <a:r>
              <a:rPr lang="lv-LV" sz="1400" dirty="0">
                <a:solidFill>
                  <a:schemeClr val="accent4">
                    <a:lumMod val="75000"/>
                  </a:schemeClr>
                </a:solidFill>
              </a:rPr>
              <a:t>apakšprogrammas</a:t>
            </a:r>
          </a:p>
        </p:txBody>
      </p:sp>
      <p:sp>
        <p:nvSpPr>
          <p:cNvPr id="3" name="Content Placeholder 2">
            <a:extLst>
              <a:ext uri="{FF2B5EF4-FFF2-40B4-BE49-F238E27FC236}">
                <a16:creationId xmlns:a16="http://schemas.microsoft.com/office/drawing/2014/main" id="{00586C78-E96E-30E1-AB2A-1AD5151AC32D}"/>
              </a:ext>
            </a:extLst>
          </p:cNvPr>
          <p:cNvSpPr>
            <a:spLocks noGrp="1"/>
          </p:cNvSpPr>
          <p:nvPr>
            <p:ph idx="1"/>
          </p:nvPr>
        </p:nvSpPr>
        <p:spPr>
          <a:xfrm>
            <a:off x="971548" y="1693594"/>
            <a:ext cx="7577105" cy="4997032"/>
          </a:xfrm>
        </p:spPr>
        <p:txBody>
          <a:bodyPr>
            <a:normAutofit/>
          </a:bodyPr>
          <a:lstStyle/>
          <a:p>
            <a:pPr algn="just"/>
            <a:r>
              <a:rPr lang="lv-LV" sz="1400" dirty="0"/>
              <a:t>Programmas </a:t>
            </a:r>
            <a:r>
              <a:rPr lang="lv-LV" sz="1400" dirty="0" err="1"/>
              <a:t>virsmērķis</a:t>
            </a:r>
            <a:r>
              <a:rPr lang="lv-LV" sz="1400" dirty="0"/>
              <a:t> sasniedzams īstenojot </a:t>
            </a:r>
            <a:r>
              <a:rPr lang="lv-LV" sz="1400" b="1" dirty="0"/>
              <a:t>3 apakšprogrammas</a:t>
            </a:r>
            <a:r>
              <a:rPr lang="lv-LV" sz="1400" dirty="0"/>
              <a:t>, katrā no tām īstenojot vienu projektu:</a:t>
            </a:r>
          </a:p>
          <a:p>
            <a:pPr algn="just"/>
            <a:r>
              <a:rPr kumimoji="0" lang="lv-LV" sz="1400" b="1" i="0" u="none" strike="noStrike" kern="1200" cap="none" spc="0" normalizeH="0" baseline="0" noProof="0" dirty="0">
                <a:ln>
                  <a:noFill/>
                </a:ln>
                <a:solidFill>
                  <a:srgbClr val="C0504D">
                    <a:lumMod val="75000"/>
                  </a:srgbClr>
                </a:solidFill>
                <a:effectLst/>
                <a:uLnTx/>
                <a:uFillTx/>
                <a:latin typeface="Verdana" panose="020B0604030504040204" pitchFamily="34" charset="0"/>
                <a:ea typeface="Verdana" panose="020B0604030504040204" pitchFamily="34" charset="0"/>
              </a:rPr>
              <a:t>VPP-VARAM-DABA-2024/1</a:t>
            </a:r>
            <a:endParaRPr lang="lv-LV" sz="1400" dirty="0">
              <a:latin typeface="Trebuchet MS" panose="020B0603020202020204" pitchFamily="34" charset="0"/>
            </a:endParaRPr>
          </a:p>
          <a:p>
            <a:pPr algn="just"/>
            <a:r>
              <a:rPr lang="lv-LV" sz="1400" b="1" dirty="0"/>
              <a:t>1.apakšprogrammā 2 uzdevumi: </a:t>
            </a:r>
          </a:p>
          <a:p>
            <a:pPr algn="just"/>
            <a:r>
              <a:rPr lang="lv-LV" sz="1400" dirty="0"/>
              <a:t>1.Nodrošināt zināšanu bāzes palielināšanu Latvijas un Eiropas Savienības (turpmāk – ES) plānošanas dokumentos un normatīvajos aktos ietverto dabas aizsardzības pasākumu noteikšanai, sociāli ekonomisko faktoru un klimata pārmaiņu ietekmju </a:t>
            </a:r>
            <a:r>
              <a:rPr lang="lv-LV" sz="1400" dirty="0" err="1"/>
              <a:t>izvērtējumam</a:t>
            </a:r>
            <a:r>
              <a:rPr lang="lv-LV" sz="1400" dirty="0"/>
              <a:t> ES nozīmes sugām un ES nozīmes biotopiem, kuru aizsardzības statusa novērtējums ir nelabvēlīgs.</a:t>
            </a:r>
          </a:p>
          <a:p>
            <a:pPr algn="just"/>
            <a:r>
              <a:rPr lang="lv-LV" sz="1400" dirty="0"/>
              <a:t>2.Nodrošināt zināšanu bāzes palielināšanu par sugu ekoloģiju, apdraudējumiem un izplatību tām ES nozīmes sugām un biotopiem, kuru aizsardzības statusa novērtējums nav zināms.</a:t>
            </a:r>
          </a:p>
          <a:p>
            <a:pPr algn="just">
              <a:lnSpc>
                <a:spcPct val="110000"/>
              </a:lnSpc>
            </a:pPr>
            <a:r>
              <a:rPr kumimoji="0" lang="lv-LV" sz="1400" b="1" i="0" u="none" strike="noStrike" kern="1200" cap="none" spc="0" normalizeH="0" baseline="0" noProof="0" dirty="0">
                <a:ln>
                  <a:noFill/>
                </a:ln>
                <a:solidFill>
                  <a:srgbClr val="C0504D">
                    <a:lumMod val="75000"/>
                  </a:srgbClr>
                </a:solidFill>
                <a:effectLst/>
                <a:uLnTx/>
                <a:uFillTx/>
                <a:latin typeface="Verdana" panose="020B0604030504040204" pitchFamily="34" charset="0"/>
                <a:ea typeface="Verdana" panose="020B0604030504040204" pitchFamily="34" charset="0"/>
              </a:rPr>
              <a:t>VPP-VARAM-DABA-2024/2</a:t>
            </a:r>
          </a:p>
          <a:p>
            <a:pPr marR="0" lvl="0" algn="just" latinLnBrk="0">
              <a:lnSpc>
                <a:spcPct val="100000"/>
              </a:lnSpc>
              <a:buClrTx/>
              <a:buSzTx/>
              <a:tabLst/>
              <a:defRPr/>
            </a:pPr>
            <a:r>
              <a:rPr lang="lv-LV" sz="1400" b="1" dirty="0"/>
              <a:t>2. apakšprogrammā 1 uzdevums:</a:t>
            </a:r>
          </a:p>
          <a:p>
            <a:pPr algn="just"/>
            <a:r>
              <a:rPr lang="lv-LV" sz="1400" dirty="0"/>
              <a:t>izstrādāt zinātniski pamatotus priekšlikumus optimālai ES nozīmes sugu un biotopu telpiskai </a:t>
            </a:r>
            <a:r>
              <a:rPr lang="lv-LV" sz="1400" dirty="0" err="1"/>
              <a:t>savienotībai</a:t>
            </a:r>
            <a:r>
              <a:rPr lang="lv-LV" sz="1400" dirty="0"/>
              <a:t> (</a:t>
            </a:r>
            <a:r>
              <a:rPr lang="lv-LV" sz="1400" dirty="0" err="1"/>
              <a:t>konektivitātei</a:t>
            </a:r>
            <a:r>
              <a:rPr lang="lv-LV" sz="1400" dirty="0"/>
              <a:t>), iekļaujot vienotā dabas teritoriju tīklā īpaši aizsargājamās dabas teritorijas, mikroliegumus un ārpus aizsargājamo dabas teritoriju tīkla esošos biotopus un sugu dzīvotnes. </a:t>
            </a:r>
          </a:p>
          <a:p>
            <a:pPr algn="just">
              <a:lnSpc>
                <a:spcPct val="110000"/>
              </a:lnSpc>
            </a:pPr>
            <a:endParaRPr lang="lv-LV" sz="1400" b="1" dirty="0">
              <a:solidFill>
                <a:schemeClr val="accent2">
                  <a:lumMod val="75000"/>
                </a:schemeClr>
              </a:solidFill>
            </a:endParaRPr>
          </a:p>
          <a:p>
            <a:pPr marL="457200" indent="-457200" algn="just">
              <a:buAutoNum type="alphaLcParenBoth"/>
            </a:pPr>
            <a:endParaRPr lang="lv-LV" sz="1400" dirty="0">
              <a:latin typeface="Trebuchet MS" panose="020B0603020202020204" pitchFamily="34" charset="0"/>
            </a:endParaRPr>
          </a:p>
        </p:txBody>
      </p:sp>
      <p:pic>
        <p:nvPicPr>
          <p:cNvPr id="6" name="Picture 5">
            <a:extLst>
              <a:ext uri="{FF2B5EF4-FFF2-40B4-BE49-F238E27FC236}">
                <a16:creationId xmlns:a16="http://schemas.microsoft.com/office/drawing/2014/main" id="{CD0AA9C8-435E-1ADF-ED7A-ED1A5D1DE0E7}"/>
              </a:ext>
            </a:extLst>
          </p:cNvPr>
          <p:cNvPicPr>
            <a:picLocks noChangeAspect="1"/>
          </p:cNvPicPr>
          <p:nvPr/>
        </p:nvPicPr>
        <p:blipFill>
          <a:blip r:embed="rId2"/>
          <a:stretch>
            <a:fillRect/>
          </a:stretch>
        </p:blipFill>
        <p:spPr>
          <a:xfrm>
            <a:off x="6412971" y="97692"/>
            <a:ext cx="2559578" cy="1139079"/>
          </a:xfrm>
          <a:prstGeom prst="rect">
            <a:avLst/>
          </a:prstGeom>
        </p:spPr>
      </p:pic>
      <p:pic>
        <p:nvPicPr>
          <p:cNvPr id="7" name="Picture 4" descr="Image result for checklist icon">
            <a:extLst>
              <a:ext uri="{FF2B5EF4-FFF2-40B4-BE49-F238E27FC236}">
                <a16:creationId xmlns:a16="http://schemas.microsoft.com/office/drawing/2014/main" id="{3E0BF24B-469A-C5BB-4E0B-22379762D14F}"/>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771" y="4465660"/>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2E9073AB-E74D-05B8-1804-1B1F794EFF77}"/>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347" y="2395916"/>
            <a:ext cx="269357" cy="269975"/>
          </a:xfrm>
          <a:prstGeom prst="rect">
            <a:avLst/>
          </a:prstGeom>
          <a:solidFill>
            <a:srgbClr val="FF9900"/>
          </a:solidFill>
          <a:ln>
            <a:noFill/>
          </a:ln>
        </p:spPr>
      </p:pic>
    </p:spTree>
    <p:extLst>
      <p:ext uri="{BB962C8B-B14F-4D97-AF65-F5344CB8AC3E}">
        <p14:creationId xmlns:p14="http://schemas.microsoft.com/office/powerpoint/2010/main" val="3989277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684F-AE7F-BAB9-6503-CFFDDD6DD9AE}"/>
              </a:ext>
            </a:extLst>
          </p:cNvPr>
          <p:cNvSpPr>
            <a:spLocks noGrp="1"/>
          </p:cNvSpPr>
          <p:nvPr>
            <p:ph type="title"/>
          </p:nvPr>
        </p:nvSpPr>
        <p:spPr>
          <a:xfrm>
            <a:off x="1524000" y="3137295"/>
            <a:ext cx="6741042" cy="1140052"/>
          </a:xfrm>
        </p:spPr>
        <p:txBody>
          <a:bodyPr>
            <a:normAutofit fontScale="90000"/>
          </a:bodyPr>
          <a:lstStyle/>
          <a:p>
            <a:pPr algn="just"/>
            <a:r>
              <a:rPr lang="lv-LV" sz="1600" b="0" dirty="0"/>
              <a:t>Nodrošināt pētījumus par biotopu dinamiku, ko ietekmē dažādas apsaimniekošanas metodes un klimata mainība, nodrošināt ekosistēmu pakalpojumu un vērtību novērtēšanu, lai noteiktu prioritātes aizsardzības pasākumu plānošanai, ņemot vērā izmaksu efektivitāti, kā arī izstrādāt un aprobēt bioloģiskās daudzveidības ilgtspējas, dabas aizsardzības un atjaunošanas ekonomisko modeli (izveidot kompensējošo pasākumu katalogu, novērtēt ietekmes mazināšanas un kompensējošo pasākumu pakāpi) </a:t>
            </a:r>
          </a:p>
        </p:txBody>
      </p:sp>
      <p:pic>
        <p:nvPicPr>
          <p:cNvPr id="6" name="Picture 5">
            <a:extLst>
              <a:ext uri="{FF2B5EF4-FFF2-40B4-BE49-F238E27FC236}">
                <a16:creationId xmlns:a16="http://schemas.microsoft.com/office/drawing/2014/main" id="{9E4C5393-182A-18DD-664D-D491BB0E410F}"/>
              </a:ext>
            </a:extLst>
          </p:cNvPr>
          <p:cNvPicPr>
            <a:picLocks noChangeAspect="1"/>
          </p:cNvPicPr>
          <p:nvPr/>
        </p:nvPicPr>
        <p:blipFill>
          <a:blip r:embed="rId2"/>
          <a:stretch>
            <a:fillRect/>
          </a:stretch>
        </p:blipFill>
        <p:spPr>
          <a:xfrm>
            <a:off x="6422555" y="228600"/>
            <a:ext cx="2560542" cy="1140051"/>
          </a:xfrm>
          <a:prstGeom prst="rect">
            <a:avLst/>
          </a:prstGeom>
        </p:spPr>
      </p:pic>
      <p:sp>
        <p:nvSpPr>
          <p:cNvPr id="3" name="Text Placeholder 2">
            <a:extLst>
              <a:ext uri="{FF2B5EF4-FFF2-40B4-BE49-F238E27FC236}">
                <a16:creationId xmlns:a16="http://schemas.microsoft.com/office/drawing/2014/main" id="{613C7DBA-C8DD-D0C1-A605-562CB5ED2CD5}"/>
              </a:ext>
            </a:extLst>
          </p:cNvPr>
          <p:cNvSpPr>
            <a:spLocks noGrp="1"/>
          </p:cNvSpPr>
          <p:nvPr>
            <p:ph type="body" idx="1"/>
          </p:nvPr>
        </p:nvSpPr>
        <p:spPr>
          <a:xfrm>
            <a:off x="2146852" y="381000"/>
            <a:ext cx="4015409" cy="1308652"/>
          </a:xfrm>
        </p:spPr>
        <p:txBody>
          <a:bodyPr>
            <a:normAutofit/>
          </a:bodyPr>
          <a:lstStyle/>
          <a:p>
            <a:pPr algn="ctr"/>
            <a:r>
              <a:rPr kumimoji="0" lang="lv-LV" sz="1400" b="1" i="0" u="none" strike="noStrike" kern="1200" cap="none" spc="0" normalizeH="0" baseline="0" noProof="0" dirty="0">
                <a:ln>
                  <a:noFill/>
                </a:ln>
                <a:solidFill>
                  <a:srgbClr val="8064A2">
                    <a:lumMod val="75000"/>
                  </a:srgbClr>
                </a:solidFill>
                <a:effectLst/>
                <a:uLnTx/>
                <a:uFillTx/>
              </a:rPr>
              <a:t>Valsts pētījumu programmas</a:t>
            </a:r>
            <a:br>
              <a:rPr kumimoji="0" lang="lv-LV" sz="1400" b="1" i="0" u="none" strike="noStrike" kern="1200" cap="none" spc="0" normalizeH="0" baseline="0" noProof="0" dirty="0">
                <a:ln>
                  <a:noFill/>
                </a:ln>
                <a:solidFill>
                  <a:srgbClr val="8064A2">
                    <a:lumMod val="75000"/>
                  </a:srgbClr>
                </a:solidFill>
                <a:effectLst/>
                <a:uLnTx/>
                <a:uFillTx/>
              </a:rPr>
            </a:br>
            <a:r>
              <a:rPr kumimoji="0" lang="lv-LV" sz="1400" b="1" i="0" u="none" strike="noStrike" kern="1200" cap="none" spc="0" normalizeH="0" baseline="0" noProof="0" dirty="0">
                <a:ln>
                  <a:noFill/>
                </a:ln>
                <a:solidFill>
                  <a:srgbClr val="8064A2">
                    <a:lumMod val="75000"/>
                  </a:srgbClr>
                </a:solidFill>
                <a:effectLst/>
                <a:uLnTx/>
                <a:uFillTx/>
              </a:rPr>
              <a:t>“Bioloģiskās daudzveidības prioritāro rīcību programmā noteikto pētījumu izstrāde”</a:t>
            </a:r>
            <a:br>
              <a:rPr kumimoji="0" lang="lv-LV" sz="1400" b="1" i="0" u="none" strike="noStrike" kern="1200" cap="none" spc="0" normalizeH="0" baseline="0" noProof="0" dirty="0">
                <a:ln>
                  <a:noFill/>
                </a:ln>
                <a:solidFill>
                  <a:srgbClr val="8064A2">
                    <a:lumMod val="75000"/>
                  </a:srgbClr>
                </a:solidFill>
                <a:effectLst/>
                <a:uLnTx/>
                <a:uFillTx/>
              </a:rPr>
            </a:br>
            <a:r>
              <a:rPr kumimoji="0" lang="lv-LV" sz="1400" b="1" i="0" u="none" strike="noStrike" kern="1200" cap="none" spc="0" normalizeH="0" baseline="0" noProof="0" dirty="0">
                <a:ln>
                  <a:noFill/>
                </a:ln>
                <a:solidFill>
                  <a:srgbClr val="8064A2">
                    <a:lumMod val="75000"/>
                  </a:srgbClr>
                </a:solidFill>
                <a:effectLst/>
                <a:uLnTx/>
                <a:uFillTx/>
              </a:rPr>
              <a:t>apakšprogrammas</a:t>
            </a:r>
            <a:endParaRPr lang="lv-LV" sz="1400" dirty="0"/>
          </a:p>
        </p:txBody>
      </p:sp>
      <p:sp>
        <p:nvSpPr>
          <p:cNvPr id="4" name="Text Placeholder 3">
            <a:extLst>
              <a:ext uri="{FF2B5EF4-FFF2-40B4-BE49-F238E27FC236}">
                <a16:creationId xmlns:a16="http://schemas.microsoft.com/office/drawing/2014/main" id="{54A695D4-F9DB-8FBF-5DA9-3FCF2020794D}"/>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1481BEBD-63A0-567B-2966-F0061871C1EB}"/>
              </a:ext>
            </a:extLst>
          </p:cNvPr>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196B9D76-5B6E-34EC-57E7-E6A5B070AD57}"/>
              </a:ext>
            </a:extLst>
          </p:cNvPr>
          <p:cNvPicPr>
            <a:picLocks noChangeAspect="1"/>
          </p:cNvPicPr>
          <p:nvPr/>
        </p:nvPicPr>
        <p:blipFill>
          <a:blip r:embed="rId3"/>
          <a:stretch>
            <a:fillRect/>
          </a:stretch>
        </p:blipFill>
        <p:spPr>
          <a:xfrm>
            <a:off x="1098438" y="2609853"/>
            <a:ext cx="268247" cy="268247"/>
          </a:xfrm>
          <a:prstGeom prst="rect">
            <a:avLst/>
          </a:prstGeom>
        </p:spPr>
      </p:pic>
      <p:sp>
        <p:nvSpPr>
          <p:cNvPr id="11" name="TextBox 10">
            <a:extLst>
              <a:ext uri="{FF2B5EF4-FFF2-40B4-BE49-F238E27FC236}">
                <a16:creationId xmlns:a16="http://schemas.microsoft.com/office/drawing/2014/main" id="{B0A5167E-F8E0-38A3-0C10-2A1A28453120}"/>
              </a:ext>
            </a:extLst>
          </p:cNvPr>
          <p:cNvSpPr txBox="1"/>
          <p:nvPr/>
        </p:nvSpPr>
        <p:spPr>
          <a:xfrm>
            <a:off x="1639957" y="2549442"/>
            <a:ext cx="4800599" cy="591380"/>
          </a:xfrm>
          <a:prstGeom prst="rect">
            <a:avLst/>
          </a:prstGeom>
          <a:noFill/>
        </p:spPr>
        <p:txBody>
          <a:bodyPr wrap="square">
            <a:spAutoFit/>
          </a:bodyPr>
          <a:lstStyle/>
          <a:p>
            <a:pPr marL="0" marR="0" lvl="0" indent="0" algn="just" defTabSz="938213" rtl="0" eaLnBrk="0" fontAlgn="base" latinLnBrk="0" hangingPunct="0">
              <a:lnSpc>
                <a:spcPct val="110000"/>
              </a:lnSpc>
              <a:spcBef>
                <a:spcPct val="20000"/>
              </a:spcBef>
              <a:spcAft>
                <a:spcPct val="0"/>
              </a:spcAft>
              <a:buClrTx/>
              <a:buSzTx/>
              <a:buFont typeface="Arial" panose="020B0604020202020204" pitchFamily="34" charset="0"/>
              <a:buNone/>
              <a:tabLst/>
              <a:defRPr/>
            </a:pPr>
            <a:r>
              <a:rPr kumimoji="0" lang="lv-LV" sz="1400" b="1" i="0" u="none" strike="noStrike" kern="1200" cap="none" spc="0" normalizeH="0" baseline="0" noProof="0" dirty="0">
                <a:ln>
                  <a:noFill/>
                </a:ln>
                <a:solidFill>
                  <a:srgbClr val="C0504D">
                    <a:lumMod val="75000"/>
                  </a:srgbClr>
                </a:solidFill>
                <a:effectLst/>
                <a:uLnTx/>
                <a:uFillTx/>
                <a:latin typeface="Verdana" panose="020B0604030504040204" pitchFamily="34" charset="0"/>
                <a:ea typeface="Verdana" panose="020B0604030504040204" pitchFamily="34" charset="0"/>
              </a:rPr>
              <a:t>VPP-VARAM-DABA-2024/3</a:t>
            </a:r>
            <a:endParaRPr lang="lv-LV" sz="1400" b="1" dirty="0">
              <a:solidFill>
                <a:srgbClr val="C0504D">
                  <a:lumMod val="75000"/>
                </a:srgbClr>
              </a:solidFill>
              <a:latin typeface="Verdana" panose="020B0604030504040204" pitchFamily="34" charset="0"/>
              <a:ea typeface="Verdana" panose="020B0604030504040204" pitchFamily="34" charset="0"/>
            </a:endParaRPr>
          </a:p>
          <a:p>
            <a:pPr marL="0" marR="0" lvl="0" indent="0" algn="just" defTabSz="938213" rtl="0" eaLnBrk="0" fontAlgn="base" latinLnBrk="0" hangingPunct="0">
              <a:lnSpc>
                <a:spcPct val="110000"/>
              </a:lnSpc>
              <a:spcBef>
                <a:spcPct val="20000"/>
              </a:spcBef>
              <a:spcAft>
                <a:spcPct val="0"/>
              </a:spcAft>
              <a:buClrTx/>
              <a:buSzTx/>
              <a:buFont typeface="Arial" panose="020B0604020202020204" pitchFamily="34" charset="0"/>
              <a:buNone/>
              <a:tabLst/>
              <a:defRPr/>
            </a:pPr>
            <a:r>
              <a:rPr kumimoji="0" lang="lv-LV"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3. apakšprogrammā 1 uzdevums:</a:t>
            </a:r>
          </a:p>
        </p:txBody>
      </p:sp>
    </p:spTree>
    <p:extLst>
      <p:ext uri="{BB962C8B-B14F-4D97-AF65-F5344CB8AC3E}">
        <p14:creationId xmlns:p14="http://schemas.microsoft.com/office/powerpoint/2010/main" val="295757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2A2D-3210-0DE0-F5DF-1796DCD94F80}"/>
              </a:ext>
            </a:extLst>
          </p:cNvPr>
          <p:cNvSpPr>
            <a:spLocks noGrp="1"/>
          </p:cNvSpPr>
          <p:nvPr>
            <p:ph type="title"/>
          </p:nvPr>
        </p:nvSpPr>
        <p:spPr>
          <a:xfrm>
            <a:off x="1679643" y="610540"/>
            <a:ext cx="6096000" cy="575553"/>
          </a:xfrm>
        </p:spPr>
        <p:txBody>
          <a:bodyPr>
            <a:normAutofit/>
          </a:bodyPr>
          <a:lstStyle/>
          <a:p>
            <a:pPr algn="ctr"/>
            <a:r>
              <a:rPr lang="lv-LV" sz="2000" dirty="0">
                <a:solidFill>
                  <a:schemeClr val="accent4">
                    <a:lumMod val="75000"/>
                  </a:schemeClr>
                </a:solidFill>
              </a:rPr>
              <a:t>PIEVĒRST UZMANĪBU</a:t>
            </a:r>
          </a:p>
        </p:txBody>
      </p:sp>
      <p:sp>
        <p:nvSpPr>
          <p:cNvPr id="3" name="Content Placeholder 2">
            <a:extLst>
              <a:ext uri="{FF2B5EF4-FFF2-40B4-BE49-F238E27FC236}">
                <a16:creationId xmlns:a16="http://schemas.microsoft.com/office/drawing/2014/main" id="{4B376F0F-0262-F51B-98EE-9AF59EEBB604}"/>
              </a:ext>
            </a:extLst>
          </p:cNvPr>
          <p:cNvSpPr>
            <a:spLocks noGrp="1"/>
          </p:cNvSpPr>
          <p:nvPr>
            <p:ph idx="1"/>
          </p:nvPr>
        </p:nvSpPr>
        <p:spPr>
          <a:xfrm>
            <a:off x="1797573" y="2223915"/>
            <a:ext cx="6858000" cy="3348210"/>
          </a:xfrm>
        </p:spPr>
        <p:txBody>
          <a:bodyPr>
            <a:normAutofit fontScale="55000" lnSpcReduction="20000"/>
          </a:bodyPr>
          <a:lstStyle/>
          <a:p>
            <a:pPr algn="just">
              <a:lnSpc>
                <a:spcPct val="130000"/>
              </a:lnSpc>
              <a:defRPr/>
            </a:pPr>
            <a:r>
              <a:rPr lang="lv-LV" sz="2500" b="1" dirty="0">
                <a:solidFill>
                  <a:prstClr val="black"/>
                </a:solidFill>
                <a:cs typeface="+mn-cs"/>
              </a:rPr>
              <a:t>Katrai apakšprogrammai Nolikuma 12. pielikumā </a:t>
            </a:r>
            <a:r>
              <a:rPr lang="lv-LV" sz="2500" dirty="0">
                <a:solidFill>
                  <a:prstClr val="black"/>
                </a:solidFill>
                <a:cs typeface="+mn-cs"/>
              </a:rPr>
              <a:t>«Pētniecības pieteikuma darba uzdevumi Ministru kabineta 2024. gada 2. aprīļa rīkojuma Nr. 252 “Par valsts pētījumu programmu "Bioloģiskās daudzveidības prioritāro rīcību programmā noteikto pētījumu izstrāde"” 6. punktā noteikto uzdevumu izpildei» </a:t>
            </a:r>
            <a:r>
              <a:rPr lang="lv-LV" sz="2500" b="1" dirty="0">
                <a:solidFill>
                  <a:prstClr val="black"/>
                </a:solidFill>
                <a:cs typeface="+mn-cs"/>
              </a:rPr>
              <a:t>aprakstīti darba uzdevumi.</a:t>
            </a:r>
          </a:p>
          <a:p>
            <a:endParaRPr lang="lv-LV" dirty="0"/>
          </a:p>
          <a:p>
            <a:pPr algn="just">
              <a:lnSpc>
                <a:spcPct val="130000"/>
              </a:lnSpc>
              <a:defRPr/>
            </a:pPr>
            <a:r>
              <a:rPr lang="lv-LV" sz="2500" b="1" dirty="0">
                <a:solidFill>
                  <a:prstClr val="black"/>
                </a:solidFill>
                <a:cs typeface="+mn-cs"/>
              </a:rPr>
              <a:t>Projekta ilgums ir </a:t>
            </a:r>
            <a:r>
              <a:rPr lang="lv-LV" sz="2500" b="1" dirty="0">
                <a:solidFill>
                  <a:schemeClr val="accent2">
                    <a:lumMod val="75000"/>
                  </a:schemeClr>
                </a:solidFill>
              </a:rPr>
              <a:t>27 mēneši</a:t>
            </a:r>
          </a:p>
          <a:p>
            <a:endParaRPr lang="lv-LV" b="1" dirty="0">
              <a:solidFill>
                <a:schemeClr val="accent2">
                  <a:lumMod val="75000"/>
                </a:schemeClr>
              </a:solidFill>
            </a:endParaRPr>
          </a:p>
          <a:p>
            <a:endParaRPr lang="lv-LV" dirty="0"/>
          </a:p>
          <a:p>
            <a:r>
              <a:rPr lang="lv-LV" sz="2500" b="1" dirty="0">
                <a:solidFill>
                  <a:prstClr val="black"/>
                </a:solidFill>
                <a:cs typeface="+mn-cs"/>
              </a:rPr>
              <a:t>Visu studējošo kopējā slodze visā projekta īstenošanas laikā ir vismaz </a:t>
            </a:r>
            <a:r>
              <a:rPr lang="lv-LV" sz="2500" b="1" dirty="0">
                <a:solidFill>
                  <a:schemeClr val="accent2">
                    <a:lumMod val="75000"/>
                  </a:schemeClr>
                </a:solidFill>
              </a:rPr>
              <a:t>2 PLE</a:t>
            </a:r>
          </a:p>
          <a:p>
            <a:endParaRPr lang="lv-LV" sz="2500" b="1" dirty="0">
              <a:solidFill>
                <a:prstClr val="black"/>
              </a:solidFill>
              <a:cs typeface="+mn-cs"/>
            </a:endParaRPr>
          </a:p>
          <a:p>
            <a:endParaRPr lang="lv-LV" sz="2500" b="1" dirty="0">
              <a:solidFill>
                <a:prstClr val="black"/>
              </a:solidFill>
              <a:cs typeface="+mn-cs"/>
            </a:endParaRPr>
          </a:p>
          <a:p>
            <a:r>
              <a:rPr lang="lv-LV" sz="2500" b="1" dirty="0">
                <a:solidFill>
                  <a:prstClr val="black"/>
                </a:solidFill>
                <a:cs typeface="+mn-cs"/>
              </a:rPr>
              <a:t>Katrs studējošais ir nodarbināts projektā ne mazāk kā </a:t>
            </a:r>
            <a:r>
              <a:rPr lang="lv-LV" sz="2500" b="1" dirty="0">
                <a:solidFill>
                  <a:schemeClr val="accent2">
                    <a:lumMod val="75000"/>
                  </a:schemeClr>
                </a:solidFill>
              </a:rPr>
              <a:t>0,25 PLE </a:t>
            </a:r>
            <a:r>
              <a:rPr lang="lv-LV" sz="2500" b="1" dirty="0">
                <a:solidFill>
                  <a:prstClr val="black"/>
                </a:solidFill>
                <a:cs typeface="+mn-cs"/>
              </a:rPr>
              <a:t>projekta īstenošanas laikā.</a:t>
            </a:r>
          </a:p>
          <a:p>
            <a:pPr marL="514350" indent="-514350">
              <a:buAutoNum type="romanUcPeriod"/>
            </a:pPr>
            <a:endParaRPr lang="lv-LV" dirty="0"/>
          </a:p>
        </p:txBody>
      </p:sp>
      <p:sp>
        <p:nvSpPr>
          <p:cNvPr id="4" name="Text Placeholder 3">
            <a:extLst>
              <a:ext uri="{FF2B5EF4-FFF2-40B4-BE49-F238E27FC236}">
                <a16:creationId xmlns:a16="http://schemas.microsoft.com/office/drawing/2014/main" id="{47EDD22C-0CCC-DC95-D6A8-78D0CF8D330D}"/>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9696305-C649-FD1B-B3F0-4F2B9AD12310}"/>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73826A6C-E86D-233D-2601-165A87A9FE5E}"/>
              </a:ext>
            </a:extLst>
          </p:cNvPr>
          <p:cNvPicPr>
            <a:picLocks noChangeAspect="1"/>
          </p:cNvPicPr>
          <p:nvPr/>
        </p:nvPicPr>
        <p:blipFill>
          <a:blip r:embed="rId2"/>
          <a:stretch>
            <a:fillRect/>
          </a:stretch>
        </p:blipFill>
        <p:spPr>
          <a:xfrm>
            <a:off x="6583458" y="46042"/>
            <a:ext cx="2560542" cy="1140051"/>
          </a:xfrm>
          <a:prstGeom prst="rect">
            <a:avLst/>
          </a:prstGeom>
        </p:spPr>
      </p:pic>
      <p:pic>
        <p:nvPicPr>
          <p:cNvPr id="7" name="Picture 6">
            <a:extLst>
              <a:ext uri="{FF2B5EF4-FFF2-40B4-BE49-F238E27FC236}">
                <a16:creationId xmlns:a16="http://schemas.microsoft.com/office/drawing/2014/main" id="{94158905-D251-4018-BDB8-55858973E7A2}"/>
              </a:ext>
            </a:extLst>
          </p:cNvPr>
          <p:cNvPicPr>
            <a:picLocks noChangeAspect="1"/>
          </p:cNvPicPr>
          <p:nvPr/>
        </p:nvPicPr>
        <p:blipFill>
          <a:blip r:embed="rId3"/>
          <a:stretch>
            <a:fillRect/>
          </a:stretch>
        </p:blipFill>
        <p:spPr>
          <a:xfrm>
            <a:off x="1402164" y="2257966"/>
            <a:ext cx="274344" cy="274344"/>
          </a:xfrm>
          <a:prstGeom prst="rect">
            <a:avLst/>
          </a:prstGeom>
        </p:spPr>
      </p:pic>
      <p:pic>
        <p:nvPicPr>
          <p:cNvPr id="8" name="Picture 7">
            <a:extLst>
              <a:ext uri="{FF2B5EF4-FFF2-40B4-BE49-F238E27FC236}">
                <a16:creationId xmlns:a16="http://schemas.microsoft.com/office/drawing/2014/main" id="{6C4F8BAF-24E8-4F2A-B412-392B043F49B3}"/>
              </a:ext>
            </a:extLst>
          </p:cNvPr>
          <p:cNvPicPr>
            <a:picLocks noChangeAspect="1"/>
          </p:cNvPicPr>
          <p:nvPr/>
        </p:nvPicPr>
        <p:blipFill>
          <a:blip r:embed="rId4"/>
          <a:stretch>
            <a:fillRect/>
          </a:stretch>
        </p:blipFill>
        <p:spPr>
          <a:xfrm>
            <a:off x="1408716" y="3604183"/>
            <a:ext cx="274344" cy="274344"/>
          </a:xfrm>
          <a:prstGeom prst="rect">
            <a:avLst/>
          </a:prstGeom>
        </p:spPr>
      </p:pic>
      <p:pic>
        <p:nvPicPr>
          <p:cNvPr id="11" name="Picture 10">
            <a:extLst>
              <a:ext uri="{FF2B5EF4-FFF2-40B4-BE49-F238E27FC236}">
                <a16:creationId xmlns:a16="http://schemas.microsoft.com/office/drawing/2014/main" id="{3D22163B-1E15-4414-9A90-DD2C110CF023}"/>
              </a:ext>
            </a:extLst>
          </p:cNvPr>
          <p:cNvPicPr>
            <a:picLocks noChangeAspect="1"/>
          </p:cNvPicPr>
          <p:nvPr/>
        </p:nvPicPr>
        <p:blipFill>
          <a:blip r:embed="rId4"/>
          <a:stretch>
            <a:fillRect/>
          </a:stretch>
        </p:blipFill>
        <p:spPr>
          <a:xfrm>
            <a:off x="1402164" y="4988729"/>
            <a:ext cx="274344" cy="274344"/>
          </a:xfrm>
          <a:prstGeom prst="rect">
            <a:avLst/>
          </a:prstGeom>
        </p:spPr>
      </p:pic>
      <p:pic>
        <p:nvPicPr>
          <p:cNvPr id="10" name="Picture 9">
            <a:extLst>
              <a:ext uri="{FF2B5EF4-FFF2-40B4-BE49-F238E27FC236}">
                <a16:creationId xmlns:a16="http://schemas.microsoft.com/office/drawing/2014/main" id="{58B0F19F-76A9-6674-DA5D-975CF587CB1B}"/>
              </a:ext>
            </a:extLst>
          </p:cNvPr>
          <p:cNvPicPr>
            <a:picLocks noChangeAspect="1"/>
          </p:cNvPicPr>
          <p:nvPr/>
        </p:nvPicPr>
        <p:blipFill>
          <a:blip r:embed="rId5"/>
          <a:stretch>
            <a:fillRect/>
          </a:stretch>
        </p:blipFill>
        <p:spPr>
          <a:xfrm>
            <a:off x="1402164" y="4220828"/>
            <a:ext cx="274344" cy="274344"/>
          </a:xfrm>
          <a:prstGeom prst="rect">
            <a:avLst/>
          </a:prstGeom>
        </p:spPr>
      </p:pic>
    </p:spTree>
    <p:extLst>
      <p:ext uri="{BB962C8B-B14F-4D97-AF65-F5344CB8AC3E}">
        <p14:creationId xmlns:p14="http://schemas.microsoft.com/office/powerpoint/2010/main" val="1040990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148" y="280989"/>
            <a:ext cx="5287418" cy="779704"/>
          </a:xfrm>
        </p:spPr>
        <p:txBody>
          <a:bodyPr>
            <a:noAutofit/>
          </a:bodyPr>
          <a:lstStyle/>
          <a:p>
            <a:pPr algn="ctr"/>
            <a:r>
              <a:rPr lang="lv-LV" sz="2000" dirty="0">
                <a:solidFill>
                  <a:schemeClr val="accent4">
                    <a:lumMod val="75000"/>
                  </a:schemeClr>
                </a:solidFill>
              </a:rPr>
              <a:t>Nolikuma pielikumi: metodiskie materiāli un veidlapas</a:t>
            </a:r>
            <a:endParaRPr lang="en-GB" sz="2000" dirty="0">
              <a:solidFill>
                <a:schemeClr val="accent4">
                  <a:lumMod val="75000"/>
                </a:schemeClr>
              </a:solidFill>
            </a:endParaRPr>
          </a:p>
        </p:txBody>
      </p:sp>
      <p:sp>
        <p:nvSpPr>
          <p:cNvPr id="3" name="Content Placeholder 2"/>
          <p:cNvSpPr>
            <a:spLocks noGrp="1"/>
          </p:cNvSpPr>
          <p:nvPr>
            <p:ph idx="1"/>
          </p:nvPr>
        </p:nvSpPr>
        <p:spPr>
          <a:xfrm>
            <a:off x="1715387" y="1160704"/>
            <a:ext cx="6971414" cy="5599602"/>
          </a:xfrm>
        </p:spPr>
        <p:txBody>
          <a:bodyPr>
            <a:normAutofit fontScale="92500" lnSpcReduction="20000"/>
          </a:bodyPr>
          <a:lstStyle/>
          <a:p>
            <a:pPr algn="just"/>
            <a:r>
              <a:rPr lang="lv-LV" sz="1400" dirty="0"/>
              <a:t>Projektu iesniedzēji tiek aicināti iepazīties ar izstrādātajām </a:t>
            </a:r>
            <a:r>
              <a:rPr lang="lv-LV" sz="1400" b="1" dirty="0">
                <a:solidFill>
                  <a:schemeClr val="accent2">
                    <a:lumMod val="75000"/>
                  </a:schemeClr>
                </a:solidFill>
              </a:rPr>
              <a:t>metodikām</a:t>
            </a:r>
            <a:r>
              <a:rPr lang="lv-LV" sz="1400" dirty="0"/>
              <a:t>:</a:t>
            </a:r>
          </a:p>
          <a:p>
            <a:pPr marL="342900" indent="-342900" algn="just">
              <a:buFont typeface="Arial" panose="020B0604020202020204" pitchFamily="34" charset="0"/>
              <a:buChar char="•"/>
            </a:pPr>
            <a:r>
              <a:rPr lang="lv-LV" sz="1400" dirty="0"/>
              <a:t>projektu iesniegumu noformēšanas un iesniegšanas metodiku (nolikuma </a:t>
            </a:r>
            <a:r>
              <a:rPr lang="lv-LV" sz="1400" u="sng" dirty="0"/>
              <a:t>2. pielikums</a:t>
            </a:r>
            <a:r>
              <a:rPr lang="lv-LV" sz="1400" dirty="0"/>
              <a:t>);</a:t>
            </a:r>
          </a:p>
          <a:p>
            <a:pPr marL="342900" indent="-342900" algn="just">
              <a:buFont typeface="Arial" panose="020B0604020202020204" pitchFamily="34" charset="0"/>
              <a:buChar char="•"/>
            </a:pPr>
            <a:r>
              <a:rPr lang="lv-LV" sz="1400" dirty="0"/>
              <a:t>projektu iesniegumu administratīvās atbilstības vērtēšanas metodiku (nolikuma </a:t>
            </a:r>
            <a:r>
              <a:rPr lang="lv-LV" sz="1400" u="sng" dirty="0"/>
              <a:t>3. pielikums</a:t>
            </a:r>
            <a:r>
              <a:rPr lang="lv-LV" sz="1400" dirty="0"/>
              <a:t>);</a:t>
            </a:r>
          </a:p>
          <a:p>
            <a:pPr marL="342900" indent="-342900" algn="just">
              <a:buFont typeface="Arial" panose="020B0604020202020204" pitchFamily="34" charset="0"/>
              <a:buChar char="•"/>
            </a:pPr>
            <a:r>
              <a:rPr lang="lv-LV" sz="1400" dirty="0"/>
              <a:t>projektu iesniegumu zinātniskās kvalitātes vērtēšanas metodiku (nolikuma </a:t>
            </a:r>
            <a:r>
              <a:rPr lang="lv-LV" sz="1400" u="sng" dirty="0"/>
              <a:t>7. pielikums</a:t>
            </a:r>
            <a:r>
              <a:rPr lang="lv-LV" sz="1400" dirty="0"/>
              <a:t>);</a:t>
            </a:r>
          </a:p>
          <a:p>
            <a:pPr algn="just"/>
            <a:endParaRPr lang="lv-LV" sz="1400" dirty="0"/>
          </a:p>
          <a:p>
            <a:pPr algn="just"/>
            <a:r>
              <a:rPr lang="lv-LV" sz="1400" dirty="0"/>
              <a:t>Projekta iesniedzējiem ir pieejamas šādas </a:t>
            </a:r>
            <a:r>
              <a:rPr lang="lv-LV" sz="1400" b="1" dirty="0">
                <a:solidFill>
                  <a:schemeClr val="accent2">
                    <a:lumMod val="75000"/>
                  </a:schemeClr>
                </a:solidFill>
              </a:rPr>
              <a:t>veidlapas</a:t>
            </a:r>
            <a:r>
              <a:rPr lang="lv-LV" sz="1400" dirty="0"/>
              <a:t> (pieejamas gan nolikuma 1. pielikumā «Projekta pieteikums» LZP mājaslapā, gan IS):</a:t>
            </a:r>
          </a:p>
          <a:p>
            <a:pPr algn="just">
              <a:spcBef>
                <a:spcPts val="600"/>
              </a:spcBef>
            </a:pPr>
            <a:r>
              <a:rPr lang="lv-LV" sz="1400" dirty="0"/>
              <a:t>-    Projekta iesnieguma A daļa </a:t>
            </a:r>
            <a:r>
              <a:rPr lang="lv-LV" sz="1400" dirty="0">
                <a:solidFill>
                  <a:schemeClr val="accent2">
                    <a:lumMod val="75000"/>
                  </a:schemeClr>
                </a:solidFill>
              </a:rPr>
              <a:t>latviski, angliski</a:t>
            </a:r>
          </a:p>
          <a:p>
            <a:pPr algn="just">
              <a:spcBef>
                <a:spcPts val="600"/>
              </a:spcBef>
            </a:pPr>
            <a:r>
              <a:rPr lang="lv-LV" dirty="0"/>
              <a:t>    </a:t>
            </a:r>
            <a:r>
              <a:rPr lang="lv-LV" sz="1400" dirty="0"/>
              <a:t>Projekta iesnieguma B daļa «Zinātniskais apraksts» </a:t>
            </a:r>
            <a:r>
              <a:rPr lang="lv-LV" sz="1400" dirty="0">
                <a:solidFill>
                  <a:schemeClr val="accent2">
                    <a:lumMod val="75000"/>
                  </a:schemeClr>
                </a:solidFill>
              </a:rPr>
              <a:t>latviski, angliski</a:t>
            </a:r>
          </a:p>
          <a:p>
            <a:pPr algn="just">
              <a:spcBef>
                <a:spcPts val="600"/>
              </a:spcBef>
            </a:pPr>
            <a:r>
              <a:rPr lang="lv-LV" sz="1400" dirty="0"/>
              <a:t>      Projekta iesnieguma C daļa «Curriculum Vitae» </a:t>
            </a:r>
            <a:r>
              <a:rPr lang="lv-LV" sz="1400" dirty="0">
                <a:solidFill>
                  <a:schemeClr val="accent2">
                    <a:lumMod val="75000"/>
                  </a:schemeClr>
                </a:solidFill>
              </a:rPr>
              <a:t>latviski, angliski</a:t>
            </a:r>
          </a:p>
          <a:p>
            <a:pPr algn="just">
              <a:spcBef>
                <a:spcPts val="600"/>
              </a:spcBef>
            </a:pPr>
            <a:r>
              <a:rPr lang="lv-LV" sz="1400" dirty="0"/>
              <a:t>      Projekta iesnieguma D daļa «Projekta iesniedzēja apliecinājums» </a:t>
            </a:r>
            <a:r>
              <a:rPr lang="lv-LV" sz="1400" dirty="0">
                <a:solidFill>
                  <a:schemeClr val="accent2">
                    <a:lumMod val="75000"/>
                  </a:schemeClr>
                </a:solidFill>
              </a:rPr>
              <a:t>latviski</a:t>
            </a:r>
          </a:p>
          <a:p>
            <a:pPr algn="just">
              <a:spcBef>
                <a:spcPts val="600"/>
              </a:spcBef>
            </a:pPr>
            <a:r>
              <a:rPr lang="lv-LV" sz="1400" dirty="0"/>
              <a:t>      Projekta iesnieguma E daļa «Sadarbības partnera – zinātniskās institūcijas         	apliecinājums» </a:t>
            </a:r>
            <a:r>
              <a:rPr lang="lv-LV" sz="1400" dirty="0">
                <a:solidFill>
                  <a:schemeClr val="accent2">
                    <a:lumMod val="75000"/>
                  </a:schemeClr>
                </a:solidFill>
              </a:rPr>
              <a:t>latviski</a:t>
            </a:r>
          </a:p>
          <a:p>
            <a:pPr algn="just">
              <a:spcBef>
                <a:spcPts val="600"/>
              </a:spcBef>
            </a:pPr>
            <a:r>
              <a:rPr lang="lv-LV" sz="1400" dirty="0"/>
              <a:t>      Projekta iesnieguma F daļa «sadarbības partnera – valsts institūcijas 	apliecinājums» </a:t>
            </a:r>
            <a:r>
              <a:rPr lang="lv-LV" sz="1400" dirty="0">
                <a:solidFill>
                  <a:schemeClr val="accent2">
                    <a:lumMod val="75000"/>
                  </a:schemeClr>
                </a:solidFill>
              </a:rPr>
              <a:t>latviski</a:t>
            </a:r>
          </a:p>
          <a:p>
            <a:pPr algn="just">
              <a:spcBef>
                <a:spcPts val="600"/>
              </a:spcBef>
            </a:pPr>
            <a:r>
              <a:rPr lang="lv-LV" sz="1400" dirty="0"/>
              <a:t>      Projekta iesnieguma G daļa «Finanšu apgrozījuma pārskata veidlapa» 	</a:t>
            </a:r>
            <a:r>
              <a:rPr lang="lv-LV" sz="1400" dirty="0">
                <a:solidFill>
                  <a:schemeClr val="accent2">
                    <a:lumMod val="75000"/>
                  </a:schemeClr>
                </a:solidFill>
              </a:rPr>
              <a:t>latviski</a:t>
            </a:r>
          </a:p>
          <a:p>
            <a:pPr algn="just">
              <a:spcBef>
                <a:spcPts val="600"/>
              </a:spcBef>
            </a:pPr>
            <a:r>
              <a:rPr lang="lv-LV" sz="1400" dirty="0"/>
              <a:t>      Projekta iesnieguma H daļa «Darbības, kurām nav saimnieciska rakstura»</a:t>
            </a:r>
          </a:p>
          <a:p>
            <a:pPr algn="just">
              <a:spcBef>
                <a:spcPts val="600"/>
              </a:spcBef>
            </a:pPr>
            <a:r>
              <a:rPr lang="lv-LV" sz="1400" dirty="0"/>
              <a:t> 	</a:t>
            </a:r>
            <a:r>
              <a:rPr lang="lv-LV" sz="1400" dirty="0">
                <a:solidFill>
                  <a:schemeClr val="accent2">
                    <a:lumMod val="75000"/>
                  </a:schemeClr>
                </a:solidFill>
              </a:rPr>
              <a:t>latviski</a:t>
            </a:r>
          </a:p>
          <a:p>
            <a:pPr algn="just">
              <a:spcBef>
                <a:spcPts val="600"/>
              </a:spcBef>
            </a:pPr>
            <a:r>
              <a:rPr lang="lv-LV" sz="1400" dirty="0"/>
              <a:t>      Projekta iesnieguma I daļa «Horizontālie uzdevumi un sasniedzamie rezultāti    	(MK rīkojuma 7. un 8. punkts)» </a:t>
            </a:r>
            <a:r>
              <a:rPr lang="lv-LV" sz="1400" dirty="0">
                <a:solidFill>
                  <a:schemeClr val="accent2">
                    <a:lumMod val="75000"/>
                  </a:schemeClr>
                </a:solidFill>
              </a:rPr>
              <a:t>latviski</a:t>
            </a:r>
          </a:p>
          <a:p>
            <a:pPr algn="just">
              <a:spcBef>
                <a:spcPts val="600"/>
              </a:spcBef>
            </a:pPr>
            <a:endParaRPr lang="lv-LV" sz="1400" dirty="0">
              <a:solidFill>
                <a:schemeClr val="accent2">
                  <a:lumMod val="75000"/>
                </a:schemeClr>
              </a:solidFill>
            </a:endParaRPr>
          </a:p>
          <a:p>
            <a:pPr algn="just">
              <a:spcBef>
                <a:spcPts val="600"/>
              </a:spcBef>
            </a:pPr>
            <a:r>
              <a:rPr lang="lv-LV" sz="1400" dirty="0"/>
              <a:t>      </a:t>
            </a:r>
            <a:endParaRPr lang="lv-LV" sz="1400" dirty="0">
              <a:solidFill>
                <a:schemeClr val="accent2"/>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p>
          <a:p>
            <a:endParaRPr lang="lv-LV" dirty="0"/>
          </a:p>
          <a:p>
            <a:pPr marL="342900" indent="-342900">
              <a:buFont typeface="Arial" panose="020B0604020202020204" pitchFamily="34" charset="0"/>
              <a:buChar char="•"/>
            </a:pPr>
            <a:endParaRPr lang="lv-LV" dirty="0"/>
          </a:p>
        </p:txBody>
      </p:sp>
      <p:pic>
        <p:nvPicPr>
          <p:cNvPr id="24" name="Picture 4" descr="Image result for checklist icon">
            <a:extLst>
              <a:ext uri="{FF2B5EF4-FFF2-40B4-BE49-F238E27FC236}">
                <a16:creationId xmlns:a16="http://schemas.microsoft.com/office/drawing/2014/main" id="{6AB0B038-2E59-A97C-4383-5A270B0EA6C3}"/>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5428" y="1410836"/>
            <a:ext cx="269357" cy="269975"/>
          </a:xfrm>
          <a:prstGeom prst="rect">
            <a:avLst/>
          </a:prstGeom>
          <a:solidFill>
            <a:srgbClr val="FF9900"/>
          </a:solidFill>
          <a:ln>
            <a:noFill/>
          </a:ln>
        </p:spPr>
      </p:pic>
      <p:pic>
        <p:nvPicPr>
          <p:cNvPr id="31" name="Picture 4" descr="Image result for checklist icon">
            <a:extLst>
              <a:ext uri="{FF2B5EF4-FFF2-40B4-BE49-F238E27FC236}">
                <a16:creationId xmlns:a16="http://schemas.microsoft.com/office/drawing/2014/main" id="{ACD6BE1E-FFA9-7EDA-9B68-BE894DF38C1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1279" y="1711535"/>
            <a:ext cx="269357" cy="269975"/>
          </a:xfrm>
          <a:prstGeom prst="rect">
            <a:avLst/>
          </a:prstGeom>
          <a:solidFill>
            <a:srgbClr val="FF9900"/>
          </a:solidFill>
          <a:ln>
            <a:noFill/>
          </a:ln>
        </p:spPr>
      </p:pic>
      <p:pic>
        <p:nvPicPr>
          <p:cNvPr id="32" name="Picture 4" descr="Image result for checklist icon">
            <a:extLst>
              <a:ext uri="{FF2B5EF4-FFF2-40B4-BE49-F238E27FC236}">
                <a16:creationId xmlns:a16="http://schemas.microsoft.com/office/drawing/2014/main" id="{6D0F008F-2C15-2B59-386A-6A61272DC5A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5581" y="2079208"/>
            <a:ext cx="269357" cy="269975"/>
          </a:xfrm>
          <a:prstGeom prst="rect">
            <a:avLst/>
          </a:prstGeom>
          <a:solidFill>
            <a:srgbClr val="FF9900"/>
          </a:solidFill>
          <a:ln>
            <a:noFill/>
          </a:ln>
        </p:spPr>
      </p:pic>
      <p:pic>
        <p:nvPicPr>
          <p:cNvPr id="33" name="Picture 4" descr="Image result for checklist icon">
            <a:extLst>
              <a:ext uri="{FF2B5EF4-FFF2-40B4-BE49-F238E27FC236}">
                <a16:creationId xmlns:a16="http://schemas.microsoft.com/office/drawing/2014/main" id="{32FA38E1-193A-4C8C-2716-0DBB3C8DC74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9919" y="3275492"/>
            <a:ext cx="269357" cy="269975"/>
          </a:xfrm>
          <a:prstGeom prst="rect">
            <a:avLst/>
          </a:prstGeom>
          <a:solidFill>
            <a:srgbClr val="FF9900"/>
          </a:solidFill>
          <a:ln>
            <a:noFill/>
          </a:ln>
        </p:spPr>
      </p:pic>
      <p:pic>
        <p:nvPicPr>
          <p:cNvPr id="34" name="Picture 4" descr="Image result for checklist icon">
            <a:extLst>
              <a:ext uri="{FF2B5EF4-FFF2-40B4-BE49-F238E27FC236}">
                <a16:creationId xmlns:a16="http://schemas.microsoft.com/office/drawing/2014/main" id="{25B3301F-B7BF-DCF1-8011-5E486C5DF4E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8312" y="2955512"/>
            <a:ext cx="269357" cy="269975"/>
          </a:xfrm>
          <a:prstGeom prst="rect">
            <a:avLst/>
          </a:prstGeom>
          <a:solidFill>
            <a:srgbClr val="FF9900"/>
          </a:solidFill>
          <a:ln>
            <a:noFill/>
          </a:ln>
        </p:spPr>
      </p:pic>
      <p:pic>
        <p:nvPicPr>
          <p:cNvPr id="35" name="Picture 4" descr="Image result for checklist icon">
            <a:extLst>
              <a:ext uri="{FF2B5EF4-FFF2-40B4-BE49-F238E27FC236}">
                <a16:creationId xmlns:a16="http://schemas.microsoft.com/office/drawing/2014/main" id="{0C0171C4-8ED3-9750-B5F3-ABBC886447B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4090" y="4829920"/>
            <a:ext cx="269357" cy="269975"/>
          </a:xfrm>
          <a:prstGeom prst="rect">
            <a:avLst/>
          </a:prstGeom>
          <a:solidFill>
            <a:srgbClr val="FF9900"/>
          </a:solidFill>
          <a:ln>
            <a:noFill/>
          </a:ln>
        </p:spPr>
      </p:pic>
      <p:pic>
        <p:nvPicPr>
          <p:cNvPr id="36" name="Picture 4" descr="Image result for checklist icon">
            <a:extLst>
              <a:ext uri="{FF2B5EF4-FFF2-40B4-BE49-F238E27FC236}">
                <a16:creationId xmlns:a16="http://schemas.microsoft.com/office/drawing/2014/main" id="{F289605B-651D-4B64-3B3D-92E63FC24F3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4090" y="4419757"/>
            <a:ext cx="269357" cy="269975"/>
          </a:xfrm>
          <a:prstGeom prst="rect">
            <a:avLst/>
          </a:prstGeom>
          <a:solidFill>
            <a:srgbClr val="FF9900"/>
          </a:solidFill>
          <a:ln>
            <a:noFill/>
          </a:ln>
        </p:spPr>
      </p:pic>
      <p:pic>
        <p:nvPicPr>
          <p:cNvPr id="37" name="Picture 4" descr="Image result for checklist icon">
            <a:extLst>
              <a:ext uri="{FF2B5EF4-FFF2-40B4-BE49-F238E27FC236}">
                <a16:creationId xmlns:a16="http://schemas.microsoft.com/office/drawing/2014/main" id="{FA4F1073-F82B-692A-ECE0-5763365CDB1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0240" y="3814212"/>
            <a:ext cx="269357" cy="269975"/>
          </a:xfrm>
          <a:prstGeom prst="rect">
            <a:avLst/>
          </a:prstGeom>
          <a:solidFill>
            <a:srgbClr val="FF9900"/>
          </a:solidFill>
          <a:ln>
            <a:noFill/>
          </a:ln>
        </p:spPr>
      </p:pic>
      <p:pic>
        <p:nvPicPr>
          <p:cNvPr id="38" name="Picture 4" descr="Image result for checklist icon">
            <a:extLst>
              <a:ext uri="{FF2B5EF4-FFF2-40B4-BE49-F238E27FC236}">
                <a16:creationId xmlns:a16="http://schemas.microsoft.com/office/drawing/2014/main" id="{5C06E9C4-B9FF-D31F-7DE9-367A40E01353}"/>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0527">
            <a:off x="1810235" y="3582961"/>
            <a:ext cx="269357" cy="269975"/>
          </a:xfrm>
          <a:prstGeom prst="rect">
            <a:avLst/>
          </a:prstGeom>
          <a:solidFill>
            <a:srgbClr val="FF9900"/>
          </a:solidFill>
          <a:ln>
            <a:noFill/>
          </a:ln>
        </p:spPr>
      </p:pic>
      <p:pic>
        <p:nvPicPr>
          <p:cNvPr id="39" name="Picture 4" descr="Image result for checklist icon">
            <a:extLst>
              <a:ext uri="{FF2B5EF4-FFF2-40B4-BE49-F238E27FC236}">
                <a16:creationId xmlns:a16="http://schemas.microsoft.com/office/drawing/2014/main" id="{2A423D2F-97D8-679C-7EBF-1B64DA2DF78B}"/>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7940" y="5697296"/>
            <a:ext cx="269357" cy="269975"/>
          </a:xfrm>
          <a:prstGeom prst="rect">
            <a:avLst/>
          </a:prstGeom>
          <a:solidFill>
            <a:srgbClr val="FF9900"/>
          </a:solidFill>
          <a:ln>
            <a:noFill/>
          </a:ln>
        </p:spPr>
      </p:pic>
      <p:pic>
        <p:nvPicPr>
          <p:cNvPr id="40" name="Picture 4" descr="Image result for checklist icon">
            <a:extLst>
              <a:ext uri="{FF2B5EF4-FFF2-40B4-BE49-F238E27FC236}">
                <a16:creationId xmlns:a16="http://schemas.microsoft.com/office/drawing/2014/main" id="{48224282-BAE1-3501-F1BD-5D62DEE517A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4461" y="4093124"/>
            <a:ext cx="269357" cy="269975"/>
          </a:xfrm>
          <a:prstGeom prst="rect">
            <a:avLst/>
          </a:prstGeom>
          <a:solidFill>
            <a:srgbClr val="FF9900"/>
          </a:solidFill>
          <a:ln>
            <a:noFill/>
          </a:ln>
        </p:spPr>
      </p:pic>
      <p:pic>
        <p:nvPicPr>
          <p:cNvPr id="41" name="Picture 4" descr="Image result for checklist icon">
            <a:extLst>
              <a:ext uri="{FF2B5EF4-FFF2-40B4-BE49-F238E27FC236}">
                <a16:creationId xmlns:a16="http://schemas.microsoft.com/office/drawing/2014/main" id="{85F5E330-8371-1CCF-D9B4-3624B869E10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5383" y="5199906"/>
            <a:ext cx="269357" cy="269975"/>
          </a:xfrm>
          <a:prstGeom prst="rect">
            <a:avLst/>
          </a:prstGeom>
          <a:solidFill>
            <a:srgbClr val="FF9900"/>
          </a:solidFill>
          <a:ln>
            <a:noFill/>
          </a:ln>
        </p:spPr>
      </p:pic>
      <p:pic>
        <p:nvPicPr>
          <p:cNvPr id="17" name="Picture 16">
            <a:extLst>
              <a:ext uri="{FF2B5EF4-FFF2-40B4-BE49-F238E27FC236}">
                <a16:creationId xmlns:a16="http://schemas.microsoft.com/office/drawing/2014/main" id="{685B9ED6-6B57-19FE-FF5B-BF16D586F0F5}"/>
              </a:ext>
            </a:extLst>
          </p:cNvPr>
          <p:cNvPicPr>
            <a:picLocks noChangeAspect="1"/>
          </p:cNvPicPr>
          <p:nvPr/>
        </p:nvPicPr>
        <p:blipFill>
          <a:blip r:embed="rId3"/>
          <a:stretch>
            <a:fillRect/>
          </a:stretch>
        </p:blipFill>
        <p:spPr>
          <a:xfrm>
            <a:off x="6629400" y="67937"/>
            <a:ext cx="2343149" cy="1042762"/>
          </a:xfrm>
          <a:prstGeom prst="rect">
            <a:avLst/>
          </a:prstGeom>
        </p:spPr>
      </p:pic>
    </p:spTree>
    <p:extLst>
      <p:ext uri="{BB962C8B-B14F-4D97-AF65-F5344CB8AC3E}">
        <p14:creationId xmlns:p14="http://schemas.microsoft.com/office/powerpoint/2010/main" val="3503183139"/>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E136CC152EB1D245A5FDECA292492C8A" ma:contentTypeVersion="12" ma:contentTypeDescription="Izveidot jaunu dokumentu." ma:contentTypeScope="" ma:versionID="54c80280ee468a7eb91b2bc869efd3d0">
  <xsd:schema xmlns:xsd="http://www.w3.org/2001/XMLSchema" xmlns:xs="http://www.w3.org/2001/XMLSchema" xmlns:p="http://schemas.microsoft.com/office/2006/metadata/properties" xmlns:ns3="73924fda-3357-40d4-9fae-85802a249899" xmlns:ns4="2f243a88-1479-4942-bbce-7bc383319ad9" targetNamespace="http://schemas.microsoft.com/office/2006/metadata/properties" ma:root="true" ma:fieldsID="37ef7b6f2ea112840d154ee6becae9d0" ns3:_="" ns4:_="">
    <xsd:import namespace="73924fda-3357-40d4-9fae-85802a249899"/>
    <xsd:import namespace="2f243a88-1479-4942-bbce-7bc383319a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24fda-3357-40d4-9fae-85802a249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243a88-1479-4942-bbce-7bc383319ad9" elementFormDefault="qualified">
    <xsd:import namespace="http://schemas.microsoft.com/office/2006/documentManagement/types"/>
    <xsd:import namespace="http://schemas.microsoft.com/office/infopath/2007/PartnerControls"/>
    <xsd:element name="SharedWithUsers" ma:index="14"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Koplietots ar: detalizēti" ma:internalName="SharedWithDetails" ma:readOnly="true">
      <xsd:simpleType>
        <xsd:restriction base="dms:Note">
          <xsd:maxLength value="255"/>
        </xsd:restriction>
      </xsd:simpleType>
    </xsd:element>
    <xsd:element name="SharingHintHash" ma:index="16"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D65BEE-874F-4245-AC24-84C8DCC85B13}">
  <ds:schemaRefs>
    <ds:schemaRef ds:uri="73924fda-3357-40d4-9fae-85802a249899"/>
    <ds:schemaRef ds:uri="http://www.w3.org/XML/1998/namespace"/>
    <ds:schemaRef ds:uri="http://purl.org/dc/elements/1.1/"/>
    <ds:schemaRef ds:uri="2f243a88-1479-4942-bbce-7bc383319ad9"/>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FB984FC-6235-4B15-9A5B-8A1A45BD5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24fda-3357-40d4-9fae-85802a249899"/>
    <ds:schemaRef ds:uri="2f243a88-1479-4942-bbce-7bc38331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2DCFA8-FC87-4267-BBA5-B7F20CE93B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9688</TotalTime>
  <Words>3474</Words>
  <Application>Microsoft Office PowerPoint</Application>
  <PresentationFormat>On-screen Show (4:3)</PresentationFormat>
  <Paragraphs>425</Paragraphs>
  <Slides>49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MS PGothic</vt:lpstr>
      <vt:lpstr>Arial</vt:lpstr>
      <vt:lpstr>Arial Narrow</vt:lpstr>
      <vt:lpstr>Calibri</vt:lpstr>
      <vt:lpstr>Times New Roman</vt:lpstr>
      <vt:lpstr>Trebuchet MS</vt:lpstr>
      <vt:lpstr>Verdana</vt:lpstr>
      <vt:lpstr>89_Prezentacija_templateLV</vt:lpstr>
      <vt:lpstr>PowerPoint Presentation</vt:lpstr>
      <vt:lpstr>Prezentācijā izskatāmie  jautājumi</vt:lpstr>
      <vt:lpstr>Saistošie normatīvie akti</vt:lpstr>
      <vt:lpstr>Galvenie nosacījumi</vt:lpstr>
      <vt:lpstr>PIEVĒRST UZMANĪBU</vt:lpstr>
      <vt:lpstr>Valsts pētījumu programmas “Bioloģiskās daudzveidības prioritāro rīcību programmā noteikto pētījumu izstrāde” apakšprogrammas</vt:lpstr>
      <vt:lpstr>Nodrošināt pētījumus par biotopu dinamiku, ko ietekmē dažādas apsaimniekošanas metodes un klimata mainība, nodrošināt ekosistēmu pakalpojumu un vērtību novērtēšanu, lai noteiktu prioritātes aizsardzības pasākumu plānošanai, ņemot vērā izmaksu efektivitāti, kā arī izstrādāt un aprobēt bioloģiskās daudzveidības ilgtspējas, dabas aizsardzības un atjaunošanas ekonomisko modeli (izveidot kompensējošo pasākumu katalogu, novērtēt ietekmes mazināšanas un kompensējošo pasākumu pakāpi) </vt:lpstr>
      <vt:lpstr>PIEVĒRST UZMANĪBU</vt:lpstr>
      <vt:lpstr>Nolikuma pielikumi: metodiskie materiāli un veidlapas</vt:lpstr>
      <vt:lpstr>Nosacījumi projekta  iesniedzējam</vt:lpstr>
      <vt:lpstr>Nosacījumi sadarbības  partnerim</vt:lpstr>
      <vt:lpstr>Nosacījumi zinātniskās  grupas locekļiem</vt:lpstr>
      <vt:lpstr>Projekta pieteikuma  aizpildīšana (1)</vt:lpstr>
      <vt:lpstr>Projekta pieteikuma  aizpildīšana (2)</vt:lpstr>
      <vt:lpstr>B daļa «Projekta apraksts» Izcilība (1)</vt:lpstr>
      <vt:lpstr>B daļa «Projekta apraksts» Izcilība (2)</vt:lpstr>
      <vt:lpstr>B daļa «Projekta apraksts» Ietekme (1)</vt:lpstr>
      <vt:lpstr>B daļa «Projekta apraksts» Ietekme (2)</vt:lpstr>
      <vt:lpstr>B daļa «Projekta apraksts» Īstenošana (1)</vt:lpstr>
      <vt:lpstr>B daļa «Projekta apraksts» Īstenošana (2)</vt:lpstr>
      <vt:lpstr>C daļa «Curriculum Vitae» </vt:lpstr>
      <vt:lpstr>Projekta pieteikuma  administratīvās daļas</vt:lpstr>
      <vt:lpstr>Darbības, kurām nav  saimnieciska rakstura (papildinformācija pie D, E, H daļas) </vt:lpstr>
      <vt:lpstr>Pieslēgšanās informācijas  sistēmai (1)</vt:lpstr>
      <vt:lpstr>Pieslēgšanās informācijas  sistēmai (2)</vt:lpstr>
      <vt:lpstr>PowerPoint Presentation</vt:lpstr>
      <vt:lpstr>Jauna projekta pieteikuma  izveide (1) Konkursa izvēle </vt:lpstr>
      <vt:lpstr>PowerPoint Presentation</vt:lpstr>
      <vt:lpstr>Projekta iesniegums: A daļa  </vt:lpstr>
      <vt:lpstr>Projekta iesniegums: A daļa  1.nodaļa –Vispārīgā informācija </vt:lpstr>
      <vt:lpstr>Projekta iesniegšana  informācijas sistēmā A daļa</vt:lpstr>
      <vt:lpstr>Projekta iesniegums: A daļa  1.nodaļa –Vispārīgā informācija   Informācijas sistēmas nosacījumi</vt:lpstr>
      <vt:lpstr>Projekta iesniegums: A daļa  «Vispārīgā informācija» 2. nodaļa – Zinātniskā grupa </vt:lpstr>
      <vt:lpstr>Projekta iesniegums: A daļa  «Vispārīgā informācija» 2. nodaļa – Zinātniskā grupa </vt:lpstr>
      <vt:lpstr>Projekta iesniegums: A daļa  «Vispārīgā informācija» 3. nodaļa – Projekta rezultāti </vt:lpstr>
      <vt:lpstr>Projekta iesniegums: A daļa «Vispārīgā informācija» 4. nodaļa – Projekta budžets </vt:lpstr>
      <vt:lpstr>Projekta iesniegums: B daļa «Projekta apraksts» </vt:lpstr>
      <vt:lpstr>Projekta iesniegums:  projekta laika grafiks</vt:lpstr>
      <vt:lpstr>Projekta iesniegums:  dokumentācija</vt:lpstr>
      <vt:lpstr>Informācijas sistēma – Atgādinājumi (1)</vt:lpstr>
      <vt:lpstr>Informācijas sistēma – Atgādinājumi (2)</vt:lpstr>
      <vt:lpstr>Informācijas sistēma – Atgādinājumi (3)</vt:lpstr>
      <vt:lpstr>Informācijas sistēma –  Atgādinājumi par projekta iesnieguma iesniegšanu (4)</vt:lpstr>
      <vt:lpstr>Projektu pieteikumu administratīvā vērtēšana</vt:lpstr>
      <vt:lpstr>PowerPoint Presentation</vt:lpstr>
      <vt:lpstr>Projekta pieteikuma zinātniskā izvērtēšana</vt:lpstr>
      <vt:lpstr>Projekta pieteikuma zinātniskā izvērtēšana. Kvalitātes slieksnis </vt:lpstr>
      <vt:lpstr>Konkursa laika līnija  (VARAM VPP aptuveni)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Ingmārs</dc:creator>
  <cp:lastModifiedBy>Ineta Kurzemniece</cp:lastModifiedBy>
  <cp:revision>439</cp:revision>
  <cp:lastPrinted>2024-08-01T13:33:22Z</cp:lastPrinted>
  <dcterms:created xsi:type="dcterms:W3CDTF">2014-11-20T14:46:47Z</dcterms:created>
  <dcterms:modified xsi:type="dcterms:W3CDTF">2024-08-05T06:03:29Z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0x010100E136CC152EB1D245A5FDECA292492C8A</vt:lpwstr>
  </property>
</Properties>
</file>