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648" r:id="rId1"/>
  </p:sldMasterIdLst>
  <p:notesMasterIdLst>
    <p:notesMasterId r:id="rId18"/>
  </p:notesMasterIdLst>
  <p:handoutMasterIdLst>
    <p:handoutMasterId r:id="rId19"/>
  </p:handoutMasterIdLst>
  <p:sldIdLst>
    <p:sldId id="488" r:id="rId2"/>
    <p:sldId id="805" r:id="rId3"/>
    <p:sldId id="269" r:id="rId4"/>
    <p:sldId id="270" r:id="rId5"/>
    <p:sldId id="271" r:id="rId6"/>
    <p:sldId id="5995" r:id="rId7"/>
    <p:sldId id="273" r:id="rId8"/>
    <p:sldId id="274" r:id="rId9"/>
    <p:sldId id="6000" r:id="rId10"/>
    <p:sldId id="5999" r:id="rId11"/>
    <p:sldId id="5998" r:id="rId12"/>
    <p:sldId id="807" r:id="rId13"/>
    <p:sldId id="6001" r:id="rId14"/>
    <p:sldId id="6002" r:id="rId15"/>
    <p:sldId id="808" r:id="rId16"/>
    <p:sldId id="804" r:id="rId17"/>
  </p:sldIdLst>
  <p:sldSz cx="12192000" cy="6858000"/>
  <p:notesSz cx="7010400" cy="9296400"/>
  <p:defaultTextStyle>
    <a:defPPr>
      <a:defRPr lang="lv-LV"/>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99FF"/>
    <a:srgbClr val="CCCCFF"/>
    <a:srgbClr val="68468C"/>
    <a:srgbClr val="E57100"/>
    <a:srgbClr val="F0F0F0"/>
    <a:srgbClr val="5439A2"/>
    <a:srgbClr val="800080"/>
    <a:srgbClr val="9999FF"/>
    <a:srgbClr val="FFFFCC"/>
    <a:srgbClr val="FF66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073A0DAA-6AF3-43AB-8588-CEC1D06C72B9}" styleName="Vidējs stils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D7AC3CCA-C797-4891-BE02-D94E43425B78}" styleName="Vidējs stils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5940675A-B579-460E-94D1-54222C63F5DA}" styleName="Bez stila, režģa tabula">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540" autoAdjust="0"/>
    <p:restoredTop sz="82665" autoAdjust="0"/>
  </p:normalViewPr>
  <p:slideViewPr>
    <p:cSldViewPr snapToGrid="0">
      <p:cViewPr>
        <p:scale>
          <a:sx n="50" d="100"/>
          <a:sy n="50" d="100"/>
        </p:scale>
        <p:origin x="1651" y="384"/>
      </p:cViewPr>
      <p:guideLst/>
    </p:cSldViewPr>
  </p:slideViewPr>
  <p:notesTextViewPr>
    <p:cViewPr>
      <p:scale>
        <a:sx n="150" d="100"/>
        <a:sy n="150" d="100"/>
      </p:scale>
      <p:origin x="0" y="0"/>
    </p:cViewPr>
  </p:notesTextViewPr>
  <p:notesViewPr>
    <p:cSldViewPr snapToGrid="0">
      <p:cViewPr varScale="1">
        <p:scale>
          <a:sx n="65" d="100"/>
          <a:sy n="65" d="100"/>
        </p:scale>
        <p:origin x="3154" y="4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Galvenes vietturis 1">
            <a:extLst>
              <a:ext uri="{FF2B5EF4-FFF2-40B4-BE49-F238E27FC236}">
                <a16:creationId xmlns:a16="http://schemas.microsoft.com/office/drawing/2014/main" id="{2BACB3BF-84AA-86CB-EBBD-4C13F154E4BA}"/>
              </a:ext>
            </a:extLst>
          </p:cNvPr>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lv-LV"/>
          </a:p>
        </p:txBody>
      </p:sp>
      <p:sp>
        <p:nvSpPr>
          <p:cNvPr id="3" name="Datuma vietturis 2">
            <a:extLst>
              <a:ext uri="{FF2B5EF4-FFF2-40B4-BE49-F238E27FC236}">
                <a16:creationId xmlns:a16="http://schemas.microsoft.com/office/drawing/2014/main" id="{C945B95A-C413-4BBA-D023-BAFE48C77BC7}"/>
              </a:ext>
            </a:extLst>
          </p:cNvPr>
          <p:cNvSpPr>
            <a:spLocks noGrp="1"/>
          </p:cNvSpPr>
          <p:nvPr>
            <p:ph type="dt" sz="quarter" idx="1"/>
          </p:nvPr>
        </p:nvSpPr>
        <p:spPr>
          <a:xfrm>
            <a:off x="3970938" y="0"/>
            <a:ext cx="3037840" cy="466434"/>
          </a:xfrm>
          <a:prstGeom prst="rect">
            <a:avLst/>
          </a:prstGeom>
        </p:spPr>
        <p:txBody>
          <a:bodyPr vert="horz" lIns="93177" tIns="46589" rIns="93177" bIns="46589" rtlCol="0"/>
          <a:lstStyle>
            <a:lvl1pPr algn="r">
              <a:defRPr sz="1200"/>
            </a:lvl1pPr>
          </a:lstStyle>
          <a:p>
            <a:fld id="{A2CB2EA4-3863-48B6-91F8-484806681338}" type="datetimeFigureOut">
              <a:rPr lang="lv-LV" smtClean="0"/>
              <a:t>26.08.2024</a:t>
            </a:fld>
            <a:endParaRPr lang="lv-LV"/>
          </a:p>
        </p:txBody>
      </p:sp>
      <p:sp>
        <p:nvSpPr>
          <p:cNvPr id="4" name="Kājenes vietturis 3">
            <a:extLst>
              <a:ext uri="{FF2B5EF4-FFF2-40B4-BE49-F238E27FC236}">
                <a16:creationId xmlns:a16="http://schemas.microsoft.com/office/drawing/2014/main" id="{515FDAC5-731E-0E02-3A6B-1D27ABBEFE45}"/>
              </a:ext>
            </a:extLst>
          </p:cNvPr>
          <p:cNvSpPr>
            <a:spLocks noGrp="1"/>
          </p:cNvSpPr>
          <p:nvPr>
            <p:ph type="ftr" sz="quarter" idx="2"/>
          </p:nvPr>
        </p:nvSpPr>
        <p:spPr>
          <a:xfrm>
            <a:off x="0" y="8829967"/>
            <a:ext cx="3037840" cy="466433"/>
          </a:xfrm>
          <a:prstGeom prst="rect">
            <a:avLst/>
          </a:prstGeom>
        </p:spPr>
        <p:txBody>
          <a:bodyPr vert="horz" lIns="93177" tIns="46589" rIns="93177" bIns="46589" rtlCol="0" anchor="b"/>
          <a:lstStyle>
            <a:lvl1pPr algn="l">
              <a:defRPr sz="1200"/>
            </a:lvl1pPr>
          </a:lstStyle>
          <a:p>
            <a:endParaRPr lang="lv-LV"/>
          </a:p>
        </p:txBody>
      </p:sp>
      <p:sp>
        <p:nvSpPr>
          <p:cNvPr id="5" name="Slaida numura vietturis 4">
            <a:extLst>
              <a:ext uri="{FF2B5EF4-FFF2-40B4-BE49-F238E27FC236}">
                <a16:creationId xmlns:a16="http://schemas.microsoft.com/office/drawing/2014/main" id="{BB21C135-9D03-14CC-A10A-6860DE647490}"/>
              </a:ext>
            </a:extLst>
          </p:cNvPr>
          <p:cNvSpPr>
            <a:spLocks noGrp="1"/>
          </p:cNvSpPr>
          <p:nvPr>
            <p:ph type="sldNum" sz="quarter" idx="3"/>
          </p:nvPr>
        </p:nvSpPr>
        <p:spPr>
          <a:xfrm>
            <a:off x="3970938" y="8829967"/>
            <a:ext cx="3037840" cy="466433"/>
          </a:xfrm>
          <a:prstGeom prst="rect">
            <a:avLst/>
          </a:prstGeom>
        </p:spPr>
        <p:txBody>
          <a:bodyPr vert="horz" lIns="93177" tIns="46589" rIns="93177" bIns="46589" rtlCol="0" anchor="b"/>
          <a:lstStyle>
            <a:lvl1pPr algn="r">
              <a:defRPr sz="1200"/>
            </a:lvl1pPr>
          </a:lstStyle>
          <a:p>
            <a:fld id="{40A01161-8A07-4D92-8AD9-D92A5FACC4EF}" type="slidenum">
              <a:rPr lang="lv-LV" smtClean="0"/>
              <a:t>‹#›</a:t>
            </a:fld>
            <a:endParaRPr lang="lv-LV"/>
          </a:p>
        </p:txBody>
      </p:sp>
    </p:spTree>
    <p:extLst>
      <p:ext uri="{BB962C8B-B14F-4D97-AF65-F5344CB8AC3E}">
        <p14:creationId xmlns:p14="http://schemas.microsoft.com/office/powerpoint/2010/main" val="93728173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lv-LV"/>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3EE21990-72FD-4F2C-8BD7-8975FC12F00B}" type="datetimeFigureOut">
              <a:rPr lang="lv-LV" smtClean="0"/>
              <a:t>26.08.2024</a:t>
            </a:fld>
            <a:endParaRPr lang="lv-LV"/>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lv-LV"/>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lv-LV"/>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lv-LV"/>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F43E3A39-F0E6-4DBB-A897-EDEB3961B8B5}" type="slidenum">
              <a:rPr lang="lv-LV" smtClean="0"/>
              <a:t>‹#›</a:t>
            </a:fld>
            <a:endParaRPr lang="lv-LV"/>
          </a:p>
        </p:txBody>
      </p:sp>
    </p:spTree>
    <p:extLst>
      <p:ext uri="{BB962C8B-B14F-4D97-AF65-F5344CB8AC3E}">
        <p14:creationId xmlns:p14="http://schemas.microsoft.com/office/powerpoint/2010/main" val="172834195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lide Image Placeholder 1">
            <a:extLst>
              <a:ext uri="{FF2B5EF4-FFF2-40B4-BE49-F238E27FC236}">
                <a16:creationId xmlns:a16="http://schemas.microsoft.com/office/drawing/2014/main" id="{7F7072F8-94B0-4898-B341-A305228E68CA}"/>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315" name="Notes Placeholder 2">
            <a:extLst>
              <a:ext uri="{FF2B5EF4-FFF2-40B4-BE49-F238E27FC236}">
                <a16:creationId xmlns:a16="http://schemas.microsoft.com/office/drawing/2014/main" id="{E0AD87C2-0DDC-4A81-A877-5E536071FF5A}"/>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lv-LV" altLang="lv-LV" dirty="0"/>
          </a:p>
        </p:txBody>
      </p:sp>
      <p:sp>
        <p:nvSpPr>
          <p:cNvPr id="13316" name="Slide Number Placeholder 3">
            <a:extLst>
              <a:ext uri="{FF2B5EF4-FFF2-40B4-BE49-F238E27FC236}">
                <a16:creationId xmlns:a16="http://schemas.microsoft.com/office/drawing/2014/main" id="{149A11AB-3885-414C-901B-BF6C0AEAB8A2}"/>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E2AD0B49-A7D2-437B-A8A7-EB9C9EBD486F}" type="slidenum">
              <a:rPr lang="lv-LV" altLang="lv-LV"/>
              <a:pPr/>
              <a:t>1</a:t>
            </a:fld>
            <a:endParaRPr lang="lv-LV" altLang="lv-LV"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strategic agenda for 2024-2029 (June 2024)</a:t>
            </a:r>
          </a:p>
          <a:p>
            <a:endParaRPr lang="lv-LV" dirty="0"/>
          </a:p>
        </p:txBody>
      </p:sp>
      <p:sp>
        <p:nvSpPr>
          <p:cNvPr id="4" name="Slide Number Placeholder 3"/>
          <p:cNvSpPr>
            <a:spLocks noGrp="1"/>
          </p:cNvSpPr>
          <p:nvPr>
            <p:ph type="sldNum" sz="quarter" idx="5"/>
          </p:nvPr>
        </p:nvSpPr>
        <p:spPr/>
        <p:txBody>
          <a:bodyPr/>
          <a:lstStyle/>
          <a:p>
            <a:fld id="{F43E3A39-F0E6-4DBB-A897-EDEB3961B8B5}" type="slidenum">
              <a:rPr lang="lv-LV" smtClean="0"/>
              <a:t>2</a:t>
            </a:fld>
            <a:endParaRPr lang="lv-LV"/>
          </a:p>
        </p:txBody>
      </p:sp>
    </p:spTree>
    <p:extLst>
      <p:ext uri="{BB962C8B-B14F-4D97-AF65-F5344CB8AC3E}">
        <p14:creationId xmlns:p14="http://schemas.microsoft.com/office/powerpoint/2010/main" val="39186761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lv-LV" dirty="0"/>
          </a:p>
        </p:txBody>
      </p:sp>
      <p:sp>
        <p:nvSpPr>
          <p:cNvPr id="4" name="Slide Number Placeholder 3"/>
          <p:cNvSpPr>
            <a:spLocks noGrp="1"/>
          </p:cNvSpPr>
          <p:nvPr>
            <p:ph type="sldNum" sz="quarter" idx="5"/>
          </p:nvPr>
        </p:nvSpPr>
        <p:spPr/>
        <p:txBody>
          <a:bodyPr/>
          <a:lstStyle/>
          <a:p>
            <a:fld id="{E9BB4630-D7C7-4E5B-8CA1-11ECA8C22ED9}" type="slidenum">
              <a:rPr lang="en-GB" smtClean="0"/>
              <a:t>7</a:t>
            </a:fld>
            <a:endParaRPr lang="en-GB"/>
          </a:p>
        </p:txBody>
      </p:sp>
    </p:spTree>
    <p:extLst>
      <p:ext uri="{BB962C8B-B14F-4D97-AF65-F5344CB8AC3E}">
        <p14:creationId xmlns:p14="http://schemas.microsoft.com/office/powerpoint/2010/main" val="295895771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lv-LV" dirty="0"/>
          </a:p>
        </p:txBody>
      </p:sp>
      <p:sp>
        <p:nvSpPr>
          <p:cNvPr id="4" name="Slide Number Placeholder 3"/>
          <p:cNvSpPr>
            <a:spLocks noGrp="1"/>
          </p:cNvSpPr>
          <p:nvPr>
            <p:ph type="sldNum" sz="quarter" idx="5"/>
          </p:nvPr>
        </p:nvSpPr>
        <p:spPr/>
        <p:txBody>
          <a:bodyPr/>
          <a:lstStyle/>
          <a:p>
            <a:fld id="{F43E3A39-F0E6-4DBB-A897-EDEB3961B8B5}" type="slidenum">
              <a:rPr lang="lv-LV" smtClean="0"/>
              <a:t>11</a:t>
            </a:fld>
            <a:endParaRPr lang="lv-LV"/>
          </a:p>
        </p:txBody>
      </p:sp>
    </p:spTree>
    <p:extLst>
      <p:ext uri="{BB962C8B-B14F-4D97-AF65-F5344CB8AC3E}">
        <p14:creationId xmlns:p14="http://schemas.microsoft.com/office/powerpoint/2010/main" val="12803835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lv-LV" dirty="0"/>
          </a:p>
        </p:txBody>
      </p:sp>
      <p:sp>
        <p:nvSpPr>
          <p:cNvPr id="4" name="Slide Number Placeholder 3"/>
          <p:cNvSpPr>
            <a:spLocks noGrp="1"/>
          </p:cNvSpPr>
          <p:nvPr>
            <p:ph type="sldNum" sz="quarter" idx="5"/>
          </p:nvPr>
        </p:nvSpPr>
        <p:spPr/>
        <p:txBody>
          <a:bodyPr/>
          <a:lstStyle/>
          <a:p>
            <a:fld id="{F43E3A39-F0E6-4DBB-A897-EDEB3961B8B5}" type="slidenum">
              <a:rPr lang="lv-LV" smtClean="0"/>
              <a:t>15</a:t>
            </a:fld>
            <a:endParaRPr lang="lv-LV"/>
          </a:p>
        </p:txBody>
      </p:sp>
    </p:spTree>
    <p:extLst>
      <p:ext uri="{BB962C8B-B14F-4D97-AF65-F5344CB8AC3E}">
        <p14:creationId xmlns:p14="http://schemas.microsoft.com/office/powerpoint/2010/main" val="91038473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29B18E-20FF-4E19-B143-EB763A43CD0E}"/>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lv-LV"/>
          </a:p>
        </p:txBody>
      </p:sp>
      <p:sp>
        <p:nvSpPr>
          <p:cNvPr id="3" name="Subtitle 2">
            <a:extLst>
              <a:ext uri="{FF2B5EF4-FFF2-40B4-BE49-F238E27FC236}">
                <a16:creationId xmlns:a16="http://schemas.microsoft.com/office/drawing/2014/main" id="{6B0AD9F4-15EA-4A04-A0F3-FB0C54ECA31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lv-LV"/>
          </a:p>
        </p:txBody>
      </p:sp>
      <p:sp>
        <p:nvSpPr>
          <p:cNvPr id="4" name="Date Placeholder 3">
            <a:extLst>
              <a:ext uri="{FF2B5EF4-FFF2-40B4-BE49-F238E27FC236}">
                <a16:creationId xmlns:a16="http://schemas.microsoft.com/office/drawing/2014/main" id="{D9286782-B49D-481B-A15B-2F3E07400D27}"/>
              </a:ext>
            </a:extLst>
          </p:cNvPr>
          <p:cNvSpPr>
            <a:spLocks noGrp="1"/>
          </p:cNvSpPr>
          <p:nvPr>
            <p:ph type="dt" sz="half" idx="10"/>
          </p:nvPr>
        </p:nvSpPr>
        <p:spPr/>
        <p:txBody>
          <a:bodyPr/>
          <a:lstStyle/>
          <a:p>
            <a:endParaRPr lang="lv-LV"/>
          </a:p>
        </p:txBody>
      </p:sp>
      <p:sp>
        <p:nvSpPr>
          <p:cNvPr id="5" name="Footer Placeholder 4">
            <a:extLst>
              <a:ext uri="{FF2B5EF4-FFF2-40B4-BE49-F238E27FC236}">
                <a16:creationId xmlns:a16="http://schemas.microsoft.com/office/drawing/2014/main" id="{72689575-379C-4A61-B2D6-FB133736FDDE}"/>
              </a:ext>
            </a:extLst>
          </p:cNvPr>
          <p:cNvSpPr>
            <a:spLocks noGrp="1"/>
          </p:cNvSpPr>
          <p:nvPr>
            <p:ph type="ftr" sz="quarter" idx="11"/>
          </p:nvPr>
        </p:nvSpPr>
        <p:spPr/>
        <p:txBody>
          <a:bodyPr/>
          <a:lstStyle/>
          <a:p>
            <a:endParaRPr lang="lv-LV"/>
          </a:p>
        </p:txBody>
      </p:sp>
      <p:sp>
        <p:nvSpPr>
          <p:cNvPr id="6" name="Slide Number Placeholder 5">
            <a:extLst>
              <a:ext uri="{FF2B5EF4-FFF2-40B4-BE49-F238E27FC236}">
                <a16:creationId xmlns:a16="http://schemas.microsoft.com/office/drawing/2014/main" id="{6D19A390-ADEC-4F0B-9D01-9975C889E2D9}"/>
              </a:ext>
            </a:extLst>
          </p:cNvPr>
          <p:cNvSpPr>
            <a:spLocks noGrp="1"/>
          </p:cNvSpPr>
          <p:nvPr>
            <p:ph type="sldNum" sz="quarter" idx="12"/>
          </p:nvPr>
        </p:nvSpPr>
        <p:spPr/>
        <p:txBody>
          <a:bodyPr/>
          <a:lstStyle/>
          <a:p>
            <a:fld id="{660F3F40-12FA-4968-8235-5F18DAFE2DEF}" type="slidenum">
              <a:rPr lang="lv-LV" smtClean="0"/>
              <a:t>‹#›</a:t>
            </a:fld>
            <a:endParaRPr lang="lv-LV"/>
          </a:p>
        </p:txBody>
      </p:sp>
      <p:pic>
        <p:nvPicPr>
          <p:cNvPr id="8" name="Picture 7">
            <a:extLst>
              <a:ext uri="{FF2B5EF4-FFF2-40B4-BE49-F238E27FC236}">
                <a16:creationId xmlns:a16="http://schemas.microsoft.com/office/drawing/2014/main" id="{F05963BC-6530-24B5-4258-2FAF6F5B4A91}"/>
              </a:ext>
            </a:extLst>
          </p:cNvPr>
          <p:cNvPicPr>
            <a:picLocks noChangeAspect="1"/>
          </p:cNvPicPr>
          <p:nvPr userDrawn="1"/>
        </p:nvPicPr>
        <p:blipFill>
          <a:blip r:embed="rId2" cstate="print"/>
          <a:srcRect/>
          <a:stretch>
            <a:fillRect/>
          </a:stretch>
        </p:blipFill>
        <p:spPr bwMode="auto">
          <a:xfrm>
            <a:off x="0" y="6734969"/>
            <a:ext cx="12192000" cy="246062"/>
          </a:xfrm>
          <a:prstGeom prst="rect">
            <a:avLst/>
          </a:prstGeom>
          <a:noFill/>
          <a:ln w="9525">
            <a:noFill/>
            <a:miter lim="800000"/>
            <a:headEnd/>
            <a:tailEnd/>
          </a:ln>
        </p:spPr>
      </p:pic>
      <p:pic>
        <p:nvPicPr>
          <p:cNvPr id="1026" name="Picture 2">
            <a:extLst>
              <a:ext uri="{FF2B5EF4-FFF2-40B4-BE49-F238E27FC236}">
                <a16:creationId xmlns:a16="http://schemas.microsoft.com/office/drawing/2014/main" id="{70F7A526-59F3-443F-08E8-FD33F1719719}"/>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208810" y="23813"/>
            <a:ext cx="1815668" cy="18156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277699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051654-83F3-461A-B246-B7B4C1E45283}"/>
              </a:ext>
            </a:extLst>
          </p:cNvPr>
          <p:cNvSpPr>
            <a:spLocks noGrp="1"/>
          </p:cNvSpPr>
          <p:nvPr>
            <p:ph type="title"/>
          </p:nvPr>
        </p:nvSpPr>
        <p:spPr/>
        <p:txBody>
          <a:bodyPr/>
          <a:lstStyle/>
          <a:p>
            <a:r>
              <a:rPr lang="en-US"/>
              <a:t>Click to edit Master title style</a:t>
            </a:r>
            <a:endParaRPr lang="lv-LV"/>
          </a:p>
        </p:txBody>
      </p:sp>
      <p:sp>
        <p:nvSpPr>
          <p:cNvPr id="3" name="Vertical Text Placeholder 2">
            <a:extLst>
              <a:ext uri="{FF2B5EF4-FFF2-40B4-BE49-F238E27FC236}">
                <a16:creationId xmlns:a16="http://schemas.microsoft.com/office/drawing/2014/main" id="{A18D2883-830D-4E6F-9D87-510C2FED2EAD}"/>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lv-LV"/>
          </a:p>
        </p:txBody>
      </p:sp>
      <p:sp>
        <p:nvSpPr>
          <p:cNvPr id="4" name="Date Placeholder 3">
            <a:extLst>
              <a:ext uri="{FF2B5EF4-FFF2-40B4-BE49-F238E27FC236}">
                <a16:creationId xmlns:a16="http://schemas.microsoft.com/office/drawing/2014/main" id="{4F390AD9-2B88-44A9-8733-DC27A4DD18AA}"/>
              </a:ext>
            </a:extLst>
          </p:cNvPr>
          <p:cNvSpPr>
            <a:spLocks noGrp="1"/>
          </p:cNvSpPr>
          <p:nvPr>
            <p:ph type="dt" sz="half" idx="10"/>
          </p:nvPr>
        </p:nvSpPr>
        <p:spPr/>
        <p:txBody>
          <a:bodyPr/>
          <a:lstStyle/>
          <a:p>
            <a:endParaRPr lang="lv-LV"/>
          </a:p>
        </p:txBody>
      </p:sp>
      <p:sp>
        <p:nvSpPr>
          <p:cNvPr id="5" name="Footer Placeholder 4">
            <a:extLst>
              <a:ext uri="{FF2B5EF4-FFF2-40B4-BE49-F238E27FC236}">
                <a16:creationId xmlns:a16="http://schemas.microsoft.com/office/drawing/2014/main" id="{513CE9EB-76F8-42D0-8A1D-4666FCE11E27}"/>
              </a:ext>
            </a:extLst>
          </p:cNvPr>
          <p:cNvSpPr>
            <a:spLocks noGrp="1"/>
          </p:cNvSpPr>
          <p:nvPr>
            <p:ph type="ftr" sz="quarter" idx="11"/>
          </p:nvPr>
        </p:nvSpPr>
        <p:spPr/>
        <p:txBody>
          <a:bodyPr/>
          <a:lstStyle/>
          <a:p>
            <a:endParaRPr lang="lv-LV"/>
          </a:p>
        </p:txBody>
      </p:sp>
      <p:sp>
        <p:nvSpPr>
          <p:cNvPr id="6" name="Slide Number Placeholder 5">
            <a:extLst>
              <a:ext uri="{FF2B5EF4-FFF2-40B4-BE49-F238E27FC236}">
                <a16:creationId xmlns:a16="http://schemas.microsoft.com/office/drawing/2014/main" id="{56ADDDFA-E70A-402D-B501-A6A73B114C06}"/>
              </a:ext>
            </a:extLst>
          </p:cNvPr>
          <p:cNvSpPr>
            <a:spLocks noGrp="1"/>
          </p:cNvSpPr>
          <p:nvPr>
            <p:ph type="sldNum" sz="quarter" idx="12"/>
          </p:nvPr>
        </p:nvSpPr>
        <p:spPr/>
        <p:txBody>
          <a:bodyPr/>
          <a:lstStyle/>
          <a:p>
            <a:fld id="{660F3F40-12FA-4968-8235-5F18DAFE2DEF}" type="slidenum">
              <a:rPr lang="lv-LV" smtClean="0"/>
              <a:t>‹#›</a:t>
            </a:fld>
            <a:endParaRPr lang="lv-LV"/>
          </a:p>
        </p:txBody>
      </p:sp>
      <p:pic>
        <p:nvPicPr>
          <p:cNvPr id="8" name="Picture 7">
            <a:extLst>
              <a:ext uri="{FF2B5EF4-FFF2-40B4-BE49-F238E27FC236}">
                <a16:creationId xmlns:a16="http://schemas.microsoft.com/office/drawing/2014/main" id="{635CF91A-58C7-F5E4-755B-D3A4DC95E26E}"/>
              </a:ext>
            </a:extLst>
          </p:cNvPr>
          <p:cNvPicPr>
            <a:picLocks noChangeAspect="1"/>
          </p:cNvPicPr>
          <p:nvPr userDrawn="1"/>
        </p:nvPicPr>
        <p:blipFill>
          <a:blip r:embed="rId2" cstate="print"/>
          <a:srcRect/>
          <a:stretch>
            <a:fillRect/>
          </a:stretch>
        </p:blipFill>
        <p:spPr bwMode="auto">
          <a:xfrm>
            <a:off x="0" y="6734969"/>
            <a:ext cx="12192000" cy="246062"/>
          </a:xfrm>
          <a:prstGeom prst="rect">
            <a:avLst/>
          </a:prstGeom>
          <a:noFill/>
          <a:ln w="9525">
            <a:noFill/>
            <a:miter lim="800000"/>
            <a:headEnd/>
            <a:tailEnd/>
          </a:ln>
        </p:spPr>
      </p:pic>
      <p:pic>
        <p:nvPicPr>
          <p:cNvPr id="9" name="Picture 2">
            <a:extLst>
              <a:ext uri="{FF2B5EF4-FFF2-40B4-BE49-F238E27FC236}">
                <a16:creationId xmlns:a16="http://schemas.microsoft.com/office/drawing/2014/main" id="{9755F3E7-0A91-2F7D-BF65-551244DE83FE}"/>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208810" y="23813"/>
            <a:ext cx="1815668" cy="18156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6953374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A98B521-2DDC-4E06-9FEE-DB49F87B48A6}"/>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lv-LV"/>
          </a:p>
        </p:txBody>
      </p:sp>
      <p:sp>
        <p:nvSpPr>
          <p:cNvPr id="3" name="Vertical Text Placeholder 2">
            <a:extLst>
              <a:ext uri="{FF2B5EF4-FFF2-40B4-BE49-F238E27FC236}">
                <a16:creationId xmlns:a16="http://schemas.microsoft.com/office/drawing/2014/main" id="{E203A677-5CC0-4A89-94F7-880E76E5A468}"/>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lv-LV"/>
          </a:p>
        </p:txBody>
      </p:sp>
      <p:sp>
        <p:nvSpPr>
          <p:cNvPr id="4" name="Date Placeholder 3">
            <a:extLst>
              <a:ext uri="{FF2B5EF4-FFF2-40B4-BE49-F238E27FC236}">
                <a16:creationId xmlns:a16="http://schemas.microsoft.com/office/drawing/2014/main" id="{1398728C-CCD1-4AA2-AA96-FA9F2F152C45}"/>
              </a:ext>
            </a:extLst>
          </p:cNvPr>
          <p:cNvSpPr>
            <a:spLocks noGrp="1"/>
          </p:cNvSpPr>
          <p:nvPr>
            <p:ph type="dt" sz="half" idx="10"/>
          </p:nvPr>
        </p:nvSpPr>
        <p:spPr/>
        <p:txBody>
          <a:bodyPr/>
          <a:lstStyle/>
          <a:p>
            <a:endParaRPr lang="lv-LV"/>
          </a:p>
        </p:txBody>
      </p:sp>
      <p:sp>
        <p:nvSpPr>
          <p:cNvPr id="5" name="Footer Placeholder 4">
            <a:extLst>
              <a:ext uri="{FF2B5EF4-FFF2-40B4-BE49-F238E27FC236}">
                <a16:creationId xmlns:a16="http://schemas.microsoft.com/office/drawing/2014/main" id="{02CD5B90-2350-4E63-976D-59B319F53675}"/>
              </a:ext>
            </a:extLst>
          </p:cNvPr>
          <p:cNvSpPr>
            <a:spLocks noGrp="1"/>
          </p:cNvSpPr>
          <p:nvPr>
            <p:ph type="ftr" sz="quarter" idx="11"/>
          </p:nvPr>
        </p:nvSpPr>
        <p:spPr/>
        <p:txBody>
          <a:bodyPr/>
          <a:lstStyle/>
          <a:p>
            <a:endParaRPr lang="lv-LV"/>
          </a:p>
        </p:txBody>
      </p:sp>
      <p:sp>
        <p:nvSpPr>
          <p:cNvPr id="6" name="Slide Number Placeholder 5">
            <a:extLst>
              <a:ext uri="{FF2B5EF4-FFF2-40B4-BE49-F238E27FC236}">
                <a16:creationId xmlns:a16="http://schemas.microsoft.com/office/drawing/2014/main" id="{5E75E050-3379-442B-92A2-D87B820EDCD9}"/>
              </a:ext>
            </a:extLst>
          </p:cNvPr>
          <p:cNvSpPr>
            <a:spLocks noGrp="1"/>
          </p:cNvSpPr>
          <p:nvPr>
            <p:ph type="sldNum" sz="quarter" idx="12"/>
          </p:nvPr>
        </p:nvSpPr>
        <p:spPr/>
        <p:txBody>
          <a:bodyPr/>
          <a:lstStyle/>
          <a:p>
            <a:fld id="{660F3F40-12FA-4968-8235-5F18DAFE2DEF}" type="slidenum">
              <a:rPr lang="lv-LV" smtClean="0"/>
              <a:t>‹#›</a:t>
            </a:fld>
            <a:endParaRPr lang="lv-LV"/>
          </a:p>
        </p:txBody>
      </p:sp>
      <p:pic>
        <p:nvPicPr>
          <p:cNvPr id="8" name="Picture 7">
            <a:extLst>
              <a:ext uri="{FF2B5EF4-FFF2-40B4-BE49-F238E27FC236}">
                <a16:creationId xmlns:a16="http://schemas.microsoft.com/office/drawing/2014/main" id="{6A4A3C62-73CB-97C2-A26F-C713147BDC5B}"/>
              </a:ext>
            </a:extLst>
          </p:cNvPr>
          <p:cNvPicPr>
            <a:picLocks noChangeAspect="1"/>
          </p:cNvPicPr>
          <p:nvPr userDrawn="1"/>
        </p:nvPicPr>
        <p:blipFill>
          <a:blip r:embed="rId2" cstate="print"/>
          <a:srcRect/>
          <a:stretch>
            <a:fillRect/>
          </a:stretch>
        </p:blipFill>
        <p:spPr bwMode="auto">
          <a:xfrm>
            <a:off x="0" y="6734969"/>
            <a:ext cx="12192000" cy="246062"/>
          </a:xfrm>
          <a:prstGeom prst="rect">
            <a:avLst/>
          </a:prstGeom>
          <a:noFill/>
          <a:ln w="9525">
            <a:noFill/>
            <a:miter lim="800000"/>
            <a:headEnd/>
            <a:tailEnd/>
          </a:ln>
        </p:spPr>
      </p:pic>
      <p:pic>
        <p:nvPicPr>
          <p:cNvPr id="9" name="Picture 2">
            <a:extLst>
              <a:ext uri="{FF2B5EF4-FFF2-40B4-BE49-F238E27FC236}">
                <a16:creationId xmlns:a16="http://schemas.microsoft.com/office/drawing/2014/main" id="{E3BA3BCA-E90A-00D1-AB01-6F1EC9FD61A4}"/>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208810" y="23813"/>
            <a:ext cx="1815668" cy="18156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5697635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pic>
        <p:nvPicPr>
          <p:cNvPr id="6" name="Picture 7"/>
          <p:cNvPicPr>
            <a:picLocks noChangeAspect="1"/>
          </p:cNvPicPr>
          <p:nvPr userDrawn="1"/>
        </p:nvPicPr>
        <p:blipFill>
          <a:blip r:embed="rId2" cstate="print"/>
          <a:srcRect/>
          <a:stretch>
            <a:fillRect/>
          </a:stretch>
        </p:blipFill>
        <p:spPr bwMode="auto">
          <a:xfrm>
            <a:off x="0" y="6734969"/>
            <a:ext cx="12192000" cy="246062"/>
          </a:xfrm>
          <a:prstGeom prst="rect">
            <a:avLst/>
          </a:prstGeom>
          <a:noFill/>
          <a:ln w="9525">
            <a:noFill/>
            <a:miter lim="800000"/>
            <a:headEnd/>
            <a:tailEnd/>
          </a:ln>
        </p:spPr>
      </p:pic>
      <p:sp>
        <p:nvSpPr>
          <p:cNvPr id="7" name="Title 1"/>
          <p:cNvSpPr txBox="1">
            <a:spLocks/>
          </p:cNvSpPr>
          <p:nvPr userDrawn="1"/>
        </p:nvSpPr>
        <p:spPr>
          <a:xfrm>
            <a:off x="914400" y="4724400"/>
            <a:ext cx="10363200" cy="1036638"/>
          </a:xfrm>
          <a:prstGeom prst="rect">
            <a:avLst/>
          </a:prstGeom>
        </p:spPr>
        <p:txBody>
          <a:bodyPr lIns="93957" tIns="46979" rIns="93957" bIns="46979">
            <a:normAutofit/>
          </a:bodyPr>
          <a:lstStyle>
            <a:lvl1pPr algn="l" defTabSz="939575" rtl="0" eaLnBrk="1" latinLnBrk="0" hangingPunct="1">
              <a:spcBef>
                <a:spcPct val="0"/>
              </a:spcBef>
              <a:buNone/>
              <a:defRPr sz="2400" kern="1200">
                <a:solidFill>
                  <a:schemeClr val="tx1"/>
                </a:solidFill>
                <a:latin typeface="Times New Roman" panose="02020603050405020304" pitchFamily="18" charset="0"/>
                <a:ea typeface="+mj-ea"/>
                <a:cs typeface="Times New Roman" panose="02020603050405020304" pitchFamily="18" charset="0"/>
              </a:defRPr>
            </a:lvl1pPr>
          </a:lstStyle>
          <a:p>
            <a:pPr algn="ctr" fontAlgn="auto">
              <a:spcAft>
                <a:spcPts val="0"/>
              </a:spcAft>
              <a:defRPr/>
            </a:pPr>
            <a:endParaRPr lang="lv-LV" sz="1400" dirty="0">
              <a:latin typeface="Verdana" panose="020B0604030504040204" pitchFamily="34" charset="0"/>
              <a:ea typeface="Verdana" panose="020B0604030504040204" pitchFamily="34" charset="0"/>
              <a:cs typeface="Verdana" panose="020B0604030504040204" pitchFamily="34" charset="0"/>
            </a:endParaRPr>
          </a:p>
        </p:txBody>
      </p:sp>
      <p:sp>
        <p:nvSpPr>
          <p:cNvPr id="9" name="Title 1"/>
          <p:cNvSpPr>
            <a:spLocks noGrp="1"/>
          </p:cNvSpPr>
          <p:nvPr>
            <p:ph type="title"/>
          </p:nvPr>
        </p:nvSpPr>
        <p:spPr>
          <a:xfrm>
            <a:off x="914400" y="3505200"/>
            <a:ext cx="10363200" cy="960442"/>
          </a:xfrm>
        </p:spPr>
        <p:txBody>
          <a:bodyPr anchor="t">
            <a:normAutofit/>
          </a:bodyPr>
          <a:lstStyle>
            <a:lvl1pPr algn="ctr">
              <a:defRPr sz="3200" b="1" baseline="0">
                <a:latin typeface="Verdana" panose="020B0604030504040204" pitchFamily="34" charset="0"/>
                <a:ea typeface="Verdana" panose="020B0604030504040204" pitchFamily="34" charset="0"/>
                <a:cs typeface="Verdana" panose="020B0604030504040204" pitchFamily="34" charset="0"/>
              </a:defRPr>
            </a:lvl1pPr>
          </a:lstStyle>
          <a:p>
            <a:r>
              <a:rPr lang="en-US"/>
              <a:t>Click to edit Master title style</a:t>
            </a:r>
            <a:endParaRPr lang="en-US" dirty="0"/>
          </a:p>
        </p:txBody>
      </p:sp>
      <p:sp>
        <p:nvSpPr>
          <p:cNvPr id="18" name="Text Placeholder 17"/>
          <p:cNvSpPr>
            <a:spLocks noGrp="1"/>
          </p:cNvSpPr>
          <p:nvPr>
            <p:ph type="body" sz="quarter" idx="10"/>
          </p:nvPr>
        </p:nvSpPr>
        <p:spPr>
          <a:xfrm>
            <a:off x="914400" y="4724400"/>
            <a:ext cx="10363200" cy="914400"/>
          </a:xfrm>
        </p:spPr>
        <p:txBody>
          <a:bodyPr>
            <a:normAutofit/>
          </a:bodyPr>
          <a:lstStyle>
            <a:lvl1pPr marL="0" indent="0" algn="ctr">
              <a:buNone/>
              <a:defRPr sz="1400" baseline="0">
                <a:latin typeface="Verdana" panose="020B0604030504040204" pitchFamily="34" charset="0"/>
                <a:ea typeface="Verdana" panose="020B0604030504040204" pitchFamily="34" charset="0"/>
                <a:cs typeface="Verdana" panose="020B0604030504040204" pitchFamily="34" charset="0"/>
              </a:defRPr>
            </a:lvl1pPr>
          </a:lstStyle>
          <a:p>
            <a:pPr lvl="0"/>
            <a:r>
              <a:rPr lang="en-US"/>
              <a:t>Click to edit Master text styles</a:t>
            </a:r>
          </a:p>
        </p:txBody>
      </p:sp>
      <p:sp>
        <p:nvSpPr>
          <p:cNvPr id="20" name="Text Placeholder 19"/>
          <p:cNvSpPr>
            <a:spLocks noGrp="1"/>
          </p:cNvSpPr>
          <p:nvPr>
            <p:ph type="body" sz="quarter" idx="11"/>
          </p:nvPr>
        </p:nvSpPr>
        <p:spPr>
          <a:xfrm>
            <a:off x="914400" y="5761038"/>
            <a:ext cx="10363200" cy="639762"/>
          </a:xfrm>
        </p:spPr>
        <p:txBody>
          <a:bodyPr>
            <a:normAutofit/>
          </a:bodyPr>
          <a:lstStyle>
            <a:lvl1pPr marL="0" indent="0" algn="ctr">
              <a:buNone/>
              <a:defRPr sz="1400">
                <a:latin typeface="Verdana" panose="020B0604030504040204" pitchFamily="34" charset="0"/>
                <a:ea typeface="Verdana" panose="020B0604030504040204" pitchFamily="34" charset="0"/>
                <a:cs typeface="Verdana" panose="020B0604030504040204" pitchFamily="34" charset="0"/>
              </a:defRPr>
            </a:lvl1pPr>
          </a:lstStyle>
          <a:p>
            <a:pPr lvl="0"/>
            <a:r>
              <a:rPr lang="en-US"/>
              <a:t>Click to edit Master text styles</a:t>
            </a:r>
          </a:p>
        </p:txBody>
      </p:sp>
      <p:pic>
        <p:nvPicPr>
          <p:cNvPr id="5" name="Attēls 4">
            <a:extLst>
              <a:ext uri="{FF2B5EF4-FFF2-40B4-BE49-F238E27FC236}">
                <a16:creationId xmlns:a16="http://schemas.microsoft.com/office/drawing/2014/main" id="{21AF705B-D2A8-8F29-0237-C5D66E1C077B}"/>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27955" y="5448305"/>
            <a:ext cx="1780036" cy="1030226"/>
          </a:xfrm>
          <a:prstGeom prst="rect">
            <a:avLst/>
          </a:prstGeom>
        </p:spPr>
      </p:pic>
      <p:pic>
        <p:nvPicPr>
          <p:cNvPr id="11" name="Picture 2">
            <a:extLst>
              <a:ext uri="{FF2B5EF4-FFF2-40B4-BE49-F238E27FC236}">
                <a16:creationId xmlns:a16="http://schemas.microsoft.com/office/drawing/2014/main" id="{C09854F8-5D3B-1D16-7B7A-008017CEF042}"/>
              </a:ext>
            </a:extLst>
          </p:cNvPr>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4815951" y="0"/>
            <a:ext cx="1815668" cy="18156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0649577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x">
  <p:cSld name="9_Title and Content">
    <p:bg>
      <p:bgPr>
        <a:solidFill>
          <a:srgbClr val="FFFFFF"/>
        </a:solidFill>
        <a:effectLst/>
      </p:bgPr>
    </p:bg>
    <p:spTree>
      <p:nvGrpSpPr>
        <p:cNvPr id="1" name=""/>
        <p:cNvGrpSpPr/>
        <p:nvPr/>
      </p:nvGrpSpPr>
      <p:grpSpPr>
        <a:xfrm>
          <a:off x="0" y="0"/>
          <a:ext cx="0" cy="0"/>
          <a:chOff x="0" y="0"/>
          <a:chExt cx="0" cy="0"/>
        </a:xfrm>
      </p:grpSpPr>
      <p:sp>
        <p:nvSpPr>
          <p:cNvPr id="78" name="Slide Number"/>
          <p:cNvSpPr txBox="1">
            <a:spLocks noGrp="1"/>
          </p:cNvSpPr>
          <p:nvPr>
            <p:ph type="sldNum" sz="quarter" idx="2"/>
          </p:nvPr>
        </p:nvSpPr>
        <p:spPr>
          <a:xfrm>
            <a:off x="346051" y="6406643"/>
            <a:ext cx="262637" cy="281941"/>
          </a:xfrm>
          <a:prstGeom prst="rect">
            <a:avLst/>
          </a:prstGeom>
        </p:spPr>
        <p:txBody>
          <a:bodyPr anchor="t"/>
          <a:lstStyle>
            <a:lvl1pPr algn="ctr">
              <a:defRPr>
                <a:solidFill>
                  <a:srgbClr val="56358C"/>
                </a:solidFill>
              </a:defRPr>
            </a:lvl1pPr>
          </a:lstStyle>
          <a:p>
            <a:fld id="{86CB4B4D-7CA3-9044-876B-883B54F8677D}" type="slidenum">
              <a:t>‹#›</a:t>
            </a:fld>
            <a:endParaRPr/>
          </a:p>
        </p:txBody>
      </p:sp>
      <p:sp>
        <p:nvSpPr>
          <p:cNvPr id="79" name="Picture Placeholder 26"/>
          <p:cNvSpPr>
            <a:spLocks noGrp="1"/>
          </p:cNvSpPr>
          <p:nvPr>
            <p:ph type="pic" sz="quarter" idx="21"/>
          </p:nvPr>
        </p:nvSpPr>
        <p:spPr>
          <a:xfrm flipH="1">
            <a:off x="1972573" y="2235328"/>
            <a:ext cx="2314576" cy="2312989"/>
          </a:xfrm>
          <a:prstGeom prst="rect">
            <a:avLst/>
          </a:prstGeom>
        </p:spPr>
        <p:txBody>
          <a:bodyPr lIns="91439" rIns="91439">
            <a:noAutofit/>
          </a:bodyPr>
          <a:lstStyle/>
          <a:p>
            <a:endParaRPr/>
          </a:p>
        </p:txBody>
      </p:sp>
      <p:sp>
        <p:nvSpPr>
          <p:cNvPr id="80" name="Picture Placeholder 26"/>
          <p:cNvSpPr>
            <a:spLocks noGrp="1"/>
          </p:cNvSpPr>
          <p:nvPr>
            <p:ph type="pic" sz="quarter" idx="22"/>
          </p:nvPr>
        </p:nvSpPr>
        <p:spPr>
          <a:xfrm>
            <a:off x="5010408" y="2235328"/>
            <a:ext cx="2314576" cy="2312989"/>
          </a:xfrm>
          <a:prstGeom prst="rect">
            <a:avLst/>
          </a:prstGeom>
        </p:spPr>
        <p:txBody>
          <a:bodyPr lIns="91439" rIns="91439">
            <a:noAutofit/>
          </a:bodyPr>
          <a:lstStyle/>
          <a:p>
            <a:endParaRPr/>
          </a:p>
        </p:txBody>
      </p:sp>
      <p:sp>
        <p:nvSpPr>
          <p:cNvPr id="81" name="Picture Placeholder 26"/>
          <p:cNvSpPr>
            <a:spLocks noGrp="1"/>
          </p:cNvSpPr>
          <p:nvPr>
            <p:ph type="pic" sz="quarter" idx="23"/>
          </p:nvPr>
        </p:nvSpPr>
        <p:spPr>
          <a:xfrm>
            <a:off x="7936073" y="2235328"/>
            <a:ext cx="2314576" cy="2312989"/>
          </a:xfrm>
          <a:prstGeom prst="rect">
            <a:avLst/>
          </a:prstGeom>
        </p:spPr>
        <p:txBody>
          <a:bodyPr lIns="91439" rIns="91439">
            <a:noAutofit/>
          </a:bodyPr>
          <a:lstStyle/>
          <a:p>
            <a:endParaRPr/>
          </a:p>
        </p:txBody>
      </p:sp>
      <p:pic>
        <p:nvPicPr>
          <p:cNvPr id="82" name="EIC square.ai" descr="EIC square.ai"/>
          <p:cNvPicPr>
            <a:picLocks noChangeAspect="1"/>
          </p:cNvPicPr>
          <p:nvPr/>
        </p:nvPicPr>
        <p:blipFill>
          <a:blip r:embed="rId2" cstate="hqprint">
            <a:extLst>
              <a:ext uri="{28A0092B-C50C-407E-A947-70E740481C1C}">
                <a14:useLocalDpi xmlns:a14="http://schemas.microsoft.com/office/drawing/2010/main"/>
              </a:ext>
            </a:extLst>
          </a:blip>
          <a:stretch>
            <a:fillRect/>
          </a:stretch>
        </p:blipFill>
        <p:spPr>
          <a:xfrm>
            <a:off x="10651930" y="6247878"/>
            <a:ext cx="1397816" cy="469766"/>
          </a:xfrm>
          <a:prstGeom prst="rect">
            <a:avLst/>
          </a:prstGeom>
          <a:ln w="12700">
            <a:miter lim="400000"/>
          </a:ln>
        </p:spPr>
      </p:pic>
    </p:spTree>
    <p:extLst>
      <p:ext uri="{BB962C8B-B14F-4D97-AF65-F5344CB8AC3E}">
        <p14:creationId xmlns:p14="http://schemas.microsoft.com/office/powerpoint/2010/main" val="1512103334"/>
      </p:ext>
    </p:extLst>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CEB9FA-273A-4A9F-9656-7EB3945E8BA8}"/>
              </a:ext>
            </a:extLst>
          </p:cNvPr>
          <p:cNvSpPr>
            <a:spLocks noGrp="1"/>
          </p:cNvSpPr>
          <p:nvPr>
            <p:ph type="title"/>
          </p:nvPr>
        </p:nvSpPr>
        <p:spPr/>
        <p:txBody>
          <a:bodyPr/>
          <a:lstStyle/>
          <a:p>
            <a:r>
              <a:rPr lang="en-US"/>
              <a:t>Click to edit Master title style</a:t>
            </a:r>
            <a:endParaRPr lang="lv-LV"/>
          </a:p>
        </p:txBody>
      </p:sp>
      <p:sp>
        <p:nvSpPr>
          <p:cNvPr id="3" name="Content Placeholder 2">
            <a:extLst>
              <a:ext uri="{FF2B5EF4-FFF2-40B4-BE49-F238E27FC236}">
                <a16:creationId xmlns:a16="http://schemas.microsoft.com/office/drawing/2014/main" id="{3861117F-D07C-4F19-93EB-522433A80759}"/>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lv-LV"/>
          </a:p>
        </p:txBody>
      </p:sp>
      <p:sp>
        <p:nvSpPr>
          <p:cNvPr id="4" name="Date Placeholder 3">
            <a:extLst>
              <a:ext uri="{FF2B5EF4-FFF2-40B4-BE49-F238E27FC236}">
                <a16:creationId xmlns:a16="http://schemas.microsoft.com/office/drawing/2014/main" id="{E0D3783C-3E09-4EDD-9CDD-AA0054AC000F}"/>
              </a:ext>
            </a:extLst>
          </p:cNvPr>
          <p:cNvSpPr>
            <a:spLocks noGrp="1"/>
          </p:cNvSpPr>
          <p:nvPr>
            <p:ph type="dt" sz="half" idx="10"/>
          </p:nvPr>
        </p:nvSpPr>
        <p:spPr/>
        <p:txBody>
          <a:bodyPr/>
          <a:lstStyle/>
          <a:p>
            <a:endParaRPr lang="lv-LV"/>
          </a:p>
        </p:txBody>
      </p:sp>
      <p:sp>
        <p:nvSpPr>
          <p:cNvPr id="5" name="Footer Placeholder 4">
            <a:extLst>
              <a:ext uri="{FF2B5EF4-FFF2-40B4-BE49-F238E27FC236}">
                <a16:creationId xmlns:a16="http://schemas.microsoft.com/office/drawing/2014/main" id="{8771C67E-4D5E-4346-86CA-0AFC65D49C5E}"/>
              </a:ext>
            </a:extLst>
          </p:cNvPr>
          <p:cNvSpPr>
            <a:spLocks noGrp="1"/>
          </p:cNvSpPr>
          <p:nvPr>
            <p:ph type="ftr" sz="quarter" idx="11"/>
          </p:nvPr>
        </p:nvSpPr>
        <p:spPr/>
        <p:txBody>
          <a:bodyPr/>
          <a:lstStyle/>
          <a:p>
            <a:endParaRPr lang="lv-LV"/>
          </a:p>
        </p:txBody>
      </p:sp>
      <p:sp>
        <p:nvSpPr>
          <p:cNvPr id="6" name="Slide Number Placeholder 5">
            <a:extLst>
              <a:ext uri="{FF2B5EF4-FFF2-40B4-BE49-F238E27FC236}">
                <a16:creationId xmlns:a16="http://schemas.microsoft.com/office/drawing/2014/main" id="{3779ED28-745F-4C27-80CC-EFB875E687F9}"/>
              </a:ext>
            </a:extLst>
          </p:cNvPr>
          <p:cNvSpPr>
            <a:spLocks noGrp="1"/>
          </p:cNvSpPr>
          <p:nvPr>
            <p:ph type="sldNum" sz="quarter" idx="12"/>
          </p:nvPr>
        </p:nvSpPr>
        <p:spPr/>
        <p:txBody>
          <a:bodyPr/>
          <a:lstStyle/>
          <a:p>
            <a:fld id="{660F3F40-12FA-4968-8235-5F18DAFE2DEF}" type="slidenum">
              <a:rPr lang="lv-LV" smtClean="0"/>
              <a:t>‹#›</a:t>
            </a:fld>
            <a:endParaRPr lang="lv-LV"/>
          </a:p>
        </p:txBody>
      </p:sp>
      <p:pic>
        <p:nvPicPr>
          <p:cNvPr id="8" name="Picture 7">
            <a:extLst>
              <a:ext uri="{FF2B5EF4-FFF2-40B4-BE49-F238E27FC236}">
                <a16:creationId xmlns:a16="http://schemas.microsoft.com/office/drawing/2014/main" id="{F9D3B04D-62BE-1FEA-A9A8-A1194323DBEF}"/>
              </a:ext>
            </a:extLst>
          </p:cNvPr>
          <p:cNvPicPr>
            <a:picLocks noChangeAspect="1"/>
          </p:cNvPicPr>
          <p:nvPr userDrawn="1"/>
        </p:nvPicPr>
        <p:blipFill>
          <a:blip r:embed="rId2" cstate="print"/>
          <a:srcRect/>
          <a:stretch>
            <a:fillRect/>
          </a:stretch>
        </p:blipFill>
        <p:spPr bwMode="auto">
          <a:xfrm>
            <a:off x="0" y="6734969"/>
            <a:ext cx="12192000" cy="246062"/>
          </a:xfrm>
          <a:prstGeom prst="rect">
            <a:avLst/>
          </a:prstGeom>
          <a:noFill/>
          <a:ln w="9525">
            <a:noFill/>
            <a:miter lim="800000"/>
            <a:headEnd/>
            <a:tailEnd/>
          </a:ln>
        </p:spPr>
      </p:pic>
      <p:pic>
        <p:nvPicPr>
          <p:cNvPr id="9" name="Picture 2">
            <a:extLst>
              <a:ext uri="{FF2B5EF4-FFF2-40B4-BE49-F238E27FC236}">
                <a16:creationId xmlns:a16="http://schemas.microsoft.com/office/drawing/2014/main" id="{43BF6714-D8EB-31E2-DDD4-904C92A476E8}"/>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208810" y="23813"/>
            <a:ext cx="1815668" cy="18156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221805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29B4F1-D983-4F07-8750-CB735B9804D5}"/>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lv-LV"/>
          </a:p>
        </p:txBody>
      </p:sp>
      <p:sp>
        <p:nvSpPr>
          <p:cNvPr id="3" name="Text Placeholder 2">
            <a:extLst>
              <a:ext uri="{FF2B5EF4-FFF2-40B4-BE49-F238E27FC236}">
                <a16:creationId xmlns:a16="http://schemas.microsoft.com/office/drawing/2014/main" id="{DBDB302B-1619-419C-B51B-B71B874F5E8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05694B1D-49A8-4B62-A908-DDDEA63205B0}"/>
              </a:ext>
            </a:extLst>
          </p:cNvPr>
          <p:cNvSpPr>
            <a:spLocks noGrp="1"/>
          </p:cNvSpPr>
          <p:nvPr>
            <p:ph type="dt" sz="half" idx="10"/>
          </p:nvPr>
        </p:nvSpPr>
        <p:spPr/>
        <p:txBody>
          <a:bodyPr/>
          <a:lstStyle/>
          <a:p>
            <a:endParaRPr lang="lv-LV"/>
          </a:p>
        </p:txBody>
      </p:sp>
      <p:sp>
        <p:nvSpPr>
          <p:cNvPr id="5" name="Footer Placeholder 4">
            <a:extLst>
              <a:ext uri="{FF2B5EF4-FFF2-40B4-BE49-F238E27FC236}">
                <a16:creationId xmlns:a16="http://schemas.microsoft.com/office/drawing/2014/main" id="{F8CA1E2A-78CF-4456-B19A-863429164FA8}"/>
              </a:ext>
            </a:extLst>
          </p:cNvPr>
          <p:cNvSpPr>
            <a:spLocks noGrp="1"/>
          </p:cNvSpPr>
          <p:nvPr>
            <p:ph type="ftr" sz="quarter" idx="11"/>
          </p:nvPr>
        </p:nvSpPr>
        <p:spPr/>
        <p:txBody>
          <a:bodyPr/>
          <a:lstStyle/>
          <a:p>
            <a:endParaRPr lang="lv-LV"/>
          </a:p>
        </p:txBody>
      </p:sp>
      <p:sp>
        <p:nvSpPr>
          <p:cNvPr id="6" name="Slide Number Placeholder 5">
            <a:extLst>
              <a:ext uri="{FF2B5EF4-FFF2-40B4-BE49-F238E27FC236}">
                <a16:creationId xmlns:a16="http://schemas.microsoft.com/office/drawing/2014/main" id="{325FD112-9748-4924-90C5-DA4F37D8B064}"/>
              </a:ext>
            </a:extLst>
          </p:cNvPr>
          <p:cNvSpPr>
            <a:spLocks noGrp="1"/>
          </p:cNvSpPr>
          <p:nvPr>
            <p:ph type="sldNum" sz="quarter" idx="12"/>
          </p:nvPr>
        </p:nvSpPr>
        <p:spPr/>
        <p:txBody>
          <a:bodyPr/>
          <a:lstStyle/>
          <a:p>
            <a:fld id="{660F3F40-12FA-4968-8235-5F18DAFE2DEF}" type="slidenum">
              <a:rPr lang="lv-LV" smtClean="0"/>
              <a:t>‹#›</a:t>
            </a:fld>
            <a:endParaRPr lang="lv-LV"/>
          </a:p>
        </p:txBody>
      </p:sp>
      <p:pic>
        <p:nvPicPr>
          <p:cNvPr id="8" name="Picture 7">
            <a:extLst>
              <a:ext uri="{FF2B5EF4-FFF2-40B4-BE49-F238E27FC236}">
                <a16:creationId xmlns:a16="http://schemas.microsoft.com/office/drawing/2014/main" id="{0B641511-8F58-423D-1257-8E691A77AFB2}"/>
              </a:ext>
            </a:extLst>
          </p:cNvPr>
          <p:cNvPicPr>
            <a:picLocks noChangeAspect="1"/>
          </p:cNvPicPr>
          <p:nvPr userDrawn="1"/>
        </p:nvPicPr>
        <p:blipFill>
          <a:blip r:embed="rId2" cstate="print"/>
          <a:srcRect/>
          <a:stretch>
            <a:fillRect/>
          </a:stretch>
        </p:blipFill>
        <p:spPr bwMode="auto">
          <a:xfrm>
            <a:off x="0" y="6734969"/>
            <a:ext cx="12192000" cy="246062"/>
          </a:xfrm>
          <a:prstGeom prst="rect">
            <a:avLst/>
          </a:prstGeom>
          <a:noFill/>
          <a:ln w="9525">
            <a:noFill/>
            <a:miter lim="800000"/>
            <a:headEnd/>
            <a:tailEnd/>
          </a:ln>
        </p:spPr>
      </p:pic>
      <p:pic>
        <p:nvPicPr>
          <p:cNvPr id="9" name="Picture 2">
            <a:extLst>
              <a:ext uri="{FF2B5EF4-FFF2-40B4-BE49-F238E27FC236}">
                <a16:creationId xmlns:a16="http://schemas.microsoft.com/office/drawing/2014/main" id="{2AEFBE44-40E6-1A96-59E7-62AA7F120B82}"/>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208810" y="23813"/>
            <a:ext cx="1815668" cy="18156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9086445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CAF269-5AA1-471D-BAB7-0ED429A903E7}"/>
              </a:ext>
            </a:extLst>
          </p:cNvPr>
          <p:cNvSpPr>
            <a:spLocks noGrp="1"/>
          </p:cNvSpPr>
          <p:nvPr>
            <p:ph type="title"/>
          </p:nvPr>
        </p:nvSpPr>
        <p:spPr/>
        <p:txBody>
          <a:bodyPr/>
          <a:lstStyle/>
          <a:p>
            <a:r>
              <a:rPr lang="en-US"/>
              <a:t>Click to edit Master title style</a:t>
            </a:r>
            <a:endParaRPr lang="lv-LV"/>
          </a:p>
        </p:txBody>
      </p:sp>
      <p:sp>
        <p:nvSpPr>
          <p:cNvPr id="3" name="Content Placeholder 2">
            <a:extLst>
              <a:ext uri="{FF2B5EF4-FFF2-40B4-BE49-F238E27FC236}">
                <a16:creationId xmlns:a16="http://schemas.microsoft.com/office/drawing/2014/main" id="{58360221-4DD4-4D8B-9CF3-0CB2C1BBE08D}"/>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lv-LV"/>
          </a:p>
        </p:txBody>
      </p:sp>
      <p:sp>
        <p:nvSpPr>
          <p:cNvPr id="4" name="Content Placeholder 3">
            <a:extLst>
              <a:ext uri="{FF2B5EF4-FFF2-40B4-BE49-F238E27FC236}">
                <a16:creationId xmlns:a16="http://schemas.microsoft.com/office/drawing/2014/main" id="{C6EEF147-2E4A-440E-A29D-F0235AA89610}"/>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lv-LV"/>
          </a:p>
        </p:txBody>
      </p:sp>
      <p:sp>
        <p:nvSpPr>
          <p:cNvPr id="5" name="Date Placeholder 4">
            <a:extLst>
              <a:ext uri="{FF2B5EF4-FFF2-40B4-BE49-F238E27FC236}">
                <a16:creationId xmlns:a16="http://schemas.microsoft.com/office/drawing/2014/main" id="{DF36BDB2-E0F6-4DAC-8581-C3463E1FDE43}"/>
              </a:ext>
            </a:extLst>
          </p:cNvPr>
          <p:cNvSpPr>
            <a:spLocks noGrp="1"/>
          </p:cNvSpPr>
          <p:nvPr>
            <p:ph type="dt" sz="half" idx="10"/>
          </p:nvPr>
        </p:nvSpPr>
        <p:spPr/>
        <p:txBody>
          <a:bodyPr/>
          <a:lstStyle/>
          <a:p>
            <a:endParaRPr lang="lv-LV"/>
          </a:p>
        </p:txBody>
      </p:sp>
      <p:sp>
        <p:nvSpPr>
          <p:cNvPr id="6" name="Footer Placeholder 5">
            <a:extLst>
              <a:ext uri="{FF2B5EF4-FFF2-40B4-BE49-F238E27FC236}">
                <a16:creationId xmlns:a16="http://schemas.microsoft.com/office/drawing/2014/main" id="{9E820A10-011F-4D93-94E0-45BEAB95AB98}"/>
              </a:ext>
            </a:extLst>
          </p:cNvPr>
          <p:cNvSpPr>
            <a:spLocks noGrp="1"/>
          </p:cNvSpPr>
          <p:nvPr>
            <p:ph type="ftr" sz="quarter" idx="11"/>
          </p:nvPr>
        </p:nvSpPr>
        <p:spPr/>
        <p:txBody>
          <a:bodyPr/>
          <a:lstStyle/>
          <a:p>
            <a:endParaRPr lang="lv-LV"/>
          </a:p>
        </p:txBody>
      </p:sp>
      <p:sp>
        <p:nvSpPr>
          <p:cNvPr id="7" name="Slide Number Placeholder 6">
            <a:extLst>
              <a:ext uri="{FF2B5EF4-FFF2-40B4-BE49-F238E27FC236}">
                <a16:creationId xmlns:a16="http://schemas.microsoft.com/office/drawing/2014/main" id="{FD8F0154-4681-4D79-9FD7-38ADC84607C4}"/>
              </a:ext>
            </a:extLst>
          </p:cNvPr>
          <p:cNvSpPr>
            <a:spLocks noGrp="1"/>
          </p:cNvSpPr>
          <p:nvPr>
            <p:ph type="sldNum" sz="quarter" idx="12"/>
          </p:nvPr>
        </p:nvSpPr>
        <p:spPr/>
        <p:txBody>
          <a:bodyPr/>
          <a:lstStyle/>
          <a:p>
            <a:fld id="{660F3F40-12FA-4968-8235-5F18DAFE2DEF}" type="slidenum">
              <a:rPr lang="lv-LV" smtClean="0"/>
              <a:t>‹#›</a:t>
            </a:fld>
            <a:endParaRPr lang="lv-LV"/>
          </a:p>
        </p:txBody>
      </p:sp>
      <p:pic>
        <p:nvPicPr>
          <p:cNvPr id="9" name="Picture 7">
            <a:extLst>
              <a:ext uri="{FF2B5EF4-FFF2-40B4-BE49-F238E27FC236}">
                <a16:creationId xmlns:a16="http://schemas.microsoft.com/office/drawing/2014/main" id="{952E5321-A03D-B910-E8AE-E1F8527FC208}"/>
              </a:ext>
            </a:extLst>
          </p:cNvPr>
          <p:cNvPicPr>
            <a:picLocks noChangeAspect="1"/>
          </p:cNvPicPr>
          <p:nvPr userDrawn="1"/>
        </p:nvPicPr>
        <p:blipFill>
          <a:blip r:embed="rId2" cstate="print"/>
          <a:srcRect/>
          <a:stretch>
            <a:fillRect/>
          </a:stretch>
        </p:blipFill>
        <p:spPr bwMode="auto">
          <a:xfrm>
            <a:off x="0" y="6734969"/>
            <a:ext cx="12192000" cy="246062"/>
          </a:xfrm>
          <a:prstGeom prst="rect">
            <a:avLst/>
          </a:prstGeom>
          <a:noFill/>
          <a:ln w="9525">
            <a:noFill/>
            <a:miter lim="800000"/>
            <a:headEnd/>
            <a:tailEnd/>
          </a:ln>
        </p:spPr>
      </p:pic>
      <p:pic>
        <p:nvPicPr>
          <p:cNvPr id="10" name="Picture 2">
            <a:extLst>
              <a:ext uri="{FF2B5EF4-FFF2-40B4-BE49-F238E27FC236}">
                <a16:creationId xmlns:a16="http://schemas.microsoft.com/office/drawing/2014/main" id="{4BD24C61-92CE-F27B-DE34-83A2E887DAC3}"/>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208810" y="23813"/>
            <a:ext cx="1815668" cy="18156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4184221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FA64C7-1483-497E-9E7B-8EB9615B52D2}"/>
              </a:ext>
            </a:extLst>
          </p:cNvPr>
          <p:cNvSpPr>
            <a:spLocks noGrp="1"/>
          </p:cNvSpPr>
          <p:nvPr>
            <p:ph type="title"/>
          </p:nvPr>
        </p:nvSpPr>
        <p:spPr>
          <a:xfrm>
            <a:off x="839788" y="365125"/>
            <a:ext cx="10515600" cy="1325563"/>
          </a:xfrm>
        </p:spPr>
        <p:txBody>
          <a:bodyPr/>
          <a:lstStyle/>
          <a:p>
            <a:r>
              <a:rPr lang="en-US"/>
              <a:t>Click to edit Master title style</a:t>
            </a:r>
            <a:endParaRPr lang="lv-LV"/>
          </a:p>
        </p:txBody>
      </p:sp>
      <p:sp>
        <p:nvSpPr>
          <p:cNvPr id="3" name="Text Placeholder 2">
            <a:extLst>
              <a:ext uri="{FF2B5EF4-FFF2-40B4-BE49-F238E27FC236}">
                <a16:creationId xmlns:a16="http://schemas.microsoft.com/office/drawing/2014/main" id="{5F959B65-528C-408A-B64E-A855460584C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C8FB11F-64E6-4A9D-8931-8BD4D5B4E448}"/>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lv-LV"/>
          </a:p>
        </p:txBody>
      </p:sp>
      <p:sp>
        <p:nvSpPr>
          <p:cNvPr id="5" name="Text Placeholder 4">
            <a:extLst>
              <a:ext uri="{FF2B5EF4-FFF2-40B4-BE49-F238E27FC236}">
                <a16:creationId xmlns:a16="http://schemas.microsoft.com/office/drawing/2014/main" id="{EDC622A4-1F81-4AA9-B1DE-DE1409B4AB8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D7749487-BB10-4D10-B844-464099B4B07E}"/>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lv-LV"/>
          </a:p>
        </p:txBody>
      </p:sp>
      <p:sp>
        <p:nvSpPr>
          <p:cNvPr id="7" name="Date Placeholder 6">
            <a:extLst>
              <a:ext uri="{FF2B5EF4-FFF2-40B4-BE49-F238E27FC236}">
                <a16:creationId xmlns:a16="http://schemas.microsoft.com/office/drawing/2014/main" id="{6F986023-33AE-44F9-A932-894F4BEEA80E}"/>
              </a:ext>
            </a:extLst>
          </p:cNvPr>
          <p:cNvSpPr>
            <a:spLocks noGrp="1"/>
          </p:cNvSpPr>
          <p:nvPr>
            <p:ph type="dt" sz="half" idx="10"/>
          </p:nvPr>
        </p:nvSpPr>
        <p:spPr/>
        <p:txBody>
          <a:bodyPr/>
          <a:lstStyle/>
          <a:p>
            <a:endParaRPr lang="lv-LV"/>
          </a:p>
        </p:txBody>
      </p:sp>
      <p:sp>
        <p:nvSpPr>
          <p:cNvPr id="8" name="Footer Placeholder 7">
            <a:extLst>
              <a:ext uri="{FF2B5EF4-FFF2-40B4-BE49-F238E27FC236}">
                <a16:creationId xmlns:a16="http://schemas.microsoft.com/office/drawing/2014/main" id="{1ECB40D9-92C3-40D0-9907-58D43BC6BB42}"/>
              </a:ext>
            </a:extLst>
          </p:cNvPr>
          <p:cNvSpPr>
            <a:spLocks noGrp="1"/>
          </p:cNvSpPr>
          <p:nvPr>
            <p:ph type="ftr" sz="quarter" idx="11"/>
          </p:nvPr>
        </p:nvSpPr>
        <p:spPr/>
        <p:txBody>
          <a:bodyPr/>
          <a:lstStyle/>
          <a:p>
            <a:endParaRPr lang="lv-LV"/>
          </a:p>
        </p:txBody>
      </p:sp>
      <p:sp>
        <p:nvSpPr>
          <p:cNvPr id="9" name="Slide Number Placeholder 8">
            <a:extLst>
              <a:ext uri="{FF2B5EF4-FFF2-40B4-BE49-F238E27FC236}">
                <a16:creationId xmlns:a16="http://schemas.microsoft.com/office/drawing/2014/main" id="{582F623C-6933-4442-BE88-271369D687F6}"/>
              </a:ext>
            </a:extLst>
          </p:cNvPr>
          <p:cNvSpPr>
            <a:spLocks noGrp="1"/>
          </p:cNvSpPr>
          <p:nvPr>
            <p:ph type="sldNum" sz="quarter" idx="12"/>
          </p:nvPr>
        </p:nvSpPr>
        <p:spPr/>
        <p:txBody>
          <a:bodyPr/>
          <a:lstStyle/>
          <a:p>
            <a:fld id="{660F3F40-12FA-4968-8235-5F18DAFE2DEF}" type="slidenum">
              <a:rPr lang="lv-LV" smtClean="0"/>
              <a:t>‹#›</a:t>
            </a:fld>
            <a:endParaRPr lang="lv-LV"/>
          </a:p>
        </p:txBody>
      </p:sp>
      <p:pic>
        <p:nvPicPr>
          <p:cNvPr id="11" name="Picture 7">
            <a:extLst>
              <a:ext uri="{FF2B5EF4-FFF2-40B4-BE49-F238E27FC236}">
                <a16:creationId xmlns:a16="http://schemas.microsoft.com/office/drawing/2014/main" id="{C357FF58-AC5A-78BD-1201-46DC4C00F18F}"/>
              </a:ext>
            </a:extLst>
          </p:cNvPr>
          <p:cNvPicPr>
            <a:picLocks noChangeAspect="1"/>
          </p:cNvPicPr>
          <p:nvPr userDrawn="1"/>
        </p:nvPicPr>
        <p:blipFill>
          <a:blip r:embed="rId2" cstate="print"/>
          <a:srcRect/>
          <a:stretch>
            <a:fillRect/>
          </a:stretch>
        </p:blipFill>
        <p:spPr bwMode="auto">
          <a:xfrm>
            <a:off x="0" y="6734969"/>
            <a:ext cx="12192000" cy="246062"/>
          </a:xfrm>
          <a:prstGeom prst="rect">
            <a:avLst/>
          </a:prstGeom>
          <a:noFill/>
          <a:ln w="9525">
            <a:noFill/>
            <a:miter lim="800000"/>
            <a:headEnd/>
            <a:tailEnd/>
          </a:ln>
        </p:spPr>
      </p:pic>
      <p:pic>
        <p:nvPicPr>
          <p:cNvPr id="12" name="Picture 2">
            <a:extLst>
              <a:ext uri="{FF2B5EF4-FFF2-40B4-BE49-F238E27FC236}">
                <a16:creationId xmlns:a16="http://schemas.microsoft.com/office/drawing/2014/main" id="{3D8BB07F-DE64-840D-9681-7F44BC6CB74D}"/>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208810" y="23813"/>
            <a:ext cx="1815668" cy="18156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065816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9C4972-890C-459F-B5AB-D02FF343D80F}"/>
              </a:ext>
            </a:extLst>
          </p:cNvPr>
          <p:cNvSpPr>
            <a:spLocks noGrp="1"/>
          </p:cNvSpPr>
          <p:nvPr>
            <p:ph type="title"/>
          </p:nvPr>
        </p:nvSpPr>
        <p:spPr/>
        <p:txBody>
          <a:bodyPr/>
          <a:lstStyle/>
          <a:p>
            <a:r>
              <a:rPr lang="en-US"/>
              <a:t>Click to edit Master title style</a:t>
            </a:r>
            <a:endParaRPr lang="lv-LV"/>
          </a:p>
        </p:txBody>
      </p:sp>
      <p:sp>
        <p:nvSpPr>
          <p:cNvPr id="3" name="Date Placeholder 2">
            <a:extLst>
              <a:ext uri="{FF2B5EF4-FFF2-40B4-BE49-F238E27FC236}">
                <a16:creationId xmlns:a16="http://schemas.microsoft.com/office/drawing/2014/main" id="{7D68642E-9B47-4B21-B904-4377B5F41822}"/>
              </a:ext>
            </a:extLst>
          </p:cNvPr>
          <p:cNvSpPr>
            <a:spLocks noGrp="1"/>
          </p:cNvSpPr>
          <p:nvPr>
            <p:ph type="dt" sz="half" idx="10"/>
          </p:nvPr>
        </p:nvSpPr>
        <p:spPr/>
        <p:txBody>
          <a:bodyPr/>
          <a:lstStyle/>
          <a:p>
            <a:endParaRPr lang="lv-LV"/>
          </a:p>
        </p:txBody>
      </p:sp>
      <p:sp>
        <p:nvSpPr>
          <p:cNvPr id="4" name="Footer Placeholder 3">
            <a:extLst>
              <a:ext uri="{FF2B5EF4-FFF2-40B4-BE49-F238E27FC236}">
                <a16:creationId xmlns:a16="http://schemas.microsoft.com/office/drawing/2014/main" id="{7F7CE064-8D41-449A-AB06-932036CE3383}"/>
              </a:ext>
            </a:extLst>
          </p:cNvPr>
          <p:cNvSpPr>
            <a:spLocks noGrp="1"/>
          </p:cNvSpPr>
          <p:nvPr>
            <p:ph type="ftr" sz="quarter" idx="11"/>
          </p:nvPr>
        </p:nvSpPr>
        <p:spPr/>
        <p:txBody>
          <a:bodyPr/>
          <a:lstStyle/>
          <a:p>
            <a:endParaRPr lang="lv-LV"/>
          </a:p>
        </p:txBody>
      </p:sp>
      <p:sp>
        <p:nvSpPr>
          <p:cNvPr id="5" name="Slide Number Placeholder 4">
            <a:extLst>
              <a:ext uri="{FF2B5EF4-FFF2-40B4-BE49-F238E27FC236}">
                <a16:creationId xmlns:a16="http://schemas.microsoft.com/office/drawing/2014/main" id="{3024C261-7980-450F-9458-CDA3262EB7BD}"/>
              </a:ext>
            </a:extLst>
          </p:cNvPr>
          <p:cNvSpPr>
            <a:spLocks noGrp="1"/>
          </p:cNvSpPr>
          <p:nvPr>
            <p:ph type="sldNum" sz="quarter" idx="12"/>
          </p:nvPr>
        </p:nvSpPr>
        <p:spPr/>
        <p:txBody>
          <a:bodyPr/>
          <a:lstStyle/>
          <a:p>
            <a:fld id="{660F3F40-12FA-4968-8235-5F18DAFE2DEF}" type="slidenum">
              <a:rPr lang="lv-LV" smtClean="0"/>
              <a:t>‹#›</a:t>
            </a:fld>
            <a:endParaRPr lang="lv-LV"/>
          </a:p>
        </p:txBody>
      </p:sp>
      <p:pic>
        <p:nvPicPr>
          <p:cNvPr id="9" name="Picture 7">
            <a:extLst>
              <a:ext uri="{FF2B5EF4-FFF2-40B4-BE49-F238E27FC236}">
                <a16:creationId xmlns:a16="http://schemas.microsoft.com/office/drawing/2014/main" id="{6160339C-7C9C-22B1-94CF-C989314B3EE5}"/>
              </a:ext>
            </a:extLst>
          </p:cNvPr>
          <p:cNvPicPr>
            <a:picLocks noChangeAspect="1"/>
          </p:cNvPicPr>
          <p:nvPr userDrawn="1"/>
        </p:nvPicPr>
        <p:blipFill>
          <a:blip r:embed="rId2" cstate="print"/>
          <a:srcRect/>
          <a:stretch>
            <a:fillRect/>
          </a:stretch>
        </p:blipFill>
        <p:spPr bwMode="auto">
          <a:xfrm>
            <a:off x="0" y="6734969"/>
            <a:ext cx="12192000" cy="246062"/>
          </a:xfrm>
          <a:prstGeom prst="rect">
            <a:avLst/>
          </a:prstGeom>
          <a:noFill/>
          <a:ln w="9525">
            <a:noFill/>
            <a:miter lim="800000"/>
            <a:headEnd/>
            <a:tailEnd/>
          </a:ln>
        </p:spPr>
      </p:pic>
      <p:pic>
        <p:nvPicPr>
          <p:cNvPr id="10" name="Picture 2">
            <a:extLst>
              <a:ext uri="{FF2B5EF4-FFF2-40B4-BE49-F238E27FC236}">
                <a16:creationId xmlns:a16="http://schemas.microsoft.com/office/drawing/2014/main" id="{55303997-3BBF-6AB6-5B7B-66FBEF0C77B6}"/>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208810" y="23813"/>
            <a:ext cx="1815668" cy="18156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125773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B096B71-DA12-4E50-A16F-FE31C71C9D34}"/>
              </a:ext>
            </a:extLst>
          </p:cNvPr>
          <p:cNvSpPr>
            <a:spLocks noGrp="1"/>
          </p:cNvSpPr>
          <p:nvPr>
            <p:ph type="dt" sz="half" idx="10"/>
          </p:nvPr>
        </p:nvSpPr>
        <p:spPr/>
        <p:txBody>
          <a:bodyPr/>
          <a:lstStyle/>
          <a:p>
            <a:endParaRPr lang="lv-LV"/>
          </a:p>
        </p:txBody>
      </p:sp>
      <p:sp>
        <p:nvSpPr>
          <p:cNvPr id="3" name="Footer Placeholder 2">
            <a:extLst>
              <a:ext uri="{FF2B5EF4-FFF2-40B4-BE49-F238E27FC236}">
                <a16:creationId xmlns:a16="http://schemas.microsoft.com/office/drawing/2014/main" id="{8361CB30-DB34-4E9D-9AFF-A3F47C8B661E}"/>
              </a:ext>
            </a:extLst>
          </p:cNvPr>
          <p:cNvSpPr>
            <a:spLocks noGrp="1"/>
          </p:cNvSpPr>
          <p:nvPr>
            <p:ph type="ftr" sz="quarter" idx="11"/>
          </p:nvPr>
        </p:nvSpPr>
        <p:spPr/>
        <p:txBody>
          <a:bodyPr/>
          <a:lstStyle/>
          <a:p>
            <a:endParaRPr lang="lv-LV"/>
          </a:p>
        </p:txBody>
      </p:sp>
      <p:sp>
        <p:nvSpPr>
          <p:cNvPr id="4" name="Slide Number Placeholder 3">
            <a:extLst>
              <a:ext uri="{FF2B5EF4-FFF2-40B4-BE49-F238E27FC236}">
                <a16:creationId xmlns:a16="http://schemas.microsoft.com/office/drawing/2014/main" id="{D5230168-B434-4630-AE1D-775E14AED243}"/>
              </a:ext>
            </a:extLst>
          </p:cNvPr>
          <p:cNvSpPr>
            <a:spLocks noGrp="1"/>
          </p:cNvSpPr>
          <p:nvPr>
            <p:ph type="sldNum" sz="quarter" idx="12"/>
          </p:nvPr>
        </p:nvSpPr>
        <p:spPr/>
        <p:txBody>
          <a:bodyPr/>
          <a:lstStyle/>
          <a:p>
            <a:fld id="{660F3F40-12FA-4968-8235-5F18DAFE2DEF}" type="slidenum">
              <a:rPr lang="lv-LV" smtClean="0"/>
              <a:t>‹#›</a:t>
            </a:fld>
            <a:endParaRPr lang="lv-LV"/>
          </a:p>
        </p:txBody>
      </p:sp>
      <p:pic>
        <p:nvPicPr>
          <p:cNvPr id="6" name="Picture 7">
            <a:extLst>
              <a:ext uri="{FF2B5EF4-FFF2-40B4-BE49-F238E27FC236}">
                <a16:creationId xmlns:a16="http://schemas.microsoft.com/office/drawing/2014/main" id="{8E29B75F-D40E-75A8-87B1-76F325B15756}"/>
              </a:ext>
            </a:extLst>
          </p:cNvPr>
          <p:cNvPicPr>
            <a:picLocks noChangeAspect="1"/>
          </p:cNvPicPr>
          <p:nvPr userDrawn="1"/>
        </p:nvPicPr>
        <p:blipFill>
          <a:blip r:embed="rId2" cstate="print"/>
          <a:srcRect/>
          <a:stretch>
            <a:fillRect/>
          </a:stretch>
        </p:blipFill>
        <p:spPr bwMode="auto">
          <a:xfrm>
            <a:off x="0" y="6734969"/>
            <a:ext cx="12192000" cy="246062"/>
          </a:xfrm>
          <a:prstGeom prst="rect">
            <a:avLst/>
          </a:prstGeom>
          <a:noFill/>
          <a:ln w="9525">
            <a:noFill/>
            <a:miter lim="800000"/>
            <a:headEnd/>
            <a:tailEnd/>
          </a:ln>
        </p:spPr>
      </p:pic>
      <p:pic>
        <p:nvPicPr>
          <p:cNvPr id="7" name="Picture 2">
            <a:extLst>
              <a:ext uri="{FF2B5EF4-FFF2-40B4-BE49-F238E27FC236}">
                <a16:creationId xmlns:a16="http://schemas.microsoft.com/office/drawing/2014/main" id="{4DCC4979-3AF8-6F25-5FD5-333C6AF526B9}"/>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208810" y="23813"/>
            <a:ext cx="1815668" cy="18156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5775535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11B920-6A60-4A66-86B9-59EED392BC4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lv-LV"/>
          </a:p>
        </p:txBody>
      </p:sp>
      <p:sp>
        <p:nvSpPr>
          <p:cNvPr id="3" name="Content Placeholder 2">
            <a:extLst>
              <a:ext uri="{FF2B5EF4-FFF2-40B4-BE49-F238E27FC236}">
                <a16:creationId xmlns:a16="http://schemas.microsoft.com/office/drawing/2014/main" id="{076C772A-3323-4864-9549-73BE3B5D3C8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lv-LV"/>
          </a:p>
        </p:txBody>
      </p:sp>
      <p:sp>
        <p:nvSpPr>
          <p:cNvPr id="4" name="Text Placeholder 3">
            <a:extLst>
              <a:ext uri="{FF2B5EF4-FFF2-40B4-BE49-F238E27FC236}">
                <a16:creationId xmlns:a16="http://schemas.microsoft.com/office/drawing/2014/main" id="{A7F233B4-F9C6-40C2-AF4E-D26E35B1255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FAA56F5-7924-4937-BC09-1BE429DAF10D}"/>
              </a:ext>
            </a:extLst>
          </p:cNvPr>
          <p:cNvSpPr>
            <a:spLocks noGrp="1"/>
          </p:cNvSpPr>
          <p:nvPr>
            <p:ph type="dt" sz="half" idx="10"/>
          </p:nvPr>
        </p:nvSpPr>
        <p:spPr/>
        <p:txBody>
          <a:bodyPr/>
          <a:lstStyle/>
          <a:p>
            <a:endParaRPr lang="lv-LV"/>
          </a:p>
        </p:txBody>
      </p:sp>
      <p:sp>
        <p:nvSpPr>
          <p:cNvPr id="6" name="Footer Placeholder 5">
            <a:extLst>
              <a:ext uri="{FF2B5EF4-FFF2-40B4-BE49-F238E27FC236}">
                <a16:creationId xmlns:a16="http://schemas.microsoft.com/office/drawing/2014/main" id="{467CDE28-CFAB-416A-A402-742B742A06E1}"/>
              </a:ext>
            </a:extLst>
          </p:cNvPr>
          <p:cNvSpPr>
            <a:spLocks noGrp="1"/>
          </p:cNvSpPr>
          <p:nvPr>
            <p:ph type="ftr" sz="quarter" idx="11"/>
          </p:nvPr>
        </p:nvSpPr>
        <p:spPr/>
        <p:txBody>
          <a:bodyPr/>
          <a:lstStyle/>
          <a:p>
            <a:endParaRPr lang="lv-LV"/>
          </a:p>
        </p:txBody>
      </p:sp>
      <p:sp>
        <p:nvSpPr>
          <p:cNvPr id="7" name="Slide Number Placeholder 6">
            <a:extLst>
              <a:ext uri="{FF2B5EF4-FFF2-40B4-BE49-F238E27FC236}">
                <a16:creationId xmlns:a16="http://schemas.microsoft.com/office/drawing/2014/main" id="{2D8A4236-2891-4A1B-8BA2-98684CB850A0}"/>
              </a:ext>
            </a:extLst>
          </p:cNvPr>
          <p:cNvSpPr>
            <a:spLocks noGrp="1"/>
          </p:cNvSpPr>
          <p:nvPr>
            <p:ph type="sldNum" sz="quarter" idx="12"/>
          </p:nvPr>
        </p:nvSpPr>
        <p:spPr/>
        <p:txBody>
          <a:bodyPr/>
          <a:lstStyle/>
          <a:p>
            <a:fld id="{660F3F40-12FA-4968-8235-5F18DAFE2DEF}" type="slidenum">
              <a:rPr lang="lv-LV" smtClean="0"/>
              <a:t>‹#›</a:t>
            </a:fld>
            <a:endParaRPr lang="lv-LV"/>
          </a:p>
        </p:txBody>
      </p:sp>
      <p:pic>
        <p:nvPicPr>
          <p:cNvPr id="9" name="Picture 7">
            <a:extLst>
              <a:ext uri="{FF2B5EF4-FFF2-40B4-BE49-F238E27FC236}">
                <a16:creationId xmlns:a16="http://schemas.microsoft.com/office/drawing/2014/main" id="{B15EFFC9-3338-8F50-C1A5-47C8F583D9D5}"/>
              </a:ext>
            </a:extLst>
          </p:cNvPr>
          <p:cNvPicPr>
            <a:picLocks noChangeAspect="1"/>
          </p:cNvPicPr>
          <p:nvPr userDrawn="1"/>
        </p:nvPicPr>
        <p:blipFill>
          <a:blip r:embed="rId2" cstate="print"/>
          <a:srcRect/>
          <a:stretch>
            <a:fillRect/>
          </a:stretch>
        </p:blipFill>
        <p:spPr bwMode="auto">
          <a:xfrm>
            <a:off x="0" y="6734969"/>
            <a:ext cx="12192000" cy="246062"/>
          </a:xfrm>
          <a:prstGeom prst="rect">
            <a:avLst/>
          </a:prstGeom>
          <a:noFill/>
          <a:ln w="9525">
            <a:noFill/>
            <a:miter lim="800000"/>
            <a:headEnd/>
            <a:tailEnd/>
          </a:ln>
        </p:spPr>
      </p:pic>
      <p:pic>
        <p:nvPicPr>
          <p:cNvPr id="10" name="Picture 2">
            <a:extLst>
              <a:ext uri="{FF2B5EF4-FFF2-40B4-BE49-F238E27FC236}">
                <a16:creationId xmlns:a16="http://schemas.microsoft.com/office/drawing/2014/main" id="{F269A7E9-90CA-C9C9-A89B-B05A9B48AE7E}"/>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208810" y="23813"/>
            <a:ext cx="1815668" cy="18156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5886426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3008B3-A6E7-464B-9464-E8E4EA7FEBA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lv-LV"/>
          </a:p>
        </p:txBody>
      </p:sp>
      <p:sp>
        <p:nvSpPr>
          <p:cNvPr id="3" name="Picture Placeholder 2">
            <a:extLst>
              <a:ext uri="{FF2B5EF4-FFF2-40B4-BE49-F238E27FC236}">
                <a16:creationId xmlns:a16="http://schemas.microsoft.com/office/drawing/2014/main" id="{2F9DA82F-D4B9-435A-963B-36AE5D792FC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lv-LV"/>
          </a:p>
        </p:txBody>
      </p:sp>
      <p:sp>
        <p:nvSpPr>
          <p:cNvPr id="4" name="Text Placeholder 3">
            <a:extLst>
              <a:ext uri="{FF2B5EF4-FFF2-40B4-BE49-F238E27FC236}">
                <a16:creationId xmlns:a16="http://schemas.microsoft.com/office/drawing/2014/main" id="{AFF4A43F-3B94-42BA-970B-384F3FACE09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F4BE6CB-8680-4C6A-BD53-38D0F61C8881}"/>
              </a:ext>
            </a:extLst>
          </p:cNvPr>
          <p:cNvSpPr>
            <a:spLocks noGrp="1"/>
          </p:cNvSpPr>
          <p:nvPr>
            <p:ph type="dt" sz="half" idx="10"/>
          </p:nvPr>
        </p:nvSpPr>
        <p:spPr/>
        <p:txBody>
          <a:bodyPr/>
          <a:lstStyle/>
          <a:p>
            <a:endParaRPr lang="lv-LV"/>
          </a:p>
        </p:txBody>
      </p:sp>
      <p:sp>
        <p:nvSpPr>
          <p:cNvPr id="6" name="Footer Placeholder 5">
            <a:extLst>
              <a:ext uri="{FF2B5EF4-FFF2-40B4-BE49-F238E27FC236}">
                <a16:creationId xmlns:a16="http://schemas.microsoft.com/office/drawing/2014/main" id="{B022AD7D-F564-4491-A512-38CCBAD2E12E}"/>
              </a:ext>
            </a:extLst>
          </p:cNvPr>
          <p:cNvSpPr>
            <a:spLocks noGrp="1"/>
          </p:cNvSpPr>
          <p:nvPr>
            <p:ph type="ftr" sz="quarter" idx="11"/>
          </p:nvPr>
        </p:nvSpPr>
        <p:spPr/>
        <p:txBody>
          <a:bodyPr/>
          <a:lstStyle/>
          <a:p>
            <a:endParaRPr lang="lv-LV"/>
          </a:p>
        </p:txBody>
      </p:sp>
      <p:sp>
        <p:nvSpPr>
          <p:cNvPr id="7" name="Slide Number Placeholder 6">
            <a:extLst>
              <a:ext uri="{FF2B5EF4-FFF2-40B4-BE49-F238E27FC236}">
                <a16:creationId xmlns:a16="http://schemas.microsoft.com/office/drawing/2014/main" id="{13B60BF6-6731-42A4-8477-66B85EBE0CC8}"/>
              </a:ext>
            </a:extLst>
          </p:cNvPr>
          <p:cNvSpPr>
            <a:spLocks noGrp="1"/>
          </p:cNvSpPr>
          <p:nvPr>
            <p:ph type="sldNum" sz="quarter" idx="12"/>
          </p:nvPr>
        </p:nvSpPr>
        <p:spPr/>
        <p:txBody>
          <a:bodyPr/>
          <a:lstStyle/>
          <a:p>
            <a:fld id="{660F3F40-12FA-4968-8235-5F18DAFE2DEF}" type="slidenum">
              <a:rPr lang="lv-LV" smtClean="0"/>
              <a:t>‹#›</a:t>
            </a:fld>
            <a:endParaRPr lang="lv-LV"/>
          </a:p>
        </p:txBody>
      </p:sp>
      <p:pic>
        <p:nvPicPr>
          <p:cNvPr id="9" name="Picture 7">
            <a:extLst>
              <a:ext uri="{FF2B5EF4-FFF2-40B4-BE49-F238E27FC236}">
                <a16:creationId xmlns:a16="http://schemas.microsoft.com/office/drawing/2014/main" id="{39B78736-5CE7-674F-C434-B6A8D5F4BD52}"/>
              </a:ext>
            </a:extLst>
          </p:cNvPr>
          <p:cNvPicPr>
            <a:picLocks noChangeAspect="1"/>
          </p:cNvPicPr>
          <p:nvPr userDrawn="1"/>
        </p:nvPicPr>
        <p:blipFill>
          <a:blip r:embed="rId2" cstate="print"/>
          <a:srcRect/>
          <a:stretch>
            <a:fillRect/>
          </a:stretch>
        </p:blipFill>
        <p:spPr bwMode="auto">
          <a:xfrm>
            <a:off x="0" y="6734969"/>
            <a:ext cx="12192000" cy="246062"/>
          </a:xfrm>
          <a:prstGeom prst="rect">
            <a:avLst/>
          </a:prstGeom>
          <a:noFill/>
          <a:ln w="9525">
            <a:noFill/>
            <a:miter lim="800000"/>
            <a:headEnd/>
            <a:tailEnd/>
          </a:ln>
        </p:spPr>
      </p:pic>
      <p:pic>
        <p:nvPicPr>
          <p:cNvPr id="10" name="Picture 2">
            <a:extLst>
              <a:ext uri="{FF2B5EF4-FFF2-40B4-BE49-F238E27FC236}">
                <a16:creationId xmlns:a16="http://schemas.microsoft.com/office/drawing/2014/main" id="{CA21FE90-0B4C-05B0-F79B-A623B93C85E0}"/>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208810" y="23813"/>
            <a:ext cx="1815668" cy="18156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1810269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F69B381-183E-4E86-854B-62D2A313BFD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lv-LV"/>
          </a:p>
        </p:txBody>
      </p:sp>
      <p:sp>
        <p:nvSpPr>
          <p:cNvPr id="3" name="Text Placeholder 2">
            <a:extLst>
              <a:ext uri="{FF2B5EF4-FFF2-40B4-BE49-F238E27FC236}">
                <a16:creationId xmlns:a16="http://schemas.microsoft.com/office/drawing/2014/main" id="{CFDCC780-5310-4662-80FF-B4F9049649C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lv-LV"/>
          </a:p>
        </p:txBody>
      </p:sp>
      <p:sp>
        <p:nvSpPr>
          <p:cNvPr id="4" name="Date Placeholder 3">
            <a:extLst>
              <a:ext uri="{FF2B5EF4-FFF2-40B4-BE49-F238E27FC236}">
                <a16:creationId xmlns:a16="http://schemas.microsoft.com/office/drawing/2014/main" id="{D74B30EC-2F49-4D47-9128-397AA63F173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lv-LV"/>
          </a:p>
        </p:txBody>
      </p:sp>
      <p:sp>
        <p:nvSpPr>
          <p:cNvPr id="5" name="Footer Placeholder 4">
            <a:extLst>
              <a:ext uri="{FF2B5EF4-FFF2-40B4-BE49-F238E27FC236}">
                <a16:creationId xmlns:a16="http://schemas.microsoft.com/office/drawing/2014/main" id="{8F920956-802A-482C-8DE8-51D6E8B77A9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lv-LV"/>
          </a:p>
        </p:txBody>
      </p:sp>
      <p:sp>
        <p:nvSpPr>
          <p:cNvPr id="6" name="Slide Number Placeholder 5">
            <a:extLst>
              <a:ext uri="{FF2B5EF4-FFF2-40B4-BE49-F238E27FC236}">
                <a16:creationId xmlns:a16="http://schemas.microsoft.com/office/drawing/2014/main" id="{F2636FC4-E873-4133-AB09-B4DE5478067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60F3F40-12FA-4968-8235-5F18DAFE2DEF}" type="slidenum">
              <a:rPr lang="lv-LV" smtClean="0"/>
              <a:t>‹#›</a:t>
            </a:fld>
            <a:endParaRPr lang="lv-LV"/>
          </a:p>
        </p:txBody>
      </p:sp>
    </p:spTree>
    <p:extLst>
      <p:ext uri="{BB962C8B-B14F-4D97-AF65-F5344CB8AC3E}">
        <p14:creationId xmlns:p14="http://schemas.microsoft.com/office/powerpoint/2010/main" val="341938432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lv-LV"/>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julija.asmuss@lzp.gov.lv" TargetMode="External"/><Relationship Id="rId2" Type="http://schemas.openxmlformats.org/officeDocument/2006/relationships/notesSlide" Target="../notesSlides/notesSlide1.xml"/><Relationship Id="rId1" Type="http://schemas.openxmlformats.org/officeDocument/2006/relationships/slideLayout" Target="../slideLayouts/slideLayout12.xml"/><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8" Type="http://schemas.openxmlformats.org/officeDocument/2006/relationships/hyperlink" Target="mailto:egita.aizsilniece-ibema@liaa.gov" TargetMode="External"/><Relationship Id="rId3" Type="http://schemas.openxmlformats.org/officeDocument/2006/relationships/hyperlink" Target="https://www.linkedin.com/groups/12908643/" TargetMode="External"/><Relationship Id="rId7" Type="http://schemas.openxmlformats.org/officeDocument/2006/relationships/image" Target="../media/image45.svg"/><Relationship Id="rId2" Type="http://schemas.openxmlformats.org/officeDocument/2006/relationships/notesSlide" Target="../notesSlides/notesSlide4.xml"/><Relationship Id="rId1" Type="http://schemas.openxmlformats.org/officeDocument/2006/relationships/slideLayout" Target="../slideLayouts/slideLayout13.xml"/><Relationship Id="rId6" Type="http://schemas.openxmlformats.org/officeDocument/2006/relationships/image" Target="../media/image44.png"/><Relationship Id="rId5" Type="http://schemas.openxmlformats.org/officeDocument/2006/relationships/image" Target="../media/image43.png"/><Relationship Id="rId4" Type="http://schemas.openxmlformats.org/officeDocument/2006/relationships/image" Target="../media/image42.png"/><Relationship Id="rId9" Type="http://schemas.openxmlformats.org/officeDocument/2006/relationships/hyperlink" Target="mailto:marija.plotniece@lzp.gov.lv" TargetMode="External"/></Relationships>
</file>

<file path=ppt/slides/_rels/slide12.xml.rels><?xml version="1.0" encoding="UTF-8" standalone="yes"?>
<Relationships xmlns="http://schemas.openxmlformats.org/package/2006/relationships"><Relationship Id="rId3" Type="http://schemas.openxmlformats.org/officeDocument/2006/relationships/hyperlink" Target="https://www.eiturbanmobility.eu/main-innovation-open-call-2025/" TargetMode="External"/><Relationship Id="rId2" Type="http://schemas.openxmlformats.org/officeDocument/2006/relationships/hyperlink" Target="https://eit.europa.eu/our-activities/opportunities" TargetMode="External"/><Relationship Id="rId1" Type="http://schemas.openxmlformats.org/officeDocument/2006/relationships/slideLayout" Target="../slideLayouts/slideLayout2.xml"/><Relationship Id="rId4" Type="http://schemas.openxmlformats.org/officeDocument/2006/relationships/image" Target="../media/image46.png"/></Relationships>
</file>

<file path=ppt/slides/_rels/slide13.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47.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image" Target="../media/image49.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51.png"/><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image" Target="../media/image13.png"/><Relationship Id="rId13" Type="http://schemas.openxmlformats.org/officeDocument/2006/relationships/image" Target="../media/image18.png"/><Relationship Id="rId18" Type="http://schemas.openxmlformats.org/officeDocument/2006/relationships/image" Target="../media/image23.png"/><Relationship Id="rId3" Type="http://schemas.openxmlformats.org/officeDocument/2006/relationships/image" Target="../media/image8.png"/><Relationship Id="rId7" Type="http://schemas.openxmlformats.org/officeDocument/2006/relationships/image" Target="../media/image12.png"/><Relationship Id="rId12" Type="http://schemas.openxmlformats.org/officeDocument/2006/relationships/image" Target="../media/image17.png"/><Relationship Id="rId17" Type="http://schemas.openxmlformats.org/officeDocument/2006/relationships/image" Target="../media/image22.png"/><Relationship Id="rId2" Type="http://schemas.openxmlformats.org/officeDocument/2006/relationships/image" Target="../media/image7.png"/><Relationship Id="rId16" Type="http://schemas.openxmlformats.org/officeDocument/2006/relationships/image" Target="../media/image21.png"/><Relationship Id="rId20" Type="http://schemas.openxmlformats.org/officeDocument/2006/relationships/image" Target="../media/image4.png"/><Relationship Id="rId1" Type="http://schemas.openxmlformats.org/officeDocument/2006/relationships/slideLayout" Target="../slideLayouts/slideLayout13.xml"/><Relationship Id="rId6" Type="http://schemas.openxmlformats.org/officeDocument/2006/relationships/image" Target="../media/image11.png"/><Relationship Id="rId11" Type="http://schemas.openxmlformats.org/officeDocument/2006/relationships/image" Target="../media/image16.png"/><Relationship Id="rId5" Type="http://schemas.openxmlformats.org/officeDocument/2006/relationships/image" Target="../media/image10.png"/><Relationship Id="rId15" Type="http://schemas.openxmlformats.org/officeDocument/2006/relationships/image" Target="../media/image20.png"/><Relationship Id="rId10" Type="http://schemas.openxmlformats.org/officeDocument/2006/relationships/image" Target="../media/image15.png"/><Relationship Id="rId19" Type="http://schemas.openxmlformats.org/officeDocument/2006/relationships/image" Target="../media/image24.png"/><Relationship Id="rId4" Type="http://schemas.openxmlformats.org/officeDocument/2006/relationships/image" Target="../media/image9.png"/><Relationship Id="rId9" Type="http://schemas.openxmlformats.org/officeDocument/2006/relationships/image" Target="../media/image14.png"/><Relationship Id="rId14" Type="http://schemas.openxmlformats.org/officeDocument/2006/relationships/image" Target="../media/image19.png"/></Relationships>
</file>

<file path=ppt/slides/_rels/slide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13.xml"/><Relationship Id="rId5" Type="http://schemas.openxmlformats.org/officeDocument/2006/relationships/image" Target="../media/image14.png"/><Relationship Id="rId4" Type="http://schemas.openxmlformats.org/officeDocument/2006/relationships/image" Target="../media/image13.png"/></Relationships>
</file>

<file path=ppt/slides/_rels/slide5.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jpeg"/><Relationship Id="rId1" Type="http://schemas.openxmlformats.org/officeDocument/2006/relationships/slideLayout" Target="../slideLayouts/slideLayout13.xml"/><Relationship Id="rId5" Type="http://schemas.openxmlformats.org/officeDocument/2006/relationships/image" Target="../media/image29.png"/><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8" Type="http://schemas.openxmlformats.org/officeDocument/2006/relationships/image" Target="../media/image34.png"/><Relationship Id="rId3" Type="http://schemas.openxmlformats.org/officeDocument/2006/relationships/image" Target="../media/image4.png"/><Relationship Id="rId7" Type="http://schemas.openxmlformats.org/officeDocument/2006/relationships/image" Target="../media/image33.png"/><Relationship Id="rId2" Type="http://schemas.openxmlformats.org/officeDocument/2006/relationships/image" Target="../media/image25.png"/><Relationship Id="rId1" Type="http://schemas.openxmlformats.org/officeDocument/2006/relationships/slideLayout" Target="../slideLayouts/slideLayout13.xml"/><Relationship Id="rId6" Type="http://schemas.openxmlformats.org/officeDocument/2006/relationships/image" Target="../media/image32.png"/><Relationship Id="rId5" Type="http://schemas.openxmlformats.org/officeDocument/2006/relationships/image" Target="../media/image31.png"/><Relationship Id="rId4" Type="http://schemas.openxmlformats.org/officeDocument/2006/relationships/image" Target="../media/image30.png"/></Relationships>
</file>

<file path=ppt/slides/_rels/slide7.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3.xml"/><Relationship Id="rId1" Type="http://schemas.openxmlformats.org/officeDocument/2006/relationships/slideLayout" Target="../slideLayouts/slideLayout13.xml"/><Relationship Id="rId6" Type="http://schemas.openxmlformats.org/officeDocument/2006/relationships/image" Target="../media/image22.png"/><Relationship Id="rId5" Type="http://schemas.openxmlformats.org/officeDocument/2006/relationships/image" Target="../media/image37.png"/><Relationship Id="rId4" Type="http://schemas.openxmlformats.org/officeDocument/2006/relationships/image" Target="../media/image36.png"/></Relationships>
</file>

<file path=ppt/slides/_rels/slide8.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5.png"/><Relationship Id="rId1" Type="http://schemas.openxmlformats.org/officeDocument/2006/relationships/slideLayout" Target="../slideLayouts/slideLayout13.xml"/><Relationship Id="rId5" Type="http://schemas.openxmlformats.org/officeDocument/2006/relationships/image" Target="../media/image40.png"/><Relationship Id="rId4" Type="http://schemas.openxmlformats.org/officeDocument/2006/relationships/image" Target="../media/image39.png"/></Relationships>
</file>

<file path=ppt/slides/_rels/slide9.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7386F5D8-ECC9-6C97-61A9-1AC2E5857662}"/>
              </a:ext>
            </a:extLst>
          </p:cNvPr>
          <p:cNvSpPr/>
          <p:nvPr/>
        </p:nvSpPr>
        <p:spPr>
          <a:xfrm>
            <a:off x="2237816" y="3535358"/>
            <a:ext cx="7551639" cy="369332"/>
          </a:xfrm>
          <a:prstGeom prst="rect">
            <a:avLst/>
          </a:prstGeom>
          <a:solidFill>
            <a:srgbClr val="68468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lv-LV"/>
          </a:p>
        </p:txBody>
      </p:sp>
      <p:sp>
        <p:nvSpPr>
          <p:cNvPr id="13314" name="Title 1">
            <a:extLst>
              <a:ext uri="{FF2B5EF4-FFF2-40B4-BE49-F238E27FC236}">
                <a16:creationId xmlns:a16="http://schemas.microsoft.com/office/drawing/2014/main" id="{11C98AEF-E833-40D3-A005-593A22DA7193}"/>
              </a:ext>
            </a:extLst>
          </p:cNvPr>
          <p:cNvSpPr>
            <a:spLocks noGrp="1"/>
          </p:cNvSpPr>
          <p:nvPr>
            <p:ph type="title"/>
          </p:nvPr>
        </p:nvSpPr>
        <p:spPr>
          <a:xfrm>
            <a:off x="801307" y="2513400"/>
            <a:ext cx="10589382" cy="914400"/>
          </a:xfrm>
        </p:spPr>
        <p:txBody>
          <a:bodyPr>
            <a:normAutofit fontScale="90000"/>
          </a:bodyPr>
          <a:lstStyle/>
          <a:p>
            <a:pPr>
              <a:defRPr/>
            </a:pPr>
            <a:r>
              <a:rPr lang="en-US" altLang="lv-LV" sz="3600" dirty="0">
                <a:solidFill>
                  <a:srgbClr val="002060"/>
                </a:solidFill>
                <a:cs typeface="Arial" panose="020B0604020202020204" pitchFamily="34" charset="0"/>
              </a:rPr>
              <a:t>Horizon Europe Vision 24-25: </a:t>
            </a:r>
            <a:br>
              <a:rPr lang="en-US" altLang="lv-LV" sz="3600" dirty="0">
                <a:solidFill>
                  <a:srgbClr val="002060"/>
                </a:solidFill>
                <a:cs typeface="Arial" panose="020B0604020202020204" pitchFamily="34" charset="0"/>
              </a:rPr>
            </a:br>
            <a:r>
              <a:rPr lang="en-US" altLang="lv-LV" sz="3600" dirty="0">
                <a:solidFill>
                  <a:srgbClr val="002060"/>
                </a:solidFill>
                <a:cs typeface="Arial" panose="020B0604020202020204" pitchFamily="34" charset="0"/>
              </a:rPr>
              <a:t>EIC, EIT &amp; EIE Announcements</a:t>
            </a:r>
            <a:endParaRPr lang="en-US" altLang="en-US" sz="2800" dirty="0">
              <a:solidFill>
                <a:srgbClr val="002060"/>
              </a:solidFill>
              <a:cs typeface="Arial" panose="020B0604020202020204" pitchFamily="34" charset="0"/>
            </a:endParaRPr>
          </a:p>
        </p:txBody>
      </p:sp>
      <p:sp>
        <p:nvSpPr>
          <p:cNvPr id="9" name="Text Placeholder 3">
            <a:extLst>
              <a:ext uri="{FF2B5EF4-FFF2-40B4-BE49-F238E27FC236}">
                <a16:creationId xmlns:a16="http://schemas.microsoft.com/office/drawing/2014/main" id="{6AC4F06C-DEB1-449D-B5DA-D656A264EC12}"/>
              </a:ext>
            </a:extLst>
          </p:cNvPr>
          <p:cNvSpPr txBox="1">
            <a:spLocks/>
          </p:cNvSpPr>
          <p:nvPr/>
        </p:nvSpPr>
        <p:spPr bwMode="auto">
          <a:xfrm rot="10800000" flipV="1">
            <a:off x="285750" y="6514433"/>
            <a:ext cx="12192000" cy="540292"/>
          </a:xfrm>
          <a:prstGeom prst="rect">
            <a:avLst/>
          </a:prstGeom>
          <a:noFill/>
          <a:ln w="9525">
            <a:noFill/>
            <a:miter lim="800000"/>
            <a:headEnd/>
            <a:tailEnd/>
          </a:ln>
        </p:spPr>
        <p:txBody>
          <a:bodyPr vert="horz" wrap="square" lIns="93957" tIns="46979" rIns="93957" bIns="46979" numCol="1" anchor="t" anchorCtr="0" compatLnSpc="1">
            <a:prstTxWarp prst="textNoShape">
              <a:avLst/>
            </a:prstTxWarp>
            <a:noAutofit/>
          </a:bodyPr>
          <a:lstStyle>
            <a:lvl1pPr marL="0" indent="0" algn="ctr" defTabSz="938213" rtl="0" eaLnBrk="0" fontAlgn="base" hangingPunct="0">
              <a:spcBef>
                <a:spcPct val="20000"/>
              </a:spcBef>
              <a:spcAft>
                <a:spcPct val="0"/>
              </a:spcAft>
              <a:buFont typeface="Arial" charset="0"/>
              <a:buNone/>
              <a:defRPr sz="1400" kern="120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762000" indent="-292100" algn="l" defTabSz="938213" rtl="0" eaLnBrk="0" fontAlgn="base" hangingPunct="0">
              <a:spcBef>
                <a:spcPct val="20000"/>
              </a:spcBef>
              <a:spcAft>
                <a:spcPct val="0"/>
              </a:spcAft>
              <a:buFont typeface="Arial" charset="0"/>
              <a:buChar char="–"/>
              <a:defRPr sz="2900" kern="1200">
                <a:solidFill>
                  <a:schemeClr val="tx1"/>
                </a:solidFill>
                <a:latin typeface="+mn-lt"/>
                <a:ea typeface="MS PGothic" pitchFamily="34" charset="-128"/>
                <a:cs typeface="+mn-cs"/>
              </a:defRPr>
            </a:lvl2pPr>
            <a:lvl3pPr marL="1173163" indent="-233363" algn="l" defTabSz="938213" rtl="0" eaLnBrk="0" fontAlgn="base" hangingPunct="0">
              <a:spcBef>
                <a:spcPct val="20000"/>
              </a:spcBef>
              <a:spcAft>
                <a:spcPct val="0"/>
              </a:spcAft>
              <a:buFont typeface="Arial" charset="0"/>
              <a:buChar char="•"/>
              <a:defRPr sz="2500" kern="1200">
                <a:solidFill>
                  <a:schemeClr val="tx1"/>
                </a:solidFill>
                <a:latin typeface="+mn-lt"/>
                <a:ea typeface="MS PGothic" pitchFamily="34" charset="-128"/>
                <a:cs typeface="+mn-cs"/>
              </a:defRPr>
            </a:lvl3pPr>
            <a:lvl4pPr marL="1643063" indent="-233363" algn="l" defTabSz="938213" rtl="0" eaLnBrk="0" fontAlgn="base" hangingPunct="0">
              <a:spcBef>
                <a:spcPct val="20000"/>
              </a:spcBef>
              <a:spcAft>
                <a:spcPct val="0"/>
              </a:spcAft>
              <a:buFont typeface="Arial" charset="0"/>
              <a:buChar char="–"/>
              <a:defRPr sz="1900" kern="1200">
                <a:solidFill>
                  <a:schemeClr val="tx1"/>
                </a:solidFill>
                <a:latin typeface="+mn-lt"/>
                <a:ea typeface="MS PGothic" pitchFamily="34" charset="-128"/>
                <a:cs typeface="+mn-cs"/>
              </a:defRPr>
            </a:lvl4pPr>
            <a:lvl5pPr marL="2112963" indent="-233363" algn="l" defTabSz="938213" rtl="0" eaLnBrk="0" fontAlgn="base" hangingPunct="0">
              <a:spcBef>
                <a:spcPct val="20000"/>
              </a:spcBef>
              <a:spcAft>
                <a:spcPct val="0"/>
              </a:spcAft>
              <a:buFont typeface="Arial" charset="0"/>
              <a:buChar char="»"/>
              <a:defRPr sz="1900" kern="1200">
                <a:solidFill>
                  <a:schemeClr val="tx1"/>
                </a:solidFill>
                <a:latin typeface="+mn-lt"/>
                <a:ea typeface="MS PGothic" pitchFamily="34" charset="-128"/>
                <a:cs typeface="+mn-cs"/>
              </a:defRPr>
            </a:lvl5pPr>
            <a:lvl6pPr marL="2583835" indent="-234893" algn="l" defTabSz="939575" rtl="0" eaLnBrk="1" latinLnBrk="0" hangingPunct="1">
              <a:spcBef>
                <a:spcPct val="20000"/>
              </a:spcBef>
              <a:buFont typeface="Arial" pitchFamily="34" charset="0"/>
              <a:buChar char="•"/>
              <a:defRPr sz="1900" kern="1200">
                <a:solidFill>
                  <a:schemeClr val="tx1"/>
                </a:solidFill>
                <a:latin typeface="+mn-lt"/>
                <a:ea typeface="+mn-ea"/>
                <a:cs typeface="+mn-cs"/>
              </a:defRPr>
            </a:lvl6pPr>
            <a:lvl7pPr marL="3053622" indent="-234893" algn="l" defTabSz="939575" rtl="0" eaLnBrk="1" latinLnBrk="0" hangingPunct="1">
              <a:spcBef>
                <a:spcPct val="20000"/>
              </a:spcBef>
              <a:buFont typeface="Arial" pitchFamily="34" charset="0"/>
              <a:buChar char="•"/>
              <a:defRPr sz="1900" kern="1200">
                <a:solidFill>
                  <a:schemeClr val="tx1"/>
                </a:solidFill>
                <a:latin typeface="+mn-lt"/>
                <a:ea typeface="+mn-ea"/>
                <a:cs typeface="+mn-cs"/>
              </a:defRPr>
            </a:lvl7pPr>
            <a:lvl8pPr marL="3523412" indent="-234893" algn="l" defTabSz="939575" rtl="0" eaLnBrk="1" latinLnBrk="0" hangingPunct="1">
              <a:spcBef>
                <a:spcPct val="20000"/>
              </a:spcBef>
              <a:buFont typeface="Arial" pitchFamily="34" charset="0"/>
              <a:buChar char="•"/>
              <a:defRPr sz="1900" kern="1200">
                <a:solidFill>
                  <a:schemeClr val="tx1"/>
                </a:solidFill>
                <a:latin typeface="+mn-lt"/>
                <a:ea typeface="+mn-ea"/>
                <a:cs typeface="+mn-cs"/>
              </a:defRPr>
            </a:lvl8pPr>
            <a:lvl9pPr marL="3993197" indent="-234893" algn="l" defTabSz="939575" rtl="0" eaLnBrk="1" latinLnBrk="0" hangingPunct="1">
              <a:spcBef>
                <a:spcPct val="20000"/>
              </a:spcBef>
              <a:buFont typeface="Arial" pitchFamily="34" charset="0"/>
              <a:buChar char="•"/>
              <a:defRPr sz="1900" kern="1200">
                <a:solidFill>
                  <a:schemeClr val="tx1"/>
                </a:solidFill>
                <a:latin typeface="+mn-lt"/>
                <a:ea typeface="+mn-ea"/>
                <a:cs typeface="+mn-cs"/>
              </a:defRPr>
            </a:lvl9pPr>
          </a:lstStyle>
          <a:p>
            <a:r>
              <a:rPr lang="lv-LV" sz="500" dirty="0">
                <a:solidFill>
                  <a:schemeClr val="bg2">
                    <a:lumMod val="75000"/>
                  </a:schemeClr>
                </a:solidFill>
                <a:latin typeface="Verdana"/>
                <a:ea typeface="Verdana"/>
                <a:cs typeface="Times New Roman"/>
              </a:rPr>
              <a:t>1.1.1. specifiskā atbalsta mērķa “Pētniecības un inovāciju kapacitātes stiprināšana un progresīvu tehnoloģiju ieviešana kopējā P&amp;A sistēmā” 1.1.1.5. pasākuma “Latvijas pilnvērtīga dalība Apvārsnis Eiropa programmā, tajā skaitā nodrošinot kompleksu atbalsta instrumentu klāstu un sasaisti ar RIS3 specializācijas jomu attīstīšanu” projekts “Atbalsts Latvijas dalībai starptautiskās pētniecības un inovācijas programmās”. ietvaros</a:t>
            </a:r>
            <a:endParaRPr lang="en-US" sz="500" dirty="0">
              <a:solidFill>
                <a:schemeClr val="bg2">
                  <a:lumMod val="75000"/>
                </a:schemeClr>
              </a:solidFill>
            </a:endParaRPr>
          </a:p>
        </p:txBody>
      </p:sp>
      <p:sp>
        <p:nvSpPr>
          <p:cNvPr id="2" name="Rectangle 1">
            <a:extLst>
              <a:ext uri="{FF2B5EF4-FFF2-40B4-BE49-F238E27FC236}">
                <a16:creationId xmlns:a16="http://schemas.microsoft.com/office/drawing/2014/main" id="{9F094078-A66D-2148-8507-383B5E3A4AB3}"/>
              </a:ext>
            </a:extLst>
          </p:cNvPr>
          <p:cNvSpPr/>
          <p:nvPr/>
        </p:nvSpPr>
        <p:spPr>
          <a:xfrm>
            <a:off x="2184029" y="5345077"/>
            <a:ext cx="4717674" cy="1077218"/>
          </a:xfrm>
          <a:prstGeom prst="rect">
            <a:avLst/>
          </a:prstGeom>
        </p:spPr>
        <p:txBody>
          <a:bodyPr wrap="square">
            <a:spAutoFit/>
          </a:bodyPr>
          <a:lstStyle/>
          <a:p>
            <a:pPr>
              <a:defRPr/>
            </a:pPr>
            <a:r>
              <a:rPr lang="en-US" altLang="lv-LV" sz="1600" b="1" dirty="0">
                <a:latin typeface="Verdana" panose="020B0604030504040204" pitchFamily="34" charset="0"/>
                <a:ea typeface="Verdana" panose="020B0604030504040204" pitchFamily="34" charset="0"/>
                <a:cs typeface="Arial" panose="020B0604020202020204" pitchFamily="34" charset="0"/>
              </a:rPr>
              <a:t>Marija Plotniece</a:t>
            </a:r>
            <a:endParaRPr lang="lv-LV" altLang="lv-LV" sz="1600" b="1" dirty="0">
              <a:latin typeface="Verdana" panose="020B0604030504040204" pitchFamily="34" charset="0"/>
              <a:ea typeface="Verdana" panose="020B0604030504040204" pitchFamily="34" charset="0"/>
              <a:cs typeface="Arial" panose="020B0604020202020204" pitchFamily="34" charset="0"/>
            </a:endParaRPr>
          </a:p>
          <a:p>
            <a:pPr>
              <a:defRPr/>
            </a:pPr>
            <a:r>
              <a:rPr lang="lv-LV" altLang="lv-LV" sz="1600" dirty="0">
                <a:latin typeface="Verdana" panose="020B0604030504040204" pitchFamily="34" charset="0"/>
                <a:ea typeface="Verdana" panose="020B0604030504040204" pitchFamily="34" charset="0"/>
                <a:cs typeface="Arial" panose="020B0604020202020204" pitchFamily="34" charset="0"/>
              </a:rPr>
              <a:t>Horizon </a:t>
            </a:r>
            <a:r>
              <a:rPr lang="lv-LV" altLang="lv-LV" sz="1600" dirty="0" err="1">
                <a:latin typeface="Verdana" panose="020B0604030504040204" pitchFamily="34" charset="0"/>
                <a:ea typeface="Verdana" panose="020B0604030504040204" pitchFamily="34" charset="0"/>
                <a:cs typeface="Arial" panose="020B0604020202020204" pitchFamily="34" charset="0"/>
              </a:rPr>
              <a:t>Europe</a:t>
            </a:r>
            <a:r>
              <a:rPr lang="lv-LV" altLang="lv-LV" sz="1600" dirty="0">
                <a:latin typeface="Verdana" panose="020B0604030504040204" pitchFamily="34" charset="0"/>
                <a:ea typeface="Verdana" panose="020B0604030504040204" pitchFamily="34" charset="0"/>
                <a:cs typeface="Arial" panose="020B0604020202020204" pitchFamily="34" charset="0"/>
              </a:rPr>
              <a:t> National </a:t>
            </a:r>
            <a:r>
              <a:rPr lang="lv-LV" altLang="lv-LV" sz="1600" dirty="0" err="1">
                <a:latin typeface="Verdana" panose="020B0604030504040204" pitchFamily="34" charset="0"/>
                <a:ea typeface="Verdana" panose="020B0604030504040204" pitchFamily="34" charset="0"/>
                <a:cs typeface="Arial" panose="020B0604020202020204" pitchFamily="34" charset="0"/>
              </a:rPr>
              <a:t>Contact</a:t>
            </a:r>
            <a:r>
              <a:rPr lang="lv-LV" altLang="lv-LV" sz="1600" dirty="0">
                <a:latin typeface="Verdana" panose="020B0604030504040204" pitchFamily="34" charset="0"/>
                <a:ea typeface="Verdana" panose="020B0604030504040204" pitchFamily="34" charset="0"/>
                <a:cs typeface="Arial" panose="020B0604020202020204" pitchFamily="34" charset="0"/>
              </a:rPr>
              <a:t> </a:t>
            </a:r>
            <a:r>
              <a:rPr lang="lv-LV" altLang="lv-LV" sz="1600" dirty="0" err="1">
                <a:latin typeface="Verdana" panose="020B0604030504040204" pitchFamily="34" charset="0"/>
                <a:ea typeface="Verdana" panose="020B0604030504040204" pitchFamily="34" charset="0"/>
                <a:cs typeface="Arial" panose="020B0604020202020204" pitchFamily="34" charset="0"/>
              </a:rPr>
              <a:t>Point</a:t>
            </a:r>
            <a:r>
              <a:rPr lang="lv-LV" altLang="lv-LV" sz="1600" dirty="0">
                <a:latin typeface="Verdana" panose="020B0604030504040204" pitchFamily="34" charset="0"/>
                <a:ea typeface="Verdana" panose="020B0604030504040204" pitchFamily="34" charset="0"/>
                <a:cs typeface="Arial" panose="020B0604020202020204" pitchFamily="34" charset="0"/>
              </a:rPr>
              <a:t> </a:t>
            </a:r>
          </a:p>
          <a:p>
            <a:pPr>
              <a:defRPr/>
            </a:pPr>
            <a:r>
              <a:rPr lang="en-US" altLang="lv-LV" sz="1600" dirty="0">
                <a:latin typeface="Verdana" panose="020B0604030504040204" pitchFamily="34" charset="0"/>
                <a:ea typeface="Verdana" panose="020B0604030504040204" pitchFamily="34" charset="0"/>
                <a:cs typeface="Arial" panose="020B0604020202020204" pitchFamily="34" charset="0"/>
              </a:rPr>
              <a:t>Senior expert (EIC, EIT, EIE &amp; RI)</a:t>
            </a:r>
            <a:endParaRPr lang="lv-LV" altLang="lv-LV" sz="1600" dirty="0">
              <a:latin typeface="Verdana" panose="020B0604030504040204" pitchFamily="34" charset="0"/>
              <a:ea typeface="Verdana" panose="020B0604030504040204" pitchFamily="34" charset="0"/>
              <a:cs typeface="Arial" panose="020B0604020202020204" pitchFamily="34" charset="0"/>
            </a:endParaRPr>
          </a:p>
          <a:p>
            <a:pPr>
              <a:defRPr/>
            </a:pPr>
            <a:r>
              <a:rPr lang="en-US" altLang="lv-LV" sz="1600" dirty="0" err="1">
                <a:latin typeface="Verdana" panose="020B0604030504040204" pitchFamily="34" charset="0"/>
                <a:ea typeface="Verdana" panose="020B0604030504040204" pitchFamily="34" charset="0"/>
                <a:cs typeface="Arial" panose="020B0604020202020204" pitchFamily="34" charset="0"/>
                <a:hlinkClick r:id="rId3"/>
              </a:rPr>
              <a:t>marija.plotniece</a:t>
            </a:r>
            <a:r>
              <a:rPr lang="lv-LV" altLang="lv-LV" sz="1600" dirty="0">
                <a:latin typeface="Verdana" panose="020B0604030504040204" pitchFamily="34" charset="0"/>
                <a:ea typeface="Verdana" panose="020B0604030504040204" pitchFamily="34" charset="0"/>
                <a:cs typeface="Arial" panose="020B0604020202020204" pitchFamily="34" charset="0"/>
                <a:hlinkClick r:id="rId3"/>
              </a:rPr>
              <a:t>@lzp.gov.lv</a:t>
            </a:r>
            <a:r>
              <a:rPr lang="lv-LV" altLang="lv-LV" sz="1600" dirty="0">
                <a:latin typeface="Verdana" panose="020B0604030504040204" pitchFamily="34" charset="0"/>
                <a:ea typeface="Verdana" panose="020B0604030504040204" pitchFamily="34" charset="0"/>
                <a:cs typeface="Arial" panose="020B0604020202020204" pitchFamily="34" charset="0"/>
              </a:rPr>
              <a:t> </a:t>
            </a:r>
          </a:p>
        </p:txBody>
      </p:sp>
      <p:pic>
        <p:nvPicPr>
          <p:cNvPr id="5" name="Picture 4" descr="A black background with red numbers and text&#10;&#10;Description automatically generated">
            <a:extLst>
              <a:ext uri="{FF2B5EF4-FFF2-40B4-BE49-F238E27FC236}">
                <a16:creationId xmlns:a16="http://schemas.microsoft.com/office/drawing/2014/main" id="{C70B8786-FE09-EE45-1F83-58DC1E5E187D}"/>
              </a:ext>
            </a:extLst>
          </p:cNvPr>
          <p:cNvPicPr>
            <a:picLocks noChangeAspect="1"/>
          </p:cNvPicPr>
          <p:nvPr/>
        </p:nvPicPr>
        <p:blipFill>
          <a:blip r:embed="rId4"/>
          <a:stretch>
            <a:fillRect/>
          </a:stretch>
        </p:blipFill>
        <p:spPr>
          <a:xfrm>
            <a:off x="8048625" y="5345077"/>
            <a:ext cx="4143375" cy="1152525"/>
          </a:xfrm>
          <a:prstGeom prst="rect">
            <a:avLst/>
          </a:prstGeom>
        </p:spPr>
      </p:pic>
      <p:sp>
        <p:nvSpPr>
          <p:cNvPr id="4" name="TextBox 3">
            <a:extLst>
              <a:ext uri="{FF2B5EF4-FFF2-40B4-BE49-F238E27FC236}">
                <a16:creationId xmlns:a16="http://schemas.microsoft.com/office/drawing/2014/main" id="{597477DB-AA44-6660-E5AB-719BE88BE91E}"/>
              </a:ext>
            </a:extLst>
          </p:cNvPr>
          <p:cNvSpPr txBox="1"/>
          <p:nvPr/>
        </p:nvSpPr>
        <p:spPr>
          <a:xfrm>
            <a:off x="2840971" y="3518918"/>
            <a:ext cx="7279341" cy="369332"/>
          </a:xfrm>
          <a:prstGeom prst="rect">
            <a:avLst/>
          </a:prstGeom>
          <a:noFill/>
        </p:spPr>
        <p:txBody>
          <a:bodyPr wrap="square">
            <a:spAutoFit/>
          </a:bodyPr>
          <a:lstStyle/>
          <a:p>
            <a:r>
              <a:rPr lang="en-US" dirty="0">
                <a:solidFill>
                  <a:schemeClr val="bg1"/>
                </a:solidFill>
                <a:latin typeface="Verdana" panose="020B0604030504040204" pitchFamily="34" charset="0"/>
                <a:ea typeface="Verdana" panose="020B0604030504040204" pitchFamily="34" charset="0"/>
              </a:rPr>
              <a:t>Updates for Late 2024 and Early Insights into 2025</a:t>
            </a:r>
            <a:endParaRPr lang="lv-LV" dirty="0">
              <a:solidFill>
                <a:schemeClr val="bg1"/>
              </a:solidFill>
              <a:latin typeface="Verdana" panose="020B0604030504040204" pitchFamily="34" charset="0"/>
              <a:ea typeface="Verdana" panose="020B0604030504040204" pitchFamily="34" charset="0"/>
            </a:endParaRPr>
          </a:p>
        </p:txBody>
      </p:sp>
    </p:spTree>
  </p:cSld>
  <p:clrMapOvr>
    <a:masterClrMapping/>
  </p:clrMapOvr>
  <p:transition spd="med">
    <p:pull/>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6" name="Picture 6" descr="Confidential watermark on a Transparent Background 27670057 PNG">
            <a:extLst>
              <a:ext uri="{FF2B5EF4-FFF2-40B4-BE49-F238E27FC236}">
                <a16:creationId xmlns:a16="http://schemas.microsoft.com/office/drawing/2014/main" id="{57F93B4C-0137-F6AA-D5F9-885593F92713}"/>
              </a:ext>
            </a:extLst>
          </p:cNvPr>
          <p:cNvPicPr>
            <a:picLocks noChangeAspect="1" noChangeArrowheads="1"/>
          </p:cNvPicPr>
          <p:nvPr/>
        </p:nvPicPr>
        <p:blipFill>
          <a:blip r:embed="rId2">
            <a:alphaModFix amt="50000"/>
            <a:extLst>
              <a:ext uri="{28A0092B-C50C-407E-A947-70E740481C1C}">
                <a14:useLocalDpi xmlns:a14="http://schemas.microsoft.com/office/drawing/2010/main" val="0"/>
              </a:ext>
            </a:extLst>
          </a:blip>
          <a:srcRect/>
          <a:stretch>
            <a:fillRect/>
          </a:stretch>
        </p:blipFill>
        <p:spPr bwMode="auto">
          <a:xfrm>
            <a:off x="0" y="183515"/>
            <a:ext cx="6858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9">
            <a:extLst>
              <a:ext uri="{FF2B5EF4-FFF2-40B4-BE49-F238E27FC236}">
                <a16:creationId xmlns:a16="http://schemas.microsoft.com/office/drawing/2014/main" id="{A15ACD86-EA5A-6465-2408-B331591F38AE}"/>
              </a:ext>
            </a:extLst>
          </p:cNvPr>
          <p:cNvSpPr/>
          <p:nvPr/>
        </p:nvSpPr>
        <p:spPr>
          <a:xfrm>
            <a:off x="1256607" y="3775392"/>
            <a:ext cx="10904913" cy="502920"/>
          </a:xfrm>
          <a:prstGeom prst="rect">
            <a:avLst/>
          </a:prstGeom>
          <a:gradFill flip="none" rotWithShape="1">
            <a:gsLst>
              <a:gs pos="0">
                <a:srgbClr val="68468C">
                  <a:tint val="66000"/>
                  <a:satMod val="160000"/>
                </a:srgbClr>
              </a:gs>
              <a:gs pos="50000">
                <a:srgbClr val="68468C">
                  <a:tint val="44500"/>
                  <a:satMod val="160000"/>
                </a:srgbClr>
              </a:gs>
              <a:gs pos="100000">
                <a:srgbClr val="68468C">
                  <a:tint val="23500"/>
                  <a:satMod val="160000"/>
                </a:srgbClr>
              </a:gs>
            </a:gsLst>
            <a:lin ang="135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lv-LV"/>
          </a:p>
        </p:txBody>
      </p:sp>
      <p:pic>
        <p:nvPicPr>
          <p:cNvPr id="5124" name="Picture 4" descr="Confidential watermark on a Transparent Background 27670057 PNG">
            <a:extLst>
              <a:ext uri="{FF2B5EF4-FFF2-40B4-BE49-F238E27FC236}">
                <a16:creationId xmlns:a16="http://schemas.microsoft.com/office/drawing/2014/main" id="{E4D644DF-D7F7-E603-DCAF-628F5492E9F8}"/>
              </a:ext>
            </a:extLst>
          </p:cNvPr>
          <p:cNvPicPr>
            <a:picLocks noChangeAspect="1" noChangeArrowheads="1"/>
          </p:cNvPicPr>
          <p:nvPr/>
        </p:nvPicPr>
        <p:blipFill>
          <a:blip r:embed="rId2">
            <a:alphaModFix amt="50000"/>
            <a:extLst>
              <a:ext uri="{28A0092B-C50C-407E-A947-70E740481C1C}">
                <a14:useLocalDpi xmlns:a14="http://schemas.microsoft.com/office/drawing/2010/main" val="0"/>
              </a:ext>
            </a:extLst>
          </a:blip>
          <a:srcRect/>
          <a:stretch>
            <a:fillRect/>
          </a:stretch>
        </p:blipFill>
        <p:spPr bwMode="auto">
          <a:xfrm>
            <a:off x="5318760" y="0"/>
            <a:ext cx="6858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8">
            <a:extLst>
              <a:ext uri="{FF2B5EF4-FFF2-40B4-BE49-F238E27FC236}">
                <a16:creationId xmlns:a16="http://schemas.microsoft.com/office/drawing/2014/main" id="{495D2A69-3015-0BB5-6231-163831104AB5}"/>
              </a:ext>
            </a:extLst>
          </p:cNvPr>
          <p:cNvSpPr/>
          <p:nvPr/>
        </p:nvSpPr>
        <p:spPr>
          <a:xfrm>
            <a:off x="1287086" y="1591311"/>
            <a:ext cx="10904913" cy="502920"/>
          </a:xfrm>
          <a:prstGeom prst="rect">
            <a:avLst/>
          </a:prstGeom>
          <a:gradFill flip="none" rotWithShape="1">
            <a:gsLst>
              <a:gs pos="0">
                <a:srgbClr val="68468C">
                  <a:tint val="66000"/>
                  <a:satMod val="160000"/>
                </a:srgbClr>
              </a:gs>
              <a:gs pos="50000">
                <a:srgbClr val="68468C">
                  <a:tint val="44500"/>
                  <a:satMod val="160000"/>
                </a:srgbClr>
              </a:gs>
              <a:gs pos="100000">
                <a:srgbClr val="68468C">
                  <a:tint val="23500"/>
                  <a:satMod val="160000"/>
                </a:srgbClr>
              </a:gs>
            </a:gsLst>
            <a:lin ang="135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lv-LV"/>
          </a:p>
        </p:txBody>
      </p:sp>
      <p:sp>
        <p:nvSpPr>
          <p:cNvPr id="2" name="Title 1">
            <a:extLst>
              <a:ext uri="{FF2B5EF4-FFF2-40B4-BE49-F238E27FC236}">
                <a16:creationId xmlns:a16="http://schemas.microsoft.com/office/drawing/2014/main" id="{3BB98CF2-3EE5-2DAA-7B1F-FB6C26A24653}"/>
              </a:ext>
            </a:extLst>
          </p:cNvPr>
          <p:cNvSpPr>
            <a:spLocks noGrp="1"/>
          </p:cNvSpPr>
          <p:nvPr>
            <p:ph type="title"/>
          </p:nvPr>
        </p:nvSpPr>
        <p:spPr>
          <a:xfrm>
            <a:off x="1454726" y="365125"/>
            <a:ext cx="9899073" cy="1325563"/>
          </a:xfrm>
        </p:spPr>
        <p:txBody>
          <a:bodyPr anchor="ctr">
            <a:normAutofit/>
          </a:bodyPr>
          <a:lstStyle/>
          <a:p>
            <a:r>
              <a:rPr lang="en-US" sz="2800" b="1" dirty="0">
                <a:solidFill>
                  <a:schemeClr val="tx2"/>
                </a:solidFill>
                <a:latin typeface="Verdana" panose="020B0604030504040204" pitchFamily="34" charset="0"/>
                <a:ea typeface="Verdana" panose="020B0604030504040204" pitchFamily="34" charset="0"/>
              </a:rPr>
              <a:t>EIC (European Innovation Council)</a:t>
            </a:r>
            <a:r>
              <a:rPr lang="ru-RU" sz="2800" b="1" dirty="0">
                <a:solidFill>
                  <a:schemeClr val="tx2"/>
                </a:solidFill>
                <a:latin typeface="Verdana" panose="020B0604030504040204" pitchFamily="34" charset="0"/>
                <a:ea typeface="Verdana" panose="020B0604030504040204" pitchFamily="34" charset="0"/>
              </a:rPr>
              <a:t> 2025</a:t>
            </a:r>
            <a:endParaRPr lang="en-US" sz="2800" b="1" dirty="0">
              <a:solidFill>
                <a:schemeClr val="tx2"/>
              </a:solidFill>
              <a:latin typeface="Verdana" panose="020B0604030504040204" pitchFamily="34" charset="0"/>
              <a:ea typeface="Verdana" panose="020B0604030504040204" pitchFamily="34" charset="0"/>
            </a:endParaRPr>
          </a:p>
        </p:txBody>
      </p:sp>
      <p:sp>
        <p:nvSpPr>
          <p:cNvPr id="3" name="Content Placeholder 2">
            <a:extLst>
              <a:ext uri="{FF2B5EF4-FFF2-40B4-BE49-F238E27FC236}">
                <a16:creationId xmlns:a16="http://schemas.microsoft.com/office/drawing/2014/main" id="{7CDD785B-9513-864A-BA35-13565CD07799}"/>
              </a:ext>
            </a:extLst>
          </p:cNvPr>
          <p:cNvSpPr>
            <a:spLocks noGrp="1"/>
          </p:cNvSpPr>
          <p:nvPr>
            <p:ph sz="half" idx="1"/>
          </p:nvPr>
        </p:nvSpPr>
        <p:spPr>
          <a:xfrm>
            <a:off x="1454726" y="1690688"/>
            <a:ext cx="8207434" cy="4665662"/>
          </a:xfrm>
        </p:spPr>
        <p:txBody>
          <a:bodyPr>
            <a:normAutofit fontScale="70000" lnSpcReduction="20000"/>
          </a:bodyPr>
          <a:lstStyle/>
          <a:p>
            <a:pPr marL="0" indent="0">
              <a:lnSpc>
                <a:spcPct val="150000"/>
              </a:lnSpc>
              <a:buNone/>
            </a:pPr>
            <a:r>
              <a:rPr lang="en-US" sz="1800" b="1" dirty="0">
                <a:latin typeface="Verdana" panose="020B0604030504040204" pitchFamily="34" charset="0"/>
                <a:ea typeface="Verdana" panose="020B0604030504040204" pitchFamily="34" charset="0"/>
              </a:rPr>
              <a:t>Pathfinder Challenge calls:</a:t>
            </a:r>
          </a:p>
          <a:p>
            <a:pPr>
              <a:lnSpc>
                <a:spcPct val="120000"/>
              </a:lnSpc>
            </a:pPr>
            <a:r>
              <a:rPr lang="en-US" sz="1800" dirty="0">
                <a:latin typeface="Verdana" panose="020B0604030504040204" pitchFamily="34" charset="0"/>
                <a:ea typeface="Verdana" panose="020B0604030504040204" pitchFamily="34" charset="0"/>
              </a:rPr>
              <a:t>Biotech for Climate Resilient Crops and Plant-Based Biomanufacturing</a:t>
            </a:r>
          </a:p>
          <a:p>
            <a:pPr>
              <a:lnSpc>
                <a:spcPct val="120000"/>
              </a:lnSpc>
            </a:pPr>
            <a:r>
              <a:rPr lang="en-US" sz="1800" dirty="0">
                <a:latin typeface="Verdana" panose="020B0604030504040204" pitchFamily="34" charset="0"/>
                <a:ea typeface="Verdana" panose="020B0604030504040204" pitchFamily="34" charset="0"/>
              </a:rPr>
              <a:t>Generative-AI based Agents to Revolutionize Medical Diagnosis and Treatment of Cancer</a:t>
            </a:r>
          </a:p>
          <a:p>
            <a:pPr>
              <a:lnSpc>
                <a:spcPct val="120000"/>
              </a:lnSpc>
            </a:pPr>
            <a:r>
              <a:rPr lang="en-US" sz="1800" dirty="0">
                <a:latin typeface="Verdana" panose="020B0604030504040204" pitchFamily="34" charset="0"/>
                <a:ea typeface="Verdana" panose="020B0604030504040204" pitchFamily="34" charset="0"/>
              </a:rPr>
              <a:t>Towards autonomous robot collectives delivering collaborative tasks in dynamic unstructured construction environments</a:t>
            </a:r>
          </a:p>
          <a:p>
            <a:pPr>
              <a:lnSpc>
                <a:spcPct val="120000"/>
              </a:lnSpc>
            </a:pPr>
            <a:r>
              <a:rPr lang="en-US" sz="1800" dirty="0">
                <a:latin typeface="Verdana" panose="020B0604030504040204" pitchFamily="34" charset="0"/>
                <a:ea typeface="Verdana" panose="020B0604030504040204" pitchFamily="34" charset="0"/>
              </a:rPr>
              <a:t>Waste-to-value devices - circular production of renewable fuels, chemicals and materials</a:t>
            </a:r>
          </a:p>
          <a:p>
            <a:pPr marL="0" indent="0">
              <a:lnSpc>
                <a:spcPct val="120000"/>
              </a:lnSpc>
              <a:buNone/>
            </a:pPr>
            <a:endParaRPr lang="en-US" sz="1800" dirty="0">
              <a:latin typeface="Verdana" panose="020B0604030504040204" pitchFamily="34" charset="0"/>
              <a:ea typeface="Verdana" panose="020B0604030504040204" pitchFamily="34" charset="0"/>
            </a:endParaRPr>
          </a:p>
          <a:p>
            <a:pPr marL="0" indent="0">
              <a:lnSpc>
                <a:spcPct val="150000"/>
              </a:lnSpc>
              <a:buNone/>
            </a:pPr>
            <a:r>
              <a:rPr lang="en-US" sz="1800" b="1" dirty="0">
                <a:latin typeface="Verdana" panose="020B0604030504040204" pitchFamily="34" charset="0"/>
                <a:ea typeface="Verdana" panose="020B0604030504040204" pitchFamily="34" charset="0"/>
              </a:rPr>
              <a:t>Accelerator Challenge calls:</a:t>
            </a:r>
          </a:p>
          <a:p>
            <a:pPr>
              <a:lnSpc>
                <a:spcPct val="120000"/>
              </a:lnSpc>
            </a:pPr>
            <a:r>
              <a:rPr lang="en-US" sz="1800" dirty="0">
                <a:latin typeface="Verdana" panose="020B0604030504040204" pitchFamily="34" charset="0"/>
                <a:ea typeface="Verdana" panose="020B0604030504040204" pitchFamily="34" charset="0"/>
              </a:rPr>
              <a:t>Acceleration of advanced materials development and upscaling along the value chain</a:t>
            </a:r>
          </a:p>
          <a:p>
            <a:pPr>
              <a:lnSpc>
                <a:spcPct val="120000"/>
              </a:lnSpc>
            </a:pPr>
            <a:r>
              <a:rPr lang="en-US" sz="1800" dirty="0">
                <a:latin typeface="Verdana" panose="020B0604030504040204" pitchFamily="34" charset="0"/>
                <a:ea typeface="Verdana" panose="020B0604030504040204" pitchFamily="34" charset="0"/>
              </a:rPr>
              <a:t>Biotechnology driven low emission food production systems</a:t>
            </a:r>
          </a:p>
          <a:p>
            <a:pPr>
              <a:lnSpc>
                <a:spcPct val="120000"/>
              </a:lnSpc>
            </a:pPr>
            <a:r>
              <a:rPr lang="en-US" sz="1800" dirty="0">
                <a:latin typeface="Verdana" panose="020B0604030504040204" pitchFamily="34" charset="0"/>
                <a:ea typeface="Verdana" panose="020B0604030504040204" pitchFamily="34" charset="0"/>
              </a:rPr>
              <a:t>GenAI4EU: Creating European Champions in Generative AI</a:t>
            </a:r>
          </a:p>
          <a:p>
            <a:pPr>
              <a:lnSpc>
                <a:spcPct val="120000"/>
              </a:lnSpc>
            </a:pPr>
            <a:r>
              <a:rPr lang="en-US" sz="1800" dirty="0">
                <a:latin typeface="Verdana" panose="020B0604030504040204" pitchFamily="34" charset="0"/>
                <a:ea typeface="Verdana" panose="020B0604030504040204" pitchFamily="34" charset="0"/>
              </a:rPr>
              <a:t>Innovative in-space servicing, operations, space-based robotics and technologies for resilient EU space infrastructure</a:t>
            </a:r>
          </a:p>
          <a:p>
            <a:pPr>
              <a:lnSpc>
                <a:spcPct val="120000"/>
              </a:lnSpc>
            </a:pPr>
            <a:r>
              <a:rPr lang="en-US" sz="1800" dirty="0">
                <a:latin typeface="Verdana" panose="020B0604030504040204" pitchFamily="34" charset="0"/>
                <a:ea typeface="Verdana" panose="020B0604030504040204" pitchFamily="34" charset="0"/>
              </a:rPr>
              <a:t>Breakthrough innovations for future mobility</a:t>
            </a:r>
          </a:p>
        </p:txBody>
      </p:sp>
      <p:sp>
        <p:nvSpPr>
          <p:cNvPr id="4" name="Slide Number Placeholder 3">
            <a:extLst>
              <a:ext uri="{FF2B5EF4-FFF2-40B4-BE49-F238E27FC236}">
                <a16:creationId xmlns:a16="http://schemas.microsoft.com/office/drawing/2014/main" id="{6A364BCC-1522-1160-4751-3B0BF39EF09F}"/>
              </a:ext>
            </a:extLst>
          </p:cNvPr>
          <p:cNvSpPr>
            <a:spLocks noGrp="1"/>
          </p:cNvSpPr>
          <p:nvPr>
            <p:ph type="sldNum" sz="quarter" idx="12"/>
          </p:nvPr>
        </p:nvSpPr>
        <p:spPr>
          <a:xfrm>
            <a:off x="8610600" y="6356350"/>
            <a:ext cx="2743200" cy="365125"/>
          </a:xfrm>
        </p:spPr>
        <p:txBody>
          <a:bodyPr anchor="ctr">
            <a:normAutofit/>
          </a:bodyPr>
          <a:lstStyle/>
          <a:p>
            <a:pPr>
              <a:spcAft>
                <a:spcPts val="600"/>
              </a:spcAft>
            </a:pPr>
            <a:fld id="{660F3F40-12FA-4968-8235-5F18DAFE2DEF}" type="slidenum">
              <a:rPr lang="lv-LV" smtClean="0"/>
              <a:pPr>
                <a:spcAft>
                  <a:spcPts val="600"/>
                </a:spcAft>
              </a:pPr>
              <a:t>10</a:t>
            </a:fld>
            <a:endParaRPr lang="lv-LV"/>
          </a:p>
        </p:txBody>
      </p:sp>
    </p:spTree>
    <p:extLst>
      <p:ext uri="{BB962C8B-B14F-4D97-AF65-F5344CB8AC3E}">
        <p14:creationId xmlns:p14="http://schemas.microsoft.com/office/powerpoint/2010/main" val="3373818660"/>
      </p:ext>
    </p:extLst>
  </p:cSld>
  <p:clrMapOvr>
    <a:masterClrMapping/>
  </p:clrMapOvr>
  <p:transition spd="med">
    <p:pull/>
  </p:transition>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5439A2"/>
        </a:solidFill>
        <a:effectLst/>
      </p:bgPr>
    </p:bg>
    <p:spTree>
      <p:nvGrpSpPr>
        <p:cNvPr id="1" name=""/>
        <p:cNvGrpSpPr/>
        <p:nvPr/>
      </p:nvGrpSpPr>
      <p:grpSpPr>
        <a:xfrm>
          <a:off x="0" y="0"/>
          <a:ext cx="0" cy="0"/>
          <a:chOff x="0" y="0"/>
          <a:chExt cx="0" cy="0"/>
        </a:xfrm>
      </p:grpSpPr>
      <p:sp>
        <p:nvSpPr>
          <p:cNvPr id="61" name="Rectangle 13">
            <a:extLst>
              <a:ext uri="{FF2B5EF4-FFF2-40B4-BE49-F238E27FC236}">
                <a16:creationId xmlns:a16="http://schemas.microsoft.com/office/drawing/2014/main" id="{73C183CE-4BCA-52D1-204C-D1DED499A35E}"/>
              </a:ext>
            </a:extLst>
          </p:cNvPr>
          <p:cNvSpPr/>
          <p:nvPr/>
        </p:nvSpPr>
        <p:spPr>
          <a:xfrm>
            <a:off x="0" y="1524000"/>
            <a:ext cx="274320" cy="2987041"/>
          </a:xfrm>
          <a:prstGeom prst="rect">
            <a:avLst/>
          </a:prstGeom>
          <a:solidFill>
            <a:srgbClr val="BB443E"/>
          </a:solidFill>
          <a:ln w="12700">
            <a:miter lim="400000"/>
          </a:ln>
        </p:spPr>
        <p:txBody>
          <a:bodyPr lIns="45719" rIns="45719" anchor="ctr"/>
          <a:lstStyle/>
          <a:p>
            <a:pPr algn="ctr">
              <a:defRPr>
                <a:solidFill>
                  <a:srgbClr val="FFFFFF"/>
                </a:solidFill>
              </a:defRPr>
            </a:pPr>
            <a:endParaRPr/>
          </a:p>
        </p:txBody>
      </p:sp>
      <p:pic>
        <p:nvPicPr>
          <p:cNvPr id="62" name="Google Shape;167;p1" descr="A blue background with white text&#10;&#10;Description automatically generated">
            <a:hlinkClick r:id="rId3"/>
            <a:extLst>
              <a:ext uri="{FF2B5EF4-FFF2-40B4-BE49-F238E27FC236}">
                <a16:creationId xmlns:a16="http://schemas.microsoft.com/office/drawing/2014/main" id="{C9145759-C3ED-80B9-294E-F56663A7D762}"/>
              </a:ext>
            </a:extLst>
          </p:cNvPr>
          <p:cNvPicPr preferRelativeResize="0"/>
          <p:nvPr/>
        </p:nvPicPr>
        <p:blipFill rotWithShape="1">
          <a:blip r:embed="rId4">
            <a:alphaModFix/>
          </a:blip>
          <a:srcRect t="29385" b="29330"/>
          <a:stretch/>
        </p:blipFill>
        <p:spPr>
          <a:xfrm>
            <a:off x="274320" y="4511041"/>
            <a:ext cx="4647636" cy="1798319"/>
          </a:xfrm>
          <a:prstGeom prst="rect">
            <a:avLst/>
          </a:prstGeom>
          <a:noFill/>
          <a:ln>
            <a:noFill/>
          </a:ln>
        </p:spPr>
      </p:pic>
      <p:pic>
        <p:nvPicPr>
          <p:cNvPr id="450" name="Picture 449">
            <a:extLst>
              <a:ext uri="{FF2B5EF4-FFF2-40B4-BE49-F238E27FC236}">
                <a16:creationId xmlns:a16="http://schemas.microsoft.com/office/drawing/2014/main" id="{146588A4-EB6E-0E0F-301B-D74D7B42B5BB}"/>
              </a:ext>
            </a:extLst>
          </p:cNvPr>
          <p:cNvPicPr>
            <a:picLocks noChangeAspect="1"/>
          </p:cNvPicPr>
          <p:nvPr/>
        </p:nvPicPr>
        <p:blipFill rotWithShape="1">
          <a:blip r:embed="rId5"/>
          <a:srcRect l="55185" t="25679" r="21018" b="18847"/>
          <a:stretch/>
        </p:blipFill>
        <p:spPr>
          <a:xfrm>
            <a:off x="6962013" y="0"/>
            <a:ext cx="5229987" cy="6858000"/>
          </a:xfrm>
          <a:prstGeom prst="rect">
            <a:avLst/>
          </a:prstGeom>
        </p:spPr>
      </p:pic>
      <p:pic>
        <p:nvPicPr>
          <p:cNvPr id="452" name="Graphic 451" descr="Cursor outline">
            <a:extLst>
              <a:ext uri="{FF2B5EF4-FFF2-40B4-BE49-F238E27FC236}">
                <a16:creationId xmlns:a16="http://schemas.microsoft.com/office/drawing/2014/main" id="{E84E11A5-C971-9ED0-6258-3A808D2617FC}"/>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4464756" y="5852160"/>
            <a:ext cx="914400" cy="914400"/>
          </a:xfrm>
          <a:prstGeom prst="rect">
            <a:avLst/>
          </a:prstGeom>
        </p:spPr>
      </p:pic>
      <p:sp>
        <p:nvSpPr>
          <p:cNvPr id="60" name="Google Shape;518;g2a61cabab7e_1_6">
            <a:extLst>
              <a:ext uri="{FF2B5EF4-FFF2-40B4-BE49-F238E27FC236}">
                <a16:creationId xmlns:a16="http://schemas.microsoft.com/office/drawing/2014/main" id="{25AAA053-1DC8-7E51-7783-9F2D0C0F3555}"/>
              </a:ext>
            </a:extLst>
          </p:cNvPr>
          <p:cNvSpPr txBox="1"/>
          <p:nvPr/>
        </p:nvSpPr>
        <p:spPr>
          <a:xfrm>
            <a:off x="396240" y="548640"/>
            <a:ext cx="11399520" cy="438577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dirty="0">
                <a:solidFill>
                  <a:srgbClr val="F1F1F1"/>
                </a:solidFill>
                <a:latin typeface="Calibri"/>
                <a:ea typeface="Calibri"/>
                <a:cs typeface="Calibri"/>
                <a:sym typeface="Calibri"/>
              </a:rPr>
              <a:t>If you have any further questions about the EIC </a:t>
            </a:r>
            <a:r>
              <a:rPr lang="en-US" sz="2400" dirty="0" err="1">
                <a:solidFill>
                  <a:srgbClr val="F1F1F1"/>
                </a:solidFill>
                <a:latin typeface="Calibri"/>
                <a:ea typeface="Calibri"/>
                <a:cs typeface="Calibri"/>
                <a:sym typeface="Calibri"/>
              </a:rPr>
              <a:t>programme</a:t>
            </a:r>
            <a:r>
              <a:rPr lang="en-US" sz="2400" dirty="0">
                <a:solidFill>
                  <a:srgbClr val="F1F1F1"/>
                </a:solidFill>
                <a:latin typeface="Calibri"/>
                <a:ea typeface="Calibri"/>
                <a:cs typeface="Calibri"/>
                <a:sym typeface="Calibri"/>
              </a:rPr>
              <a:t>, </a:t>
            </a:r>
            <a:endParaRPr sz="2400" dirty="0">
              <a:solidFill>
                <a:srgbClr val="F1F1F1"/>
              </a:solidFill>
              <a:latin typeface="Calibri"/>
              <a:ea typeface="Calibri"/>
              <a:cs typeface="Calibri"/>
              <a:sym typeface="Calibri"/>
            </a:endParaRPr>
          </a:p>
          <a:p>
            <a:pPr marL="0" marR="0" lvl="0" indent="0" algn="l" rtl="0">
              <a:spcBef>
                <a:spcPts val="0"/>
              </a:spcBef>
              <a:spcAft>
                <a:spcPts val="0"/>
              </a:spcAft>
              <a:buNone/>
            </a:pPr>
            <a:r>
              <a:rPr lang="en-US" sz="2400" dirty="0">
                <a:solidFill>
                  <a:srgbClr val="F1F1F1"/>
                </a:solidFill>
                <a:latin typeface="Calibri"/>
                <a:ea typeface="Calibri"/>
                <a:cs typeface="Calibri"/>
                <a:sym typeface="Calibri"/>
              </a:rPr>
              <a:t>please contact us based on your country:</a:t>
            </a:r>
            <a:endParaRPr sz="1200" dirty="0"/>
          </a:p>
          <a:p>
            <a:pPr marL="0" marR="0" lvl="0" indent="0" algn="l" rtl="0">
              <a:spcBef>
                <a:spcPts val="0"/>
              </a:spcBef>
              <a:spcAft>
                <a:spcPts val="0"/>
              </a:spcAft>
              <a:buNone/>
            </a:pPr>
            <a:endParaRPr sz="2000" b="1" dirty="0">
              <a:solidFill>
                <a:srgbClr val="F1F1F1"/>
              </a:solidFill>
              <a:latin typeface="Calibri"/>
              <a:ea typeface="Calibri"/>
              <a:cs typeface="Calibri"/>
              <a:sym typeface="Calibri"/>
            </a:endParaRPr>
          </a:p>
          <a:p>
            <a:pPr marL="0" marR="0" lvl="0" indent="0" algn="l" rtl="0">
              <a:spcBef>
                <a:spcPts val="0"/>
              </a:spcBef>
              <a:spcAft>
                <a:spcPts val="0"/>
              </a:spcAft>
              <a:buNone/>
            </a:pPr>
            <a:r>
              <a:rPr lang="lv-LV" b="1" dirty="0">
                <a:solidFill>
                  <a:srgbClr val="F1F1F1"/>
                </a:solidFill>
                <a:latin typeface="Calibri"/>
                <a:ea typeface="Calibri"/>
                <a:cs typeface="Calibri"/>
                <a:sym typeface="Calibri"/>
              </a:rPr>
              <a:t>FOR LATVIA:</a:t>
            </a:r>
            <a:endParaRPr b="1" dirty="0">
              <a:solidFill>
                <a:srgbClr val="F1F1F1"/>
              </a:solidFill>
              <a:latin typeface="Calibri"/>
              <a:ea typeface="Calibri"/>
              <a:cs typeface="Calibri"/>
              <a:sym typeface="Calibri"/>
            </a:endParaRPr>
          </a:p>
          <a:p>
            <a:pPr marL="0" marR="0" lvl="0" indent="0" algn="l" rtl="0">
              <a:spcBef>
                <a:spcPts val="0"/>
              </a:spcBef>
              <a:spcAft>
                <a:spcPts val="0"/>
              </a:spcAft>
              <a:buNone/>
            </a:pPr>
            <a:endParaRPr sz="1100" dirty="0">
              <a:solidFill>
                <a:srgbClr val="F1F1F1"/>
              </a:solidFill>
              <a:latin typeface="Calibri"/>
              <a:ea typeface="Calibri"/>
              <a:cs typeface="Calibri"/>
              <a:sym typeface="Calibri"/>
            </a:endParaRPr>
          </a:p>
          <a:p>
            <a:pPr marL="0" marR="0" lvl="0" indent="0" algn="l" rtl="0">
              <a:spcBef>
                <a:spcPts val="0"/>
              </a:spcBef>
              <a:spcAft>
                <a:spcPts val="0"/>
              </a:spcAft>
              <a:buNone/>
            </a:pPr>
            <a:r>
              <a:rPr lang="en-US" sz="1600" b="1" dirty="0">
                <a:solidFill>
                  <a:srgbClr val="F1F1F1"/>
                </a:solidFill>
                <a:latin typeface="Calibri"/>
                <a:ea typeface="Calibri"/>
                <a:cs typeface="Calibri"/>
                <a:sym typeface="Calibri"/>
              </a:rPr>
              <a:t>Egita Aizsilniece-Ibema</a:t>
            </a:r>
            <a:endParaRPr sz="1600" dirty="0">
              <a:solidFill>
                <a:srgbClr val="F1F1F1"/>
              </a:solidFill>
              <a:latin typeface="Calibri"/>
              <a:ea typeface="Calibri"/>
              <a:cs typeface="Calibri"/>
              <a:sym typeface="Calibri"/>
            </a:endParaRPr>
          </a:p>
          <a:p>
            <a:pPr marL="0" marR="0" lvl="0" indent="0" algn="l" rtl="0">
              <a:spcBef>
                <a:spcPts val="0"/>
              </a:spcBef>
              <a:spcAft>
                <a:spcPts val="0"/>
              </a:spcAft>
              <a:buNone/>
            </a:pPr>
            <a:r>
              <a:rPr lang="en-US" sz="1600" dirty="0">
                <a:solidFill>
                  <a:srgbClr val="F1F1F1"/>
                </a:solidFill>
                <a:latin typeface="Calibri"/>
                <a:ea typeface="Calibri"/>
                <a:cs typeface="Calibri"/>
                <a:sym typeface="Calibri"/>
              </a:rPr>
              <a:t>LIAA representative, NCP EIC &amp; EIT</a:t>
            </a:r>
            <a:endParaRPr sz="1200" dirty="0"/>
          </a:p>
          <a:p>
            <a:pPr marL="0" marR="0" lvl="0" indent="0" algn="l" rtl="0">
              <a:spcBef>
                <a:spcPts val="0"/>
              </a:spcBef>
              <a:spcAft>
                <a:spcPts val="0"/>
              </a:spcAft>
              <a:buNone/>
            </a:pPr>
            <a:r>
              <a:rPr lang="en-US" sz="1600" dirty="0">
                <a:solidFill>
                  <a:srgbClr val="F1F1F1"/>
                </a:solidFill>
                <a:latin typeface="Calibri"/>
                <a:ea typeface="Calibri"/>
                <a:cs typeface="Calibri"/>
                <a:sym typeface="Calibri"/>
              </a:rPr>
              <a:t>Latvian office for Innovation &amp; Technology in Brussels – </a:t>
            </a:r>
            <a:r>
              <a:rPr lang="en-US" sz="1600" dirty="0" err="1">
                <a:solidFill>
                  <a:srgbClr val="F1F1F1"/>
                </a:solidFill>
                <a:latin typeface="Calibri"/>
                <a:ea typeface="Calibri"/>
                <a:cs typeface="Calibri"/>
                <a:sym typeface="Calibri"/>
              </a:rPr>
              <a:t>Lat.tech</a:t>
            </a:r>
            <a:endParaRPr sz="1600" dirty="0">
              <a:solidFill>
                <a:srgbClr val="F1F1F1"/>
              </a:solidFill>
              <a:latin typeface="Calibri"/>
              <a:ea typeface="Calibri"/>
              <a:cs typeface="Calibri"/>
              <a:sym typeface="Calibri"/>
            </a:endParaRPr>
          </a:p>
          <a:p>
            <a:pPr marL="0" marR="0" lvl="0" indent="0" algn="l" rtl="0">
              <a:spcBef>
                <a:spcPts val="0"/>
              </a:spcBef>
              <a:spcAft>
                <a:spcPts val="0"/>
              </a:spcAft>
              <a:buNone/>
            </a:pPr>
            <a:r>
              <a:rPr lang="en-US" sz="1600" dirty="0">
                <a:solidFill>
                  <a:srgbClr val="F1F1F1"/>
                </a:solidFill>
                <a:latin typeface="Calibri"/>
                <a:ea typeface="Calibri"/>
                <a:cs typeface="Calibri"/>
                <a:sym typeface="Calibri"/>
              </a:rPr>
              <a:t>Mob. +32 (0)455 10 12 74, +371 29331162, e-mail: </a:t>
            </a:r>
            <a:r>
              <a:rPr lang="en-US" sz="1600" u="sng" dirty="0">
                <a:solidFill>
                  <a:srgbClr val="F1F1F1"/>
                </a:solidFill>
                <a:latin typeface="Calibri"/>
                <a:ea typeface="Calibri"/>
                <a:cs typeface="Calibri"/>
                <a:sym typeface="Calibri"/>
                <a:hlinkClick r:id="rId8">
                  <a:extLst>
                    <a:ext uri="{A12FA001-AC4F-418D-AE19-62706E023703}">
                      <ahyp:hlinkClr xmlns:ahyp="http://schemas.microsoft.com/office/drawing/2018/hyperlinkcolor" val="tx"/>
                    </a:ext>
                  </a:extLst>
                </a:hlinkClick>
              </a:rPr>
              <a:t>egita.aizsilniece-ibema@liaa.gov</a:t>
            </a:r>
            <a:r>
              <a:rPr lang="en-US" sz="1600" dirty="0">
                <a:solidFill>
                  <a:srgbClr val="F1F1F1"/>
                </a:solidFill>
                <a:latin typeface="Calibri"/>
                <a:ea typeface="Calibri"/>
                <a:cs typeface="Calibri"/>
                <a:sym typeface="Calibri"/>
              </a:rPr>
              <a:t> </a:t>
            </a:r>
            <a:endParaRPr sz="1200" dirty="0"/>
          </a:p>
          <a:p>
            <a:pPr marL="0" marR="0" lvl="0" indent="0" algn="l" rtl="0">
              <a:spcBef>
                <a:spcPts val="0"/>
              </a:spcBef>
              <a:spcAft>
                <a:spcPts val="0"/>
              </a:spcAft>
              <a:buNone/>
            </a:pPr>
            <a:endParaRPr sz="1600" dirty="0">
              <a:solidFill>
                <a:srgbClr val="F1F1F1"/>
              </a:solidFill>
              <a:latin typeface="Calibri"/>
              <a:ea typeface="Calibri"/>
              <a:cs typeface="Calibri"/>
              <a:sym typeface="Calibri"/>
            </a:endParaRPr>
          </a:p>
          <a:p>
            <a:pPr marL="0" marR="0" lvl="0" indent="0" algn="l" rtl="0">
              <a:spcBef>
                <a:spcPts val="0"/>
              </a:spcBef>
              <a:spcAft>
                <a:spcPts val="0"/>
              </a:spcAft>
              <a:buNone/>
            </a:pPr>
            <a:r>
              <a:rPr lang="en-US" sz="1600" b="1" i="0" u="none" strike="noStrike" dirty="0">
                <a:solidFill>
                  <a:srgbClr val="F1F1F1"/>
                </a:solidFill>
                <a:latin typeface="Calibri"/>
                <a:ea typeface="Calibri"/>
                <a:cs typeface="Calibri"/>
                <a:sym typeface="Calibri"/>
              </a:rPr>
              <a:t>Marija Plotniece</a:t>
            </a:r>
            <a:endParaRPr sz="3600" b="0" i="0" u="none" strike="noStrike" dirty="0">
              <a:solidFill>
                <a:srgbClr val="F1F1F1"/>
              </a:solidFill>
              <a:latin typeface="Calibri"/>
              <a:ea typeface="Calibri"/>
              <a:cs typeface="Calibri"/>
              <a:sym typeface="Calibri"/>
            </a:endParaRPr>
          </a:p>
          <a:p>
            <a:pPr marL="0" marR="0" lvl="0" indent="0" algn="l" rtl="0">
              <a:spcBef>
                <a:spcPts val="0"/>
              </a:spcBef>
              <a:spcAft>
                <a:spcPts val="0"/>
              </a:spcAft>
              <a:buNone/>
            </a:pPr>
            <a:r>
              <a:rPr lang="en-US" sz="1600" b="0" i="0" u="none" strike="noStrike" dirty="0">
                <a:solidFill>
                  <a:srgbClr val="F1F1F1"/>
                </a:solidFill>
                <a:latin typeface="Calibri"/>
                <a:ea typeface="Calibri"/>
                <a:cs typeface="Calibri"/>
                <a:sym typeface="Calibri"/>
              </a:rPr>
              <a:t>Senior expert | Horizon Europe RI, EIC</a:t>
            </a:r>
            <a:r>
              <a:rPr lang="lv-LV" sz="1600" b="0" i="0" u="none" strike="noStrike" dirty="0">
                <a:solidFill>
                  <a:srgbClr val="F1F1F1"/>
                </a:solidFill>
                <a:latin typeface="Calibri"/>
                <a:ea typeface="Calibri"/>
                <a:cs typeface="Calibri"/>
                <a:sym typeface="Calibri"/>
              </a:rPr>
              <a:t>, EIE, EIT</a:t>
            </a:r>
            <a:r>
              <a:rPr lang="en-US" sz="1600" b="0" i="0" u="none" strike="noStrike" dirty="0">
                <a:solidFill>
                  <a:srgbClr val="F1F1F1"/>
                </a:solidFill>
                <a:latin typeface="Calibri"/>
                <a:ea typeface="Calibri"/>
                <a:cs typeface="Calibri"/>
                <a:sym typeface="Calibri"/>
              </a:rPr>
              <a:t> </a:t>
            </a:r>
            <a:endParaRPr sz="1200" dirty="0"/>
          </a:p>
          <a:p>
            <a:pPr marL="0" marR="0" lvl="0" indent="0" algn="l" rtl="0">
              <a:spcBef>
                <a:spcPts val="0"/>
              </a:spcBef>
              <a:spcAft>
                <a:spcPts val="0"/>
              </a:spcAft>
              <a:buNone/>
            </a:pPr>
            <a:r>
              <a:rPr lang="en-US" sz="1600" b="0" i="0" u="none" strike="noStrike" dirty="0">
                <a:solidFill>
                  <a:srgbClr val="F1F1F1"/>
                </a:solidFill>
                <a:latin typeface="Calibri"/>
                <a:ea typeface="Calibri"/>
                <a:cs typeface="Calibri"/>
                <a:sym typeface="Calibri"/>
              </a:rPr>
              <a:t>Latvian Council of Science</a:t>
            </a:r>
            <a:r>
              <a:rPr lang="en-US" sz="1600" dirty="0">
                <a:solidFill>
                  <a:srgbClr val="F1F1F1"/>
                </a:solidFill>
                <a:latin typeface="Calibri"/>
                <a:ea typeface="Calibri"/>
                <a:cs typeface="Calibri"/>
                <a:sym typeface="Calibri"/>
              </a:rPr>
              <a:t>, </a:t>
            </a:r>
            <a:r>
              <a:rPr lang="en-US" sz="1600" dirty="0" err="1">
                <a:solidFill>
                  <a:srgbClr val="F1F1F1"/>
                </a:solidFill>
                <a:latin typeface="Calibri"/>
                <a:ea typeface="Calibri"/>
                <a:cs typeface="Calibri"/>
                <a:sym typeface="Calibri"/>
              </a:rPr>
              <a:t>Smilsu</a:t>
            </a:r>
            <a:r>
              <a:rPr lang="en-US" sz="1600" dirty="0">
                <a:solidFill>
                  <a:srgbClr val="F1F1F1"/>
                </a:solidFill>
                <a:latin typeface="Calibri"/>
                <a:ea typeface="Calibri"/>
                <a:cs typeface="Calibri"/>
                <a:sym typeface="Calibri"/>
              </a:rPr>
              <a:t> street 8, Riga, LV-1050</a:t>
            </a:r>
            <a:endParaRPr sz="1600" b="0" i="0" u="none" strike="noStrike" dirty="0">
              <a:solidFill>
                <a:srgbClr val="F1F1F1"/>
              </a:solidFill>
              <a:latin typeface="Calibri"/>
              <a:ea typeface="Calibri"/>
              <a:cs typeface="Calibri"/>
              <a:sym typeface="Calibri"/>
            </a:endParaRPr>
          </a:p>
          <a:p>
            <a:pPr marL="0" marR="0" lvl="0" indent="0" algn="l" rtl="0">
              <a:spcBef>
                <a:spcPts val="0"/>
              </a:spcBef>
              <a:spcAft>
                <a:spcPts val="0"/>
              </a:spcAft>
              <a:buNone/>
            </a:pPr>
            <a:r>
              <a:rPr lang="en-US" sz="1600" b="0" i="0" u="none" strike="noStrike" dirty="0">
                <a:solidFill>
                  <a:srgbClr val="F1F1F1"/>
                </a:solidFill>
                <a:latin typeface="Calibri"/>
                <a:ea typeface="Calibri"/>
                <a:cs typeface="Calibri"/>
                <a:sym typeface="Calibri"/>
              </a:rPr>
              <a:t>phone: +371 29966535, e-mail: </a:t>
            </a:r>
            <a:r>
              <a:rPr lang="en-US" sz="1600" b="0" i="0" u="sng" strike="noStrike" dirty="0">
                <a:solidFill>
                  <a:srgbClr val="F1F1F1"/>
                </a:solidFill>
                <a:latin typeface="Calibri"/>
                <a:ea typeface="Calibri"/>
                <a:cs typeface="Calibri"/>
                <a:sym typeface="Calibri"/>
                <a:hlinkClick r:id="rId9">
                  <a:extLst>
                    <a:ext uri="{A12FA001-AC4F-418D-AE19-62706E023703}">
                      <ahyp:hlinkClr xmlns:ahyp="http://schemas.microsoft.com/office/drawing/2018/hyperlinkcolor" val="tx"/>
                    </a:ext>
                  </a:extLst>
                </a:hlinkClick>
              </a:rPr>
              <a:t>marija.plotniece@lzp.gov.lv</a:t>
            </a:r>
            <a:r>
              <a:rPr lang="en-US" sz="1600" b="0" i="0" u="none" strike="noStrike" dirty="0">
                <a:solidFill>
                  <a:srgbClr val="F1F1F1"/>
                </a:solidFill>
                <a:latin typeface="Calibri"/>
                <a:ea typeface="Calibri"/>
                <a:cs typeface="Calibri"/>
                <a:sym typeface="Calibri"/>
              </a:rPr>
              <a:t> </a:t>
            </a:r>
            <a:endParaRPr sz="1200" dirty="0"/>
          </a:p>
          <a:p>
            <a:pPr marL="0" marR="0" lvl="0" indent="0" algn="l" rtl="0">
              <a:spcBef>
                <a:spcPts val="0"/>
              </a:spcBef>
              <a:spcAft>
                <a:spcPts val="0"/>
              </a:spcAft>
              <a:buNone/>
            </a:pPr>
            <a:r>
              <a:rPr lang="en-US" sz="1600" b="0" i="0" u="none" strike="noStrike" dirty="0">
                <a:solidFill>
                  <a:srgbClr val="F1F1F1"/>
                </a:solidFill>
                <a:latin typeface="Calibri"/>
                <a:ea typeface="Calibri"/>
                <a:cs typeface="Calibri"/>
                <a:sym typeface="Calibri"/>
              </a:rPr>
              <a:t> </a:t>
            </a:r>
            <a:endParaRPr sz="3600" b="0" i="0" u="none" strike="noStrike" dirty="0">
              <a:solidFill>
                <a:srgbClr val="F1F1F1"/>
              </a:solidFill>
              <a:latin typeface="Calibri"/>
              <a:ea typeface="Calibri"/>
              <a:cs typeface="Calibri"/>
              <a:sym typeface="Calibri"/>
            </a:endParaRPr>
          </a:p>
          <a:p>
            <a:pPr marL="0" marR="0" lvl="0" indent="0" algn="l" rtl="0">
              <a:spcBef>
                <a:spcPts val="0"/>
              </a:spcBef>
              <a:spcAft>
                <a:spcPts val="0"/>
              </a:spcAft>
              <a:buNone/>
            </a:pPr>
            <a:endParaRPr sz="2400" dirty="0">
              <a:solidFill>
                <a:srgbClr val="F1F1F1"/>
              </a:solidFill>
              <a:latin typeface="Calibri"/>
              <a:ea typeface="Calibri"/>
              <a:cs typeface="Calibri"/>
              <a:sym typeface="Calibri"/>
            </a:endParaRPr>
          </a:p>
        </p:txBody>
      </p:sp>
    </p:spTree>
    <p:extLst>
      <p:ext uri="{BB962C8B-B14F-4D97-AF65-F5344CB8AC3E}">
        <p14:creationId xmlns:p14="http://schemas.microsoft.com/office/powerpoint/2010/main" val="4115645187"/>
      </p:ext>
    </p:extLst>
  </p:cSld>
  <p:clrMapOvr>
    <a:masterClrMapping/>
  </p:clrMapOvr>
  <p:transition spd="med">
    <p:pull/>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CB47AFF7-E05C-39C3-A9E2-F946593A38A3}"/>
              </a:ext>
            </a:extLst>
          </p:cNvPr>
          <p:cNvSpPr/>
          <p:nvPr/>
        </p:nvSpPr>
        <p:spPr>
          <a:xfrm>
            <a:off x="0" y="2344389"/>
            <a:ext cx="10500360" cy="548640"/>
          </a:xfrm>
          <a:prstGeom prst="rect">
            <a:avLst/>
          </a:prstGeom>
          <a:solidFill>
            <a:srgbClr val="68468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lv-LV"/>
          </a:p>
        </p:txBody>
      </p:sp>
      <p:sp>
        <p:nvSpPr>
          <p:cNvPr id="2" name="Title 1">
            <a:extLst>
              <a:ext uri="{FF2B5EF4-FFF2-40B4-BE49-F238E27FC236}">
                <a16:creationId xmlns:a16="http://schemas.microsoft.com/office/drawing/2014/main" id="{2DF01065-F1D1-3D2C-0472-6A7B0165271B}"/>
              </a:ext>
            </a:extLst>
          </p:cNvPr>
          <p:cNvSpPr>
            <a:spLocks noGrp="1"/>
          </p:cNvSpPr>
          <p:nvPr>
            <p:ph type="title"/>
          </p:nvPr>
        </p:nvSpPr>
        <p:spPr>
          <a:xfrm>
            <a:off x="1487156" y="365125"/>
            <a:ext cx="9866644" cy="1325563"/>
          </a:xfrm>
        </p:spPr>
        <p:txBody>
          <a:bodyPr>
            <a:noAutofit/>
          </a:bodyPr>
          <a:lstStyle/>
          <a:p>
            <a:r>
              <a:rPr lang="en-US" sz="2800" b="1" dirty="0">
                <a:solidFill>
                  <a:schemeClr val="tx2"/>
                </a:solidFill>
                <a:latin typeface="Verdana" panose="020B0604030504040204" pitchFamily="34" charset="0"/>
                <a:ea typeface="Verdana" panose="020B0604030504040204" pitchFamily="34" charset="0"/>
              </a:rPr>
              <a:t>EIT (European Institute of Innovation &amp; Technology)</a:t>
            </a:r>
          </a:p>
        </p:txBody>
      </p:sp>
      <p:sp>
        <p:nvSpPr>
          <p:cNvPr id="3" name="Content Placeholder 2">
            <a:extLst>
              <a:ext uri="{FF2B5EF4-FFF2-40B4-BE49-F238E27FC236}">
                <a16:creationId xmlns:a16="http://schemas.microsoft.com/office/drawing/2014/main" id="{13657AEE-3484-BA10-CB6E-2EF24D4CA08D}"/>
              </a:ext>
            </a:extLst>
          </p:cNvPr>
          <p:cNvSpPr>
            <a:spLocks noGrp="1"/>
          </p:cNvSpPr>
          <p:nvPr>
            <p:ph idx="1"/>
          </p:nvPr>
        </p:nvSpPr>
        <p:spPr>
          <a:xfrm>
            <a:off x="1487154" y="1781962"/>
            <a:ext cx="9866645" cy="4574388"/>
          </a:xfrm>
        </p:spPr>
        <p:txBody>
          <a:bodyPr>
            <a:normAutofit fontScale="92500" lnSpcReduction="10000"/>
          </a:bodyPr>
          <a:lstStyle/>
          <a:p>
            <a:pPr marL="0" indent="0">
              <a:buNone/>
            </a:pPr>
            <a:r>
              <a:rPr lang="en-US" sz="2000" dirty="0">
                <a:latin typeface="Verdana" panose="020B0604030504040204" pitchFamily="34" charset="0"/>
                <a:ea typeface="Verdana" panose="020B0604030504040204" pitchFamily="34" charset="0"/>
                <a:hlinkClick r:id="rId2"/>
              </a:rPr>
              <a:t>Programmes currently open</a:t>
            </a:r>
            <a:endParaRPr lang="en-US" sz="2000" dirty="0">
              <a:latin typeface="Verdana" panose="020B0604030504040204" pitchFamily="34" charset="0"/>
              <a:ea typeface="Verdana" panose="020B0604030504040204" pitchFamily="34" charset="0"/>
            </a:endParaRPr>
          </a:p>
          <a:p>
            <a:pPr marL="0" indent="0">
              <a:buNone/>
            </a:pPr>
            <a:endParaRPr lang="en-US" sz="2000" dirty="0">
              <a:latin typeface="Verdana" panose="020B0604030504040204" pitchFamily="34" charset="0"/>
              <a:ea typeface="Verdana" panose="020B0604030504040204" pitchFamily="34" charset="0"/>
            </a:endParaRPr>
          </a:p>
          <a:p>
            <a:pPr marL="0" indent="0">
              <a:buNone/>
            </a:pPr>
            <a:r>
              <a:rPr lang="en-US" sz="2000" b="1" dirty="0">
                <a:solidFill>
                  <a:schemeClr val="bg1"/>
                </a:solidFill>
                <a:latin typeface="Verdana" panose="020B0604030504040204" pitchFamily="34" charset="0"/>
                <a:ea typeface="Verdana" panose="020B0604030504040204" pitchFamily="34" charset="0"/>
              </a:rPr>
              <a:t>Event in October </a:t>
            </a:r>
            <a:r>
              <a:rPr lang="en-US" sz="2000" dirty="0">
                <a:solidFill>
                  <a:schemeClr val="bg1"/>
                </a:solidFill>
                <a:latin typeface="Verdana" panose="020B0604030504040204" pitchFamily="34" charset="0"/>
                <a:ea typeface="Verdana" panose="020B0604030504040204" pitchFamily="34" charset="0"/>
              </a:rPr>
              <a:t>with EIT Campus and UK EIC/EIE NCP and </a:t>
            </a:r>
            <a:r>
              <a:rPr lang="en-US" sz="2000" dirty="0" err="1">
                <a:solidFill>
                  <a:schemeClr val="bg1"/>
                </a:solidFill>
                <a:latin typeface="Verdana" panose="020B0604030504040204" pitchFamily="34" charset="0"/>
                <a:ea typeface="Verdana" panose="020B0604030504040204" pitchFamily="34" charset="0"/>
              </a:rPr>
              <a:t>Eurostars</a:t>
            </a:r>
            <a:endParaRPr lang="en-US" sz="2000" dirty="0">
              <a:solidFill>
                <a:schemeClr val="bg1"/>
              </a:solidFill>
              <a:latin typeface="Verdana" panose="020B0604030504040204" pitchFamily="34" charset="0"/>
              <a:ea typeface="Verdana" panose="020B0604030504040204" pitchFamily="34" charset="0"/>
            </a:endParaRPr>
          </a:p>
          <a:p>
            <a:r>
              <a:rPr lang="en-US" sz="1000" dirty="0">
                <a:latin typeface="Verdana" panose="020B0604030504040204" pitchFamily="34" charset="0"/>
                <a:ea typeface="Verdana" panose="020B0604030504040204" pitchFamily="34" charset="0"/>
              </a:rPr>
              <a:t>/</a:t>
            </a:r>
          </a:p>
          <a:p>
            <a:pPr marL="0" indent="0">
              <a:buNone/>
            </a:pPr>
            <a:r>
              <a:rPr lang="en-US" sz="2000" b="1" dirty="0">
                <a:solidFill>
                  <a:srgbClr val="68468C"/>
                </a:solidFill>
                <a:latin typeface="Verdana" panose="020B0604030504040204" pitchFamily="34" charset="0"/>
                <a:ea typeface="Verdana" panose="020B0604030504040204" pitchFamily="34" charset="0"/>
              </a:rPr>
              <a:t>2025 HIGHLIGHTS:</a:t>
            </a:r>
          </a:p>
          <a:p>
            <a:pPr marL="0" indent="0">
              <a:lnSpc>
                <a:spcPct val="120000"/>
              </a:lnSpc>
              <a:buNone/>
            </a:pPr>
            <a:r>
              <a:rPr lang="en-US" sz="1800" b="1" dirty="0">
                <a:solidFill>
                  <a:srgbClr val="CC99FF"/>
                </a:solidFill>
                <a:latin typeface="Verdana" panose="020B0604030504040204" pitchFamily="34" charset="0"/>
                <a:ea typeface="Verdana" panose="020B0604030504040204" pitchFamily="34" charset="0"/>
              </a:rPr>
              <a:t>Manufacturing: </a:t>
            </a:r>
            <a:r>
              <a:rPr lang="en-US" sz="1800" dirty="0">
                <a:latin typeface="Verdana" panose="020B0604030504040204" pitchFamily="34" charset="0"/>
                <a:ea typeface="Verdana" panose="020B0604030504040204" pitchFamily="34" charset="0"/>
              </a:rPr>
              <a:t>focus on the Industrial Metaverse, AI, Circular Economy, and Net-Zero Industry</a:t>
            </a:r>
          </a:p>
          <a:p>
            <a:pPr marL="0" indent="0">
              <a:lnSpc>
                <a:spcPct val="120000"/>
              </a:lnSpc>
              <a:buNone/>
            </a:pPr>
            <a:r>
              <a:rPr lang="en-US" sz="1800" b="1" dirty="0">
                <a:solidFill>
                  <a:srgbClr val="CC99FF"/>
                </a:solidFill>
                <a:latin typeface="Verdana" panose="020B0604030504040204" pitchFamily="34" charset="0"/>
                <a:ea typeface="Verdana" panose="020B0604030504040204" pitchFamily="34" charset="0"/>
              </a:rPr>
              <a:t>Urban Mobility: </a:t>
            </a:r>
            <a:r>
              <a:rPr lang="en-US" sz="1800" dirty="0">
                <a:latin typeface="Verdana" panose="020B0604030504040204" pitchFamily="34" charset="0"/>
                <a:ea typeface="Verdana" panose="020B0604030504040204" pitchFamily="34" charset="0"/>
              </a:rPr>
              <a:t>emphasis on sustainable urban logistics, public transport, and electrification</a:t>
            </a:r>
          </a:p>
          <a:p>
            <a:pPr marL="0" indent="0">
              <a:lnSpc>
                <a:spcPct val="120000"/>
              </a:lnSpc>
              <a:buNone/>
            </a:pPr>
            <a:r>
              <a:rPr lang="en-US" sz="1800" b="1" dirty="0">
                <a:solidFill>
                  <a:srgbClr val="CC99FF"/>
                </a:solidFill>
                <a:latin typeface="Verdana" panose="020B0604030504040204" pitchFamily="34" charset="0"/>
                <a:ea typeface="Verdana" panose="020B0604030504040204" pitchFamily="34" charset="0"/>
              </a:rPr>
              <a:t>Culture &amp; Creativity: </a:t>
            </a:r>
            <a:r>
              <a:rPr lang="en-US" sz="1800" dirty="0">
                <a:latin typeface="Verdana" panose="020B0604030504040204" pitchFamily="34" charset="0"/>
                <a:ea typeface="Verdana" panose="020B0604030504040204" pitchFamily="34" charset="0"/>
              </a:rPr>
              <a:t>supporting innovation in the cultural and creative sectors, fostering European identity</a:t>
            </a:r>
          </a:p>
          <a:p>
            <a:pPr marL="0" indent="0">
              <a:lnSpc>
                <a:spcPct val="120000"/>
              </a:lnSpc>
              <a:buNone/>
            </a:pPr>
            <a:r>
              <a:rPr lang="en-US" sz="1800" b="1" dirty="0">
                <a:solidFill>
                  <a:srgbClr val="CC99FF"/>
                </a:solidFill>
                <a:latin typeface="Verdana" panose="020B0604030504040204" pitchFamily="34" charset="0"/>
                <a:ea typeface="Verdana" panose="020B0604030504040204" pitchFamily="34" charset="0"/>
              </a:rPr>
              <a:t>Water Innovation: </a:t>
            </a:r>
            <a:r>
              <a:rPr lang="en-US" sz="1800" dirty="0">
                <a:latin typeface="Verdana" panose="020B0604030504040204" pitchFamily="34" charset="0"/>
                <a:ea typeface="Verdana" panose="020B0604030504040204" pitchFamily="34" charset="0"/>
              </a:rPr>
              <a:t>launch of a new community addressing water scarcity, droughts, and ecosystem protection</a:t>
            </a:r>
          </a:p>
          <a:p>
            <a:pPr marL="0" indent="0">
              <a:buNone/>
            </a:pPr>
            <a:endParaRPr lang="en-US" sz="2000" dirty="0">
              <a:latin typeface="Verdana" panose="020B0604030504040204" pitchFamily="34" charset="0"/>
              <a:ea typeface="Verdana" panose="020B0604030504040204" pitchFamily="34" charset="0"/>
            </a:endParaRPr>
          </a:p>
        </p:txBody>
      </p:sp>
      <p:sp>
        <p:nvSpPr>
          <p:cNvPr id="4" name="Slide Number Placeholder 3">
            <a:extLst>
              <a:ext uri="{FF2B5EF4-FFF2-40B4-BE49-F238E27FC236}">
                <a16:creationId xmlns:a16="http://schemas.microsoft.com/office/drawing/2014/main" id="{07785923-1A36-99F4-5026-A197C2EB7BCC}"/>
              </a:ext>
            </a:extLst>
          </p:cNvPr>
          <p:cNvSpPr>
            <a:spLocks noGrp="1"/>
          </p:cNvSpPr>
          <p:nvPr>
            <p:ph type="sldNum" sz="quarter" idx="12"/>
          </p:nvPr>
        </p:nvSpPr>
        <p:spPr/>
        <p:txBody>
          <a:bodyPr/>
          <a:lstStyle/>
          <a:p>
            <a:fld id="{660F3F40-12FA-4968-8235-5F18DAFE2DEF}" type="slidenum">
              <a:rPr lang="lv-LV" smtClean="0"/>
              <a:t>12</a:t>
            </a:fld>
            <a:endParaRPr lang="lv-LV"/>
          </a:p>
        </p:txBody>
      </p:sp>
      <p:sp>
        <p:nvSpPr>
          <p:cNvPr id="16" name="TextBox 15">
            <a:extLst>
              <a:ext uri="{FF2B5EF4-FFF2-40B4-BE49-F238E27FC236}">
                <a16:creationId xmlns:a16="http://schemas.microsoft.com/office/drawing/2014/main" id="{0A081B7A-0AE8-9038-40CD-90C377286B91}"/>
              </a:ext>
            </a:extLst>
          </p:cNvPr>
          <p:cNvSpPr txBox="1"/>
          <p:nvPr/>
        </p:nvSpPr>
        <p:spPr>
          <a:xfrm>
            <a:off x="1487153" y="6262958"/>
            <a:ext cx="8557260" cy="369332"/>
          </a:xfrm>
          <a:prstGeom prst="rect">
            <a:avLst/>
          </a:prstGeom>
          <a:noFill/>
        </p:spPr>
        <p:txBody>
          <a:bodyPr wrap="square">
            <a:spAutoFit/>
          </a:bodyPr>
          <a:lstStyle/>
          <a:p>
            <a:r>
              <a:rPr lang="lv-LV" dirty="0">
                <a:solidFill>
                  <a:schemeClr val="bg1">
                    <a:lumMod val="75000"/>
                  </a:schemeClr>
                </a:solidFill>
                <a:hlinkClick r:id="rId3"/>
              </a:rPr>
              <a:t>https://www.eiturbanmobility.eu/main-innovation-open-call-2025/</a:t>
            </a:r>
            <a:endParaRPr lang="lv-LV" dirty="0">
              <a:solidFill>
                <a:schemeClr val="bg1">
                  <a:lumMod val="75000"/>
                </a:schemeClr>
              </a:solidFill>
            </a:endParaRPr>
          </a:p>
        </p:txBody>
      </p:sp>
      <p:pic>
        <p:nvPicPr>
          <p:cNvPr id="3077" name="Picture 5" descr="new - Top Notch Marine">
            <a:extLst>
              <a:ext uri="{FF2B5EF4-FFF2-40B4-BE49-F238E27FC236}">
                <a16:creationId xmlns:a16="http://schemas.microsoft.com/office/drawing/2014/main" id="{935AED67-CAE8-E6BA-431C-9BD3B7DF3165}"/>
              </a:ext>
            </a:extLst>
          </p:cNvPr>
          <p:cNvPicPr>
            <a:picLocks noChangeAspect="1" noChangeArrowheads="1"/>
          </p:cNvPicPr>
          <p:nvPr/>
        </p:nvPicPr>
        <p:blipFill>
          <a:blip r:embed="rId4">
            <a:duotone>
              <a:schemeClr val="bg2">
                <a:shade val="45000"/>
                <a:satMod val="135000"/>
              </a:schemeClr>
              <a:prstClr val="white"/>
            </a:duotone>
            <a:alphaModFix amt="20000"/>
            <a:extLst>
              <a:ext uri="{28A0092B-C50C-407E-A947-70E740481C1C}">
                <a14:useLocalDpi xmlns:a14="http://schemas.microsoft.com/office/drawing/2010/main" val="0"/>
              </a:ext>
            </a:extLst>
          </a:blip>
          <a:srcRect/>
          <a:stretch>
            <a:fillRect/>
          </a:stretch>
        </p:blipFill>
        <p:spPr bwMode="auto">
          <a:xfrm>
            <a:off x="214118" y="3172092"/>
            <a:ext cx="1768966" cy="93853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94087294"/>
      </p:ext>
    </p:extLst>
  </p:cSld>
  <p:clrMapOvr>
    <a:masterClrMapping/>
  </p:clrMapOvr>
  <p:transition spd="med">
    <p:pull/>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6DCE8A-2D73-4404-D0CF-715C4BA42961}"/>
              </a:ext>
            </a:extLst>
          </p:cNvPr>
          <p:cNvSpPr>
            <a:spLocks noGrp="1"/>
          </p:cNvSpPr>
          <p:nvPr>
            <p:ph type="title"/>
          </p:nvPr>
        </p:nvSpPr>
        <p:spPr/>
        <p:txBody>
          <a:bodyPr/>
          <a:lstStyle/>
          <a:p>
            <a:endParaRPr lang="lv-LV"/>
          </a:p>
        </p:txBody>
      </p:sp>
      <p:sp>
        <p:nvSpPr>
          <p:cNvPr id="3" name="Content Placeholder 2">
            <a:extLst>
              <a:ext uri="{FF2B5EF4-FFF2-40B4-BE49-F238E27FC236}">
                <a16:creationId xmlns:a16="http://schemas.microsoft.com/office/drawing/2014/main" id="{63FA567E-5E3A-83D6-9C2B-8E3B641A0088}"/>
              </a:ext>
            </a:extLst>
          </p:cNvPr>
          <p:cNvSpPr>
            <a:spLocks noGrp="1"/>
          </p:cNvSpPr>
          <p:nvPr>
            <p:ph idx="1"/>
          </p:nvPr>
        </p:nvSpPr>
        <p:spPr/>
        <p:txBody>
          <a:bodyPr/>
          <a:lstStyle/>
          <a:p>
            <a:endParaRPr lang="lv-LV"/>
          </a:p>
        </p:txBody>
      </p:sp>
      <p:sp>
        <p:nvSpPr>
          <p:cNvPr id="4" name="Slide Number Placeholder 3">
            <a:extLst>
              <a:ext uri="{FF2B5EF4-FFF2-40B4-BE49-F238E27FC236}">
                <a16:creationId xmlns:a16="http://schemas.microsoft.com/office/drawing/2014/main" id="{0C603CF6-66F0-2770-AB51-E0BFD386651A}"/>
              </a:ext>
            </a:extLst>
          </p:cNvPr>
          <p:cNvSpPr>
            <a:spLocks noGrp="1"/>
          </p:cNvSpPr>
          <p:nvPr>
            <p:ph type="sldNum" sz="quarter" idx="12"/>
          </p:nvPr>
        </p:nvSpPr>
        <p:spPr/>
        <p:txBody>
          <a:bodyPr/>
          <a:lstStyle/>
          <a:p>
            <a:fld id="{660F3F40-12FA-4968-8235-5F18DAFE2DEF}" type="slidenum">
              <a:rPr lang="lv-LV" smtClean="0"/>
              <a:t>13</a:t>
            </a:fld>
            <a:endParaRPr lang="lv-LV"/>
          </a:p>
        </p:txBody>
      </p:sp>
      <p:pic>
        <p:nvPicPr>
          <p:cNvPr id="6" name="Picture 5">
            <a:extLst>
              <a:ext uri="{FF2B5EF4-FFF2-40B4-BE49-F238E27FC236}">
                <a16:creationId xmlns:a16="http://schemas.microsoft.com/office/drawing/2014/main" id="{15FF51C2-263D-3984-66C8-D905874D26B2}"/>
              </a:ext>
            </a:extLst>
          </p:cNvPr>
          <p:cNvPicPr>
            <a:picLocks noChangeAspect="1"/>
          </p:cNvPicPr>
          <p:nvPr/>
        </p:nvPicPr>
        <p:blipFill rotWithShape="1">
          <a:blip r:embed="rId2"/>
          <a:srcRect l="9326" t="16000" r="11998" b="5324"/>
          <a:stretch/>
        </p:blipFill>
        <p:spPr>
          <a:xfrm>
            <a:off x="-1" y="0"/>
            <a:ext cx="12192001" cy="6858000"/>
          </a:xfrm>
          <a:prstGeom prst="rect">
            <a:avLst/>
          </a:prstGeom>
        </p:spPr>
      </p:pic>
      <p:pic>
        <p:nvPicPr>
          <p:cNvPr id="8" name="Picture 7">
            <a:extLst>
              <a:ext uri="{FF2B5EF4-FFF2-40B4-BE49-F238E27FC236}">
                <a16:creationId xmlns:a16="http://schemas.microsoft.com/office/drawing/2014/main" id="{94542456-5078-D217-B64A-655F15F865BF}"/>
              </a:ext>
            </a:extLst>
          </p:cNvPr>
          <p:cNvPicPr>
            <a:picLocks noChangeAspect="1"/>
          </p:cNvPicPr>
          <p:nvPr/>
        </p:nvPicPr>
        <p:blipFill rotWithShape="1">
          <a:blip r:embed="rId3"/>
          <a:srcRect l="10875" t="29977" r="40500" b="48444"/>
          <a:stretch/>
        </p:blipFill>
        <p:spPr>
          <a:xfrm>
            <a:off x="365760" y="4405965"/>
            <a:ext cx="5394960" cy="134671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2244836274"/>
      </p:ext>
    </p:extLst>
  </p:cSld>
  <p:clrMapOvr>
    <a:masterClrMapping/>
  </p:clrMapOvr>
  <p:transition spd="med">
    <p:pull/>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F01065-F1D1-3D2C-0472-6A7B0165271B}"/>
              </a:ext>
            </a:extLst>
          </p:cNvPr>
          <p:cNvSpPr>
            <a:spLocks noGrp="1"/>
          </p:cNvSpPr>
          <p:nvPr>
            <p:ph type="title"/>
          </p:nvPr>
        </p:nvSpPr>
        <p:spPr>
          <a:xfrm>
            <a:off x="1487156" y="365125"/>
            <a:ext cx="9866644" cy="1325563"/>
          </a:xfrm>
        </p:spPr>
        <p:txBody>
          <a:bodyPr>
            <a:noAutofit/>
          </a:bodyPr>
          <a:lstStyle/>
          <a:p>
            <a:r>
              <a:rPr lang="en-US" sz="2800" b="1" dirty="0">
                <a:solidFill>
                  <a:schemeClr val="tx2"/>
                </a:solidFill>
                <a:latin typeface="Verdana" panose="020B0604030504040204" pitchFamily="34" charset="0"/>
                <a:ea typeface="Verdana" panose="020B0604030504040204" pitchFamily="34" charset="0"/>
              </a:rPr>
              <a:t>EIE (European Innovation Ecosystems) 2024</a:t>
            </a:r>
          </a:p>
        </p:txBody>
      </p:sp>
      <p:sp>
        <p:nvSpPr>
          <p:cNvPr id="4" name="Slide Number Placeholder 3">
            <a:extLst>
              <a:ext uri="{FF2B5EF4-FFF2-40B4-BE49-F238E27FC236}">
                <a16:creationId xmlns:a16="http://schemas.microsoft.com/office/drawing/2014/main" id="{07785923-1A36-99F4-5026-A197C2EB7BCC}"/>
              </a:ext>
            </a:extLst>
          </p:cNvPr>
          <p:cNvSpPr>
            <a:spLocks noGrp="1"/>
          </p:cNvSpPr>
          <p:nvPr>
            <p:ph type="sldNum" sz="quarter" idx="12"/>
          </p:nvPr>
        </p:nvSpPr>
        <p:spPr/>
        <p:txBody>
          <a:bodyPr/>
          <a:lstStyle/>
          <a:p>
            <a:fld id="{660F3F40-12FA-4968-8235-5F18DAFE2DEF}" type="slidenum">
              <a:rPr lang="lv-LV" smtClean="0"/>
              <a:t>14</a:t>
            </a:fld>
            <a:endParaRPr lang="lv-LV"/>
          </a:p>
        </p:txBody>
      </p:sp>
      <p:sp>
        <p:nvSpPr>
          <p:cNvPr id="3" name="Content Placeholder 2">
            <a:extLst>
              <a:ext uri="{FF2B5EF4-FFF2-40B4-BE49-F238E27FC236}">
                <a16:creationId xmlns:a16="http://schemas.microsoft.com/office/drawing/2014/main" id="{690A672F-1ED1-73B9-B701-C7F314828DB7}"/>
              </a:ext>
            </a:extLst>
          </p:cNvPr>
          <p:cNvSpPr>
            <a:spLocks noGrp="1"/>
          </p:cNvSpPr>
          <p:nvPr>
            <p:ph idx="1"/>
          </p:nvPr>
        </p:nvSpPr>
        <p:spPr>
          <a:xfrm>
            <a:off x="1487156" y="1331118"/>
            <a:ext cx="9866645" cy="4195763"/>
          </a:xfrm>
        </p:spPr>
        <p:txBody>
          <a:bodyPr>
            <a:normAutofit/>
          </a:bodyPr>
          <a:lstStyle/>
          <a:p>
            <a:pPr marL="0" indent="0">
              <a:lnSpc>
                <a:spcPct val="120000"/>
              </a:lnSpc>
              <a:buNone/>
            </a:pPr>
            <a:r>
              <a:rPr lang="en-US" sz="2000" b="1" dirty="0">
                <a:solidFill>
                  <a:srgbClr val="CC99FF"/>
                </a:solidFill>
                <a:latin typeface="Verdana" panose="020B0604030504040204" pitchFamily="34" charset="0"/>
                <a:ea typeface="Verdana" panose="020B0604030504040204" pitchFamily="34" charset="0"/>
              </a:rPr>
              <a:t>STILL OPEN</a:t>
            </a:r>
            <a:endParaRPr lang="en-US" sz="2000" dirty="0">
              <a:solidFill>
                <a:srgbClr val="CC99FF"/>
              </a:solidFill>
              <a:latin typeface="Verdana" panose="020B0604030504040204" pitchFamily="34" charset="0"/>
              <a:ea typeface="Verdana" panose="020B0604030504040204" pitchFamily="34" charset="0"/>
            </a:endParaRPr>
          </a:p>
        </p:txBody>
      </p:sp>
      <p:pic>
        <p:nvPicPr>
          <p:cNvPr id="6" name="Picture 5">
            <a:extLst>
              <a:ext uri="{FF2B5EF4-FFF2-40B4-BE49-F238E27FC236}">
                <a16:creationId xmlns:a16="http://schemas.microsoft.com/office/drawing/2014/main" id="{7F481711-4D6B-B51B-1B73-E650D07383CC}"/>
              </a:ext>
            </a:extLst>
          </p:cNvPr>
          <p:cNvPicPr>
            <a:picLocks noChangeAspect="1"/>
          </p:cNvPicPr>
          <p:nvPr/>
        </p:nvPicPr>
        <p:blipFill rotWithShape="1">
          <a:blip r:embed="rId2"/>
          <a:srcRect l="16500" t="33778" r="2572" b="46893"/>
          <a:stretch/>
        </p:blipFill>
        <p:spPr>
          <a:xfrm>
            <a:off x="1371600" y="2283221"/>
            <a:ext cx="9866644" cy="1325563"/>
          </a:xfrm>
          <a:prstGeom prst="rect">
            <a:avLst/>
          </a:prstGeom>
        </p:spPr>
      </p:pic>
      <p:pic>
        <p:nvPicPr>
          <p:cNvPr id="8" name="Picture 7">
            <a:extLst>
              <a:ext uri="{FF2B5EF4-FFF2-40B4-BE49-F238E27FC236}">
                <a16:creationId xmlns:a16="http://schemas.microsoft.com/office/drawing/2014/main" id="{806D1D0C-8119-E1ED-E2E6-B4057D956CF0}"/>
              </a:ext>
            </a:extLst>
          </p:cNvPr>
          <p:cNvPicPr>
            <a:picLocks noChangeAspect="1"/>
          </p:cNvPicPr>
          <p:nvPr/>
        </p:nvPicPr>
        <p:blipFill rotWithShape="1">
          <a:blip r:embed="rId2"/>
          <a:srcRect l="17251" t="73111" r="2873" b="9382"/>
          <a:stretch/>
        </p:blipFill>
        <p:spPr>
          <a:xfrm>
            <a:off x="2072640" y="4173855"/>
            <a:ext cx="9738360" cy="1200626"/>
          </a:xfrm>
          <a:prstGeom prst="rect">
            <a:avLst/>
          </a:prstGeom>
        </p:spPr>
      </p:pic>
      <p:pic>
        <p:nvPicPr>
          <p:cNvPr id="8194" name="Picture 2" descr="Kylie Minogue – Never Too Late (1989, Vinyl) - Discogs">
            <a:extLst>
              <a:ext uri="{FF2B5EF4-FFF2-40B4-BE49-F238E27FC236}">
                <a16:creationId xmlns:a16="http://schemas.microsoft.com/office/drawing/2014/main" id="{2A903DE2-B347-5561-2BC3-CFDB4584241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69757" y="3101776"/>
            <a:ext cx="2992449" cy="301763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52421181"/>
      </p:ext>
    </p:extLst>
  </p:cSld>
  <p:clrMapOvr>
    <a:masterClrMapping/>
  </p:clrMapOvr>
  <p:transition spd="med">
    <p:pull/>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F01065-F1D1-3D2C-0472-6A7B0165271B}"/>
              </a:ext>
            </a:extLst>
          </p:cNvPr>
          <p:cNvSpPr>
            <a:spLocks noGrp="1"/>
          </p:cNvSpPr>
          <p:nvPr>
            <p:ph type="title"/>
          </p:nvPr>
        </p:nvSpPr>
        <p:spPr>
          <a:xfrm>
            <a:off x="1487156" y="456565"/>
            <a:ext cx="9866644" cy="1325563"/>
          </a:xfrm>
        </p:spPr>
        <p:txBody>
          <a:bodyPr>
            <a:noAutofit/>
          </a:bodyPr>
          <a:lstStyle/>
          <a:p>
            <a:r>
              <a:rPr lang="en-US" sz="2800" b="1" dirty="0">
                <a:solidFill>
                  <a:schemeClr val="tx2"/>
                </a:solidFill>
                <a:latin typeface="Verdana" panose="020B0604030504040204" pitchFamily="34" charset="0"/>
                <a:ea typeface="Verdana" panose="020B0604030504040204" pitchFamily="34" charset="0"/>
              </a:rPr>
              <a:t>EIE (European Innovation Ecosystems) 2025</a:t>
            </a:r>
          </a:p>
        </p:txBody>
      </p:sp>
      <p:sp>
        <p:nvSpPr>
          <p:cNvPr id="4" name="Slide Number Placeholder 3">
            <a:extLst>
              <a:ext uri="{FF2B5EF4-FFF2-40B4-BE49-F238E27FC236}">
                <a16:creationId xmlns:a16="http://schemas.microsoft.com/office/drawing/2014/main" id="{07785923-1A36-99F4-5026-A197C2EB7BCC}"/>
              </a:ext>
            </a:extLst>
          </p:cNvPr>
          <p:cNvSpPr>
            <a:spLocks noGrp="1"/>
          </p:cNvSpPr>
          <p:nvPr>
            <p:ph type="sldNum" sz="quarter" idx="12"/>
          </p:nvPr>
        </p:nvSpPr>
        <p:spPr/>
        <p:txBody>
          <a:bodyPr/>
          <a:lstStyle/>
          <a:p>
            <a:fld id="{660F3F40-12FA-4968-8235-5F18DAFE2DEF}" type="slidenum">
              <a:rPr lang="lv-LV" smtClean="0"/>
              <a:t>15</a:t>
            </a:fld>
            <a:endParaRPr lang="lv-LV"/>
          </a:p>
        </p:txBody>
      </p:sp>
      <p:sp>
        <p:nvSpPr>
          <p:cNvPr id="3" name="Content Placeholder 2">
            <a:extLst>
              <a:ext uri="{FF2B5EF4-FFF2-40B4-BE49-F238E27FC236}">
                <a16:creationId xmlns:a16="http://schemas.microsoft.com/office/drawing/2014/main" id="{690A672F-1ED1-73B9-B701-C7F314828DB7}"/>
              </a:ext>
            </a:extLst>
          </p:cNvPr>
          <p:cNvSpPr>
            <a:spLocks noGrp="1"/>
          </p:cNvSpPr>
          <p:nvPr>
            <p:ph idx="1"/>
          </p:nvPr>
        </p:nvSpPr>
        <p:spPr>
          <a:xfrm>
            <a:off x="1487156" y="1919287"/>
            <a:ext cx="9866645" cy="5030787"/>
          </a:xfrm>
        </p:spPr>
        <p:txBody>
          <a:bodyPr>
            <a:normAutofit fontScale="77500" lnSpcReduction="20000"/>
          </a:bodyPr>
          <a:lstStyle/>
          <a:p>
            <a:pPr marL="0" indent="0">
              <a:lnSpc>
                <a:spcPct val="120000"/>
              </a:lnSpc>
              <a:buNone/>
            </a:pPr>
            <a:r>
              <a:rPr lang="en-US" sz="2300" b="1" dirty="0">
                <a:solidFill>
                  <a:srgbClr val="CC99FF"/>
                </a:solidFill>
                <a:latin typeface="Verdana" panose="020B0604030504040204" pitchFamily="34" charset="0"/>
                <a:ea typeface="Verdana" panose="020B0604030504040204" pitchFamily="34" charset="0"/>
              </a:rPr>
              <a:t>Increased Focus on Regional Innovation Hubs</a:t>
            </a:r>
            <a:r>
              <a:rPr lang="en-US" sz="2000" b="1" dirty="0">
                <a:solidFill>
                  <a:srgbClr val="CC99FF"/>
                </a:solidFill>
                <a:latin typeface="Verdana" panose="020B0604030504040204" pitchFamily="34" charset="0"/>
                <a:ea typeface="Verdana" panose="020B0604030504040204" pitchFamily="34" charset="0"/>
              </a:rPr>
              <a:t>:</a:t>
            </a:r>
          </a:p>
          <a:p>
            <a:pPr marL="0" indent="0">
              <a:lnSpc>
                <a:spcPct val="120000"/>
              </a:lnSpc>
              <a:buNone/>
            </a:pPr>
            <a:r>
              <a:rPr lang="en-US" sz="2000" dirty="0">
                <a:latin typeface="Verdana" panose="020B0604030504040204" pitchFamily="34" charset="0"/>
                <a:ea typeface="Verdana" panose="020B0604030504040204" pitchFamily="34" charset="0"/>
              </a:rPr>
              <a:t>Strengthening Regional Innovation Valleys (RIVs) with co-funded action plans</a:t>
            </a:r>
          </a:p>
          <a:p>
            <a:pPr marL="0" indent="0">
              <a:lnSpc>
                <a:spcPct val="120000"/>
              </a:lnSpc>
              <a:buNone/>
            </a:pPr>
            <a:r>
              <a:rPr lang="en-US" sz="2000" b="1" dirty="0">
                <a:solidFill>
                  <a:srgbClr val="CC99FF"/>
                </a:solidFill>
                <a:latin typeface="Verdana" panose="020B0604030504040204" pitchFamily="34" charset="0"/>
                <a:ea typeface="Verdana" panose="020B0604030504040204" pitchFamily="34" charset="0"/>
              </a:rPr>
              <a:t>Two Call Destinations (CONNECT &amp; INNOVSMES):</a:t>
            </a:r>
          </a:p>
          <a:p>
            <a:pPr marL="0" indent="0">
              <a:lnSpc>
                <a:spcPct val="120000"/>
              </a:lnSpc>
              <a:buNone/>
            </a:pPr>
            <a:r>
              <a:rPr lang="en-US" sz="2000" dirty="0">
                <a:latin typeface="Verdana" panose="020B0604030504040204" pitchFamily="34" charset="0"/>
                <a:ea typeface="Verdana" panose="020B0604030504040204" pitchFamily="34" charset="0"/>
              </a:rPr>
              <a:t>Continuation of these call destinations with enhanced focus areas</a:t>
            </a:r>
          </a:p>
          <a:p>
            <a:pPr marL="0" indent="0">
              <a:lnSpc>
                <a:spcPct val="120000"/>
              </a:lnSpc>
              <a:buNone/>
            </a:pPr>
            <a:r>
              <a:rPr lang="en-US" sz="2000" b="1" dirty="0">
                <a:solidFill>
                  <a:srgbClr val="CC99FF"/>
                </a:solidFill>
                <a:latin typeface="Verdana" panose="020B0604030504040204" pitchFamily="34" charset="0"/>
                <a:ea typeface="Verdana" panose="020B0604030504040204" pitchFamily="34" charset="0"/>
              </a:rPr>
              <a:t>Expanded Role of Innovation Procurement:</a:t>
            </a:r>
          </a:p>
          <a:p>
            <a:pPr marL="0" indent="0">
              <a:lnSpc>
                <a:spcPct val="120000"/>
              </a:lnSpc>
              <a:buNone/>
            </a:pPr>
            <a:r>
              <a:rPr lang="en-US" sz="2000" dirty="0">
                <a:latin typeface="Verdana" panose="020B0604030504040204" pitchFamily="34" charset="0"/>
                <a:ea typeface="Verdana" panose="020B0604030504040204" pitchFamily="34" charset="0"/>
              </a:rPr>
              <a:t>Launch of the European Network of National Competence Centers for Innovation Procurement</a:t>
            </a:r>
          </a:p>
          <a:p>
            <a:pPr marL="0" indent="0">
              <a:lnSpc>
                <a:spcPct val="120000"/>
              </a:lnSpc>
              <a:buNone/>
            </a:pPr>
            <a:r>
              <a:rPr lang="en-US" sz="2000" b="1" dirty="0">
                <a:solidFill>
                  <a:srgbClr val="CC99FF"/>
                </a:solidFill>
                <a:latin typeface="Verdana" panose="020B0604030504040204" pitchFamily="34" charset="0"/>
                <a:ea typeface="Verdana" panose="020B0604030504040204" pitchFamily="34" charset="0"/>
              </a:rPr>
              <a:t>Greater Emphasis on Inclusiveness and Diversity:</a:t>
            </a:r>
          </a:p>
          <a:p>
            <a:pPr marL="0" indent="0">
              <a:lnSpc>
                <a:spcPct val="120000"/>
              </a:lnSpc>
              <a:buNone/>
            </a:pPr>
            <a:r>
              <a:rPr lang="en-US" sz="2000" dirty="0">
                <a:latin typeface="Verdana" panose="020B0604030504040204" pitchFamily="34" charset="0"/>
                <a:ea typeface="Verdana" panose="020B0604030504040204" pitchFamily="34" charset="0"/>
              </a:rPr>
              <a:t>Targeting less represented regions and fostering gender and social innovation</a:t>
            </a:r>
          </a:p>
          <a:p>
            <a:pPr marL="0" indent="0">
              <a:lnSpc>
                <a:spcPct val="120000"/>
              </a:lnSpc>
              <a:buNone/>
            </a:pPr>
            <a:r>
              <a:rPr lang="en-US" sz="2000" b="1" dirty="0">
                <a:solidFill>
                  <a:srgbClr val="CC99FF"/>
                </a:solidFill>
                <a:latin typeface="Verdana" panose="020B0604030504040204" pitchFamily="34" charset="0"/>
                <a:ea typeface="Verdana" panose="020B0604030504040204" pitchFamily="34" charset="0"/>
              </a:rPr>
              <a:t>Strategic Alignment with European Priorities:</a:t>
            </a:r>
          </a:p>
          <a:p>
            <a:pPr marL="0" indent="0">
              <a:lnSpc>
                <a:spcPct val="120000"/>
              </a:lnSpc>
              <a:buNone/>
            </a:pPr>
            <a:r>
              <a:rPr lang="en-US" sz="2000" dirty="0">
                <a:latin typeface="Verdana" panose="020B0604030504040204" pitchFamily="34" charset="0"/>
                <a:ea typeface="Verdana" panose="020B0604030504040204" pitchFamily="34" charset="0"/>
              </a:rPr>
              <a:t>Stronger alignment with the Green Deal, digital transformation, and net-zero objectives</a:t>
            </a:r>
          </a:p>
          <a:p>
            <a:pPr marL="0" indent="0">
              <a:lnSpc>
                <a:spcPct val="120000"/>
              </a:lnSpc>
              <a:buNone/>
            </a:pPr>
            <a:r>
              <a:rPr lang="en-US" sz="2000" b="1" dirty="0">
                <a:solidFill>
                  <a:srgbClr val="CC99FF"/>
                </a:solidFill>
                <a:latin typeface="Verdana" panose="020B0604030504040204" pitchFamily="34" charset="0"/>
                <a:ea typeface="Verdana" panose="020B0604030504040204" pitchFamily="34" charset="0"/>
              </a:rPr>
              <a:t>Enhanced Synergies with Other EU Programs:</a:t>
            </a:r>
          </a:p>
          <a:p>
            <a:pPr marL="0" indent="0">
              <a:lnSpc>
                <a:spcPct val="120000"/>
              </a:lnSpc>
              <a:buNone/>
            </a:pPr>
            <a:r>
              <a:rPr lang="en-US" sz="2000" dirty="0">
                <a:latin typeface="Verdana" panose="020B0604030504040204" pitchFamily="34" charset="0"/>
                <a:ea typeface="Verdana" panose="020B0604030504040204" pitchFamily="34" charset="0"/>
              </a:rPr>
              <a:t>Integration with Cohesion Policy, Recovery and Resilience Facility, and other funding sources</a:t>
            </a:r>
          </a:p>
        </p:txBody>
      </p:sp>
      <p:sp>
        <p:nvSpPr>
          <p:cNvPr id="11" name="Rectangle 10">
            <a:extLst>
              <a:ext uri="{FF2B5EF4-FFF2-40B4-BE49-F238E27FC236}">
                <a16:creationId xmlns:a16="http://schemas.microsoft.com/office/drawing/2014/main" id="{A8E8D86C-D6F2-9E7B-F665-4A3AB7158670}"/>
              </a:ext>
            </a:extLst>
          </p:cNvPr>
          <p:cNvSpPr/>
          <p:nvPr/>
        </p:nvSpPr>
        <p:spPr>
          <a:xfrm rot="5400000">
            <a:off x="-1727532" y="3896664"/>
            <a:ext cx="4872384" cy="777240"/>
          </a:xfrm>
          <a:prstGeom prst="rect">
            <a:avLst/>
          </a:prstGeom>
          <a:solidFill>
            <a:srgbClr val="68468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lv-LV"/>
          </a:p>
        </p:txBody>
      </p:sp>
    </p:spTree>
    <p:extLst>
      <p:ext uri="{BB962C8B-B14F-4D97-AF65-F5344CB8AC3E}">
        <p14:creationId xmlns:p14="http://schemas.microsoft.com/office/powerpoint/2010/main" val="1680337647"/>
      </p:ext>
    </p:extLst>
  </p:cSld>
  <p:clrMapOvr>
    <a:masterClrMapping/>
  </p:clrMapOvr>
  <p:transition spd="med">
    <p:pull/>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2" name="Picture 4" descr="Purple Background Design PNGs for Free Download">
            <a:extLst>
              <a:ext uri="{FF2B5EF4-FFF2-40B4-BE49-F238E27FC236}">
                <a16:creationId xmlns:a16="http://schemas.microsoft.com/office/drawing/2014/main" id="{3A7DB727-70B9-7114-69A2-FBFBD3820538}"/>
              </a:ext>
            </a:extLst>
          </p:cNvPr>
          <p:cNvPicPr>
            <a:picLocks noChangeAspect="1" noChangeArrowheads="1"/>
          </p:cNvPicPr>
          <p:nvPr/>
        </p:nvPicPr>
        <p:blipFill>
          <a:blip r:embed="rId2">
            <a:alphaModFix amt="50000"/>
            <a:duotone>
              <a:schemeClr val="accent5">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0" y="-251621"/>
            <a:ext cx="12192000" cy="6096000"/>
          </a:xfrm>
          <a:prstGeom prst="rect">
            <a:avLst/>
          </a:prstGeom>
          <a:noFill/>
          <a:extLst>
            <a:ext uri="{909E8E84-426E-40DD-AFC4-6F175D3DCCD1}">
              <a14:hiddenFill xmlns:a14="http://schemas.microsoft.com/office/drawing/2010/main">
                <a:solidFill>
                  <a:srgbClr val="FFFFFF"/>
                </a:solidFill>
              </a14:hiddenFill>
            </a:ext>
          </a:extLst>
        </p:spPr>
      </p:pic>
      <p:sp>
        <p:nvSpPr>
          <p:cNvPr id="7" name="Title 6">
            <a:extLst>
              <a:ext uri="{FF2B5EF4-FFF2-40B4-BE49-F238E27FC236}">
                <a16:creationId xmlns:a16="http://schemas.microsoft.com/office/drawing/2014/main" id="{AE2FE53D-6D48-40E4-BBCB-95277D6138B1}"/>
              </a:ext>
            </a:extLst>
          </p:cNvPr>
          <p:cNvSpPr>
            <a:spLocks noGrp="1"/>
          </p:cNvSpPr>
          <p:nvPr>
            <p:ph type="title"/>
          </p:nvPr>
        </p:nvSpPr>
        <p:spPr>
          <a:xfrm>
            <a:off x="520383" y="3058312"/>
            <a:ext cx="10363200" cy="960442"/>
          </a:xfrm>
        </p:spPr>
        <p:txBody>
          <a:bodyPr>
            <a:normAutofit/>
          </a:bodyPr>
          <a:lstStyle/>
          <a:p>
            <a:r>
              <a:rPr lang="lv-LV" sz="3600" dirty="0">
                <a:solidFill>
                  <a:srgbClr val="002060"/>
                </a:solidFill>
                <a:cs typeface="Arial" panose="020B0604020202020204" pitchFamily="34" charset="0"/>
              </a:rPr>
              <a:t>THANK YOU!</a:t>
            </a:r>
          </a:p>
        </p:txBody>
      </p:sp>
      <p:sp>
        <p:nvSpPr>
          <p:cNvPr id="6" name="Slide Number Placeholder 5">
            <a:extLst>
              <a:ext uri="{FF2B5EF4-FFF2-40B4-BE49-F238E27FC236}">
                <a16:creationId xmlns:a16="http://schemas.microsoft.com/office/drawing/2014/main" id="{3939C59C-FC4D-4132-94D3-1966F139E02E}"/>
              </a:ext>
            </a:extLst>
          </p:cNvPr>
          <p:cNvSpPr>
            <a:spLocks noGrp="1"/>
          </p:cNvSpPr>
          <p:nvPr>
            <p:ph type="sldNum" sz="quarter" idx="4294967295"/>
          </p:nvPr>
        </p:nvSpPr>
        <p:spPr>
          <a:xfrm>
            <a:off x="11785600" y="6324600"/>
            <a:ext cx="406400" cy="304800"/>
          </a:xfrm>
        </p:spPr>
        <p:txBody>
          <a:bodyPr/>
          <a:lstStyle/>
          <a:p>
            <a:pPr>
              <a:defRPr/>
            </a:pPr>
            <a:fld id="{559B3BF5-5EA0-4E17-AB4B-664290D5DB15}" type="slidenum">
              <a:rPr lang="en-US" altLang="lv-LV" sz="900" smtClean="0">
                <a:latin typeface="Arial" panose="020B0604020202020204" pitchFamily="34" charset="0"/>
                <a:cs typeface="Arial" panose="020B0604020202020204" pitchFamily="34" charset="0"/>
              </a:rPr>
              <a:pPr>
                <a:defRPr/>
              </a:pPr>
              <a:t>16</a:t>
            </a:fld>
            <a:endParaRPr lang="en-US" altLang="lv-LV" sz="900" dirty="0">
              <a:latin typeface="Arial" panose="020B0604020202020204" pitchFamily="34" charset="0"/>
              <a:cs typeface="Arial" panose="020B0604020202020204" pitchFamily="34" charset="0"/>
            </a:endParaRPr>
          </a:p>
        </p:txBody>
      </p:sp>
      <p:pic>
        <p:nvPicPr>
          <p:cNvPr id="10" name="Picture 9" descr="A black background with red numbers and text&#10;&#10;Description automatically generated">
            <a:extLst>
              <a:ext uri="{FF2B5EF4-FFF2-40B4-BE49-F238E27FC236}">
                <a16:creationId xmlns:a16="http://schemas.microsoft.com/office/drawing/2014/main" id="{44996F44-592E-3F40-E574-48F8349FCE63}"/>
              </a:ext>
            </a:extLst>
          </p:cNvPr>
          <p:cNvPicPr>
            <a:picLocks noChangeAspect="1"/>
          </p:cNvPicPr>
          <p:nvPr/>
        </p:nvPicPr>
        <p:blipFill>
          <a:blip r:embed="rId3"/>
          <a:stretch>
            <a:fillRect/>
          </a:stretch>
        </p:blipFill>
        <p:spPr>
          <a:xfrm>
            <a:off x="5351463" y="4668838"/>
            <a:ext cx="6632575" cy="1825625"/>
          </a:xfrm>
          <a:prstGeom prst="rect">
            <a:avLst/>
          </a:prstGeom>
        </p:spPr>
      </p:pic>
    </p:spTree>
    <p:extLst>
      <p:ext uri="{BB962C8B-B14F-4D97-AF65-F5344CB8AC3E}">
        <p14:creationId xmlns:p14="http://schemas.microsoft.com/office/powerpoint/2010/main" val="772390752"/>
      </p:ext>
    </p:extLst>
  </p:cSld>
  <p:clrMapOvr>
    <a:masterClrMapping/>
  </p:clrMapOvr>
  <p:transition spd="med">
    <p:pull/>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D29226-C782-9DC3-26FB-C58295ADB2D2}"/>
              </a:ext>
            </a:extLst>
          </p:cNvPr>
          <p:cNvSpPr>
            <a:spLocks noGrp="1"/>
          </p:cNvSpPr>
          <p:nvPr>
            <p:ph type="title"/>
          </p:nvPr>
        </p:nvSpPr>
        <p:spPr>
          <a:xfrm>
            <a:off x="1366182" y="296487"/>
            <a:ext cx="5135101" cy="1325563"/>
          </a:xfrm>
        </p:spPr>
        <p:txBody>
          <a:bodyPr>
            <a:normAutofit/>
          </a:bodyPr>
          <a:lstStyle/>
          <a:p>
            <a:r>
              <a:rPr lang="en-US" sz="2200" b="1" dirty="0">
                <a:solidFill>
                  <a:schemeClr val="tx2"/>
                </a:solidFill>
                <a:latin typeface="Verdana" panose="020B0604030504040204" pitchFamily="34" charset="0"/>
                <a:ea typeface="Verdana" panose="020B0604030504040204" pitchFamily="34" charset="0"/>
              </a:rPr>
              <a:t>VISION 24-25</a:t>
            </a:r>
          </a:p>
        </p:txBody>
      </p:sp>
      <p:sp>
        <p:nvSpPr>
          <p:cNvPr id="3" name="Content Placeholder 2">
            <a:extLst>
              <a:ext uri="{FF2B5EF4-FFF2-40B4-BE49-F238E27FC236}">
                <a16:creationId xmlns:a16="http://schemas.microsoft.com/office/drawing/2014/main" id="{6D22D84B-5E2F-0BBE-E712-297489D4E432}"/>
              </a:ext>
            </a:extLst>
          </p:cNvPr>
          <p:cNvSpPr>
            <a:spLocks noGrp="1"/>
          </p:cNvSpPr>
          <p:nvPr>
            <p:ph idx="1"/>
          </p:nvPr>
        </p:nvSpPr>
        <p:spPr>
          <a:xfrm>
            <a:off x="1366182" y="1918537"/>
            <a:ext cx="5381859" cy="3835697"/>
          </a:xfrm>
        </p:spPr>
        <p:txBody>
          <a:bodyPr>
            <a:normAutofit fontScale="85000" lnSpcReduction="10000"/>
          </a:bodyPr>
          <a:lstStyle/>
          <a:p>
            <a:pPr marL="0" indent="0" eaLnBrk="0" fontAlgn="base" hangingPunct="0">
              <a:lnSpc>
                <a:spcPct val="170000"/>
              </a:lnSpc>
              <a:spcBef>
                <a:spcPct val="0"/>
              </a:spcBef>
              <a:spcAft>
                <a:spcPct val="0"/>
              </a:spcAft>
              <a:buNone/>
            </a:pPr>
            <a:r>
              <a:rPr kumimoji="0" lang="en-US" altLang="lv-LV" sz="1800" b="1" i="0" u="none" strike="noStrike" cap="none" normalizeH="0" baseline="0" dirty="0">
                <a:ln>
                  <a:noFill/>
                </a:ln>
                <a:solidFill>
                  <a:schemeClr val="tx1"/>
                </a:solidFill>
                <a:effectLst/>
                <a:latin typeface="Verdana" panose="020B0604030504040204" pitchFamily="34" charset="0"/>
                <a:ea typeface="Verdana" panose="020B0604030504040204" pitchFamily="34" charset="0"/>
              </a:rPr>
              <a:t>2024</a:t>
            </a:r>
          </a:p>
          <a:p>
            <a:pPr eaLnBrk="0" fontAlgn="base" hangingPunct="0">
              <a:lnSpc>
                <a:spcPct val="170000"/>
              </a:lnSpc>
              <a:spcBef>
                <a:spcPct val="0"/>
              </a:spcBef>
              <a:spcAft>
                <a:spcPct val="0"/>
              </a:spcAft>
            </a:pPr>
            <a:r>
              <a:rPr kumimoji="0" lang="en-US" altLang="lv-LV" sz="1800" b="0" i="0" u="none" strike="noStrike" cap="none" normalizeH="0" baseline="0" dirty="0">
                <a:ln>
                  <a:noFill/>
                </a:ln>
                <a:solidFill>
                  <a:schemeClr val="tx1"/>
                </a:solidFill>
                <a:effectLst/>
                <a:latin typeface="Verdana" panose="020B0604030504040204" pitchFamily="34" charset="0"/>
                <a:ea typeface="Verdana" panose="020B0604030504040204" pitchFamily="34" charset="0"/>
              </a:rPr>
              <a:t>Climate Action and Green Deal</a:t>
            </a:r>
          </a:p>
          <a:p>
            <a:pPr eaLnBrk="0" fontAlgn="base" hangingPunct="0">
              <a:lnSpc>
                <a:spcPct val="170000"/>
              </a:lnSpc>
              <a:spcBef>
                <a:spcPct val="0"/>
              </a:spcBef>
              <a:spcAft>
                <a:spcPct val="0"/>
              </a:spcAft>
            </a:pPr>
            <a:r>
              <a:rPr lang="en-US" altLang="lv-LV" sz="1800" dirty="0">
                <a:latin typeface="Verdana" panose="020B0604030504040204" pitchFamily="34" charset="0"/>
                <a:ea typeface="Verdana" panose="020B0604030504040204" pitchFamily="34" charset="0"/>
              </a:rPr>
              <a:t>Digital Transformation and Industry</a:t>
            </a:r>
          </a:p>
          <a:p>
            <a:pPr eaLnBrk="0" fontAlgn="base" hangingPunct="0">
              <a:lnSpc>
                <a:spcPct val="170000"/>
              </a:lnSpc>
              <a:spcBef>
                <a:spcPct val="0"/>
              </a:spcBef>
              <a:spcAft>
                <a:spcPct val="0"/>
              </a:spcAft>
            </a:pPr>
            <a:r>
              <a:rPr kumimoji="0" lang="en-US" altLang="lv-LV" sz="1800" b="0" i="0" u="none" strike="noStrike" cap="none" normalizeH="0" baseline="0" dirty="0">
                <a:ln>
                  <a:noFill/>
                </a:ln>
                <a:solidFill>
                  <a:schemeClr val="tx1"/>
                </a:solidFill>
                <a:effectLst/>
                <a:latin typeface="Verdana" panose="020B0604030504040204" pitchFamily="34" charset="0"/>
                <a:ea typeface="Verdana" panose="020B0604030504040204" pitchFamily="34" charset="0"/>
              </a:rPr>
              <a:t>Health and Life Sciences</a:t>
            </a:r>
          </a:p>
          <a:p>
            <a:pPr eaLnBrk="0" fontAlgn="base" hangingPunct="0">
              <a:lnSpc>
                <a:spcPct val="170000"/>
              </a:lnSpc>
              <a:spcBef>
                <a:spcPct val="0"/>
              </a:spcBef>
              <a:spcAft>
                <a:spcPct val="0"/>
              </a:spcAft>
            </a:pPr>
            <a:endParaRPr kumimoji="0" lang="en-US" altLang="lv-LV" sz="1800" b="0" i="0" u="none" strike="noStrike" cap="none" normalizeH="0" baseline="0" dirty="0">
              <a:ln>
                <a:noFill/>
              </a:ln>
              <a:solidFill>
                <a:schemeClr val="tx1"/>
              </a:solidFill>
              <a:effectLst/>
              <a:latin typeface="Verdana" panose="020B0604030504040204" pitchFamily="34" charset="0"/>
              <a:ea typeface="Verdana" panose="020B0604030504040204" pitchFamily="34" charset="0"/>
            </a:endParaRPr>
          </a:p>
          <a:p>
            <a:pPr marL="0" indent="0" eaLnBrk="0" fontAlgn="base" hangingPunct="0">
              <a:lnSpc>
                <a:spcPct val="170000"/>
              </a:lnSpc>
              <a:spcBef>
                <a:spcPct val="0"/>
              </a:spcBef>
              <a:spcAft>
                <a:spcPct val="0"/>
              </a:spcAft>
              <a:buNone/>
            </a:pPr>
            <a:r>
              <a:rPr kumimoji="0" lang="en-US" altLang="lv-LV" sz="1800" b="1" i="0" u="none" strike="noStrike" cap="none" normalizeH="0" baseline="0" dirty="0">
                <a:ln>
                  <a:noFill/>
                </a:ln>
                <a:solidFill>
                  <a:schemeClr val="tx1"/>
                </a:solidFill>
                <a:effectLst/>
                <a:latin typeface="Verdana" panose="020B0604030504040204" pitchFamily="34" charset="0"/>
                <a:ea typeface="Verdana" panose="020B0604030504040204" pitchFamily="34" charset="0"/>
              </a:rPr>
              <a:t>2025</a:t>
            </a:r>
          </a:p>
          <a:p>
            <a:pPr eaLnBrk="0" fontAlgn="base" hangingPunct="0">
              <a:lnSpc>
                <a:spcPct val="170000"/>
              </a:lnSpc>
              <a:spcBef>
                <a:spcPct val="0"/>
              </a:spcBef>
              <a:spcAft>
                <a:spcPct val="0"/>
              </a:spcAft>
            </a:pPr>
            <a:r>
              <a:rPr lang="en-US" altLang="lv-LV" sz="1800" dirty="0">
                <a:latin typeface="Verdana" panose="020B0604030504040204" pitchFamily="34" charset="0"/>
                <a:ea typeface="Verdana" panose="020B0604030504040204" pitchFamily="34" charset="0"/>
              </a:rPr>
              <a:t>Climate Action and Energy Independence</a:t>
            </a:r>
          </a:p>
          <a:p>
            <a:pPr eaLnBrk="0" fontAlgn="base" hangingPunct="0">
              <a:lnSpc>
                <a:spcPct val="170000"/>
              </a:lnSpc>
              <a:spcBef>
                <a:spcPct val="0"/>
              </a:spcBef>
              <a:spcAft>
                <a:spcPct val="0"/>
              </a:spcAft>
            </a:pPr>
            <a:r>
              <a:rPr lang="en-US" altLang="lv-LV" sz="1800" dirty="0">
                <a:latin typeface="Verdana" panose="020B0604030504040204" pitchFamily="34" charset="0"/>
                <a:ea typeface="Verdana" panose="020B0604030504040204" pitchFamily="34" charset="0"/>
              </a:rPr>
              <a:t>Food Security and Agriculture</a:t>
            </a:r>
          </a:p>
          <a:p>
            <a:pPr eaLnBrk="0" fontAlgn="base" hangingPunct="0">
              <a:lnSpc>
                <a:spcPct val="170000"/>
              </a:lnSpc>
              <a:spcBef>
                <a:spcPct val="0"/>
              </a:spcBef>
              <a:spcAft>
                <a:spcPct val="0"/>
              </a:spcAft>
            </a:pPr>
            <a:r>
              <a:rPr lang="en-US" altLang="lv-LV" sz="1800" dirty="0">
                <a:latin typeface="Verdana" panose="020B0604030504040204" pitchFamily="34" charset="0"/>
                <a:ea typeface="Verdana" panose="020B0604030504040204" pitchFamily="34" charset="0"/>
              </a:rPr>
              <a:t>Digital Innovation and Strategic Technologies</a:t>
            </a:r>
          </a:p>
          <a:p>
            <a:pPr eaLnBrk="0" fontAlgn="base" hangingPunct="0">
              <a:lnSpc>
                <a:spcPct val="170000"/>
              </a:lnSpc>
              <a:spcBef>
                <a:spcPct val="0"/>
              </a:spcBef>
              <a:spcAft>
                <a:spcPct val="0"/>
              </a:spcAft>
            </a:pPr>
            <a:r>
              <a:rPr lang="en-US" altLang="lv-LV" sz="1800" dirty="0">
                <a:latin typeface="Verdana" panose="020B0604030504040204" pitchFamily="34" charset="0"/>
                <a:ea typeface="Verdana" panose="020B0604030504040204" pitchFamily="34" charset="0"/>
              </a:rPr>
              <a:t>Health and Wellbeing</a:t>
            </a:r>
          </a:p>
          <a:p>
            <a:pPr eaLnBrk="0" fontAlgn="base" hangingPunct="0">
              <a:lnSpc>
                <a:spcPct val="170000"/>
              </a:lnSpc>
              <a:spcBef>
                <a:spcPct val="0"/>
              </a:spcBef>
              <a:spcAft>
                <a:spcPct val="0"/>
              </a:spcAft>
            </a:pPr>
            <a:endParaRPr kumimoji="0" lang="en-US" altLang="lv-LV" sz="1800" b="0" i="0" u="none" strike="noStrike" cap="none" normalizeH="0" baseline="0" dirty="0">
              <a:ln>
                <a:noFill/>
              </a:ln>
              <a:solidFill>
                <a:schemeClr val="tx1"/>
              </a:solidFill>
              <a:effectLst/>
              <a:latin typeface="Verdana" panose="020B0604030504040204" pitchFamily="34" charset="0"/>
              <a:ea typeface="Verdana" panose="020B0604030504040204" pitchFamily="34" charset="0"/>
            </a:endParaRPr>
          </a:p>
        </p:txBody>
      </p:sp>
      <p:sp>
        <p:nvSpPr>
          <p:cNvPr id="4" name="Slide Number Placeholder 3">
            <a:extLst>
              <a:ext uri="{FF2B5EF4-FFF2-40B4-BE49-F238E27FC236}">
                <a16:creationId xmlns:a16="http://schemas.microsoft.com/office/drawing/2014/main" id="{0ADC3BC6-B5B7-A924-6874-CC132C201725}"/>
              </a:ext>
            </a:extLst>
          </p:cNvPr>
          <p:cNvSpPr>
            <a:spLocks noGrp="1"/>
          </p:cNvSpPr>
          <p:nvPr>
            <p:ph type="sldNum" sz="quarter" idx="12"/>
          </p:nvPr>
        </p:nvSpPr>
        <p:spPr/>
        <p:txBody>
          <a:bodyPr/>
          <a:lstStyle/>
          <a:p>
            <a:fld id="{660F3F40-12FA-4968-8235-5F18DAFE2DEF}" type="slidenum">
              <a:rPr lang="lv-LV" smtClean="0"/>
              <a:t>2</a:t>
            </a:fld>
            <a:endParaRPr lang="lv-LV" dirty="0"/>
          </a:p>
        </p:txBody>
      </p:sp>
      <p:pic>
        <p:nvPicPr>
          <p:cNvPr id="1030" name="Picture 6" descr="Visit of Johannes Hahn, European Commissioner, to Luxembourg">
            <a:extLst>
              <a:ext uri="{FF2B5EF4-FFF2-40B4-BE49-F238E27FC236}">
                <a16:creationId xmlns:a16="http://schemas.microsoft.com/office/drawing/2014/main" id="{6CD6A78A-FB61-47B1-7DF6-7A5720BBA629}"/>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40108" r="8934"/>
          <a:stretch/>
        </p:blipFill>
        <p:spPr bwMode="auto">
          <a:xfrm>
            <a:off x="6944811" y="0"/>
            <a:ext cx="5247190" cy="67214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07815963"/>
      </p:ext>
    </p:extLst>
  </p:cSld>
  <p:clrMapOvr>
    <a:masterClrMapping/>
  </p:clrMapOvr>
  <p:transition spd="med">
    <p:pull/>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8" name="Rectangle"/>
          <p:cNvSpPr/>
          <p:nvPr/>
        </p:nvSpPr>
        <p:spPr>
          <a:xfrm>
            <a:off x="-12700" y="2221"/>
            <a:ext cx="12217400" cy="6853558"/>
          </a:xfrm>
          <a:prstGeom prst="rect">
            <a:avLst/>
          </a:prstGeom>
          <a:solidFill>
            <a:srgbClr val="513687">
              <a:alpha val="20000"/>
            </a:srgbClr>
          </a:solidFill>
          <a:ln w="12700">
            <a:miter lim="400000"/>
          </a:ln>
        </p:spPr>
        <p:txBody>
          <a:bodyPr lIns="45719" rIns="45719" anchor="ctr"/>
          <a:lstStyle/>
          <a:p>
            <a:endParaRPr/>
          </a:p>
        </p:txBody>
      </p:sp>
      <p:sp>
        <p:nvSpPr>
          <p:cNvPr id="469" name="Rectangle 16"/>
          <p:cNvSpPr txBox="1">
            <a:spLocks noGrp="1"/>
          </p:cNvSpPr>
          <p:nvPr>
            <p:ph type="sldNum" sz="quarter" idx="2"/>
          </p:nvPr>
        </p:nvSpPr>
        <p:spPr>
          <a:xfrm>
            <a:off x="401118" y="6343143"/>
            <a:ext cx="254102" cy="281941"/>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fld id="{86CB4B4D-7CA3-9044-876B-883B54F8677D}" type="slidenum">
              <a:rPr/>
              <a:t>3</a:t>
            </a:fld>
            <a:endParaRPr/>
          </a:p>
        </p:txBody>
      </p:sp>
      <p:pic>
        <p:nvPicPr>
          <p:cNvPr id="470" name="eic-process-road.ai" descr="eic-process-road.ai"/>
          <p:cNvPicPr>
            <a:picLocks noChangeAspect="1"/>
          </p:cNvPicPr>
          <p:nvPr/>
        </p:nvPicPr>
        <p:blipFill>
          <a:blip r:embed="rId2"/>
          <a:stretch>
            <a:fillRect/>
          </a:stretch>
        </p:blipFill>
        <p:spPr>
          <a:xfrm>
            <a:off x="2727300" y="1481557"/>
            <a:ext cx="6232005" cy="3697501"/>
          </a:xfrm>
          <a:prstGeom prst="rect">
            <a:avLst/>
          </a:prstGeom>
          <a:ln w="12700">
            <a:miter lim="400000"/>
          </a:ln>
        </p:spPr>
      </p:pic>
      <p:pic>
        <p:nvPicPr>
          <p:cNvPr id="471" name="Image" descr="Image"/>
          <p:cNvPicPr>
            <a:picLocks noChangeAspect="1"/>
          </p:cNvPicPr>
          <p:nvPr/>
        </p:nvPicPr>
        <p:blipFill>
          <a:blip r:embed="rId3" cstate="hqprint">
            <a:extLst>
              <a:ext uri="{28A0092B-C50C-407E-A947-70E740481C1C}">
                <a14:useLocalDpi xmlns:a14="http://schemas.microsoft.com/office/drawing/2010/main"/>
              </a:ext>
            </a:extLst>
          </a:blip>
          <a:stretch>
            <a:fillRect/>
          </a:stretch>
        </p:blipFill>
        <p:spPr>
          <a:xfrm>
            <a:off x="2215317" y="4863712"/>
            <a:ext cx="381001" cy="379770"/>
          </a:xfrm>
          <a:prstGeom prst="rect">
            <a:avLst/>
          </a:prstGeom>
          <a:ln w="12700">
            <a:miter lim="400000"/>
          </a:ln>
        </p:spPr>
      </p:pic>
      <p:pic>
        <p:nvPicPr>
          <p:cNvPr id="472" name="Image" descr="Image"/>
          <p:cNvPicPr>
            <a:picLocks noChangeAspect="1"/>
          </p:cNvPicPr>
          <p:nvPr/>
        </p:nvPicPr>
        <p:blipFill>
          <a:blip r:embed="rId4" cstate="hqprint">
            <a:extLst>
              <a:ext uri="{28A0092B-C50C-407E-A947-70E740481C1C}">
                <a14:useLocalDpi xmlns:a14="http://schemas.microsoft.com/office/drawing/2010/main"/>
              </a:ext>
            </a:extLst>
          </a:blip>
          <a:stretch>
            <a:fillRect/>
          </a:stretch>
        </p:blipFill>
        <p:spPr>
          <a:xfrm>
            <a:off x="4928492" y="444500"/>
            <a:ext cx="1270001" cy="1366417"/>
          </a:xfrm>
          <a:prstGeom prst="rect">
            <a:avLst/>
          </a:prstGeom>
          <a:ln w="12700">
            <a:miter lim="400000"/>
          </a:ln>
        </p:spPr>
      </p:pic>
      <p:pic>
        <p:nvPicPr>
          <p:cNvPr id="473" name="Image" descr="Image"/>
          <p:cNvPicPr>
            <a:picLocks noChangeAspect="1"/>
          </p:cNvPicPr>
          <p:nvPr/>
        </p:nvPicPr>
        <p:blipFill>
          <a:blip r:embed="rId5" cstate="hqprint">
            <a:extLst>
              <a:ext uri="{28A0092B-C50C-407E-A947-70E740481C1C}">
                <a14:useLocalDpi xmlns:a14="http://schemas.microsoft.com/office/drawing/2010/main"/>
              </a:ext>
            </a:extLst>
          </a:blip>
          <a:stretch>
            <a:fillRect/>
          </a:stretch>
        </p:blipFill>
        <p:spPr>
          <a:xfrm>
            <a:off x="7360542" y="1198886"/>
            <a:ext cx="508001" cy="724365"/>
          </a:xfrm>
          <a:prstGeom prst="rect">
            <a:avLst/>
          </a:prstGeom>
          <a:ln w="12700">
            <a:miter lim="400000"/>
          </a:ln>
        </p:spPr>
      </p:pic>
      <p:grpSp>
        <p:nvGrpSpPr>
          <p:cNvPr id="477" name="Group"/>
          <p:cNvGrpSpPr/>
          <p:nvPr/>
        </p:nvGrpSpPr>
        <p:grpSpPr>
          <a:xfrm>
            <a:off x="6231609" y="393126"/>
            <a:ext cx="3746599" cy="759534"/>
            <a:chOff x="0" y="0"/>
            <a:chExt cx="3746598" cy="759532"/>
          </a:xfrm>
        </p:grpSpPr>
        <p:pic>
          <p:nvPicPr>
            <p:cNvPr id="474" name="Image" descr="Image"/>
            <p:cNvPicPr>
              <a:picLocks noChangeAspect="1"/>
            </p:cNvPicPr>
            <p:nvPr/>
          </p:nvPicPr>
          <p:blipFill>
            <a:blip r:embed="rId6" cstate="hqprint">
              <a:extLst>
                <a:ext uri="{28A0092B-C50C-407E-A947-70E740481C1C}">
                  <a14:useLocalDpi xmlns:a14="http://schemas.microsoft.com/office/drawing/2010/main"/>
                </a:ext>
              </a:extLst>
            </a:blip>
            <a:stretch>
              <a:fillRect/>
            </a:stretch>
          </p:blipFill>
          <p:spPr>
            <a:xfrm>
              <a:off x="0" y="0"/>
              <a:ext cx="762000" cy="759533"/>
            </a:xfrm>
            <a:prstGeom prst="rect">
              <a:avLst/>
            </a:prstGeom>
            <a:ln w="12700" cap="flat">
              <a:noFill/>
              <a:miter lim="400000"/>
            </a:ln>
            <a:effectLst/>
          </p:spPr>
        </p:pic>
        <p:sp>
          <p:nvSpPr>
            <p:cNvPr id="475" name="TextBox 72"/>
            <p:cNvSpPr txBox="1"/>
            <p:nvPr/>
          </p:nvSpPr>
          <p:spPr>
            <a:xfrm>
              <a:off x="899268" y="124719"/>
              <a:ext cx="2141538" cy="281941"/>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tIns="45719" rIns="45719" bIns="45719" numCol="1" anchor="t">
              <a:spAutoFit/>
            </a:bodyPr>
            <a:lstStyle>
              <a:lvl1pPr>
                <a:defRPr sz="1200">
                  <a:solidFill>
                    <a:srgbClr val="BE443E"/>
                  </a:solidFill>
                </a:defRPr>
              </a:lvl1pPr>
            </a:lstStyle>
            <a:p>
              <a:r>
                <a:t>SEAL OF EXCELLENCE</a:t>
              </a:r>
            </a:p>
          </p:txBody>
        </p:sp>
        <p:sp>
          <p:nvSpPr>
            <p:cNvPr id="476" name="TextBox 72"/>
            <p:cNvSpPr txBox="1"/>
            <p:nvPr/>
          </p:nvSpPr>
          <p:spPr>
            <a:xfrm>
              <a:off x="899268" y="352872"/>
              <a:ext cx="2847331" cy="320041"/>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tIns="45719" rIns="45719" bIns="45719" numCol="1" anchor="t">
              <a:spAutoFit/>
            </a:bodyPr>
            <a:lstStyle>
              <a:lvl1pPr defTabSz="457200">
                <a:defRPr sz="1400">
                  <a:latin typeface="Averta PE Semibold"/>
                  <a:ea typeface="Averta PE Semibold"/>
                  <a:cs typeface="Averta PE Semibold"/>
                  <a:sym typeface="Averta PE Semibold"/>
                </a:defRPr>
              </a:lvl1pPr>
            </a:lstStyle>
            <a:p>
              <a:r>
                <a:t>Fast track to other funding</a:t>
              </a:r>
            </a:p>
          </p:txBody>
        </p:sp>
      </p:grpSp>
      <p:pic>
        <p:nvPicPr>
          <p:cNvPr id="478" name="Image" descr="Image"/>
          <p:cNvPicPr>
            <a:picLocks noChangeAspect="1"/>
          </p:cNvPicPr>
          <p:nvPr/>
        </p:nvPicPr>
        <p:blipFill>
          <a:blip r:embed="rId7" cstate="hqprint">
            <a:extLst>
              <a:ext uri="{28A0092B-C50C-407E-A947-70E740481C1C}">
                <a14:useLocalDpi xmlns:a14="http://schemas.microsoft.com/office/drawing/2010/main"/>
              </a:ext>
            </a:extLst>
          </a:blip>
          <a:stretch>
            <a:fillRect/>
          </a:stretch>
        </p:blipFill>
        <p:spPr>
          <a:xfrm>
            <a:off x="1010808" y="4766061"/>
            <a:ext cx="1117601" cy="1654261"/>
          </a:xfrm>
          <a:prstGeom prst="rect">
            <a:avLst/>
          </a:prstGeom>
          <a:ln w="12700">
            <a:miter lim="400000"/>
          </a:ln>
        </p:spPr>
      </p:pic>
      <p:pic>
        <p:nvPicPr>
          <p:cNvPr id="479" name="Image" descr="Image"/>
          <p:cNvPicPr>
            <a:picLocks noChangeAspect="1"/>
          </p:cNvPicPr>
          <p:nvPr/>
        </p:nvPicPr>
        <p:blipFill>
          <a:blip r:embed="rId8" cstate="hqprint">
            <a:extLst>
              <a:ext uri="{28A0092B-C50C-407E-A947-70E740481C1C}">
                <a14:useLocalDpi xmlns:a14="http://schemas.microsoft.com/office/drawing/2010/main"/>
              </a:ext>
            </a:extLst>
          </a:blip>
          <a:stretch>
            <a:fillRect/>
          </a:stretch>
        </p:blipFill>
        <p:spPr>
          <a:xfrm>
            <a:off x="4660282" y="5377291"/>
            <a:ext cx="1270001" cy="1093521"/>
          </a:xfrm>
          <a:prstGeom prst="rect">
            <a:avLst/>
          </a:prstGeom>
          <a:ln w="12700">
            <a:miter lim="400000"/>
          </a:ln>
        </p:spPr>
      </p:pic>
      <p:pic>
        <p:nvPicPr>
          <p:cNvPr id="480" name="Image" descr="Image"/>
          <p:cNvPicPr>
            <a:picLocks noChangeAspect="1"/>
          </p:cNvPicPr>
          <p:nvPr/>
        </p:nvPicPr>
        <p:blipFill>
          <a:blip r:embed="rId9" cstate="hqprint">
            <a:extLst>
              <a:ext uri="{28A0092B-C50C-407E-A947-70E740481C1C}">
                <a14:useLocalDpi xmlns:a14="http://schemas.microsoft.com/office/drawing/2010/main"/>
              </a:ext>
            </a:extLst>
          </a:blip>
          <a:stretch>
            <a:fillRect/>
          </a:stretch>
        </p:blipFill>
        <p:spPr>
          <a:xfrm>
            <a:off x="5615469" y="4846712"/>
            <a:ext cx="762001" cy="1213559"/>
          </a:xfrm>
          <a:prstGeom prst="rect">
            <a:avLst/>
          </a:prstGeom>
          <a:ln w="12700">
            <a:miter lim="400000"/>
          </a:ln>
        </p:spPr>
      </p:pic>
      <p:grpSp>
        <p:nvGrpSpPr>
          <p:cNvPr id="486" name="Group"/>
          <p:cNvGrpSpPr/>
          <p:nvPr/>
        </p:nvGrpSpPr>
        <p:grpSpPr>
          <a:xfrm>
            <a:off x="2458342" y="5431756"/>
            <a:ext cx="2802236" cy="1271648"/>
            <a:chOff x="0" y="0"/>
            <a:chExt cx="2802235" cy="1271646"/>
          </a:xfrm>
        </p:grpSpPr>
        <p:sp>
          <p:nvSpPr>
            <p:cNvPr id="481" name="TextBox 72"/>
            <p:cNvSpPr txBox="1"/>
            <p:nvPr/>
          </p:nvSpPr>
          <p:spPr>
            <a:xfrm>
              <a:off x="0" y="-1"/>
              <a:ext cx="2242206" cy="320041"/>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tIns="45719" rIns="45719" bIns="45719" numCol="1" anchor="t">
              <a:spAutoFit/>
            </a:bodyPr>
            <a:lstStyle>
              <a:lvl1pPr>
                <a:defRPr sz="1400">
                  <a:solidFill>
                    <a:srgbClr val="56358C"/>
                  </a:solidFill>
                </a:defRPr>
              </a:lvl1pPr>
            </a:lstStyle>
            <a:p>
              <a:r>
                <a:t>EIC PATHFINDER</a:t>
              </a:r>
            </a:p>
          </p:txBody>
        </p:sp>
        <p:sp>
          <p:nvSpPr>
            <p:cNvPr id="482" name="TextBox 72"/>
            <p:cNvSpPr txBox="1"/>
            <p:nvPr/>
          </p:nvSpPr>
          <p:spPr>
            <a:xfrm>
              <a:off x="152400" y="265806"/>
              <a:ext cx="2649836" cy="1005841"/>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tIns="45719" rIns="45719" bIns="45719" numCol="1" anchor="t">
              <a:spAutoFit/>
            </a:bodyPr>
            <a:lstStyle/>
            <a:p>
              <a:pPr defTabSz="457200">
                <a:defRPr sz="1400">
                  <a:latin typeface="Averta PE Semibold"/>
                  <a:ea typeface="Averta PE Semibold"/>
                  <a:cs typeface="Averta PE Semibold"/>
                  <a:sym typeface="Averta PE Semibold"/>
                </a:defRPr>
              </a:pPr>
              <a:r>
                <a:t>For consortia</a:t>
              </a:r>
            </a:p>
            <a:p>
              <a:pPr defTabSz="457200">
                <a:defRPr sz="1400">
                  <a:latin typeface="Averta PE Semibold"/>
                  <a:ea typeface="Averta PE Semibold"/>
                  <a:cs typeface="Averta PE Semibold"/>
                  <a:sym typeface="Averta PE Semibold"/>
                </a:defRPr>
              </a:pPr>
              <a:r>
                <a:t>Grants up to </a:t>
              </a:r>
              <a:r>
                <a:rPr>
                  <a:solidFill>
                    <a:srgbClr val="E0252F"/>
                  </a:solidFill>
                </a:rPr>
                <a:t>€4 million</a:t>
              </a:r>
            </a:p>
            <a:p>
              <a:pPr defTabSz="457200">
                <a:defRPr sz="1400">
                  <a:latin typeface="Averta PE Semibold"/>
                  <a:ea typeface="Averta PE Semibold"/>
                  <a:cs typeface="Averta PE Semibold"/>
                  <a:sym typeface="Averta PE Semibold"/>
                </a:defRPr>
              </a:pPr>
              <a:r>
                <a:t>To research technology</a:t>
              </a:r>
            </a:p>
            <a:p>
              <a:pPr defTabSz="457200">
                <a:defRPr sz="1400">
                  <a:latin typeface="Averta PE Semibold"/>
                  <a:ea typeface="Averta PE Semibold"/>
                  <a:cs typeface="Averta PE Semibold"/>
                  <a:sym typeface="Averta PE Semibold"/>
                </a:defRPr>
              </a:pPr>
              <a:r>
                <a:t>breakthroughs (TRL 1-4)</a:t>
              </a:r>
            </a:p>
          </p:txBody>
        </p:sp>
        <p:pic>
          <p:nvPicPr>
            <p:cNvPr id="483" name="Image" descr="Image"/>
            <p:cNvPicPr>
              <a:picLocks noChangeAspect="1"/>
            </p:cNvPicPr>
            <p:nvPr/>
          </p:nvPicPr>
          <p:blipFill>
            <a:blip r:embed="rId10" cstate="hqprint">
              <a:extLst>
                <a:ext uri="{28A0092B-C50C-407E-A947-70E740481C1C}">
                  <a14:useLocalDpi xmlns:a14="http://schemas.microsoft.com/office/drawing/2010/main"/>
                </a:ext>
              </a:extLst>
            </a:blip>
            <a:stretch>
              <a:fillRect/>
            </a:stretch>
          </p:blipFill>
          <p:spPr>
            <a:xfrm>
              <a:off x="27908" y="386667"/>
              <a:ext cx="101601" cy="101272"/>
            </a:xfrm>
            <a:prstGeom prst="rect">
              <a:avLst/>
            </a:prstGeom>
            <a:ln w="12700" cap="flat">
              <a:noFill/>
              <a:miter lim="400000"/>
            </a:ln>
            <a:effectLst/>
          </p:spPr>
        </p:pic>
        <p:pic>
          <p:nvPicPr>
            <p:cNvPr id="484" name="Image" descr="Image"/>
            <p:cNvPicPr>
              <a:picLocks noChangeAspect="1"/>
            </p:cNvPicPr>
            <p:nvPr/>
          </p:nvPicPr>
          <p:blipFill>
            <a:blip r:embed="rId10" cstate="hqprint">
              <a:extLst>
                <a:ext uri="{28A0092B-C50C-407E-A947-70E740481C1C}">
                  <a14:useLocalDpi xmlns:a14="http://schemas.microsoft.com/office/drawing/2010/main"/>
                </a:ext>
              </a:extLst>
            </a:blip>
            <a:stretch>
              <a:fillRect/>
            </a:stretch>
          </p:blipFill>
          <p:spPr>
            <a:xfrm>
              <a:off x="27908" y="609182"/>
              <a:ext cx="101601" cy="101273"/>
            </a:xfrm>
            <a:prstGeom prst="rect">
              <a:avLst/>
            </a:prstGeom>
            <a:ln w="12700" cap="flat">
              <a:noFill/>
              <a:miter lim="400000"/>
            </a:ln>
            <a:effectLst/>
          </p:spPr>
        </p:pic>
        <p:pic>
          <p:nvPicPr>
            <p:cNvPr id="485" name="Image" descr="Image"/>
            <p:cNvPicPr>
              <a:picLocks noChangeAspect="1"/>
            </p:cNvPicPr>
            <p:nvPr/>
          </p:nvPicPr>
          <p:blipFill>
            <a:blip r:embed="rId10" cstate="hqprint">
              <a:extLst>
                <a:ext uri="{28A0092B-C50C-407E-A947-70E740481C1C}">
                  <a14:useLocalDpi xmlns:a14="http://schemas.microsoft.com/office/drawing/2010/main"/>
                </a:ext>
              </a:extLst>
            </a:blip>
            <a:stretch>
              <a:fillRect/>
            </a:stretch>
          </p:blipFill>
          <p:spPr>
            <a:xfrm>
              <a:off x="27908" y="831698"/>
              <a:ext cx="101601" cy="101273"/>
            </a:xfrm>
            <a:prstGeom prst="rect">
              <a:avLst/>
            </a:prstGeom>
            <a:ln w="12700" cap="flat">
              <a:noFill/>
              <a:miter lim="400000"/>
            </a:ln>
            <a:effectLst/>
          </p:spPr>
        </p:pic>
      </p:grpSp>
      <p:pic>
        <p:nvPicPr>
          <p:cNvPr id="487" name="Image" descr="Image"/>
          <p:cNvPicPr>
            <a:picLocks noChangeAspect="1"/>
          </p:cNvPicPr>
          <p:nvPr/>
        </p:nvPicPr>
        <p:blipFill>
          <a:blip r:embed="rId11" cstate="hqprint">
            <a:extLst>
              <a:ext uri="{28A0092B-C50C-407E-A947-70E740481C1C}">
                <a14:useLocalDpi xmlns:a14="http://schemas.microsoft.com/office/drawing/2010/main"/>
              </a:ext>
            </a:extLst>
          </a:blip>
          <a:stretch>
            <a:fillRect/>
          </a:stretch>
        </p:blipFill>
        <p:spPr>
          <a:xfrm>
            <a:off x="2407542" y="2487568"/>
            <a:ext cx="1117601" cy="1654264"/>
          </a:xfrm>
          <a:prstGeom prst="rect">
            <a:avLst/>
          </a:prstGeom>
          <a:ln w="12700">
            <a:miter lim="400000"/>
          </a:ln>
        </p:spPr>
      </p:pic>
      <p:pic>
        <p:nvPicPr>
          <p:cNvPr id="488" name="Image" descr="Image"/>
          <p:cNvPicPr>
            <a:picLocks noChangeAspect="1"/>
          </p:cNvPicPr>
          <p:nvPr/>
        </p:nvPicPr>
        <p:blipFill>
          <a:blip r:embed="rId12" cstate="hqprint">
            <a:extLst>
              <a:ext uri="{28A0092B-C50C-407E-A947-70E740481C1C}">
                <a14:useLocalDpi xmlns:a14="http://schemas.microsoft.com/office/drawing/2010/main"/>
              </a:ext>
            </a:extLst>
          </a:blip>
          <a:stretch>
            <a:fillRect/>
          </a:stretch>
        </p:blipFill>
        <p:spPr>
          <a:xfrm flipH="1">
            <a:off x="3547540" y="3921226"/>
            <a:ext cx="508001" cy="899276"/>
          </a:xfrm>
          <a:prstGeom prst="rect">
            <a:avLst/>
          </a:prstGeom>
          <a:ln w="12700">
            <a:miter lim="400000"/>
          </a:ln>
        </p:spPr>
      </p:pic>
      <p:grpSp>
        <p:nvGrpSpPr>
          <p:cNvPr id="495" name="Group"/>
          <p:cNvGrpSpPr/>
          <p:nvPr/>
        </p:nvGrpSpPr>
        <p:grpSpPr>
          <a:xfrm>
            <a:off x="255848" y="2583655"/>
            <a:ext cx="2281239" cy="1766948"/>
            <a:chOff x="-241300" y="-292100"/>
            <a:chExt cx="2281237" cy="1766946"/>
          </a:xfrm>
        </p:grpSpPr>
        <p:sp>
          <p:nvSpPr>
            <p:cNvPr id="489" name="TextBox 72"/>
            <p:cNvSpPr txBox="1"/>
            <p:nvPr/>
          </p:nvSpPr>
          <p:spPr>
            <a:xfrm>
              <a:off x="-241300" y="-292100"/>
              <a:ext cx="2169875" cy="320040"/>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tIns="45719" rIns="45719" bIns="45719" numCol="1" anchor="t">
              <a:spAutoFit/>
            </a:bodyPr>
            <a:lstStyle>
              <a:lvl1pPr>
                <a:defRPr sz="1400">
                  <a:solidFill>
                    <a:srgbClr val="56358C"/>
                  </a:solidFill>
                </a:defRPr>
              </a:lvl1pPr>
            </a:lstStyle>
            <a:p>
              <a:r>
                <a:t>EIC ACCELERATOR</a:t>
              </a:r>
            </a:p>
          </p:txBody>
        </p:sp>
        <p:sp>
          <p:nvSpPr>
            <p:cNvPr id="490" name="TextBox 72"/>
            <p:cNvSpPr txBox="1"/>
            <p:nvPr/>
          </p:nvSpPr>
          <p:spPr>
            <a:xfrm>
              <a:off x="-101600" y="11806"/>
              <a:ext cx="2141538" cy="1463041"/>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tIns="45719" rIns="45719" bIns="45719" numCol="1" anchor="t">
              <a:spAutoFit/>
            </a:bodyPr>
            <a:lstStyle/>
            <a:p>
              <a:pPr defTabSz="457200">
                <a:defRPr sz="1400">
                  <a:latin typeface="Averta PE Semibold"/>
                  <a:ea typeface="Averta PE Semibold"/>
                  <a:cs typeface="Averta PE Semibold"/>
                  <a:sym typeface="Averta PE Semibold"/>
                </a:defRPr>
              </a:pPr>
              <a:r>
                <a:t>For single companies</a:t>
              </a:r>
            </a:p>
            <a:p>
              <a:pPr defTabSz="457200">
                <a:defRPr sz="1400">
                  <a:latin typeface="Averta PE Semibold"/>
                  <a:ea typeface="Averta PE Semibold"/>
                  <a:cs typeface="Averta PE Semibold"/>
                  <a:sym typeface="Averta PE Semibold"/>
                </a:defRPr>
              </a:pPr>
              <a:r>
                <a:t>Grants up to </a:t>
              </a:r>
              <a:r>
                <a:rPr>
                  <a:solidFill>
                    <a:srgbClr val="E0252F"/>
                  </a:solidFill>
                </a:rPr>
                <a:t>€2.5 million</a:t>
              </a:r>
            </a:p>
            <a:p>
              <a:pPr defTabSz="457200">
                <a:defRPr sz="1400">
                  <a:latin typeface="Averta PE Semibold"/>
                  <a:ea typeface="Averta PE Semibold"/>
                  <a:cs typeface="Averta PE Semibold"/>
                  <a:sym typeface="Averta PE Semibold"/>
                </a:defRPr>
              </a:pPr>
              <a:r>
                <a:t>Equity up to </a:t>
              </a:r>
              <a:r>
                <a:rPr>
                  <a:solidFill>
                    <a:srgbClr val="E0252F"/>
                  </a:solidFill>
                </a:rPr>
                <a:t>€15 million</a:t>
              </a:r>
            </a:p>
            <a:p>
              <a:pPr defTabSz="457200">
                <a:defRPr sz="1400">
                  <a:latin typeface="Averta PE Semibold"/>
                  <a:ea typeface="Averta PE Semibold"/>
                  <a:cs typeface="Averta PE Semibold"/>
                  <a:sym typeface="Averta PE Semibold"/>
                </a:defRPr>
              </a:pPr>
              <a:r>
                <a:t>or above</a:t>
              </a:r>
            </a:p>
            <a:p>
              <a:pPr defTabSz="457200">
                <a:defRPr sz="1400">
                  <a:latin typeface="Averta PE Semibold"/>
                  <a:ea typeface="Averta PE Semibold"/>
                  <a:cs typeface="Averta PE Semibold"/>
                  <a:sym typeface="Averta PE Semibold"/>
                </a:defRPr>
              </a:pPr>
              <a:r>
                <a:t>To enter the market &amp;</a:t>
              </a:r>
            </a:p>
            <a:p>
              <a:pPr defTabSz="457200">
                <a:defRPr sz="1400">
                  <a:latin typeface="Averta PE Semibold"/>
                  <a:ea typeface="Averta PE Semibold"/>
                  <a:cs typeface="Averta PE Semibold"/>
                  <a:sym typeface="Averta PE Semibold"/>
                </a:defRPr>
              </a:pPr>
              <a:r>
                <a:t>scale-up (TRL 6-9)</a:t>
              </a:r>
            </a:p>
          </p:txBody>
        </p:sp>
        <p:pic>
          <p:nvPicPr>
            <p:cNvPr id="491" name="Image" descr="Image"/>
            <p:cNvPicPr>
              <a:picLocks noChangeAspect="1"/>
            </p:cNvPicPr>
            <p:nvPr/>
          </p:nvPicPr>
          <p:blipFill>
            <a:blip r:embed="rId10" cstate="hqprint">
              <a:extLst>
                <a:ext uri="{28A0092B-C50C-407E-A947-70E740481C1C}">
                  <a14:useLocalDpi xmlns:a14="http://schemas.microsoft.com/office/drawing/2010/main"/>
                </a:ext>
              </a:extLst>
            </a:blip>
            <a:stretch>
              <a:fillRect/>
            </a:stretch>
          </p:blipFill>
          <p:spPr>
            <a:xfrm>
              <a:off x="-222980" y="115021"/>
              <a:ext cx="101601" cy="101273"/>
            </a:xfrm>
            <a:prstGeom prst="rect">
              <a:avLst/>
            </a:prstGeom>
            <a:ln w="12700" cap="flat">
              <a:noFill/>
              <a:miter lim="400000"/>
            </a:ln>
            <a:effectLst/>
          </p:spPr>
        </p:pic>
        <p:pic>
          <p:nvPicPr>
            <p:cNvPr id="492" name="Image" descr="Image"/>
            <p:cNvPicPr>
              <a:picLocks noChangeAspect="1"/>
            </p:cNvPicPr>
            <p:nvPr/>
          </p:nvPicPr>
          <p:blipFill>
            <a:blip r:embed="rId10" cstate="hqprint">
              <a:extLst>
                <a:ext uri="{28A0092B-C50C-407E-A947-70E740481C1C}">
                  <a14:useLocalDpi xmlns:a14="http://schemas.microsoft.com/office/drawing/2010/main"/>
                </a:ext>
              </a:extLst>
            </a:blip>
            <a:stretch>
              <a:fillRect/>
            </a:stretch>
          </p:blipFill>
          <p:spPr>
            <a:xfrm>
              <a:off x="-222980" y="388337"/>
              <a:ext cx="101601" cy="101272"/>
            </a:xfrm>
            <a:prstGeom prst="rect">
              <a:avLst/>
            </a:prstGeom>
            <a:ln w="12700" cap="flat">
              <a:noFill/>
              <a:miter lim="400000"/>
            </a:ln>
            <a:effectLst/>
          </p:spPr>
        </p:pic>
        <p:pic>
          <p:nvPicPr>
            <p:cNvPr id="493" name="Image" descr="Image"/>
            <p:cNvPicPr>
              <a:picLocks noChangeAspect="1"/>
            </p:cNvPicPr>
            <p:nvPr/>
          </p:nvPicPr>
          <p:blipFill>
            <a:blip r:embed="rId10" cstate="hqprint">
              <a:extLst>
                <a:ext uri="{28A0092B-C50C-407E-A947-70E740481C1C}">
                  <a14:useLocalDpi xmlns:a14="http://schemas.microsoft.com/office/drawing/2010/main"/>
                </a:ext>
              </a:extLst>
            </a:blip>
            <a:stretch>
              <a:fillRect/>
            </a:stretch>
          </p:blipFill>
          <p:spPr>
            <a:xfrm>
              <a:off x="-222980" y="598153"/>
              <a:ext cx="101601" cy="101272"/>
            </a:xfrm>
            <a:prstGeom prst="rect">
              <a:avLst/>
            </a:prstGeom>
            <a:ln w="12700" cap="flat">
              <a:noFill/>
              <a:miter lim="400000"/>
            </a:ln>
            <a:effectLst/>
          </p:spPr>
        </p:pic>
        <p:pic>
          <p:nvPicPr>
            <p:cNvPr id="494" name="Image" descr="Image"/>
            <p:cNvPicPr>
              <a:picLocks noChangeAspect="1"/>
            </p:cNvPicPr>
            <p:nvPr/>
          </p:nvPicPr>
          <p:blipFill>
            <a:blip r:embed="rId10" cstate="hqprint">
              <a:extLst>
                <a:ext uri="{28A0092B-C50C-407E-A947-70E740481C1C}">
                  <a14:useLocalDpi xmlns:a14="http://schemas.microsoft.com/office/drawing/2010/main"/>
                </a:ext>
              </a:extLst>
            </a:blip>
            <a:stretch>
              <a:fillRect/>
            </a:stretch>
          </p:blipFill>
          <p:spPr>
            <a:xfrm>
              <a:off x="-222980" y="1068053"/>
              <a:ext cx="101601" cy="101272"/>
            </a:xfrm>
            <a:prstGeom prst="rect">
              <a:avLst/>
            </a:prstGeom>
            <a:ln w="12700" cap="flat">
              <a:noFill/>
              <a:miter lim="400000"/>
            </a:ln>
            <a:effectLst/>
          </p:spPr>
        </p:pic>
      </p:grpSp>
      <p:pic>
        <p:nvPicPr>
          <p:cNvPr id="496" name="Image" descr="Image"/>
          <p:cNvPicPr>
            <a:picLocks noChangeAspect="1"/>
          </p:cNvPicPr>
          <p:nvPr/>
        </p:nvPicPr>
        <p:blipFill>
          <a:blip r:embed="rId13" cstate="hqprint">
            <a:extLst>
              <a:ext uri="{28A0092B-C50C-407E-A947-70E740481C1C}">
                <a14:useLocalDpi xmlns:a14="http://schemas.microsoft.com/office/drawing/2010/main"/>
              </a:ext>
            </a:extLst>
          </a:blip>
          <a:stretch>
            <a:fillRect/>
          </a:stretch>
        </p:blipFill>
        <p:spPr>
          <a:xfrm>
            <a:off x="9050194" y="3766161"/>
            <a:ext cx="1117601" cy="1654263"/>
          </a:xfrm>
          <a:prstGeom prst="rect">
            <a:avLst/>
          </a:prstGeom>
          <a:ln w="12700">
            <a:miter lim="400000"/>
          </a:ln>
        </p:spPr>
      </p:pic>
      <p:pic>
        <p:nvPicPr>
          <p:cNvPr id="497" name="Image" descr="Image"/>
          <p:cNvPicPr>
            <a:picLocks noChangeAspect="1"/>
          </p:cNvPicPr>
          <p:nvPr/>
        </p:nvPicPr>
        <p:blipFill>
          <a:blip r:embed="rId14" cstate="hqprint">
            <a:extLst>
              <a:ext uri="{28A0092B-C50C-407E-A947-70E740481C1C}">
                <a14:useLocalDpi xmlns:a14="http://schemas.microsoft.com/office/drawing/2010/main"/>
              </a:ext>
            </a:extLst>
          </a:blip>
          <a:stretch>
            <a:fillRect/>
          </a:stretch>
        </p:blipFill>
        <p:spPr>
          <a:xfrm>
            <a:off x="7144642" y="4244402"/>
            <a:ext cx="1270001" cy="596180"/>
          </a:xfrm>
          <a:prstGeom prst="rect">
            <a:avLst/>
          </a:prstGeom>
          <a:ln w="12700">
            <a:miter lim="400000"/>
          </a:ln>
        </p:spPr>
      </p:pic>
      <p:grpSp>
        <p:nvGrpSpPr>
          <p:cNvPr id="503" name="Group"/>
          <p:cNvGrpSpPr/>
          <p:nvPr/>
        </p:nvGrpSpPr>
        <p:grpSpPr>
          <a:xfrm>
            <a:off x="10245986" y="3789301"/>
            <a:ext cx="1994209" cy="1948527"/>
            <a:chOff x="-215900" y="-304800"/>
            <a:chExt cx="1994208" cy="1948526"/>
          </a:xfrm>
        </p:grpSpPr>
        <p:sp>
          <p:nvSpPr>
            <p:cNvPr id="498" name="TextBox 72"/>
            <p:cNvSpPr txBox="1"/>
            <p:nvPr/>
          </p:nvSpPr>
          <p:spPr>
            <a:xfrm>
              <a:off x="-215900" y="-304800"/>
              <a:ext cx="1994209" cy="320040"/>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tIns="45719" rIns="45719" bIns="45719" numCol="1" anchor="t">
              <a:spAutoFit/>
            </a:bodyPr>
            <a:lstStyle>
              <a:lvl1pPr>
                <a:defRPr sz="1400">
                  <a:solidFill>
                    <a:srgbClr val="56358C"/>
                  </a:solidFill>
                </a:defRPr>
              </a:lvl1pPr>
            </a:lstStyle>
            <a:p>
              <a:r>
                <a:t>EIC TRANSITION</a:t>
              </a:r>
            </a:p>
          </p:txBody>
        </p:sp>
        <p:sp>
          <p:nvSpPr>
            <p:cNvPr id="499" name="TextBox 72"/>
            <p:cNvSpPr txBox="1"/>
            <p:nvPr/>
          </p:nvSpPr>
          <p:spPr>
            <a:xfrm>
              <a:off x="-38100" y="-47914"/>
              <a:ext cx="1742381" cy="1691641"/>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tIns="45719" rIns="45719" bIns="45719" numCol="1" anchor="t">
              <a:spAutoFit/>
            </a:bodyPr>
            <a:lstStyle/>
            <a:p>
              <a:pPr defTabSz="457200">
                <a:defRPr sz="1400">
                  <a:latin typeface="Averta PE Semibold"/>
                  <a:ea typeface="Averta PE Semibold"/>
                  <a:cs typeface="Averta PE Semibold"/>
                  <a:sym typeface="Averta PE Semibold"/>
                </a:defRPr>
              </a:pPr>
              <a:r>
                <a:t>For consortia &amp;</a:t>
              </a:r>
            </a:p>
            <a:p>
              <a:pPr defTabSz="457200">
                <a:defRPr sz="1400">
                  <a:latin typeface="Averta PE Semibold"/>
                  <a:ea typeface="Averta PE Semibold"/>
                  <a:cs typeface="Averta PE Semibold"/>
                  <a:sym typeface="Averta PE Semibold"/>
                </a:defRPr>
              </a:pPr>
              <a:r>
                <a:t>single companies</a:t>
              </a:r>
            </a:p>
            <a:p>
              <a:pPr defTabSz="457200">
                <a:defRPr sz="1400">
                  <a:latin typeface="Averta PE Semibold"/>
                  <a:ea typeface="Averta PE Semibold"/>
                  <a:cs typeface="Averta PE Semibold"/>
                  <a:sym typeface="Averta PE Semibold"/>
                </a:defRPr>
              </a:pPr>
              <a:r>
                <a:t>Grants up to</a:t>
              </a:r>
            </a:p>
            <a:p>
              <a:pPr defTabSz="457200">
                <a:defRPr sz="1400">
                  <a:latin typeface="Averta PE Semibold"/>
                  <a:ea typeface="Averta PE Semibold"/>
                  <a:cs typeface="Averta PE Semibold"/>
                  <a:sym typeface="Averta PE Semibold"/>
                </a:defRPr>
              </a:pPr>
              <a:r>
                <a:rPr>
                  <a:solidFill>
                    <a:srgbClr val="E0252F"/>
                  </a:solidFill>
                </a:rPr>
                <a:t>€2.5 million</a:t>
              </a:r>
            </a:p>
            <a:p>
              <a:pPr defTabSz="457200">
                <a:defRPr sz="1400">
                  <a:latin typeface="Averta PE Semibold"/>
                  <a:ea typeface="Averta PE Semibold"/>
                  <a:cs typeface="Averta PE Semibold"/>
                  <a:sym typeface="Averta PE Semibold"/>
                </a:defRPr>
              </a:pPr>
              <a:r>
                <a:t>To develop</a:t>
              </a:r>
            </a:p>
            <a:p>
              <a:pPr defTabSz="457200">
                <a:defRPr sz="1400">
                  <a:latin typeface="Averta PE Semibold"/>
                  <a:ea typeface="Averta PE Semibold"/>
                  <a:cs typeface="Averta PE Semibold"/>
                  <a:sym typeface="Averta PE Semibold"/>
                </a:defRPr>
              </a:pPr>
              <a:r>
                <a:t>business cases</a:t>
              </a:r>
            </a:p>
            <a:p>
              <a:pPr defTabSz="457200">
                <a:defRPr sz="1400">
                  <a:latin typeface="Averta PE Semibold"/>
                  <a:ea typeface="Averta PE Semibold"/>
                  <a:cs typeface="Averta PE Semibold"/>
                  <a:sym typeface="Averta PE Semibold"/>
                </a:defRPr>
              </a:pPr>
              <a:r>
                <a:t>(TRL 4-6)</a:t>
              </a:r>
            </a:p>
          </p:txBody>
        </p:sp>
        <p:pic>
          <p:nvPicPr>
            <p:cNvPr id="500" name="Image" descr="Image"/>
            <p:cNvPicPr>
              <a:picLocks noChangeAspect="1"/>
            </p:cNvPicPr>
            <p:nvPr/>
          </p:nvPicPr>
          <p:blipFill>
            <a:blip r:embed="rId10" cstate="hqprint">
              <a:extLst>
                <a:ext uri="{28A0092B-C50C-407E-A947-70E740481C1C}">
                  <a14:useLocalDpi xmlns:a14="http://schemas.microsoft.com/office/drawing/2010/main"/>
                </a:ext>
              </a:extLst>
            </a:blip>
            <a:stretch>
              <a:fillRect/>
            </a:stretch>
          </p:blipFill>
          <p:spPr>
            <a:xfrm>
              <a:off x="-165100" y="86339"/>
              <a:ext cx="101600" cy="101272"/>
            </a:xfrm>
            <a:prstGeom prst="rect">
              <a:avLst/>
            </a:prstGeom>
            <a:ln w="12700" cap="flat">
              <a:noFill/>
              <a:miter lim="400000"/>
            </a:ln>
            <a:effectLst/>
          </p:spPr>
        </p:pic>
        <p:pic>
          <p:nvPicPr>
            <p:cNvPr id="501" name="Image" descr="Image"/>
            <p:cNvPicPr>
              <a:picLocks noChangeAspect="1"/>
            </p:cNvPicPr>
            <p:nvPr/>
          </p:nvPicPr>
          <p:blipFill>
            <a:blip r:embed="rId10" cstate="hqprint">
              <a:extLst>
                <a:ext uri="{28A0092B-C50C-407E-A947-70E740481C1C}">
                  <a14:useLocalDpi xmlns:a14="http://schemas.microsoft.com/office/drawing/2010/main"/>
                </a:ext>
              </a:extLst>
            </a:blip>
            <a:stretch>
              <a:fillRect/>
            </a:stretch>
          </p:blipFill>
          <p:spPr>
            <a:xfrm>
              <a:off x="-165100" y="524754"/>
              <a:ext cx="101600" cy="101273"/>
            </a:xfrm>
            <a:prstGeom prst="rect">
              <a:avLst/>
            </a:prstGeom>
            <a:ln w="12700" cap="flat">
              <a:noFill/>
              <a:miter lim="400000"/>
            </a:ln>
            <a:effectLst/>
          </p:spPr>
        </p:pic>
        <p:pic>
          <p:nvPicPr>
            <p:cNvPr id="502" name="Image" descr="Image"/>
            <p:cNvPicPr>
              <a:picLocks noChangeAspect="1"/>
            </p:cNvPicPr>
            <p:nvPr/>
          </p:nvPicPr>
          <p:blipFill>
            <a:blip r:embed="rId10" cstate="hqprint">
              <a:extLst>
                <a:ext uri="{28A0092B-C50C-407E-A947-70E740481C1C}">
                  <a14:useLocalDpi xmlns:a14="http://schemas.microsoft.com/office/drawing/2010/main"/>
                </a:ext>
              </a:extLst>
            </a:blip>
            <a:stretch>
              <a:fillRect/>
            </a:stretch>
          </p:blipFill>
          <p:spPr>
            <a:xfrm>
              <a:off x="-165100" y="988570"/>
              <a:ext cx="101600" cy="101273"/>
            </a:xfrm>
            <a:prstGeom prst="rect">
              <a:avLst/>
            </a:prstGeom>
            <a:ln w="12700" cap="flat">
              <a:noFill/>
              <a:miter lim="400000"/>
            </a:ln>
            <a:effectLst/>
          </p:spPr>
        </p:pic>
      </p:grpSp>
      <p:pic>
        <p:nvPicPr>
          <p:cNvPr id="504" name="Image" descr="Image"/>
          <p:cNvPicPr>
            <a:picLocks noChangeAspect="1"/>
          </p:cNvPicPr>
          <p:nvPr/>
        </p:nvPicPr>
        <p:blipFill>
          <a:blip r:embed="rId15" cstate="hqprint">
            <a:extLst>
              <a:ext uri="{28A0092B-C50C-407E-A947-70E740481C1C}">
                <a14:useLocalDpi xmlns:a14="http://schemas.microsoft.com/office/drawing/2010/main"/>
              </a:ext>
            </a:extLst>
          </a:blip>
          <a:stretch>
            <a:fillRect/>
          </a:stretch>
        </p:blipFill>
        <p:spPr>
          <a:xfrm>
            <a:off x="3621620" y="1871148"/>
            <a:ext cx="1270001" cy="664254"/>
          </a:xfrm>
          <a:prstGeom prst="rect">
            <a:avLst/>
          </a:prstGeom>
          <a:ln w="12700">
            <a:miter lim="400000"/>
          </a:ln>
        </p:spPr>
      </p:pic>
      <p:pic>
        <p:nvPicPr>
          <p:cNvPr id="505" name="Image" descr="Image"/>
          <p:cNvPicPr>
            <a:picLocks noChangeAspect="1"/>
          </p:cNvPicPr>
          <p:nvPr/>
        </p:nvPicPr>
        <p:blipFill>
          <a:blip r:embed="rId16" cstate="hqprint">
            <a:extLst>
              <a:ext uri="{28A0092B-C50C-407E-A947-70E740481C1C}">
                <a14:useLocalDpi xmlns:a14="http://schemas.microsoft.com/office/drawing/2010/main"/>
              </a:ext>
            </a:extLst>
          </a:blip>
          <a:stretch>
            <a:fillRect/>
          </a:stretch>
        </p:blipFill>
        <p:spPr>
          <a:xfrm>
            <a:off x="8396275" y="1618861"/>
            <a:ext cx="1117601" cy="1654260"/>
          </a:xfrm>
          <a:prstGeom prst="rect">
            <a:avLst/>
          </a:prstGeom>
          <a:ln w="12700">
            <a:miter lim="400000"/>
          </a:ln>
        </p:spPr>
      </p:pic>
      <p:pic>
        <p:nvPicPr>
          <p:cNvPr id="506" name="Image" descr="Image"/>
          <p:cNvPicPr>
            <a:picLocks noChangeAspect="1"/>
          </p:cNvPicPr>
          <p:nvPr/>
        </p:nvPicPr>
        <p:blipFill>
          <a:blip r:embed="rId17" cstate="hqprint">
            <a:extLst>
              <a:ext uri="{28A0092B-C50C-407E-A947-70E740481C1C}">
                <a14:useLocalDpi xmlns:a14="http://schemas.microsoft.com/office/drawing/2010/main"/>
              </a:ext>
            </a:extLst>
          </a:blip>
          <a:stretch>
            <a:fillRect/>
          </a:stretch>
        </p:blipFill>
        <p:spPr>
          <a:xfrm rot="2100000">
            <a:off x="4807793" y="2227708"/>
            <a:ext cx="2095501" cy="1433563"/>
          </a:xfrm>
          <a:prstGeom prst="rect">
            <a:avLst/>
          </a:prstGeom>
          <a:ln w="12700">
            <a:miter lim="400000"/>
          </a:ln>
        </p:spPr>
      </p:pic>
      <p:pic>
        <p:nvPicPr>
          <p:cNvPr id="507" name="Image" descr="Image"/>
          <p:cNvPicPr>
            <a:picLocks noChangeAspect="1"/>
          </p:cNvPicPr>
          <p:nvPr/>
        </p:nvPicPr>
        <p:blipFill>
          <a:blip r:embed="rId18" cstate="hqprint">
            <a:extLst>
              <a:ext uri="{28A0092B-C50C-407E-A947-70E740481C1C}">
                <a14:useLocalDpi xmlns:a14="http://schemas.microsoft.com/office/drawing/2010/main"/>
              </a:ext>
            </a:extLst>
          </a:blip>
          <a:stretch>
            <a:fillRect/>
          </a:stretch>
        </p:blipFill>
        <p:spPr>
          <a:xfrm>
            <a:off x="7820646" y="3213244"/>
            <a:ext cx="508001" cy="507770"/>
          </a:xfrm>
          <a:prstGeom prst="rect">
            <a:avLst/>
          </a:prstGeom>
          <a:ln w="12700">
            <a:miter lim="400000"/>
          </a:ln>
        </p:spPr>
      </p:pic>
      <p:grpSp>
        <p:nvGrpSpPr>
          <p:cNvPr id="514" name="Group"/>
          <p:cNvGrpSpPr/>
          <p:nvPr/>
        </p:nvGrpSpPr>
        <p:grpSpPr>
          <a:xfrm>
            <a:off x="9598286" y="1372017"/>
            <a:ext cx="2805510" cy="1551048"/>
            <a:chOff x="0" y="0"/>
            <a:chExt cx="2805509" cy="1551046"/>
          </a:xfrm>
        </p:grpSpPr>
        <p:sp>
          <p:nvSpPr>
            <p:cNvPr id="508" name="TextBox 72"/>
            <p:cNvSpPr txBox="1"/>
            <p:nvPr/>
          </p:nvSpPr>
          <p:spPr>
            <a:xfrm>
              <a:off x="0" y="0"/>
              <a:ext cx="2157324" cy="548640"/>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tIns="45719" rIns="45719" bIns="45719" numCol="1" anchor="t">
              <a:spAutoFit/>
            </a:bodyPr>
            <a:lstStyle/>
            <a:p>
              <a:pPr>
                <a:defRPr sz="1400">
                  <a:solidFill>
                    <a:srgbClr val="56358C"/>
                  </a:solidFill>
                </a:defRPr>
              </a:pPr>
              <a:r>
                <a:t>EIC ACCELERATOR </a:t>
              </a:r>
            </a:p>
            <a:p>
              <a:pPr>
                <a:defRPr sz="1400">
                  <a:solidFill>
                    <a:srgbClr val="56358C"/>
                  </a:solidFill>
                </a:defRPr>
              </a:pPr>
              <a:r>
                <a:t>SERVICES</a:t>
              </a:r>
            </a:p>
          </p:txBody>
        </p:sp>
        <p:sp>
          <p:nvSpPr>
            <p:cNvPr id="509" name="TextBox 72"/>
            <p:cNvSpPr txBox="1"/>
            <p:nvPr/>
          </p:nvSpPr>
          <p:spPr>
            <a:xfrm>
              <a:off x="152400" y="545206"/>
              <a:ext cx="2653110" cy="1005841"/>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tIns="45719" rIns="45719" bIns="45719" numCol="1" anchor="t">
              <a:spAutoFit/>
            </a:bodyPr>
            <a:lstStyle/>
            <a:p>
              <a:pPr defTabSz="457200">
                <a:defRPr sz="1400">
                  <a:latin typeface="Averta PE Semibold"/>
                  <a:ea typeface="Averta PE Semibold"/>
                  <a:cs typeface="Averta PE Semibold"/>
                  <a:sym typeface="Averta PE Semibold"/>
                </a:defRPr>
              </a:pPr>
              <a:r>
                <a:t>Mentors, coaches</a:t>
              </a:r>
            </a:p>
            <a:p>
              <a:pPr defTabSz="457200">
                <a:defRPr sz="1400">
                  <a:latin typeface="Averta PE Semibold"/>
                  <a:ea typeface="Averta PE Semibold"/>
                  <a:cs typeface="Averta PE Semibold"/>
                  <a:sym typeface="Averta PE Semibold"/>
                </a:defRPr>
              </a:pPr>
              <a:r>
                <a:t>Global partners</a:t>
              </a:r>
            </a:p>
            <a:p>
              <a:pPr defTabSz="457200">
                <a:defRPr sz="1400">
                  <a:latin typeface="Averta PE Semibold"/>
                  <a:ea typeface="Averta PE Semibold"/>
                  <a:cs typeface="Averta PE Semibold"/>
                  <a:sym typeface="Averta PE Semibold"/>
                </a:defRPr>
              </a:pPr>
              <a:r>
                <a:t>Innovation ecosystems</a:t>
              </a:r>
            </a:p>
            <a:p>
              <a:pPr defTabSz="457200">
                <a:defRPr sz="1400">
                  <a:latin typeface="Averta PE Semibold"/>
                  <a:ea typeface="Averta PE Semibold"/>
                  <a:cs typeface="Averta PE Semibold"/>
                  <a:sym typeface="Averta PE Semibold"/>
                </a:defRPr>
              </a:pPr>
              <a:r>
                <a:t>EIC Community Platform</a:t>
              </a:r>
            </a:p>
          </p:txBody>
        </p:sp>
        <p:pic>
          <p:nvPicPr>
            <p:cNvPr id="510" name="Image" descr="Image"/>
            <p:cNvPicPr>
              <a:picLocks noChangeAspect="1"/>
            </p:cNvPicPr>
            <p:nvPr/>
          </p:nvPicPr>
          <p:blipFill>
            <a:blip r:embed="rId10" cstate="hqprint">
              <a:extLst>
                <a:ext uri="{28A0092B-C50C-407E-A947-70E740481C1C}">
                  <a14:useLocalDpi xmlns:a14="http://schemas.microsoft.com/office/drawing/2010/main"/>
                </a:ext>
              </a:extLst>
            </a:blip>
            <a:stretch>
              <a:fillRect/>
            </a:stretch>
          </p:blipFill>
          <p:spPr>
            <a:xfrm>
              <a:off x="23408" y="673821"/>
              <a:ext cx="101601" cy="101273"/>
            </a:xfrm>
            <a:prstGeom prst="rect">
              <a:avLst/>
            </a:prstGeom>
            <a:ln w="12700" cap="flat">
              <a:noFill/>
              <a:miter lim="400000"/>
            </a:ln>
            <a:effectLst/>
          </p:spPr>
        </p:pic>
        <p:pic>
          <p:nvPicPr>
            <p:cNvPr id="511" name="Image" descr="Image"/>
            <p:cNvPicPr>
              <a:picLocks noChangeAspect="1"/>
            </p:cNvPicPr>
            <p:nvPr/>
          </p:nvPicPr>
          <p:blipFill>
            <a:blip r:embed="rId10" cstate="hqprint">
              <a:extLst>
                <a:ext uri="{28A0092B-C50C-407E-A947-70E740481C1C}">
                  <a14:useLocalDpi xmlns:a14="http://schemas.microsoft.com/office/drawing/2010/main"/>
                </a:ext>
              </a:extLst>
            </a:blip>
            <a:stretch>
              <a:fillRect/>
            </a:stretch>
          </p:blipFill>
          <p:spPr>
            <a:xfrm>
              <a:off x="23408" y="896337"/>
              <a:ext cx="101601" cy="101273"/>
            </a:xfrm>
            <a:prstGeom prst="rect">
              <a:avLst/>
            </a:prstGeom>
            <a:ln w="12700" cap="flat">
              <a:noFill/>
              <a:miter lim="400000"/>
            </a:ln>
            <a:effectLst/>
          </p:spPr>
        </p:pic>
        <p:pic>
          <p:nvPicPr>
            <p:cNvPr id="512" name="Image" descr="Image"/>
            <p:cNvPicPr>
              <a:picLocks noChangeAspect="1"/>
            </p:cNvPicPr>
            <p:nvPr/>
          </p:nvPicPr>
          <p:blipFill>
            <a:blip r:embed="rId10" cstate="hqprint">
              <a:extLst>
                <a:ext uri="{28A0092B-C50C-407E-A947-70E740481C1C}">
                  <a14:useLocalDpi xmlns:a14="http://schemas.microsoft.com/office/drawing/2010/main"/>
                </a:ext>
              </a:extLst>
            </a:blip>
            <a:stretch>
              <a:fillRect/>
            </a:stretch>
          </p:blipFill>
          <p:spPr>
            <a:xfrm>
              <a:off x="23408" y="1118853"/>
              <a:ext cx="101601" cy="101272"/>
            </a:xfrm>
            <a:prstGeom prst="rect">
              <a:avLst/>
            </a:prstGeom>
            <a:ln w="12700" cap="flat">
              <a:noFill/>
              <a:miter lim="400000"/>
            </a:ln>
            <a:effectLst/>
          </p:spPr>
        </p:pic>
        <p:pic>
          <p:nvPicPr>
            <p:cNvPr id="513" name="Image" descr="Image"/>
            <p:cNvPicPr>
              <a:picLocks noChangeAspect="1"/>
            </p:cNvPicPr>
            <p:nvPr/>
          </p:nvPicPr>
          <p:blipFill>
            <a:blip r:embed="rId10" cstate="hqprint">
              <a:extLst>
                <a:ext uri="{28A0092B-C50C-407E-A947-70E740481C1C}">
                  <a14:useLocalDpi xmlns:a14="http://schemas.microsoft.com/office/drawing/2010/main"/>
                </a:ext>
              </a:extLst>
            </a:blip>
            <a:stretch>
              <a:fillRect/>
            </a:stretch>
          </p:blipFill>
          <p:spPr>
            <a:xfrm>
              <a:off x="23408" y="1347453"/>
              <a:ext cx="101601" cy="101272"/>
            </a:xfrm>
            <a:prstGeom prst="rect">
              <a:avLst/>
            </a:prstGeom>
            <a:ln w="12700" cap="flat">
              <a:noFill/>
              <a:miter lim="400000"/>
            </a:ln>
            <a:effectLst/>
          </p:spPr>
        </p:pic>
      </p:grpSp>
      <p:grpSp>
        <p:nvGrpSpPr>
          <p:cNvPr id="524" name="Group"/>
          <p:cNvGrpSpPr/>
          <p:nvPr/>
        </p:nvGrpSpPr>
        <p:grpSpPr>
          <a:xfrm>
            <a:off x="943766" y="174713"/>
            <a:ext cx="3998111" cy="1217728"/>
            <a:chOff x="-820837" y="-218411"/>
            <a:chExt cx="3998109" cy="1217727"/>
          </a:xfrm>
        </p:grpSpPr>
        <p:pic>
          <p:nvPicPr>
            <p:cNvPr id="515" name="Image" descr="Image"/>
            <p:cNvPicPr>
              <a:picLocks noChangeAspect="1"/>
            </p:cNvPicPr>
            <p:nvPr/>
          </p:nvPicPr>
          <p:blipFill>
            <a:blip r:embed="rId19" cstate="hqprint">
              <a:extLst>
                <a:ext uri="{28A0092B-C50C-407E-A947-70E740481C1C}">
                  <a14:useLocalDpi xmlns:a14="http://schemas.microsoft.com/office/drawing/2010/main"/>
                </a:ext>
              </a:extLst>
            </a:blip>
            <a:stretch>
              <a:fillRect/>
            </a:stretch>
          </p:blipFill>
          <p:spPr>
            <a:xfrm>
              <a:off x="2415271" y="0"/>
              <a:ext cx="762001" cy="759536"/>
            </a:xfrm>
            <a:prstGeom prst="rect">
              <a:avLst/>
            </a:prstGeom>
            <a:ln w="12700" cap="flat">
              <a:noFill/>
              <a:miter lim="400000"/>
            </a:ln>
            <a:effectLst/>
          </p:spPr>
        </p:pic>
        <p:sp>
          <p:nvSpPr>
            <p:cNvPr id="516" name="TextBox 72"/>
            <p:cNvSpPr txBox="1"/>
            <p:nvPr/>
          </p:nvSpPr>
          <p:spPr>
            <a:xfrm>
              <a:off x="152400" y="-218411"/>
              <a:ext cx="2141538" cy="281941"/>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tIns="45719" rIns="45719" bIns="45719" numCol="1" anchor="t">
              <a:spAutoFit/>
            </a:bodyPr>
            <a:lstStyle>
              <a:lvl1pPr algn="r">
                <a:defRPr sz="1200">
                  <a:solidFill>
                    <a:srgbClr val="BE443E"/>
                  </a:solidFill>
                </a:defRPr>
              </a:lvl1pPr>
            </a:lstStyle>
            <a:p>
              <a:r>
                <a:rPr dirty="0"/>
                <a:t>EIC PRIZES</a:t>
              </a:r>
            </a:p>
          </p:txBody>
        </p:sp>
        <p:sp>
          <p:nvSpPr>
            <p:cNvPr id="517" name="TextBox 72"/>
            <p:cNvSpPr txBox="1"/>
            <p:nvPr/>
          </p:nvSpPr>
          <p:spPr>
            <a:xfrm>
              <a:off x="-820837" y="40915"/>
              <a:ext cx="2962375" cy="958401"/>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tIns="45719" rIns="45719" bIns="45719" numCol="1" anchor="t">
              <a:spAutoFit/>
            </a:bodyPr>
            <a:lstStyle/>
            <a:p>
              <a:pPr algn="r" defTabSz="457200">
                <a:lnSpc>
                  <a:spcPct val="80000"/>
                </a:lnSpc>
                <a:defRPr sz="1400">
                  <a:latin typeface="Averta PE Semibold"/>
                  <a:ea typeface="Averta PE Semibold"/>
                  <a:cs typeface="Averta PE Semibold"/>
                  <a:sym typeface="Averta PE Semibold"/>
                </a:defRPr>
              </a:pPr>
              <a:r>
                <a:rPr dirty="0"/>
                <a:t>Women innovators</a:t>
              </a:r>
            </a:p>
            <a:p>
              <a:pPr algn="r" defTabSz="457200">
                <a:lnSpc>
                  <a:spcPct val="80000"/>
                </a:lnSpc>
                <a:defRPr sz="1400">
                  <a:latin typeface="Averta PE Semibold"/>
                  <a:ea typeface="Averta PE Semibold"/>
                  <a:cs typeface="Averta PE Semibold"/>
                  <a:sym typeface="Averta PE Semibold"/>
                </a:defRPr>
              </a:pPr>
              <a:r>
                <a:rPr dirty="0"/>
                <a:t>Capital of innovation</a:t>
              </a:r>
            </a:p>
            <a:p>
              <a:pPr algn="r" defTabSz="457200">
                <a:lnSpc>
                  <a:spcPct val="80000"/>
                </a:lnSpc>
                <a:defRPr sz="1400">
                  <a:latin typeface="Averta PE Semibold"/>
                  <a:ea typeface="Averta PE Semibold"/>
                  <a:cs typeface="Averta PE Semibold"/>
                  <a:sym typeface="Averta PE Semibold"/>
                </a:defRPr>
              </a:pPr>
              <a:r>
                <a:rPr dirty="0"/>
                <a:t>Innovation procurement</a:t>
              </a:r>
            </a:p>
            <a:p>
              <a:pPr algn="r" defTabSz="457200">
                <a:lnSpc>
                  <a:spcPct val="80000"/>
                </a:lnSpc>
                <a:defRPr sz="1400">
                  <a:latin typeface="Averta PE Semibold"/>
                  <a:ea typeface="Averta PE Semibold"/>
                  <a:cs typeface="Averta PE Semibold"/>
                  <a:sym typeface="Averta PE Semibold"/>
                </a:defRPr>
              </a:pPr>
              <a:r>
                <a:rPr dirty="0"/>
                <a:t>Social innovation</a:t>
              </a:r>
            </a:p>
            <a:p>
              <a:pPr algn="r" defTabSz="457200">
                <a:lnSpc>
                  <a:spcPct val="80000"/>
                </a:lnSpc>
                <a:defRPr sz="1400">
                  <a:latin typeface="Averta PE Semibold"/>
                  <a:ea typeface="Averta PE Semibold"/>
                  <a:cs typeface="Averta PE Semibold"/>
                  <a:sym typeface="Averta PE Semibold"/>
                </a:defRPr>
              </a:pPr>
              <a:r>
                <a:rPr dirty="0"/>
                <a:t>Humanitarian Innovation</a:t>
              </a:r>
            </a:p>
          </p:txBody>
        </p:sp>
        <p:pic>
          <p:nvPicPr>
            <p:cNvPr id="518" name="Image" descr="Image"/>
            <p:cNvPicPr>
              <a:picLocks noChangeAspect="1"/>
            </p:cNvPicPr>
            <p:nvPr/>
          </p:nvPicPr>
          <p:blipFill>
            <a:blip r:embed="rId10" cstate="hqprint">
              <a:extLst>
                <a:ext uri="{28A0092B-C50C-407E-A947-70E740481C1C}">
                  <a14:useLocalDpi xmlns:a14="http://schemas.microsoft.com/office/drawing/2010/main"/>
                </a:ext>
              </a:extLst>
            </a:blip>
            <a:stretch>
              <a:fillRect/>
            </a:stretch>
          </p:blipFill>
          <p:spPr>
            <a:xfrm>
              <a:off x="2164104" y="92305"/>
              <a:ext cx="101601" cy="101273"/>
            </a:xfrm>
            <a:prstGeom prst="rect">
              <a:avLst/>
            </a:prstGeom>
            <a:ln w="12700" cap="flat">
              <a:noFill/>
              <a:miter lim="400000"/>
            </a:ln>
            <a:effectLst/>
          </p:spPr>
        </p:pic>
        <p:pic>
          <p:nvPicPr>
            <p:cNvPr id="519" name="Image" descr="Image"/>
            <p:cNvPicPr>
              <a:picLocks noChangeAspect="1"/>
            </p:cNvPicPr>
            <p:nvPr/>
          </p:nvPicPr>
          <p:blipFill>
            <a:blip r:embed="rId10" cstate="hqprint">
              <a:extLst>
                <a:ext uri="{28A0092B-C50C-407E-A947-70E740481C1C}">
                  <a14:useLocalDpi xmlns:a14="http://schemas.microsoft.com/office/drawing/2010/main"/>
                </a:ext>
              </a:extLst>
            </a:blip>
            <a:stretch>
              <a:fillRect/>
            </a:stretch>
          </p:blipFill>
          <p:spPr>
            <a:xfrm>
              <a:off x="2164104" y="275292"/>
              <a:ext cx="101601" cy="101272"/>
            </a:xfrm>
            <a:prstGeom prst="rect">
              <a:avLst/>
            </a:prstGeom>
            <a:ln w="12700" cap="flat">
              <a:noFill/>
              <a:miter lim="400000"/>
            </a:ln>
            <a:effectLst/>
          </p:spPr>
        </p:pic>
        <p:pic>
          <p:nvPicPr>
            <p:cNvPr id="520" name="Image" descr="Image"/>
            <p:cNvPicPr>
              <a:picLocks noChangeAspect="1"/>
            </p:cNvPicPr>
            <p:nvPr/>
          </p:nvPicPr>
          <p:blipFill>
            <a:blip r:embed="rId10" cstate="hqprint">
              <a:extLst>
                <a:ext uri="{28A0092B-C50C-407E-A947-70E740481C1C}">
                  <a14:useLocalDpi xmlns:a14="http://schemas.microsoft.com/office/drawing/2010/main"/>
                </a:ext>
              </a:extLst>
            </a:blip>
            <a:stretch>
              <a:fillRect/>
            </a:stretch>
          </p:blipFill>
          <p:spPr>
            <a:xfrm>
              <a:off x="2164104" y="458278"/>
              <a:ext cx="101601" cy="101273"/>
            </a:xfrm>
            <a:prstGeom prst="rect">
              <a:avLst/>
            </a:prstGeom>
            <a:ln w="12700" cap="flat">
              <a:noFill/>
              <a:miter lim="400000"/>
            </a:ln>
            <a:effectLst/>
          </p:spPr>
        </p:pic>
        <p:pic>
          <p:nvPicPr>
            <p:cNvPr id="521" name="Image" descr="Image"/>
            <p:cNvPicPr>
              <a:picLocks noChangeAspect="1"/>
            </p:cNvPicPr>
            <p:nvPr/>
          </p:nvPicPr>
          <p:blipFill>
            <a:blip r:embed="rId10" cstate="hqprint">
              <a:extLst>
                <a:ext uri="{28A0092B-C50C-407E-A947-70E740481C1C}">
                  <a14:useLocalDpi xmlns:a14="http://schemas.microsoft.com/office/drawing/2010/main"/>
                </a:ext>
              </a:extLst>
            </a:blip>
            <a:stretch>
              <a:fillRect/>
            </a:stretch>
          </p:blipFill>
          <p:spPr>
            <a:xfrm>
              <a:off x="2164104" y="641264"/>
              <a:ext cx="101601" cy="101273"/>
            </a:xfrm>
            <a:prstGeom prst="rect">
              <a:avLst/>
            </a:prstGeom>
            <a:ln w="12700" cap="flat">
              <a:noFill/>
              <a:miter lim="400000"/>
            </a:ln>
            <a:effectLst/>
          </p:spPr>
        </p:pic>
        <p:pic>
          <p:nvPicPr>
            <p:cNvPr id="522" name="Image" descr="Image"/>
            <p:cNvPicPr>
              <a:picLocks noChangeAspect="1"/>
            </p:cNvPicPr>
            <p:nvPr/>
          </p:nvPicPr>
          <p:blipFill>
            <a:blip r:embed="rId10" cstate="hqprint">
              <a:extLst>
                <a:ext uri="{28A0092B-C50C-407E-A947-70E740481C1C}">
                  <a14:useLocalDpi xmlns:a14="http://schemas.microsoft.com/office/drawing/2010/main"/>
                </a:ext>
              </a:extLst>
            </a:blip>
            <a:stretch>
              <a:fillRect/>
            </a:stretch>
          </p:blipFill>
          <p:spPr>
            <a:xfrm>
              <a:off x="2164104" y="824251"/>
              <a:ext cx="101601" cy="101272"/>
            </a:xfrm>
            <a:prstGeom prst="rect">
              <a:avLst/>
            </a:prstGeom>
            <a:ln w="12700" cap="flat">
              <a:noFill/>
              <a:miter lim="400000"/>
            </a:ln>
            <a:effectLst/>
          </p:spPr>
        </p:pic>
      </p:grpSp>
      <p:pic>
        <p:nvPicPr>
          <p:cNvPr id="525" name="EIC square.ai" descr="EIC square.ai"/>
          <p:cNvPicPr>
            <a:picLocks noChangeAspect="1"/>
          </p:cNvPicPr>
          <p:nvPr/>
        </p:nvPicPr>
        <p:blipFill>
          <a:blip r:embed="rId20" cstate="hqprint">
            <a:extLst>
              <a:ext uri="{28A0092B-C50C-407E-A947-70E740481C1C}">
                <a14:useLocalDpi xmlns:a14="http://schemas.microsoft.com/office/drawing/2010/main"/>
              </a:ext>
            </a:extLst>
          </a:blip>
          <a:stretch>
            <a:fillRect/>
          </a:stretch>
        </p:blipFill>
        <p:spPr>
          <a:xfrm>
            <a:off x="10651930" y="6247878"/>
            <a:ext cx="1397816" cy="469766"/>
          </a:xfrm>
          <a:prstGeom prst="rect">
            <a:avLst/>
          </a:prstGeom>
          <a:ln w="12700">
            <a:miter lim="400000"/>
          </a:ln>
        </p:spPr>
      </p:pic>
    </p:spTree>
  </p:cSld>
  <p:clrMapOvr>
    <a:masterClrMapping/>
  </p:clrMapOvr>
  <p:transition spd="med">
    <p:pull/>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27" name="rectangles-02.ai" descr="rectangles-02.ai"/>
          <p:cNvPicPr>
            <a:picLocks noChangeAspect="1"/>
          </p:cNvPicPr>
          <p:nvPr/>
        </p:nvPicPr>
        <p:blipFill>
          <a:blip r:embed="rId2" cstate="hqprint">
            <a:extLst>
              <a:ext uri="{28A0092B-C50C-407E-A947-70E740481C1C}">
                <a14:useLocalDpi xmlns:a14="http://schemas.microsoft.com/office/drawing/2010/main"/>
              </a:ext>
            </a:extLst>
          </a:blip>
          <a:stretch>
            <a:fillRect/>
          </a:stretch>
        </p:blipFill>
        <p:spPr>
          <a:xfrm flipH="1">
            <a:off x="195255" y="4903129"/>
            <a:ext cx="2522715" cy="1779037"/>
          </a:xfrm>
          <a:prstGeom prst="rect">
            <a:avLst/>
          </a:prstGeom>
          <a:ln w="12700">
            <a:miter lim="400000"/>
          </a:ln>
        </p:spPr>
      </p:pic>
      <p:sp>
        <p:nvSpPr>
          <p:cNvPr id="528" name="Rectangle 16"/>
          <p:cNvSpPr txBox="1">
            <a:spLocks noGrp="1"/>
          </p:cNvSpPr>
          <p:nvPr>
            <p:ph type="sldNum" sz="quarter" idx="2"/>
          </p:nvPr>
        </p:nvSpPr>
        <p:spPr>
          <a:xfrm>
            <a:off x="352451" y="6406643"/>
            <a:ext cx="249836" cy="281941"/>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rPr/>
              <a:t>4</a:t>
            </a:fld>
            <a:endParaRPr/>
          </a:p>
        </p:txBody>
      </p:sp>
      <p:sp>
        <p:nvSpPr>
          <p:cNvPr id="529" name="Straight Connector 31"/>
          <p:cNvSpPr/>
          <p:nvPr/>
        </p:nvSpPr>
        <p:spPr>
          <a:xfrm>
            <a:off x="2523069" y="3557370"/>
            <a:ext cx="3285068" cy="16020"/>
          </a:xfrm>
          <a:prstGeom prst="line">
            <a:avLst/>
          </a:prstGeom>
          <a:ln w="38100">
            <a:solidFill>
              <a:srgbClr val="56358B"/>
            </a:solidFill>
            <a:prstDash val="sysDot"/>
            <a:miter/>
          </a:ln>
        </p:spPr>
        <p:txBody>
          <a:bodyPr lIns="45719" rIns="45719"/>
          <a:lstStyle/>
          <a:p>
            <a:pPr defTabSz="914034">
              <a:defRPr b="1">
                <a:solidFill>
                  <a:srgbClr val="494949"/>
                </a:solidFill>
                <a:latin typeface="Open Sans"/>
                <a:ea typeface="Open Sans"/>
                <a:cs typeface="Open Sans"/>
                <a:sym typeface="Open Sans"/>
              </a:defRPr>
            </a:pPr>
            <a:endParaRPr/>
          </a:p>
        </p:txBody>
      </p:sp>
      <p:sp>
        <p:nvSpPr>
          <p:cNvPr id="530" name="Straight Connector 7"/>
          <p:cNvSpPr/>
          <p:nvPr/>
        </p:nvSpPr>
        <p:spPr>
          <a:xfrm flipH="1">
            <a:off x="6097058" y="3121499"/>
            <a:ext cx="1" cy="3787300"/>
          </a:xfrm>
          <a:prstGeom prst="line">
            <a:avLst/>
          </a:prstGeom>
          <a:ln w="57150">
            <a:solidFill>
              <a:srgbClr val="56358B"/>
            </a:solidFill>
            <a:miter/>
          </a:ln>
        </p:spPr>
        <p:txBody>
          <a:bodyPr lIns="45719" rIns="45719"/>
          <a:lstStyle/>
          <a:p>
            <a:pPr defTabSz="914034">
              <a:defRPr b="1">
                <a:solidFill>
                  <a:srgbClr val="494949"/>
                </a:solidFill>
                <a:latin typeface="Open Sans"/>
                <a:ea typeface="Open Sans"/>
                <a:cs typeface="Open Sans"/>
                <a:sym typeface="Open Sans"/>
              </a:defRPr>
            </a:pPr>
            <a:endParaRPr/>
          </a:p>
        </p:txBody>
      </p:sp>
      <p:grpSp>
        <p:nvGrpSpPr>
          <p:cNvPr id="533" name="Group 22"/>
          <p:cNvGrpSpPr/>
          <p:nvPr/>
        </p:nvGrpSpPr>
        <p:grpSpPr>
          <a:xfrm>
            <a:off x="5994400" y="2159001"/>
            <a:ext cx="203201" cy="1025168"/>
            <a:chOff x="0" y="0"/>
            <a:chExt cx="203200" cy="1025166"/>
          </a:xfrm>
        </p:grpSpPr>
        <p:sp>
          <p:nvSpPr>
            <p:cNvPr id="531" name="Oval 14"/>
            <p:cNvSpPr/>
            <p:nvPr/>
          </p:nvSpPr>
          <p:spPr>
            <a:xfrm>
              <a:off x="0" y="-1"/>
              <a:ext cx="203201" cy="203201"/>
            </a:xfrm>
            <a:prstGeom prst="ellipse">
              <a:avLst/>
            </a:prstGeom>
            <a:solidFill>
              <a:srgbClr val="56358B"/>
            </a:solidFill>
            <a:ln w="6350" cap="flat">
              <a:solidFill>
                <a:srgbClr val="000000"/>
              </a:solidFill>
              <a:prstDash val="solid"/>
              <a:miter lim="800000"/>
            </a:ln>
            <a:effectLst/>
          </p:spPr>
          <p:txBody>
            <a:bodyPr wrap="square" lIns="45719" tIns="45719" rIns="45719" bIns="45719" numCol="1" anchor="ctr">
              <a:noAutofit/>
            </a:bodyPr>
            <a:lstStyle/>
            <a:p>
              <a:pPr algn="ctr" defTabSz="914034">
                <a:defRPr sz="2400" b="1">
                  <a:solidFill>
                    <a:srgbClr val="FFFFFF"/>
                  </a:solidFill>
                  <a:latin typeface="Open Sans"/>
                  <a:ea typeface="Open Sans"/>
                  <a:cs typeface="Open Sans"/>
                  <a:sym typeface="Open Sans"/>
                </a:defRPr>
              </a:pPr>
              <a:endParaRPr/>
            </a:p>
          </p:txBody>
        </p:sp>
        <p:sp>
          <p:nvSpPr>
            <p:cNvPr id="532" name="Straight Connector 11"/>
            <p:cNvSpPr/>
            <p:nvPr/>
          </p:nvSpPr>
          <p:spPr>
            <a:xfrm flipH="1">
              <a:off x="102047" y="197206"/>
              <a:ext cx="1" cy="827961"/>
            </a:xfrm>
            <a:prstGeom prst="line">
              <a:avLst/>
            </a:prstGeom>
            <a:solidFill>
              <a:srgbClr val="56358B"/>
            </a:solidFill>
            <a:ln w="57150" cap="flat">
              <a:solidFill>
                <a:srgbClr val="56358B"/>
              </a:solidFill>
              <a:prstDash val="solid"/>
              <a:miter lim="800000"/>
            </a:ln>
            <a:effectLst/>
          </p:spPr>
          <p:txBody>
            <a:bodyPr wrap="square" lIns="45719" tIns="45719" rIns="45719" bIns="45719" numCol="1" anchor="t">
              <a:noAutofit/>
            </a:bodyPr>
            <a:lstStyle/>
            <a:p>
              <a:pPr defTabSz="914034">
                <a:defRPr b="1">
                  <a:solidFill>
                    <a:srgbClr val="494949"/>
                  </a:solidFill>
                  <a:latin typeface="Open Sans"/>
                  <a:ea typeface="Open Sans"/>
                  <a:cs typeface="Open Sans"/>
                  <a:sym typeface="Open Sans"/>
                </a:defRPr>
              </a:pPr>
              <a:endParaRPr/>
            </a:p>
          </p:txBody>
        </p:sp>
      </p:grpSp>
      <p:grpSp>
        <p:nvGrpSpPr>
          <p:cNvPr id="536" name="Group 21"/>
          <p:cNvGrpSpPr/>
          <p:nvPr/>
        </p:nvGrpSpPr>
        <p:grpSpPr>
          <a:xfrm>
            <a:off x="5312271" y="2816080"/>
            <a:ext cx="1567458" cy="1567458"/>
            <a:chOff x="0" y="0"/>
            <a:chExt cx="1567457" cy="1567457"/>
          </a:xfrm>
        </p:grpSpPr>
        <p:sp>
          <p:nvSpPr>
            <p:cNvPr id="534" name="Oval 5"/>
            <p:cNvSpPr/>
            <p:nvPr/>
          </p:nvSpPr>
          <p:spPr>
            <a:xfrm>
              <a:off x="0" y="0"/>
              <a:ext cx="1567458" cy="1567458"/>
            </a:xfrm>
            <a:prstGeom prst="ellipse">
              <a:avLst/>
            </a:prstGeom>
            <a:solidFill>
              <a:srgbClr val="FFFFFF"/>
            </a:solidFill>
            <a:ln w="6350" cap="flat">
              <a:solidFill>
                <a:srgbClr val="56358B"/>
              </a:solidFill>
              <a:prstDash val="solid"/>
              <a:miter lim="400000"/>
            </a:ln>
            <a:effectLst/>
          </p:spPr>
          <p:txBody>
            <a:bodyPr wrap="square" lIns="45719" tIns="45719" rIns="45719" bIns="45719" numCol="1" anchor="ctr">
              <a:noAutofit/>
            </a:bodyPr>
            <a:lstStyle/>
            <a:p>
              <a:pPr algn="ctr" defTabSz="914034">
                <a:defRPr sz="2400" b="1">
                  <a:solidFill>
                    <a:srgbClr val="FFFFFF"/>
                  </a:solidFill>
                  <a:latin typeface="Open Sans"/>
                  <a:ea typeface="Open Sans"/>
                  <a:cs typeface="Open Sans"/>
                  <a:sym typeface="Open Sans"/>
                </a:defRPr>
              </a:pPr>
              <a:endParaRPr/>
            </a:p>
          </p:txBody>
        </p:sp>
        <p:sp>
          <p:nvSpPr>
            <p:cNvPr id="535" name="Oval 15"/>
            <p:cNvSpPr/>
            <p:nvPr/>
          </p:nvSpPr>
          <p:spPr>
            <a:xfrm>
              <a:off x="221576" y="221580"/>
              <a:ext cx="1124302" cy="1124302"/>
            </a:xfrm>
            <a:prstGeom prst="ellipse">
              <a:avLst/>
            </a:prstGeom>
            <a:solidFill>
              <a:srgbClr val="56358B"/>
            </a:solidFill>
            <a:ln w="12700" cap="flat">
              <a:noFill/>
              <a:miter lim="400000"/>
            </a:ln>
            <a:effectLst/>
          </p:spPr>
          <p:txBody>
            <a:bodyPr wrap="square" lIns="45719" tIns="45719" rIns="45719" bIns="45719" numCol="1" anchor="ctr">
              <a:noAutofit/>
            </a:bodyPr>
            <a:lstStyle/>
            <a:p>
              <a:pPr algn="ctr" defTabSz="914034">
                <a:defRPr sz="2400" b="1">
                  <a:solidFill>
                    <a:srgbClr val="FFFFFF"/>
                  </a:solidFill>
                  <a:latin typeface="Open Sans"/>
                  <a:ea typeface="Open Sans"/>
                  <a:cs typeface="Open Sans"/>
                  <a:sym typeface="Open Sans"/>
                </a:defRPr>
              </a:pPr>
              <a:endParaRPr/>
            </a:p>
          </p:txBody>
        </p:sp>
      </p:grpSp>
      <p:sp>
        <p:nvSpPr>
          <p:cNvPr id="537" name="Rectangle 37"/>
          <p:cNvSpPr txBox="1"/>
          <p:nvPr/>
        </p:nvSpPr>
        <p:spPr>
          <a:xfrm>
            <a:off x="2765879" y="2937485"/>
            <a:ext cx="1970736" cy="45974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9" rIns="45719">
            <a:spAutoFit/>
          </a:bodyPr>
          <a:lstStyle>
            <a:lvl1pPr algn="r" defTabSz="914034">
              <a:defRPr sz="2400">
                <a:solidFill>
                  <a:srgbClr val="56358B"/>
                </a:solidFill>
                <a:latin typeface="Averta PE Bold"/>
                <a:ea typeface="Averta PE Bold"/>
                <a:cs typeface="Averta PE Bold"/>
                <a:sym typeface="Averta PE Bold"/>
              </a:defRPr>
            </a:lvl1pPr>
          </a:lstStyle>
          <a:p>
            <a:r>
              <a:t>PATHFINDER</a:t>
            </a:r>
          </a:p>
        </p:txBody>
      </p:sp>
      <p:sp>
        <p:nvSpPr>
          <p:cNvPr id="538" name="TextBox 36"/>
          <p:cNvSpPr txBox="1"/>
          <p:nvPr/>
        </p:nvSpPr>
        <p:spPr>
          <a:xfrm>
            <a:off x="2790946" y="3940728"/>
            <a:ext cx="2621621" cy="204724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p>
            <a:pPr>
              <a:defRPr sz="1400">
                <a:solidFill>
                  <a:srgbClr val="2C2C2C"/>
                </a:solidFill>
                <a:latin typeface="Averta PE Regular"/>
                <a:ea typeface="Averta PE Regular"/>
                <a:cs typeface="Averta PE Regular"/>
                <a:sym typeface="Averta PE Regular"/>
              </a:defRPr>
            </a:pPr>
            <a:r>
              <a:rPr sz="1600">
                <a:solidFill>
                  <a:srgbClr val="4C3782"/>
                </a:solidFill>
                <a:latin typeface="Averta PE Semibold"/>
                <a:ea typeface="Averta PE Semibold"/>
                <a:cs typeface="Averta PE Semibold"/>
                <a:sym typeface="Averta PE Semibold"/>
              </a:rPr>
              <a:t>Consortia of at least 3 different independent legal entities established in at least 3 different eligible countries.</a:t>
            </a:r>
            <a:r>
              <a:rPr>
                <a:solidFill>
                  <a:srgbClr val="4C3782"/>
                </a:solidFill>
                <a:latin typeface="Averta PE Semibold"/>
                <a:ea typeface="Averta PE Semibold"/>
                <a:cs typeface="Averta PE Semibold"/>
                <a:sym typeface="Averta PE Semibold"/>
              </a:rPr>
              <a:t> </a:t>
            </a:r>
            <a:r>
              <a:rPr i="1"/>
              <a:t>Additionally, single applicants or small consortia (2 partners) for EIC Pathfinder Challenges only. </a:t>
            </a:r>
          </a:p>
        </p:txBody>
      </p:sp>
      <p:sp>
        <p:nvSpPr>
          <p:cNvPr id="539" name="TextBox 36"/>
          <p:cNvSpPr txBox="1"/>
          <p:nvPr/>
        </p:nvSpPr>
        <p:spPr>
          <a:xfrm>
            <a:off x="6906856" y="4220129"/>
            <a:ext cx="3201605" cy="176784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p>
            <a:pPr>
              <a:defRPr sz="1400">
                <a:solidFill>
                  <a:srgbClr val="2C2C2C"/>
                </a:solidFill>
                <a:latin typeface="Averta PE Regular"/>
                <a:ea typeface="Averta PE Regular"/>
                <a:cs typeface="Averta PE Regular"/>
                <a:sym typeface="Averta PE Regular"/>
              </a:defRPr>
            </a:pPr>
            <a:r>
              <a:rPr sz="1600">
                <a:solidFill>
                  <a:srgbClr val="4D3782"/>
                </a:solidFill>
                <a:latin typeface="Averta PE Semibold"/>
                <a:ea typeface="Averta PE Semibold"/>
                <a:cs typeface="Averta PE Semibold"/>
                <a:sym typeface="Averta PE Semibold"/>
              </a:rPr>
              <a:t>Grants of up to €3 million (open) or €4 million (challenges, or more if duly justified,</a:t>
            </a:r>
            <a:r>
              <a:t> </a:t>
            </a:r>
            <a:r>
              <a:rPr i="1"/>
              <a:t>to achieve the proof of principle and validate the scientific basis of breakthrough technology (Technology Readiness Levels 1-4)</a:t>
            </a:r>
          </a:p>
        </p:txBody>
      </p:sp>
      <p:pic>
        <p:nvPicPr>
          <p:cNvPr id="540" name="Image" descr="Image"/>
          <p:cNvPicPr>
            <a:picLocks noChangeAspect="1"/>
          </p:cNvPicPr>
          <p:nvPr/>
        </p:nvPicPr>
        <p:blipFill>
          <a:blip r:embed="rId3" cstate="hqprint">
            <a:extLst>
              <a:ext uri="{28A0092B-C50C-407E-A947-70E740481C1C}">
                <a14:useLocalDpi xmlns:a14="http://schemas.microsoft.com/office/drawing/2010/main"/>
              </a:ext>
            </a:extLst>
          </a:blip>
          <a:stretch>
            <a:fillRect/>
          </a:stretch>
        </p:blipFill>
        <p:spPr>
          <a:xfrm>
            <a:off x="5700996" y="3206083"/>
            <a:ext cx="790008" cy="787452"/>
          </a:xfrm>
          <a:prstGeom prst="rect">
            <a:avLst/>
          </a:prstGeom>
          <a:ln w="12700">
            <a:miter lim="400000"/>
          </a:ln>
        </p:spPr>
      </p:pic>
      <p:sp>
        <p:nvSpPr>
          <p:cNvPr id="541" name="Rectangle"/>
          <p:cNvSpPr/>
          <p:nvPr/>
        </p:nvSpPr>
        <p:spPr>
          <a:xfrm>
            <a:off x="-12701" y="-15278"/>
            <a:ext cx="12217402" cy="1898366"/>
          </a:xfrm>
          <a:prstGeom prst="rect">
            <a:avLst/>
          </a:prstGeom>
          <a:solidFill>
            <a:srgbClr val="4D3782">
              <a:alpha val="20000"/>
            </a:srgbClr>
          </a:solidFill>
          <a:ln w="12700">
            <a:miter lim="400000"/>
          </a:ln>
        </p:spPr>
        <p:txBody>
          <a:bodyPr lIns="45719" rIns="45719" anchor="ctr"/>
          <a:lstStyle/>
          <a:p>
            <a:pPr>
              <a:defRPr>
                <a:solidFill>
                  <a:srgbClr val="4D3782"/>
                </a:solidFill>
              </a:defRPr>
            </a:pPr>
            <a:endParaRPr/>
          </a:p>
        </p:txBody>
      </p:sp>
      <p:sp>
        <p:nvSpPr>
          <p:cNvPr id="542" name="EIC…"/>
          <p:cNvSpPr txBox="1"/>
          <p:nvPr/>
        </p:nvSpPr>
        <p:spPr>
          <a:xfrm>
            <a:off x="1108286" y="266519"/>
            <a:ext cx="9975428" cy="133477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p>
            <a:pPr algn="ctr">
              <a:lnSpc>
                <a:spcPct val="90000"/>
              </a:lnSpc>
              <a:defRPr sz="4900">
                <a:solidFill>
                  <a:srgbClr val="4D3782"/>
                </a:solidFill>
                <a:latin typeface="Averta PE Bold"/>
                <a:ea typeface="Averta PE Bold"/>
                <a:cs typeface="Averta PE Bold"/>
                <a:sym typeface="Averta PE Bold"/>
              </a:defRPr>
            </a:pPr>
            <a:r>
              <a:t>EIC</a:t>
            </a:r>
          </a:p>
          <a:p>
            <a:pPr algn="ctr">
              <a:lnSpc>
                <a:spcPct val="90000"/>
              </a:lnSpc>
              <a:defRPr sz="3500" i="1">
                <a:solidFill>
                  <a:srgbClr val="4D3782"/>
                </a:solidFill>
                <a:latin typeface="Averta PE Semibold"/>
                <a:ea typeface="Averta PE Semibold"/>
                <a:cs typeface="Averta PE Semibold"/>
                <a:sym typeface="Averta PE Semibold"/>
              </a:defRPr>
            </a:pPr>
            <a:r>
              <a:t>WHO CAN APPLY &amp; WHAT FOR?</a:t>
            </a:r>
          </a:p>
        </p:txBody>
      </p:sp>
      <p:pic>
        <p:nvPicPr>
          <p:cNvPr id="543" name="Image" descr="Image"/>
          <p:cNvPicPr>
            <a:picLocks noChangeAspect="1"/>
          </p:cNvPicPr>
          <p:nvPr/>
        </p:nvPicPr>
        <p:blipFill>
          <a:blip r:embed="rId4" cstate="hqprint">
            <a:extLst>
              <a:ext uri="{28A0092B-C50C-407E-A947-70E740481C1C}">
                <a14:useLocalDpi xmlns:a14="http://schemas.microsoft.com/office/drawing/2010/main"/>
              </a:ext>
            </a:extLst>
          </a:blip>
          <a:stretch>
            <a:fillRect/>
          </a:stretch>
        </p:blipFill>
        <p:spPr>
          <a:xfrm>
            <a:off x="7584502" y="3040491"/>
            <a:ext cx="1270001" cy="1093521"/>
          </a:xfrm>
          <a:prstGeom prst="rect">
            <a:avLst/>
          </a:prstGeom>
          <a:ln w="12700">
            <a:miter lim="400000"/>
          </a:ln>
        </p:spPr>
      </p:pic>
      <p:pic>
        <p:nvPicPr>
          <p:cNvPr id="544" name="Image" descr="Image"/>
          <p:cNvPicPr>
            <a:picLocks noChangeAspect="1"/>
          </p:cNvPicPr>
          <p:nvPr/>
        </p:nvPicPr>
        <p:blipFill>
          <a:blip r:embed="rId5" cstate="hqprint">
            <a:extLst>
              <a:ext uri="{28A0092B-C50C-407E-A947-70E740481C1C}">
                <a14:useLocalDpi xmlns:a14="http://schemas.microsoft.com/office/drawing/2010/main"/>
              </a:ext>
            </a:extLst>
          </a:blip>
          <a:stretch>
            <a:fillRect/>
          </a:stretch>
        </p:blipFill>
        <p:spPr>
          <a:xfrm>
            <a:off x="8641288" y="2432129"/>
            <a:ext cx="762001" cy="1213559"/>
          </a:xfrm>
          <a:prstGeom prst="rect">
            <a:avLst/>
          </a:prstGeom>
          <a:ln w="12700">
            <a:miter lim="400000"/>
          </a:ln>
        </p:spPr>
      </p:pic>
    </p:spTree>
  </p:cSld>
  <p:clrMapOvr>
    <a:masterClrMapping/>
  </p:clrMapOvr>
  <p:transition spd="med">
    <p:pull/>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46" name="young-european-woman-in-vr-glasses-click-virtual-b-2022-05-02-19-51-29-utc.JPG" descr="young-european-woman-in-vr-glasses-click-virtual-b-2022-05-02-19-51-29-utc.JPG"/>
          <p:cNvPicPr>
            <a:picLocks noChangeAspect="1"/>
          </p:cNvPicPr>
          <p:nvPr/>
        </p:nvPicPr>
        <p:blipFill>
          <a:blip r:embed="rId2" cstate="hqprint">
            <a:extLst>
              <a:ext uri="{28A0092B-C50C-407E-A947-70E740481C1C}">
                <a14:useLocalDpi xmlns:a14="http://schemas.microsoft.com/office/drawing/2010/main"/>
              </a:ext>
            </a:extLst>
          </a:blip>
          <a:srcRect/>
          <a:stretch>
            <a:fillRect/>
          </a:stretch>
        </p:blipFill>
        <p:spPr>
          <a:xfrm flipH="1">
            <a:off x="-9085" y="-3865"/>
            <a:ext cx="6077955" cy="6865582"/>
          </a:xfrm>
          <a:prstGeom prst="rect">
            <a:avLst/>
          </a:prstGeom>
          <a:ln w="12700">
            <a:miter lim="400000"/>
          </a:ln>
        </p:spPr>
      </p:pic>
      <p:pic>
        <p:nvPicPr>
          <p:cNvPr id="547" name="rectangles.ai" descr="rectangles.ai"/>
          <p:cNvPicPr>
            <a:picLocks noChangeAspect="1"/>
          </p:cNvPicPr>
          <p:nvPr/>
        </p:nvPicPr>
        <p:blipFill>
          <a:blip r:embed="rId3"/>
          <a:stretch>
            <a:fillRect/>
          </a:stretch>
        </p:blipFill>
        <p:spPr>
          <a:xfrm>
            <a:off x="352121" y="5048504"/>
            <a:ext cx="2219834" cy="1554944"/>
          </a:xfrm>
          <a:prstGeom prst="rect">
            <a:avLst/>
          </a:prstGeom>
          <a:ln w="12700">
            <a:miter lim="400000"/>
          </a:ln>
        </p:spPr>
      </p:pic>
      <p:sp>
        <p:nvSpPr>
          <p:cNvPr id="548" name="Rectangle 16"/>
          <p:cNvSpPr txBox="1">
            <a:spLocks noGrp="1"/>
          </p:cNvSpPr>
          <p:nvPr>
            <p:ph type="sldNum" sz="quarter" idx="2"/>
          </p:nvPr>
        </p:nvSpPr>
        <p:spPr>
          <a:xfrm>
            <a:off x="349708" y="6406643"/>
            <a:ext cx="255322" cy="281941"/>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rPr/>
              <a:t>5</a:t>
            </a:fld>
            <a:endParaRPr/>
          </a:p>
        </p:txBody>
      </p:sp>
      <p:sp>
        <p:nvSpPr>
          <p:cNvPr id="549" name="Straight Connector 32"/>
          <p:cNvSpPr/>
          <p:nvPr/>
        </p:nvSpPr>
        <p:spPr>
          <a:xfrm flipH="1">
            <a:off x="6094941" y="-125939"/>
            <a:ext cx="2118" cy="2514601"/>
          </a:xfrm>
          <a:prstGeom prst="line">
            <a:avLst/>
          </a:prstGeom>
          <a:ln w="57150">
            <a:solidFill>
              <a:srgbClr val="2D2C2A"/>
            </a:solidFill>
            <a:miter/>
          </a:ln>
        </p:spPr>
        <p:txBody>
          <a:bodyPr lIns="45719" rIns="45719"/>
          <a:lstStyle/>
          <a:p>
            <a:pPr defTabSz="914034">
              <a:defRPr b="1">
                <a:solidFill>
                  <a:srgbClr val="494949"/>
                </a:solidFill>
                <a:latin typeface="Open Sans"/>
                <a:ea typeface="Open Sans"/>
                <a:cs typeface="Open Sans"/>
                <a:sym typeface="Open Sans"/>
              </a:defRPr>
            </a:pPr>
            <a:endParaRPr/>
          </a:p>
        </p:txBody>
      </p:sp>
      <p:pic>
        <p:nvPicPr>
          <p:cNvPr id="550" name="EIC square.ai" descr="EIC square.ai"/>
          <p:cNvPicPr>
            <a:picLocks noChangeAspect="1"/>
          </p:cNvPicPr>
          <p:nvPr/>
        </p:nvPicPr>
        <p:blipFill>
          <a:blip r:embed="rId4" cstate="hqprint">
            <a:extLst>
              <a:ext uri="{28A0092B-C50C-407E-A947-70E740481C1C}">
                <a14:useLocalDpi xmlns:a14="http://schemas.microsoft.com/office/drawing/2010/main"/>
              </a:ext>
            </a:extLst>
          </a:blip>
          <a:stretch>
            <a:fillRect/>
          </a:stretch>
        </p:blipFill>
        <p:spPr>
          <a:xfrm>
            <a:off x="10651930" y="6247878"/>
            <a:ext cx="1397816" cy="469766"/>
          </a:xfrm>
          <a:prstGeom prst="rect">
            <a:avLst/>
          </a:prstGeom>
          <a:ln w="12700">
            <a:miter lim="400000"/>
          </a:ln>
        </p:spPr>
      </p:pic>
      <p:sp>
        <p:nvSpPr>
          <p:cNvPr id="551" name="Straight Connector 33"/>
          <p:cNvSpPr/>
          <p:nvPr/>
        </p:nvSpPr>
        <p:spPr>
          <a:xfrm>
            <a:off x="6954613" y="2143311"/>
            <a:ext cx="3285068" cy="16020"/>
          </a:xfrm>
          <a:prstGeom prst="line">
            <a:avLst/>
          </a:prstGeom>
          <a:ln w="38100">
            <a:solidFill>
              <a:srgbClr val="2D2C2A"/>
            </a:solidFill>
            <a:prstDash val="sysDot"/>
            <a:miter/>
          </a:ln>
        </p:spPr>
        <p:txBody>
          <a:bodyPr lIns="45719" rIns="45719"/>
          <a:lstStyle/>
          <a:p>
            <a:pPr defTabSz="914034">
              <a:defRPr b="1">
                <a:solidFill>
                  <a:srgbClr val="494949"/>
                </a:solidFill>
                <a:latin typeface="Open Sans"/>
                <a:ea typeface="Open Sans"/>
                <a:cs typeface="Open Sans"/>
                <a:sym typeface="Open Sans"/>
              </a:defRPr>
            </a:pPr>
            <a:endParaRPr/>
          </a:p>
        </p:txBody>
      </p:sp>
      <p:sp>
        <p:nvSpPr>
          <p:cNvPr id="552" name="Straight Connector 10"/>
          <p:cNvSpPr/>
          <p:nvPr/>
        </p:nvSpPr>
        <p:spPr>
          <a:xfrm flipH="1">
            <a:off x="6094941" y="3027567"/>
            <a:ext cx="1" cy="4016084"/>
          </a:xfrm>
          <a:prstGeom prst="line">
            <a:avLst/>
          </a:prstGeom>
          <a:ln w="57150">
            <a:solidFill>
              <a:srgbClr val="2D2C2A"/>
            </a:solidFill>
            <a:miter/>
          </a:ln>
        </p:spPr>
        <p:txBody>
          <a:bodyPr lIns="45719" rIns="45719"/>
          <a:lstStyle/>
          <a:p>
            <a:pPr defTabSz="914034">
              <a:defRPr b="1">
                <a:solidFill>
                  <a:srgbClr val="494949"/>
                </a:solidFill>
                <a:latin typeface="Open Sans"/>
                <a:ea typeface="Open Sans"/>
                <a:cs typeface="Open Sans"/>
                <a:sym typeface="Open Sans"/>
              </a:defRPr>
            </a:pPr>
            <a:endParaRPr/>
          </a:p>
        </p:txBody>
      </p:sp>
      <p:grpSp>
        <p:nvGrpSpPr>
          <p:cNvPr id="555" name="Group 20"/>
          <p:cNvGrpSpPr/>
          <p:nvPr/>
        </p:nvGrpSpPr>
        <p:grpSpPr>
          <a:xfrm>
            <a:off x="5232364" y="1287685"/>
            <a:ext cx="1727271" cy="1727271"/>
            <a:chOff x="0" y="0"/>
            <a:chExt cx="1727270" cy="1727270"/>
          </a:xfrm>
        </p:grpSpPr>
        <p:sp>
          <p:nvSpPr>
            <p:cNvPr id="553" name="Oval 9"/>
            <p:cNvSpPr/>
            <p:nvPr/>
          </p:nvSpPr>
          <p:spPr>
            <a:xfrm>
              <a:off x="0" y="0"/>
              <a:ext cx="1727271" cy="1727271"/>
            </a:xfrm>
            <a:prstGeom prst="ellipse">
              <a:avLst/>
            </a:prstGeom>
            <a:solidFill>
              <a:srgbClr val="FFFFFF"/>
            </a:solidFill>
            <a:ln w="6350" cap="flat">
              <a:solidFill>
                <a:srgbClr val="2D2C2A"/>
              </a:solidFill>
              <a:prstDash val="solid"/>
              <a:miter lim="800000"/>
            </a:ln>
            <a:effectLst/>
          </p:spPr>
          <p:txBody>
            <a:bodyPr wrap="square" lIns="45719" tIns="45719" rIns="45719" bIns="45719" numCol="1" anchor="ctr">
              <a:noAutofit/>
            </a:bodyPr>
            <a:lstStyle/>
            <a:p>
              <a:pPr algn="ctr" defTabSz="914034">
                <a:defRPr sz="2400" b="1">
                  <a:solidFill>
                    <a:srgbClr val="FFFFFF"/>
                  </a:solidFill>
                  <a:latin typeface="Open Sans"/>
                  <a:ea typeface="Open Sans"/>
                  <a:cs typeface="Open Sans"/>
                  <a:sym typeface="Open Sans"/>
                </a:defRPr>
              </a:pPr>
              <a:endParaRPr/>
            </a:p>
          </p:txBody>
        </p:sp>
        <p:sp>
          <p:nvSpPr>
            <p:cNvPr id="554" name="Oval 16"/>
            <p:cNvSpPr/>
            <p:nvPr/>
          </p:nvSpPr>
          <p:spPr>
            <a:xfrm>
              <a:off x="244169" y="244169"/>
              <a:ext cx="1238932" cy="1238932"/>
            </a:xfrm>
            <a:prstGeom prst="ellipse">
              <a:avLst/>
            </a:prstGeom>
            <a:solidFill>
              <a:srgbClr val="2D2C2A"/>
            </a:solidFill>
            <a:ln w="12700" cap="flat">
              <a:noFill/>
              <a:miter lim="400000"/>
            </a:ln>
            <a:effectLst/>
          </p:spPr>
          <p:txBody>
            <a:bodyPr wrap="square" lIns="45719" tIns="45719" rIns="45719" bIns="45719" numCol="1" anchor="ctr">
              <a:noAutofit/>
            </a:bodyPr>
            <a:lstStyle/>
            <a:p>
              <a:pPr algn="ctr" defTabSz="914034">
                <a:defRPr sz="2400" b="1">
                  <a:solidFill>
                    <a:srgbClr val="FFFFFF"/>
                  </a:solidFill>
                  <a:latin typeface="Open Sans"/>
                  <a:ea typeface="Open Sans"/>
                  <a:cs typeface="Open Sans"/>
                  <a:sym typeface="Open Sans"/>
                </a:defRPr>
              </a:pPr>
              <a:endParaRPr/>
            </a:p>
          </p:txBody>
        </p:sp>
      </p:grpSp>
      <p:sp>
        <p:nvSpPr>
          <p:cNvPr id="556" name="Rectangle 40"/>
          <p:cNvSpPr txBox="1"/>
          <p:nvPr/>
        </p:nvSpPr>
        <p:spPr>
          <a:xfrm>
            <a:off x="7343288" y="1509840"/>
            <a:ext cx="1946353" cy="45974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9" rIns="45719">
            <a:spAutoFit/>
          </a:bodyPr>
          <a:lstStyle>
            <a:lvl1pPr defTabSz="914034">
              <a:defRPr sz="2400">
                <a:solidFill>
                  <a:srgbClr val="2D2C2A"/>
                </a:solidFill>
                <a:latin typeface="Averta PE Bold"/>
                <a:ea typeface="Averta PE Bold"/>
                <a:cs typeface="Averta PE Bold"/>
                <a:sym typeface="Averta PE Bold"/>
              </a:defRPr>
            </a:lvl1pPr>
          </a:lstStyle>
          <a:p>
            <a:r>
              <a:t>TRANSITION</a:t>
            </a:r>
          </a:p>
        </p:txBody>
      </p:sp>
      <p:sp>
        <p:nvSpPr>
          <p:cNvPr id="557" name="TextBox 36"/>
          <p:cNvSpPr txBox="1"/>
          <p:nvPr/>
        </p:nvSpPr>
        <p:spPr>
          <a:xfrm>
            <a:off x="1652384" y="3019597"/>
            <a:ext cx="3817713" cy="2123441"/>
          </a:xfrm>
          <a:prstGeom prst="rect">
            <a:avLst/>
          </a:prstGeom>
          <a:ln w="12700">
            <a:miter lim="400000"/>
          </a:ln>
          <a:effectLst>
            <a:outerShdw blurRad="635000" dist="25400" dir="5400000" rotWithShape="0">
              <a:srgbClr val="000000">
                <a:alpha val="79395"/>
              </a:srgbClr>
            </a:outerShdw>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p>
            <a:pPr>
              <a:defRPr sz="1600">
                <a:solidFill>
                  <a:srgbClr val="FFFFFF"/>
                </a:solidFill>
                <a:latin typeface="Averta PE Regular"/>
                <a:ea typeface="Averta PE Regular"/>
                <a:cs typeface="Averta PE Regular"/>
                <a:sym typeface="Averta PE Regular"/>
              </a:defRPr>
            </a:pPr>
            <a:r>
              <a:rPr>
                <a:latin typeface="Averta PE Semibold"/>
                <a:ea typeface="Averta PE Semibold"/>
                <a:cs typeface="Averta PE Semibold"/>
                <a:sym typeface="Averta PE Semibold"/>
              </a:rPr>
              <a:t>Single applicants (SMEs, spin-offs,</a:t>
            </a:r>
          </a:p>
          <a:p>
            <a:pPr>
              <a:defRPr sz="1600">
                <a:solidFill>
                  <a:srgbClr val="FFFFFF"/>
                </a:solidFill>
                <a:latin typeface="Averta PE Regular"/>
                <a:ea typeface="Averta PE Regular"/>
                <a:cs typeface="Averta PE Regular"/>
                <a:sym typeface="Averta PE Regular"/>
              </a:defRPr>
            </a:pPr>
            <a:r>
              <a:rPr>
                <a:latin typeface="Averta PE Semibold"/>
                <a:ea typeface="Averta PE Semibold"/>
                <a:cs typeface="Averta PE Semibold"/>
                <a:sym typeface="Averta PE Semibold"/>
              </a:rPr>
              <a:t>start-ups, research organisations, universities) or small consortia</a:t>
            </a:r>
          </a:p>
          <a:p>
            <a:pPr>
              <a:defRPr sz="1600">
                <a:solidFill>
                  <a:srgbClr val="FFFFFF"/>
                </a:solidFill>
                <a:latin typeface="Averta PE Regular"/>
                <a:ea typeface="Averta PE Regular"/>
                <a:cs typeface="Averta PE Regular"/>
                <a:sym typeface="Averta PE Regular"/>
              </a:defRPr>
            </a:pPr>
            <a:r>
              <a:rPr>
                <a:latin typeface="Averta PE Semibold"/>
                <a:ea typeface="Averta PE Semibold"/>
                <a:cs typeface="Averta PE Semibold"/>
                <a:sym typeface="Averta PE Semibold"/>
              </a:rPr>
              <a:t>(2 partners) or consortia of 3 to 5 different independent legal entities established in at least 3 different eligible countries.</a:t>
            </a:r>
            <a:r>
              <a:rPr>
                <a:latin typeface="Averta PE Bold"/>
                <a:ea typeface="Averta PE Bold"/>
                <a:cs typeface="Averta PE Bold"/>
                <a:sym typeface="Averta PE Bold"/>
              </a:rPr>
              <a:t> </a:t>
            </a:r>
            <a:r>
              <a:rPr i="1"/>
              <a:t>Proposals must build on eligible EU-funded project results.</a:t>
            </a:r>
          </a:p>
        </p:txBody>
      </p:sp>
      <p:sp>
        <p:nvSpPr>
          <p:cNvPr id="558" name="TextBox 36"/>
          <p:cNvSpPr txBox="1"/>
          <p:nvPr/>
        </p:nvSpPr>
        <p:spPr>
          <a:xfrm>
            <a:off x="7423643" y="3019597"/>
            <a:ext cx="3647593" cy="161544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p>
            <a:pPr>
              <a:defRPr sz="1600">
                <a:solidFill>
                  <a:srgbClr val="2C2C2C"/>
                </a:solidFill>
                <a:latin typeface="Averta PE Regular"/>
                <a:ea typeface="Averta PE Regular"/>
                <a:cs typeface="Averta PE Regular"/>
                <a:sym typeface="Averta PE Regular"/>
              </a:defRPr>
            </a:pPr>
            <a:r>
              <a:rPr dirty="0">
                <a:latin typeface="Averta PE Semibold"/>
                <a:ea typeface="Averta PE Semibold"/>
                <a:cs typeface="Averta PE Semibold"/>
                <a:sym typeface="Averta PE Semibold"/>
              </a:rPr>
              <a:t>Grants of up to €2.5 million to validate and demonstrate technology</a:t>
            </a:r>
            <a:r>
              <a:rPr dirty="0"/>
              <a:t> </a:t>
            </a:r>
            <a:r>
              <a:rPr i="1" dirty="0"/>
              <a:t>in application-relevant environment (Technology Readiness Levels 4 to 5/6) and develop market readiness.</a:t>
            </a:r>
          </a:p>
        </p:txBody>
      </p:sp>
      <p:pic>
        <p:nvPicPr>
          <p:cNvPr id="559" name="Image" descr="Image"/>
          <p:cNvPicPr>
            <a:picLocks noChangeAspect="1"/>
          </p:cNvPicPr>
          <p:nvPr/>
        </p:nvPicPr>
        <p:blipFill>
          <a:blip r:embed="rId5" cstate="hqprint">
            <a:extLst>
              <a:ext uri="{28A0092B-C50C-407E-A947-70E740481C1C}">
                <a14:useLocalDpi xmlns:a14="http://schemas.microsoft.com/office/drawing/2010/main"/>
              </a:ext>
            </a:extLst>
          </a:blip>
          <a:stretch>
            <a:fillRect/>
          </a:stretch>
        </p:blipFill>
        <p:spPr>
          <a:xfrm>
            <a:off x="5700996" y="1757595"/>
            <a:ext cx="790008" cy="787452"/>
          </a:xfrm>
          <a:prstGeom prst="rect">
            <a:avLst/>
          </a:prstGeom>
          <a:ln w="12700">
            <a:miter lim="400000"/>
          </a:ln>
        </p:spPr>
      </p:pic>
    </p:spTree>
  </p:cSld>
  <p:clrMapOvr>
    <a:masterClrMapping/>
  </p:clrMapOvr>
  <p:transition spd="med">
    <p:pull/>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61" name="rectangles-02.ai" descr="rectangles-02.ai"/>
          <p:cNvPicPr>
            <a:picLocks noChangeAspect="1"/>
          </p:cNvPicPr>
          <p:nvPr/>
        </p:nvPicPr>
        <p:blipFill>
          <a:blip r:embed="rId2" cstate="hqprint">
            <a:extLst>
              <a:ext uri="{28A0092B-C50C-407E-A947-70E740481C1C}">
                <a14:useLocalDpi xmlns:a14="http://schemas.microsoft.com/office/drawing/2010/main"/>
              </a:ext>
            </a:extLst>
          </a:blip>
          <a:stretch>
            <a:fillRect/>
          </a:stretch>
        </p:blipFill>
        <p:spPr>
          <a:xfrm flipH="1">
            <a:off x="195255" y="4903129"/>
            <a:ext cx="2522715" cy="1779037"/>
          </a:xfrm>
          <a:prstGeom prst="rect">
            <a:avLst/>
          </a:prstGeom>
          <a:ln w="12700">
            <a:miter lim="400000"/>
          </a:ln>
        </p:spPr>
      </p:pic>
      <p:sp>
        <p:nvSpPr>
          <p:cNvPr id="562" name="Rectangle 16"/>
          <p:cNvSpPr txBox="1">
            <a:spLocks noGrp="1"/>
          </p:cNvSpPr>
          <p:nvPr>
            <p:ph type="sldNum" sz="quarter" idx="2"/>
          </p:nvPr>
        </p:nvSpPr>
        <p:spPr>
          <a:xfrm>
            <a:off x="357252" y="6406643"/>
            <a:ext cx="240234" cy="281941"/>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rPr/>
              <a:t>6</a:t>
            </a:fld>
            <a:endParaRPr/>
          </a:p>
        </p:txBody>
      </p:sp>
      <p:sp>
        <p:nvSpPr>
          <p:cNvPr id="563" name="Straight Connector 32"/>
          <p:cNvSpPr/>
          <p:nvPr/>
        </p:nvSpPr>
        <p:spPr>
          <a:xfrm>
            <a:off x="6097058" y="-33162"/>
            <a:ext cx="1" cy="994755"/>
          </a:xfrm>
          <a:prstGeom prst="line">
            <a:avLst/>
          </a:prstGeom>
          <a:ln w="57150">
            <a:solidFill>
              <a:srgbClr val="BD443F"/>
            </a:solidFill>
            <a:miter/>
          </a:ln>
        </p:spPr>
        <p:txBody>
          <a:bodyPr lIns="45719" rIns="45719"/>
          <a:lstStyle/>
          <a:p>
            <a:pPr defTabSz="914034">
              <a:defRPr b="1">
                <a:solidFill>
                  <a:srgbClr val="494949"/>
                </a:solidFill>
                <a:latin typeface="Open Sans"/>
                <a:ea typeface="Open Sans"/>
                <a:cs typeface="Open Sans"/>
                <a:sym typeface="Open Sans"/>
              </a:defRPr>
            </a:pPr>
            <a:endParaRPr/>
          </a:p>
        </p:txBody>
      </p:sp>
      <p:grpSp>
        <p:nvGrpSpPr>
          <p:cNvPr id="566" name="Group 45"/>
          <p:cNvGrpSpPr/>
          <p:nvPr/>
        </p:nvGrpSpPr>
        <p:grpSpPr>
          <a:xfrm>
            <a:off x="5994400" y="2165025"/>
            <a:ext cx="203201" cy="3274812"/>
            <a:chOff x="0" y="-1835478"/>
            <a:chExt cx="203200" cy="3274811"/>
          </a:xfrm>
        </p:grpSpPr>
        <p:sp>
          <p:nvSpPr>
            <p:cNvPr id="564" name="Straight Connector 42"/>
            <p:cNvSpPr/>
            <p:nvPr/>
          </p:nvSpPr>
          <p:spPr>
            <a:xfrm flipH="1">
              <a:off x="101071" y="-1835479"/>
              <a:ext cx="1" cy="3105481"/>
            </a:xfrm>
            <a:prstGeom prst="line">
              <a:avLst/>
            </a:prstGeom>
            <a:noFill/>
            <a:ln w="57150" cap="flat">
              <a:solidFill>
                <a:srgbClr val="BD443F"/>
              </a:solidFill>
              <a:prstDash val="solid"/>
              <a:miter lim="800000"/>
            </a:ln>
            <a:effectLst/>
          </p:spPr>
          <p:txBody>
            <a:bodyPr wrap="square" lIns="45719" tIns="45719" rIns="45719" bIns="45719" numCol="1" anchor="t">
              <a:noAutofit/>
            </a:bodyPr>
            <a:lstStyle/>
            <a:p>
              <a:pPr defTabSz="914034">
                <a:defRPr b="1">
                  <a:solidFill>
                    <a:srgbClr val="494949"/>
                  </a:solidFill>
                  <a:latin typeface="Open Sans"/>
                  <a:ea typeface="Open Sans"/>
                  <a:cs typeface="Open Sans"/>
                  <a:sym typeface="Open Sans"/>
                </a:defRPr>
              </a:pPr>
              <a:endParaRPr/>
            </a:p>
          </p:txBody>
        </p:sp>
        <p:sp>
          <p:nvSpPr>
            <p:cNvPr id="565" name="Oval 44"/>
            <p:cNvSpPr/>
            <p:nvPr/>
          </p:nvSpPr>
          <p:spPr>
            <a:xfrm>
              <a:off x="0" y="1236133"/>
              <a:ext cx="203201" cy="203201"/>
            </a:xfrm>
            <a:prstGeom prst="ellipse">
              <a:avLst/>
            </a:prstGeom>
            <a:solidFill>
              <a:srgbClr val="BD443F"/>
            </a:solidFill>
            <a:ln w="6350" cap="flat">
              <a:solidFill>
                <a:srgbClr val="BD443F"/>
              </a:solidFill>
              <a:prstDash val="solid"/>
              <a:miter lim="800000"/>
            </a:ln>
            <a:effectLst/>
          </p:spPr>
          <p:txBody>
            <a:bodyPr wrap="square" lIns="45719" tIns="45719" rIns="45719" bIns="45719" numCol="1" anchor="ctr">
              <a:noAutofit/>
            </a:bodyPr>
            <a:lstStyle/>
            <a:p>
              <a:pPr algn="ctr" defTabSz="914034">
                <a:defRPr sz="2400" b="1">
                  <a:solidFill>
                    <a:srgbClr val="FFFFFF"/>
                  </a:solidFill>
                  <a:latin typeface="Open Sans"/>
                  <a:ea typeface="Open Sans"/>
                  <a:cs typeface="Open Sans"/>
                  <a:sym typeface="Open Sans"/>
                </a:defRPr>
              </a:pPr>
              <a:endParaRPr/>
            </a:p>
          </p:txBody>
        </p:sp>
      </p:grpSp>
      <p:pic>
        <p:nvPicPr>
          <p:cNvPr id="567" name="EIC square.ai" descr="EIC square.ai"/>
          <p:cNvPicPr>
            <a:picLocks noChangeAspect="1"/>
          </p:cNvPicPr>
          <p:nvPr/>
        </p:nvPicPr>
        <p:blipFill>
          <a:blip r:embed="rId3" cstate="hqprint">
            <a:extLst>
              <a:ext uri="{28A0092B-C50C-407E-A947-70E740481C1C}">
                <a14:useLocalDpi xmlns:a14="http://schemas.microsoft.com/office/drawing/2010/main"/>
              </a:ext>
            </a:extLst>
          </a:blip>
          <a:stretch>
            <a:fillRect/>
          </a:stretch>
        </p:blipFill>
        <p:spPr>
          <a:xfrm>
            <a:off x="10651930" y="6247878"/>
            <a:ext cx="1397816" cy="469766"/>
          </a:xfrm>
          <a:prstGeom prst="rect">
            <a:avLst/>
          </a:prstGeom>
          <a:ln w="12700">
            <a:miter lim="400000"/>
          </a:ln>
        </p:spPr>
      </p:pic>
      <p:sp>
        <p:nvSpPr>
          <p:cNvPr id="568" name="Straight Connector 33"/>
          <p:cNvSpPr/>
          <p:nvPr/>
        </p:nvSpPr>
        <p:spPr>
          <a:xfrm>
            <a:off x="6738713" y="1584511"/>
            <a:ext cx="3285068" cy="16020"/>
          </a:xfrm>
          <a:prstGeom prst="line">
            <a:avLst/>
          </a:prstGeom>
          <a:ln w="38100">
            <a:solidFill>
              <a:srgbClr val="BD443F"/>
            </a:solidFill>
            <a:prstDash val="sysDot"/>
            <a:miter/>
          </a:ln>
        </p:spPr>
        <p:txBody>
          <a:bodyPr lIns="45719" rIns="45719"/>
          <a:lstStyle/>
          <a:p>
            <a:pPr defTabSz="914034">
              <a:defRPr b="1">
                <a:solidFill>
                  <a:srgbClr val="494949"/>
                </a:solidFill>
                <a:latin typeface="Open Sans"/>
                <a:ea typeface="Open Sans"/>
                <a:cs typeface="Open Sans"/>
                <a:sym typeface="Open Sans"/>
              </a:defRPr>
            </a:pPr>
            <a:endParaRPr/>
          </a:p>
        </p:txBody>
      </p:sp>
      <p:grpSp>
        <p:nvGrpSpPr>
          <p:cNvPr id="571" name="Group 20"/>
          <p:cNvGrpSpPr/>
          <p:nvPr/>
        </p:nvGrpSpPr>
        <p:grpSpPr>
          <a:xfrm>
            <a:off x="5376333" y="888811"/>
            <a:ext cx="1439334" cy="1439334"/>
            <a:chOff x="0" y="0"/>
            <a:chExt cx="1439332" cy="1439332"/>
          </a:xfrm>
        </p:grpSpPr>
        <p:sp>
          <p:nvSpPr>
            <p:cNvPr id="569" name="Oval 9"/>
            <p:cNvSpPr/>
            <p:nvPr/>
          </p:nvSpPr>
          <p:spPr>
            <a:xfrm>
              <a:off x="0" y="0"/>
              <a:ext cx="1439333" cy="1439333"/>
            </a:xfrm>
            <a:prstGeom prst="ellipse">
              <a:avLst/>
            </a:prstGeom>
            <a:solidFill>
              <a:srgbClr val="FFFFFF"/>
            </a:solidFill>
            <a:ln w="6350" cap="flat">
              <a:solidFill>
                <a:srgbClr val="BD443F"/>
              </a:solidFill>
              <a:prstDash val="solid"/>
              <a:miter lim="800000"/>
            </a:ln>
            <a:effectLst/>
          </p:spPr>
          <p:txBody>
            <a:bodyPr wrap="square" lIns="45719" tIns="45719" rIns="45719" bIns="45719" numCol="1" anchor="ctr">
              <a:noAutofit/>
            </a:bodyPr>
            <a:lstStyle/>
            <a:p>
              <a:pPr algn="ctr" defTabSz="914034">
                <a:defRPr sz="2400" b="1">
                  <a:solidFill>
                    <a:srgbClr val="FFFFFF"/>
                  </a:solidFill>
                  <a:latin typeface="Open Sans"/>
                  <a:ea typeface="Open Sans"/>
                  <a:cs typeface="Open Sans"/>
                  <a:sym typeface="Open Sans"/>
                </a:defRPr>
              </a:pPr>
              <a:endParaRPr/>
            </a:p>
          </p:txBody>
        </p:sp>
        <p:sp>
          <p:nvSpPr>
            <p:cNvPr id="570" name="Oval 16"/>
            <p:cNvSpPr/>
            <p:nvPr/>
          </p:nvSpPr>
          <p:spPr>
            <a:xfrm>
              <a:off x="203466" y="203466"/>
              <a:ext cx="1032401" cy="1032401"/>
            </a:xfrm>
            <a:prstGeom prst="ellipse">
              <a:avLst/>
            </a:prstGeom>
            <a:solidFill>
              <a:srgbClr val="BD443F"/>
            </a:solidFill>
            <a:ln w="12700" cap="flat">
              <a:noFill/>
              <a:miter lim="400000"/>
            </a:ln>
            <a:effectLst/>
          </p:spPr>
          <p:txBody>
            <a:bodyPr wrap="square" lIns="45719" tIns="45719" rIns="45719" bIns="45719" numCol="1" anchor="ctr">
              <a:noAutofit/>
            </a:bodyPr>
            <a:lstStyle/>
            <a:p>
              <a:pPr algn="ctr" defTabSz="914034">
                <a:defRPr sz="2400" b="1">
                  <a:solidFill>
                    <a:srgbClr val="FFFFFF"/>
                  </a:solidFill>
                  <a:latin typeface="Open Sans"/>
                  <a:ea typeface="Open Sans"/>
                  <a:cs typeface="Open Sans"/>
                  <a:sym typeface="Open Sans"/>
                </a:defRPr>
              </a:pPr>
              <a:endParaRPr/>
            </a:p>
          </p:txBody>
        </p:sp>
      </p:grpSp>
      <p:sp>
        <p:nvSpPr>
          <p:cNvPr id="572" name="Rectangle 40"/>
          <p:cNvSpPr txBox="1"/>
          <p:nvPr/>
        </p:nvSpPr>
        <p:spPr>
          <a:xfrm>
            <a:off x="7114688" y="989140"/>
            <a:ext cx="2858314" cy="45974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9" rIns="45719">
            <a:spAutoFit/>
          </a:bodyPr>
          <a:lstStyle>
            <a:lvl1pPr defTabSz="914034">
              <a:defRPr sz="2400">
                <a:solidFill>
                  <a:srgbClr val="BD443F"/>
                </a:solidFill>
                <a:latin typeface="Averta PE Bold"/>
                <a:ea typeface="Averta PE Bold"/>
                <a:cs typeface="Averta PE Bold"/>
                <a:sym typeface="Averta PE Bold"/>
              </a:defRPr>
            </a:lvl1pPr>
          </a:lstStyle>
          <a:p>
            <a:r>
              <a:t>EIC ACCELERATOR</a:t>
            </a:r>
          </a:p>
        </p:txBody>
      </p:sp>
      <p:pic>
        <p:nvPicPr>
          <p:cNvPr id="573" name="Image" descr="Image"/>
          <p:cNvPicPr>
            <a:picLocks noChangeAspect="1"/>
          </p:cNvPicPr>
          <p:nvPr/>
        </p:nvPicPr>
        <p:blipFill>
          <a:blip r:embed="rId4" cstate="hqprint">
            <a:extLst>
              <a:ext uri="{28A0092B-C50C-407E-A947-70E740481C1C}">
                <a14:useLocalDpi xmlns:a14="http://schemas.microsoft.com/office/drawing/2010/main"/>
              </a:ext>
            </a:extLst>
          </a:blip>
          <a:stretch>
            <a:fillRect/>
          </a:stretch>
        </p:blipFill>
        <p:spPr>
          <a:xfrm>
            <a:off x="5550469" y="1064712"/>
            <a:ext cx="1091062" cy="1087532"/>
          </a:xfrm>
          <a:prstGeom prst="rect">
            <a:avLst/>
          </a:prstGeom>
          <a:ln w="12700">
            <a:miter lim="400000"/>
          </a:ln>
        </p:spPr>
      </p:pic>
      <p:sp>
        <p:nvSpPr>
          <p:cNvPr id="574" name="TextBox 36"/>
          <p:cNvSpPr txBox="1"/>
          <p:nvPr/>
        </p:nvSpPr>
        <p:spPr>
          <a:xfrm>
            <a:off x="7121196" y="2279441"/>
            <a:ext cx="3327899" cy="203132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p>
            <a:pPr>
              <a:defRPr sz="1400">
                <a:solidFill>
                  <a:srgbClr val="2C2C2C"/>
                </a:solidFill>
                <a:latin typeface="Averta PE Regular"/>
                <a:ea typeface="Averta PE Regular"/>
                <a:cs typeface="Averta PE Regular"/>
                <a:sym typeface="Averta PE Regular"/>
              </a:defRPr>
            </a:pPr>
            <a:r>
              <a:rPr dirty="0">
                <a:solidFill>
                  <a:srgbClr val="BD443F"/>
                </a:solidFill>
                <a:latin typeface="Averta PE Semibold"/>
                <a:ea typeface="Averta PE Semibold"/>
                <a:cs typeface="Averta PE Semibold"/>
                <a:sym typeface="Averta PE Semibold"/>
              </a:rPr>
              <a:t>Single start-ups and SMEs</a:t>
            </a:r>
            <a:r>
              <a:rPr dirty="0"/>
              <a:t> (including spin-outs), individuals (intending to launch a start-up/SME) and in exceptional cases small mid-caps (fewer than 499 employees)</a:t>
            </a:r>
            <a:endParaRPr lang="lv-LV" dirty="0"/>
          </a:p>
          <a:p>
            <a:pPr>
              <a:defRPr sz="1400">
                <a:solidFill>
                  <a:srgbClr val="2C2C2C"/>
                </a:solidFill>
                <a:latin typeface="Averta PE Regular"/>
                <a:ea typeface="Averta PE Regular"/>
                <a:cs typeface="Averta PE Regular"/>
                <a:sym typeface="Averta PE Regular"/>
              </a:defRPr>
            </a:pPr>
            <a:endParaRPr lang="lv-LV" dirty="0"/>
          </a:p>
          <a:p>
            <a:pPr>
              <a:defRPr sz="1400">
                <a:solidFill>
                  <a:srgbClr val="2C2C2C"/>
                </a:solidFill>
                <a:latin typeface="Averta PE Regular"/>
                <a:ea typeface="Averta PE Regular"/>
                <a:cs typeface="Averta PE Regular"/>
                <a:sym typeface="Averta PE Regular"/>
              </a:defRPr>
            </a:pPr>
            <a:r>
              <a:rPr lang="en-IE" sz="1400" dirty="0"/>
              <a:t>The technology component of the innovation is </a:t>
            </a:r>
            <a:r>
              <a:rPr lang="en-IE" sz="1400" b="1" dirty="0"/>
              <a:t>at least TRL 5 </a:t>
            </a:r>
            <a:r>
              <a:rPr lang="lv-LV" sz="1400" dirty="0"/>
              <a:t>(</a:t>
            </a:r>
            <a:r>
              <a:rPr lang="en-IE" sz="1400" dirty="0"/>
              <a:t>technology validated in relevant environment)</a:t>
            </a:r>
          </a:p>
          <a:p>
            <a:pPr>
              <a:defRPr sz="1400">
                <a:solidFill>
                  <a:srgbClr val="2C2C2C"/>
                </a:solidFill>
                <a:latin typeface="Averta PE Regular"/>
                <a:ea typeface="Averta PE Regular"/>
                <a:cs typeface="Averta PE Regular"/>
                <a:sym typeface="Averta PE Regular"/>
              </a:defRPr>
            </a:pPr>
            <a:endParaRPr dirty="0"/>
          </a:p>
        </p:txBody>
      </p:sp>
      <p:sp>
        <p:nvSpPr>
          <p:cNvPr id="575" name="TextBox 36"/>
          <p:cNvSpPr txBox="1"/>
          <p:nvPr/>
        </p:nvSpPr>
        <p:spPr>
          <a:xfrm>
            <a:off x="1562087" y="2279441"/>
            <a:ext cx="3606566" cy="146304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p>
            <a:pPr defTabSz="457200">
              <a:defRPr sz="1400">
                <a:solidFill>
                  <a:srgbClr val="222222"/>
                </a:solidFill>
                <a:latin typeface="Arial"/>
                <a:ea typeface="Arial"/>
                <a:cs typeface="Arial"/>
                <a:sym typeface="Arial"/>
              </a:defRPr>
            </a:pPr>
            <a:r>
              <a:rPr>
                <a:solidFill>
                  <a:srgbClr val="BD443F"/>
                </a:solidFill>
                <a:latin typeface="Averta PE Semibold"/>
                <a:ea typeface="Averta PE Semibold"/>
                <a:cs typeface="Averta PE Semibold"/>
                <a:sym typeface="Averta PE Semibold"/>
              </a:rPr>
              <a:t>Grants for up to €2.5 million for developing your innovation (TRL 5/6 to 8)</a:t>
            </a:r>
          </a:p>
          <a:p>
            <a:pPr defTabSz="457200">
              <a:defRPr sz="1400">
                <a:solidFill>
                  <a:srgbClr val="222222"/>
                </a:solidFill>
                <a:latin typeface="Arial"/>
                <a:ea typeface="Arial"/>
                <a:cs typeface="Arial"/>
                <a:sym typeface="Arial"/>
              </a:defRPr>
            </a:pPr>
            <a:r>
              <a:rPr>
                <a:solidFill>
                  <a:srgbClr val="BD443F"/>
                </a:solidFill>
                <a:latin typeface="Averta PE Semibold"/>
                <a:ea typeface="Averta PE Semibold"/>
                <a:cs typeface="Averta PE Semibold"/>
                <a:sym typeface="Averta PE Semibold"/>
              </a:rPr>
              <a:t>Investments of €0.5 up to €15 million in the form of direct equity or convertible loans for scaling up your innovation and attracting co-investors</a:t>
            </a:r>
          </a:p>
        </p:txBody>
      </p:sp>
      <p:pic>
        <p:nvPicPr>
          <p:cNvPr id="576" name="Image" descr="Image"/>
          <p:cNvPicPr>
            <a:picLocks noChangeAspect="1"/>
          </p:cNvPicPr>
          <p:nvPr/>
        </p:nvPicPr>
        <p:blipFill>
          <a:blip r:embed="rId5" cstate="hqprint">
            <a:extLst>
              <a:ext uri="{28A0092B-C50C-407E-A947-70E740481C1C}">
                <a14:useLocalDpi xmlns:a14="http://schemas.microsoft.com/office/drawing/2010/main"/>
              </a:ext>
            </a:extLst>
          </a:blip>
          <a:stretch>
            <a:fillRect/>
          </a:stretch>
        </p:blipFill>
        <p:spPr>
          <a:xfrm>
            <a:off x="2795872" y="601790"/>
            <a:ext cx="865720" cy="1234441"/>
          </a:xfrm>
          <a:prstGeom prst="rect">
            <a:avLst/>
          </a:prstGeom>
          <a:ln w="12700">
            <a:miter lim="400000"/>
          </a:ln>
        </p:spPr>
      </p:pic>
      <p:pic>
        <p:nvPicPr>
          <p:cNvPr id="577" name="Image" descr="Image"/>
          <p:cNvPicPr>
            <a:picLocks noChangeAspect="1"/>
          </p:cNvPicPr>
          <p:nvPr/>
        </p:nvPicPr>
        <p:blipFill>
          <a:blip r:embed="rId6" cstate="hqprint">
            <a:extLst>
              <a:ext uri="{28A0092B-C50C-407E-A947-70E740481C1C}">
                <a14:useLocalDpi xmlns:a14="http://schemas.microsoft.com/office/drawing/2010/main"/>
              </a:ext>
            </a:extLst>
          </a:blip>
          <a:stretch>
            <a:fillRect/>
          </a:stretch>
        </p:blipFill>
        <p:spPr>
          <a:xfrm flipH="1">
            <a:off x="10414634" y="2130549"/>
            <a:ext cx="561936" cy="994755"/>
          </a:xfrm>
          <a:prstGeom prst="rect">
            <a:avLst/>
          </a:prstGeom>
          <a:ln w="12700">
            <a:miter lim="400000"/>
          </a:ln>
        </p:spPr>
      </p:pic>
      <p:pic>
        <p:nvPicPr>
          <p:cNvPr id="578" name="Image" descr="Image"/>
          <p:cNvPicPr>
            <a:picLocks noChangeAspect="1"/>
          </p:cNvPicPr>
          <p:nvPr/>
        </p:nvPicPr>
        <p:blipFill>
          <a:blip r:embed="rId7" cstate="hqprint">
            <a:extLst>
              <a:ext uri="{28A0092B-C50C-407E-A947-70E740481C1C}">
                <a14:useLocalDpi xmlns:a14="http://schemas.microsoft.com/office/drawing/2010/main"/>
              </a:ext>
            </a:extLst>
          </a:blip>
          <a:stretch>
            <a:fillRect/>
          </a:stretch>
        </p:blipFill>
        <p:spPr>
          <a:xfrm>
            <a:off x="9319655" y="3873503"/>
            <a:ext cx="2751894" cy="1439334"/>
          </a:xfrm>
          <a:prstGeom prst="rect">
            <a:avLst/>
          </a:prstGeom>
          <a:ln w="12700">
            <a:miter lim="400000"/>
          </a:ln>
        </p:spPr>
      </p:pic>
      <p:pic>
        <p:nvPicPr>
          <p:cNvPr id="579" name="Image" descr="Image"/>
          <p:cNvPicPr>
            <a:picLocks noChangeAspect="1"/>
          </p:cNvPicPr>
          <p:nvPr/>
        </p:nvPicPr>
        <p:blipFill>
          <a:blip r:embed="rId8" cstate="hqprint">
            <a:extLst>
              <a:ext uri="{28A0092B-C50C-407E-A947-70E740481C1C}">
                <a14:useLocalDpi xmlns:a14="http://schemas.microsoft.com/office/drawing/2010/main"/>
              </a:ext>
            </a:extLst>
          </a:blip>
          <a:stretch>
            <a:fillRect/>
          </a:stretch>
        </p:blipFill>
        <p:spPr>
          <a:xfrm>
            <a:off x="7186230" y="4608662"/>
            <a:ext cx="2009034" cy="943107"/>
          </a:xfrm>
          <a:prstGeom prst="rect">
            <a:avLst/>
          </a:prstGeom>
          <a:ln w="12700">
            <a:miter lim="400000"/>
          </a:ln>
        </p:spPr>
      </p:pic>
      <p:sp>
        <p:nvSpPr>
          <p:cNvPr id="2" name="TextBox 1">
            <a:extLst>
              <a:ext uri="{FF2B5EF4-FFF2-40B4-BE49-F238E27FC236}">
                <a16:creationId xmlns:a16="http://schemas.microsoft.com/office/drawing/2014/main" id="{2DE6BF5F-6036-2B03-E154-C44B69FF74F1}"/>
              </a:ext>
            </a:extLst>
          </p:cNvPr>
          <p:cNvSpPr txBox="1"/>
          <p:nvPr/>
        </p:nvSpPr>
        <p:spPr>
          <a:xfrm>
            <a:off x="1491016" y="3742482"/>
            <a:ext cx="2964528" cy="954107"/>
          </a:xfrm>
          <a:prstGeom prst="rect">
            <a:avLst/>
          </a:prstGeom>
          <a:noFill/>
        </p:spPr>
        <p:txBody>
          <a:bodyPr wrap="square" rtlCol="0">
            <a:spAutoFit/>
          </a:bodyPr>
          <a:lstStyle/>
          <a:p>
            <a:r>
              <a:rPr lang="en-IE" sz="1400" b="1" dirty="0"/>
              <a:t>The applicants must be establishes in a Member State or Horizon Europe Associated country</a:t>
            </a:r>
          </a:p>
        </p:txBody>
      </p:sp>
    </p:spTree>
  </p:cSld>
  <p:clrMapOvr>
    <a:masterClrMapping/>
  </p:clrMapOvr>
  <p:transition spd="med">
    <p:pull/>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1" name="Rectangle 25"/>
          <p:cNvSpPr/>
          <p:nvPr/>
        </p:nvSpPr>
        <p:spPr>
          <a:xfrm>
            <a:off x="8366871" y="1458522"/>
            <a:ext cx="3442346" cy="652896"/>
          </a:xfrm>
          <a:prstGeom prst="rect">
            <a:avLst/>
          </a:prstGeom>
          <a:solidFill>
            <a:srgbClr val="DED7E8"/>
          </a:solidFill>
          <a:ln w="12700">
            <a:miter lim="400000"/>
          </a:ln>
        </p:spPr>
        <p:txBody>
          <a:bodyPr lIns="45719" rIns="45719" anchor="ctr"/>
          <a:lstStyle/>
          <a:p>
            <a:pPr algn="ctr">
              <a:defRPr>
                <a:solidFill>
                  <a:srgbClr val="FFFFFF"/>
                </a:solidFill>
              </a:defRPr>
            </a:pPr>
            <a:endParaRPr/>
          </a:p>
        </p:txBody>
      </p:sp>
      <p:sp>
        <p:nvSpPr>
          <p:cNvPr id="582" name="Rectangle 25"/>
          <p:cNvSpPr/>
          <p:nvPr/>
        </p:nvSpPr>
        <p:spPr>
          <a:xfrm>
            <a:off x="4416499" y="2651114"/>
            <a:ext cx="3442346" cy="652895"/>
          </a:xfrm>
          <a:prstGeom prst="rect">
            <a:avLst/>
          </a:prstGeom>
          <a:solidFill>
            <a:srgbClr val="DED7E8"/>
          </a:solidFill>
          <a:ln w="12700">
            <a:miter lim="400000"/>
          </a:ln>
        </p:spPr>
        <p:txBody>
          <a:bodyPr lIns="45719" rIns="45719" anchor="ctr"/>
          <a:lstStyle/>
          <a:p>
            <a:pPr algn="ctr">
              <a:defRPr>
                <a:solidFill>
                  <a:srgbClr val="FFFFFF"/>
                </a:solidFill>
              </a:defRPr>
            </a:pPr>
            <a:endParaRPr/>
          </a:p>
        </p:txBody>
      </p:sp>
      <p:sp>
        <p:nvSpPr>
          <p:cNvPr id="583" name="Rectangle 25"/>
          <p:cNvSpPr/>
          <p:nvPr/>
        </p:nvSpPr>
        <p:spPr>
          <a:xfrm>
            <a:off x="339799" y="3769922"/>
            <a:ext cx="3442346" cy="652896"/>
          </a:xfrm>
          <a:prstGeom prst="rect">
            <a:avLst/>
          </a:prstGeom>
          <a:solidFill>
            <a:srgbClr val="DED7E8"/>
          </a:solidFill>
          <a:ln w="12700">
            <a:miter lim="400000"/>
          </a:ln>
        </p:spPr>
        <p:txBody>
          <a:bodyPr lIns="45719" rIns="45719" anchor="ctr"/>
          <a:lstStyle/>
          <a:p>
            <a:pPr algn="ctr">
              <a:defRPr>
                <a:solidFill>
                  <a:srgbClr val="FFFFFF"/>
                </a:solidFill>
              </a:defRPr>
            </a:pPr>
            <a:endParaRPr/>
          </a:p>
        </p:txBody>
      </p:sp>
      <p:sp>
        <p:nvSpPr>
          <p:cNvPr id="584" name="Rectangle 16"/>
          <p:cNvSpPr txBox="1">
            <a:spLocks noGrp="1"/>
          </p:cNvSpPr>
          <p:nvPr>
            <p:ph type="sldNum" sz="quarter" idx="2"/>
          </p:nvPr>
        </p:nvSpPr>
        <p:spPr>
          <a:xfrm>
            <a:off x="350546" y="6406643"/>
            <a:ext cx="253646" cy="281941"/>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rPr/>
              <a:t>7</a:t>
            </a:fld>
            <a:endParaRPr/>
          </a:p>
        </p:txBody>
      </p:sp>
      <p:sp>
        <p:nvSpPr>
          <p:cNvPr id="585" name="Rectangle 13"/>
          <p:cNvSpPr/>
          <p:nvPr/>
        </p:nvSpPr>
        <p:spPr>
          <a:xfrm>
            <a:off x="-2431" y="-5080"/>
            <a:ext cx="3769300" cy="1521917"/>
          </a:xfrm>
          <a:prstGeom prst="rect">
            <a:avLst/>
          </a:prstGeom>
          <a:solidFill>
            <a:srgbClr val="BB443E"/>
          </a:solidFill>
          <a:ln w="12700">
            <a:miter lim="400000"/>
          </a:ln>
        </p:spPr>
        <p:txBody>
          <a:bodyPr lIns="45719" rIns="45719" anchor="ctr"/>
          <a:lstStyle/>
          <a:p>
            <a:pPr algn="ctr">
              <a:defRPr>
                <a:solidFill>
                  <a:srgbClr val="FFFFFF"/>
                </a:solidFill>
              </a:defRPr>
            </a:pPr>
            <a:endParaRPr/>
          </a:p>
        </p:txBody>
      </p:sp>
      <p:sp>
        <p:nvSpPr>
          <p:cNvPr id="586" name="TextBox 59"/>
          <p:cNvSpPr txBox="1"/>
          <p:nvPr/>
        </p:nvSpPr>
        <p:spPr>
          <a:xfrm>
            <a:off x="513407" y="52298"/>
            <a:ext cx="3095130" cy="140716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p>
            <a:pPr>
              <a:lnSpc>
                <a:spcPct val="90000"/>
              </a:lnSpc>
              <a:defRPr sz="3000">
                <a:solidFill>
                  <a:srgbClr val="FFFFFF"/>
                </a:solidFill>
                <a:latin typeface="Averta PE Bold"/>
                <a:ea typeface="Averta PE Bold"/>
                <a:cs typeface="Averta PE Bold"/>
                <a:sym typeface="Averta PE Bold"/>
              </a:defRPr>
            </a:pPr>
            <a:r>
              <a:t>EIC BUSINESS</a:t>
            </a:r>
          </a:p>
          <a:p>
            <a:pPr>
              <a:lnSpc>
                <a:spcPct val="90000"/>
              </a:lnSpc>
              <a:defRPr sz="3000">
                <a:solidFill>
                  <a:srgbClr val="FFFFFF"/>
                </a:solidFill>
                <a:latin typeface="Averta PE Bold"/>
                <a:ea typeface="Averta PE Bold"/>
                <a:cs typeface="Averta PE Bold"/>
                <a:sym typeface="Averta PE Bold"/>
              </a:defRPr>
            </a:pPr>
            <a:r>
              <a:t>ACCELERATOR</a:t>
            </a:r>
          </a:p>
          <a:p>
            <a:pPr>
              <a:lnSpc>
                <a:spcPct val="90000"/>
              </a:lnSpc>
              <a:defRPr sz="3000">
                <a:solidFill>
                  <a:srgbClr val="FFFFFF"/>
                </a:solidFill>
                <a:latin typeface="Averta PE Bold"/>
                <a:ea typeface="Averta PE Bold"/>
                <a:cs typeface="Averta PE Bold"/>
                <a:sym typeface="Averta PE Bold"/>
              </a:defRPr>
            </a:pPr>
            <a:r>
              <a:t>PROCESS</a:t>
            </a:r>
          </a:p>
        </p:txBody>
      </p:sp>
      <p:grpSp>
        <p:nvGrpSpPr>
          <p:cNvPr id="590" name="Group"/>
          <p:cNvGrpSpPr/>
          <p:nvPr/>
        </p:nvGrpSpPr>
        <p:grpSpPr>
          <a:xfrm>
            <a:off x="348306" y="3220275"/>
            <a:ext cx="3431880" cy="3677219"/>
            <a:chOff x="-227459" y="-101600"/>
            <a:chExt cx="3431879" cy="3677217"/>
          </a:xfrm>
        </p:grpSpPr>
        <p:sp>
          <p:nvSpPr>
            <p:cNvPr id="587" name="TextBox 36"/>
            <p:cNvSpPr txBox="1"/>
            <p:nvPr/>
          </p:nvSpPr>
          <p:spPr>
            <a:xfrm>
              <a:off x="-227459" y="1113408"/>
              <a:ext cx="3431879" cy="2462209"/>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tIns="45719" rIns="45719" bIns="45719" numCol="1" anchor="t">
              <a:spAutoFit/>
            </a:bodyPr>
            <a:lstStyle/>
            <a:p>
              <a:pPr marL="254000" indent="-254000">
                <a:spcBef>
                  <a:spcPts val="600"/>
                </a:spcBef>
                <a:buClr>
                  <a:srgbClr val="2D2C2C"/>
                </a:buClr>
                <a:buSzPct val="120000"/>
                <a:buFont typeface="Arial"/>
                <a:buBlip>
                  <a:blip r:embed="rId3"/>
                </a:buBlip>
                <a:defRPr sz="1600">
                  <a:solidFill>
                    <a:srgbClr val="2D2C2C"/>
                  </a:solidFill>
                  <a:latin typeface="Averta PE Bold"/>
                  <a:ea typeface="Averta PE Bold"/>
                  <a:cs typeface="Averta PE Bold"/>
                  <a:sym typeface="Averta PE Bold"/>
                </a:defRPr>
              </a:pPr>
              <a:r>
                <a:rPr dirty="0"/>
                <a:t>Applicants have a disruptive / deep tech idea with a potential to scale up. </a:t>
              </a:r>
              <a:r>
                <a:rPr dirty="0">
                  <a:solidFill>
                    <a:srgbClr val="222222"/>
                  </a:solidFill>
                  <a:latin typeface="Averta PE Regular"/>
                  <a:ea typeface="Averta PE Regular"/>
                  <a:cs typeface="Averta PE Regular"/>
                  <a:sym typeface="Averta PE Regular"/>
                </a:rPr>
                <a:t>Submissions </a:t>
              </a:r>
              <a:r>
                <a:rPr dirty="0">
                  <a:latin typeface="Averta PE Regular"/>
                  <a:ea typeface="Averta PE Regular"/>
                  <a:cs typeface="Averta PE Regular"/>
                  <a:sym typeface="Averta PE Regular"/>
                </a:rPr>
                <a:t>of short proposals are </a:t>
              </a:r>
              <a:r>
                <a:rPr dirty="0">
                  <a:solidFill>
                    <a:srgbClr val="222222"/>
                  </a:solidFill>
                  <a:latin typeface="Averta PE Regular"/>
                  <a:ea typeface="Averta PE Regular"/>
                  <a:cs typeface="Averta PE Regular"/>
                  <a:sym typeface="Averta PE Regular"/>
                </a:rPr>
                <a:t>possible at </a:t>
              </a:r>
              <a:r>
                <a:rPr dirty="0">
                  <a:latin typeface="Averta PE Regular"/>
                  <a:ea typeface="Averta PE Regular"/>
                  <a:cs typeface="Averta PE Regular"/>
                  <a:sym typeface="Averta PE Regular"/>
                </a:rPr>
                <a:t>any time</a:t>
              </a:r>
              <a:r>
                <a:rPr dirty="0">
                  <a:solidFill>
                    <a:srgbClr val="222222"/>
                  </a:solidFill>
                  <a:latin typeface="Averta PE Regular"/>
                  <a:ea typeface="Averta PE Regular"/>
                  <a:cs typeface="Averta PE Regular"/>
                  <a:sym typeface="Averta PE Regular"/>
                </a:rPr>
                <a:t>.</a:t>
              </a:r>
              <a:r>
                <a:rPr dirty="0">
                  <a:solidFill>
                    <a:srgbClr val="222222"/>
                  </a:solidFill>
                </a:rPr>
                <a:t> </a:t>
              </a:r>
              <a:r>
                <a:rPr dirty="0">
                  <a:latin typeface="Averta PE Regular"/>
                  <a:ea typeface="Averta PE Regular"/>
                  <a:cs typeface="Averta PE Regular"/>
                  <a:sym typeface="Averta PE Regular"/>
                </a:rPr>
                <a:t>Evaluation by remote evaluators within 4 </a:t>
              </a:r>
              <a:r>
                <a:rPr lang="lv-LV" dirty="0">
                  <a:latin typeface="Averta PE Regular"/>
                  <a:ea typeface="Averta PE Regular"/>
                  <a:cs typeface="Averta PE Regular"/>
                  <a:sym typeface="Averta PE Regular"/>
                </a:rPr>
                <a:t>-6 </a:t>
              </a:r>
              <a:r>
                <a:rPr dirty="0">
                  <a:latin typeface="Averta PE Regular"/>
                  <a:ea typeface="Averta PE Regular"/>
                  <a:cs typeface="Averta PE Regular"/>
                  <a:sym typeface="Averta PE Regular"/>
                </a:rPr>
                <a:t>weeks.</a:t>
              </a:r>
              <a:endParaRPr lang="lv-LV" dirty="0">
                <a:latin typeface="Averta PE Regular"/>
                <a:ea typeface="Averta PE Regular"/>
                <a:cs typeface="Averta PE Regular"/>
                <a:sym typeface="Averta PE Regular"/>
              </a:endParaRPr>
            </a:p>
            <a:p>
              <a:pPr marL="254000" indent="-254000">
                <a:spcBef>
                  <a:spcPts val="600"/>
                </a:spcBef>
                <a:buClr>
                  <a:srgbClr val="2D2C2C"/>
                </a:buClr>
                <a:buSzPct val="120000"/>
                <a:buFont typeface="Arial"/>
                <a:buBlip>
                  <a:blip r:embed="rId3"/>
                </a:buBlip>
                <a:defRPr sz="1600">
                  <a:solidFill>
                    <a:srgbClr val="2D2C2C"/>
                  </a:solidFill>
                  <a:latin typeface="Averta PE Bold"/>
                  <a:ea typeface="Averta PE Bold"/>
                  <a:cs typeface="Averta PE Bold"/>
                  <a:sym typeface="Averta PE Bold"/>
                </a:defRPr>
              </a:pPr>
              <a:r>
                <a:rPr lang="lv-LV" dirty="0" err="1">
                  <a:latin typeface="Averta PE Regular"/>
                  <a:ea typeface="Averta PE Regular"/>
                  <a:cs typeface="Averta PE Regular"/>
                  <a:sym typeface="Averta PE Regular"/>
                </a:rPr>
                <a:t>Proposal</a:t>
              </a:r>
              <a:r>
                <a:rPr lang="lv-LV" dirty="0">
                  <a:latin typeface="Averta PE Regular"/>
                  <a:ea typeface="Averta PE Regular"/>
                  <a:cs typeface="Averta PE Regular"/>
                  <a:sym typeface="Averta PE Regular"/>
                </a:rPr>
                <a:t> </a:t>
              </a:r>
              <a:r>
                <a:rPr lang="lv-LV" dirty="0" err="1">
                  <a:latin typeface="Averta PE Regular"/>
                  <a:ea typeface="Averta PE Regular"/>
                  <a:cs typeface="Averta PE Regular"/>
                  <a:sym typeface="Averta PE Regular"/>
                </a:rPr>
                <a:t>template</a:t>
              </a:r>
              <a:r>
                <a:rPr lang="lv-LV" dirty="0">
                  <a:latin typeface="Averta PE Regular"/>
                  <a:ea typeface="Averta PE Regular"/>
                  <a:cs typeface="Averta PE Regular"/>
                  <a:sym typeface="Averta PE Regular"/>
                </a:rPr>
                <a:t> </a:t>
              </a:r>
              <a:r>
                <a:rPr lang="lv-LV" dirty="0" err="1">
                  <a:latin typeface="Averta PE Regular"/>
                  <a:ea typeface="Averta PE Regular"/>
                  <a:cs typeface="Averta PE Regular"/>
                  <a:sym typeface="Averta PE Regular"/>
                </a:rPr>
                <a:t>of</a:t>
              </a:r>
              <a:r>
                <a:rPr lang="lv-LV" dirty="0">
                  <a:latin typeface="Averta PE Regular"/>
                  <a:ea typeface="Averta PE Regular"/>
                  <a:cs typeface="Averta PE Regular"/>
                  <a:sym typeface="Averta PE Regular"/>
                </a:rPr>
                <a:t> 12 </a:t>
              </a:r>
              <a:r>
                <a:rPr lang="lv-LV" dirty="0" err="1">
                  <a:latin typeface="Averta PE Regular"/>
                  <a:ea typeface="Averta PE Regular"/>
                  <a:cs typeface="Averta PE Regular"/>
                  <a:sym typeface="Averta PE Regular"/>
                </a:rPr>
                <a:t>pages</a:t>
              </a:r>
              <a:r>
                <a:rPr lang="lv-LV" dirty="0">
                  <a:latin typeface="Averta PE Regular"/>
                  <a:ea typeface="Averta PE Regular"/>
                  <a:cs typeface="Averta PE Regular"/>
                  <a:sym typeface="Averta PE Regular"/>
                </a:rPr>
                <a:t>, 3 min video, 10 </a:t>
              </a:r>
              <a:r>
                <a:rPr lang="lv-LV" dirty="0" err="1">
                  <a:latin typeface="Averta PE Regular"/>
                  <a:ea typeface="Averta PE Regular"/>
                  <a:cs typeface="Averta PE Regular"/>
                  <a:sym typeface="Averta PE Regular"/>
                </a:rPr>
                <a:t>pitch</a:t>
              </a:r>
              <a:r>
                <a:rPr lang="lv-LV" dirty="0">
                  <a:latin typeface="Averta PE Regular"/>
                  <a:ea typeface="Averta PE Regular"/>
                  <a:cs typeface="Averta PE Regular"/>
                  <a:sym typeface="Averta PE Regular"/>
                </a:rPr>
                <a:t> </a:t>
              </a:r>
              <a:r>
                <a:rPr lang="lv-LV" dirty="0" err="1">
                  <a:latin typeface="Averta PE Regular"/>
                  <a:ea typeface="Averta PE Regular"/>
                  <a:cs typeface="Averta PE Regular"/>
                  <a:sym typeface="Averta PE Regular"/>
                </a:rPr>
                <a:t>ppt</a:t>
              </a:r>
              <a:endParaRPr lang="lv-LV" dirty="0">
                <a:latin typeface="Averta PE Regular"/>
                <a:ea typeface="Averta PE Regular"/>
                <a:cs typeface="Averta PE Regular"/>
                <a:sym typeface="Averta PE Regular"/>
              </a:endParaRPr>
            </a:p>
            <a:p>
              <a:pPr marL="254000" indent="-254000">
                <a:spcBef>
                  <a:spcPts val="600"/>
                </a:spcBef>
                <a:buClr>
                  <a:srgbClr val="2D2C2C"/>
                </a:buClr>
                <a:buSzPct val="120000"/>
                <a:buFont typeface="Arial"/>
                <a:buBlip>
                  <a:blip r:embed="rId3"/>
                </a:buBlip>
                <a:defRPr sz="1600">
                  <a:solidFill>
                    <a:srgbClr val="2D2C2C"/>
                  </a:solidFill>
                  <a:latin typeface="Averta PE Bold"/>
                  <a:ea typeface="Averta PE Bold"/>
                  <a:cs typeface="Averta PE Bold"/>
                  <a:sym typeface="Averta PE Bold"/>
                </a:defRPr>
              </a:pPr>
              <a:endParaRPr dirty="0">
                <a:latin typeface="Averta PE Regular"/>
                <a:ea typeface="Averta PE Regular"/>
                <a:cs typeface="Averta PE Regular"/>
                <a:sym typeface="Averta PE Regular"/>
              </a:endParaRPr>
            </a:p>
          </p:txBody>
        </p:sp>
        <p:sp>
          <p:nvSpPr>
            <p:cNvPr id="588" name="TextBox 14"/>
            <p:cNvSpPr txBox="1"/>
            <p:nvPr/>
          </p:nvSpPr>
          <p:spPr>
            <a:xfrm>
              <a:off x="0" y="577468"/>
              <a:ext cx="3164352" cy="383541"/>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tIns="45719" rIns="45719" bIns="45719" numCol="1" anchor="t">
              <a:spAutoFit/>
            </a:bodyPr>
            <a:lstStyle>
              <a:lvl1pPr>
                <a:defRPr b="1">
                  <a:solidFill>
                    <a:srgbClr val="533E8D"/>
                  </a:solidFill>
                  <a:latin typeface="Averta PE Bold"/>
                  <a:ea typeface="Averta PE Bold"/>
                  <a:cs typeface="Averta PE Bold"/>
                  <a:sym typeface="Averta PE Bold"/>
                </a:defRPr>
              </a:lvl1pPr>
            </a:lstStyle>
            <a:p>
              <a:r>
                <a:t>IDEA PRESENTATION</a:t>
              </a:r>
            </a:p>
          </p:txBody>
        </p:sp>
        <p:sp>
          <p:nvSpPr>
            <p:cNvPr id="589" name="TextBox 59"/>
            <p:cNvSpPr txBox="1"/>
            <p:nvPr/>
          </p:nvSpPr>
          <p:spPr>
            <a:xfrm>
              <a:off x="-38100" y="-101600"/>
              <a:ext cx="2073282" cy="497840"/>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tIns="45719" rIns="45719" bIns="45719" numCol="1" anchor="t">
              <a:spAutoFit/>
            </a:bodyPr>
            <a:lstStyle>
              <a:lvl1pPr>
                <a:defRPr sz="2600">
                  <a:solidFill>
                    <a:srgbClr val="2C2C2C"/>
                  </a:solidFill>
                  <a:latin typeface="Averta PE Bold"/>
                  <a:ea typeface="Averta PE Bold"/>
                  <a:cs typeface="Averta PE Bold"/>
                  <a:sym typeface="Averta PE Bold"/>
                </a:defRPr>
              </a:lvl1pPr>
            </a:lstStyle>
            <a:p>
              <a:r>
                <a:t>Step 1</a:t>
              </a:r>
            </a:p>
          </p:txBody>
        </p:sp>
      </p:grpSp>
      <p:grpSp>
        <p:nvGrpSpPr>
          <p:cNvPr id="594" name="Group"/>
          <p:cNvGrpSpPr/>
          <p:nvPr/>
        </p:nvGrpSpPr>
        <p:grpSpPr>
          <a:xfrm>
            <a:off x="4423866" y="2093403"/>
            <a:ext cx="3433517" cy="3996955"/>
            <a:chOff x="-266700" y="-136272"/>
            <a:chExt cx="3433516" cy="3996954"/>
          </a:xfrm>
        </p:grpSpPr>
        <p:sp>
          <p:nvSpPr>
            <p:cNvPr id="591" name="TextBox 36"/>
            <p:cNvSpPr txBox="1"/>
            <p:nvPr/>
          </p:nvSpPr>
          <p:spPr>
            <a:xfrm>
              <a:off x="-266700" y="1075307"/>
              <a:ext cx="3433516" cy="2785375"/>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tIns="45719" rIns="45719" bIns="45719" numCol="1" anchor="t">
              <a:spAutoFit/>
            </a:bodyPr>
            <a:lstStyle/>
            <a:p>
              <a:pPr marL="254000" indent="-254000">
                <a:spcBef>
                  <a:spcPts val="600"/>
                </a:spcBef>
                <a:buClr>
                  <a:srgbClr val="2D2C2C"/>
                </a:buClr>
                <a:buSzPct val="120000"/>
                <a:buFont typeface="Arial"/>
                <a:buBlip>
                  <a:blip r:embed="rId3"/>
                </a:buBlip>
                <a:defRPr sz="1600">
                  <a:solidFill>
                    <a:srgbClr val="2D2C2C"/>
                  </a:solidFill>
                  <a:latin typeface="Averta PE Bold"/>
                  <a:ea typeface="Averta PE Bold"/>
                  <a:cs typeface="Averta PE Bold"/>
                  <a:sym typeface="Averta PE Bold"/>
                </a:defRPr>
              </a:pPr>
              <a:r>
                <a:rPr dirty="0"/>
                <a:t>Successful step 1 applicants submit their full proposal to regular cut-off deadlines, to be assessed by remote evaluators.</a:t>
              </a:r>
            </a:p>
            <a:p>
              <a:pPr marL="254000" indent="-254000">
                <a:spcBef>
                  <a:spcPts val="600"/>
                </a:spcBef>
                <a:buClr>
                  <a:srgbClr val="2D2C2C"/>
                </a:buClr>
                <a:buSzPct val="120000"/>
                <a:buFont typeface="Arial"/>
                <a:buBlip>
                  <a:blip r:embed="rId3"/>
                </a:buBlip>
                <a:defRPr sz="1600">
                  <a:solidFill>
                    <a:srgbClr val="2D2C2C"/>
                  </a:solidFill>
                  <a:latin typeface="Averta PE Bold"/>
                  <a:ea typeface="Averta PE Bold"/>
                  <a:cs typeface="Averta PE Bold"/>
                  <a:sym typeface="Averta PE Bold"/>
                </a:defRPr>
              </a:pPr>
              <a:r>
                <a:rPr dirty="0">
                  <a:latin typeface="Averta PE Regular"/>
                  <a:ea typeface="Averta PE Regular"/>
                  <a:cs typeface="Averta PE Regular"/>
                  <a:sym typeface="Averta PE Regular"/>
                </a:rPr>
                <a:t>To help you draft your full proposal, </a:t>
              </a:r>
              <a:r>
                <a:rPr dirty="0"/>
                <a:t>you will be entitled to receive 3 days of remote coaching from the EIC Business Acceleration Services.</a:t>
              </a:r>
              <a:endParaRPr lang="lv-LV" dirty="0"/>
            </a:p>
            <a:p>
              <a:pPr>
                <a:spcBef>
                  <a:spcPts val="600"/>
                </a:spcBef>
                <a:buClr>
                  <a:srgbClr val="2D2C2C"/>
                </a:buClr>
                <a:buSzPct val="120000"/>
                <a:defRPr sz="1600">
                  <a:solidFill>
                    <a:srgbClr val="2D2C2C"/>
                  </a:solidFill>
                  <a:latin typeface="Averta PE Bold"/>
                  <a:ea typeface="Averta PE Bold"/>
                  <a:cs typeface="Averta PE Bold"/>
                  <a:sym typeface="Averta PE Bold"/>
                </a:defRPr>
              </a:pPr>
              <a:endParaRPr lang="lv-LV" dirty="0"/>
            </a:p>
            <a:p>
              <a:pPr marL="711200" lvl="1" indent="-254000">
                <a:spcBef>
                  <a:spcPts val="600"/>
                </a:spcBef>
                <a:buClr>
                  <a:srgbClr val="2D2C2C"/>
                </a:buClr>
                <a:buSzPct val="120000"/>
                <a:buBlip>
                  <a:blip r:embed="rId3"/>
                </a:buBlip>
                <a:defRPr sz="1600">
                  <a:solidFill>
                    <a:srgbClr val="2D2C2C"/>
                  </a:solidFill>
                  <a:latin typeface="Averta PE Bold"/>
                  <a:ea typeface="Averta PE Bold"/>
                  <a:cs typeface="Averta PE Bold"/>
                  <a:sym typeface="Averta PE Bold"/>
                </a:defRPr>
              </a:pPr>
              <a:r>
                <a:rPr lang="lv-LV" dirty="0" err="1"/>
                <a:t>Next</a:t>
              </a:r>
              <a:r>
                <a:rPr lang="lv-LV" dirty="0"/>
                <a:t> step: 3 </a:t>
              </a:r>
              <a:r>
                <a:rPr lang="lv-LV" dirty="0" err="1"/>
                <a:t>GOs</a:t>
              </a:r>
              <a:endParaRPr dirty="0"/>
            </a:p>
          </p:txBody>
        </p:sp>
        <p:sp>
          <p:nvSpPr>
            <p:cNvPr id="592" name="TextBox 14"/>
            <p:cNvSpPr txBox="1"/>
            <p:nvPr/>
          </p:nvSpPr>
          <p:spPr>
            <a:xfrm>
              <a:off x="0" y="577468"/>
              <a:ext cx="1596200" cy="383541"/>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tIns="45719" rIns="45719" bIns="45719" numCol="1" anchor="t">
              <a:spAutoFit/>
            </a:bodyPr>
            <a:lstStyle>
              <a:lvl1pPr>
                <a:defRPr b="1">
                  <a:solidFill>
                    <a:srgbClr val="533E8D"/>
                  </a:solidFill>
                  <a:latin typeface="Averta PE Bold"/>
                  <a:ea typeface="Averta PE Bold"/>
                  <a:cs typeface="Averta PE Bold"/>
                  <a:sym typeface="Averta PE Bold"/>
                </a:defRPr>
              </a:lvl1pPr>
            </a:lstStyle>
            <a:p>
              <a:r>
                <a:t>SUBMISSION</a:t>
              </a:r>
            </a:p>
          </p:txBody>
        </p:sp>
        <p:sp>
          <p:nvSpPr>
            <p:cNvPr id="593" name="TextBox 59"/>
            <p:cNvSpPr txBox="1"/>
            <p:nvPr/>
          </p:nvSpPr>
          <p:spPr>
            <a:xfrm>
              <a:off x="0" y="-136272"/>
              <a:ext cx="2060582" cy="497841"/>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tIns="45719" rIns="45719" bIns="45719" numCol="1" anchor="t">
              <a:spAutoFit/>
            </a:bodyPr>
            <a:lstStyle>
              <a:lvl1pPr>
                <a:defRPr sz="2600">
                  <a:solidFill>
                    <a:srgbClr val="2C2C2C"/>
                  </a:solidFill>
                  <a:latin typeface="Averta PE Bold"/>
                  <a:ea typeface="Averta PE Bold"/>
                  <a:cs typeface="Averta PE Bold"/>
                  <a:sym typeface="Averta PE Bold"/>
                </a:defRPr>
              </a:lvl1pPr>
            </a:lstStyle>
            <a:p>
              <a:r>
                <a:t>Step 2</a:t>
              </a:r>
            </a:p>
          </p:txBody>
        </p:sp>
      </p:grpSp>
      <p:grpSp>
        <p:nvGrpSpPr>
          <p:cNvPr id="598" name="Group"/>
          <p:cNvGrpSpPr/>
          <p:nvPr/>
        </p:nvGrpSpPr>
        <p:grpSpPr>
          <a:xfrm>
            <a:off x="8372771" y="908875"/>
            <a:ext cx="3445871" cy="4595171"/>
            <a:chOff x="-216694" y="-127000"/>
            <a:chExt cx="3445869" cy="4595169"/>
          </a:xfrm>
        </p:grpSpPr>
        <p:sp>
          <p:nvSpPr>
            <p:cNvPr id="595" name="TextBox 36"/>
            <p:cNvSpPr txBox="1"/>
            <p:nvPr/>
          </p:nvSpPr>
          <p:spPr>
            <a:xfrm>
              <a:off x="-216694" y="1113408"/>
              <a:ext cx="3445869" cy="3354761"/>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tIns="45719" rIns="45719" bIns="45719" numCol="1" anchor="t">
              <a:spAutoFit/>
            </a:bodyPr>
            <a:lstStyle/>
            <a:p>
              <a:pPr marL="254000" indent="-254000">
                <a:spcBef>
                  <a:spcPts val="600"/>
                </a:spcBef>
                <a:buClr>
                  <a:srgbClr val="2D2C2C"/>
                </a:buClr>
                <a:buSzPct val="120000"/>
                <a:buFont typeface="Arial"/>
                <a:buBlip>
                  <a:blip r:embed="rId3"/>
                </a:buBlip>
                <a:defRPr sz="1600">
                  <a:solidFill>
                    <a:srgbClr val="2D2C2C"/>
                  </a:solidFill>
                  <a:latin typeface="Averta PE Bold"/>
                  <a:ea typeface="Averta PE Bold"/>
                  <a:cs typeface="Averta PE Bold"/>
                  <a:sym typeface="Averta PE Bold"/>
                </a:defRPr>
              </a:pPr>
              <a:r>
                <a:rPr dirty="0"/>
                <a:t>Successful Step 2 applicants will pitch their innovation in front of EIC Jury Members. </a:t>
              </a:r>
              <a:r>
                <a:rPr dirty="0">
                  <a:latin typeface="Averta PE Regular"/>
                  <a:ea typeface="Averta PE Regular"/>
                  <a:cs typeface="Averta PE Regular"/>
                  <a:sym typeface="Averta PE Regular"/>
                </a:rPr>
                <a:t>If selected, applicants will be awarded funding.</a:t>
              </a:r>
            </a:p>
            <a:p>
              <a:pPr>
                <a:spcBef>
                  <a:spcPts val="600"/>
                </a:spcBef>
                <a:defRPr sz="1600">
                  <a:solidFill>
                    <a:srgbClr val="2D2C2C"/>
                  </a:solidFill>
                  <a:latin typeface="Averta PE Bold"/>
                  <a:ea typeface="Averta PE Bold"/>
                  <a:cs typeface="Averta PE Bold"/>
                  <a:sym typeface="Averta PE Bold"/>
                </a:defRPr>
              </a:pPr>
              <a:endParaRPr dirty="0">
                <a:latin typeface="Averta PE Regular"/>
                <a:ea typeface="Averta PE Regular"/>
                <a:cs typeface="Averta PE Regular"/>
                <a:sym typeface="Averta PE Regular"/>
              </a:endParaRPr>
            </a:p>
            <a:p>
              <a:pPr marL="228600" indent="-228600">
                <a:spcBef>
                  <a:spcPts val="600"/>
                </a:spcBef>
                <a:buClr>
                  <a:srgbClr val="2D2C2C"/>
                </a:buClr>
                <a:buSzPct val="100000"/>
                <a:buFont typeface="Arial"/>
                <a:buChar char="๏"/>
                <a:defRPr sz="1600">
                  <a:solidFill>
                    <a:srgbClr val="2D2C2C"/>
                  </a:solidFill>
                  <a:latin typeface="Averta PE Bold"/>
                  <a:ea typeface="Averta PE Bold"/>
                  <a:cs typeface="Averta PE Bold"/>
                  <a:sym typeface="Averta PE Bold"/>
                </a:defRPr>
              </a:pPr>
              <a:r>
                <a:rPr dirty="0">
                  <a:latin typeface="Averta PE Regular"/>
                  <a:ea typeface="Averta PE Regular"/>
                  <a:cs typeface="Averta PE Regular"/>
                  <a:sym typeface="Averta PE Regular"/>
                </a:rPr>
                <a:t>If not selected, applicants will be</a:t>
              </a:r>
              <a:r>
                <a:rPr dirty="0"/>
                <a:t> awarded a Seal of Excellence to help you secure funding from other sources as well as get support from EIC Business Acceleration Services.</a:t>
              </a:r>
              <a:endParaRPr lang="lv-LV" dirty="0"/>
            </a:p>
            <a:p>
              <a:pPr marL="228600" indent="-228600">
                <a:spcBef>
                  <a:spcPts val="600"/>
                </a:spcBef>
                <a:buClr>
                  <a:srgbClr val="2D2C2C"/>
                </a:buClr>
                <a:buSzPct val="100000"/>
                <a:buFont typeface="Arial"/>
                <a:buChar char="๏"/>
                <a:defRPr sz="1600">
                  <a:solidFill>
                    <a:srgbClr val="2D2C2C"/>
                  </a:solidFill>
                  <a:latin typeface="Averta PE Bold"/>
                  <a:ea typeface="Averta PE Bold"/>
                  <a:cs typeface="Averta PE Bold"/>
                  <a:sym typeface="Averta PE Bold"/>
                </a:defRPr>
              </a:pPr>
              <a:endParaRPr lang="lv-LV" dirty="0"/>
            </a:p>
            <a:p>
              <a:pPr marL="685800" lvl="1" indent="-228600">
                <a:spcBef>
                  <a:spcPts val="600"/>
                </a:spcBef>
                <a:buClr>
                  <a:srgbClr val="2D2C2C"/>
                </a:buClr>
                <a:buSzPct val="100000"/>
                <a:buFont typeface="Arial"/>
                <a:buChar char="๏"/>
                <a:defRPr sz="1600">
                  <a:solidFill>
                    <a:srgbClr val="2D2C2C"/>
                  </a:solidFill>
                  <a:latin typeface="Averta PE Bold"/>
                  <a:ea typeface="Averta PE Bold"/>
                  <a:cs typeface="Averta PE Bold"/>
                  <a:sym typeface="Averta PE Bold"/>
                </a:defRPr>
              </a:pPr>
              <a:r>
                <a:rPr lang="lv-LV" dirty="0" err="1"/>
                <a:t>SoE</a:t>
              </a:r>
              <a:endParaRPr dirty="0"/>
            </a:p>
          </p:txBody>
        </p:sp>
        <p:sp>
          <p:nvSpPr>
            <p:cNvPr id="596" name="TextBox 14"/>
            <p:cNvSpPr txBox="1"/>
            <p:nvPr/>
          </p:nvSpPr>
          <p:spPr>
            <a:xfrm>
              <a:off x="0" y="552068"/>
              <a:ext cx="3164352" cy="383541"/>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tIns="45719" rIns="45719" bIns="45719" numCol="1" anchor="t">
              <a:spAutoFit/>
            </a:bodyPr>
            <a:lstStyle>
              <a:lvl1pPr>
                <a:defRPr b="1">
                  <a:solidFill>
                    <a:srgbClr val="533E8D"/>
                  </a:solidFill>
                  <a:latin typeface="Averta PE Bold"/>
                  <a:ea typeface="Averta PE Bold"/>
                  <a:cs typeface="Averta PE Bold"/>
                  <a:sym typeface="Averta PE Bold"/>
                </a:defRPr>
              </a:lvl1pPr>
            </a:lstStyle>
            <a:p>
              <a:r>
                <a:t>PITCH</a:t>
              </a:r>
            </a:p>
          </p:txBody>
        </p:sp>
        <p:sp>
          <p:nvSpPr>
            <p:cNvPr id="597" name="TextBox 59"/>
            <p:cNvSpPr txBox="1"/>
            <p:nvPr/>
          </p:nvSpPr>
          <p:spPr>
            <a:xfrm>
              <a:off x="0" y="-127000"/>
              <a:ext cx="2060582" cy="497840"/>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tIns="45719" rIns="45719" bIns="45719" numCol="1" anchor="t">
              <a:spAutoFit/>
            </a:bodyPr>
            <a:lstStyle>
              <a:lvl1pPr>
                <a:defRPr sz="2600">
                  <a:solidFill>
                    <a:srgbClr val="2C2C2C"/>
                  </a:solidFill>
                  <a:latin typeface="Averta PE Bold"/>
                  <a:ea typeface="Averta PE Bold"/>
                  <a:cs typeface="Averta PE Bold"/>
                  <a:sym typeface="Averta PE Bold"/>
                </a:defRPr>
              </a:lvl1pPr>
            </a:lstStyle>
            <a:p>
              <a:r>
                <a:t>Step 3</a:t>
              </a:r>
            </a:p>
          </p:txBody>
        </p:sp>
      </p:grpSp>
      <p:pic>
        <p:nvPicPr>
          <p:cNvPr id="599" name="Image" descr="Image"/>
          <p:cNvPicPr>
            <a:picLocks noChangeAspect="1"/>
          </p:cNvPicPr>
          <p:nvPr/>
        </p:nvPicPr>
        <p:blipFill>
          <a:blip r:embed="rId4" cstate="hqprint">
            <a:extLst>
              <a:ext uri="{28A0092B-C50C-407E-A947-70E740481C1C}">
                <a14:useLocalDpi xmlns:a14="http://schemas.microsoft.com/office/drawing/2010/main"/>
              </a:ext>
            </a:extLst>
          </a:blip>
          <a:stretch>
            <a:fillRect/>
          </a:stretch>
        </p:blipFill>
        <p:spPr>
          <a:xfrm>
            <a:off x="6406112" y="1201434"/>
            <a:ext cx="1067327" cy="1521917"/>
          </a:xfrm>
          <a:prstGeom prst="rect">
            <a:avLst/>
          </a:prstGeom>
          <a:ln w="12700">
            <a:miter lim="400000"/>
          </a:ln>
        </p:spPr>
      </p:pic>
      <p:pic>
        <p:nvPicPr>
          <p:cNvPr id="600" name="Image" descr="Image"/>
          <p:cNvPicPr>
            <a:picLocks noChangeAspect="1"/>
          </p:cNvPicPr>
          <p:nvPr/>
        </p:nvPicPr>
        <p:blipFill>
          <a:blip r:embed="rId5" cstate="hqprint">
            <a:extLst>
              <a:ext uri="{28A0092B-C50C-407E-A947-70E740481C1C}">
                <a14:useLocalDpi xmlns:a14="http://schemas.microsoft.com/office/drawing/2010/main"/>
              </a:ext>
            </a:extLst>
          </a:blip>
          <a:stretch>
            <a:fillRect/>
          </a:stretch>
        </p:blipFill>
        <p:spPr>
          <a:xfrm>
            <a:off x="10112682" y="252586"/>
            <a:ext cx="1028204" cy="1521935"/>
          </a:xfrm>
          <a:prstGeom prst="rect">
            <a:avLst/>
          </a:prstGeom>
          <a:ln w="12700">
            <a:miter lim="400000"/>
          </a:ln>
        </p:spPr>
      </p:pic>
      <p:pic>
        <p:nvPicPr>
          <p:cNvPr id="601" name="Image" descr="Image"/>
          <p:cNvPicPr>
            <a:picLocks noChangeAspect="1"/>
          </p:cNvPicPr>
          <p:nvPr/>
        </p:nvPicPr>
        <p:blipFill>
          <a:blip r:embed="rId6" cstate="hqprint">
            <a:extLst>
              <a:ext uri="{28A0092B-C50C-407E-A947-70E740481C1C}">
                <a14:useLocalDpi xmlns:a14="http://schemas.microsoft.com/office/drawing/2010/main"/>
              </a:ext>
            </a:extLst>
          </a:blip>
          <a:stretch>
            <a:fillRect/>
          </a:stretch>
        </p:blipFill>
        <p:spPr>
          <a:xfrm rot="19541321" flipH="1">
            <a:off x="1759793" y="2850008"/>
            <a:ext cx="2095501" cy="1433563"/>
          </a:xfrm>
          <a:prstGeom prst="rect">
            <a:avLst/>
          </a:prstGeom>
          <a:ln w="12700">
            <a:miter lim="400000"/>
          </a:ln>
        </p:spPr>
      </p:pic>
    </p:spTree>
  </p:cSld>
  <p:clrMapOvr>
    <a:masterClrMapping/>
  </p:clrMapOvr>
  <p:transition spd="med">
    <p:pull/>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3" name="Rectangle"/>
          <p:cNvSpPr/>
          <p:nvPr/>
        </p:nvSpPr>
        <p:spPr>
          <a:xfrm>
            <a:off x="-12700" y="2576471"/>
            <a:ext cx="12217400" cy="469765"/>
          </a:xfrm>
          <a:prstGeom prst="rect">
            <a:avLst/>
          </a:prstGeom>
          <a:solidFill>
            <a:srgbClr val="513687"/>
          </a:solidFill>
          <a:ln w="12700">
            <a:miter lim="400000"/>
          </a:ln>
        </p:spPr>
        <p:txBody>
          <a:bodyPr lIns="45719" rIns="45719" anchor="ctr"/>
          <a:lstStyle/>
          <a:p>
            <a:pPr>
              <a:defRPr>
                <a:solidFill>
                  <a:srgbClr val="513687"/>
                </a:solidFill>
              </a:defRPr>
            </a:pPr>
            <a:endParaRPr/>
          </a:p>
        </p:txBody>
      </p:sp>
      <p:sp>
        <p:nvSpPr>
          <p:cNvPr id="604" name="Rectangle 13"/>
          <p:cNvSpPr/>
          <p:nvPr/>
        </p:nvSpPr>
        <p:spPr>
          <a:xfrm>
            <a:off x="7729051" y="2576471"/>
            <a:ext cx="2236856" cy="469765"/>
          </a:xfrm>
          <a:prstGeom prst="rect">
            <a:avLst/>
          </a:prstGeom>
          <a:solidFill>
            <a:srgbClr val="CC2F2F"/>
          </a:solidFill>
          <a:ln w="12700">
            <a:miter lim="400000"/>
          </a:ln>
        </p:spPr>
        <p:txBody>
          <a:bodyPr lIns="45719" rIns="45719" anchor="ctr"/>
          <a:lstStyle/>
          <a:p>
            <a:pPr algn="ctr">
              <a:defRPr sz="2000">
                <a:solidFill>
                  <a:srgbClr val="FFFFFF"/>
                </a:solidFill>
              </a:defRPr>
            </a:pPr>
            <a:endParaRPr/>
          </a:p>
        </p:txBody>
      </p:sp>
      <p:sp>
        <p:nvSpPr>
          <p:cNvPr id="605" name="Rectangle"/>
          <p:cNvSpPr/>
          <p:nvPr/>
        </p:nvSpPr>
        <p:spPr>
          <a:xfrm>
            <a:off x="-12700" y="1844316"/>
            <a:ext cx="12217400" cy="751841"/>
          </a:xfrm>
          <a:prstGeom prst="rect">
            <a:avLst/>
          </a:prstGeom>
          <a:solidFill>
            <a:srgbClr val="513687">
              <a:alpha val="20000"/>
            </a:srgbClr>
          </a:solidFill>
          <a:ln w="12700">
            <a:miter lim="400000"/>
          </a:ln>
        </p:spPr>
        <p:txBody>
          <a:bodyPr lIns="45719" rIns="45719" anchor="ctr"/>
          <a:lstStyle/>
          <a:p>
            <a:r>
              <a:rPr lang="lv-LV" dirty="0"/>
              <a:t>  </a:t>
            </a:r>
            <a:endParaRPr dirty="0"/>
          </a:p>
        </p:txBody>
      </p:sp>
      <p:sp>
        <p:nvSpPr>
          <p:cNvPr id="606" name="Rectangle 13"/>
          <p:cNvSpPr/>
          <p:nvPr/>
        </p:nvSpPr>
        <p:spPr>
          <a:xfrm>
            <a:off x="4988011" y="2576471"/>
            <a:ext cx="2236855" cy="469765"/>
          </a:xfrm>
          <a:prstGeom prst="rect">
            <a:avLst/>
          </a:prstGeom>
          <a:solidFill>
            <a:srgbClr val="2C2C2D"/>
          </a:solidFill>
          <a:ln w="12700">
            <a:miter lim="400000"/>
          </a:ln>
        </p:spPr>
        <p:txBody>
          <a:bodyPr lIns="45719" rIns="45719" anchor="ctr"/>
          <a:lstStyle/>
          <a:p>
            <a:pPr algn="ctr">
              <a:defRPr>
                <a:solidFill>
                  <a:srgbClr val="FFFFFF"/>
                </a:solidFill>
              </a:defRPr>
            </a:pPr>
            <a:endParaRPr/>
          </a:p>
        </p:txBody>
      </p:sp>
      <p:sp>
        <p:nvSpPr>
          <p:cNvPr id="607" name="Rectangle"/>
          <p:cNvSpPr/>
          <p:nvPr/>
        </p:nvSpPr>
        <p:spPr>
          <a:xfrm>
            <a:off x="28915" y="2957308"/>
            <a:ext cx="12217400" cy="3879098"/>
          </a:xfrm>
          <a:prstGeom prst="rect">
            <a:avLst/>
          </a:prstGeom>
          <a:solidFill>
            <a:srgbClr val="513687">
              <a:alpha val="5000"/>
            </a:srgbClr>
          </a:solidFill>
          <a:ln w="12700">
            <a:miter lim="400000"/>
          </a:ln>
        </p:spPr>
        <p:txBody>
          <a:bodyPr lIns="45719" rIns="45719" anchor="ctr"/>
          <a:lstStyle/>
          <a:p>
            <a:pPr>
              <a:defRPr sz="1600"/>
            </a:pPr>
            <a:endParaRPr dirty="0"/>
          </a:p>
        </p:txBody>
      </p:sp>
      <p:sp>
        <p:nvSpPr>
          <p:cNvPr id="608" name="Rectangle"/>
          <p:cNvSpPr/>
          <p:nvPr/>
        </p:nvSpPr>
        <p:spPr>
          <a:xfrm>
            <a:off x="-12700" y="-23285"/>
            <a:ext cx="12217400" cy="1907689"/>
          </a:xfrm>
          <a:prstGeom prst="rect">
            <a:avLst/>
          </a:prstGeom>
          <a:solidFill>
            <a:srgbClr val="513687"/>
          </a:solidFill>
          <a:ln w="12700">
            <a:miter lim="400000"/>
          </a:ln>
        </p:spPr>
        <p:txBody>
          <a:bodyPr lIns="45719" rIns="45719" anchor="ctr"/>
          <a:lstStyle/>
          <a:p>
            <a:endParaRPr/>
          </a:p>
        </p:txBody>
      </p:sp>
      <p:sp>
        <p:nvSpPr>
          <p:cNvPr id="609" name="TextBox 38"/>
          <p:cNvSpPr txBox="1"/>
          <p:nvPr/>
        </p:nvSpPr>
        <p:spPr>
          <a:xfrm>
            <a:off x="2697650" y="2666554"/>
            <a:ext cx="1874394" cy="33274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lnSpc>
                <a:spcPct val="150000"/>
              </a:lnSpc>
              <a:defRPr sz="1500">
                <a:solidFill>
                  <a:srgbClr val="FFFFFF"/>
                </a:solidFill>
              </a:defRPr>
            </a:lvl1pPr>
          </a:lstStyle>
          <a:p>
            <a:r>
              <a:t>EIC PATHFINDER</a:t>
            </a:r>
          </a:p>
        </p:txBody>
      </p:sp>
      <p:sp>
        <p:nvSpPr>
          <p:cNvPr id="610" name="TextBox 36"/>
          <p:cNvSpPr txBox="1"/>
          <p:nvPr/>
        </p:nvSpPr>
        <p:spPr>
          <a:xfrm>
            <a:off x="5303613" y="2666554"/>
            <a:ext cx="1874394" cy="33274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lnSpc>
                <a:spcPct val="150000"/>
              </a:lnSpc>
              <a:defRPr sz="1500">
                <a:solidFill>
                  <a:srgbClr val="FFFFFF"/>
                </a:solidFill>
              </a:defRPr>
            </a:lvl1pPr>
          </a:lstStyle>
          <a:p>
            <a:r>
              <a:t>EIC TRANSITION</a:t>
            </a:r>
          </a:p>
        </p:txBody>
      </p:sp>
      <p:sp>
        <p:nvSpPr>
          <p:cNvPr id="611" name="TextBox 38"/>
          <p:cNvSpPr txBox="1"/>
          <p:nvPr/>
        </p:nvSpPr>
        <p:spPr>
          <a:xfrm>
            <a:off x="7909576" y="2666554"/>
            <a:ext cx="2474119" cy="33274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lnSpc>
                <a:spcPct val="150000"/>
              </a:lnSpc>
              <a:defRPr sz="1500">
                <a:solidFill>
                  <a:srgbClr val="FFFFFF"/>
                </a:solidFill>
              </a:defRPr>
            </a:lvl1pPr>
          </a:lstStyle>
          <a:p>
            <a:r>
              <a:t>EIC ACCELERATOR</a:t>
            </a:r>
          </a:p>
        </p:txBody>
      </p:sp>
      <p:sp>
        <p:nvSpPr>
          <p:cNvPr id="612" name="EIC OPEN &amp; CHALLENGES OVERVIEW 2023"/>
          <p:cNvSpPr txBox="1"/>
          <p:nvPr/>
        </p:nvSpPr>
        <p:spPr>
          <a:xfrm>
            <a:off x="1846102" y="166812"/>
            <a:ext cx="8499796" cy="56134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p>
            <a:pPr algn="ctr">
              <a:lnSpc>
                <a:spcPct val="90000"/>
              </a:lnSpc>
              <a:defRPr sz="3000">
                <a:solidFill>
                  <a:srgbClr val="FFFFFF"/>
                </a:solidFill>
                <a:latin typeface="Averta PE Bold"/>
                <a:ea typeface="Averta PE Bold"/>
                <a:cs typeface="Averta PE Bold"/>
                <a:sym typeface="Averta PE Bold"/>
              </a:defRPr>
            </a:pPr>
            <a:r>
              <a:t>EIC </a:t>
            </a:r>
            <a:r>
              <a:rPr i="1"/>
              <a:t>OPEN &amp; CHALLENGES</a:t>
            </a:r>
            <a:r>
              <a:t> OVERVIEW 2023</a:t>
            </a:r>
          </a:p>
        </p:txBody>
      </p:sp>
      <p:sp>
        <p:nvSpPr>
          <p:cNvPr id="613" name="TextBox 72"/>
          <p:cNvSpPr txBox="1"/>
          <p:nvPr/>
        </p:nvSpPr>
        <p:spPr>
          <a:xfrm>
            <a:off x="5303613" y="3519232"/>
            <a:ext cx="2474119" cy="24622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p>
            <a:pPr marL="190500" indent="-190500" defTabSz="457200">
              <a:buSzPct val="100000"/>
              <a:buBlip>
                <a:blip r:embed="rId2"/>
              </a:buBlip>
              <a:defRPr sz="1000">
                <a:solidFill>
                  <a:srgbClr val="2C2C2C"/>
                </a:solidFill>
                <a:latin typeface="Averta PE Semibold"/>
                <a:ea typeface="Averta PE Semibold"/>
                <a:cs typeface="Averta PE Semibold"/>
                <a:sym typeface="Averta PE Semibold"/>
              </a:defRPr>
            </a:pPr>
            <a:r>
              <a:rPr lang="en-IE" dirty="0"/>
              <a:t>18 September </a:t>
            </a:r>
            <a:r>
              <a:rPr dirty="0"/>
              <a:t>202</a:t>
            </a:r>
            <a:r>
              <a:rPr lang="en-IE" dirty="0"/>
              <a:t>4</a:t>
            </a:r>
            <a:endParaRPr dirty="0"/>
          </a:p>
        </p:txBody>
      </p:sp>
      <p:sp>
        <p:nvSpPr>
          <p:cNvPr id="614" name="TextBox 72"/>
          <p:cNvSpPr txBox="1"/>
          <p:nvPr/>
        </p:nvSpPr>
        <p:spPr>
          <a:xfrm>
            <a:off x="5303613" y="3887195"/>
            <a:ext cx="2474119" cy="24622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marL="190500" indent="-190500" defTabSz="457200">
              <a:buSzPct val="100000"/>
              <a:buBlip>
                <a:blip r:embed="rId2"/>
              </a:buBlip>
              <a:defRPr sz="1000">
                <a:solidFill>
                  <a:srgbClr val="2C2C2C"/>
                </a:solidFill>
                <a:latin typeface="Averta PE Semibold"/>
                <a:ea typeface="Averta PE Semibold"/>
                <a:cs typeface="Averta PE Semibold"/>
                <a:sym typeface="Averta PE Semibold"/>
              </a:defRPr>
            </a:lvl1pPr>
          </a:lstStyle>
          <a:p>
            <a:r>
              <a:rPr dirty="0"/>
              <a:t>€ </a:t>
            </a:r>
            <a:r>
              <a:rPr lang="en-IE" dirty="0"/>
              <a:t>94</a:t>
            </a:r>
            <a:r>
              <a:rPr dirty="0"/>
              <a:t> MILLION</a:t>
            </a:r>
          </a:p>
        </p:txBody>
      </p:sp>
      <p:sp>
        <p:nvSpPr>
          <p:cNvPr id="615" name="TextBox 72"/>
          <p:cNvSpPr txBox="1"/>
          <p:nvPr/>
        </p:nvSpPr>
        <p:spPr>
          <a:xfrm>
            <a:off x="789592" y="3519232"/>
            <a:ext cx="935198" cy="25654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defRPr sz="1000">
                <a:solidFill>
                  <a:srgbClr val="56358C"/>
                </a:solidFill>
              </a:defRPr>
            </a:lvl1pPr>
          </a:lstStyle>
          <a:p>
            <a:r>
              <a:rPr dirty="0"/>
              <a:t>DEADLINES</a:t>
            </a:r>
          </a:p>
        </p:txBody>
      </p:sp>
      <p:sp>
        <p:nvSpPr>
          <p:cNvPr id="616" name="TextBox 72"/>
          <p:cNvSpPr txBox="1"/>
          <p:nvPr/>
        </p:nvSpPr>
        <p:spPr>
          <a:xfrm>
            <a:off x="2697650" y="3519232"/>
            <a:ext cx="1397816" cy="24622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marL="190500" indent="-190500" defTabSz="457200">
              <a:buSzPct val="100000"/>
              <a:buBlip>
                <a:blip r:embed="rId2"/>
              </a:buBlip>
              <a:defRPr sz="1000">
                <a:solidFill>
                  <a:srgbClr val="2C2C2C"/>
                </a:solidFill>
                <a:latin typeface="Averta PE Semibold"/>
                <a:ea typeface="Averta PE Semibold"/>
                <a:cs typeface="Averta PE Semibold"/>
                <a:sym typeface="Averta PE Semibold"/>
              </a:defRPr>
            </a:lvl1pPr>
          </a:lstStyle>
          <a:p>
            <a:r>
              <a:rPr strike="sngStrike" dirty="0"/>
              <a:t>7 March 202</a:t>
            </a:r>
            <a:r>
              <a:rPr lang="en-IE" strike="sngStrike" dirty="0"/>
              <a:t>4</a:t>
            </a:r>
            <a:endParaRPr strike="sngStrike" dirty="0"/>
          </a:p>
        </p:txBody>
      </p:sp>
      <p:sp>
        <p:nvSpPr>
          <p:cNvPr id="617" name="TextBox 72"/>
          <p:cNvSpPr txBox="1"/>
          <p:nvPr/>
        </p:nvSpPr>
        <p:spPr>
          <a:xfrm>
            <a:off x="789592" y="3887195"/>
            <a:ext cx="1463091" cy="25654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defRPr sz="1000">
                <a:solidFill>
                  <a:srgbClr val="56358C"/>
                </a:solidFill>
              </a:defRPr>
            </a:lvl1pPr>
          </a:lstStyle>
          <a:p>
            <a:r>
              <a:t>INDICATIVE BUDGET</a:t>
            </a:r>
          </a:p>
        </p:txBody>
      </p:sp>
      <p:sp>
        <p:nvSpPr>
          <p:cNvPr id="618" name="TextBox 72"/>
          <p:cNvSpPr txBox="1"/>
          <p:nvPr/>
        </p:nvSpPr>
        <p:spPr>
          <a:xfrm>
            <a:off x="2697650" y="3887195"/>
            <a:ext cx="1453252" cy="24622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marL="190500" indent="-190500" defTabSz="457200">
              <a:buSzPct val="100000"/>
              <a:buBlip>
                <a:blip r:embed="rId2"/>
              </a:buBlip>
              <a:defRPr sz="1000">
                <a:solidFill>
                  <a:srgbClr val="2C2C2C"/>
                </a:solidFill>
                <a:latin typeface="Averta PE Semibold"/>
                <a:ea typeface="Averta PE Semibold"/>
                <a:cs typeface="Averta PE Semibold"/>
                <a:sym typeface="Averta PE Semibold"/>
              </a:defRPr>
            </a:lvl1pPr>
          </a:lstStyle>
          <a:p>
            <a:r>
              <a:rPr dirty="0"/>
              <a:t>€ 1</a:t>
            </a:r>
            <a:r>
              <a:rPr lang="en-IE" dirty="0"/>
              <a:t>36</a:t>
            </a:r>
            <a:r>
              <a:rPr dirty="0"/>
              <a:t> MILLION</a:t>
            </a:r>
          </a:p>
        </p:txBody>
      </p:sp>
      <p:sp>
        <p:nvSpPr>
          <p:cNvPr id="619" name="TextBox 72"/>
          <p:cNvSpPr txBox="1"/>
          <p:nvPr/>
        </p:nvSpPr>
        <p:spPr>
          <a:xfrm>
            <a:off x="7909576" y="3519361"/>
            <a:ext cx="3446979" cy="40011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rIns="45719">
            <a:spAutoFit/>
          </a:bodyPr>
          <a:lstStyle/>
          <a:p>
            <a:pPr marL="190500" indent="-190500" defTabSz="457200">
              <a:buSzPct val="100000"/>
              <a:buBlip>
                <a:blip r:embed="rId2"/>
              </a:buBlip>
              <a:defRPr sz="1000">
                <a:solidFill>
                  <a:srgbClr val="2C2C2C"/>
                </a:solidFill>
                <a:latin typeface="Averta PE Semibold"/>
                <a:ea typeface="Averta PE Semibold"/>
                <a:cs typeface="Averta PE Semibold"/>
                <a:sym typeface="Averta PE Semibold"/>
              </a:defRPr>
            </a:pPr>
            <a:r>
              <a:rPr dirty="0"/>
              <a:t>Short Applications: Continuous</a:t>
            </a:r>
          </a:p>
          <a:p>
            <a:pPr marL="190500" indent="-190500" defTabSz="457200">
              <a:buSzPct val="100000"/>
              <a:buBlip>
                <a:blip r:embed="rId2"/>
              </a:buBlip>
              <a:defRPr sz="1000">
                <a:solidFill>
                  <a:srgbClr val="2C2C2C"/>
                </a:solidFill>
                <a:latin typeface="Averta PE Semibold"/>
                <a:ea typeface="Averta PE Semibold"/>
                <a:cs typeface="Averta PE Semibold"/>
                <a:sym typeface="Averta PE Semibold"/>
              </a:defRPr>
            </a:pPr>
            <a:r>
              <a:rPr lang="en-US" dirty="0"/>
              <a:t>Full Applications 2024: 3 October 2024</a:t>
            </a:r>
            <a:endParaRPr dirty="0"/>
          </a:p>
        </p:txBody>
      </p:sp>
      <p:sp>
        <p:nvSpPr>
          <p:cNvPr id="620" name="TextBox 72"/>
          <p:cNvSpPr txBox="1"/>
          <p:nvPr/>
        </p:nvSpPr>
        <p:spPr>
          <a:xfrm>
            <a:off x="7909576" y="3872186"/>
            <a:ext cx="2474119" cy="24622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marL="190500" indent="-190500" defTabSz="457200">
              <a:buSzPct val="100000"/>
              <a:buBlip>
                <a:blip r:embed="rId2"/>
              </a:buBlip>
              <a:defRPr sz="1000">
                <a:solidFill>
                  <a:srgbClr val="C3574B"/>
                </a:solidFill>
                <a:latin typeface="Averta PE Semibold"/>
                <a:ea typeface="Averta PE Semibold"/>
                <a:cs typeface="Averta PE Semibold"/>
                <a:sym typeface="Averta PE Semibold"/>
              </a:defRPr>
            </a:lvl1pPr>
          </a:lstStyle>
          <a:p>
            <a:r>
              <a:rPr dirty="0"/>
              <a:t>€ </a:t>
            </a:r>
            <a:r>
              <a:rPr lang="en-IE" dirty="0"/>
              <a:t>375</a:t>
            </a:r>
            <a:r>
              <a:rPr dirty="0"/>
              <a:t> MILLION</a:t>
            </a:r>
          </a:p>
        </p:txBody>
      </p:sp>
      <p:sp>
        <p:nvSpPr>
          <p:cNvPr id="621" name="TextBox 72"/>
          <p:cNvSpPr txBox="1"/>
          <p:nvPr/>
        </p:nvSpPr>
        <p:spPr>
          <a:xfrm>
            <a:off x="789592" y="3194792"/>
            <a:ext cx="935198" cy="33274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defRPr sz="1500">
                <a:solidFill>
                  <a:srgbClr val="2D2C2B"/>
                </a:solidFill>
                <a:latin typeface="Averta PE Bold"/>
                <a:ea typeface="Averta PE Bold"/>
                <a:cs typeface="Averta PE Bold"/>
                <a:sym typeface="Averta PE Bold"/>
              </a:defRPr>
            </a:lvl1pPr>
          </a:lstStyle>
          <a:p>
            <a:r>
              <a:t>OPEN</a:t>
            </a:r>
          </a:p>
        </p:txBody>
      </p:sp>
      <p:sp>
        <p:nvSpPr>
          <p:cNvPr id="623" name="TextBox 72"/>
          <p:cNvSpPr txBox="1"/>
          <p:nvPr/>
        </p:nvSpPr>
        <p:spPr>
          <a:xfrm>
            <a:off x="789592" y="4280558"/>
            <a:ext cx="1463091" cy="33274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defRPr sz="1500">
                <a:solidFill>
                  <a:srgbClr val="2C2C2B"/>
                </a:solidFill>
                <a:latin typeface="Averta PE Bold"/>
                <a:ea typeface="Averta PE Bold"/>
                <a:cs typeface="Averta PE Bold"/>
                <a:sym typeface="Averta PE Bold"/>
              </a:defRPr>
            </a:lvl1pPr>
          </a:lstStyle>
          <a:p>
            <a:r>
              <a:t>CHALLENGES</a:t>
            </a:r>
          </a:p>
        </p:txBody>
      </p:sp>
      <p:sp>
        <p:nvSpPr>
          <p:cNvPr id="624" name="TextBox 72"/>
          <p:cNvSpPr txBox="1"/>
          <p:nvPr/>
        </p:nvSpPr>
        <p:spPr>
          <a:xfrm>
            <a:off x="2697650" y="5422723"/>
            <a:ext cx="2605963" cy="116955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rIns="45719">
            <a:spAutoFit/>
          </a:bodyPr>
          <a:lstStyle/>
          <a:p>
            <a:pPr marL="190500" indent="-190500" defTabSz="457200">
              <a:buSzPct val="100000"/>
              <a:buBlip>
                <a:blip r:embed="rId2"/>
              </a:buBlip>
              <a:defRPr sz="1000">
                <a:solidFill>
                  <a:srgbClr val="2C2C2C"/>
                </a:solidFill>
                <a:latin typeface="Averta PE Semibold"/>
                <a:ea typeface="Averta PE Semibold"/>
                <a:cs typeface="Averta PE Semibold"/>
                <a:sym typeface="Averta PE Semibold"/>
              </a:defRPr>
            </a:pPr>
            <a:r>
              <a:rPr lang="en-IE" dirty="0"/>
              <a:t>Solar-to-X” devices Towards cement and </a:t>
            </a:r>
          </a:p>
          <a:p>
            <a:pPr marL="190500" indent="-190500" defTabSz="457200">
              <a:buSzPct val="100000"/>
              <a:buBlip>
                <a:blip r:embed="rId2"/>
              </a:buBlip>
              <a:defRPr sz="1000">
                <a:solidFill>
                  <a:srgbClr val="2C2C2C"/>
                </a:solidFill>
                <a:latin typeface="Averta PE Semibold"/>
                <a:ea typeface="Averta PE Semibold"/>
                <a:cs typeface="Averta PE Semibold"/>
                <a:sym typeface="Averta PE Semibold"/>
              </a:defRPr>
            </a:pPr>
            <a:r>
              <a:rPr lang="en-IE" dirty="0"/>
              <a:t>concrete as a carbon sink </a:t>
            </a:r>
          </a:p>
          <a:p>
            <a:pPr marL="190500" indent="-190500" defTabSz="457200">
              <a:buSzPct val="100000"/>
              <a:buBlip>
                <a:blip r:embed="rId2"/>
              </a:buBlip>
              <a:defRPr sz="1000">
                <a:solidFill>
                  <a:srgbClr val="2C2C2C"/>
                </a:solidFill>
                <a:latin typeface="Averta PE Semibold"/>
                <a:ea typeface="Averta PE Semibold"/>
                <a:cs typeface="Averta PE Semibold"/>
                <a:sym typeface="Averta PE Semibold"/>
              </a:defRPr>
            </a:pPr>
            <a:r>
              <a:rPr lang="en-IE" dirty="0"/>
              <a:t>Nature inspired alternatives for food </a:t>
            </a:r>
          </a:p>
          <a:p>
            <a:pPr marL="190500" indent="-190500" defTabSz="457200">
              <a:buSzPct val="100000"/>
              <a:buBlip>
                <a:blip r:embed="rId2"/>
              </a:buBlip>
              <a:defRPr sz="1000">
                <a:solidFill>
                  <a:srgbClr val="2C2C2C"/>
                </a:solidFill>
                <a:latin typeface="Averta PE Semibold"/>
                <a:ea typeface="Averta PE Semibold"/>
                <a:cs typeface="Averta PE Semibold"/>
                <a:sym typeface="Averta PE Semibold"/>
              </a:defRPr>
            </a:pPr>
            <a:r>
              <a:rPr lang="en-IE" dirty="0"/>
              <a:t>packaging and films.</a:t>
            </a:r>
          </a:p>
          <a:p>
            <a:pPr marL="190500" indent="-190500" defTabSz="457200">
              <a:buSzPct val="100000"/>
              <a:buBlip>
                <a:blip r:embed="rId2"/>
              </a:buBlip>
              <a:defRPr sz="1000">
                <a:solidFill>
                  <a:srgbClr val="2C2C2C"/>
                </a:solidFill>
                <a:latin typeface="Averta PE Semibold"/>
                <a:ea typeface="Averta PE Semibold"/>
                <a:cs typeface="Averta PE Semibold"/>
                <a:sym typeface="Averta PE Semibold"/>
              </a:defRPr>
            </a:pPr>
            <a:r>
              <a:rPr lang="en-IE" dirty="0"/>
              <a:t>Nanoelectronics for energy-efficient smart </a:t>
            </a:r>
          </a:p>
          <a:p>
            <a:pPr marL="190500" indent="-190500" defTabSz="457200">
              <a:buSzPct val="100000"/>
              <a:buBlip>
                <a:blip r:embed="rId2"/>
              </a:buBlip>
              <a:defRPr sz="1000">
                <a:solidFill>
                  <a:srgbClr val="2C2C2C"/>
                </a:solidFill>
                <a:latin typeface="Averta PE Semibold"/>
                <a:ea typeface="Averta PE Semibold"/>
                <a:cs typeface="Averta PE Semibold"/>
                <a:sym typeface="Averta PE Semibold"/>
              </a:defRPr>
            </a:pPr>
            <a:r>
              <a:rPr lang="en-IE" dirty="0"/>
              <a:t>edge devices</a:t>
            </a:r>
          </a:p>
          <a:p>
            <a:pPr marL="190500" indent="-190500" defTabSz="457200">
              <a:buSzPct val="100000"/>
              <a:buBlip>
                <a:blip r:embed="rId2"/>
              </a:buBlip>
              <a:defRPr sz="1000">
                <a:solidFill>
                  <a:srgbClr val="2C2C2C"/>
                </a:solidFill>
                <a:latin typeface="Averta PE Semibold"/>
                <a:ea typeface="Averta PE Semibold"/>
                <a:cs typeface="Averta PE Semibold"/>
                <a:sym typeface="Averta PE Semibold"/>
              </a:defRPr>
            </a:pPr>
            <a:r>
              <a:rPr lang="en-IE" dirty="0"/>
              <a:t>Protecting EU space infrastructure</a:t>
            </a:r>
          </a:p>
        </p:txBody>
      </p:sp>
      <p:sp>
        <p:nvSpPr>
          <p:cNvPr id="625" name="TextBox 72"/>
          <p:cNvSpPr txBox="1"/>
          <p:nvPr/>
        </p:nvSpPr>
        <p:spPr>
          <a:xfrm>
            <a:off x="7909576" y="5342340"/>
            <a:ext cx="3679673" cy="147732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rIns="45719">
            <a:spAutoFit/>
          </a:bodyPr>
          <a:lstStyle/>
          <a:p>
            <a:pPr marL="190500" indent="-190500" defTabSz="457200">
              <a:buSzPct val="100000"/>
              <a:buBlip>
                <a:blip r:embed="rId2"/>
              </a:buBlip>
              <a:defRPr sz="1000">
                <a:solidFill>
                  <a:srgbClr val="2C2C2C"/>
                </a:solidFill>
                <a:latin typeface="Averta PE Semibold"/>
                <a:ea typeface="Averta PE Semibold"/>
                <a:cs typeface="Averta PE Semibold"/>
                <a:sym typeface="Averta PE Semibold"/>
              </a:defRPr>
            </a:pPr>
            <a:r>
              <a:rPr lang="en-US" dirty="0"/>
              <a:t>Human Centric Generative AI </a:t>
            </a:r>
          </a:p>
          <a:p>
            <a:pPr marL="190500" indent="-190500" defTabSz="457200">
              <a:buSzPct val="100000"/>
              <a:buBlip>
                <a:blip r:embed="rId2"/>
              </a:buBlip>
              <a:defRPr sz="1000">
                <a:solidFill>
                  <a:srgbClr val="2C2C2C"/>
                </a:solidFill>
                <a:latin typeface="Averta PE Semibold"/>
                <a:ea typeface="Averta PE Semibold"/>
                <a:cs typeface="Averta PE Semibold"/>
                <a:sym typeface="Averta PE Semibold"/>
              </a:defRPr>
            </a:pPr>
            <a:r>
              <a:rPr lang="en-US" dirty="0"/>
              <a:t>Virtual worlds and augmented interaction, including support to Industry 5.0 </a:t>
            </a:r>
          </a:p>
          <a:p>
            <a:pPr marL="190500" indent="-190500" defTabSz="457200">
              <a:buSzPct val="100000"/>
              <a:buBlip>
                <a:blip r:embed="rId2"/>
              </a:buBlip>
              <a:defRPr sz="1000">
                <a:solidFill>
                  <a:srgbClr val="2C2C2C"/>
                </a:solidFill>
                <a:latin typeface="Averta PE Semibold"/>
                <a:ea typeface="Averta PE Semibold"/>
                <a:cs typeface="Averta PE Semibold"/>
                <a:sym typeface="Averta PE Semibold"/>
              </a:defRPr>
            </a:pPr>
            <a:r>
              <a:rPr lang="en-US" dirty="0"/>
              <a:t>Enabling the smart edge &amp; quantum technology components </a:t>
            </a:r>
          </a:p>
          <a:p>
            <a:pPr marL="190500" indent="-190500" defTabSz="457200">
              <a:buSzPct val="100000"/>
              <a:buBlip>
                <a:blip r:embed="rId2"/>
              </a:buBlip>
              <a:defRPr sz="1000">
                <a:solidFill>
                  <a:srgbClr val="2C2C2C"/>
                </a:solidFill>
                <a:latin typeface="Averta PE Semibold"/>
                <a:ea typeface="Averta PE Semibold"/>
                <a:cs typeface="Averta PE Semibold"/>
                <a:sym typeface="Averta PE Semibold"/>
              </a:defRPr>
            </a:pPr>
            <a:r>
              <a:rPr lang="en-US" dirty="0"/>
              <a:t>Food from precision fermentation and algae</a:t>
            </a:r>
          </a:p>
          <a:p>
            <a:pPr marL="190500" indent="-190500" defTabSz="457200">
              <a:buSzPct val="100000"/>
              <a:buBlip>
                <a:blip r:embed="rId2"/>
              </a:buBlip>
              <a:defRPr sz="1000">
                <a:solidFill>
                  <a:srgbClr val="2C2C2C"/>
                </a:solidFill>
                <a:latin typeface="Averta PE Semibold"/>
                <a:ea typeface="Averta PE Semibold"/>
                <a:cs typeface="Averta PE Semibold"/>
                <a:sym typeface="Averta PE Semibold"/>
              </a:defRPr>
            </a:pPr>
            <a:r>
              <a:rPr lang="en-US" dirty="0"/>
              <a:t>Monoclonal antibody-based therapeutics for </a:t>
            </a:r>
            <a:endParaRPr lang="lv-LV" dirty="0"/>
          </a:p>
          <a:p>
            <a:pPr defTabSz="457200">
              <a:buSzPct val="100000"/>
              <a:defRPr sz="1000">
                <a:solidFill>
                  <a:srgbClr val="2C2C2C"/>
                </a:solidFill>
                <a:latin typeface="Averta PE Semibold"/>
                <a:ea typeface="Averta PE Semibold"/>
                <a:cs typeface="Averta PE Semibold"/>
                <a:sym typeface="Averta PE Semibold"/>
              </a:defRPr>
            </a:pPr>
            <a:r>
              <a:rPr lang="lv-LV" dirty="0"/>
              <a:t>        </a:t>
            </a:r>
            <a:r>
              <a:rPr lang="en-US" dirty="0"/>
              <a:t>emerging viruses</a:t>
            </a:r>
          </a:p>
          <a:p>
            <a:pPr marL="190500" indent="-190500" defTabSz="457200">
              <a:buSzPct val="100000"/>
              <a:buBlip>
                <a:blip r:embed="rId2"/>
              </a:buBlip>
              <a:defRPr sz="1000">
                <a:solidFill>
                  <a:srgbClr val="2C2C2C"/>
                </a:solidFill>
                <a:latin typeface="Averta PE Semibold"/>
                <a:ea typeface="Averta PE Semibold"/>
                <a:cs typeface="Averta PE Semibold"/>
                <a:sym typeface="Averta PE Semibold"/>
              </a:defRPr>
            </a:pPr>
            <a:r>
              <a:rPr lang="en-US" dirty="0"/>
              <a:t>Renewable energy sources and their whole </a:t>
            </a:r>
          </a:p>
          <a:p>
            <a:pPr defTabSz="457200">
              <a:buSzPct val="100000"/>
              <a:defRPr sz="1000">
                <a:solidFill>
                  <a:srgbClr val="2C2C2C"/>
                </a:solidFill>
                <a:latin typeface="Averta PE Semibold"/>
                <a:ea typeface="Averta PE Semibold"/>
                <a:cs typeface="Averta PE Semibold"/>
                <a:sym typeface="Averta PE Semibold"/>
              </a:defRPr>
            </a:pPr>
            <a:r>
              <a:rPr lang="lv-LV" dirty="0"/>
              <a:t>       </a:t>
            </a:r>
            <a:r>
              <a:rPr lang="en-US" dirty="0"/>
              <a:t>value chain</a:t>
            </a:r>
            <a:endParaRPr lang="en-IE" dirty="0"/>
          </a:p>
        </p:txBody>
      </p:sp>
      <p:sp>
        <p:nvSpPr>
          <p:cNvPr id="626" name="TextBox 72"/>
          <p:cNvSpPr txBox="1"/>
          <p:nvPr/>
        </p:nvSpPr>
        <p:spPr>
          <a:xfrm>
            <a:off x="2697650" y="4650636"/>
            <a:ext cx="1397816" cy="24622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marL="190500" indent="-190500" defTabSz="457200">
              <a:buSzPct val="100000"/>
              <a:buBlip>
                <a:blip r:embed="rId2"/>
              </a:buBlip>
              <a:defRPr sz="1000">
                <a:solidFill>
                  <a:srgbClr val="2C2C2C"/>
                </a:solidFill>
                <a:latin typeface="Averta PE Semibold"/>
                <a:ea typeface="Averta PE Semibold"/>
                <a:cs typeface="Averta PE Semibold"/>
                <a:sym typeface="Averta PE Semibold"/>
              </a:defRPr>
            </a:lvl1pPr>
          </a:lstStyle>
          <a:p>
            <a:r>
              <a:rPr dirty="0"/>
              <a:t>1</a:t>
            </a:r>
            <a:r>
              <a:rPr lang="en-IE" dirty="0"/>
              <a:t>6</a:t>
            </a:r>
            <a:r>
              <a:rPr dirty="0"/>
              <a:t> October 202</a:t>
            </a:r>
            <a:r>
              <a:rPr lang="en-IE" dirty="0"/>
              <a:t>4</a:t>
            </a:r>
            <a:endParaRPr dirty="0"/>
          </a:p>
        </p:txBody>
      </p:sp>
      <p:sp>
        <p:nvSpPr>
          <p:cNvPr id="627" name="TextBox 72"/>
          <p:cNvSpPr txBox="1"/>
          <p:nvPr/>
        </p:nvSpPr>
        <p:spPr>
          <a:xfrm>
            <a:off x="2697650" y="5013782"/>
            <a:ext cx="1453252" cy="24622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marL="190500" indent="-190500" defTabSz="457200">
              <a:buSzPct val="100000"/>
              <a:buBlip>
                <a:blip r:embed="rId2"/>
              </a:buBlip>
              <a:defRPr sz="1000">
                <a:solidFill>
                  <a:srgbClr val="2C2C2C"/>
                </a:solidFill>
                <a:latin typeface="Averta PE Semibold"/>
                <a:ea typeface="Averta PE Semibold"/>
                <a:cs typeface="Averta PE Semibold"/>
                <a:sym typeface="Averta PE Semibold"/>
              </a:defRPr>
            </a:lvl1pPr>
          </a:lstStyle>
          <a:p>
            <a:r>
              <a:rPr dirty="0"/>
              <a:t>€ 1</a:t>
            </a:r>
            <a:r>
              <a:rPr lang="en-IE" dirty="0"/>
              <a:t>20</a:t>
            </a:r>
            <a:r>
              <a:rPr dirty="0"/>
              <a:t> MILLION</a:t>
            </a:r>
          </a:p>
        </p:txBody>
      </p:sp>
      <p:sp>
        <p:nvSpPr>
          <p:cNvPr id="628" name="TextBox 72"/>
          <p:cNvSpPr txBox="1"/>
          <p:nvPr/>
        </p:nvSpPr>
        <p:spPr>
          <a:xfrm>
            <a:off x="789592" y="4645819"/>
            <a:ext cx="1463091" cy="25654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defRPr sz="1000">
                <a:solidFill>
                  <a:srgbClr val="56358C"/>
                </a:solidFill>
              </a:defRPr>
            </a:lvl1pPr>
          </a:lstStyle>
          <a:p>
            <a:r>
              <a:t>DEADLINES/CUT-OFFS</a:t>
            </a:r>
          </a:p>
        </p:txBody>
      </p:sp>
      <p:sp>
        <p:nvSpPr>
          <p:cNvPr id="629" name="TextBox 72"/>
          <p:cNvSpPr txBox="1"/>
          <p:nvPr/>
        </p:nvSpPr>
        <p:spPr>
          <a:xfrm>
            <a:off x="789592" y="5013782"/>
            <a:ext cx="1463091" cy="25654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defRPr sz="1000">
                <a:solidFill>
                  <a:srgbClr val="56358C"/>
                </a:solidFill>
              </a:defRPr>
            </a:lvl1pPr>
          </a:lstStyle>
          <a:p>
            <a:r>
              <a:t>INDICATIVE BUDGET</a:t>
            </a:r>
          </a:p>
        </p:txBody>
      </p:sp>
      <p:sp>
        <p:nvSpPr>
          <p:cNvPr id="630" name="TextBox 72"/>
          <p:cNvSpPr txBox="1"/>
          <p:nvPr/>
        </p:nvSpPr>
        <p:spPr>
          <a:xfrm>
            <a:off x="789592" y="5394445"/>
            <a:ext cx="1463091" cy="25654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defRPr sz="1000">
                <a:solidFill>
                  <a:srgbClr val="56358C"/>
                </a:solidFill>
              </a:defRPr>
            </a:lvl1pPr>
          </a:lstStyle>
          <a:p>
            <a:r>
              <a:t>CHALLENGES</a:t>
            </a:r>
          </a:p>
        </p:txBody>
      </p:sp>
      <p:sp>
        <p:nvSpPr>
          <p:cNvPr id="633" name="TextBox 72"/>
          <p:cNvSpPr txBox="1"/>
          <p:nvPr/>
        </p:nvSpPr>
        <p:spPr>
          <a:xfrm>
            <a:off x="7909576" y="4950282"/>
            <a:ext cx="1453252" cy="24622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marL="190500" indent="-190500" defTabSz="457200">
              <a:buSzPct val="100000"/>
              <a:buBlip>
                <a:blip r:embed="rId2"/>
              </a:buBlip>
              <a:defRPr sz="1000">
                <a:solidFill>
                  <a:srgbClr val="C4574B"/>
                </a:solidFill>
                <a:latin typeface="Averta PE Semibold"/>
                <a:ea typeface="Averta PE Semibold"/>
                <a:cs typeface="Averta PE Semibold"/>
                <a:sym typeface="Averta PE Semibold"/>
              </a:defRPr>
            </a:lvl1pPr>
          </a:lstStyle>
          <a:p>
            <a:r>
              <a:rPr dirty="0"/>
              <a:t>€ </a:t>
            </a:r>
            <a:r>
              <a:rPr lang="en-IE" dirty="0"/>
              <a:t>300</a:t>
            </a:r>
            <a:r>
              <a:rPr dirty="0"/>
              <a:t> MILLION</a:t>
            </a:r>
          </a:p>
        </p:txBody>
      </p:sp>
      <p:sp>
        <p:nvSpPr>
          <p:cNvPr id="634" name="TextBox 72"/>
          <p:cNvSpPr txBox="1"/>
          <p:nvPr/>
        </p:nvSpPr>
        <p:spPr>
          <a:xfrm>
            <a:off x="7909576" y="4606186"/>
            <a:ext cx="3576932" cy="40011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rIns="45719">
            <a:spAutoFit/>
          </a:bodyPr>
          <a:lstStyle/>
          <a:p>
            <a:pPr marL="190500" indent="-190500" defTabSz="457200">
              <a:buSzPct val="100000"/>
              <a:buBlip>
                <a:blip r:embed="rId2"/>
              </a:buBlip>
              <a:defRPr sz="1000">
                <a:solidFill>
                  <a:srgbClr val="2C2C2C"/>
                </a:solidFill>
                <a:latin typeface="Averta PE Semibold"/>
                <a:ea typeface="Averta PE Semibold"/>
                <a:cs typeface="Averta PE Semibold"/>
                <a:sym typeface="Averta PE Semibold"/>
              </a:defRPr>
            </a:pPr>
            <a:r>
              <a:rPr dirty="0"/>
              <a:t>Short Applications: Continuous</a:t>
            </a:r>
          </a:p>
          <a:p>
            <a:pPr marL="190500" indent="-190500" defTabSz="457200">
              <a:buSzPct val="100000"/>
              <a:buBlip>
                <a:blip r:embed="rId2"/>
              </a:buBlip>
              <a:defRPr sz="1000">
                <a:solidFill>
                  <a:srgbClr val="2C2C2C"/>
                </a:solidFill>
                <a:latin typeface="Averta PE Semibold"/>
                <a:ea typeface="Averta PE Semibold"/>
                <a:cs typeface="Averta PE Semibold"/>
                <a:sym typeface="Averta PE Semibold"/>
              </a:defRPr>
            </a:pPr>
            <a:r>
              <a:rPr lang="en-US" dirty="0"/>
              <a:t>Full Applications 2024: 3 October 2024</a:t>
            </a:r>
          </a:p>
        </p:txBody>
      </p:sp>
      <p:pic>
        <p:nvPicPr>
          <p:cNvPr id="635" name="Image" descr="Image"/>
          <p:cNvPicPr>
            <a:picLocks noChangeAspect="1"/>
          </p:cNvPicPr>
          <p:nvPr/>
        </p:nvPicPr>
        <p:blipFill>
          <a:blip r:embed="rId3" cstate="hqprint">
            <a:extLst>
              <a:ext uri="{28A0092B-C50C-407E-A947-70E740481C1C}">
                <a14:useLocalDpi xmlns:a14="http://schemas.microsoft.com/office/drawing/2010/main"/>
              </a:ext>
            </a:extLst>
          </a:blip>
          <a:stretch>
            <a:fillRect/>
          </a:stretch>
        </p:blipFill>
        <p:spPr>
          <a:xfrm>
            <a:off x="8158897" y="869926"/>
            <a:ext cx="1086132" cy="1907689"/>
          </a:xfrm>
          <a:prstGeom prst="rect">
            <a:avLst/>
          </a:prstGeom>
          <a:ln w="12700">
            <a:miter lim="400000"/>
          </a:ln>
        </p:spPr>
      </p:pic>
      <p:pic>
        <p:nvPicPr>
          <p:cNvPr id="636" name="Image" descr="Image"/>
          <p:cNvPicPr>
            <a:picLocks noChangeAspect="1"/>
          </p:cNvPicPr>
          <p:nvPr/>
        </p:nvPicPr>
        <p:blipFill>
          <a:blip r:embed="rId4" cstate="hqprint">
            <a:extLst>
              <a:ext uri="{28A0092B-C50C-407E-A947-70E740481C1C}">
                <a14:useLocalDpi xmlns:a14="http://schemas.microsoft.com/office/drawing/2010/main"/>
              </a:ext>
            </a:extLst>
          </a:blip>
          <a:stretch>
            <a:fillRect/>
          </a:stretch>
        </p:blipFill>
        <p:spPr>
          <a:xfrm>
            <a:off x="5552934" y="869926"/>
            <a:ext cx="1086132" cy="1907478"/>
          </a:xfrm>
          <a:prstGeom prst="rect">
            <a:avLst/>
          </a:prstGeom>
          <a:ln w="12700">
            <a:miter lim="400000"/>
          </a:ln>
        </p:spPr>
      </p:pic>
      <p:pic>
        <p:nvPicPr>
          <p:cNvPr id="637" name="Image" descr="Image"/>
          <p:cNvPicPr>
            <a:picLocks noChangeAspect="1"/>
          </p:cNvPicPr>
          <p:nvPr/>
        </p:nvPicPr>
        <p:blipFill>
          <a:blip r:embed="rId5" cstate="hqprint">
            <a:extLst>
              <a:ext uri="{28A0092B-C50C-407E-A947-70E740481C1C}">
                <a14:useLocalDpi xmlns:a14="http://schemas.microsoft.com/office/drawing/2010/main"/>
              </a:ext>
            </a:extLst>
          </a:blip>
          <a:stretch>
            <a:fillRect/>
          </a:stretch>
        </p:blipFill>
        <p:spPr>
          <a:xfrm>
            <a:off x="2853492" y="869926"/>
            <a:ext cx="1086132" cy="1907541"/>
          </a:xfrm>
          <a:prstGeom prst="rect">
            <a:avLst/>
          </a:prstGeom>
          <a:ln w="12700">
            <a:miter lim="400000"/>
          </a:ln>
        </p:spPr>
      </p:pic>
      <p:sp>
        <p:nvSpPr>
          <p:cNvPr id="639" name="Line"/>
          <p:cNvSpPr/>
          <p:nvPr/>
        </p:nvSpPr>
        <p:spPr>
          <a:xfrm>
            <a:off x="1365400" y="3433209"/>
            <a:ext cx="9750819" cy="1"/>
          </a:xfrm>
          <a:prstGeom prst="line">
            <a:avLst/>
          </a:prstGeom>
          <a:ln w="12700">
            <a:solidFill>
              <a:srgbClr val="513687"/>
            </a:solidFill>
            <a:custDash>
              <a:ds d="200000" sp="200000"/>
            </a:custDash>
            <a:miter lim="400000"/>
          </a:ln>
        </p:spPr>
        <p:txBody>
          <a:bodyPr lIns="45719" rIns="45719"/>
          <a:lstStyle/>
          <a:p>
            <a:endParaRPr/>
          </a:p>
        </p:txBody>
      </p:sp>
      <p:sp>
        <p:nvSpPr>
          <p:cNvPr id="640" name="Line"/>
          <p:cNvSpPr/>
          <p:nvPr/>
        </p:nvSpPr>
        <p:spPr>
          <a:xfrm>
            <a:off x="2107270" y="4508996"/>
            <a:ext cx="9008947" cy="1"/>
          </a:xfrm>
          <a:prstGeom prst="line">
            <a:avLst/>
          </a:prstGeom>
          <a:ln w="12700">
            <a:solidFill>
              <a:srgbClr val="513687"/>
            </a:solidFill>
            <a:custDash>
              <a:ds d="200000" sp="200000"/>
            </a:custDash>
            <a:miter lim="400000"/>
          </a:ln>
        </p:spPr>
        <p:txBody>
          <a:bodyPr lIns="45719" rIns="45719"/>
          <a:lstStyle/>
          <a:p>
            <a:endParaRPr/>
          </a:p>
        </p:txBody>
      </p:sp>
      <p:sp>
        <p:nvSpPr>
          <p:cNvPr id="641" name="Rectangle 16"/>
          <p:cNvSpPr txBox="1">
            <a:spLocks noGrp="1"/>
          </p:cNvSpPr>
          <p:nvPr>
            <p:ph type="sldNum" sz="quarter" idx="2"/>
          </p:nvPr>
        </p:nvSpPr>
        <p:spPr>
          <a:xfrm>
            <a:off x="349784" y="6406643"/>
            <a:ext cx="255170" cy="281941"/>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rPr/>
              <a:t>8</a:t>
            </a:fld>
            <a:endParaRPr dirty="0"/>
          </a:p>
        </p:txBody>
      </p:sp>
    </p:spTree>
  </p:cSld>
  <p:clrMapOvr>
    <a:masterClrMapping/>
  </p:clrMapOvr>
  <p:transition spd="med">
    <p:pull/>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6" name="Picture 6" descr="Confidential watermark on a Transparent Background 27670057 PNG">
            <a:extLst>
              <a:ext uri="{FF2B5EF4-FFF2-40B4-BE49-F238E27FC236}">
                <a16:creationId xmlns:a16="http://schemas.microsoft.com/office/drawing/2014/main" id="{57F93B4C-0137-F6AA-D5F9-885593F92713}"/>
              </a:ext>
            </a:extLst>
          </p:cNvPr>
          <p:cNvPicPr>
            <a:picLocks noChangeAspect="1" noChangeArrowheads="1"/>
          </p:cNvPicPr>
          <p:nvPr/>
        </p:nvPicPr>
        <p:blipFill>
          <a:blip r:embed="rId2">
            <a:alphaModFix amt="50000"/>
            <a:extLst>
              <a:ext uri="{28A0092B-C50C-407E-A947-70E740481C1C}">
                <a14:useLocalDpi xmlns:a14="http://schemas.microsoft.com/office/drawing/2010/main" val="0"/>
              </a:ext>
            </a:extLst>
          </a:blip>
          <a:srcRect/>
          <a:stretch>
            <a:fillRect/>
          </a:stretch>
        </p:blipFill>
        <p:spPr bwMode="auto">
          <a:xfrm>
            <a:off x="0" y="183515"/>
            <a:ext cx="6858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descr="Confidential watermark on a Transparent Background 27670057 PNG">
            <a:extLst>
              <a:ext uri="{FF2B5EF4-FFF2-40B4-BE49-F238E27FC236}">
                <a16:creationId xmlns:a16="http://schemas.microsoft.com/office/drawing/2014/main" id="{E4D644DF-D7F7-E603-DCAF-628F5492E9F8}"/>
              </a:ext>
            </a:extLst>
          </p:cNvPr>
          <p:cNvPicPr>
            <a:picLocks noChangeAspect="1" noChangeArrowheads="1"/>
          </p:cNvPicPr>
          <p:nvPr/>
        </p:nvPicPr>
        <p:blipFill>
          <a:blip r:embed="rId2">
            <a:alphaModFix amt="50000"/>
            <a:extLst>
              <a:ext uri="{28A0092B-C50C-407E-A947-70E740481C1C}">
                <a14:useLocalDpi xmlns:a14="http://schemas.microsoft.com/office/drawing/2010/main" val="0"/>
              </a:ext>
            </a:extLst>
          </a:blip>
          <a:srcRect/>
          <a:stretch>
            <a:fillRect/>
          </a:stretch>
        </p:blipFill>
        <p:spPr bwMode="auto">
          <a:xfrm>
            <a:off x="5318760" y="0"/>
            <a:ext cx="6858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8">
            <a:extLst>
              <a:ext uri="{FF2B5EF4-FFF2-40B4-BE49-F238E27FC236}">
                <a16:creationId xmlns:a16="http://schemas.microsoft.com/office/drawing/2014/main" id="{495D2A69-3015-0BB5-6231-163831104AB5}"/>
              </a:ext>
            </a:extLst>
          </p:cNvPr>
          <p:cNvSpPr/>
          <p:nvPr/>
        </p:nvSpPr>
        <p:spPr>
          <a:xfrm>
            <a:off x="1287086" y="1896110"/>
            <a:ext cx="10904913" cy="618489"/>
          </a:xfrm>
          <a:prstGeom prst="rect">
            <a:avLst/>
          </a:prstGeom>
          <a:gradFill flip="none" rotWithShape="1">
            <a:gsLst>
              <a:gs pos="0">
                <a:srgbClr val="68468C">
                  <a:tint val="66000"/>
                  <a:satMod val="160000"/>
                </a:srgbClr>
              </a:gs>
              <a:gs pos="50000">
                <a:srgbClr val="68468C">
                  <a:tint val="44500"/>
                  <a:satMod val="160000"/>
                </a:srgbClr>
              </a:gs>
              <a:gs pos="100000">
                <a:srgbClr val="68468C">
                  <a:tint val="23500"/>
                  <a:satMod val="160000"/>
                </a:srgbClr>
              </a:gs>
            </a:gsLst>
            <a:lin ang="135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lv-LV"/>
          </a:p>
        </p:txBody>
      </p:sp>
      <p:sp>
        <p:nvSpPr>
          <p:cNvPr id="2" name="Title 1">
            <a:extLst>
              <a:ext uri="{FF2B5EF4-FFF2-40B4-BE49-F238E27FC236}">
                <a16:creationId xmlns:a16="http://schemas.microsoft.com/office/drawing/2014/main" id="{3BB98CF2-3EE5-2DAA-7B1F-FB6C26A24653}"/>
              </a:ext>
            </a:extLst>
          </p:cNvPr>
          <p:cNvSpPr>
            <a:spLocks noGrp="1"/>
          </p:cNvSpPr>
          <p:nvPr>
            <p:ph type="title"/>
          </p:nvPr>
        </p:nvSpPr>
        <p:spPr>
          <a:xfrm>
            <a:off x="1454726" y="365125"/>
            <a:ext cx="9899073" cy="1325563"/>
          </a:xfrm>
        </p:spPr>
        <p:txBody>
          <a:bodyPr anchor="ctr">
            <a:normAutofit/>
          </a:bodyPr>
          <a:lstStyle/>
          <a:p>
            <a:r>
              <a:rPr lang="en-US" sz="2800" b="1" dirty="0">
                <a:solidFill>
                  <a:schemeClr val="tx2"/>
                </a:solidFill>
                <a:latin typeface="Verdana" panose="020B0604030504040204" pitchFamily="34" charset="0"/>
                <a:ea typeface="Verdana" panose="020B0604030504040204" pitchFamily="34" charset="0"/>
              </a:rPr>
              <a:t>EIC (European Innovation Council)</a:t>
            </a:r>
            <a:r>
              <a:rPr lang="ru-RU" sz="2800" b="1" dirty="0">
                <a:solidFill>
                  <a:schemeClr val="tx2"/>
                </a:solidFill>
                <a:latin typeface="Verdana" panose="020B0604030504040204" pitchFamily="34" charset="0"/>
                <a:ea typeface="Verdana" panose="020B0604030504040204" pitchFamily="34" charset="0"/>
              </a:rPr>
              <a:t> 2025</a:t>
            </a:r>
            <a:endParaRPr lang="en-US" sz="2800" b="1" dirty="0">
              <a:solidFill>
                <a:schemeClr val="tx2"/>
              </a:solidFill>
              <a:latin typeface="Verdana" panose="020B0604030504040204" pitchFamily="34" charset="0"/>
              <a:ea typeface="Verdana" panose="020B0604030504040204" pitchFamily="34" charset="0"/>
            </a:endParaRPr>
          </a:p>
        </p:txBody>
      </p:sp>
      <p:sp>
        <p:nvSpPr>
          <p:cNvPr id="3" name="Content Placeholder 2">
            <a:extLst>
              <a:ext uri="{FF2B5EF4-FFF2-40B4-BE49-F238E27FC236}">
                <a16:creationId xmlns:a16="http://schemas.microsoft.com/office/drawing/2014/main" id="{7CDD785B-9513-864A-BA35-13565CD07799}"/>
              </a:ext>
            </a:extLst>
          </p:cNvPr>
          <p:cNvSpPr>
            <a:spLocks noGrp="1"/>
          </p:cNvSpPr>
          <p:nvPr>
            <p:ph sz="half" idx="1"/>
          </p:nvPr>
        </p:nvSpPr>
        <p:spPr>
          <a:xfrm>
            <a:off x="1454726" y="1888808"/>
            <a:ext cx="9731434" cy="4665662"/>
          </a:xfrm>
        </p:spPr>
        <p:txBody>
          <a:bodyPr>
            <a:normAutofit/>
          </a:bodyPr>
          <a:lstStyle/>
          <a:p>
            <a:pPr marL="0" indent="0">
              <a:lnSpc>
                <a:spcPct val="150000"/>
              </a:lnSpc>
              <a:buNone/>
            </a:pPr>
            <a:r>
              <a:rPr lang="en-US" sz="2400" b="1" dirty="0">
                <a:latin typeface="Verdana" panose="020B0604030504040204" pitchFamily="34" charset="0"/>
                <a:ea typeface="Verdana" panose="020B0604030504040204" pitchFamily="34" charset="0"/>
              </a:rPr>
              <a:t>Main differences</a:t>
            </a:r>
          </a:p>
          <a:p>
            <a:pPr marL="0" marR="0" lvl="0" indent="0" algn="l" defTabSz="914400" rtl="0" eaLnBrk="0" fontAlgn="base" latinLnBrk="0" hangingPunct="0">
              <a:lnSpc>
                <a:spcPct val="100000"/>
              </a:lnSpc>
              <a:spcBef>
                <a:spcPct val="0"/>
              </a:spcBef>
              <a:spcAft>
                <a:spcPct val="0"/>
              </a:spcAft>
              <a:buClrTx/>
              <a:buSzTx/>
              <a:buNone/>
              <a:tabLst/>
            </a:pPr>
            <a:endParaRPr kumimoji="0" lang="en-US" altLang="lv-LV" sz="1800" b="1" i="0" u="none" strike="noStrike" cap="none" normalizeH="0" baseline="0" dirty="0">
              <a:ln>
                <a:noFill/>
              </a:ln>
              <a:solidFill>
                <a:schemeClr val="tx1"/>
              </a:solidFill>
              <a:effectLst/>
              <a:latin typeface="Verdana" panose="020B0604030504040204" pitchFamily="34" charset="0"/>
              <a:ea typeface="Verdana" panose="020B0604030504040204" pitchFamily="34" charset="0"/>
            </a:endParaRPr>
          </a:p>
          <a:p>
            <a:pPr marL="0" marR="0" lvl="0" indent="0" algn="l" defTabSz="914400" rtl="0" eaLnBrk="0" fontAlgn="base" latinLnBrk="0" hangingPunct="0">
              <a:lnSpc>
                <a:spcPct val="100000"/>
              </a:lnSpc>
              <a:spcBef>
                <a:spcPct val="0"/>
              </a:spcBef>
              <a:spcAft>
                <a:spcPct val="0"/>
              </a:spcAft>
              <a:buClrTx/>
              <a:buSzTx/>
              <a:buNone/>
              <a:tabLst/>
            </a:pPr>
            <a:r>
              <a:rPr kumimoji="0" lang="en-US" altLang="lv-LV" sz="2000" b="1" i="0" u="none" strike="noStrike" cap="none" normalizeH="0" baseline="0" dirty="0">
                <a:ln>
                  <a:noFill/>
                </a:ln>
                <a:solidFill>
                  <a:schemeClr val="tx1"/>
                </a:solidFill>
                <a:effectLst/>
                <a:latin typeface="Verdana" panose="020B0604030504040204" pitchFamily="34" charset="0"/>
                <a:ea typeface="Verdana" panose="020B0604030504040204" pitchFamily="34" charset="0"/>
              </a:rPr>
              <a:t>Budget adjustments</a:t>
            </a:r>
            <a:r>
              <a:rPr kumimoji="0" lang="en-US" altLang="lv-LV" sz="2000" b="0" i="0" u="none" strike="noStrike" cap="none" normalizeH="0" baseline="0" dirty="0">
                <a:ln>
                  <a:noFill/>
                </a:ln>
                <a:solidFill>
                  <a:schemeClr val="tx1"/>
                </a:solidFill>
                <a:effectLst/>
                <a:latin typeface="Verdana" panose="020B0604030504040204" pitchFamily="34" charset="0"/>
                <a:ea typeface="Verdana" panose="020B0604030504040204" pitchFamily="34" charset="0"/>
              </a:rPr>
              <a:t>: increased focus on biotechnology, AI, and STEP Scale Up</a:t>
            </a:r>
          </a:p>
          <a:p>
            <a:pPr marL="0" marR="0" lvl="0" indent="0" algn="l" defTabSz="914400" rtl="0" eaLnBrk="0" fontAlgn="base" latinLnBrk="0" hangingPunct="0">
              <a:lnSpc>
                <a:spcPct val="100000"/>
              </a:lnSpc>
              <a:spcBef>
                <a:spcPct val="0"/>
              </a:spcBef>
              <a:spcAft>
                <a:spcPct val="0"/>
              </a:spcAft>
              <a:buClrTx/>
              <a:buSzTx/>
              <a:buNone/>
              <a:tabLst/>
            </a:pPr>
            <a:endParaRPr kumimoji="0" lang="en-US" altLang="lv-LV" sz="2000" b="1" i="0" u="none" strike="noStrike" cap="none" normalizeH="0" baseline="0" dirty="0">
              <a:ln>
                <a:noFill/>
              </a:ln>
              <a:solidFill>
                <a:schemeClr val="tx1"/>
              </a:solidFill>
              <a:effectLst/>
              <a:latin typeface="Verdana" panose="020B0604030504040204" pitchFamily="34" charset="0"/>
              <a:ea typeface="Verdana" panose="020B0604030504040204" pitchFamily="34" charset="0"/>
            </a:endParaRPr>
          </a:p>
          <a:p>
            <a:pPr marL="0" marR="0" lvl="0" indent="0" algn="l" defTabSz="914400" rtl="0" eaLnBrk="0" fontAlgn="base" latinLnBrk="0" hangingPunct="0">
              <a:lnSpc>
                <a:spcPct val="100000"/>
              </a:lnSpc>
              <a:spcBef>
                <a:spcPct val="0"/>
              </a:spcBef>
              <a:spcAft>
                <a:spcPct val="0"/>
              </a:spcAft>
              <a:buClrTx/>
              <a:buSzTx/>
              <a:buNone/>
              <a:tabLst/>
            </a:pPr>
            <a:r>
              <a:rPr kumimoji="0" lang="en-US" altLang="lv-LV" sz="2000" b="1" i="0" u="none" strike="noStrike" cap="none" normalizeH="0" baseline="0" dirty="0">
                <a:ln>
                  <a:noFill/>
                </a:ln>
                <a:solidFill>
                  <a:schemeClr val="tx1"/>
                </a:solidFill>
                <a:effectLst/>
                <a:latin typeface="Verdana" panose="020B0604030504040204" pitchFamily="34" charset="0"/>
                <a:ea typeface="Verdana" panose="020B0604030504040204" pitchFamily="34" charset="0"/>
              </a:rPr>
              <a:t>Strategic priorities</a:t>
            </a:r>
            <a:r>
              <a:rPr kumimoji="0" lang="en-US" altLang="lv-LV" sz="2000" b="0" i="0" u="none" strike="noStrike" cap="none" normalizeH="0" baseline="0" dirty="0">
                <a:ln>
                  <a:noFill/>
                </a:ln>
                <a:solidFill>
                  <a:schemeClr val="tx1"/>
                </a:solidFill>
                <a:effectLst/>
                <a:latin typeface="Verdana" panose="020B0604030504040204" pitchFamily="34" charset="0"/>
                <a:ea typeface="Verdana" panose="020B0604030504040204" pitchFamily="34" charset="0"/>
              </a:rPr>
              <a:t>: enhanced focus on scaling deep tech and EU strategic autonomy</a:t>
            </a:r>
          </a:p>
          <a:p>
            <a:pPr marL="0" marR="0" lvl="0" indent="0" algn="l" defTabSz="914400" rtl="0" eaLnBrk="0" fontAlgn="base" latinLnBrk="0" hangingPunct="0">
              <a:lnSpc>
                <a:spcPct val="100000"/>
              </a:lnSpc>
              <a:spcBef>
                <a:spcPct val="0"/>
              </a:spcBef>
              <a:spcAft>
                <a:spcPct val="0"/>
              </a:spcAft>
              <a:buClrTx/>
              <a:buSzTx/>
              <a:buNone/>
              <a:tabLst/>
            </a:pPr>
            <a:endParaRPr lang="en-US" altLang="lv-LV" sz="2000" b="1" dirty="0">
              <a:latin typeface="Verdana" panose="020B0604030504040204" pitchFamily="34" charset="0"/>
              <a:ea typeface="Verdana" panose="020B0604030504040204" pitchFamily="34" charset="0"/>
            </a:endParaRPr>
          </a:p>
          <a:p>
            <a:pPr marL="0" marR="0" lvl="0" indent="0" algn="l" defTabSz="914400" rtl="0" eaLnBrk="0" fontAlgn="base" latinLnBrk="0" hangingPunct="0">
              <a:lnSpc>
                <a:spcPct val="100000"/>
              </a:lnSpc>
              <a:spcBef>
                <a:spcPct val="0"/>
              </a:spcBef>
              <a:spcAft>
                <a:spcPct val="0"/>
              </a:spcAft>
              <a:buClrTx/>
              <a:buSzTx/>
              <a:buNone/>
              <a:tabLst/>
            </a:pPr>
            <a:r>
              <a:rPr kumimoji="0" lang="en-US" altLang="lv-LV" sz="2000" b="1" i="0" u="none" strike="noStrike" cap="none" normalizeH="0" baseline="0" dirty="0">
                <a:ln>
                  <a:noFill/>
                </a:ln>
                <a:solidFill>
                  <a:schemeClr val="tx1"/>
                </a:solidFill>
                <a:effectLst/>
                <a:latin typeface="Verdana" panose="020B0604030504040204" pitchFamily="34" charset="0"/>
                <a:ea typeface="Verdana" panose="020B0604030504040204" pitchFamily="34" charset="0"/>
              </a:rPr>
              <a:t>STEP Scale Up call</a:t>
            </a:r>
            <a:r>
              <a:rPr kumimoji="0" lang="en-US" altLang="lv-LV" sz="2000" b="0" i="0" u="none" strike="noStrike" cap="none" normalizeH="0" baseline="0" dirty="0">
                <a:ln>
                  <a:noFill/>
                </a:ln>
                <a:solidFill>
                  <a:schemeClr val="tx1"/>
                </a:solidFill>
                <a:effectLst/>
                <a:latin typeface="Verdana" panose="020B0604030504040204" pitchFamily="34" charset="0"/>
                <a:ea typeface="Verdana" panose="020B0604030504040204" pitchFamily="34" charset="0"/>
              </a:rPr>
              <a:t>: new initiative for larger investments in critical technologies.</a:t>
            </a:r>
          </a:p>
          <a:p>
            <a:pPr marL="0" marR="0" lvl="0" indent="0" algn="l" defTabSz="914400" rtl="0" eaLnBrk="0" fontAlgn="base" latinLnBrk="0" hangingPunct="0">
              <a:lnSpc>
                <a:spcPct val="100000"/>
              </a:lnSpc>
              <a:spcBef>
                <a:spcPct val="0"/>
              </a:spcBef>
              <a:spcAft>
                <a:spcPct val="0"/>
              </a:spcAft>
              <a:buClrTx/>
              <a:buSzTx/>
              <a:buNone/>
              <a:tabLst/>
            </a:pPr>
            <a:endParaRPr kumimoji="0" lang="en-US" altLang="lv-LV" sz="2000" b="1" i="0" u="none" strike="noStrike" cap="none" normalizeH="0" baseline="0" dirty="0">
              <a:ln>
                <a:noFill/>
              </a:ln>
              <a:solidFill>
                <a:schemeClr val="tx1"/>
              </a:solidFill>
              <a:effectLst/>
              <a:latin typeface="Verdana" panose="020B0604030504040204" pitchFamily="34" charset="0"/>
              <a:ea typeface="Verdana" panose="020B0604030504040204" pitchFamily="34" charset="0"/>
            </a:endParaRPr>
          </a:p>
          <a:p>
            <a:pPr marL="0" marR="0" lvl="0" indent="0" algn="l" defTabSz="914400" rtl="0" eaLnBrk="0" fontAlgn="base" latinLnBrk="0" hangingPunct="0">
              <a:lnSpc>
                <a:spcPct val="100000"/>
              </a:lnSpc>
              <a:spcBef>
                <a:spcPct val="0"/>
              </a:spcBef>
              <a:spcAft>
                <a:spcPct val="0"/>
              </a:spcAft>
              <a:buClrTx/>
              <a:buSzTx/>
              <a:buNone/>
              <a:tabLst/>
            </a:pPr>
            <a:r>
              <a:rPr kumimoji="0" lang="en-US" altLang="lv-LV" sz="2000" b="1" i="0" u="none" strike="noStrike" cap="none" normalizeH="0" baseline="0" dirty="0">
                <a:ln>
                  <a:noFill/>
                </a:ln>
                <a:solidFill>
                  <a:schemeClr val="tx1"/>
                </a:solidFill>
                <a:effectLst/>
                <a:latin typeface="Verdana" panose="020B0604030504040204" pitchFamily="34" charset="0"/>
                <a:ea typeface="Verdana" panose="020B0604030504040204" pitchFamily="34" charset="0"/>
              </a:rPr>
              <a:t>Evaluation process </a:t>
            </a:r>
            <a:r>
              <a:rPr lang="en-US" altLang="lv-LV" sz="2000" b="1" dirty="0">
                <a:latin typeface="Verdana" panose="020B0604030504040204" pitchFamily="34" charset="0"/>
                <a:ea typeface="Verdana" panose="020B0604030504040204" pitchFamily="34" charset="0"/>
              </a:rPr>
              <a:t>u</a:t>
            </a:r>
            <a:r>
              <a:rPr kumimoji="0" lang="en-US" altLang="lv-LV" sz="2000" b="1" i="0" u="none" strike="noStrike" cap="none" normalizeH="0" baseline="0" dirty="0">
                <a:ln>
                  <a:noFill/>
                </a:ln>
                <a:solidFill>
                  <a:schemeClr val="tx1"/>
                </a:solidFill>
                <a:effectLst/>
                <a:latin typeface="Verdana" panose="020B0604030504040204" pitchFamily="34" charset="0"/>
                <a:ea typeface="Verdana" panose="020B0604030504040204" pitchFamily="34" charset="0"/>
              </a:rPr>
              <a:t>pdates</a:t>
            </a:r>
            <a:r>
              <a:rPr kumimoji="0" lang="en-US" altLang="lv-LV" sz="2000" b="0" i="0" u="none" strike="noStrike" cap="none" normalizeH="0" baseline="0" dirty="0">
                <a:ln>
                  <a:noFill/>
                </a:ln>
                <a:solidFill>
                  <a:schemeClr val="tx1"/>
                </a:solidFill>
                <a:effectLst/>
                <a:latin typeface="Verdana" panose="020B0604030504040204" pitchFamily="34" charset="0"/>
                <a:ea typeface="Verdana" panose="020B0604030504040204" pitchFamily="34" charset="0"/>
              </a:rPr>
              <a:t>: streamlined approach for STEP Scale Up, modified investment criteria </a:t>
            </a:r>
          </a:p>
          <a:p>
            <a:pPr marL="0" indent="0">
              <a:lnSpc>
                <a:spcPct val="120000"/>
              </a:lnSpc>
              <a:buNone/>
            </a:pPr>
            <a:endParaRPr lang="en-US" sz="1800" dirty="0">
              <a:latin typeface="Verdana" panose="020B0604030504040204" pitchFamily="34" charset="0"/>
              <a:ea typeface="Verdana" panose="020B0604030504040204" pitchFamily="34" charset="0"/>
            </a:endParaRPr>
          </a:p>
        </p:txBody>
      </p:sp>
      <p:sp>
        <p:nvSpPr>
          <p:cNvPr id="4" name="Slide Number Placeholder 3">
            <a:extLst>
              <a:ext uri="{FF2B5EF4-FFF2-40B4-BE49-F238E27FC236}">
                <a16:creationId xmlns:a16="http://schemas.microsoft.com/office/drawing/2014/main" id="{6A364BCC-1522-1160-4751-3B0BF39EF09F}"/>
              </a:ext>
            </a:extLst>
          </p:cNvPr>
          <p:cNvSpPr>
            <a:spLocks noGrp="1"/>
          </p:cNvSpPr>
          <p:nvPr>
            <p:ph type="sldNum" sz="quarter" idx="12"/>
          </p:nvPr>
        </p:nvSpPr>
        <p:spPr>
          <a:xfrm>
            <a:off x="8610600" y="6356350"/>
            <a:ext cx="2743200" cy="365125"/>
          </a:xfrm>
        </p:spPr>
        <p:txBody>
          <a:bodyPr anchor="ctr">
            <a:normAutofit/>
          </a:bodyPr>
          <a:lstStyle/>
          <a:p>
            <a:pPr>
              <a:spcAft>
                <a:spcPts val="600"/>
              </a:spcAft>
            </a:pPr>
            <a:fld id="{660F3F40-12FA-4968-8235-5F18DAFE2DEF}" type="slidenum">
              <a:rPr lang="lv-LV" smtClean="0"/>
              <a:pPr>
                <a:spcAft>
                  <a:spcPts val="600"/>
                </a:spcAft>
              </a:pPr>
              <a:t>9</a:t>
            </a:fld>
            <a:endParaRPr lang="lv-LV"/>
          </a:p>
        </p:txBody>
      </p:sp>
    </p:spTree>
    <p:extLst>
      <p:ext uri="{BB962C8B-B14F-4D97-AF65-F5344CB8AC3E}">
        <p14:creationId xmlns:p14="http://schemas.microsoft.com/office/powerpoint/2010/main" val="3485988508"/>
      </p:ext>
    </p:extLst>
  </p:cSld>
  <p:clrMapOvr>
    <a:masterClrMapping/>
  </p:clrMapOvr>
  <p:transition spd="med">
    <p:pull/>
  </p:transition>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dizains">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5143</TotalTime>
  <Words>1373</Words>
  <Application>Microsoft Office PowerPoint</Application>
  <PresentationFormat>Widescreen</PresentationFormat>
  <Paragraphs>213</Paragraphs>
  <Slides>16</Slides>
  <Notes>5</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16</vt:i4>
      </vt:variant>
    </vt:vector>
  </HeadingPairs>
  <TitlesOfParts>
    <vt:vector size="24" baseType="lpstr">
      <vt:lpstr>Arial</vt:lpstr>
      <vt:lpstr>Averta PE Bold</vt:lpstr>
      <vt:lpstr>Averta PE Regular</vt:lpstr>
      <vt:lpstr>Averta PE Semibold</vt:lpstr>
      <vt:lpstr>Calibri</vt:lpstr>
      <vt:lpstr>Calibri Light</vt:lpstr>
      <vt:lpstr>Verdana</vt:lpstr>
      <vt:lpstr>Office Theme</vt:lpstr>
      <vt:lpstr>Horizon Europe Vision 24-25:  EIC, EIT &amp; EIE Announcements</vt:lpstr>
      <vt:lpstr>VISION 24-25</vt:lpstr>
      <vt:lpstr>PowerPoint Presentation</vt:lpstr>
      <vt:lpstr>PowerPoint Presentation</vt:lpstr>
      <vt:lpstr>PowerPoint Presentation</vt:lpstr>
      <vt:lpstr>PowerPoint Presentation</vt:lpstr>
      <vt:lpstr>PowerPoint Presentation</vt:lpstr>
      <vt:lpstr>PowerPoint Presentation</vt:lpstr>
      <vt:lpstr>EIC (European Innovation Council) 2025</vt:lpstr>
      <vt:lpstr>EIC (European Innovation Council) 2025</vt:lpstr>
      <vt:lpstr>PowerPoint Presentation</vt:lpstr>
      <vt:lpstr>EIT (European Institute of Innovation &amp; Technology)</vt:lpstr>
      <vt:lpstr>PowerPoint Presentation</vt:lpstr>
      <vt:lpstr>EIE (European Innovation Ecosystems) 2024</vt:lpstr>
      <vt:lpstr>EIE (European Innovation Ecosystems) 2025</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Liene Ekša</dc:creator>
  <cp:lastModifiedBy>Marija Plotniece</cp:lastModifiedBy>
  <cp:revision>489</cp:revision>
  <cp:lastPrinted>2024-05-22T13:08:19Z</cp:lastPrinted>
  <dcterms:created xsi:type="dcterms:W3CDTF">2021-03-25T13:44:11Z</dcterms:created>
  <dcterms:modified xsi:type="dcterms:W3CDTF">2024-08-27T15:00:32Z</dcterms:modified>
</cp:coreProperties>
</file>