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8"/>
  </p:notesMasterIdLst>
  <p:handoutMasterIdLst>
    <p:handoutMasterId r:id="rId19"/>
  </p:handoutMasterIdLst>
  <p:sldIdLst>
    <p:sldId id="488" r:id="rId2"/>
    <p:sldId id="805" r:id="rId3"/>
    <p:sldId id="269" r:id="rId4"/>
    <p:sldId id="270" r:id="rId5"/>
    <p:sldId id="271" r:id="rId6"/>
    <p:sldId id="5995" r:id="rId7"/>
    <p:sldId id="273" r:id="rId8"/>
    <p:sldId id="274" r:id="rId9"/>
    <p:sldId id="6000" r:id="rId10"/>
    <p:sldId id="5999" r:id="rId11"/>
    <p:sldId id="5998" r:id="rId12"/>
    <p:sldId id="807" r:id="rId13"/>
    <p:sldId id="6001" r:id="rId14"/>
    <p:sldId id="6002" r:id="rId15"/>
    <p:sldId id="808" r:id="rId16"/>
    <p:sldId id="804" r:id="rId17"/>
  </p:sldIdLst>
  <p:sldSz cx="12192000" cy="6858000"/>
  <p:notesSz cx="7010400" cy="9296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CCCCFF"/>
    <a:srgbClr val="68468C"/>
    <a:srgbClr val="E57100"/>
    <a:srgbClr val="F0F0F0"/>
    <a:srgbClr val="5439A2"/>
    <a:srgbClr val="800080"/>
    <a:srgbClr val="9999FF"/>
    <a:srgbClr val="FFFFCC"/>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Vidējs stils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40" autoAdjust="0"/>
    <p:restoredTop sz="82665" autoAdjust="0"/>
  </p:normalViewPr>
  <p:slideViewPr>
    <p:cSldViewPr snapToGrid="0">
      <p:cViewPr>
        <p:scale>
          <a:sx n="50" d="100"/>
          <a:sy n="50" d="100"/>
        </p:scale>
        <p:origin x="1651" y="384"/>
      </p:cViewPr>
      <p:guideLst/>
    </p:cSldViewPr>
  </p:slideViewPr>
  <p:notesTextViewPr>
    <p:cViewPr>
      <p:scale>
        <a:sx n="150" d="100"/>
        <a:sy n="150" d="100"/>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2BACB3BF-84AA-86CB-EBBD-4C13F154E4BA}"/>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lv-LV"/>
          </a:p>
        </p:txBody>
      </p:sp>
      <p:sp>
        <p:nvSpPr>
          <p:cNvPr id="3" name="Datuma vietturis 2">
            <a:extLst>
              <a:ext uri="{FF2B5EF4-FFF2-40B4-BE49-F238E27FC236}">
                <a16:creationId xmlns:a16="http://schemas.microsoft.com/office/drawing/2014/main" id="{C945B95A-C413-4BBA-D023-BAFE48C77BC7}"/>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2CB2EA4-3863-48B6-91F8-484806681338}" type="datetimeFigureOut">
              <a:rPr lang="lv-LV" smtClean="0"/>
              <a:t>26.08.2024</a:t>
            </a:fld>
            <a:endParaRPr lang="lv-LV"/>
          </a:p>
        </p:txBody>
      </p:sp>
      <p:sp>
        <p:nvSpPr>
          <p:cNvPr id="4" name="Kājenes vietturis 3">
            <a:extLst>
              <a:ext uri="{FF2B5EF4-FFF2-40B4-BE49-F238E27FC236}">
                <a16:creationId xmlns:a16="http://schemas.microsoft.com/office/drawing/2014/main" id="{515FDAC5-731E-0E02-3A6B-1D27ABBEFE45}"/>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BB21C135-9D03-14CC-A10A-6860DE647490}"/>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0A01161-8A07-4D92-8AD9-D92A5FACC4EF}" type="slidenum">
              <a:rPr lang="lv-LV" smtClean="0"/>
              <a:t>‹#›</a:t>
            </a:fld>
            <a:endParaRPr lang="lv-LV"/>
          </a:p>
        </p:txBody>
      </p:sp>
    </p:spTree>
    <p:extLst>
      <p:ext uri="{BB962C8B-B14F-4D97-AF65-F5344CB8AC3E}">
        <p14:creationId xmlns:p14="http://schemas.microsoft.com/office/powerpoint/2010/main" val="9372817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lv-LV"/>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EE21990-72FD-4F2C-8BD7-8975FC12F00B}" type="datetimeFigureOut">
              <a:rPr lang="lv-LV" smtClean="0"/>
              <a:t>26.08.2024</a:t>
            </a:fld>
            <a:endParaRPr lang="lv-LV"/>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lv-LV"/>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lv-LV"/>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strategic agenda for 2024-2029 (June 2024)</a:t>
            </a:r>
          </a:p>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2</a:t>
            </a:fld>
            <a:endParaRPr lang="lv-LV"/>
          </a:p>
        </p:txBody>
      </p:sp>
    </p:spTree>
    <p:extLst>
      <p:ext uri="{BB962C8B-B14F-4D97-AF65-F5344CB8AC3E}">
        <p14:creationId xmlns:p14="http://schemas.microsoft.com/office/powerpoint/2010/main" val="391867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E9BB4630-D7C7-4E5B-8CA1-11ECA8C22ED9}" type="slidenum">
              <a:rPr lang="en-GB" smtClean="0"/>
              <a:t>7</a:t>
            </a:fld>
            <a:endParaRPr lang="en-GB"/>
          </a:p>
        </p:txBody>
      </p:sp>
    </p:spTree>
    <p:extLst>
      <p:ext uri="{BB962C8B-B14F-4D97-AF65-F5344CB8AC3E}">
        <p14:creationId xmlns:p14="http://schemas.microsoft.com/office/powerpoint/2010/main" val="2958957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11</a:t>
            </a:fld>
            <a:endParaRPr lang="lv-LV"/>
          </a:p>
        </p:txBody>
      </p:sp>
    </p:spTree>
    <p:extLst>
      <p:ext uri="{BB962C8B-B14F-4D97-AF65-F5344CB8AC3E}">
        <p14:creationId xmlns:p14="http://schemas.microsoft.com/office/powerpoint/2010/main" val="128038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15</a:t>
            </a:fld>
            <a:endParaRPr lang="lv-LV"/>
          </a:p>
        </p:txBody>
      </p:sp>
    </p:spTree>
    <p:extLst>
      <p:ext uri="{BB962C8B-B14F-4D97-AF65-F5344CB8AC3E}">
        <p14:creationId xmlns:p14="http://schemas.microsoft.com/office/powerpoint/2010/main" val="9103847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F05963BC-6530-24B5-4258-2FAF6F5B4A91}"/>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1026" name="Picture 2">
            <a:extLst>
              <a:ext uri="{FF2B5EF4-FFF2-40B4-BE49-F238E27FC236}">
                <a16:creationId xmlns:a16="http://schemas.microsoft.com/office/drawing/2014/main" id="{70F7A526-59F3-443F-08E8-FD33F171971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35CF91A-58C7-F5E4-755B-D3A4DC95E26E}"/>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9" name="Picture 2">
            <a:extLst>
              <a:ext uri="{FF2B5EF4-FFF2-40B4-BE49-F238E27FC236}">
                <a16:creationId xmlns:a16="http://schemas.microsoft.com/office/drawing/2014/main" id="{9755F3E7-0A91-2F7D-BF65-551244DE83F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A4A3C62-73CB-97C2-A26F-C713147BDC5B}"/>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9" name="Picture 2">
            <a:extLst>
              <a:ext uri="{FF2B5EF4-FFF2-40B4-BE49-F238E27FC236}">
                <a16:creationId xmlns:a16="http://schemas.microsoft.com/office/drawing/2014/main" id="{E3BA3BCA-E90A-00D1-AB01-6F1EC9FD61A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5" name="Attēls 4">
            <a:extLst>
              <a:ext uri="{FF2B5EF4-FFF2-40B4-BE49-F238E27FC236}">
                <a16:creationId xmlns:a16="http://schemas.microsoft.com/office/drawing/2014/main" id="{21AF705B-D2A8-8F29-0237-C5D66E1C07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7955" y="5448305"/>
            <a:ext cx="1780036" cy="1030226"/>
          </a:xfrm>
          <a:prstGeom prst="rect">
            <a:avLst/>
          </a:prstGeom>
        </p:spPr>
      </p:pic>
      <p:pic>
        <p:nvPicPr>
          <p:cNvPr id="11" name="Picture 2">
            <a:extLst>
              <a:ext uri="{FF2B5EF4-FFF2-40B4-BE49-F238E27FC236}">
                <a16:creationId xmlns:a16="http://schemas.microsoft.com/office/drawing/2014/main" id="{C09854F8-5D3B-1D16-7B7A-008017CEF04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815951" y="0"/>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9_Title and Content">
    <p:bg>
      <p:bgPr>
        <a:solidFill>
          <a:srgbClr val="FFFFFF"/>
        </a:solidFill>
        <a:effectLst/>
      </p:bgPr>
    </p:bg>
    <p:spTree>
      <p:nvGrpSpPr>
        <p:cNvPr id="1" name=""/>
        <p:cNvGrpSpPr/>
        <p:nvPr/>
      </p:nvGrpSpPr>
      <p:grpSpPr>
        <a:xfrm>
          <a:off x="0" y="0"/>
          <a:ext cx="0" cy="0"/>
          <a:chOff x="0" y="0"/>
          <a:chExt cx="0" cy="0"/>
        </a:xfrm>
      </p:grpSpPr>
      <p:sp>
        <p:nvSpPr>
          <p:cNvPr id="78" name="Slide Number"/>
          <p:cNvSpPr txBox="1">
            <a:spLocks noGrp="1"/>
          </p:cNvSpPr>
          <p:nvPr>
            <p:ph type="sldNum" sz="quarter" idx="2"/>
          </p:nvPr>
        </p:nvSpPr>
        <p:spPr>
          <a:xfrm>
            <a:off x="346051" y="6406643"/>
            <a:ext cx="262637" cy="281941"/>
          </a:xfrm>
          <a:prstGeom prst="rect">
            <a:avLst/>
          </a:prstGeom>
        </p:spPr>
        <p:txBody>
          <a:bodyPr anchor="t"/>
          <a:lstStyle>
            <a:lvl1pPr algn="ctr">
              <a:defRPr>
                <a:solidFill>
                  <a:srgbClr val="56358C"/>
                </a:solidFill>
              </a:defRPr>
            </a:lvl1pPr>
          </a:lstStyle>
          <a:p>
            <a:fld id="{86CB4B4D-7CA3-9044-876B-883B54F8677D}" type="slidenum">
              <a:t>‹#›</a:t>
            </a:fld>
            <a:endParaRPr/>
          </a:p>
        </p:txBody>
      </p:sp>
      <p:sp>
        <p:nvSpPr>
          <p:cNvPr id="79" name="Picture Placeholder 26"/>
          <p:cNvSpPr>
            <a:spLocks noGrp="1"/>
          </p:cNvSpPr>
          <p:nvPr>
            <p:ph type="pic" sz="quarter" idx="21"/>
          </p:nvPr>
        </p:nvSpPr>
        <p:spPr>
          <a:xfrm flipH="1">
            <a:off x="1972573" y="2235328"/>
            <a:ext cx="2314576" cy="2312989"/>
          </a:xfrm>
          <a:prstGeom prst="rect">
            <a:avLst/>
          </a:prstGeom>
        </p:spPr>
        <p:txBody>
          <a:bodyPr lIns="91439" rIns="91439">
            <a:noAutofit/>
          </a:bodyPr>
          <a:lstStyle/>
          <a:p>
            <a:endParaRPr/>
          </a:p>
        </p:txBody>
      </p:sp>
      <p:sp>
        <p:nvSpPr>
          <p:cNvPr id="80" name="Picture Placeholder 26"/>
          <p:cNvSpPr>
            <a:spLocks noGrp="1"/>
          </p:cNvSpPr>
          <p:nvPr>
            <p:ph type="pic" sz="quarter" idx="22"/>
          </p:nvPr>
        </p:nvSpPr>
        <p:spPr>
          <a:xfrm>
            <a:off x="5010408" y="2235328"/>
            <a:ext cx="2314576" cy="2312989"/>
          </a:xfrm>
          <a:prstGeom prst="rect">
            <a:avLst/>
          </a:prstGeom>
        </p:spPr>
        <p:txBody>
          <a:bodyPr lIns="91439" rIns="91439">
            <a:noAutofit/>
          </a:bodyPr>
          <a:lstStyle/>
          <a:p>
            <a:endParaRPr/>
          </a:p>
        </p:txBody>
      </p:sp>
      <p:sp>
        <p:nvSpPr>
          <p:cNvPr id="81" name="Picture Placeholder 26"/>
          <p:cNvSpPr>
            <a:spLocks noGrp="1"/>
          </p:cNvSpPr>
          <p:nvPr>
            <p:ph type="pic" sz="quarter" idx="23"/>
          </p:nvPr>
        </p:nvSpPr>
        <p:spPr>
          <a:xfrm>
            <a:off x="7936073" y="2235328"/>
            <a:ext cx="2314576" cy="2312989"/>
          </a:xfrm>
          <a:prstGeom prst="rect">
            <a:avLst/>
          </a:prstGeom>
        </p:spPr>
        <p:txBody>
          <a:bodyPr lIns="91439" rIns="91439">
            <a:noAutofit/>
          </a:bodyPr>
          <a:lstStyle/>
          <a:p>
            <a:endParaRPr/>
          </a:p>
        </p:txBody>
      </p:sp>
      <p:pic>
        <p:nvPicPr>
          <p:cNvPr id="82" name="EIC square.ai" descr="EIC square.ai"/>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Tree>
    <p:extLst>
      <p:ext uri="{BB962C8B-B14F-4D97-AF65-F5344CB8AC3E}">
        <p14:creationId xmlns:p14="http://schemas.microsoft.com/office/powerpoint/2010/main" val="151210333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F9D3B04D-62BE-1FEA-A9A8-A1194323DBEF}"/>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9" name="Picture 2">
            <a:extLst>
              <a:ext uri="{FF2B5EF4-FFF2-40B4-BE49-F238E27FC236}">
                <a16:creationId xmlns:a16="http://schemas.microsoft.com/office/drawing/2014/main" id="{43BF6714-D8EB-31E2-DDD4-904C92A476E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0B641511-8F58-423D-1257-8E691A77AFB2}"/>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9" name="Picture 2">
            <a:extLst>
              <a:ext uri="{FF2B5EF4-FFF2-40B4-BE49-F238E27FC236}">
                <a16:creationId xmlns:a16="http://schemas.microsoft.com/office/drawing/2014/main" id="{2AEFBE44-40E6-1A96-59E7-62AA7F120B8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7">
            <a:extLst>
              <a:ext uri="{FF2B5EF4-FFF2-40B4-BE49-F238E27FC236}">
                <a16:creationId xmlns:a16="http://schemas.microsoft.com/office/drawing/2014/main" id="{952E5321-A03D-B910-E8AE-E1F8527FC208}"/>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10" name="Picture 2">
            <a:extLst>
              <a:ext uri="{FF2B5EF4-FFF2-40B4-BE49-F238E27FC236}">
                <a16:creationId xmlns:a16="http://schemas.microsoft.com/office/drawing/2014/main" id="{4BD24C61-92CE-F27B-DE34-83A2E887DAC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7">
            <a:extLst>
              <a:ext uri="{FF2B5EF4-FFF2-40B4-BE49-F238E27FC236}">
                <a16:creationId xmlns:a16="http://schemas.microsoft.com/office/drawing/2014/main" id="{C357FF58-AC5A-78BD-1201-46DC4C00F18F}"/>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12" name="Picture 2">
            <a:extLst>
              <a:ext uri="{FF2B5EF4-FFF2-40B4-BE49-F238E27FC236}">
                <a16:creationId xmlns:a16="http://schemas.microsoft.com/office/drawing/2014/main" id="{3D8BB07F-DE64-840D-9681-7F44BC6CB74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7">
            <a:extLst>
              <a:ext uri="{FF2B5EF4-FFF2-40B4-BE49-F238E27FC236}">
                <a16:creationId xmlns:a16="http://schemas.microsoft.com/office/drawing/2014/main" id="{6160339C-7C9C-22B1-94CF-C989314B3EE5}"/>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10" name="Picture 2">
            <a:extLst>
              <a:ext uri="{FF2B5EF4-FFF2-40B4-BE49-F238E27FC236}">
                <a16:creationId xmlns:a16="http://schemas.microsoft.com/office/drawing/2014/main" id="{55303997-3BBF-6AB6-5B7B-66FBEF0C77B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7">
            <a:extLst>
              <a:ext uri="{FF2B5EF4-FFF2-40B4-BE49-F238E27FC236}">
                <a16:creationId xmlns:a16="http://schemas.microsoft.com/office/drawing/2014/main" id="{8E29B75F-D40E-75A8-87B1-76F325B15756}"/>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7" name="Picture 2">
            <a:extLst>
              <a:ext uri="{FF2B5EF4-FFF2-40B4-BE49-F238E27FC236}">
                <a16:creationId xmlns:a16="http://schemas.microsoft.com/office/drawing/2014/main" id="{4DCC4979-3AF8-6F25-5FD5-333C6AF526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7">
            <a:extLst>
              <a:ext uri="{FF2B5EF4-FFF2-40B4-BE49-F238E27FC236}">
                <a16:creationId xmlns:a16="http://schemas.microsoft.com/office/drawing/2014/main" id="{B15EFFC9-3338-8F50-C1A5-47C8F583D9D5}"/>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10" name="Picture 2">
            <a:extLst>
              <a:ext uri="{FF2B5EF4-FFF2-40B4-BE49-F238E27FC236}">
                <a16:creationId xmlns:a16="http://schemas.microsoft.com/office/drawing/2014/main" id="{F269A7E9-90CA-C9C9-A89B-B05A9B48AE7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7">
            <a:extLst>
              <a:ext uri="{FF2B5EF4-FFF2-40B4-BE49-F238E27FC236}">
                <a16:creationId xmlns:a16="http://schemas.microsoft.com/office/drawing/2014/main" id="{39B78736-5CE7-674F-C434-B6A8D5F4BD52}"/>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10" name="Picture 2">
            <a:extLst>
              <a:ext uri="{FF2B5EF4-FFF2-40B4-BE49-F238E27FC236}">
                <a16:creationId xmlns:a16="http://schemas.microsoft.com/office/drawing/2014/main" id="{CA21FE90-0B4C-05B0-F79B-A623B93C85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ulija.asmuss@lzp.gov.lv"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hyperlink" Target="mailto:egita.aizsilniece-ibema@liaa.gov" TargetMode="External"/><Relationship Id="rId3" Type="http://schemas.openxmlformats.org/officeDocument/2006/relationships/hyperlink" Target="https://www.linkedin.com/groups/12908643/" TargetMode="External"/><Relationship Id="rId7" Type="http://schemas.openxmlformats.org/officeDocument/2006/relationships/image" Target="../media/image45.sv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hyperlink" Target="mailto:marija.plotniece@lzp.gov.lv"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eiturbanmobility.eu/main-innovation-open-call-2025/" TargetMode="External"/><Relationship Id="rId2" Type="http://schemas.openxmlformats.org/officeDocument/2006/relationships/hyperlink" Target="https://eit.europa.eu/our-activities/opportunities" TargetMode="Externa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7.png"/><Relationship Id="rId16" Type="http://schemas.openxmlformats.org/officeDocument/2006/relationships/image" Target="../media/image21.png"/><Relationship Id="rId20"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image" Target="../media/image25.png"/><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86F5D8-ECC9-6C97-61A9-1AC2E5857662}"/>
              </a:ext>
            </a:extLst>
          </p:cNvPr>
          <p:cNvSpPr/>
          <p:nvPr/>
        </p:nvSpPr>
        <p:spPr>
          <a:xfrm>
            <a:off x="2237816" y="3535358"/>
            <a:ext cx="7551639" cy="369332"/>
          </a:xfrm>
          <a:prstGeom prst="rect">
            <a:avLst/>
          </a:prstGeom>
          <a:solidFill>
            <a:srgbClr val="684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801307" y="2513400"/>
            <a:ext cx="10589382" cy="914400"/>
          </a:xfrm>
        </p:spPr>
        <p:txBody>
          <a:bodyPr>
            <a:normAutofit fontScale="90000"/>
          </a:bodyPr>
          <a:lstStyle/>
          <a:p>
            <a:pPr>
              <a:defRPr/>
            </a:pPr>
            <a:r>
              <a:rPr lang="en-US" altLang="lv-LV" sz="3600" dirty="0">
                <a:solidFill>
                  <a:srgbClr val="002060"/>
                </a:solidFill>
                <a:cs typeface="Arial" panose="020B0604020202020204" pitchFamily="34" charset="0"/>
              </a:rPr>
              <a:t>Horizon Europe Vision 24-25: </a:t>
            </a:r>
            <a:br>
              <a:rPr lang="en-US" altLang="lv-LV" sz="3600" dirty="0">
                <a:solidFill>
                  <a:srgbClr val="002060"/>
                </a:solidFill>
                <a:cs typeface="Arial" panose="020B0604020202020204" pitchFamily="34" charset="0"/>
              </a:rPr>
            </a:br>
            <a:r>
              <a:rPr lang="en-US" altLang="lv-LV" sz="3600" dirty="0">
                <a:solidFill>
                  <a:srgbClr val="002060"/>
                </a:solidFill>
                <a:cs typeface="Arial" panose="020B0604020202020204" pitchFamily="34" charset="0"/>
              </a:rPr>
              <a:t>EIC, EIT &amp; EIE Announcements</a:t>
            </a:r>
            <a:endParaRPr lang="en-US" altLang="en-US" sz="2800" dirty="0">
              <a:solidFill>
                <a:srgbClr val="002060"/>
              </a:solidFill>
              <a:cs typeface="Arial" panose="020B0604020202020204" pitchFamily="34"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285750" y="6514433"/>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500" dirty="0">
                <a:solidFill>
                  <a:schemeClr val="bg2">
                    <a:lumMod val="75000"/>
                  </a:schemeClr>
                </a:solidFill>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500" dirty="0">
              <a:solidFill>
                <a:schemeClr val="bg2">
                  <a:lumMod val="75000"/>
                </a:schemeClr>
              </a:solidFill>
            </a:endParaRPr>
          </a:p>
        </p:txBody>
      </p:sp>
      <p:sp>
        <p:nvSpPr>
          <p:cNvPr id="2" name="Rectangle 1">
            <a:extLst>
              <a:ext uri="{FF2B5EF4-FFF2-40B4-BE49-F238E27FC236}">
                <a16:creationId xmlns:a16="http://schemas.microsoft.com/office/drawing/2014/main" id="{9F094078-A66D-2148-8507-383B5E3A4AB3}"/>
              </a:ext>
            </a:extLst>
          </p:cNvPr>
          <p:cNvSpPr/>
          <p:nvPr/>
        </p:nvSpPr>
        <p:spPr>
          <a:xfrm>
            <a:off x="2184029" y="5345077"/>
            <a:ext cx="4717674" cy="1077218"/>
          </a:xfrm>
          <a:prstGeom prst="rect">
            <a:avLst/>
          </a:prstGeom>
        </p:spPr>
        <p:txBody>
          <a:bodyPr wrap="square">
            <a:spAutoFit/>
          </a:bodyPr>
          <a:lstStyle/>
          <a:p>
            <a:pPr>
              <a:defRPr/>
            </a:pPr>
            <a:r>
              <a:rPr lang="en-US" altLang="lv-LV" sz="1600" b="1" dirty="0">
                <a:latin typeface="Verdana" panose="020B0604030504040204" pitchFamily="34" charset="0"/>
                <a:ea typeface="Verdana" panose="020B0604030504040204" pitchFamily="34" charset="0"/>
                <a:cs typeface="Arial" panose="020B0604020202020204" pitchFamily="34" charset="0"/>
              </a:rPr>
              <a:t>Marija Plotniece</a:t>
            </a:r>
            <a:endParaRPr lang="lv-LV" altLang="lv-LV" sz="1600" b="1" dirty="0">
              <a:latin typeface="Verdana" panose="020B0604030504040204" pitchFamily="34" charset="0"/>
              <a:ea typeface="Verdana" panose="020B0604030504040204" pitchFamily="34" charset="0"/>
              <a:cs typeface="Arial" panose="020B0604020202020204" pitchFamily="34" charset="0"/>
            </a:endParaRPr>
          </a:p>
          <a:p>
            <a:pPr>
              <a:defRPr/>
            </a:pPr>
            <a:r>
              <a:rPr lang="lv-LV" altLang="lv-LV" sz="1600" dirty="0">
                <a:latin typeface="Verdana" panose="020B0604030504040204" pitchFamily="34" charset="0"/>
                <a:ea typeface="Verdana" panose="020B0604030504040204" pitchFamily="34" charset="0"/>
                <a:cs typeface="Arial" panose="020B0604020202020204" pitchFamily="34" charset="0"/>
              </a:rPr>
              <a:t>Horizon </a:t>
            </a:r>
            <a:r>
              <a:rPr lang="lv-LV" altLang="lv-LV" sz="1600" dirty="0" err="1">
                <a:latin typeface="Verdana" panose="020B0604030504040204" pitchFamily="34" charset="0"/>
                <a:ea typeface="Verdana" panose="020B0604030504040204" pitchFamily="34" charset="0"/>
                <a:cs typeface="Arial" panose="020B0604020202020204" pitchFamily="34" charset="0"/>
              </a:rPr>
              <a:t>Europe</a:t>
            </a:r>
            <a:r>
              <a:rPr lang="lv-LV" altLang="lv-LV" sz="1600" dirty="0">
                <a:latin typeface="Verdana" panose="020B0604030504040204" pitchFamily="34" charset="0"/>
                <a:ea typeface="Verdana" panose="020B0604030504040204" pitchFamily="34" charset="0"/>
                <a:cs typeface="Arial" panose="020B0604020202020204" pitchFamily="34" charset="0"/>
              </a:rPr>
              <a:t> National </a:t>
            </a:r>
            <a:r>
              <a:rPr lang="lv-LV" altLang="lv-LV" sz="1600" dirty="0" err="1">
                <a:latin typeface="Verdana" panose="020B0604030504040204" pitchFamily="34" charset="0"/>
                <a:ea typeface="Verdana" panose="020B0604030504040204" pitchFamily="34" charset="0"/>
                <a:cs typeface="Arial" panose="020B0604020202020204" pitchFamily="34" charset="0"/>
              </a:rPr>
              <a:t>Contact</a:t>
            </a:r>
            <a:r>
              <a:rPr lang="lv-LV" altLang="lv-LV" sz="1600" dirty="0">
                <a:latin typeface="Verdana" panose="020B0604030504040204" pitchFamily="34" charset="0"/>
                <a:ea typeface="Verdana" panose="020B0604030504040204" pitchFamily="34" charset="0"/>
                <a:cs typeface="Arial" panose="020B0604020202020204" pitchFamily="34" charset="0"/>
              </a:rPr>
              <a:t> </a:t>
            </a:r>
            <a:r>
              <a:rPr lang="lv-LV" altLang="lv-LV" sz="1600" dirty="0" err="1">
                <a:latin typeface="Verdana" panose="020B0604030504040204" pitchFamily="34" charset="0"/>
                <a:ea typeface="Verdana" panose="020B0604030504040204" pitchFamily="34" charset="0"/>
                <a:cs typeface="Arial" panose="020B0604020202020204" pitchFamily="34" charset="0"/>
              </a:rPr>
              <a:t>Point</a:t>
            </a:r>
            <a:r>
              <a:rPr lang="lv-LV" altLang="lv-LV" sz="1600" dirty="0">
                <a:latin typeface="Verdana" panose="020B0604030504040204" pitchFamily="34" charset="0"/>
                <a:ea typeface="Verdana" panose="020B0604030504040204" pitchFamily="34" charset="0"/>
                <a:cs typeface="Arial" panose="020B0604020202020204" pitchFamily="34" charset="0"/>
              </a:rPr>
              <a:t> </a:t>
            </a:r>
          </a:p>
          <a:p>
            <a:pPr>
              <a:defRPr/>
            </a:pPr>
            <a:r>
              <a:rPr lang="en-US" altLang="lv-LV" sz="1600" dirty="0">
                <a:latin typeface="Verdana" panose="020B0604030504040204" pitchFamily="34" charset="0"/>
                <a:ea typeface="Verdana" panose="020B0604030504040204" pitchFamily="34" charset="0"/>
                <a:cs typeface="Arial" panose="020B0604020202020204" pitchFamily="34" charset="0"/>
              </a:rPr>
              <a:t>Senior expert (EIC, EIT, EIE &amp; RI)</a:t>
            </a:r>
            <a:endParaRPr lang="lv-LV" altLang="lv-LV" sz="1600" dirty="0">
              <a:latin typeface="Verdana" panose="020B0604030504040204" pitchFamily="34" charset="0"/>
              <a:ea typeface="Verdana" panose="020B0604030504040204" pitchFamily="34" charset="0"/>
              <a:cs typeface="Arial" panose="020B0604020202020204" pitchFamily="34" charset="0"/>
            </a:endParaRPr>
          </a:p>
          <a:p>
            <a:pPr>
              <a:defRPr/>
            </a:pPr>
            <a:r>
              <a:rPr lang="en-US" altLang="lv-LV" sz="1600" dirty="0" err="1">
                <a:latin typeface="Verdana" panose="020B0604030504040204" pitchFamily="34" charset="0"/>
                <a:ea typeface="Verdana" panose="020B0604030504040204" pitchFamily="34" charset="0"/>
                <a:cs typeface="Arial" panose="020B0604020202020204" pitchFamily="34" charset="0"/>
                <a:hlinkClick r:id="rId3"/>
              </a:rPr>
              <a:t>marija.plotniece</a:t>
            </a:r>
            <a:r>
              <a:rPr lang="lv-LV" altLang="lv-LV" sz="1600" dirty="0">
                <a:latin typeface="Verdana" panose="020B0604030504040204" pitchFamily="34" charset="0"/>
                <a:ea typeface="Verdana" panose="020B0604030504040204" pitchFamily="34" charset="0"/>
                <a:cs typeface="Arial" panose="020B0604020202020204" pitchFamily="34" charset="0"/>
                <a:hlinkClick r:id="rId3"/>
              </a:rPr>
              <a:t>@lzp.gov.lv</a:t>
            </a:r>
            <a:r>
              <a:rPr lang="lv-LV" altLang="lv-LV" sz="1600" dirty="0">
                <a:latin typeface="Verdana" panose="020B0604030504040204" pitchFamily="34" charset="0"/>
                <a:ea typeface="Verdana" panose="020B0604030504040204" pitchFamily="34" charset="0"/>
                <a:cs typeface="Arial" panose="020B060402020202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C70B8786-FE09-EE45-1F83-58DC1E5E187D}"/>
              </a:ext>
            </a:extLst>
          </p:cNvPr>
          <p:cNvPicPr>
            <a:picLocks noChangeAspect="1"/>
          </p:cNvPicPr>
          <p:nvPr/>
        </p:nvPicPr>
        <p:blipFill>
          <a:blip r:embed="rId4"/>
          <a:stretch>
            <a:fillRect/>
          </a:stretch>
        </p:blipFill>
        <p:spPr>
          <a:xfrm>
            <a:off x="8048625" y="5345077"/>
            <a:ext cx="4143375" cy="1152525"/>
          </a:xfrm>
          <a:prstGeom prst="rect">
            <a:avLst/>
          </a:prstGeom>
        </p:spPr>
      </p:pic>
      <p:sp>
        <p:nvSpPr>
          <p:cNvPr id="4" name="TextBox 3">
            <a:extLst>
              <a:ext uri="{FF2B5EF4-FFF2-40B4-BE49-F238E27FC236}">
                <a16:creationId xmlns:a16="http://schemas.microsoft.com/office/drawing/2014/main" id="{597477DB-AA44-6660-E5AB-719BE88BE91E}"/>
              </a:ext>
            </a:extLst>
          </p:cNvPr>
          <p:cNvSpPr txBox="1"/>
          <p:nvPr/>
        </p:nvSpPr>
        <p:spPr>
          <a:xfrm>
            <a:off x="2840971" y="3518918"/>
            <a:ext cx="7279341" cy="369332"/>
          </a:xfrm>
          <a:prstGeom prst="rect">
            <a:avLst/>
          </a:prstGeom>
          <a:noFill/>
        </p:spPr>
        <p:txBody>
          <a:bodyPr wrap="square">
            <a:spAutoFit/>
          </a:bodyPr>
          <a:lstStyle/>
          <a:p>
            <a:r>
              <a:rPr lang="en-US" dirty="0">
                <a:solidFill>
                  <a:schemeClr val="bg1"/>
                </a:solidFill>
                <a:latin typeface="Verdana" panose="020B0604030504040204" pitchFamily="34" charset="0"/>
                <a:ea typeface="Verdana" panose="020B0604030504040204" pitchFamily="34" charset="0"/>
              </a:rPr>
              <a:t>Updates for Late 2024 and Early Insights into 2025</a:t>
            </a:r>
            <a:endParaRPr lang="lv-LV" dirty="0">
              <a:solidFill>
                <a:schemeClr val="bg1"/>
              </a:solidFill>
              <a:latin typeface="Verdana" panose="020B0604030504040204" pitchFamily="34" charset="0"/>
              <a:ea typeface="Verdana" panose="020B0604030504040204" pitchFamily="34" charset="0"/>
            </a:endParaRPr>
          </a:p>
        </p:txBody>
      </p:sp>
    </p:spTree>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Confidential watermark on a Transparent Background 27670057 PNG">
            <a:extLst>
              <a:ext uri="{FF2B5EF4-FFF2-40B4-BE49-F238E27FC236}">
                <a16:creationId xmlns:a16="http://schemas.microsoft.com/office/drawing/2014/main" id="{57F93B4C-0137-F6AA-D5F9-885593F92713}"/>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0" y="183515"/>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15ACD86-EA5A-6465-2408-B331591F38AE}"/>
              </a:ext>
            </a:extLst>
          </p:cNvPr>
          <p:cNvSpPr/>
          <p:nvPr/>
        </p:nvSpPr>
        <p:spPr>
          <a:xfrm>
            <a:off x="1256607" y="3775392"/>
            <a:ext cx="10904913" cy="502920"/>
          </a:xfrm>
          <a:prstGeom prst="rect">
            <a:avLst/>
          </a:prstGeom>
          <a:gradFill flip="none" rotWithShape="1">
            <a:gsLst>
              <a:gs pos="0">
                <a:srgbClr val="68468C">
                  <a:tint val="66000"/>
                  <a:satMod val="160000"/>
                </a:srgbClr>
              </a:gs>
              <a:gs pos="50000">
                <a:srgbClr val="68468C">
                  <a:tint val="44500"/>
                  <a:satMod val="160000"/>
                </a:srgbClr>
              </a:gs>
              <a:gs pos="100000">
                <a:srgbClr val="68468C">
                  <a:tint val="23500"/>
                  <a:satMod val="160000"/>
                </a:srgb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5124" name="Picture 4" descr="Confidential watermark on a Transparent Background 27670057 PNG">
            <a:extLst>
              <a:ext uri="{FF2B5EF4-FFF2-40B4-BE49-F238E27FC236}">
                <a16:creationId xmlns:a16="http://schemas.microsoft.com/office/drawing/2014/main" id="{E4D644DF-D7F7-E603-DCAF-628F5492E9F8}"/>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531876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95D2A69-3015-0BB5-6231-163831104AB5}"/>
              </a:ext>
            </a:extLst>
          </p:cNvPr>
          <p:cNvSpPr/>
          <p:nvPr/>
        </p:nvSpPr>
        <p:spPr>
          <a:xfrm>
            <a:off x="1287086" y="1591311"/>
            <a:ext cx="10904913" cy="502920"/>
          </a:xfrm>
          <a:prstGeom prst="rect">
            <a:avLst/>
          </a:prstGeom>
          <a:gradFill flip="none" rotWithShape="1">
            <a:gsLst>
              <a:gs pos="0">
                <a:srgbClr val="68468C">
                  <a:tint val="66000"/>
                  <a:satMod val="160000"/>
                </a:srgbClr>
              </a:gs>
              <a:gs pos="50000">
                <a:srgbClr val="68468C">
                  <a:tint val="44500"/>
                  <a:satMod val="160000"/>
                </a:srgbClr>
              </a:gs>
              <a:gs pos="100000">
                <a:srgbClr val="68468C">
                  <a:tint val="23500"/>
                  <a:satMod val="160000"/>
                </a:srgb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3BB98CF2-3EE5-2DAA-7B1F-FB6C26A24653}"/>
              </a:ext>
            </a:extLst>
          </p:cNvPr>
          <p:cNvSpPr>
            <a:spLocks noGrp="1"/>
          </p:cNvSpPr>
          <p:nvPr>
            <p:ph type="title"/>
          </p:nvPr>
        </p:nvSpPr>
        <p:spPr>
          <a:xfrm>
            <a:off x="1454726" y="365125"/>
            <a:ext cx="9899073" cy="1325563"/>
          </a:xfrm>
        </p:spPr>
        <p:txBody>
          <a:bodyPr anchor="ctr">
            <a:normAutofit/>
          </a:bodyPr>
          <a:lstStyle/>
          <a:p>
            <a:r>
              <a:rPr lang="en-US" sz="2800" b="1" dirty="0">
                <a:solidFill>
                  <a:schemeClr val="tx2"/>
                </a:solidFill>
                <a:latin typeface="Verdana" panose="020B0604030504040204" pitchFamily="34" charset="0"/>
                <a:ea typeface="Verdana" panose="020B0604030504040204" pitchFamily="34" charset="0"/>
              </a:rPr>
              <a:t>EIC (European Innovation Council)</a:t>
            </a:r>
            <a:r>
              <a:rPr lang="ru-RU" sz="2800" b="1" dirty="0">
                <a:solidFill>
                  <a:schemeClr val="tx2"/>
                </a:solidFill>
                <a:latin typeface="Verdana" panose="020B0604030504040204" pitchFamily="34" charset="0"/>
                <a:ea typeface="Verdana" panose="020B0604030504040204" pitchFamily="34" charset="0"/>
              </a:rPr>
              <a:t> 2025</a:t>
            </a:r>
            <a:endParaRPr lang="en-US" sz="2800" b="1" dirty="0">
              <a:solidFill>
                <a:schemeClr val="tx2"/>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7CDD785B-9513-864A-BA35-13565CD07799}"/>
              </a:ext>
            </a:extLst>
          </p:cNvPr>
          <p:cNvSpPr>
            <a:spLocks noGrp="1"/>
          </p:cNvSpPr>
          <p:nvPr>
            <p:ph sz="half" idx="1"/>
          </p:nvPr>
        </p:nvSpPr>
        <p:spPr>
          <a:xfrm>
            <a:off x="1454726" y="1690688"/>
            <a:ext cx="8207434" cy="4665662"/>
          </a:xfrm>
        </p:spPr>
        <p:txBody>
          <a:bodyPr>
            <a:normAutofit fontScale="70000" lnSpcReduction="20000"/>
          </a:bodyPr>
          <a:lstStyle/>
          <a:p>
            <a:pPr marL="0" indent="0">
              <a:lnSpc>
                <a:spcPct val="150000"/>
              </a:lnSpc>
              <a:buNone/>
            </a:pPr>
            <a:r>
              <a:rPr lang="en-US" sz="1800" b="1" dirty="0">
                <a:latin typeface="Verdana" panose="020B0604030504040204" pitchFamily="34" charset="0"/>
                <a:ea typeface="Verdana" panose="020B0604030504040204" pitchFamily="34" charset="0"/>
              </a:rPr>
              <a:t>Pathfinder Challenge calls:</a:t>
            </a:r>
          </a:p>
          <a:p>
            <a:pPr>
              <a:lnSpc>
                <a:spcPct val="120000"/>
              </a:lnSpc>
            </a:pPr>
            <a:r>
              <a:rPr lang="en-US" sz="1800" dirty="0">
                <a:latin typeface="Verdana" panose="020B0604030504040204" pitchFamily="34" charset="0"/>
                <a:ea typeface="Verdana" panose="020B0604030504040204" pitchFamily="34" charset="0"/>
              </a:rPr>
              <a:t>Biotech for Climate Resilient Crops and Plant-Based Biomanufacturing</a:t>
            </a:r>
          </a:p>
          <a:p>
            <a:pPr>
              <a:lnSpc>
                <a:spcPct val="120000"/>
              </a:lnSpc>
            </a:pPr>
            <a:r>
              <a:rPr lang="en-US" sz="1800" dirty="0">
                <a:latin typeface="Verdana" panose="020B0604030504040204" pitchFamily="34" charset="0"/>
                <a:ea typeface="Verdana" panose="020B0604030504040204" pitchFamily="34" charset="0"/>
              </a:rPr>
              <a:t>Generative-AI based Agents to Revolutionize Medical Diagnosis and Treatment of Cancer</a:t>
            </a:r>
          </a:p>
          <a:p>
            <a:pPr>
              <a:lnSpc>
                <a:spcPct val="120000"/>
              </a:lnSpc>
            </a:pPr>
            <a:r>
              <a:rPr lang="en-US" sz="1800" dirty="0">
                <a:latin typeface="Verdana" panose="020B0604030504040204" pitchFamily="34" charset="0"/>
                <a:ea typeface="Verdana" panose="020B0604030504040204" pitchFamily="34" charset="0"/>
              </a:rPr>
              <a:t>Towards autonomous robot collectives delivering collaborative tasks in dynamic unstructured construction environments</a:t>
            </a:r>
          </a:p>
          <a:p>
            <a:pPr>
              <a:lnSpc>
                <a:spcPct val="120000"/>
              </a:lnSpc>
            </a:pPr>
            <a:r>
              <a:rPr lang="en-US" sz="1800" dirty="0">
                <a:latin typeface="Verdana" panose="020B0604030504040204" pitchFamily="34" charset="0"/>
                <a:ea typeface="Verdana" panose="020B0604030504040204" pitchFamily="34" charset="0"/>
              </a:rPr>
              <a:t>Waste-to-value devices - circular production of renewable fuels, chemicals and materials</a:t>
            </a:r>
          </a:p>
          <a:p>
            <a:pPr marL="0" indent="0">
              <a:lnSpc>
                <a:spcPct val="120000"/>
              </a:lnSpc>
              <a:buNone/>
            </a:pPr>
            <a:endParaRPr lang="en-US" sz="1800" dirty="0">
              <a:latin typeface="Verdana" panose="020B0604030504040204" pitchFamily="34" charset="0"/>
              <a:ea typeface="Verdana" panose="020B0604030504040204" pitchFamily="34" charset="0"/>
            </a:endParaRPr>
          </a:p>
          <a:p>
            <a:pPr marL="0" indent="0">
              <a:lnSpc>
                <a:spcPct val="150000"/>
              </a:lnSpc>
              <a:buNone/>
            </a:pPr>
            <a:r>
              <a:rPr lang="en-US" sz="1800" b="1" dirty="0">
                <a:latin typeface="Verdana" panose="020B0604030504040204" pitchFamily="34" charset="0"/>
                <a:ea typeface="Verdana" panose="020B0604030504040204" pitchFamily="34" charset="0"/>
              </a:rPr>
              <a:t>Accelerator Challenge calls:</a:t>
            </a:r>
          </a:p>
          <a:p>
            <a:pPr>
              <a:lnSpc>
                <a:spcPct val="120000"/>
              </a:lnSpc>
            </a:pPr>
            <a:r>
              <a:rPr lang="en-US" sz="1800" dirty="0">
                <a:latin typeface="Verdana" panose="020B0604030504040204" pitchFamily="34" charset="0"/>
                <a:ea typeface="Verdana" panose="020B0604030504040204" pitchFamily="34" charset="0"/>
              </a:rPr>
              <a:t>Acceleration of advanced materials development and upscaling along the value chain</a:t>
            </a:r>
          </a:p>
          <a:p>
            <a:pPr>
              <a:lnSpc>
                <a:spcPct val="120000"/>
              </a:lnSpc>
            </a:pPr>
            <a:r>
              <a:rPr lang="en-US" sz="1800" dirty="0">
                <a:latin typeface="Verdana" panose="020B0604030504040204" pitchFamily="34" charset="0"/>
                <a:ea typeface="Verdana" panose="020B0604030504040204" pitchFamily="34" charset="0"/>
              </a:rPr>
              <a:t>Biotechnology driven low emission food production systems</a:t>
            </a:r>
          </a:p>
          <a:p>
            <a:pPr>
              <a:lnSpc>
                <a:spcPct val="120000"/>
              </a:lnSpc>
            </a:pPr>
            <a:r>
              <a:rPr lang="en-US" sz="1800" dirty="0">
                <a:latin typeface="Verdana" panose="020B0604030504040204" pitchFamily="34" charset="0"/>
                <a:ea typeface="Verdana" panose="020B0604030504040204" pitchFamily="34" charset="0"/>
              </a:rPr>
              <a:t>GenAI4EU: Creating European Champions in Generative AI</a:t>
            </a:r>
          </a:p>
          <a:p>
            <a:pPr>
              <a:lnSpc>
                <a:spcPct val="120000"/>
              </a:lnSpc>
            </a:pPr>
            <a:r>
              <a:rPr lang="en-US" sz="1800" dirty="0">
                <a:latin typeface="Verdana" panose="020B0604030504040204" pitchFamily="34" charset="0"/>
                <a:ea typeface="Verdana" panose="020B0604030504040204" pitchFamily="34" charset="0"/>
              </a:rPr>
              <a:t>Innovative in-space servicing, operations, space-based robotics and technologies for resilient EU space infrastructure</a:t>
            </a:r>
          </a:p>
          <a:p>
            <a:pPr>
              <a:lnSpc>
                <a:spcPct val="120000"/>
              </a:lnSpc>
            </a:pPr>
            <a:r>
              <a:rPr lang="en-US" sz="1800" dirty="0">
                <a:latin typeface="Verdana" panose="020B0604030504040204" pitchFamily="34" charset="0"/>
                <a:ea typeface="Verdana" panose="020B0604030504040204" pitchFamily="34" charset="0"/>
              </a:rPr>
              <a:t>Breakthrough innovations for future mobility</a:t>
            </a:r>
          </a:p>
        </p:txBody>
      </p:sp>
      <p:sp>
        <p:nvSpPr>
          <p:cNvPr id="4" name="Slide Number Placeholder 3">
            <a:extLst>
              <a:ext uri="{FF2B5EF4-FFF2-40B4-BE49-F238E27FC236}">
                <a16:creationId xmlns:a16="http://schemas.microsoft.com/office/drawing/2014/main" id="{6A364BCC-1522-1160-4751-3B0BF39EF09F}"/>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660F3F40-12FA-4968-8235-5F18DAFE2DEF}" type="slidenum">
              <a:rPr lang="lv-LV" smtClean="0"/>
              <a:pPr>
                <a:spcAft>
                  <a:spcPts val="600"/>
                </a:spcAft>
              </a:pPr>
              <a:t>10</a:t>
            </a:fld>
            <a:endParaRPr lang="lv-LV"/>
          </a:p>
        </p:txBody>
      </p:sp>
    </p:spTree>
    <p:extLst>
      <p:ext uri="{BB962C8B-B14F-4D97-AF65-F5344CB8AC3E}">
        <p14:creationId xmlns:p14="http://schemas.microsoft.com/office/powerpoint/2010/main" val="3373818660"/>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439A2"/>
        </a:solidFill>
        <a:effectLst/>
      </p:bgPr>
    </p:bg>
    <p:spTree>
      <p:nvGrpSpPr>
        <p:cNvPr id="1" name=""/>
        <p:cNvGrpSpPr/>
        <p:nvPr/>
      </p:nvGrpSpPr>
      <p:grpSpPr>
        <a:xfrm>
          <a:off x="0" y="0"/>
          <a:ext cx="0" cy="0"/>
          <a:chOff x="0" y="0"/>
          <a:chExt cx="0" cy="0"/>
        </a:xfrm>
      </p:grpSpPr>
      <p:sp>
        <p:nvSpPr>
          <p:cNvPr id="61" name="Rectangle 13">
            <a:extLst>
              <a:ext uri="{FF2B5EF4-FFF2-40B4-BE49-F238E27FC236}">
                <a16:creationId xmlns:a16="http://schemas.microsoft.com/office/drawing/2014/main" id="{73C183CE-4BCA-52D1-204C-D1DED499A35E}"/>
              </a:ext>
            </a:extLst>
          </p:cNvPr>
          <p:cNvSpPr/>
          <p:nvPr/>
        </p:nvSpPr>
        <p:spPr>
          <a:xfrm>
            <a:off x="0" y="1524000"/>
            <a:ext cx="274320" cy="2987041"/>
          </a:xfrm>
          <a:prstGeom prst="rect">
            <a:avLst/>
          </a:prstGeom>
          <a:solidFill>
            <a:srgbClr val="BB443E"/>
          </a:solidFill>
          <a:ln w="12700">
            <a:miter lim="400000"/>
          </a:ln>
        </p:spPr>
        <p:txBody>
          <a:bodyPr lIns="45719" rIns="45719" anchor="ctr"/>
          <a:lstStyle/>
          <a:p>
            <a:pPr algn="ctr">
              <a:defRPr>
                <a:solidFill>
                  <a:srgbClr val="FFFFFF"/>
                </a:solidFill>
              </a:defRPr>
            </a:pPr>
            <a:endParaRPr/>
          </a:p>
        </p:txBody>
      </p:sp>
      <p:pic>
        <p:nvPicPr>
          <p:cNvPr id="62" name="Google Shape;167;p1" descr="A blue background with white text&#10;&#10;Description automatically generated">
            <a:hlinkClick r:id="rId3"/>
            <a:extLst>
              <a:ext uri="{FF2B5EF4-FFF2-40B4-BE49-F238E27FC236}">
                <a16:creationId xmlns:a16="http://schemas.microsoft.com/office/drawing/2014/main" id="{C9145759-C3ED-80B9-294E-F56663A7D762}"/>
              </a:ext>
            </a:extLst>
          </p:cNvPr>
          <p:cNvPicPr preferRelativeResize="0"/>
          <p:nvPr/>
        </p:nvPicPr>
        <p:blipFill rotWithShape="1">
          <a:blip r:embed="rId4">
            <a:alphaModFix/>
          </a:blip>
          <a:srcRect t="29385" b="29330"/>
          <a:stretch/>
        </p:blipFill>
        <p:spPr>
          <a:xfrm>
            <a:off x="274320" y="4511041"/>
            <a:ext cx="4647636" cy="1798319"/>
          </a:xfrm>
          <a:prstGeom prst="rect">
            <a:avLst/>
          </a:prstGeom>
          <a:noFill/>
          <a:ln>
            <a:noFill/>
          </a:ln>
        </p:spPr>
      </p:pic>
      <p:pic>
        <p:nvPicPr>
          <p:cNvPr id="450" name="Picture 449">
            <a:extLst>
              <a:ext uri="{FF2B5EF4-FFF2-40B4-BE49-F238E27FC236}">
                <a16:creationId xmlns:a16="http://schemas.microsoft.com/office/drawing/2014/main" id="{146588A4-EB6E-0E0F-301B-D74D7B42B5BB}"/>
              </a:ext>
            </a:extLst>
          </p:cNvPr>
          <p:cNvPicPr>
            <a:picLocks noChangeAspect="1"/>
          </p:cNvPicPr>
          <p:nvPr/>
        </p:nvPicPr>
        <p:blipFill rotWithShape="1">
          <a:blip r:embed="rId5"/>
          <a:srcRect l="55185" t="25679" r="21018" b="18847"/>
          <a:stretch/>
        </p:blipFill>
        <p:spPr>
          <a:xfrm>
            <a:off x="6962013" y="0"/>
            <a:ext cx="5229987" cy="6858000"/>
          </a:xfrm>
          <a:prstGeom prst="rect">
            <a:avLst/>
          </a:prstGeom>
        </p:spPr>
      </p:pic>
      <p:pic>
        <p:nvPicPr>
          <p:cNvPr id="452" name="Graphic 451" descr="Cursor outline">
            <a:extLst>
              <a:ext uri="{FF2B5EF4-FFF2-40B4-BE49-F238E27FC236}">
                <a16:creationId xmlns:a16="http://schemas.microsoft.com/office/drawing/2014/main" id="{E84E11A5-C971-9ED0-6258-3A808D2617F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64756" y="5852160"/>
            <a:ext cx="914400" cy="914400"/>
          </a:xfrm>
          <a:prstGeom prst="rect">
            <a:avLst/>
          </a:prstGeom>
        </p:spPr>
      </p:pic>
      <p:sp>
        <p:nvSpPr>
          <p:cNvPr id="60" name="Google Shape;518;g2a61cabab7e_1_6">
            <a:extLst>
              <a:ext uri="{FF2B5EF4-FFF2-40B4-BE49-F238E27FC236}">
                <a16:creationId xmlns:a16="http://schemas.microsoft.com/office/drawing/2014/main" id="{25AAA053-1DC8-7E51-7783-9F2D0C0F3555}"/>
              </a:ext>
            </a:extLst>
          </p:cNvPr>
          <p:cNvSpPr txBox="1"/>
          <p:nvPr/>
        </p:nvSpPr>
        <p:spPr>
          <a:xfrm>
            <a:off x="396240" y="548640"/>
            <a:ext cx="11399520" cy="43857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rgbClr val="F1F1F1"/>
                </a:solidFill>
                <a:latin typeface="Calibri"/>
                <a:ea typeface="Calibri"/>
                <a:cs typeface="Calibri"/>
                <a:sym typeface="Calibri"/>
              </a:rPr>
              <a:t>If you have any further questions about the EIC </a:t>
            </a:r>
            <a:r>
              <a:rPr lang="en-US" sz="2400" dirty="0" err="1">
                <a:solidFill>
                  <a:srgbClr val="F1F1F1"/>
                </a:solidFill>
                <a:latin typeface="Calibri"/>
                <a:ea typeface="Calibri"/>
                <a:cs typeface="Calibri"/>
                <a:sym typeface="Calibri"/>
              </a:rPr>
              <a:t>programme</a:t>
            </a:r>
            <a:r>
              <a:rPr lang="en-US" sz="2400" dirty="0">
                <a:solidFill>
                  <a:srgbClr val="F1F1F1"/>
                </a:solidFill>
                <a:latin typeface="Calibri"/>
                <a:ea typeface="Calibri"/>
                <a:cs typeface="Calibri"/>
                <a:sym typeface="Calibri"/>
              </a:rPr>
              <a:t>, </a:t>
            </a:r>
            <a:endParaRPr sz="2400" dirty="0">
              <a:solidFill>
                <a:srgbClr val="F1F1F1"/>
              </a:solidFill>
              <a:latin typeface="Calibri"/>
              <a:ea typeface="Calibri"/>
              <a:cs typeface="Calibri"/>
              <a:sym typeface="Calibri"/>
            </a:endParaRPr>
          </a:p>
          <a:p>
            <a:pPr marL="0" marR="0" lvl="0" indent="0" algn="l" rtl="0">
              <a:spcBef>
                <a:spcPts val="0"/>
              </a:spcBef>
              <a:spcAft>
                <a:spcPts val="0"/>
              </a:spcAft>
              <a:buNone/>
            </a:pPr>
            <a:r>
              <a:rPr lang="en-US" sz="2400" dirty="0">
                <a:solidFill>
                  <a:srgbClr val="F1F1F1"/>
                </a:solidFill>
                <a:latin typeface="Calibri"/>
                <a:ea typeface="Calibri"/>
                <a:cs typeface="Calibri"/>
                <a:sym typeface="Calibri"/>
              </a:rPr>
              <a:t>please contact us based on your country:</a:t>
            </a:r>
            <a:endParaRPr sz="1200" dirty="0"/>
          </a:p>
          <a:p>
            <a:pPr marL="0" marR="0" lvl="0" indent="0" algn="l" rtl="0">
              <a:spcBef>
                <a:spcPts val="0"/>
              </a:spcBef>
              <a:spcAft>
                <a:spcPts val="0"/>
              </a:spcAft>
              <a:buNone/>
            </a:pPr>
            <a:endParaRPr sz="2000" b="1" dirty="0">
              <a:solidFill>
                <a:srgbClr val="F1F1F1"/>
              </a:solidFill>
              <a:latin typeface="Calibri"/>
              <a:ea typeface="Calibri"/>
              <a:cs typeface="Calibri"/>
              <a:sym typeface="Calibri"/>
            </a:endParaRPr>
          </a:p>
          <a:p>
            <a:pPr marL="0" marR="0" lvl="0" indent="0" algn="l" rtl="0">
              <a:spcBef>
                <a:spcPts val="0"/>
              </a:spcBef>
              <a:spcAft>
                <a:spcPts val="0"/>
              </a:spcAft>
              <a:buNone/>
            </a:pPr>
            <a:r>
              <a:rPr lang="lv-LV" b="1" dirty="0">
                <a:solidFill>
                  <a:srgbClr val="F1F1F1"/>
                </a:solidFill>
                <a:latin typeface="Calibri"/>
                <a:ea typeface="Calibri"/>
                <a:cs typeface="Calibri"/>
                <a:sym typeface="Calibri"/>
              </a:rPr>
              <a:t>FOR LATVIA:</a:t>
            </a:r>
            <a:endParaRPr b="1" dirty="0">
              <a:solidFill>
                <a:srgbClr val="F1F1F1"/>
              </a:solidFill>
              <a:latin typeface="Calibri"/>
              <a:ea typeface="Calibri"/>
              <a:cs typeface="Calibri"/>
              <a:sym typeface="Calibri"/>
            </a:endParaRPr>
          </a:p>
          <a:p>
            <a:pPr marL="0" marR="0" lvl="0" indent="0" algn="l" rtl="0">
              <a:spcBef>
                <a:spcPts val="0"/>
              </a:spcBef>
              <a:spcAft>
                <a:spcPts val="0"/>
              </a:spcAft>
              <a:buNone/>
            </a:pPr>
            <a:endParaRPr sz="1100" dirty="0">
              <a:solidFill>
                <a:srgbClr val="F1F1F1"/>
              </a:solidFill>
              <a:latin typeface="Calibri"/>
              <a:ea typeface="Calibri"/>
              <a:cs typeface="Calibri"/>
              <a:sym typeface="Calibri"/>
            </a:endParaRPr>
          </a:p>
          <a:p>
            <a:pPr marL="0" marR="0" lvl="0" indent="0" algn="l" rtl="0">
              <a:spcBef>
                <a:spcPts val="0"/>
              </a:spcBef>
              <a:spcAft>
                <a:spcPts val="0"/>
              </a:spcAft>
              <a:buNone/>
            </a:pPr>
            <a:r>
              <a:rPr lang="en-US" sz="1600" b="1" dirty="0">
                <a:solidFill>
                  <a:srgbClr val="F1F1F1"/>
                </a:solidFill>
                <a:latin typeface="Calibri"/>
                <a:ea typeface="Calibri"/>
                <a:cs typeface="Calibri"/>
                <a:sym typeface="Calibri"/>
              </a:rPr>
              <a:t>Egita Aizsilniece-Ibema</a:t>
            </a:r>
            <a:endParaRPr sz="1600" dirty="0">
              <a:solidFill>
                <a:srgbClr val="F1F1F1"/>
              </a:solidFill>
              <a:latin typeface="Calibri"/>
              <a:ea typeface="Calibri"/>
              <a:cs typeface="Calibri"/>
              <a:sym typeface="Calibri"/>
            </a:endParaRPr>
          </a:p>
          <a:p>
            <a:pPr marL="0" marR="0" lvl="0" indent="0" algn="l" rtl="0">
              <a:spcBef>
                <a:spcPts val="0"/>
              </a:spcBef>
              <a:spcAft>
                <a:spcPts val="0"/>
              </a:spcAft>
              <a:buNone/>
            </a:pPr>
            <a:r>
              <a:rPr lang="en-US" sz="1600" dirty="0">
                <a:solidFill>
                  <a:srgbClr val="F1F1F1"/>
                </a:solidFill>
                <a:latin typeface="Calibri"/>
                <a:ea typeface="Calibri"/>
                <a:cs typeface="Calibri"/>
                <a:sym typeface="Calibri"/>
              </a:rPr>
              <a:t>LIAA representative, NCP EIC &amp; EIT</a:t>
            </a:r>
            <a:endParaRPr sz="1200" dirty="0"/>
          </a:p>
          <a:p>
            <a:pPr marL="0" marR="0" lvl="0" indent="0" algn="l" rtl="0">
              <a:spcBef>
                <a:spcPts val="0"/>
              </a:spcBef>
              <a:spcAft>
                <a:spcPts val="0"/>
              </a:spcAft>
              <a:buNone/>
            </a:pPr>
            <a:r>
              <a:rPr lang="en-US" sz="1600" dirty="0">
                <a:solidFill>
                  <a:srgbClr val="F1F1F1"/>
                </a:solidFill>
                <a:latin typeface="Calibri"/>
                <a:ea typeface="Calibri"/>
                <a:cs typeface="Calibri"/>
                <a:sym typeface="Calibri"/>
              </a:rPr>
              <a:t>Latvian office for Innovation &amp; Technology in Brussels – </a:t>
            </a:r>
            <a:r>
              <a:rPr lang="en-US" sz="1600" dirty="0" err="1">
                <a:solidFill>
                  <a:srgbClr val="F1F1F1"/>
                </a:solidFill>
                <a:latin typeface="Calibri"/>
                <a:ea typeface="Calibri"/>
                <a:cs typeface="Calibri"/>
                <a:sym typeface="Calibri"/>
              </a:rPr>
              <a:t>Lat.tech</a:t>
            </a:r>
            <a:endParaRPr sz="1600" dirty="0">
              <a:solidFill>
                <a:srgbClr val="F1F1F1"/>
              </a:solidFill>
              <a:latin typeface="Calibri"/>
              <a:ea typeface="Calibri"/>
              <a:cs typeface="Calibri"/>
              <a:sym typeface="Calibri"/>
            </a:endParaRPr>
          </a:p>
          <a:p>
            <a:pPr marL="0" marR="0" lvl="0" indent="0" algn="l" rtl="0">
              <a:spcBef>
                <a:spcPts val="0"/>
              </a:spcBef>
              <a:spcAft>
                <a:spcPts val="0"/>
              </a:spcAft>
              <a:buNone/>
            </a:pPr>
            <a:r>
              <a:rPr lang="en-US" sz="1600" dirty="0">
                <a:solidFill>
                  <a:srgbClr val="F1F1F1"/>
                </a:solidFill>
                <a:latin typeface="Calibri"/>
                <a:ea typeface="Calibri"/>
                <a:cs typeface="Calibri"/>
                <a:sym typeface="Calibri"/>
              </a:rPr>
              <a:t>Mob. +32 (0)455 10 12 74, +371 29331162, e-mail: </a:t>
            </a:r>
            <a:r>
              <a:rPr lang="en-US" sz="1600" u="sng" dirty="0">
                <a:solidFill>
                  <a:srgbClr val="F1F1F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egita.aizsilniece-ibema@liaa.gov</a:t>
            </a:r>
            <a:r>
              <a:rPr lang="en-US" sz="1600" dirty="0">
                <a:solidFill>
                  <a:srgbClr val="F1F1F1"/>
                </a:solidFill>
                <a:latin typeface="Calibri"/>
                <a:ea typeface="Calibri"/>
                <a:cs typeface="Calibri"/>
                <a:sym typeface="Calibri"/>
              </a:rPr>
              <a:t> </a:t>
            </a:r>
            <a:endParaRPr sz="1200" dirty="0"/>
          </a:p>
          <a:p>
            <a:pPr marL="0" marR="0" lvl="0" indent="0" algn="l" rtl="0">
              <a:spcBef>
                <a:spcPts val="0"/>
              </a:spcBef>
              <a:spcAft>
                <a:spcPts val="0"/>
              </a:spcAft>
              <a:buNone/>
            </a:pPr>
            <a:endParaRPr sz="1600" dirty="0">
              <a:solidFill>
                <a:srgbClr val="F1F1F1"/>
              </a:solidFill>
              <a:latin typeface="Calibri"/>
              <a:ea typeface="Calibri"/>
              <a:cs typeface="Calibri"/>
              <a:sym typeface="Calibri"/>
            </a:endParaRPr>
          </a:p>
          <a:p>
            <a:pPr marL="0" marR="0" lvl="0" indent="0" algn="l" rtl="0">
              <a:spcBef>
                <a:spcPts val="0"/>
              </a:spcBef>
              <a:spcAft>
                <a:spcPts val="0"/>
              </a:spcAft>
              <a:buNone/>
            </a:pPr>
            <a:r>
              <a:rPr lang="en-US" sz="1600" b="1" i="0" u="none" strike="noStrike" dirty="0">
                <a:solidFill>
                  <a:srgbClr val="F1F1F1"/>
                </a:solidFill>
                <a:latin typeface="Calibri"/>
                <a:ea typeface="Calibri"/>
                <a:cs typeface="Calibri"/>
                <a:sym typeface="Calibri"/>
              </a:rPr>
              <a:t>Marija Plotniece</a:t>
            </a:r>
            <a:endParaRPr sz="3600" b="0" i="0" u="none" strike="noStrike" dirty="0">
              <a:solidFill>
                <a:srgbClr val="F1F1F1"/>
              </a:solidFill>
              <a:latin typeface="Calibri"/>
              <a:ea typeface="Calibri"/>
              <a:cs typeface="Calibri"/>
              <a:sym typeface="Calibri"/>
            </a:endParaRPr>
          </a:p>
          <a:p>
            <a:pPr marL="0" marR="0" lvl="0" indent="0" algn="l" rtl="0">
              <a:spcBef>
                <a:spcPts val="0"/>
              </a:spcBef>
              <a:spcAft>
                <a:spcPts val="0"/>
              </a:spcAft>
              <a:buNone/>
            </a:pPr>
            <a:r>
              <a:rPr lang="en-US" sz="1600" b="0" i="0" u="none" strike="noStrike" dirty="0">
                <a:solidFill>
                  <a:srgbClr val="F1F1F1"/>
                </a:solidFill>
                <a:latin typeface="Calibri"/>
                <a:ea typeface="Calibri"/>
                <a:cs typeface="Calibri"/>
                <a:sym typeface="Calibri"/>
              </a:rPr>
              <a:t>Senior expert | Horizon Europe RI, EIC</a:t>
            </a:r>
            <a:r>
              <a:rPr lang="lv-LV" sz="1600" b="0" i="0" u="none" strike="noStrike" dirty="0">
                <a:solidFill>
                  <a:srgbClr val="F1F1F1"/>
                </a:solidFill>
                <a:latin typeface="Calibri"/>
                <a:ea typeface="Calibri"/>
                <a:cs typeface="Calibri"/>
                <a:sym typeface="Calibri"/>
              </a:rPr>
              <a:t>, EIE, EIT</a:t>
            </a:r>
            <a:r>
              <a:rPr lang="en-US" sz="1600" b="0" i="0" u="none" strike="noStrike" dirty="0">
                <a:solidFill>
                  <a:srgbClr val="F1F1F1"/>
                </a:solidFill>
                <a:latin typeface="Calibri"/>
                <a:ea typeface="Calibri"/>
                <a:cs typeface="Calibri"/>
                <a:sym typeface="Calibri"/>
              </a:rPr>
              <a:t> </a:t>
            </a:r>
            <a:endParaRPr sz="1200" dirty="0"/>
          </a:p>
          <a:p>
            <a:pPr marL="0" marR="0" lvl="0" indent="0" algn="l" rtl="0">
              <a:spcBef>
                <a:spcPts val="0"/>
              </a:spcBef>
              <a:spcAft>
                <a:spcPts val="0"/>
              </a:spcAft>
              <a:buNone/>
            </a:pPr>
            <a:r>
              <a:rPr lang="en-US" sz="1600" b="0" i="0" u="none" strike="noStrike" dirty="0">
                <a:solidFill>
                  <a:srgbClr val="F1F1F1"/>
                </a:solidFill>
                <a:latin typeface="Calibri"/>
                <a:ea typeface="Calibri"/>
                <a:cs typeface="Calibri"/>
                <a:sym typeface="Calibri"/>
              </a:rPr>
              <a:t>Latvian Council of Science</a:t>
            </a:r>
            <a:r>
              <a:rPr lang="en-US" sz="1600" dirty="0">
                <a:solidFill>
                  <a:srgbClr val="F1F1F1"/>
                </a:solidFill>
                <a:latin typeface="Calibri"/>
                <a:ea typeface="Calibri"/>
                <a:cs typeface="Calibri"/>
                <a:sym typeface="Calibri"/>
              </a:rPr>
              <a:t>, </a:t>
            </a:r>
            <a:r>
              <a:rPr lang="en-US" sz="1600" dirty="0" err="1">
                <a:solidFill>
                  <a:srgbClr val="F1F1F1"/>
                </a:solidFill>
                <a:latin typeface="Calibri"/>
                <a:ea typeface="Calibri"/>
                <a:cs typeface="Calibri"/>
                <a:sym typeface="Calibri"/>
              </a:rPr>
              <a:t>Smilsu</a:t>
            </a:r>
            <a:r>
              <a:rPr lang="en-US" sz="1600" dirty="0">
                <a:solidFill>
                  <a:srgbClr val="F1F1F1"/>
                </a:solidFill>
                <a:latin typeface="Calibri"/>
                <a:ea typeface="Calibri"/>
                <a:cs typeface="Calibri"/>
                <a:sym typeface="Calibri"/>
              </a:rPr>
              <a:t> street 8, Riga, LV-1050</a:t>
            </a:r>
            <a:endParaRPr sz="1600" b="0" i="0" u="none" strike="noStrike" dirty="0">
              <a:solidFill>
                <a:srgbClr val="F1F1F1"/>
              </a:solidFill>
              <a:latin typeface="Calibri"/>
              <a:ea typeface="Calibri"/>
              <a:cs typeface="Calibri"/>
              <a:sym typeface="Calibri"/>
            </a:endParaRPr>
          </a:p>
          <a:p>
            <a:pPr marL="0" marR="0" lvl="0" indent="0" algn="l" rtl="0">
              <a:spcBef>
                <a:spcPts val="0"/>
              </a:spcBef>
              <a:spcAft>
                <a:spcPts val="0"/>
              </a:spcAft>
              <a:buNone/>
            </a:pPr>
            <a:r>
              <a:rPr lang="en-US" sz="1600" b="0" i="0" u="none" strike="noStrike" dirty="0">
                <a:solidFill>
                  <a:srgbClr val="F1F1F1"/>
                </a:solidFill>
                <a:latin typeface="Calibri"/>
                <a:ea typeface="Calibri"/>
                <a:cs typeface="Calibri"/>
                <a:sym typeface="Calibri"/>
              </a:rPr>
              <a:t>phone: +371 29966535, e-mail: </a:t>
            </a:r>
            <a:r>
              <a:rPr lang="en-US" sz="1600" b="0" i="0" u="sng" strike="noStrike" dirty="0">
                <a:solidFill>
                  <a:srgbClr val="F1F1F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marija.plotniece@lzp.gov.lv</a:t>
            </a:r>
            <a:r>
              <a:rPr lang="en-US" sz="1600" b="0" i="0" u="none" strike="noStrike" dirty="0">
                <a:solidFill>
                  <a:srgbClr val="F1F1F1"/>
                </a:solidFill>
                <a:latin typeface="Calibri"/>
                <a:ea typeface="Calibri"/>
                <a:cs typeface="Calibri"/>
                <a:sym typeface="Calibri"/>
              </a:rPr>
              <a:t> </a:t>
            </a:r>
            <a:endParaRPr sz="1200" dirty="0"/>
          </a:p>
          <a:p>
            <a:pPr marL="0" marR="0" lvl="0" indent="0" algn="l" rtl="0">
              <a:spcBef>
                <a:spcPts val="0"/>
              </a:spcBef>
              <a:spcAft>
                <a:spcPts val="0"/>
              </a:spcAft>
              <a:buNone/>
            </a:pPr>
            <a:r>
              <a:rPr lang="en-US" sz="1600" b="0" i="0" u="none" strike="noStrike" dirty="0">
                <a:solidFill>
                  <a:srgbClr val="F1F1F1"/>
                </a:solidFill>
                <a:latin typeface="Calibri"/>
                <a:ea typeface="Calibri"/>
                <a:cs typeface="Calibri"/>
                <a:sym typeface="Calibri"/>
              </a:rPr>
              <a:t> </a:t>
            </a:r>
            <a:endParaRPr sz="3600" b="0" i="0" u="none" strike="noStrike" dirty="0">
              <a:solidFill>
                <a:srgbClr val="F1F1F1"/>
              </a:solidFill>
              <a:latin typeface="Calibri"/>
              <a:ea typeface="Calibri"/>
              <a:cs typeface="Calibri"/>
              <a:sym typeface="Calibri"/>
            </a:endParaRPr>
          </a:p>
          <a:p>
            <a:pPr marL="0" marR="0" lvl="0" indent="0" algn="l" rtl="0">
              <a:spcBef>
                <a:spcPts val="0"/>
              </a:spcBef>
              <a:spcAft>
                <a:spcPts val="0"/>
              </a:spcAft>
              <a:buNone/>
            </a:pPr>
            <a:endParaRPr sz="2400" dirty="0">
              <a:solidFill>
                <a:srgbClr val="F1F1F1"/>
              </a:solidFill>
              <a:latin typeface="Calibri"/>
              <a:ea typeface="Calibri"/>
              <a:cs typeface="Calibri"/>
              <a:sym typeface="Calibri"/>
            </a:endParaRPr>
          </a:p>
        </p:txBody>
      </p:sp>
    </p:spTree>
    <p:extLst>
      <p:ext uri="{BB962C8B-B14F-4D97-AF65-F5344CB8AC3E}">
        <p14:creationId xmlns:p14="http://schemas.microsoft.com/office/powerpoint/2010/main" val="4115645187"/>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47AFF7-E05C-39C3-A9E2-F946593A38A3}"/>
              </a:ext>
            </a:extLst>
          </p:cNvPr>
          <p:cNvSpPr/>
          <p:nvPr/>
        </p:nvSpPr>
        <p:spPr>
          <a:xfrm>
            <a:off x="0" y="2344389"/>
            <a:ext cx="10500360" cy="548640"/>
          </a:xfrm>
          <a:prstGeom prst="rect">
            <a:avLst/>
          </a:prstGeom>
          <a:solidFill>
            <a:srgbClr val="684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2DF01065-F1D1-3D2C-0472-6A7B0165271B}"/>
              </a:ext>
            </a:extLst>
          </p:cNvPr>
          <p:cNvSpPr>
            <a:spLocks noGrp="1"/>
          </p:cNvSpPr>
          <p:nvPr>
            <p:ph type="title"/>
          </p:nvPr>
        </p:nvSpPr>
        <p:spPr>
          <a:xfrm>
            <a:off x="1487156" y="365125"/>
            <a:ext cx="9866644" cy="1325563"/>
          </a:xfrm>
        </p:spPr>
        <p:txBody>
          <a:bodyPr>
            <a:noAutofit/>
          </a:bodyPr>
          <a:lstStyle/>
          <a:p>
            <a:r>
              <a:rPr lang="en-US" sz="2800" b="1" dirty="0">
                <a:solidFill>
                  <a:schemeClr val="tx2"/>
                </a:solidFill>
                <a:latin typeface="Verdana" panose="020B0604030504040204" pitchFamily="34" charset="0"/>
                <a:ea typeface="Verdana" panose="020B0604030504040204" pitchFamily="34" charset="0"/>
              </a:rPr>
              <a:t>EIT (European Institute of Innovation &amp; Technology)</a:t>
            </a:r>
          </a:p>
        </p:txBody>
      </p:sp>
      <p:sp>
        <p:nvSpPr>
          <p:cNvPr id="3" name="Content Placeholder 2">
            <a:extLst>
              <a:ext uri="{FF2B5EF4-FFF2-40B4-BE49-F238E27FC236}">
                <a16:creationId xmlns:a16="http://schemas.microsoft.com/office/drawing/2014/main" id="{13657AEE-3484-BA10-CB6E-2EF24D4CA08D}"/>
              </a:ext>
            </a:extLst>
          </p:cNvPr>
          <p:cNvSpPr>
            <a:spLocks noGrp="1"/>
          </p:cNvSpPr>
          <p:nvPr>
            <p:ph idx="1"/>
          </p:nvPr>
        </p:nvSpPr>
        <p:spPr>
          <a:xfrm>
            <a:off x="1487154" y="1781962"/>
            <a:ext cx="9866645" cy="4574388"/>
          </a:xfrm>
        </p:spPr>
        <p:txBody>
          <a:bodyPr>
            <a:normAutofit fontScale="92500" lnSpcReduction="10000"/>
          </a:bodyPr>
          <a:lstStyle/>
          <a:p>
            <a:pPr marL="0" indent="0">
              <a:buNone/>
            </a:pPr>
            <a:r>
              <a:rPr lang="en-US" sz="2000" dirty="0">
                <a:latin typeface="Verdana" panose="020B0604030504040204" pitchFamily="34" charset="0"/>
                <a:ea typeface="Verdana" panose="020B0604030504040204" pitchFamily="34" charset="0"/>
                <a:hlinkClick r:id="rId2"/>
              </a:rPr>
              <a:t>Programmes currently open</a:t>
            </a:r>
            <a:endParaRPr lang="en-US" sz="2000" dirty="0">
              <a:latin typeface="Verdana" panose="020B0604030504040204" pitchFamily="34" charset="0"/>
              <a:ea typeface="Verdana" panose="020B0604030504040204" pitchFamily="34" charset="0"/>
            </a:endParaRPr>
          </a:p>
          <a:p>
            <a:pPr marL="0" indent="0">
              <a:buNone/>
            </a:pPr>
            <a:endParaRPr lang="en-US" sz="2000" dirty="0">
              <a:latin typeface="Verdana" panose="020B0604030504040204" pitchFamily="34" charset="0"/>
              <a:ea typeface="Verdana" panose="020B0604030504040204" pitchFamily="34" charset="0"/>
            </a:endParaRPr>
          </a:p>
          <a:p>
            <a:pPr marL="0" indent="0">
              <a:buNone/>
            </a:pPr>
            <a:r>
              <a:rPr lang="en-US" sz="2000" b="1" dirty="0">
                <a:solidFill>
                  <a:schemeClr val="bg1"/>
                </a:solidFill>
                <a:latin typeface="Verdana" panose="020B0604030504040204" pitchFamily="34" charset="0"/>
                <a:ea typeface="Verdana" panose="020B0604030504040204" pitchFamily="34" charset="0"/>
              </a:rPr>
              <a:t>Event in October </a:t>
            </a:r>
            <a:r>
              <a:rPr lang="en-US" sz="2000" dirty="0">
                <a:solidFill>
                  <a:schemeClr val="bg1"/>
                </a:solidFill>
                <a:latin typeface="Verdana" panose="020B0604030504040204" pitchFamily="34" charset="0"/>
                <a:ea typeface="Verdana" panose="020B0604030504040204" pitchFamily="34" charset="0"/>
              </a:rPr>
              <a:t>with EIT Campus and UK EIC/EIE NCP and </a:t>
            </a:r>
            <a:r>
              <a:rPr lang="en-US" sz="2000" dirty="0" err="1">
                <a:solidFill>
                  <a:schemeClr val="bg1"/>
                </a:solidFill>
                <a:latin typeface="Verdana" panose="020B0604030504040204" pitchFamily="34" charset="0"/>
                <a:ea typeface="Verdana" panose="020B0604030504040204" pitchFamily="34" charset="0"/>
              </a:rPr>
              <a:t>Eurostars</a:t>
            </a:r>
            <a:endParaRPr lang="en-US" sz="2000" dirty="0">
              <a:solidFill>
                <a:schemeClr val="bg1"/>
              </a:solidFill>
              <a:latin typeface="Verdana" panose="020B0604030504040204" pitchFamily="34" charset="0"/>
              <a:ea typeface="Verdana" panose="020B0604030504040204" pitchFamily="34" charset="0"/>
            </a:endParaRPr>
          </a:p>
          <a:p>
            <a:r>
              <a:rPr lang="en-US" sz="1000" dirty="0">
                <a:latin typeface="Verdana" panose="020B0604030504040204" pitchFamily="34" charset="0"/>
                <a:ea typeface="Verdana" panose="020B0604030504040204" pitchFamily="34" charset="0"/>
              </a:rPr>
              <a:t>/</a:t>
            </a:r>
          </a:p>
          <a:p>
            <a:pPr marL="0" indent="0">
              <a:buNone/>
            </a:pPr>
            <a:r>
              <a:rPr lang="en-US" sz="2000" b="1" dirty="0">
                <a:solidFill>
                  <a:srgbClr val="68468C"/>
                </a:solidFill>
                <a:latin typeface="Verdana" panose="020B0604030504040204" pitchFamily="34" charset="0"/>
                <a:ea typeface="Verdana" panose="020B0604030504040204" pitchFamily="34" charset="0"/>
              </a:rPr>
              <a:t>2025 HIGHLIGHTS:</a:t>
            </a:r>
          </a:p>
          <a:p>
            <a:pPr marL="0" indent="0">
              <a:lnSpc>
                <a:spcPct val="120000"/>
              </a:lnSpc>
              <a:buNone/>
            </a:pPr>
            <a:r>
              <a:rPr lang="en-US" sz="1800" b="1" dirty="0">
                <a:solidFill>
                  <a:srgbClr val="CC99FF"/>
                </a:solidFill>
                <a:latin typeface="Verdana" panose="020B0604030504040204" pitchFamily="34" charset="0"/>
                <a:ea typeface="Verdana" panose="020B0604030504040204" pitchFamily="34" charset="0"/>
              </a:rPr>
              <a:t>Manufacturing: </a:t>
            </a:r>
            <a:r>
              <a:rPr lang="en-US" sz="1800" dirty="0">
                <a:latin typeface="Verdana" panose="020B0604030504040204" pitchFamily="34" charset="0"/>
                <a:ea typeface="Verdana" panose="020B0604030504040204" pitchFamily="34" charset="0"/>
              </a:rPr>
              <a:t>focus on the Industrial Metaverse, AI, Circular Economy, and Net-Zero Industry</a:t>
            </a:r>
          </a:p>
          <a:p>
            <a:pPr marL="0" indent="0">
              <a:lnSpc>
                <a:spcPct val="120000"/>
              </a:lnSpc>
              <a:buNone/>
            </a:pPr>
            <a:r>
              <a:rPr lang="en-US" sz="1800" b="1" dirty="0">
                <a:solidFill>
                  <a:srgbClr val="CC99FF"/>
                </a:solidFill>
                <a:latin typeface="Verdana" panose="020B0604030504040204" pitchFamily="34" charset="0"/>
                <a:ea typeface="Verdana" panose="020B0604030504040204" pitchFamily="34" charset="0"/>
              </a:rPr>
              <a:t>Urban Mobility: </a:t>
            </a:r>
            <a:r>
              <a:rPr lang="en-US" sz="1800" dirty="0">
                <a:latin typeface="Verdana" panose="020B0604030504040204" pitchFamily="34" charset="0"/>
                <a:ea typeface="Verdana" panose="020B0604030504040204" pitchFamily="34" charset="0"/>
              </a:rPr>
              <a:t>emphasis on sustainable urban logistics, public transport, and electrification</a:t>
            </a:r>
          </a:p>
          <a:p>
            <a:pPr marL="0" indent="0">
              <a:lnSpc>
                <a:spcPct val="120000"/>
              </a:lnSpc>
              <a:buNone/>
            </a:pPr>
            <a:r>
              <a:rPr lang="en-US" sz="1800" b="1" dirty="0">
                <a:solidFill>
                  <a:srgbClr val="CC99FF"/>
                </a:solidFill>
                <a:latin typeface="Verdana" panose="020B0604030504040204" pitchFamily="34" charset="0"/>
                <a:ea typeface="Verdana" panose="020B0604030504040204" pitchFamily="34" charset="0"/>
              </a:rPr>
              <a:t>Culture &amp; Creativity: </a:t>
            </a:r>
            <a:r>
              <a:rPr lang="en-US" sz="1800" dirty="0">
                <a:latin typeface="Verdana" panose="020B0604030504040204" pitchFamily="34" charset="0"/>
                <a:ea typeface="Verdana" panose="020B0604030504040204" pitchFamily="34" charset="0"/>
              </a:rPr>
              <a:t>supporting innovation in the cultural and creative sectors, fostering European identity</a:t>
            </a:r>
          </a:p>
          <a:p>
            <a:pPr marL="0" indent="0">
              <a:lnSpc>
                <a:spcPct val="120000"/>
              </a:lnSpc>
              <a:buNone/>
            </a:pPr>
            <a:r>
              <a:rPr lang="en-US" sz="1800" b="1" dirty="0">
                <a:solidFill>
                  <a:srgbClr val="CC99FF"/>
                </a:solidFill>
                <a:latin typeface="Verdana" panose="020B0604030504040204" pitchFamily="34" charset="0"/>
                <a:ea typeface="Verdana" panose="020B0604030504040204" pitchFamily="34" charset="0"/>
              </a:rPr>
              <a:t>Water Innovation: </a:t>
            </a:r>
            <a:r>
              <a:rPr lang="en-US" sz="1800" dirty="0">
                <a:latin typeface="Verdana" panose="020B0604030504040204" pitchFamily="34" charset="0"/>
                <a:ea typeface="Verdana" panose="020B0604030504040204" pitchFamily="34" charset="0"/>
              </a:rPr>
              <a:t>launch of a new community addressing water scarcity, droughts, and ecosystem protection</a:t>
            </a:r>
          </a:p>
          <a:p>
            <a:pPr marL="0" indent="0">
              <a:buNone/>
            </a:pPr>
            <a:endParaRPr lang="en-US" sz="2000"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07785923-1A36-99F4-5026-A197C2EB7BCC}"/>
              </a:ext>
            </a:extLst>
          </p:cNvPr>
          <p:cNvSpPr>
            <a:spLocks noGrp="1"/>
          </p:cNvSpPr>
          <p:nvPr>
            <p:ph type="sldNum" sz="quarter" idx="12"/>
          </p:nvPr>
        </p:nvSpPr>
        <p:spPr/>
        <p:txBody>
          <a:bodyPr/>
          <a:lstStyle/>
          <a:p>
            <a:fld id="{660F3F40-12FA-4968-8235-5F18DAFE2DEF}" type="slidenum">
              <a:rPr lang="lv-LV" smtClean="0"/>
              <a:t>12</a:t>
            </a:fld>
            <a:endParaRPr lang="lv-LV"/>
          </a:p>
        </p:txBody>
      </p:sp>
      <p:sp>
        <p:nvSpPr>
          <p:cNvPr id="16" name="TextBox 15">
            <a:extLst>
              <a:ext uri="{FF2B5EF4-FFF2-40B4-BE49-F238E27FC236}">
                <a16:creationId xmlns:a16="http://schemas.microsoft.com/office/drawing/2014/main" id="{0A081B7A-0AE8-9038-40CD-90C377286B91}"/>
              </a:ext>
            </a:extLst>
          </p:cNvPr>
          <p:cNvSpPr txBox="1"/>
          <p:nvPr/>
        </p:nvSpPr>
        <p:spPr>
          <a:xfrm>
            <a:off x="1487153" y="6262958"/>
            <a:ext cx="8557260" cy="369332"/>
          </a:xfrm>
          <a:prstGeom prst="rect">
            <a:avLst/>
          </a:prstGeom>
          <a:noFill/>
        </p:spPr>
        <p:txBody>
          <a:bodyPr wrap="square">
            <a:spAutoFit/>
          </a:bodyPr>
          <a:lstStyle/>
          <a:p>
            <a:r>
              <a:rPr lang="lv-LV" dirty="0">
                <a:solidFill>
                  <a:schemeClr val="bg1">
                    <a:lumMod val="75000"/>
                  </a:schemeClr>
                </a:solidFill>
                <a:hlinkClick r:id="rId3"/>
              </a:rPr>
              <a:t>https://www.eiturbanmobility.eu/main-innovation-open-call-2025/</a:t>
            </a:r>
            <a:endParaRPr lang="lv-LV" dirty="0">
              <a:solidFill>
                <a:schemeClr val="bg1">
                  <a:lumMod val="75000"/>
                </a:schemeClr>
              </a:solidFill>
            </a:endParaRPr>
          </a:p>
        </p:txBody>
      </p:sp>
      <p:pic>
        <p:nvPicPr>
          <p:cNvPr id="3077" name="Picture 5" descr="new - Top Notch Marine">
            <a:extLst>
              <a:ext uri="{FF2B5EF4-FFF2-40B4-BE49-F238E27FC236}">
                <a16:creationId xmlns:a16="http://schemas.microsoft.com/office/drawing/2014/main" id="{935AED67-CAE8-E6BA-431C-9BD3B7DF3165}"/>
              </a:ext>
            </a:extLst>
          </p:cNvPr>
          <p:cNvPicPr>
            <a:picLocks noChangeAspect="1" noChangeArrowheads="1"/>
          </p:cNvPicPr>
          <p:nvPr/>
        </p:nvPicPr>
        <p:blipFill>
          <a:blip r:embed="rId4">
            <a:duotone>
              <a:schemeClr val="bg2">
                <a:shade val="45000"/>
                <a:satMod val="135000"/>
              </a:schemeClr>
              <a:prstClr val="white"/>
            </a:duotone>
            <a:alphaModFix amt="20000"/>
            <a:extLst>
              <a:ext uri="{28A0092B-C50C-407E-A947-70E740481C1C}">
                <a14:useLocalDpi xmlns:a14="http://schemas.microsoft.com/office/drawing/2010/main" val="0"/>
              </a:ext>
            </a:extLst>
          </a:blip>
          <a:srcRect/>
          <a:stretch>
            <a:fillRect/>
          </a:stretch>
        </p:blipFill>
        <p:spPr bwMode="auto">
          <a:xfrm>
            <a:off x="214118" y="3172092"/>
            <a:ext cx="1768966" cy="938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087294"/>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DCE8A-2D73-4404-D0CF-715C4BA42961}"/>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63FA567E-5E3A-83D6-9C2B-8E3B641A0088}"/>
              </a:ext>
            </a:extLst>
          </p:cNvPr>
          <p:cNvSpPr>
            <a:spLocks noGrp="1"/>
          </p:cNvSpPr>
          <p:nvPr>
            <p:ph idx="1"/>
          </p:nvPr>
        </p:nvSpPr>
        <p:spPr/>
        <p:txBody>
          <a:bodyPr/>
          <a:lstStyle/>
          <a:p>
            <a:endParaRPr lang="lv-LV"/>
          </a:p>
        </p:txBody>
      </p:sp>
      <p:sp>
        <p:nvSpPr>
          <p:cNvPr id="4" name="Slide Number Placeholder 3">
            <a:extLst>
              <a:ext uri="{FF2B5EF4-FFF2-40B4-BE49-F238E27FC236}">
                <a16:creationId xmlns:a16="http://schemas.microsoft.com/office/drawing/2014/main" id="{0C603CF6-66F0-2770-AB51-E0BFD386651A}"/>
              </a:ext>
            </a:extLst>
          </p:cNvPr>
          <p:cNvSpPr>
            <a:spLocks noGrp="1"/>
          </p:cNvSpPr>
          <p:nvPr>
            <p:ph type="sldNum" sz="quarter" idx="12"/>
          </p:nvPr>
        </p:nvSpPr>
        <p:spPr/>
        <p:txBody>
          <a:bodyPr/>
          <a:lstStyle/>
          <a:p>
            <a:fld id="{660F3F40-12FA-4968-8235-5F18DAFE2DEF}" type="slidenum">
              <a:rPr lang="lv-LV" smtClean="0"/>
              <a:t>13</a:t>
            </a:fld>
            <a:endParaRPr lang="lv-LV"/>
          </a:p>
        </p:txBody>
      </p:sp>
      <p:pic>
        <p:nvPicPr>
          <p:cNvPr id="6" name="Picture 5">
            <a:extLst>
              <a:ext uri="{FF2B5EF4-FFF2-40B4-BE49-F238E27FC236}">
                <a16:creationId xmlns:a16="http://schemas.microsoft.com/office/drawing/2014/main" id="{15FF51C2-263D-3984-66C8-D905874D26B2}"/>
              </a:ext>
            </a:extLst>
          </p:cNvPr>
          <p:cNvPicPr>
            <a:picLocks noChangeAspect="1"/>
          </p:cNvPicPr>
          <p:nvPr/>
        </p:nvPicPr>
        <p:blipFill rotWithShape="1">
          <a:blip r:embed="rId2"/>
          <a:srcRect l="9326" t="16000" r="11998" b="5324"/>
          <a:stretch/>
        </p:blipFill>
        <p:spPr>
          <a:xfrm>
            <a:off x="-1" y="0"/>
            <a:ext cx="12192001" cy="6858000"/>
          </a:xfrm>
          <a:prstGeom prst="rect">
            <a:avLst/>
          </a:prstGeom>
        </p:spPr>
      </p:pic>
      <p:pic>
        <p:nvPicPr>
          <p:cNvPr id="8" name="Picture 7">
            <a:extLst>
              <a:ext uri="{FF2B5EF4-FFF2-40B4-BE49-F238E27FC236}">
                <a16:creationId xmlns:a16="http://schemas.microsoft.com/office/drawing/2014/main" id="{94542456-5078-D217-B64A-655F15F865BF}"/>
              </a:ext>
            </a:extLst>
          </p:cNvPr>
          <p:cNvPicPr>
            <a:picLocks noChangeAspect="1"/>
          </p:cNvPicPr>
          <p:nvPr/>
        </p:nvPicPr>
        <p:blipFill rotWithShape="1">
          <a:blip r:embed="rId3"/>
          <a:srcRect l="10875" t="29977" r="40500" b="48444"/>
          <a:stretch/>
        </p:blipFill>
        <p:spPr>
          <a:xfrm>
            <a:off x="365760" y="4405965"/>
            <a:ext cx="5394960" cy="1346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44836274"/>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01065-F1D1-3D2C-0472-6A7B0165271B}"/>
              </a:ext>
            </a:extLst>
          </p:cNvPr>
          <p:cNvSpPr>
            <a:spLocks noGrp="1"/>
          </p:cNvSpPr>
          <p:nvPr>
            <p:ph type="title"/>
          </p:nvPr>
        </p:nvSpPr>
        <p:spPr>
          <a:xfrm>
            <a:off x="1487156" y="365125"/>
            <a:ext cx="9866644" cy="1325563"/>
          </a:xfrm>
        </p:spPr>
        <p:txBody>
          <a:bodyPr>
            <a:noAutofit/>
          </a:bodyPr>
          <a:lstStyle/>
          <a:p>
            <a:r>
              <a:rPr lang="en-US" sz="2800" b="1" dirty="0">
                <a:solidFill>
                  <a:schemeClr val="tx2"/>
                </a:solidFill>
                <a:latin typeface="Verdana" panose="020B0604030504040204" pitchFamily="34" charset="0"/>
                <a:ea typeface="Verdana" panose="020B0604030504040204" pitchFamily="34" charset="0"/>
              </a:rPr>
              <a:t>EIE (European Innovation Ecosystems) 2024</a:t>
            </a:r>
          </a:p>
        </p:txBody>
      </p:sp>
      <p:sp>
        <p:nvSpPr>
          <p:cNvPr id="4" name="Slide Number Placeholder 3">
            <a:extLst>
              <a:ext uri="{FF2B5EF4-FFF2-40B4-BE49-F238E27FC236}">
                <a16:creationId xmlns:a16="http://schemas.microsoft.com/office/drawing/2014/main" id="{07785923-1A36-99F4-5026-A197C2EB7BCC}"/>
              </a:ext>
            </a:extLst>
          </p:cNvPr>
          <p:cNvSpPr>
            <a:spLocks noGrp="1"/>
          </p:cNvSpPr>
          <p:nvPr>
            <p:ph type="sldNum" sz="quarter" idx="12"/>
          </p:nvPr>
        </p:nvSpPr>
        <p:spPr/>
        <p:txBody>
          <a:bodyPr/>
          <a:lstStyle/>
          <a:p>
            <a:fld id="{660F3F40-12FA-4968-8235-5F18DAFE2DEF}" type="slidenum">
              <a:rPr lang="lv-LV" smtClean="0"/>
              <a:t>14</a:t>
            </a:fld>
            <a:endParaRPr lang="lv-LV"/>
          </a:p>
        </p:txBody>
      </p:sp>
      <p:sp>
        <p:nvSpPr>
          <p:cNvPr id="3" name="Content Placeholder 2">
            <a:extLst>
              <a:ext uri="{FF2B5EF4-FFF2-40B4-BE49-F238E27FC236}">
                <a16:creationId xmlns:a16="http://schemas.microsoft.com/office/drawing/2014/main" id="{690A672F-1ED1-73B9-B701-C7F314828DB7}"/>
              </a:ext>
            </a:extLst>
          </p:cNvPr>
          <p:cNvSpPr>
            <a:spLocks noGrp="1"/>
          </p:cNvSpPr>
          <p:nvPr>
            <p:ph idx="1"/>
          </p:nvPr>
        </p:nvSpPr>
        <p:spPr>
          <a:xfrm>
            <a:off x="1487156" y="1331118"/>
            <a:ext cx="9866645" cy="4195763"/>
          </a:xfrm>
        </p:spPr>
        <p:txBody>
          <a:bodyPr>
            <a:normAutofit/>
          </a:bodyPr>
          <a:lstStyle/>
          <a:p>
            <a:pPr marL="0" indent="0">
              <a:lnSpc>
                <a:spcPct val="120000"/>
              </a:lnSpc>
              <a:buNone/>
            </a:pPr>
            <a:r>
              <a:rPr lang="en-US" sz="2000" b="1" dirty="0">
                <a:solidFill>
                  <a:srgbClr val="CC99FF"/>
                </a:solidFill>
                <a:latin typeface="Verdana" panose="020B0604030504040204" pitchFamily="34" charset="0"/>
                <a:ea typeface="Verdana" panose="020B0604030504040204" pitchFamily="34" charset="0"/>
              </a:rPr>
              <a:t>STILL OPEN</a:t>
            </a:r>
            <a:endParaRPr lang="en-US" sz="2000" dirty="0">
              <a:solidFill>
                <a:srgbClr val="CC99FF"/>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7F481711-4D6B-B51B-1B73-E650D07383CC}"/>
              </a:ext>
            </a:extLst>
          </p:cNvPr>
          <p:cNvPicPr>
            <a:picLocks noChangeAspect="1"/>
          </p:cNvPicPr>
          <p:nvPr/>
        </p:nvPicPr>
        <p:blipFill rotWithShape="1">
          <a:blip r:embed="rId2"/>
          <a:srcRect l="16500" t="33778" r="2572" b="46893"/>
          <a:stretch/>
        </p:blipFill>
        <p:spPr>
          <a:xfrm>
            <a:off x="1371600" y="2283221"/>
            <a:ext cx="9866644" cy="1325563"/>
          </a:xfrm>
          <a:prstGeom prst="rect">
            <a:avLst/>
          </a:prstGeom>
        </p:spPr>
      </p:pic>
      <p:pic>
        <p:nvPicPr>
          <p:cNvPr id="8" name="Picture 7">
            <a:extLst>
              <a:ext uri="{FF2B5EF4-FFF2-40B4-BE49-F238E27FC236}">
                <a16:creationId xmlns:a16="http://schemas.microsoft.com/office/drawing/2014/main" id="{806D1D0C-8119-E1ED-E2E6-B4057D956CF0}"/>
              </a:ext>
            </a:extLst>
          </p:cNvPr>
          <p:cNvPicPr>
            <a:picLocks noChangeAspect="1"/>
          </p:cNvPicPr>
          <p:nvPr/>
        </p:nvPicPr>
        <p:blipFill rotWithShape="1">
          <a:blip r:embed="rId2"/>
          <a:srcRect l="17251" t="73111" r="2873" b="9382"/>
          <a:stretch/>
        </p:blipFill>
        <p:spPr>
          <a:xfrm>
            <a:off x="2072640" y="4173855"/>
            <a:ext cx="9738360" cy="1200626"/>
          </a:xfrm>
          <a:prstGeom prst="rect">
            <a:avLst/>
          </a:prstGeom>
        </p:spPr>
      </p:pic>
      <p:pic>
        <p:nvPicPr>
          <p:cNvPr id="8194" name="Picture 2" descr="Kylie Minogue – Never Too Late (1989, Vinyl) - Discogs">
            <a:extLst>
              <a:ext uri="{FF2B5EF4-FFF2-40B4-BE49-F238E27FC236}">
                <a16:creationId xmlns:a16="http://schemas.microsoft.com/office/drawing/2014/main" id="{2A903DE2-B347-5561-2BC3-CFDB458424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9757" y="3101776"/>
            <a:ext cx="2992449" cy="3017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421181"/>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01065-F1D1-3D2C-0472-6A7B0165271B}"/>
              </a:ext>
            </a:extLst>
          </p:cNvPr>
          <p:cNvSpPr>
            <a:spLocks noGrp="1"/>
          </p:cNvSpPr>
          <p:nvPr>
            <p:ph type="title"/>
          </p:nvPr>
        </p:nvSpPr>
        <p:spPr>
          <a:xfrm>
            <a:off x="1487156" y="456565"/>
            <a:ext cx="9866644" cy="1325563"/>
          </a:xfrm>
        </p:spPr>
        <p:txBody>
          <a:bodyPr>
            <a:noAutofit/>
          </a:bodyPr>
          <a:lstStyle/>
          <a:p>
            <a:r>
              <a:rPr lang="en-US" sz="2800" b="1" dirty="0">
                <a:solidFill>
                  <a:schemeClr val="tx2"/>
                </a:solidFill>
                <a:latin typeface="Verdana" panose="020B0604030504040204" pitchFamily="34" charset="0"/>
                <a:ea typeface="Verdana" panose="020B0604030504040204" pitchFamily="34" charset="0"/>
              </a:rPr>
              <a:t>EIE (European Innovation Ecosystems) 2025</a:t>
            </a:r>
          </a:p>
        </p:txBody>
      </p:sp>
      <p:sp>
        <p:nvSpPr>
          <p:cNvPr id="4" name="Slide Number Placeholder 3">
            <a:extLst>
              <a:ext uri="{FF2B5EF4-FFF2-40B4-BE49-F238E27FC236}">
                <a16:creationId xmlns:a16="http://schemas.microsoft.com/office/drawing/2014/main" id="{07785923-1A36-99F4-5026-A197C2EB7BCC}"/>
              </a:ext>
            </a:extLst>
          </p:cNvPr>
          <p:cNvSpPr>
            <a:spLocks noGrp="1"/>
          </p:cNvSpPr>
          <p:nvPr>
            <p:ph type="sldNum" sz="quarter" idx="12"/>
          </p:nvPr>
        </p:nvSpPr>
        <p:spPr/>
        <p:txBody>
          <a:bodyPr/>
          <a:lstStyle/>
          <a:p>
            <a:fld id="{660F3F40-12FA-4968-8235-5F18DAFE2DEF}" type="slidenum">
              <a:rPr lang="lv-LV" smtClean="0"/>
              <a:t>15</a:t>
            </a:fld>
            <a:endParaRPr lang="lv-LV"/>
          </a:p>
        </p:txBody>
      </p:sp>
      <p:sp>
        <p:nvSpPr>
          <p:cNvPr id="3" name="Content Placeholder 2">
            <a:extLst>
              <a:ext uri="{FF2B5EF4-FFF2-40B4-BE49-F238E27FC236}">
                <a16:creationId xmlns:a16="http://schemas.microsoft.com/office/drawing/2014/main" id="{690A672F-1ED1-73B9-B701-C7F314828DB7}"/>
              </a:ext>
            </a:extLst>
          </p:cNvPr>
          <p:cNvSpPr>
            <a:spLocks noGrp="1"/>
          </p:cNvSpPr>
          <p:nvPr>
            <p:ph idx="1"/>
          </p:nvPr>
        </p:nvSpPr>
        <p:spPr>
          <a:xfrm>
            <a:off x="1487156" y="1919287"/>
            <a:ext cx="9866645" cy="5030787"/>
          </a:xfrm>
        </p:spPr>
        <p:txBody>
          <a:bodyPr>
            <a:normAutofit fontScale="77500" lnSpcReduction="20000"/>
          </a:bodyPr>
          <a:lstStyle/>
          <a:p>
            <a:pPr marL="0" indent="0">
              <a:lnSpc>
                <a:spcPct val="120000"/>
              </a:lnSpc>
              <a:buNone/>
            </a:pPr>
            <a:r>
              <a:rPr lang="en-US" sz="2300" b="1" dirty="0">
                <a:solidFill>
                  <a:srgbClr val="CC99FF"/>
                </a:solidFill>
                <a:latin typeface="Verdana" panose="020B0604030504040204" pitchFamily="34" charset="0"/>
                <a:ea typeface="Verdana" panose="020B0604030504040204" pitchFamily="34" charset="0"/>
              </a:rPr>
              <a:t>Increased Focus on Regional Innovation Hubs</a:t>
            </a:r>
            <a:r>
              <a:rPr lang="en-US" sz="2000" b="1" dirty="0">
                <a:solidFill>
                  <a:srgbClr val="CC99FF"/>
                </a:solidFill>
                <a:latin typeface="Verdana" panose="020B0604030504040204" pitchFamily="34" charset="0"/>
                <a:ea typeface="Verdana" panose="020B0604030504040204" pitchFamily="34" charset="0"/>
              </a:rPr>
              <a:t>:</a:t>
            </a:r>
          </a:p>
          <a:p>
            <a:pPr marL="0" indent="0">
              <a:lnSpc>
                <a:spcPct val="120000"/>
              </a:lnSpc>
              <a:buNone/>
            </a:pPr>
            <a:r>
              <a:rPr lang="en-US" sz="2000" dirty="0">
                <a:latin typeface="Verdana" panose="020B0604030504040204" pitchFamily="34" charset="0"/>
                <a:ea typeface="Verdana" panose="020B0604030504040204" pitchFamily="34" charset="0"/>
              </a:rPr>
              <a:t>Strengthening Regional Innovation Valleys (RIVs) with co-funded action plans</a:t>
            </a:r>
          </a:p>
          <a:p>
            <a:pPr marL="0" indent="0">
              <a:lnSpc>
                <a:spcPct val="120000"/>
              </a:lnSpc>
              <a:buNone/>
            </a:pPr>
            <a:r>
              <a:rPr lang="en-US" sz="2000" b="1" dirty="0">
                <a:solidFill>
                  <a:srgbClr val="CC99FF"/>
                </a:solidFill>
                <a:latin typeface="Verdana" panose="020B0604030504040204" pitchFamily="34" charset="0"/>
                <a:ea typeface="Verdana" panose="020B0604030504040204" pitchFamily="34" charset="0"/>
              </a:rPr>
              <a:t>Two Call Destinations (CONNECT &amp; INNOVSMES):</a:t>
            </a:r>
          </a:p>
          <a:p>
            <a:pPr marL="0" indent="0">
              <a:lnSpc>
                <a:spcPct val="120000"/>
              </a:lnSpc>
              <a:buNone/>
            </a:pPr>
            <a:r>
              <a:rPr lang="en-US" sz="2000" dirty="0">
                <a:latin typeface="Verdana" panose="020B0604030504040204" pitchFamily="34" charset="0"/>
                <a:ea typeface="Verdana" panose="020B0604030504040204" pitchFamily="34" charset="0"/>
              </a:rPr>
              <a:t>Continuation of these call destinations with enhanced focus areas</a:t>
            </a:r>
          </a:p>
          <a:p>
            <a:pPr marL="0" indent="0">
              <a:lnSpc>
                <a:spcPct val="120000"/>
              </a:lnSpc>
              <a:buNone/>
            </a:pPr>
            <a:r>
              <a:rPr lang="en-US" sz="2000" b="1" dirty="0">
                <a:solidFill>
                  <a:srgbClr val="CC99FF"/>
                </a:solidFill>
                <a:latin typeface="Verdana" panose="020B0604030504040204" pitchFamily="34" charset="0"/>
                <a:ea typeface="Verdana" panose="020B0604030504040204" pitchFamily="34" charset="0"/>
              </a:rPr>
              <a:t>Expanded Role of Innovation Procurement:</a:t>
            </a:r>
          </a:p>
          <a:p>
            <a:pPr marL="0" indent="0">
              <a:lnSpc>
                <a:spcPct val="120000"/>
              </a:lnSpc>
              <a:buNone/>
            </a:pPr>
            <a:r>
              <a:rPr lang="en-US" sz="2000" dirty="0">
                <a:latin typeface="Verdana" panose="020B0604030504040204" pitchFamily="34" charset="0"/>
                <a:ea typeface="Verdana" panose="020B0604030504040204" pitchFamily="34" charset="0"/>
              </a:rPr>
              <a:t>Launch of the European Network of National Competence Centers for Innovation Procurement</a:t>
            </a:r>
          </a:p>
          <a:p>
            <a:pPr marL="0" indent="0">
              <a:lnSpc>
                <a:spcPct val="120000"/>
              </a:lnSpc>
              <a:buNone/>
            </a:pPr>
            <a:r>
              <a:rPr lang="en-US" sz="2000" b="1" dirty="0">
                <a:solidFill>
                  <a:srgbClr val="CC99FF"/>
                </a:solidFill>
                <a:latin typeface="Verdana" panose="020B0604030504040204" pitchFamily="34" charset="0"/>
                <a:ea typeface="Verdana" panose="020B0604030504040204" pitchFamily="34" charset="0"/>
              </a:rPr>
              <a:t>Greater Emphasis on Inclusiveness and Diversity:</a:t>
            </a:r>
          </a:p>
          <a:p>
            <a:pPr marL="0" indent="0">
              <a:lnSpc>
                <a:spcPct val="120000"/>
              </a:lnSpc>
              <a:buNone/>
            </a:pPr>
            <a:r>
              <a:rPr lang="en-US" sz="2000" dirty="0">
                <a:latin typeface="Verdana" panose="020B0604030504040204" pitchFamily="34" charset="0"/>
                <a:ea typeface="Verdana" panose="020B0604030504040204" pitchFamily="34" charset="0"/>
              </a:rPr>
              <a:t>Targeting less represented regions and fostering gender and social innovation</a:t>
            </a:r>
          </a:p>
          <a:p>
            <a:pPr marL="0" indent="0">
              <a:lnSpc>
                <a:spcPct val="120000"/>
              </a:lnSpc>
              <a:buNone/>
            </a:pPr>
            <a:r>
              <a:rPr lang="en-US" sz="2000" b="1" dirty="0">
                <a:solidFill>
                  <a:srgbClr val="CC99FF"/>
                </a:solidFill>
                <a:latin typeface="Verdana" panose="020B0604030504040204" pitchFamily="34" charset="0"/>
                <a:ea typeface="Verdana" panose="020B0604030504040204" pitchFamily="34" charset="0"/>
              </a:rPr>
              <a:t>Strategic Alignment with European Priorities:</a:t>
            </a:r>
          </a:p>
          <a:p>
            <a:pPr marL="0" indent="0">
              <a:lnSpc>
                <a:spcPct val="120000"/>
              </a:lnSpc>
              <a:buNone/>
            </a:pPr>
            <a:r>
              <a:rPr lang="en-US" sz="2000" dirty="0">
                <a:latin typeface="Verdana" panose="020B0604030504040204" pitchFamily="34" charset="0"/>
                <a:ea typeface="Verdana" panose="020B0604030504040204" pitchFamily="34" charset="0"/>
              </a:rPr>
              <a:t>Stronger alignment with the Green Deal, digital transformation, and net-zero objectives</a:t>
            </a:r>
          </a:p>
          <a:p>
            <a:pPr marL="0" indent="0">
              <a:lnSpc>
                <a:spcPct val="120000"/>
              </a:lnSpc>
              <a:buNone/>
            </a:pPr>
            <a:r>
              <a:rPr lang="en-US" sz="2000" b="1" dirty="0">
                <a:solidFill>
                  <a:srgbClr val="CC99FF"/>
                </a:solidFill>
                <a:latin typeface="Verdana" panose="020B0604030504040204" pitchFamily="34" charset="0"/>
                <a:ea typeface="Verdana" panose="020B0604030504040204" pitchFamily="34" charset="0"/>
              </a:rPr>
              <a:t>Enhanced Synergies with Other EU Programs:</a:t>
            </a:r>
          </a:p>
          <a:p>
            <a:pPr marL="0" indent="0">
              <a:lnSpc>
                <a:spcPct val="120000"/>
              </a:lnSpc>
              <a:buNone/>
            </a:pPr>
            <a:r>
              <a:rPr lang="en-US" sz="2000" dirty="0">
                <a:latin typeface="Verdana" panose="020B0604030504040204" pitchFamily="34" charset="0"/>
                <a:ea typeface="Verdana" panose="020B0604030504040204" pitchFamily="34" charset="0"/>
              </a:rPr>
              <a:t>Integration with Cohesion Policy, Recovery and Resilience Facility, and other funding sources</a:t>
            </a:r>
          </a:p>
        </p:txBody>
      </p:sp>
      <p:sp>
        <p:nvSpPr>
          <p:cNvPr id="11" name="Rectangle 10">
            <a:extLst>
              <a:ext uri="{FF2B5EF4-FFF2-40B4-BE49-F238E27FC236}">
                <a16:creationId xmlns:a16="http://schemas.microsoft.com/office/drawing/2014/main" id="{A8E8D86C-D6F2-9E7B-F665-4A3AB7158670}"/>
              </a:ext>
            </a:extLst>
          </p:cNvPr>
          <p:cNvSpPr/>
          <p:nvPr/>
        </p:nvSpPr>
        <p:spPr>
          <a:xfrm rot="5400000">
            <a:off x="-1727532" y="3896664"/>
            <a:ext cx="4872384" cy="777240"/>
          </a:xfrm>
          <a:prstGeom prst="rect">
            <a:avLst/>
          </a:prstGeom>
          <a:solidFill>
            <a:srgbClr val="684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680337647"/>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Purple Background Design PNGs for Free Download">
            <a:extLst>
              <a:ext uri="{FF2B5EF4-FFF2-40B4-BE49-F238E27FC236}">
                <a16:creationId xmlns:a16="http://schemas.microsoft.com/office/drawing/2014/main" id="{3A7DB727-70B9-7114-69A2-FBFBD3820538}"/>
              </a:ext>
            </a:extLst>
          </p:cNvPr>
          <p:cNvPicPr>
            <a:picLocks noChangeAspect="1" noChangeArrowheads="1"/>
          </p:cNvPicPr>
          <p:nvPr/>
        </p:nvPicPr>
        <p:blipFill>
          <a:blip r:embed="rId2">
            <a:alphaModFix amt="50000"/>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51621"/>
            <a:ext cx="12192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520383" y="3058312"/>
            <a:ext cx="10363200" cy="960442"/>
          </a:xfrm>
        </p:spPr>
        <p:txBody>
          <a:bodyPr>
            <a:normAutofit/>
          </a:bodyPr>
          <a:lstStyle/>
          <a:p>
            <a:r>
              <a:rPr lang="lv-LV" sz="3600" dirty="0">
                <a:solidFill>
                  <a:srgbClr val="002060"/>
                </a:solidFill>
                <a:cs typeface="Arial" panose="020B0604020202020204" pitchFamily="34" charset="0"/>
              </a:rPr>
              <a:t>THANK YOU!</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z="900" smtClean="0">
                <a:latin typeface="Arial" panose="020B0604020202020204" pitchFamily="34" charset="0"/>
                <a:cs typeface="Arial" panose="020B0604020202020204" pitchFamily="34" charset="0"/>
              </a:rPr>
              <a:pPr>
                <a:defRPr/>
              </a:pPr>
              <a:t>16</a:t>
            </a:fld>
            <a:endParaRPr lang="en-US" altLang="lv-LV" sz="900" dirty="0">
              <a:latin typeface="Arial" panose="020B0604020202020204" pitchFamily="34" charset="0"/>
              <a:cs typeface="Arial" panose="020B0604020202020204" pitchFamily="34" charset="0"/>
            </a:endParaRPr>
          </a:p>
        </p:txBody>
      </p:sp>
      <p:pic>
        <p:nvPicPr>
          <p:cNvPr id="10" name="Picture 9" descr="A black background with red numbers and text&#10;&#10;Description automatically generated">
            <a:extLst>
              <a:ext uri="{FF2B5EF4-FFF2-40B4-BE49-F238E27FC236}">
                <a16:creationId xmlns:a16="http://schemas.microsoft.com/office/drawing/2014/main" id="{44996F44-592E-3F40-E574-48F8349FCE63}"/>
              </a:ext>
            </a:extLst>
          </p:cNvPr>
          <p:cNvPicPr>
            <a:picLocks noChangeAspect="1"/>
          </p:cNvPicPr>
          <p:nvPr/>
        </p:nvPicPr>
        <p:blipFill>
          <a:blip r:embed="rId3"/>
          <a:stretch>
            <a:fillRect/>
          </a:stretch>
        </p:blipFill>
        <p:spPr>
          <a:xfrm>
            <a:off x="5351463" y="4668838"/>
            <a:ext cx="6632575" cy="1825625"/>
          </a:xfrm>
          <a:prstGeom prst="rect">
            <a:avLst/>
          </a:prstGeom>
        </p:spPr>
      </p:pic>
    </p:spTree>
    <p:extLst>
      <p:ext uri="{BB962C8B-B14F-4D97-AF65-F5344CB8AC3E}">
        <p14:creationId xmlns:p14="http://schemas.microsoft.com/office/powerpoint/2010/main" val="772390752"/>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29226-C782-9DC3-26FB-C58295ADB2D2}"/>
              </a:ext>
            </a:extLst>
          </p:cNvPr>
          <p:cNvSpPr>
            <a:spLocks noGrp="1"/>
          </p:cNvSpPr>
          <p:nvPr>
            <p:ph type="title"/>
          </p:nvPr>
        </p:nvSpPr>
        <p:spPr>
          <a:xfrm>
            <a:off x="1366182" y="296487"/>
            <a:ext cx="5135101" cy="1325563"/>
          </a:xfrm>
        </p:spPr>
        <p:txBody>
          <a:bodyPr>
            <a:normAutofit/>
          </a:bodyPr>
          <a:lstStyle/>
          <a:p>
            <a:r>
              <a:rPr lang="en-US" sz="2200" b="1" dirty="0">
                <a:solidFill>
                  <a:schemeClr val="tx2"/>
                </a:solidFill>
                <a:latin typeface="Verdana" panose="020B0604030504040204" pitchFamily="34" charset="0"/>
                <a:ea typeface="Verdana" panose="020B0604030504040204" pitchFamily="34" charset="0"/>
              </a:rPr>
              <a:t>VISION 24-25</a:t>
            </a:r>
          </a:p>
        </p:txBody>
      </p:sp>
      <p:sp>
        <p:nvSpPr>
          <p:cNvPr id="3" name="Content Placeholder 2">
            <a:extLst>
              <a:ext uri="{FF2B5EF4-FFF2-40B4-BE49-F238E27FC236}">
                <a16:creationId xmlns:a16="http://schemas.microsoft.com/office/drawing/2014/main" id="{6D22D84B-5E2F-0BBE-E712-297489D4E432}"/>
              </a:ext>
            </a:extLst>
          </p:cNvPr>
          <p:cNvSpPr>
            <a:spLocks noGrp="1"/>
          </p:cNvSpPr>
          <p:nvPr>
            <p:ph idx="1"/>
          </p:nvPr>
        </p:nvSpPr>
        <p:spPr>
          <a:xfrm>
            <a:off x="1366182" y="1918537"/>
            <a:ext cx="5381859" cy="3835697"/>
          </a:xfrm>
        </p:spPr>
        <p:txBody>
          <a:bodyPr>
            <a:normAutofit fontScale="85000" lnSpcReduction="10000"/>
          </a:bodyPr>
          <a:lstStyle/>
          <a:p>
            <a:pPr marL="0" indent="0" eaLnBrk="0" fontAlgn="base" hangingPunct="0">
              <a:lnSpc>
                <a:spcPct val="170000"/>
              </a:lnSpc>
              <a:spcBef>
                <a:spcPct val="0"/>
              </a:spcBef>
              <a:spcAft>
                <a:spcPct val="0"/>
              </a:spcAft>
              <a:buNone/>
            </a:pPr>
            <a:r>
              <a:rPr kumimoji="0" lang="en-US" altLang="lv-LV" sz="18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2024</a:t>
            </a:r>
          </a:p>
          <a:p>
            <a:pPr eaLnBrk="0" fontAlgn="base" hangingPunct="0">
              <a:lnSpc>
                <a:spcPct val="170000"/>
              </a:lnSpc>
              <a:spcBef>
                <a:spcPct val="0"/>
              </a:spcBef>
              <a:spcAft>
                <a:spcPct val="0"/>
              </a:spcAft>
            </a:pPr>
            <a:r>
              <a:rPr kumimoji="0" lang="en-US" altLang="lv-LV" sz="18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Climate Action and Green Deal</a:t>
            </a:r>
          </a:p>
          <a:p>
            <a:pPr eaLnBrk="0" fontAlgn="base" hangingPunct="0">
              <a:lnSpc>
                <a:spcPct val="170000"/>
              </a:lnSpc>
              <a:spcBef>
                <a:spcPct val="0"/>
              </a:spcBef>
              <a:spcAft>
                <a:spcPct val="0"/>
              </a:spcAft>
            </a:pPr>
            <a:r>
              <a:rPr lang="en-US" altLang="lv-LV" sz="1800" dirty="0">
                <a:latin typeface="Verdana" panose="020B0604030504040204" pitchFamily="34" charset="0"/>
                <a:ea typeface="Verdana" panose="020B0604030504040204" pitchFamily="34" charset="0"/>
              </a:rPr>
              <a:t>Digital Transformation and Industry</a:t>
            </a:r>
          </a:p>
          <a:p>
            <a:pPr eaLnBrk="0" fontAlgn="base" hangingPunct="0">
              <a:lnSpc>
                <a:spcPct val="170000"/>
              </a:lnSpc>
              <a:spcBef>
                <a:spcPct val="0"/>
              </a:spcBef>
              <a:spcAft>
                <a:spcPct val="0"/>
              </a:spcAft>
            </a:pPr>
            <a:r>
              <a:rPr kumimoji="0" lang="en-US" altLang="lv-LV" sz="18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Health and Life Sciences</a:t>
            </a:r>
          </a:p>
          <a:p>
            <a:pPr eaLnBrk="0" fontAlgn="base" hangingPunct="0">
              <a:lnSpc>
                <a:spcPct val="170000"/>
              </a:lnSpc>
              <a:spcBef>
                <a:spcPct val="0"/>
              </a:spcBef>
              <a:spcAft>
                <a:spcPct val="0"/>
              </a:spcAft>
            </a:pPr>
            <a:endParaRPr kumimoji="0" lang="en-US" altLang="lv-LV" sz="18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indent="0" eaLnBrk="0" fontAlgn="base" hangingPunct="0">
              <a:lnSpc>
                <a:spcPct val="170000"/>
              </a:lnSpc>
              <a:spcBef>
                <a:spcPct val="0"/>
              </a:spcBef>
              <a:spcAft>
                <a:spcPct val="0"/>
              </a:spcAft>
              <a:buNone/>
            </a:pPr>
            <a:r>
              <a:rPr kumimoji="0" lang="en-US" altLang="lv-LV" sz="18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2025</a:t>
            </a:r>
          </a:p>
          <a:p>
            <a:pPr eaLnBrk="0" fontAlgn="base" hangingPunct="0">
              <a:lnSpc>
                <a:spcPct val="170000"/>
              </a:lnSpc>
              <a:spcBef>
                <a:spcPct val="0"/>
              </a:spcBef>
              <a:spcAft>
                <a:spcPct val="0"/>
              </a:spcAft>
            </a:pPr>
            <a:r>
              <a:rPr lang="en-US" altLang="lv-LV" sz="1800" dirty="0">
                <a:latin typeface="Verdana" panose="020B0604030504040204" pitchFamily="34" charset="0"/>
                <a:ea typeface="Verdana" panose="020B0604030504040204" pitchFamily="34" charset="0"/>
              </a:rPr>
              <a:t>Climate Action and Energy Independence</a:t>
            </a:r>
          </a:p>
          <a:p>
            <a:pPr eaLnBrk="0" fontAlgn="base" hangingPunct="0">
              <a:lnSpc>
                <a:spcPct val="170000"/>
              </a:lnSpc>
              <a:spcBef>
                <a:spcPct val="0"/>
              </a:spcBef>
              <a:spcAft>
                <a:spcPct val="0"/>
              </a:spcAft>
            </a:pPr>
            <a:r>
              <a:rPr lang="en-US" altLang="lv-LV" sz="1800" dirty="0">
                <a:latin typeface="Verdana" panose="020B0604030504040204" pitchFamily="34" charset="0"/>
                <a:ea typeface="Verdana" panose="020B0604030504040204" pitchFamily="34" charset="0"/>
              </a:rPr>
              <a:t>Food Security and Agriculture</a:t>
            </a:r>
          </a:p>
          <a:p>
            <a:pPr eaLnBrk="0" fontAlgn="base" hangingPunct="0">
              <a:lnSpc>
                <a:spcPct val="170000"/>
              </a:lnSpc>
              <a:spcBef>
                <a:spcPct val="0"/>
              </a:spcBef>
              <a:spcAft>
                <a:spcPct val="0"/>
              </a:spcAft>
            </a:pPr>
            <a:r>
              <a:rPr lang="en-US" altLang="lv-LV" sz="1800" dirty="0">
                <a:latin typeface="Verdana" panose="020B0604030504040204" pitchFamily="34" charset="0"/>
                <a:ea typeface="Verdana" panose="020B0604030504040204" pitchFamily="34" charset="0"/>
              </a:rPr>
              <a:t>Digital Innovation and Strategic Technologies</a:t>
            </a:r>
          </a:p>
          <a:p>
            <a:pPr eaLnBrk="0" fontAlgn="base" hangingPunct="0">
              <a:lnSpc>
                <a:spcPct val="170000"/>
              </a:lnSpc>
              <a:spcBef>
                <a:spcPct val="0"/>
              </a:spcBef>
              <a:spcAft>
                <a:spcPct val="0"/>
              </a:spcAft>
            </a:pPr>
            <a:r>
              <a:rPr lang="en-US" altLang="lv-LV" sz="1800" dirty="0">
                <a:latin typeface="Verdana" panose="020B0604030504040204" pitchFamily="34" charset="0"/>
                <a:ea typeface="Verdana" panose="020B0604030504040204" pitchFamily="34" charset="0"/>
              </a:rPr>
              <a:t>Health and Wellbeing</a:t>
            </a:r>
          </a:p>
          <a:p>
            <a:pPr eaLnBrk="0" fontAlgn="base" hangingPunct="0">
              <a:lnSpc>
                <a:spcPct val="170000"/>
              </a:lnSpc>
              <a:spcBef>
                <a:spcPct val="0"/>
              </a:spcBef>
              <a:spcAft>
                <a:spcPct val="0"/>
              </a:spcAft>
            </a:pPr>
            <a:endParaRPr kumimoji="0" lang="en-US" altLang="lv-LV" sz="18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0ADC3BC6-B5B7-A924-6874-CC132C201725}"/>
              </a:ext>
            </a:extLst>
          </p:cNvPr>
          <p:cNvSpPr>
            <a:spLocks noGrp="1"/>
          </p:cNvSpPr>
          <p:nvPr>
            <p:ph type="sldNum" sz="quarter" idx="12"/>
          </p:nvPr>
        </p:nvSpPr>
        <p:spPr/>
        <p:txBody>
          <a:bodyPr/>
          <a:lstStyle/>
          <a:p>
            <a:fld id="{660F3F40-12FA-4968-8235-5F18DAFE2DEF}" type="slidenum">
              <a:rPr lang="lv-LV" smtClean="0"/>
              <a:t>2</a:t>
            </a:fld>
            <a:endParaRPr lang="lv-LV" dirty="0"/>
          </a:p>
        </p:txBody>
      </p:sp>
      <p:pic>
        <p:nvPicPr>
          <p:cNvPr id="1030" name="Picture 6" descr="Visit of Johannes Hahn, European Commissioner, to Luxembourg">
            <a:extLst>
              <a:ext uri="{FF2B5EF4-FFF2-40B4-BE49-F238E27FC236}">
                <a16:creationId xmlns:a16="http://schemas.microsoft.com/office/drawing/2014/main" id="{6CD6A78A-FB61-47B1-7DF6-7A5720BBA6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108" r="8934"/>
          <a:stretch/>
        </p:blipFill>
        <p:spPr bwMode="auto">
          <a:xfrm>
            <a:off x="6944811" y="0"/>
            <a:ext cx="5247190" cy="6721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815963"/>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Rectangle"/>
          <p:cNvSpPr/>
          <p:nvPr/>
        </p:nvSpPr>
        <p:spPr>
          <a:xfrm>
            <a:off x="-12700" y="2221"/>
            <a:ext cx="12217400" cy="6853558"/>
          </a:xfrm>
          <a:prstGeom prst="rect">
            <a:avLst/>
          </a:prstGeom>
          <a:solidFill>
            <a:srgbClr val="513687">
              <a:alpha val="20000"/>
            </a:srgbClr>
          </a:solidFill>
          <a:ln w="12700">
            <a:miter lim="400000"/>
          </a:ln>
        </p:spPr>
        <p:txBody>
          <a:bodyPr lIns="45719" rIns="45719" anchor="ctr"/>
          <a:lstStyle/>
          <a:p>
            <a:endParaRPr/>
          </a:p>
        </p:txBody>
      </p:sp>
      <p:sp>
        <p:nvSpPr>
          <p:cNvPr id="469" name="Rectangle 16"/>
          <p:cNvSpPr txBox="1">
            <a:spLocks noGrp="1"/>
          </p:cNvSpPr>
          <p:nvPr>
            <p:ph type="sldNum" sz="quarter" idx="2"/>
          </p:nvPr>
        </p:nvSpPr>
        <p:spPr>
          <a:xfrm>
            <a:off x="401118" y="6343143"/>
            <a:ext cx="254102" cy="2819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a:p>
        </p:txBody>
      </p:sp>
      <p:pic>
        <p:nvPicPr>
          <p:cNvPr id="470" name="eic-process-road.ai" descr="eic-process-road.ai"/>
          <p:cNvPicPr>
            <a:picLocks noChangeAspect="1"/>
          </p:cNvPicPr>
          <p:nvPr/>
        </p:nvPicPr>
        <p:blipFill>
          <a:blip r:embed="rId2"/>
          <a:stretch>
            <a:fillRect/>
          </a:stretch>
        </p:blipFill>
        <p:spPr>
          <a:xfrm>
            <a:off x="2727300" y="1481557"/>
            <a:ext cx="6232005" cy="3697501"/>
          </a:xfrm>
          <a:prstGeom prst="rect">
            <a:avLst/>
          </a:prstGeom>
          <a:ln w="12700">
            <a:miter lim="400000"/>
          </a:ln>
        </p:spPr>
      </p:pic>
      <p:pic>
        <p:nvPicPr>
          <p:cNvPr id="471" name="Image" descr="Image"/>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215317" y="4863712"/>
            <a:ext cx="381001" cy="379770"/>
          </a:xfrm>
          <a:prstGeom prst="rect">
            <a:avLst/>
          </a:prstGeom>
          <a:ln w="12700">
            <a:miter lim="400000"/>
          </a:ln>
        </p:spPr>
      </p:pic>
      <p:pic>
        <p:nvPicPr>
          <p:cNvPr id="472" name="Image" descr="Image"/>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928492" y="444500"/>
            <a:ext cx="1270001" cy="1366417"/>
          </a:xfrm>
          <a:prstGeom prst="rect">
            <a:avLst/>
          </a:prstGeom>
          <a:ln w="12700">
            <a:miter lim="400000"/>
          </a:ln>
        </p:spPr>
      </p:pic>
      <p:pic>
        <p:nvPicPr>
          <p:cNvPr id="473" name="Image" descr="Image"/>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360542" y="1198886"/>
            <a:ext cx="508001" cy="724365"/>
          </a:xfrm>
          <a:prstGeom prst="rect">
            <a:avLst/>
          </a:prstGeom>
          <a:ln w="12700">
            <a:miter lim="400000"/>
          </a:ln>
        </p:spPr>
      </p:pic>
      <p:grpSp>
        <p:nvGrpSpPr>
          <p:cNvPr id="477" name="Group"/>
          <p:cNvGrpSpPr/>
          <p:nvPr/>
        </p:nvGrpSpPr>
        <p:grpSpPr>
          <a:xfrm>
            <a:off x="6231609" y="393126"/>
            <a:ext cx="3746599" cy="759534"/>
            <a:chOff x="0" y="0"/>
            <a:chExt cx="3746598" cy="759532"/>
          </a:xfrm>
        </p:grpSpPr>
        <p:pic>
          <p:nvPicPr>
            <p:cNvPr id="474" name="Image" descr="Image"/>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0" y="0"/>
              <a:ext cx="762000" cy="759533"/>
            </a:xfrm>
            <a:prstGeom prst="rect">
              <a:avLst/>
            </a:prstGeom>
            <a:ln w="12700" cap="flat">
              <a:noFill/>
              <a:miter lim="400000"/>
            </a:ln>
            <a:effectLst/>
          </p:spPr>
        </p:pic>
        <p:sp>
          <p:nvSpPr>
            <p:cNvPr id="475" name="TextBox 72"/>
            <p:cNvSpPr txBox="1"/>
            <p:nvPr/>
          </p:nvSpPr>
          <p:spPr>
            <a:xfrm>
              <a:off x="899268" y="124719"/>
              <a:ext cx="2141538" cy="2819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1200">
                  <a:solidFill>
                    <a:srgbClr val="BE443E"/>
                  </a:solidFill>
                </a:defRPr>
              </a:lvl1pPr>
            </a:lstStyle>
            <a:p>
              <a:r>
                <a:t>SEAL OF EXCELLENCE</a:t>
              </a:r>
            </a:p>
          </p:txBody>
        </p:sp>
        <p:sp>
          <p:nvSpPr>
            <p:cNvPr id="476" name="TextBox 72"/>
            <p:cNvSpPr txBox="1"/>
            <p:nvPr/>
          </p:nvSpPr>
          <p:spPr>
            <a:xfrm>
              <a:off x="899268" y="352872"/>
              <a:ext cx="2847331" cy="3200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sz="1400">
                  <a:latin typeface="Averta PE Semibold"/>
                  <a:ea typeface="Averta PE Semibold"/>
                  <a:cs typeface="Averta PE Semibold"/>
                  <a:sym typeface="Averta PE Semibold"/>
                </a:defRPr>
              </a:lvl1pPr>
            </a:lstStyle>
            <a:p>
              <a:r>
                <a:t>Fast track to other funding</a:t>
              </a:r>
            </a:p>
          </p:txBody>
        </p:sp>
      </p:grpSp>
      <p:pic>
        <p:nvPicPr>
          <p:cNvPr id="478" name="Image" descr="Image"/>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0808" y="4766061"/>
            <a:ext cx="1117601" cy="1654261"/>
          </a:xfrm>
          <a:prstGeom prst="rect">
            <a:avLst/>
          </a:prstGeom>
          <a:ln w="12700">
            <a:miter lim="400000"/>
          </a:ln>
        </p:spPr>
      </p:pic>
      <p:pic>
        <p:nvPicPr>
          <p:cNvPr id="479" name="Image" descr="Image"/>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660282" y="5377291"/>
            <a:ext cx="1270001" cy="1093521"/>
          </a:xfrm>
          <a:prstGeom prst="rect">
            <a:avLst/>
          </a:prstGeom>
          <a:ln w="12700">
            <a:miter lim="400000"/>
          </a:ln>
        </p:spPr>
      </p:pic>
      <p:pic>
        <p:nvPicPr>
          <p:cNvPr id="480" name="Image" descr="Image"/>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5615469" y="4846712"/>
            <a:ext cx="762001" cy="1213559"/>
          </a:xfrm>
          <a:prstGeom prst="rect">
            <a:avLst/>
          </a:prstGeom>
          <a:ln w="12700">
            <a:miter lim="400000"/>
          </a:ln>
        </p:spPr>
      </p:pic>
      <p:grpSp>
        <p:nvGrpSpPr>
          <p:cNvPr id="486" name="Group"/>
          <p:cNvGrpSpPr/>
          <p:nvPr/>
        </p:nvGrpSpPr>
        <p:grpSpPr>
          <a:xfrm>
            <a:off x="2458342" y="5431756"/>
            <a:ext cx="2802236" cy="1271648"/>
            <a:chOff x="0" y="0"/>
            <a:chExt cx="2802235" cy="1271646"/>
          </a:xfrm>
        </p:grpSpPr>
        <p:sp>
          <p:nvSpPr>
            <p:cNvPr id="481" name="TextBox 72"/>
            <p:cNvSpPr txBox="1"/>
            <p:nvPr/>
          </p:nvSpPr>
          <p:spPr>
            <a:xfrm>
              <a:off x="0" y="-1"/>
              <a:ext cx="2242206" cy="3200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1400">
                  <a:solidFill>
                    <a:srgbClr val="56358C"/>
                  </a:solidFill>
                </a:defRPr>
              </a:lvl1pPr>
            </a:lstStyle>
            <a:p>
              <a:r>
                <a:t>EIC PATHFINDER</a:t>
              </a:r>
            </a:p>
          </p:txBody>
        </p:sp>
        <p:sp>
          <p:nvSpPr>
            <p:cNvPr id="482" name="TextBox 72"/>
            <p:cNvSpPr txBox="1"/>
            <p:nvPr/>
          </p:nvSpPr>
          <p:spPr>
            <a:xfrm>
              <a:off x="152400" y="265806"/>
              <a:ext cx="2649836" cy="1005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t>For consortia</a:t>
              </a:r>
            </a:p>
            <a:p>
              <a:pPr defTabSz="457200">
                <a:defRPr sz="1400">
                  <a:latin typeface="Averta PE Semibold"/>
                  <a:ea typeface="Averta PE Semibold"/>
                  <a:cs typeface="Averta PE Semibold"/>
                  <a:sym typeface="Averta PE Semibold"/>
                </a:defRPr>
              </a:pPr>
              <a:r>
                <a:t>Grants up to </a:t>
              </a:r>
              <a:r>
                <a:rPr>
                  <a:solidFill>
                    <a:srgbClr val="E0252F"/>
                  </a:solidFill>
                </a:rPr>
                <a:t>€4 million</a:t>
              </a:r>
            </a:p>
            <a:p>
              <a:pPr defTabSz="457200">
                <a:defRPr sz="1400">
                  <a:latin typeface="Averta PE Semibold"/>
                  <a:ea typeface="Averta PE Semibold"/>
                  <a:cs typeface="Averta PE Semibold"/>
                  <a:sym typeface="Averta PE Semibold"/>
                </a:defRPr>
              </a:pPr>
              <a:r>
                <a:t>To research technology</a:t>
              </a:r>
            </a:p>
            <a:p>
              <a:pPr defTabSz="457200">
                <a:defRPr sz="1400">
                  <a:latin typeface="Averta PE Semibold"/>
                  <a:ea typeface="Averta PE Semibold"/>
                  <a:cs typeface="Averta PE Semibold"/>
                  <a:sym typeface="Averta PE Semibold"/>
                </a:defRPr>
              </a:pPr>
              <a:r>
                <a:t>breakthroughs (TRL 1-4)</a:t>
              </a:r>
            </a:p>
          </p:txBody>
        </p:sp>
        <p:pic>
          <p:nvPicPr>
            <p:cNvPr id="483"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7908" y="386667"/>
              <a:ext cx="101601" cy="101272"/>
            </a:xfrm>
            <a:prstGeom prst="rect">
              <a:avLst/>
            </a:prstGeom>
            <a:ln w="12700" cap="flat">
              <a:noFill/>
              <a:miter lim="400000"/>
            </a:ln>
            <a:effectLst/>
          </p:spPr>
        </p:pic>
        <p:pic>
          <p:nvPicPr>
            <p:cNvPr id="484"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7908" y="609182"/>
              <a:ext cx="101601" cy="101273"/>
            </a:xfrm>
            <a:prstGeom prst="rect">
              <a:avLst/>
            </a:prstGeom>
            <a:ln w="12700" cap="flat">
              <a:noFill/>
              <a:miter lim="400000"/>
            </a:ln>
            <a:effectLst/>
          </p:spPr>
        </p:pic>
        <p:pic>
          <p:nvPicPr>
            <p:cNvPr id="485"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7908" y="831698"/>
              <a:ext cx="101601" cy="101273"/>
            </a:xfrm>
            <a:prstGeom prst="rect">
              <a:avLst/>
            </a:prstGeom>
            <a:ln w="12700" cap="flat">
              <a:noFill/>
              <a:miter lim="400000"/>
            </a:ln>
            <a:effectLst/>
          </p:spPr>
        </p:pic>
      </p:grpSp>
      <p:pic>
        <p:nvPicPr>
          <p:cNvPr id="487" name="Image" descr="Image"/>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2407542" y="2487568"/>
            <a:ext cx="1117601" cy="1654264"/>
          </a:xfrm>
          <a:prstGeom prst="rect">
            <a:avLst/>
          </a:prstGeom>
          <a:ln w="12700">
            <a:miter lim="400000"/>
          </a:ln>
        </p:spPr>
      </p:pic>
      <p:pic>
        <p:nvPicPr>
          <p:cNvPr id="488" name="Image" descr="Image"/>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flipH="1">
            <a:off x="3547540" y="3921226"/>
            <a:ext cx="508001" cy="899276"/>
          </a:xfrm>
          <a:prstGeom prst="rect">
            <a:avLst/>
          </a:prstGeom>
          <a:ln w="12700">
            <a:miter lim="400000"/>
          </a:ln>
        </p:spPr>
      </p:pic>
      <p:grpSp>
        <p:nvGrpSpPr>
          <p:cNvPr id="495" name="Group"/>
          <p:cNvGrpSpPr/>
          <p:nvPr/>
        </p:nvGrpSpPr>
        <p:grpSpPr>
          <a:xfrm>
            <a:off x="255848" y="2583655"/>
            <a:ext cx="2281239" cy="1766948"/>
            <a:chOff x="-241300" y="-292100"/>
            <a:chExt cx="2281237" cy="1766946"/>
          </a:xfrm>
        </p:grpSpPr>
        <p:sp>
          <p:nvSpPr>
            <p:cNvPr id="489" name="TextBox 72"/>
            <p:cNvSpPr txBox="1"/>
            <p:nvPr/>
          </p:nvSpPr>
          <p:spPr>
            <a:xfrm>
              <a:off x="-241300" y="-292100"/>
              <a:ext cx="2169875" cy="3200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1400">
                  <a:solidFill>
                    <a:srgbClr val="56358C"/>
                  </a:solidFill>
                </a:defRPr>
              </a:lvl1pPr>
            </a:lstStyle>
            <a:p>
              <a:r>
                <a:t>EIC ACCELERATOR</a:t>
              </a:r>
            </a:p>
          </p:txBody>
        </p:sp>
        <p:sp>
          <p:nvSpPr>
            <p:cNvPr id="490" name="TextBox 72"/>
            <p:cNvSpPr txBox="1"/>
            <p:nvPr/>
          </p:nvSpPr>
          <p:spPr>
            <a:xfrm>
              <a:off x="-101600" y="11806"/>
              <a:ext cx="2141538" cy="14630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t>For single companies</a:t>
              </a:r>
            </a:p>
            <a:p>
              <a:pPr defTabSz="457200">
                <a:defRPr sz="1400">
                  <a:latin typeface="Averta PE Semibold"/>
                  <a:ea typeface="Averta PE Semibold"/>
                  <a:cs typeface="Averta PE Semibold"/>
                  <a:sym typeface="Averta PE Semibold"/>
                </a:defRPr>
              </a:pPr>
              <a:r>
                <a:t>Grants up to </a:t>
              </a:r>
              <a:r>
                <a:rPr>
                  <a:solidFill>
                    <a:srgbClr val="E0252F"/>
                  </a:solidFill>
                </a:rPr>
                <a:t>€2.5 million</a:t>
              </a:r>
            </a:p>
            <a:p>
              <a:pPr defTabSz="457200">
                <a:defRPr sz="1400">
                  <a:latin typeface="Averta PE Semibold"/>
                  <a:ea typeface="Averta PE Semibold"/>
                  <a:cs typeface="Averta PE Semibold"/>
                  <a:sym typeface="Averta PE Semibold"/>
                </a:defRPr>
              </a:pPr>
              <a:r>
                <a:t>Equity up to </a:t>
              </a:r>
              <a:r>
                <a:rPr>
                  <a:solidFill>
                    <a:srgbClr val="E0252F"/>
                  </a:solidFill>
                </a:rPr>
                <a:t>€15 million</a:t>
              </a:r>
            </a:p>
            <a:p>
              <a:pPr defTabSz="457200">
                <a:defRPr sz="1400">
                  <a:latin typeface="Averta PE Semibold"/>
                  <a:ea typeface="Averta PE Semibold"/>
                  <a:cs typeface="Averta PE Semibold"/>
                  <a:sym typeface="Averta PE Semibold"/>
                </a:defRPr>
              </a:pPr>
              <a:r>
                <a:t>or above</a:t>
              </a:r>
            </a:p>
            <a:p>
              <a:pPr defTabSz="457200">
                <a:defRPr sz="1400">
                  <a:latin typeface="Averta PE Semibold"/>
                  <a:ea typeface="Averta PE Semibold"/>
                  <a:cs typeface="Averta PE Semibold"/>
                  <a:sym typeface="Averta PE Semibold"/>
                </a:defRPr>
              </a:pPr>
              <a:r>
                <a:t>To enter the market &amp;</a:t>
              </a:r>
            </a:p>
            <a:p>
              <a:pPr defTabSz="457200">
                <a:defRPr sz="1400">
                  <a:latin typeface="Averta PE Semibold"/>
                  <a:ea typeface="Averta PE Semibold"/>
                  <a:cs typeface="Averta PE Semibold"/>
                  <a:sym typeface="Averta PE Semibold"/>
                </a:defRPr>
              </a:pPr>
              <a:r>
                <a:t>scale-up (TRL 6-9)</a:t>
              </a:r>
            </a:p>
          </p:txBody>
        </p:sp>
        <p:pic>
          <p:nvPicPr>
            <p:cNvPr id="491"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22980" y="115021"/>
              <a:ext cx="101601" cy="101273"/>
            </a:xfrm>
            <a:prstGeom prst="rect">
              <a:avLst/>
            </a:prstGeom>
            <a:ln w="12700" cap="flat">
              <a:noFill/>
              <a:miter lim="400000"/>
            </a:ln>
            <a:effectLst/>
          </p:spPr>
        </p:pic>
        <p:pic>
          <p:nvPicPr>
            <p:cNvPr id="492"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22980" y="388337"/>
              <a:ext cx="101601" cy="101272"/>
            </a:xfrm>
            <a:prstGeom prst="rect">
              <a:avLst/>
            </a:prstGeom>
            <a:ln w="12700" cap="flat">
              <a:noFill/>
              <a:miter lim="400000"/>
            </a:ln>
            <a:effectLst/>
          </p:spPr>
        </p:pic>
        <p:pic>
          <p:nvPicPr>
            <p:cNvPr id="493"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22980" y="598153"/>
              <a:ext cx="101601" cy="101272"/>
            </a:xfrm>
            <a:prstGeom prst="rect">
              <a:avLst/>
            </a:prstGeom>
            <a:ln w="12700" cap="flat">
              <a:noFill/>
              <a:miter lim="400000"/>
            </a:ln>
            <a:effectLst/>
          </p:spPr>
        </p:pic>
        <p:pic>
          <p:nvPicPr>
            <p:cNvPr id="494"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22980" y="1068053"/>
              <a:ext cx="101601" cy="101272"/>
            </a:xfrm>
            <a:prstGeom prst="rect">
              <a:avLst/>
            </a:prstGeom>
            <a:ln w="12700" cap="flat">
              <a:noFill/>
              <a:miter lim="400000"/>
            </a:ln>
            <a:effectLst/>
          </p:spPr>
        </p:pic>
      </p:grpSp>
      <p:pic>
        <p:nvPicPr>
          <p:cNvPr id="496" name="Image" descr="Image"/>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9050194" y="3766161"/>
            <a:ext cx="1117601" cy="1654263"/>
          </a:xfrm>
          <a:prstGeom prst="rect">
            <a:avLst/>
          </a:prstGeom>
          <a:ln w="12700">
            <a:miter lim="400000"/>
          </a:ln>
        </p:spPr>
      </p:pic>
      <p:pic>
        <p:nvPicPr>
          <p:cNvPr id="497" name="Image" descr="Image"/>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144642" y="4244402"/>
            <a:ext cx="1270001" cy="596180"/>
          </a:xfrm>
          <a:prstGeom prst="rect">
            <a:avLst/>
          </a:prstGeom>
          <a:ln w="12700">
            <a:miter lim="400000"/>
          </a:ln>
        </p:spPr>
      </p:pic>
      <p:grpSp>
        <p:nvGrpSpPr>
          <p:cNvPr id="503" name="Group"/>
          <p:cNvGrpSpPr/>
          <p:nvPr/>
        </p:nvGrpSpPr>
        <p:grpSpPr>
          <a:xfrm>
            <a:off x="10245986" y="3789301"/>
            <a:ext cx="1994209" cy="1948527"/>
            <a:chOff x="-215900" y="-304800"/>
            <a:chExt cx="1994208" cy="1948526"/>
          </a:xfrm>
        </p:grpSpPr>
        <p:sp>
          <p:nvSpPr>
            <p:cNvPr id="498" name="TextBox 72"/>
            <p:cNvSpPr txBox="1"/>
            <p:nvPr/>
          </p:nvSpPr>
          <p:spPr>
            <a:xfrm>
              <a:off x="-215900" y="-304800"/>
              <a:ext cx="1994209" cy="3200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1400">
                  <a:solidFill>
                    <a:srgbClr val="56358C"/>
                  </a:solidFill>
                </a:defRPr>
              </a:lvl1pPr>
            </a:lstStyle>
            <a:p>
              <a:r>
                <a:t>EIC TRANSITION</a:t>
              </a:r>
            </a:p>
          </p:txBody>
        </p:sp>
        <p:sp>
          <p:nvSpPr>
            <p:cNvPr id="499" name="TextBox 72"/>
            <p:cNvSpPr txBox="1"/>
            <p:nvPr/>
          </p:nvSpPr>
          <p:spPr>
            <a:xfrm>
              <a:off x="-38100" y="-47914"/>
              <a:ext cx="1742381" cy="1691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t>For consortia &amp;</a:t>
              </a:r>
            </a:p>
            <a:p>
              <a:pPr defTabSz="457200">
                <a:defRPr sz="1400">
                  <a:latin typeface="Averta PE Semibold"/>
                  <a:ea typeface="Averta PE Semibold"/>
                  <a:cs typeface="Averta PE Semibold"/>
                  <a:sym typeface="Averta PE Semibold"/>
                </a:defRPr>
              </a:pPr>
              <a:r>
                <a:t>single companies</a:t>
              </a:r>
            </a:p>
            <a:p>
              <a:pPr defTabSz="457200">
                <a:defRPr sz="1400">
                  <a:latin typeface="Averta PE Semibold"/>
                  <a:ea typeface="Averta PE Semibold"/>
                  <a:cs typeface="Averta PE Semibold"/>
                  <a:sym typeface="Averta PE Semibold"/>
                </a:defRPr>
              </a:pPr>
              <a:r>
                <a:t>Grants up to</a:t>
              </a:r>
            </a:p>
            <a:p>
              <a:pPr defTabSz="457200">
                <a:defRPr sz="1400">
                  <a:latin typeface="Averta PE Semibold"/>
                  <a:ea typeface="Averta PE Semibold"/>
                  <a:cs typeface="Averta PE Semibold"/>
                  <a:sym typeface="Averta PE Semibold"/>
                </a:defRPr>
              </a:pPr>
              <a:r>
                <a:rPr>
                  <a:solidFill>
                    <a:srgbClr val="E0252F"/>
                  </a:solidFill>
                </a:rPr>
                <a:t>€2.5 million</a:t>
              </a:r>
            </a:p>
            <a:p>
              <a:pPr defTabSz="457200">
                <a:defRPr sz="1400">
                  <a:latin typeface="Averta PE Semibold"/>
                  <a:ea typeface="Averta PE Semibold"/>
                  <a:cs typeface="Averta PE Semibold"/>
                  <a:sym typeface="Averta PE Semibold"/>
                </a:defRPr>
              </a:pPr>
              <a:r>
                <a:t>To develop</a:t>
              </a:r>
            </a:p>
            <a:p>
              <a:pPr defTabSz="457200">
                <a:defRPr sz="1400">
                  <a:latin typeface="Averta PE Semibold"/>
                  <a:ea typeface="Averta PE Semibold"/>
                  <a:cs typeface="Averta PE Semibold"/>
                  <a:sym typeface="Averta PE Semibold"/>
                </a:defRPr>
              </a:pPr>
              <a:r>
                <a:t>business cases</a:t>
              </a:r>
            </a:p>
            <a:p>
              <a:pPr defTabSz="457200">
                <a:defRPr sz="1400">
                  <a:latin typeface="Averta PE Semibold"/>
                  <a:ea typeface="Averta PE Semibold"/>
                  <a:cs typeface="Averta PE Semibold"/>
                  <a:sym typeface="Averta PE Semibold"/>
                </a:defRPr>
              </a:pPr>
              <a:r>
                <a:t>(TRL 4-6)</a:t>
              </a:r>
            </a:p>
          </p:txBody>
        </p:sp>
        <p:pic>
          <p:nvPicPr>
            <p:cNvPr id="500"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65100" y="86339"/>
              <a:ext cx="101600" cy="101272"/>
            </a:xfrm>
            <a:prstGeom prst="rect">
              <a:avLst/>
            </a:prstGeom>
            <a:ln w="12700" cap="flat">
              <a:noFill/>
              <a:miter lim="400000"/>
            </a:ln>
            <a:effectLst/>
          </p:spPr>
        </p:pic>
        <p:pic>
          <p:nvPicPr>
            <p:cNvPr id="501"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65100" y="524754"/>
              <a:ext cx="101600" cy="101273"/>
            </a:xfrm>
            <a:prstGeom prst="rect">
              <a:avLst/>
            </a:prstGeom>
            <a:ln w="12700" cap="flat">
              <a:noFill/>
              <a:miter lim="400000"/>
            </a:ln>
            <a:effectLst/>
          </p:spPr>
        </p:pic>
        <p:pic>
          <p:nvPicPr>
            <p:cNvPr id="502"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65100" y="988570"/>
              <a:ext cx="101600" cy="101273"/>
            </a:xfrm>
            <a:prstGeom prst="rect">
              <a:avLst/>
            </a:prstGeom>
            <a:ln w="12700" cap="flat">
              <a:noFill/>
              <a:miter lim="400000"/>
            </a:ln>
            <a:effectLst/>
          </p:spPr>
        </p:pic>
      </p:grpSp>
      <p:pic>
        <p:nvPicPr>
          <p:cNvPr id="504" name="Image" descr="Image"/>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3621620" y="1871148"/>
            <a:ext cx="1270001" cy="664254"/>
          </a:xfrm>
          <a:prstGeom prst="rect">
            <a:avLst/>
          </a:prstGeom>
          <a:ln w="12700">
            <a:miter lim="400000"/>
          </a:ln>
        </p:spPr>
      </p:pic>
      <p:pic>
        <p:nvPicPr>
          <p:cNvPr id="505" name="Image" descr="Image"/>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8396275" y="1618861"/>
            <a:ext cx="1117601" cy="1654260"/>
          </a:xfrm>
          <a:prstGeom prst="rect">
            <a:avLst/>
          </a:prstGeom>
          <a:ln w="12700">
            <a:miter lim="400000"/>
          </a:ln>
        </p:spPr>
      </p:pic>
      <p:pic>
        <p:nvPicPr>
          <p:cNvPr id="506" name="Image" descr="Image"/>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rot="2100000">
            <a:off x="4807793" y="2227708"/>
            <a:ext cx="2095501" cy="1433563"/>
          </a:xfrm>
          <a:prstGeom prst="rect">
            <a:avLst/>
          </a:prstGeom>
          <a:ln w="12700">
            <a:miter lim="400000"/>
          </a:ln>
        </p:spPr>
      </p:pic>
      <p:pic>
        <p:nvPicPr>
          <p:cNvPr id="507" name="Image" descr="Image"/>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7820646" y="3213244"/>
            <a:ext cx="508001" cy="507770"/>
          </a:xfrm>
          <a:prstGeom prst="rect">
            <a:avLst/>
          </a:prstGeom>
          <a:ln w="12700">
            <a:miter lim="400000"/>
          </a:ln>
        </p:spPr>
      </p:pic>
      <p:grpSp>
        <p:nvGrpSpPr>
          <p:cNvPr id="514" name="Group"/>
          <p:cNvGrpSpPr/>
          <p:nvPr/>
        </p:nvGrpSpPr>
        <p:grpSpPr>
          <a:xfrm>
            <a:off x="9598286" y="1372017"/>
            <a:ext cx="2805510" cy="1551048"/>
            <a:chOff x="0" y="0"/>
            <a:chExt cx="2805509" cy="1551046"/>
          </a:xfrm>
        </p:grpSpPr>
        <p:sp>
          <p:nvSpPr>
            <p:cNvPr id="508" name="TextBox 72"/>
            <p:cNvSpPr txBox="1"/>
            <p:nvPr/>
          </p:nvSpPr>
          <p:spPr>
            <a:xfrm>
              <a:off x="0" y="0"/>
              <a:ext cx="2157324" cy="5486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1400">
                  <a:solidFill>
                    <a:srgbClr val="56358C"/>
                  </a:solidFill>
                </a:defRPr>
              </a:pPr>
              <a:r>
                <a:t>EIC ACCELERATOR </a:t>
              </a:r>
            </a:p>
            <a:p>
              <a:pPr>
                <a:defRPr sz="1400">
                  <a:solidFill>
                    <a:srgbClr val="56358C"/>
                  </a:solidFill>
                </a:defRPr>
              </a:pPr>
              <a:r>
                <a:t>SERVICES</a:t>
              </a:r>
            </a:p>
          </p:txBody>
        </p:sp>
        <p:sp>
          <p:nvSpPr>
            <p:cNvPr id="509" name="TextBox 72"/>
            <p:cNvSpPr txBox="1"/>
            <p:nvPr/>
          </p:nvSpPr>
          <p:spPr>
            <a:xfrm>
              <a:off x="152400" y="545206"/>
              <a:ext cx="2653110" cy="1005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t>Mentors, coaches</a:t>
              </a:r>
            </a:p>
            <a:p>
              <a:pPr defTabSz="457200">
                <a:defRPr sz="1400">
                  <a:latin typeface="Averta PE Semibold"/>
                  <a:ea typeface="Averta PE Semibold"/>
                  <a:cs typeface="Averta PE Semibold"/>
                  <a:sym typeface="Averta PE Semibold"/>
                </a:defRPr>
              </a:pPr>
              <a:r>
                <a:t>Global partners</a:t>
              </a:r>
            </a:p>
            <a:p>
              <a:pPr defTabSz="457200">
                <a:defRPr sz="1400">
                  <a:latin typeface="Averta PE Semibold"/>
                  <a:ea typeface="Averta PE Semibold"/>
                  <a:cs typeface="Averta PE Semibold"/>
                  <a:sym typeface="Averta PE Semibold"/>
                </a:defRPr>
              </a:pPr>
              <a:r>
                <a:t>Innovation ecosystems</a:t>
              </a:r>
            </a:p>
            <a:p>
              <a:pPr defTabSz="457200">
                <a:defRPr sz="1400">
                  <a:latin typeface="Averta PE Semibold"/>
                  <a:ea typeface="Averta PE Semibold"/>
                  <a:cs typeface="Averta PE Semibold"/>
                  <a:sym typeface="Averta PE Semibold"/>
                </a:defRPr>
              </a:pPr>
              <a:r>
                <a:t>EIC Community Platform</a:t>
              </a:r>
            </a:p>
          </p:txBody>
        </p:sp>
        <p:pic>
          <p:nvPicPr>
            <p:cNvPr id="510"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3408" y="673821"/>
              <a:ext cx="101601" cy="101273"/>
            </a:xfrm>
            <a:prstGeom prst="rect">
              <a:avLst/>
            </a:prstGeom>
            <a:ln w="12700" cap="flat">
              <a:noFill/>
              <a:miter lim="400000"/>
            </a:ln>
            <a:effectLst/>
          </p:spPr>
        </p:pic>
        <p:pic>
          <p:nvPicPr>
            <p:cNvPr id="511"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3408" y="896337"/>
              <a:ext cx="101601" cy="101273"/>
            </a:xfrm>
            <a:prstGeom prst="rect">
              <a:avLst/>
            </a:prstGeom>
            <a:ln w="12700" cap="flat">
              <a:noFill/>
              <a:miter lim="400000"/>
            </a:ln>
            <a:effectLst/>
          </p:spPr>
        </p:pic>
        <p:pic>
          <p:nvPicPr>
            <p:cNvPr id="512"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3408" y="1118853"/>
              <a:ext cx="101601" cy="101272"/>
            </a:xfrm>
            <a:prstGeom prst="rect">
              <a:avLst/>
            </a:prstGeom>
            <a:ln w="12700" cap="flat">
              <a:noFill/>
              <a:miter lim="400000"/>
            </a:ln>
            <a:effectLst/>
          </p:spPr>
        </p:pic>
        <p:pic>
          <p:nvPicPr>
            <p:cNvPr id="513"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3408" y="1347453"/>
              <a:ext cx="101601" cy="101272"/>
            </a:xfrm>
            <a:prstGeom prst="rect">
              <a:avLst/>
            </a:prstGeom>
            <a:ln w="12700" cap="flat">
              <a:noFill/>
              <a:miter lim="400000"/>
            </a:ln>
            <a:effectLst/>
          </p:spPr>
        </p:pic>
      </p:grpSp>
      <p:grpSp>
        <p:nvGrpSpPr>
          <p:cNvPr id="524" name="Group"/>
          <p:cNvGrpSpPr/>
          <p:nvPr/>
        </p:nvGrpSpPr>
        <p:grpSpPr>
          <a:xfrm>
            <a:off x="943766" y="174713"/>
            <a:ext cx="3998111" cy="1217728"/>
            <a:chOff x="-820837" y="-218411"/>
            <a:chExt cx="3998109" cy="1217727"/>
          </a:xfrm>
        </p:grpSpPr>
        <p:pic>
          <p:nvPicPr>
            <p:cNvPr id="515" name="Image" descr="Image"/>
            <p:cNvPicPr>
              <a:picLocks noChangeAspect="1"/>
            </p:cNvPicPr>
            <p:nvPr/>
          </p:nvPicPr>
          <p:blipFill>
            <a:blip r:embed="rId19" cstate="hqprint">
              <a:extLst>
                <a:ext uri="{28A0092B-C50C-407E-A947-70E740481C1C}">
                  <a14:useLocalDpi xmlns:a14="http://schemas.microsoft.com/office/drawing/2010/main"/>
                </a:ext>
              </a:extLst>
            </a:blip>
            <a:stretch>
              <a:fillRect/>
            </a:stretch>
          </p:blipFill>
          <p:spPr>
            <a:xfrm>
              <a:off x="2415271" y="0"/>
              <a:ext cx="762001" cy="759536"/>
            </a:xfrm>
            <a:prstGeom prst="rect">
              <a:avLst/>
            </a:prstGeom>
            <a:ln w="12700" cap="flat">
              <a:noFill/>
              <a:miter lim="400000"/>
            </a:ln>
            <a:effectLst/>
          </p:spPr>
        </p:pic>
        <p:sp>
          <p:nvSpPr>
            <p:cNvPr id="516" name="TextBox 72"/>
            <p:cNvSpPr txBox="1"/>
            <p:nvPr/>
          </p:nvSpPr>
          <p:spPr>
            <a:xfrm>
              <a:off x="152400" y="-218411"/>
              <a:ext cx="2141538" cy="2819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r">
                <a:defRPr sz="1200">
                  <a:solidFill>
                    <a:srgbClr val="BE443E"/>
                  </a:solidFill>
                </a:defRPr>
              </a:lvl1pPr>
            </a:lstStyle>
            <a:p>
              <a:r>
                <a:rPr dirty="0"/>
                <a:t>EIC PRIZES</a:t>
              </a:r>
            </a:p>
          </p:txBody>
        </p:sp>
        <p:sp>
          <p:nvSpPr>
            <p:cNvPr id="517" name="TextBox 72"/>
            <p:cNvSpPr txBox="1"/>
            <p:nvPr/>
          </p:nvSpPr>
          <p:spPr>
            <a:xfrm>
              <a:off x="-820837" y="40915"/>
              <a:ext cx="2962375" cy="958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gn="r" defTabSz="457200">
                <a:lnSpc>
                  <a:spcPct val="80000"/>
                </a:lnSpc>
                <a:defRPr sz="1400">
                  <a:latin typeface="Averta PE Semibold"/>
                  <a:ea typeface="Averta PE Semibold"/>
                  <a:cs typeface="Averta PE Semibold"/>
                  <a:sym typeface="Averta PE Semibold"/>
                </a:defRPr>
              </a:pPr>
              <a:r>
                <a:rPr dirty="0"/>
                <a:t>Women innovators</a:t>
              </a:r>
            </a:p>
            <a:p>
              <a:pPr algn="r" defTabSz="457200">
                <a:lnSpc>
                  <a:spcPct val="80000"/>
                </a:lnSpc>
                <a:defRPr sz="1400">
                  <a:latin typeface="Averta PE Semibold"/>
                  <a:ea typeface="Averta PE Semibold"/>
                  <a:cs typeface="Averta PE Semibold"/>
                  <a:sym typeface="Averta PE Semibold"/>
                </a:defRPr>
              </a:pPr>
              <a:r>
                <a:rPr dirty="0"/>
                <a:t>Capital of innovation</a:t>
              </a:r>
            </a:p>
            <a:p>
              <a:pPr algn="r" defTabSz="457200">
                <a:lnSpc>
                  <a:spcPct val="80000"/>
                </a:lnSpc>
                <a:defRPr sz="1400">
                  <a:latin typeface="Averta PE Semibold"/>
                  <a:ea typeface="Averta PE Semibold"/>
                  <a:cs typeface="Averta PE Semibold"/>
                  <a:sym typeface="Averta PE Semibold"/>
                </a:defRPr>
              </a:pPr>
              <a:r>
                <a:rPr dirty="0"/>
                <a:t>Innovation procurement</a:t>
              </a:r>
            </a:p>
            <a:p>
              <a:pPr algn="r" defTabSz="457200">
                <a:lnSpc>
                  <a:spcPct val="80000"/>
                </a:lnSpc>
                <a:defRPr sz="1400">
                  <a:latin typeface="Averta PE Semibold"/>
                  <a:ea typeface="Averta PE Semibold"/>
                  <a:cs typeface="Averta PE Semibold"/>
                  <a:sym typeface="Averta PE Semibold"/>
                </a:defRPr>
              </a:pPr>
              <a:r>
                <a:rPr dirty="0"/>
                <a:t>Social innovation</a:t>
              </a:r>
            </a:p>
            <a:p>
              <a:pPr algn="r" defTabSz="457200">
                <a:lnSpc>
                  <a:spcPct val="80000"/>
                </a:lnSpc>
                <a:defRPr sz="1400">
                  <a:latin typeface="Averta PE Semibold"/>
                  <a:ea typeface="Averta PE Semibold"/>
                  <a:cs typeface="Averta PE Semibold"/>
                  <a:sym typeface="Averta PE Semibold"/>
                </a:defRPr>
              </a:pPr>
              <a:r>
                <a:rPr dirty="0"/>
                <a:t>Humanitarian Innovation</a:t>
              </a:r>
            </a:p>
          </p:txBody>
        </p:sp>
        <p:pic>
          <p:nvPicPr>
            <p:cNvPr id="518"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92305"/>
              <a:ext cx="101601" cy="101273"/>
            </a:xfrm>
            <a:prstGeom prst="rect">
              <a:avLst/>
            </a:prstGeom>
            <a:ln w="12700" cap="flat">
              <a:noFill/>
              <a:miter lim="400000"/>
            </a:ln>
            <a:effectLst/>
          </p:spPr>
        </p:pic>
        <p:pic>
          <p:nvPicPr>
            <p:cNvPr id="519"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275292"/>
              <a:ext cx="101601" cy="101272"/>
            </a:xfrm>
            <a:prstGeom prst="rect">
              <a:avLst/>
            </a:prstGeom>
            <a:ln w="12700" cap="flat">
              <a:noFill/>
              <a:miter lim="400000"/>
            </a:ln>
            <a:effectLst/>
          </p:spPr>
        </p:pic>
        <p:pic>
          <p:nvPicPr>
            <p:cNvPr id="520"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458278"/>
              <a:ext cx="101601" cy="101273"/>
            </a:xfrm>
            <a:prstGeom prst="rect">
              <a:avLst/>
            </a:prstGeom>
            <a:ln w="12700" cap="flat">
              <a:noFill/>
              <a:miter lim="400000"/>
            </a:ln>
            <a:effectLst/>
          </p:spPr>
        </p:pic>
        <p:pic>
          <p:nvPicPr>
            <p:cNvPr id="521"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641264"/>
              <a:ext cx="101601" cy="101273"/>
            </a:xfrm>
            <a:prstGeom prst="rect">
              <a:avLst/>
            </a:prstGeom>
            <a:ln w="12700" cap="flat">
              <a:noFill/>
              <a:miter lim="400000"/>
            </a:ln>
            <a:effectLst/>
          </p:spPr>
        </p:pic>
        <p:pic>
          <p:nvPicPr>
            <p:cNvPr id="522"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824251"/>
              <a:ext cx="101601" cy="101272"/>
            </a:xfrm>
            <a:prstGeom prst="rect">
              <a:avLst/>
            </a:prstGeom>
            <a:ln w="12700" cap="flat">
              <a:noFill/>
              <a:miter lim="400000"/>
            </a:ln>
            <a:effectLst/>
          </p:spPr>
        </p:pic>
      </p:grpSp>
      <p:pic>
        <p:nvPicPr>
          <p:cNvPr id="525" name="EIC square.ai" descr="EIC square.ai"/>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Tree>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7" name="rectangles-02.ai" descr="rectangles-02.ai"/>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flipH="1">
            <a:off x="195255" y="4903129"/>
            <a:ext cx="2522715" cy="1779037"/>
          </a:xfrm>
          <a:prstGeom prst="rect">
            <a:avLst/>
          </a:prstGeom>
          <a:ln w="12700">
            <a:miter lim="400000"/>
          </a:ln>
        </p:spPr>
      </p:pic>
      <p:sp>
        <p:nvSpPr>
          <p:cNvPr id="528" name="Rectangle 16"/>
          <p:cNvSpPr txBox="1">
            <a:spLocks noGrp="1"/>
          </p:cNvSpPr>
          <p:nvPr>
            <p:ph type="sldNum" sz="quarter" idx="2"/>
          </p:nvPr>
        </p:nvSpPr>
        <p:spPr>
          <a:xfrm>
            <a:off x="352451" y="6406643"/>
            <a:ext cx="249836"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a:t>
            </a:fld>
            <a:endParaRPr/>
          </a:p>
        </p:txBody>
      </p:sp>
      <p:sp>
        <p:nvSpPr>
          <p:cNvPr id="529" name="Straight Connector 31"/>
          <p:cNvSpPr/>
          <p:nvPr/>
        </p:nvSpPr>
        <p:spPr>
          <a:xfrm>
            <a:off x="2523069" y="3557370"/>
            <a:ext cx="3285068" cy="16020"/>
          </a:xfrm>
          <a:prstGeom prst="line">
            <a:avLst/>
          </a:prstGeom>
          <a:ln w="38100">
            <a:solidFill>
              <a:srgbClr val="56358B"/>
            </a:solidFill>
            <a:prstDash val="sysDot"/>
            <a:miter/>
          </a:ln>
        </p:spPr>
        <p:txBody>
          <a:bodyPr lIns="45719" rIns="45719"/>
          <a:lstStyle/>
          <a:p>
            <a:pPr defTabSz="914034">
              <a:defRPr b="1">
                <a:solidFill>
                  <a:srgbClr val="494949"/>
                </a:solidFill>
                <a:latin typeface="Open Sans"/>
                <a:ea typeface="Open Sans"/>
                <a:cs typeface="Open Sans"/>
                <a:sym typeface="Open Sans"/>
              </a:defRPr>
            </a:pPr>
            <a:endParaRPr/>
          </a:p>
        </p:txBody>
      </p:sp>
      <p:sp>
        <p:nvSpPr>
          <p:cNvPr id="530" name="Straight Connector 7"/>
          <p:cNvSpPr/>
          <p:nvPr/>
        </p:nvSpPr>
        <p:spPr>
          <a:xfrm flipH="1">
            <a:off x="6097058" y="3121499"/>
            <a:ext cx="1" cy="3787300"/>
          </a:xfrm>
          <a:prstGeom prst="line">
            <a:avLst/>
          </a:prstGeom>
          <a:ln w="57150">
            <a:solidFill>
              <a:srgbClr val="56358B"/>
            </a:solidFill>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33" name="Group 22"/>
          <p:cNvGrpSpPr/>
          <p:nvPr/>
        </p:nvGrpSpPr>
        <p:grpSpPr>
          <a:xfrm>
            <a:off x="5994400" y="2159001"/>
            <a:ext cx="203201" cy="1025168"/>
            <a:chOff x="0" y="0"/>
            <a:chExt cx="203200" cy="1025166"/>
          </a:xfrm>
        </p:grpSpPr>
        <p:sp>
          <p:nvSpPr>
            <p:cNvPr id="531" name="Oval 14"/>
            <p:cNvSpPr/>
            <p:nvPr/>
          </p:nvSpPr>
          <p:spPr>
            <a:xfrm>
              <a:off x="0" y="-1"/>
              <a:ext cx="203201" cy="203201"/>
            </a:xfrm>
            <a:prstGeom prst="ellipse">
              <a:avLst/>
            </a:prstGeom>
            <a:solidFill>
              <a:srgbClr val="56358B"/>
            </a:solidFill>
            <a:ln w="6350" cap="flat">
              <a:solidFill>
                <a:srgbClr val="000000"/>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sp>
          <p:nvSpPr>
            <p:cNvPr id="532" name="Straight Connector 11"/>
            <p:cNvSpPr/>
            <p:nvPr/>
          </p:nvSpPr>
          <p:spPr>
            <a:xfrm flipH="1">
              <a:off x="102047" y="197206"/>
              <a:ext cx="1" cy="827961"/>
            </a:xfrm>
            <a:prstGeom prst="line">
              <a:avLst/>
            </a:prstGeom>
            <a:solidFill>
              <a:srgbClr val="56358B"/>
            </a:solidFill>
            <a:ln w="57150" cap="flat">
              <a:solidFill>
                <a:srgbClr val="56358B"/>
              </a:solidFill>
              <a:prstDash val="solid"/>
              <a:miter lim="800000"/>
            </a:ln>
            <a:effectLst/>
          </p:spPr>
          <p:txBody>
            <a:bodyPr wrap="square" lIns="45719" tIns="45719" rIns="45719" bIns="45719" numCol="1" anchor="t">
              <a:noAutofit/>
            </a:bodyPr>
            <a:lstStyle/>
            <a:p>
              <a:pPr defTabSz="914034">
                <a:defRPr b="1">
                  <a:solidFill>
                    <a:srgbClr val="494949"/>
                  </a:solidFill>
                  <a:latin typeface="Open Sans"/>
                  <a:ea typeface="Open Sans"/>
                  <a:cs typeface="Open Sans"/>
                  <a:sym typeface="Open Sans"/>
                </a:defRPr>
              </a:pPr>
              <a:endParaRPr/>
            </a:p>
          </p:txBody>
        </p:sp>
      </p:grpSp>
      <p:grpSp>
        <p:nvGrpSpPr>
          <p:cNvPr id="536" name="Group 21"/>
          <p:cNvGrpSpPr/>
          <p:nvPr/>
        </p:nvGrpSpPr>
        <p:grpSpPr>
          <a:xfrm>
            <a:off x="5312271" y="2816080"/>
            <a:ext cx="1567458" cy="1567458"/>
            <a:chOff x="0" y="0"/>
            <a:chExt cx="1567457" cy="1567457"/>
          </a:xfrm>
        </p:grpSpPr>
        <p:sp>
          <p:nvSpPr>
            <p:cNvPr id="534" name="Oval 5"/>
            <p:cNvSpPr/>
            <p:nvPr/>
          </p:nvSpPr>
          <p:spPr>
            <a:xfrm>
              <a:off x="0" y="0"/>
              <a:ext cx="1567458" cy="1567458"/>
            </a:xfrm>
            <a:prstGeom prst="ellipse">
              <a:avLst/>
            </a:prstGeom>
            <a:solidFill>
              <a:srgbClr val="FFFFFF"/>
            </a:solidFill>
            <a:ln w="6350" cap="flat">
              <a:solidFill>
                <a:srgbClr val="56358B"/>
              </a:solidFill>
              <a:prstDash val="solid"/>
              <a:miter lim="4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sp>
          <p:nvSpPr>
            <p:cNvPr id="535" name="Oval 15"/>
            <p:cNvSpPr/>
            <p:nvPr/>
          </p:nvSpPr>
          <p:spPr>
            <a:xfrm>
              <a:off x="221576" y="221580"/>
              <a:ext cx="1124302" cy="1124302"/>
            </a:xfrm>
            <a:prstGeom prst="ellipse">
              <a:avLst/>
            </a:prstGeom>
            <a:solidFill>
              <a:srgbClr val="56358B"/>
            </a:solidFill>
            <a:ln w="12700" cap="flat">
              <a:noFill/>
              <a:miter lim="4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sp>
        <p:nvSpPr>
          <p:cNvPr id="537" name="Rectangle 37"/>
          <p:cNvSpPr txBox="1"/>
          <p:nvPr/>
        </p:nvSpPr>
        <p:spPr>
          <a:xfrm>
            <a:off x="2765879" y="2937485"/>
            <a:ext cx="1970736"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defTabSz="914034">
              <a:defRPr sz="2400">
                <a:solidFill>
                  <a:srgbClr val="56358B"/>
                </a:solidFill>
                <a:latin typeface="Averta PE Bold"/>
                <a:ea typeface="Averta PE Bold"/>
                <a:cs typeface="Averta PE Bold"/>
                <a:sym typeface="Averta PE Bold"/>
              </a:defRPr>
            </a:lvl1pPr>
          </a:lstStyle>
          <a:p>
            <a:r>
              <a:t>PATHFINDER</a:t>
            </a:r>
          </a:p>
        </p:txBody>
      </p:sp>
      <p:sp>
        <p:nvSpPr>
          <p:cNvPr id="538" name="TextBox 36"/>
          <p:cNvSpPr txBox="1"/>
          <p:nvPr/>
        </p:nvSpPr>
        <p:spPr>
          <a:xfrm>
            <a:off x="2790946" y="3940728"/>
            <a:ext cx="2621621" cy="2047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400">
                <a:solidFill>
                  <a:srgbClr val="2C2C2C"/>
                </a:solidFill>
                <a:latin typeface="Averta PE Regular"/>
                <a:ea typeface="Averta PE Regular"/>
                <a:cs typeface="Averta PE Regular"/>
                <a:sym typeface="Averta PE Regular"/>
              </a:defRPr>
            </a:pPr>
            <a:r>
              <a:rPr sz="1600">
                <a:solidFill>
                  <a:srgbClr val="4C3782"/>
                </a:solidFill>
                <a:latin typeface="Averta PE Semibold"/>
                <a:ea typeface="Averta PE Semibold"/>
                <a:cs typeface="Averta PE Semibold"/>
                <a:sym typeface="Averta PE Semibold"/>
              </a:rPr>
              <a:t>Consortia of at least 3 different independent legal entities established in at least 3 different eligible countries.</a:t>
            </a:r>
            <a:r>
              <a:rPr>
                <a:solidFill>
                  <a:srgbClr val="4C3782"/>
                </a:solidFill>
                <a:latin typeface="Averta PE Semibold"/>
                <a:ea typeface="Averta PE Semibold"/>
                <a:cs typeface="Averta PE Semibold"/>
                <a:sym typeface="Averta PE Semibold"/>
              </a:rPr>
              <a:t> </a:t>
            </a:r>
            <a:r>
              <a:rPr i="1"/>
              <a:t>Additionally, single applicants or small consortia (2 partners) for EIC Pathfinder Challenges only. </a:t>
            </a:r>
          </a:p>
        </p:txBody>
      </p:sp>
      <p:sp>
        <p:nvSpPr>
          <p:cNvPr id="539" name="TextBox 36"/>
          <p:cNvSpPr txBox="1"/>
          <p:nvPr/>
        </p:nvSpPr>
        <p:spPr>
          <a:xfrm>
            <a:off x="6906856" y="4220129"/>
            <a:ext cx="3201605" cy="1767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400">
                <a:solidFill>
                  <a:srgbClr val="2C2C2C"/>
                </a:solidFill>
                <a:latin typeface="Averta PE Regular"/>
                <a:ea typeface="Averta PE Regular"/>
                <a:cs typeface="Averta PE Regular"/>
                <a:sym typeface="Averta PE Regular"/>
              </a:defRPr>
            </a:pPr>
            <a:r>
              <a:rPr sz="1600">
                <a:solidFill>
                  <a:srgbClr val="4D3782"/>
                </a:solidFill>
                <a:latin typeface="Averta PE Semibold"/>
                <a:ea typeface="Averta PE Semibold"/>
                <a:cs typeface="Averta PE Semibold"/>
                <a:sym typeface="Averta PE Semibold"/>
              </a:rPr>
              <a:t>Grants of up to €3 million (open) or €4 million (challenges, or more if duly justified,</a:t>
            </a:r>
            <a:r>
              <a:t> </a:t>
            </a:r>
            <a:r>
              <a:rPr i="1"/>
              <a:t>to achieve the proof of principle and validate the scientific basis of breakthrough technology (Technology Readiness Levels 1-4)</a:t>
            </a:r>
          </a:p>
        </p:txBody>
      </p:sp>
      <p:pic>
        <p:nvPicPr>
          <p:cNvPr id="540" name="Image" descr="Image"/>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700996" y="3206083"/>
            <a:ext cx="790008" cy="787452"/>
          </a:xfrm>
          <a:prstGeom prst="rect">
            <a:avLst/>
          </a:prstGeom>
          <a:ln w="12700">
            <a:miter lim="400000"/>
          </a:ln>
        </p:spPr>
      </p:pic>
      <p:sp>
        <p:nvSpPr>
          <p:cNvPr id="541" name="Rectangle"/>
          <p:cNvSpPr/>
          <p:nvPr/>
        </p:nvSpPr>
        <p:spPr>
          <a:xfrm>
            <a:off x="-12701" y="-15278"/>
            <a:ext cx="12217402" cy="1898366"/>
          </a:xfrm>
          <a:prstGeom prst="rect">
            <a:avLst/>
          </a:prstGeom>
          <a:solidFill>
            <a:srgbClr val="4D3782">
              <a:alpha val="20000"/>
            </a:srgbClr>
          </a:solidFill>
          <a:ln w="12700">
            <a:miter lim="400000"/>
          </a:ln>
        </p:spPr>
        <p:txBody>
          <a:bodyPr lIns="45719" rIns="45719" anchor="ctr"/>
          <a:lstStyle/>
          <a:p>
            <a:pPr>
              <a:defRPr>
                <a:solidFill>
                  <a:srgbClr val="4D3782"/>
                </a:solidFill>
              </a:defRPr>
            </a:pPr>
            <a:endParaRPr/>
          </a:p>
        </p:txBody>
      </p:sp>
      <p:sp>
        <p:nvSpPr>
          <p:cNvPr id="542" name="EIC…"/>
          <p:cNvSpPr txBox="1"/>
          <p:nvPr/>
        </p:nvSpPr>
        <p:spPr>
          <a:xfrm>
            <a:off x="1108286" y="266519"/>
            <a:ext cx="9975428" cy="13347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lnSpc>
                <a:spcPct val="90000"/>
              </a:lnSpc>
              <a:defRPr sz="4900">
                <a:solidFill>
                  <a:srgbClr val="4D3782"/>
                </a:solidFill>
                <a:latin typeface="Averta PE Bold"/>
                <a:ea typeface="Averta PE Bold"/>
                <a:cs typeface="Averta PE Bold"/>
                <a:sym typeface="Averta PE Bold"/>
              </a:defRPr>
            </a:pPr>
            <a:r>
              <a:t>EIC</a:t>
            </a:r>
          </a:p>
          <a:p>
            <a:pPr algn="ctr">
              <a:lnSpc>
                <a:spcPct val="90000"/>
              </a:lnSpc>
              <a:defRPr sz="3500" i="1">
                <a:solidFill>
                  <a:srgbClr val="4D3782"/>
                </a:solidFill>
                <a:latin typeface="Averta PE Semibold"/>
                <a:ea typeface="Averta PE Semibold"/>
                <a:cs typeface="Averta PE Semibold"/>
                <a:sym typeface="Averta PE Semibold"/>
              </a:defRPr>
            </a:pPr>
            <a:r>
              <a:t>WHO CAN APPLY &amp; WHAT FOR?</a:t>
            </a:r>
          </a:p>
        </p:txBody>
      </p:sp>
      <p:pic>
        <p:nvPicPr>
          <p:cNvPr id="543" name="Image" descr="Image"/>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584502" y="3040491"/>
            <a:ext cx="1270001" cy="1093521"/>
          </a:xfrm>
          <a:prstGeom prst="rect">
            <a:avLst/>
          </a:prstGeom>
          <a:ln w="12700">
            <a:miter lim="400000"/>
          </a:ln>
        </p:spPr>
      </p:pic>
      <p:pic>
        <p:nvPicPr>
          <p:cNvPr id="544" name="Image" descr="Image"/>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641288" y="2432129"/>
            <a:ext cx="762001" cy="1213559"/>
          </a:xfrm>
          <a:prstGeom prst="rect">
            <a:avLst/>
          </a:prstGeom>
          <a:ln w="12700">
            <a:miter lim="400000"/>
          </a:ln>
        </p:spPr>
      </p:pic>
    </p:spTree>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6" name="young-european-woman-in-vr-glasses-click-virtual-b-2022-05-02-19-51-29-utc.JPG" descr="young-european-woman-in-vr-glasses-click-virtual-b-2022-05-02-19-51-29-utc.JPG"/>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flipH="1">
            <a:off x="-9085" y="-3865"/>
            <a:ext cx="6077955" cy="6865582"/>
          </a:xfrm>
          <a:prstGeom prst="rect">
            <a:avLst/>
          </a:prstGeom>
          <a:ln w="12700">
            <a:miter lim="400000"/>
          </a:ln>
        </p:spPr>
      </p:pic>
      <p:pic>
        <p:nvPicPr>
          <p:cNvPr id="547" name="rectangles.ai" descr="rectangles.ai"/>
          <p:cNvPicPr>
            <a:picLocks noChangeAspect="1"/>
          </p:cNvPicPr>
          <p:nvPr/>
        </p:nvPicPr>
        <p:blipFill>
          <a:blip r:embed="rId3"/>
          <a:stretch>
            <a:fillRect/>
          </a:stretch>
        </p:blipFill>
        <p:spPr>
          <a:xfrm>
            <a:off x="352121" y="5048504"/>
            <a:ext cx="2219834" cy="1554944"/>
          </a:xfrm>
          <a:prstGeom prst="rect">
            <a:avLst/>
          </a:prstGeom>
          <a:ln w="12700">
            <a:miter lim="400000"/>
          </a:ln>
        </p:spPr>
      </p:pic>
      <p:sp>
        <p:nvSpPr>
          <p:cNvPr id="548" name="Rectangle 16"/>
          <p:cNvSpPr txBox="1">
            <a:spLocks noGrp="1"/>
          </p:cNvSpPr>
          <p:nvPr>
            <p:ph type="sldNum" sz="quarter" idx="2"/>
          </p:nvPr>
        </p:nvSpPr>
        <p:spPr>
          <a:xfrm>
            <a:off x="349708" y="6406643"/>
            <a:ext cx="255322"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sp>
        <p:nvSpPr>
          <p:cNvPr id="549" name="Straight Connector 32"/>
          <p:cNvSpPr/>
          <p:nvPr/>
        </p:nvSpPr>
        <p:spPr>
          <a:xfrm flipH="1">
            <a:off x="6094941" y="-125939"/>
            <a:ext cx="2118" cy="2514601"/>
          </a:xfrm>
          <a:prstGeom prst="line">
            <a:avLst/>
          </a:prstGeom>
          <a:ln w="57150">
            <a:solidFill>
              <a:srgbClr val="2D2C2A"/>
            </a:solidFill>
            <a:miter/>
          </a:ln>
        </p:spPr>
        <p:txBody>
          <a:bodyPr lIns="45719" rIns="45719"/>
          <a:lstStyle/>
          <a:p>
            <a:pPr defTabSz="914034">
              <a:defRPr b="1">
                <a:solidFill>
                  <a:srgbClr val="494949"/>
                </a:solidFill>
                <a:latin typeface="Open Sans"/>
                <a:ea typeface="Open Sans"/>
                <a:cs typeface="Open Sans"/>
                <a:sym typeface="Open Sans"/>
              </a:defRPr>
            </a:pPr>
            <a:endParaRPr/>
          </a:p>
        </p:txBody>
      </p:sp>
      <p:pic>
        <p:nvPicPr>
          <p:cNvPr id="550" name="EIC square.ai" descr="EIC square.ai"/>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
        <p:nvSpPr>
          <p:cNvPr id="551" name="Straight Connector 33"/>
          <p:cNvSpPr/>
          <p:nvPr/>
        </p:nvSpPr>
        <p:spPr>
          <a:xfrm>
            <a:off x="6954613" y="2143311"/>
            <a:ext cx="3285068" cy="16020"/>
          </a:xfrm>
          <a:prstGeom prst="line">
            <a:avLst/>
          </a:prstGeom>
          <a:ln w="38100">
            <a:solidFill>
              <a:srgbClr val="2D2C2A"/>
            </a:solidFill>
            <a:prstDash val="sysDot"/>
            <a:miter/>
          </a:ln>
        </p:spPr>
        <p:txBody>
          <a:bodyPr lIns="45719" rIns="45719"/>
          <a:lstStyle/>
          <a:p>
            <a:pPr defTabSz="914034">
              <a:defRPr b="1">
                <a:solidFill>
                  <a:srgbClr val="494949"/>
                </a:solidFill>
                <a:latin typeface="Open Sans"/>
                <a:ea typeface="Open Sans"/>
                <a:cs typeface="Open Sans"/>
                <a:sym typeface="Open Sans"/>
              </a:defRPr>
            </a:pPr>
            <a:endParaRPr/>
          </a:p>
        </p:txBody>
      </p:sp>
      <p:sp>
        <p:nvSpPr>
          <p:cNvPr id="552" name="Straight Connector 10"/>
          <p:cNvSpPr/>
          <p:nvPr/>
        </p:nvSpPr>
        <p:spPr>
          <a:xfrm flipH="1">
            <a:off x="6094941" y="3027567"/>
            <a:ext cx="1" cy="4016084"/>
          </a:xfrm>
          <a:prstGeom prst="line">
            <a:avLst/>
          </a:prstGeom>
          <a:ln w="57150">
            <a:solidFill>
              <a:srgbClr val="2D2C2A"/>
            </a:solidFill>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55" name="Group 20"/>
          <p:cNvGrpSpPr/>
          <p:nvPr/>
        </p:nvGrpSpPr>
        <p:grpSpPr>
          <a:xfrm>
            <a:off x="5232364" y="1287685"/>
            <a:ext cx="1727271" cy="1727271"/>
            <a:chOff x="0" y="0"/>
            <a:chExt cx="1727270" cy="1727270"/>
          </a:xfrm>
        </p:grpSpPr>
        <p:sp>
          <p:nvSpPr>
            <p:cNvPr id="553" name="Oval 9"/>
            <p:cNvSpPr/>
            <p:nvPr/>
          </p:nvSpPr>
          <p:spPr>
            <a:xfrm>
              <a:off x="0" y="0"/>
              <a:ext cx="1727271" cy="1727271"/>
            </a:xfrm>
            <a:prstGeom prst="ellipse">
              <a:avLst/>
            </a:prstGeom>
            <a:solidFill>
              <a:srgbClr val="FFFFFF"/>
            </a:solidFill>
            <a:ln w="6350" cap="flat">
              <a:solidFill>
                <a:srgbClr val="2D2C2A"/>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sp>
          <p:nvSpPr>
            <p:cNvPr id="554" name="Oval 16"/>
            <p:cNvSpPr/>
            <p:nvPr/>
          </p:nvSpPr>
          <p:spPr>
            <a:xfrm>
              <a:off x="244169" y="244169"/>
              <a:ext cx="1238932" cy="1238932"/>
            </a:xfrm>
            <a:prstGeom prst="ellipse">
              <a:avLst/>
            </a:prstGeom>
            <a:solidFill>
              <a:srgbClr val="2D2C2A"/>
            </a:solidFill>
            <a:ln w="12700" cap="flat">
              <a:noFill/>
              <a:miter lim="4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sp>
        <p:nvSpPr>
          <p:cNvPr id="556" name="Rectangle 40"/>
          <p:cNvSpPr txBox="1"/>
          <p:nvPr/>
        </p:nvSpPr>
        <p:spPr>
          <a:xfrm>
            <a:off x="7343288" y="1509840"/>
            <a:ext cx="1946353"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defTabSz="914034">
              <a:defRPr sz="2400">
                <a:solidFill>
                  <a:srgbClr val="2D2C2A"/>
                </a:solidFill>
                <a:latin typeface="Averta PE Bold"/>
                <a:ea typeface="Averta PE Bold"/>
                <a:cs typeface="Averta PE Bold"/>
                <a:sym typeface="Averta PE Bold"/>
              </a:defRPr>
            </a:lvl1pPr>
          </a:lstStyle>
          <a:p>
            <a:r>
              <a:t>TRANSITION</a:t>
            </a:r>
          </a:p>
        </p:txBody>
      </p:sp>
      <p:sp>
        <p:nvSpPr>
          <p:cNvPr id="557" name="TextBox 36"/>
          <p:cNvSpPr txBox="1"/>
          <p:nvPr/>
        </p:nvSpPr>
        <p:spPr>
          <a:xfrm>
            <a:off x="1652384" y="3019597"/>
            <a:ext cx="3817713" cy="2123441"/>
          </a:xfrm>
          <a:prstGeom prst="rect">
            <a:avLst/>
          </a:prstGeom>
          <a:ln w="12700">
            <a:miter lim="400000"/>
          </a:ln>
          <a:effectLst>
            <a:outerShdw blurRad="635000" dist="25400" dir="5400000" rotWithShape="0">
              <a:srgbClr val="000000">
                <a:alpha val="79395"/>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a:solidFill>
                  <a:srgbClr val="FFFFFF"/>
                </a:solidFill>
                <a:latin typeface="Averta PE Regular"/>
                <a:ea typeface="Averta PE Regular"/>
                <a:cs typeface="Averta PE Regular"/>
                <a:sym typeface="Averta PE Regular"/>
              </a:defRPr>
            </a:pPr>
            <a:r>
              <a:rPr>
                <a:latin typeface="Averta PE Semibold"/>
                <a:ea typeface="Averta PE Semibold"/>
                <a:cs typeface="Averta PE Semibold"/>
                <a:sym typeface="Averta PE Semibold"/>
              </a:rPr>
              <a:t>Single applicants (SMEs, spin-offs,</a:t>
            </a:r>
          </a:p>
          <a:p>
            <a:pPr>
              <a:defRPr sz="1600">
                <a:solidFill>
                  <a:srgbClr val="FFFFFF"/>
                </a:solidFill>
                <a:latin typeface="Averta PE Regular"/>
                <a:ea typeface="Averta PE Regular"/>
                <a:cs typeface="Averta PE Regular"/>
                <a:sym typeface="Averta PE Regular"/>
              </a:defRPr>
            </a:pPr>
            <a:r>
              <a:rPr>
                <a:latin typeface="Averta PE Semibold"/>
                <a:ea typeface="Averta PE Semibold"/>
                <a:cs typeface="Averta PE Semibold"/>
                <a:sym typeface="Averta PE Semibold"/>
              </a:rPr>
              <a:t>start-ups, research organisations, universities) or small consortia</a:t>
            </a:r>
          </a:p>
          <a:p>
            <a:pPr>
              <a:defRPr sz="1600">
                <a:solidFill>
                  <a:srgbClr val="FFFFFF"/>
                </a:solidFill>
                <a:latin typeface="Averta PE Regular"/>
                <a:ea typeface="Averta PE Regular"/>
                <a:cs typeface="Averta PE Regular"/>
                <a:sym typeface="Averta PE Regular"/>
              </a:defRPr>
            </a:pPr>
            <a:r>
              <a:rPr>
                <a:latin typeface="Averta PE Semibold"/>
                <a:ea typeface="Averta PE Semibold"/>
                <a:cs typeface="Averta PE Semibold"/>
                <a:sym typeface="Averta PE Semibold"/>
              </a:rPr>
              <a:t>(2 partners) or consortia of 3 to 5 different independent legal entities established in at least 3 different eligible countries.</a:t>
            </a:r>
            <a:r>
              <a:rPr>
                <a:latin typeface="Averta PE Bold"/>
                <a:ea typeface="Averta PE Bold"/>
                <a:cs typeface="Averta PE Bold"/>
                <a:sym typeface="Averta PE Bold"/>
              </a:rPr>
              <a:t> </a:t>
            </a:r>
            <a:r>
              <a:rPr i="1"/>
              <a:t>Proposals must build on eligible EU-funded project results.</a:t>
            </a:r>
          </a:p>
        </p:txBody>
      </p:sp>
      <p:sp>
        <p:nvSpPr>
          <p:cNvPr id="558" name="TextBox 36"/>
          <p:cNvSpPr txBox="1"/>
          <p:nvPr/>
        </p:nvSpPr>
        <p:spPr>
          <a:xfrm>
            <a:off x="7423643" y="3019597"/>
            <a:ext cx="3647593" cy="1615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a:solidFill>
                  <a:srgbClr val="2C2C2C"/>
                </a:solidFill>
                <a:latin typeface="Averta PE Regular"/>
                <a:ea typeface="Averta PE Regular"/>
                <a:cs typeface="Averta PE Regular"/>
                <a:sym typeface="Averta PE Regular"/>
              </a:defRPr>
            </a:pPr>
            <a:r>
              <a:rPr dirty="0">
                <a:latin typeface="Averta PE Semibold"/>
                <a:ea typeface="Averta PE Semibold"/>
                <a:cs typeface="Averta PE Semibold"/>
                <a:sym typeface="Averta PE Semibold"/>
              </a:rPr>
              <a:t>Grants of up to €2.5 million to validate and demonstrate technology</a:t>
            </a:r>
            <a:r>
              <a:rPr dirty="0"/>
              <a:t> </a:t>
            </a:r>
            <a:r>
              <a:rPr i="1" dirty="0"/>
              <a:t>in application-relevant environment (Technology Readiness Levels 4 to 5/6) and develop market readiness.</a:t>
            </a:r>
          </a:p>
        </p:txBody>
      </p:sp>
      <p:pic>
        <p:nvPicPr>
          <p:cNvPr id="559" name="Image" descr="Image"/>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00996" y="1757595"/>
            <a:ext cx="790008" cy="787452"/>
          </a:xfrm>
          <a:prstGeom prst="rect">
            <a:avLst/>
          </a:prstGeom>
          <a:ln w="12700">
            <a:miter lim="400000"/>
          </a:ln>
        </p:spPr>
      </p:pic>
    </p:spTree>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1" name="rectangles-02.ai" descr="rectangles-02.ai"/>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flipH="1">
            <a:off x="195255" y="4903129"/>
            <a:ext cx="2522715" cy="1779037"/>
          </a:xfrm>
          <a:prstGeom prst="rect">
            <a:avLst/>
          </a:prstGeom>
          <a:ln w="12700">
            <a:miter lim="400000"/>
          </a:ln>
        </p:spPr>
      </p:pic>
      <p:sp>
        <p:nvSpPr>
          <p:cNvPr id="562" name="Rectangle 16"/>
          <p:cNvSpPr txBox="1">
            <a:spLocks noGrp="1"/>
          </p:cNvSpPr>
          <p:nvPr>
            <p:ph type="sldNum" sz="quarter" idx="2"/>
          </p:nvPr>
        </p:nvSpPr>
        <p:spPr>
          <a:xfrm>
            <a:off x="357252" y="6406643"/>
            <a:ext cx="240234"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a:t>
            </a:fld>
            <a:endParaRPr/>
          </a:p>
        </p:txBody>
      </p:sp>
      <p:sp>
        <p:nvSpPr>
          <p:cNvPr id="563" name="Straight Connector 32"/>
          <p:cNvSpPr/>
          <p:nvPr/>
        </p:nvSpPr>
        <p:spPr>
          <a:xfrm>
            <a:off x="6097058" y="-33162"/>
            <a:ext cx="1" cy="994755"/>
          </a:xfrm>
          <a:prstGeom prst="line">
            <a:avLst/>
          </a:prstGeom>
          <a:ln w="57150">
            <a:solidFill>
              <a:srgbClr val="BD443F"/>
            </a:solidFill>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66" name="Group 45"/>
          <p:cNvGrpSpPr/>
          <p:nvPr/>
        </p:nvGrpSpPr>
        <p:grpSpPr>
          <a:xfrm>
            <a:off x="5994400" y="2165025"/>
            <a:ext cx="203201" cy="3274812"/>
            <a:chOff x="0" y="-1835478"/>
            <a:chExt cx="203200" cy="3274811"/>
          </a:xfrm>
        </p:grpSpPr>
        <p:sp>
          <p:nvSpPr>
            <p:cNvPr id="564" name="Straight Connector 42"/>
            <p:cNvSpPr/>
            <p:nvPr/>
          </p:nvSpPr>
          <p:spPr>
            <a:xfrm flipH="1">
              <a:off x="101071" y="-1835479"/>
              <a:ext cx="1" cy="3105481"/>
            </a:xfrm>
            <a:prstGeom prst="line">
              <a:avLst/>
            </a:prstGeom>
            <a:noFill/>
            <a:ln w="57150" cap="flat">
              <a:solidFill>
                <a:srgbClr val="BD443F"/>
              </a:solidFill>
              <a:prstDash val="solid"/>
              <a:miter lim="800000"/>
            </a:ln>
            <a:effectLst/>
          </p:spPr>
          <p:txBody>
            <a:bodyPr wrap="square" lIns="45719" tIns="45719" rIns="45719" bIns="45719" numCol="1" anchor="t">
              <a:noAutofit/>
            </a:bodyPr>
            <a:lstStyle/>
            <a:p>
              <a:pPr defTabSz="914034">
                <a:defRPr b="1">
                  <a:solidFill>
                    <a:srgbClr val="494949"/>
                  </a:solidFill>
                  <a:latin typeface="Open Sans"/>
                  <a:ea typeface="Open Sans"/>
                  <a:cs typeface="Open Sans"/>
                  <a:sym typeface="Open Sans"/>
                </a:defRPr>
              </a:pPr>
              <a:endParaRPr/>
            </a:p>
          </p:txBody>
        </p:sp>
        <p:sp>
          <p:nvSpPr>
            <p:cNvPr id="565" name="Oval 44"/>
            <p:cNvSpPr/>
            <p:nvPr/>
          </p:nvSpPr>
          <p:spPr>
            <a:xfrm>
              <a:off x="0" y="1236133"/>
              <a:ext cx="203201" cy="203201"/>
            </a:xfrm>
            <a:prstGeom prst="ellipse">
              <a:avLst/>
            </a:prstGeom>
            <a:solidFill>
              <a:srgbClr val="BD443F"/>
            </a:solidFill>
            <a:ln w="6350" cap="flat">
              <a:solidFill>
                <a:srgbClr val="BD443F"/>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pic>
        <p:nvPicPr>
          <p:cNvPr id="567" name="EIC square.ai" descr="EIC square.ai"/>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
        <p:nvSpPr>
          <p:cNvPr id="568" name="Straight Connector 33"/>
          <p:cNvSpPr/>
          <p:nvPr/>
        </p:nvSpPr>
        <p:spPr>
          <a:xfrm>
            <a:off x="6738713" y="1584511"/>
            <a:ext cx="3285068" cy="16020"/>
          </a:xfrm>
          <a:prstGeom prst="line">
            <a:avLst/>
          </a:prstGeom>
          <a:ln w="38100">
            <a:solidFill>
              <a:srgbClr val="BD443F"/>
            </a:solidFill>
            <a:prstDash val="sysDot"/>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71" name="Group 20"/>
          <p:cNvGrpSpPr/>
          <p:nvPr/>
        </p:nvGrpSpPr>
        <p:grpSpPr>
          <a:xfrm>
            <a:off x="5376333" y="888811"/>
            <a:ext cx="1439334" cy="1439334"/>
            <a:chOff x="0" y="0"/>
            <a:chExt cx="1439332" cy="1439332"/>
          </a:xfrm>
        </p:grpSpPr>
        <p:sp>
          <p:nvSpPr>
            <p:cNvPr id="569" name="Oval 9"/>
            <p:cNvSpPr/>
            <p:nvPr/>
          </p:nvSpPr>
          <p:spPr>
            <a:xfrm>
              <a:off x="0" y="0"/>
              <a:ext cx="1439333" cy="1439333"/>
            </a:xfrm>
            <a:prstGeom prst="ellipse">
              <a:avLst/>
            </a:prstGeom>
            <a:solidFill>
              <a:srgbClr val="FFFFFF"/>
            </a:solidFill>
            <a:ln w="6350" cap="flat">
              <a:solidFill>
                <a:srgbClr val="BD443F"/>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sp>
          <p:nvSpPr>
            <p:cNvPr id="570" name="Oval 16"/>
            <p:cNvSpPr/>
            <p:nvPr/>
          </p:nvSpPr>
          <p:spPr>
            <a:xfrm>
              <a:off x="203466" y="203466"/>
              <a:ext cx="1032401" cy="1032401"/>
            </a:xfrm>
            <a:prstGeom prst="ellipse">
              <a:avLst/>
            </a:prstGeom>
            <a:solidFill>
              <a:srgbClr val="BD443F"/>
            </a:solidFill>
            <a:ln w="12700" cap="flat">
              <a:noFill/>
              <a:miter lim="4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sp>
        <p:nvSpPr>
          <p:cNvPr id="572" name="Rectangle 40"/>
          <p:cNvSpPr txBox="1"/>
          <p:nvPr/>
        </p:nvSpPr>
        <p:spPr>
          <a:xfrm>
            <a:off x="7114688" y="989140"/>
            <a:ext cx="2858314"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defTabSz="914034">
              <a:defRPr sz="2400">
                <a:solidFill>
                  <a:srgbClr val="BD443F"/>
                </a:solidFill>
                <a:latin typeface="Averta PE Bold"/>
                <a:ea typeface="Averta PE Bold"/>
                <a:cs typeface="Averta PE Bold"/>
                <a:sym typeface="Averta PE Bold"/>
              </a:defRPr>
            </a:lvl1pPr>
          </a:lstStyle>
          <a:p>
            <a:r>
              <a:t>EIC ACCELERATOR</a:t>
            </a:r>
          </a:p>
        </p:txBody>
      </p:sp>
      <p:pic>
        <p:nvPicPr>
          <p:cNvPr id="573" name="Image" descr="Image"/>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550469" y="1064712"/>
            <a:ext cx="1091062" cy="1087532"/>
          </a:xfrm>
          <a:prstGeom prst="rect">
            <a:avLst/>
          </a:prstGeom>
          <a:ln w="12700">
            <a:miter lim="400000"/>
          </a:ln>
        </p:spPr>
      </p:pic>
      <p:sp>
        <p:nvSpPr>
          <p:cNvPr id="574" name="TextBox 36"/>
          <p:cNvSpPr txBox="1"/>
          <p:nvPr/>
        </p:nvSpPr>
        <p:spPr>
          <a:xfrm>
            <a:off x="7121196" y="2279441"/>
            <a:ext cx="3327899" cy="20313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400">
                <a:solidFill>
                  <a:srgbClr val="2C2C2C"/>
                </a:solidFill>
                <a:latin typeface="Averta PE Regular"/>
                <a:ea typeface="Averta PE Regular"/>
                <a:cs typeface="Averta PE Regular"/>
                <a:sym typeface="Averta PE Regular"/>
              </a:defRPr>
            </a:pPr>
            <a:r>
              <a:rPr dirty="0">
                <a:solidFill>
                  <a:srgbClr val="BD443F"/>
                </a:solidFill>
                <a:latin typeface="Averta PE Semibold"/>
                <a:ea typeface="Averta PE Semibold"/>
                <a:cs typeface="Averta PE Semibold"/>
                <a:sym typeface="Averta PE Semibold"/>
              </a:rPr>
              <a:t>Single start-ups and SMEs</a:t>
            </a:r>
            <a:r>
              <a:rPr dirty="0"/>
              <a:t> (including spin-outs), individuals (intending to launch a start-up/SME) and in exceptional cases small mid-caps (fewer than 499 employees)</a:t>
            </a:r>
            <a:endParaRPr lang="lv-LV" dirty="0"/>
          </a:p>
          <a:p>
            <a:pPr>
              <a:defRPr sz="1400">
                <a:solidFill>
                  <a:srgbClr val="2C2C2C"/>
                </a:solidFill>
                <a:latin typeface="Averta PE Regular"/>
                <a:ea typeface="Averta PE Regular"/>
                <a:cs typeface="Averta PE Regular"/>
                <a:sym typeface="Averta PE Regular"/>
              </a:defRPr>
            </a:pPr>
            <a:endParaRPr lang="lv-LV" dirty="0"/>
          </a:p>
          <a:p>
            <a:pPr>
              <a:defRPr sz="1400">
                <a:solidFill>
                  <a:srgbClr val="2C2C2C"/>
                </a:solidFill>
                <a:latin typeface="Averta PE Regular"/>
                <a:ea typeface="Averta PE Regular"/>
                <a:cs typeface="Averta PE Regular"/>
                <a:sym typeface="Averta PE Regular"/>
              </a:defRPr>
            </a:pPr>
            <a:r>
              <a:rPr lang="en-IE" sz="1400" dirty="0"/>
              <a:t>The technology component of the innovation is </a:t>
            </a:r>
            <a:r>
              <a:rPr lang="en-IE" sz="1400" b="1" dirty="0"/>
              <a:t>at least TRL 5 </a:t>
            </a:r>
            <a:r>
              <a:rPr lang="lv-LV" sz="1400" dirty="0"/>
              <a:t>(</a:t>
            </a:r>
            <a:r>
              <a:rPr lang="en-IE" sz="1400" dirty="0"/>
              <a:t>technology validated in relevant environment)</a:t>
            </a:r>
          </a:p>
          <a:p>
            <a:pPr>
              <a:defRPr sz="1400">
                <a:solidFill>
                  <a:srgbClr val="2C2C2C"/>
                </a:solidFill>
                <a:latin typeface="Averta PE Regular"/>
                <a:ea typeface="Averta PE Regular"/>
                <a:cs typeface="Averta PE Regular"/>
                <a:sym typeface="Averta PE Regular"/>
              </a:defRPr>
            </a:pPr>
            <a:endParaRPr dirty="0"/>
          </a:p>
        </p:txBody>
      </p:sp>
      <p:sp>
        <p:nvSpPr>
          <p:cNvPr id="575" name="TextBox 36"/>
          <p:cNvSpPr txBox="1"/>
          <p:nvPr/>
        </p:nvSpPr>
        <p:spPr>
          <a:xfrm>
            <a:off x="1562087" y="2279441"/>
            <a:ext cx="3606566" cy="1463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457200">
              <a:defRPr sz="1400">
                <a:solidFill>
                  <a:srgbClr val="222222"/>
                </a:solidFill>
                <a:latin typeface="Arial"/>
                <a:ea typeface="Arial"/>
                <a:cs typeface="Arial"/>
                <a:sym typeface="Arial"/>
              </a:defRPr>
            </a:pPr>
            <a:r>
              <a:rPr>
                <a:solidFill>
                  <a:srgbClr val="BD443F"/>
                </a:solidFill>
                <a:latin typeface="Averta PE Semibold"/>
                <a:ea typeface="Averta PE Semibold"/>
                <a:cs typeface="Averta PE Semibold"/>
                <a:sym typeface="Averta PE Semibold"/>
              </a:rPr>
              <a:t>Grants for up to €2.5 million for developing your innovation (TRL 5/6 to 8)</a:t>
            </a:r>
          </a:p>
          <a:p>
            <a:pPr defTabSz="457200">
              <a:defRPr sz="1400">
                <a:solidFill>
                  <a:srgbClr val="222222"/>
                </a:solidFill>
                <a:latin typeface="Arial"/>
                <a:ea typeface="Arial"/>
                <a:cs typeface="Arial"/>
                <a:sym typeface="Arial"/>
              </a:defRPr>
            </a:pPr>
            <a:r>
              <a:rPr>
                <a:solidFill>
                  <a:srgbClr val="BD443F"/>
                </a:solidFill>
                <a:latin typeface="Averta PE Semibold"/>
                <a:ea typeface="Averta PE Semibold"/>
                <a:cs typeface="Averta PE Semibold"/>
                <a:sym typeface="Averta PE Semibold"/>
              </a:rPr>
              <a:t>Investments of €0.5 up to €15 million in the form of direct equity or convertible loans for scaling up your innovation and attracting co-investors</a:t>
            </a:r>
          </a:p>
        </p:txBody>
      </p:sp>
      <p:pic>
        <p:nvPicPr>
          <p:cNvPr id="576" name="Image" descr="Image"/>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795872" y="601790"/>
            <a:ext cx="865720" cy="1234441"/>
          </a:xfrm>
          <a:prstGeom prst="rect">
            <a:avLst/>
          </a:prstGeom>
          <a:ln w="12700">
            <a:miter lim="400000"/>
          </a:ln>
        </p:spPr>
      </p:pic>
      <p:pic>
        <p:nvPicPr>
          <p:cNvPr id="577" name="Image" descr="Image"/>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flipH="1">
            <a:off x="10414634" y="2130549"/>
            <a:ext cx="561936" cy="994755"/>
          </a:xfrm>
          <a:prstGeom prst="rect">
            <a:avLst/>
          </a:prstGeom>
          <a:ln w="12700">
            <a:miter lim="400000"/>
          </a:ln>
        </p:spPr>
      </p:pic>
      <p:pic>
        <p:nvPicPr>
          <p:cNvPr id="578" name="Image" descr="Image"/>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319655" y="3873503"/>
            <a:ext cx="2751894" cy="1439334"/>
          </a:xfrm>
          <a:prstGeom prst="rect">
            <a:avLst/>
          </a:prstGeom>
          <a:ln w="12700">
            <a:miter lim="400000"/>
          </a:ln>
        </p:spPr>
      </p:pic>
      <p:pic>
        <p:nvPicPr>
          <p:cNvPr id="579" name="Image" descr="Image"/>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186230" y="4608662"/>
            <a:ext cx="2009034" cy="943107"/>
          </a:xfrm>
          <a:prstGeom prst="rect">
            <a:avLst/>
          </a:prstGeom>
          <a:ln w="12700">
            <a:miter lim="400000"/>
          </a:ln>
        </p:spPr>
      </p:pic>
      <p:sp>
        <p:nvSpPr>
          <p:cNvPr id="2" name="TextBox 1">
            <a:extLst>
              <a:ext uri="{FF2B5EF4-FFF2-40B4-BE49-F238E27FC236}">
                <a16:creationId xmlns:a16="http://schemas.microsoft.com/office/drawing/2014/main" id="{2DE6BF5F-6036-2B03-E154-C44B69FF74F1}"/>
              </a:ext>
            </a:extLst>
          </p:cNvPr>
          <p:cNvSpPr txBox="1"/>
          <p:nvPr/>
        </p:nvSpPr>
        <p:spPr>
          <a:xfrm>
            <a:off x="1491016" y="3742482"/>
            <a:ext cx="2964528" cy="954107"/>
          </a:xfrm>
          <a:prstGeom prst="rect">
            <a:avLst/>
          </a:prstGeom>
          <a:noFill/>
        </p:spPr>
        <p:txBody>
          <a:bodyPr wrap="square" rtlCol="0">
            <a:spAutoFit/>
          </a:bodyPr>
          <a:lstStyle/>
          <a:p>
            <a:r>
              <a:rPr lang="en-IE" sz="1400" b="1" dirty="0"/>
              <a:t>The applicants must be establishes in a Member State or Horizon Europe Associated country</a:t>
            </a:r>
          </a:p>
        </p:txBody>
      </p:sp>
    </p:spTree>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 name="Rectangle 25"/>
          <p:cNvSpPr/>
          <p:nvPr/>
        </p:nvSpPr>
        <p:spPr>
          <a:xfrm>
            <a:off x="8366871" y="1458522"/>
            <a:ext cx="3442346" cy="652896"/>
          </a:xfrm>
          <a:prstGeom prst="rect">
            <a:avLst/>
          </a:prstGeom>
          <a:solidFill>
            <a:srgbClr val="DED7E8"/>
          </a:solidFill>
          <a:ln w="12700">
            <a:miter lim="400000"/>
          </a:ln>
        </p:spPr>
        <p:txBody>
          <a:bodyPr lIns="45719" rIns="45719" anchor="ctr"/>
          <a:lstStyle/>
          <a:p>
            <a:pPr algn="ctr">
              <a:defRPr>
                <a:solidFill>
                  <a:srgbClr val="FFFFFF"/>
                </a:solidFill>
              </a:defRPr>
            </a:pPr>
            <a:endParaRPr/>
          </a:p>
        </p:txBody>
      </p:sp>
      <p:sp>
        <p:nvSpPr>
          <p:cNvPr id="582" name="Rectangle 25"/>
          <p:cNvSpPr/>
          <p:nvPr/>
        </p:nvSpPr>
        <p:spPr>
          <a:xfrm>
            <a:off x="4416499" y="2651114"/>
            <a:ext cx="3442346" cy="652895"/>
          </a:xfrm>
          <a:prstGeom prst="rect">
            <a:avLst/>
          </a:prstGeom>
          <a:solidFill>
            <a:srgbClr val="DED7E8"/>
          </a:solidFill>
          <a:ln w="12700">
            <a:miter lim="400000"/>
          </a:ln>
        </p:spPr>
        <p:txBody>
          <a:bodyPr lIns="45719" rIns="45719" anchor="ctr"/>
          <a:lstStyle/>
          <a:p>
            <a:pPr algn="ctr">
              <a:defRPr>
                <a:solidFill>
                  <a:srgbClr val="FFFFFF"/>
                </a:solidFill>
              </a:defRPr>
            </a:pPr>
            <a:endParaRPr/>
          </a:p>
        </p:txBody>
      </p:sp>
      <p:sp>
        <p:nvSpPr>
          <p:cNvPr id="583" name="Rectangle 25"/>
          <p:cNvSpPr/>
          <p:nvPr/>
        </p:nvSpPr>
        <p:spPr>
          <a:xfrm>
            <a:off x="339799" y="3769922"/>
            <a:ext cx="3442346" cy="652896"/>
          </a:xfrm>
          <a:prstGeom prst="rect">
            <a:avLst/>
          </a:prstGeom>
          <a:solidFill>
            <a:srgbClr val="DED7E8"/>
          </a:solidFill>
          <a:ln w="12700">
            <a:miter lim="400000"/>
          </a:ln>
        </p:spPr>
        <p:txBody>
          <a:bodyPr lIns="45719" rIns="45719" anchor="ctr"/>
          <a:lstStyle/>
          <a:p>
            <a:pPr algn="ctr">
              <a:defRPr>
                <a:solidFill>
                  <a:srgbClr val="FFFFFF"/>
                </a:solidFill>
              </a:defRPr>
            </a:pPr>
            <a:endParaRPr/>
          </a:p>
        </p:txBody>
      </p:sp>
      <p:sp>
        <p:nvSpPr>
          <p:cNvPr id="584" name="Rectangle 16"/>
          <p:cNvSpPr txBox="1">
            <a:spLocks noGrp="1"/>
          </p:cNvSpPr>
          <p:nvPr>
            <p:ph type="sldNum" sz="quarter" idx="2"/>
          </p:nvPr>
        </p:nvSpPr>
        <p:spPr>
          <a:xfrm>
            <a:off x="350546" y="6406643"/>
            <a:ext cx="253646"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
        <p:nvSpPr>
          <p:cNvPr id="585" name="Rectangle 13"/>
          <p:cNvSpPr/>
          <p:nvPr/>
        </p:nvSpPr>
        <p:spPr>
          <a:xfrm>
            <a:off x="-2431" y="-5080"/>
            <a:ext cx="3769300" cy="1521917"/>
          </a:xfrm>
          <a:prstGeom prst="rect">
            <a:avLst/>
          </a:prstGeom>
          <a:solidFill>
            <a:srgbClr val="BB443E"/>
          </a:solidFill>
          <a:ln w="12700">
            <a:miter lim="400000"/>
          </a:ln>
        </p:spPr>
        <p:txBody>
          <a:bodyPr lIns="45719" rIns="45719" anchor="ctr"/>
          <a:lstStyle/>
          <a:p>
            <a:pPr algn="ctr">
              <a:defRPr>
                <a:solidFill>
                  <a:srgbClr val="FFFFFF"/>
                </a:solidFill>
              </a:defRPr>
            </a:pPr>
            <a:endParaRPr/>
          </a:p>
        </p:txBody>
      </p:sp>
      <p:sp>
        <p:nvSpPr>
          <p:cNvPr id="586" name="TextBox 59"/>
          <p:cNvSpPr txBox="1"/>
          <p:nvPr/>
        </p:nvSpPr>
        <p:spPr>
          <a:xfrm>
            <a:off x="513407" y="52298"/>
            <a:ext cx="3095130" cy="14071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90000"/>
              </a:lnSpc>
              <a:defRPr sz="3000">
                <a:solidFill>
                  <a:srgbClr val="FFFFFF"/>
                </a:solidFill>
                <a:latin typeface="Averta PE Bold"/>
                <a:ea typeface="Averta PE Bold"/>
                <a:cs typeface="Averta PE Bold"/>
                <a:sym typeface="Averta PE Bold"/>
              </a:defRPr>
            </a:pPr>
            <a:r>
              <a:t>EIC BUSINESS</a:t>
            </a:r>
          </a:p>
          <a:p>
            <a:pPr>
              <a:lnSpc>
                <a:spcPct val="90000"/>
              </a:lnSpc>
              <a:defRPr sz="3000">
                <a:solidFill>
                  <a:srgbClr val="FFFFFF"/>
                </a:solidFill>
                <a:latin typeface="Averta PE Bold"/>
                <a:ea typeface="Averta PE Bold"/>
                <a:cs typeface="Averta PE Bold"/>
                <a:sym typeface="Averta PE Bold"/>
              </a:defRPr>
            </a:pPr>
            <a:r>
              <a:t>ACCELERATOR</a:t>
            </a:r>
          </a:p>
          <a:p>
            <a:pPr>
              <a:lnSpc>
                <a:spcPct val="90000"/>
              </a:lnSpc>
              <a:defRPr sz="3000">
                <a:solidFill>
                  <a:srgbClr val="FFFFFF"/>
                </a:solidFill>
                <a:latin typeface="Averta PE Bold"/>
                <a:ea typeface="Averta PE Bold"/>
                <a:cs typeface="Averta PE Bold"/>
                <a:sym typeface="Averta PE Bold"/>
              </a:defRPr>
            </a:pPr>
            <a:r>
              <a:t>PROCESS</a:t>
            </a:r>
          </a:p>
        </p:txBody>
      </p:sp>
      <p:grpSp>
        <p:nvGrpSpPr>
          <p:cNvPr id="590" name="Group"/>
          <p:cNvGrpSpPr/>
          <p:nvPr/>
        </p:nvGrpSpPr>
        <p:grpSpPr>
          <a:xfrm>
            <a:off x="348306" y="3220275"/>
            <a:ext cx="3431880" cy="3677219"/>
            <a:chOff x="-227459" y="-101600"/>
            <a:chExt cx="3431879" cy="3677217"/>
          </a:xfrm>
        </p:grpSpPr>
        <p:sp>
          <p:nvSpPr>
            <p:cNvPr id="587" name="TextBox 36"/>
            <p:cNvSpPr txBox="1"/>
            <p:nvPr/>
          </p:nvSpPr>
          <p:spPr>
            <a:xfrm>
              <a:off x="-227459" y="1113408"/>
              <a:ext cx="3431879" cy="24622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marL="254000" indent="-254000">
                <a:spcBef>
                  <a:spcPts val="600"/>
                </a:spcBef>
                <a:buClr>
                  <a:srgbClr val="2D2C2C"/>
                </a:buClr>
                <a:buSzPct val="120000"/>
                <a:buFont typeface="Arial"/>
                <a:buBlip>
                  <a:blip r:embed="rId3"/>
                </a:buBlip>
                <a:defRPr sz="1600">
                  <a:solidFill>
                    <a:srgbClr val="2D2C2C"/>
                  </a:solidFill>
                  <a:latin typeface="Averta PE Bold"/>
                  <a:ea typeface="Averta PE Bold"/>
                  <a:cs typeface="Averta PE Bold"/>
                  <a:sym typeface="Averta PE Bold"/>
                </a:defRPr>
              </a:pPr>
              <a:r>
                <a:rPr dirty="0"/>
                <a:t>Applicants have a disruptive / deep tech idea with a potential to scale up. </a:t>
              </a:r>
              <a:r>
                <a:rPr dirty="0">
                  <a:solidFill>
                    <a:srgbClr val="222222"/>
                  </a:solidFill>
                  <a:latin typeface="Averta PE Regular"/>
                  <a:ea typeface="Averta PE Regular"/>
                  <a:cs typeface="Averta PE Regular"/>
                  <a:sym typeface="Averta PE Regular"/>
                </a:rPr>
                <a:t>Submissions </a:t>
              </a:r>
              <a:r>
                <a:rPr dirty="0">
                  <a:latin typeface="Averta PE Regular"/>
                  <a:ea typeface="Averta PE Regular"/>
                  <a:cs typeface="Averta PE Regular"/>
                  <a:sym typeface="Averta PE Regular"/>
                </a:rPr>
                <a:t>of short proposals are </a:t>
              </a:r>
              <a:r>
                <a:rPr dirty="0">
                  <a:solidFill>
                    <a:srgbClr val="222222"/>
                  </a:solidFill>
                  <a:latin typeface="Averta PE Regular"/>
                  <a:ea typeface="Averta PE Regular"/>
                  <a:cs typeface="Averta PE Regular"/>
                  <a:sym typeface="Averta PE Regular"/>
                </a:rPr>
                <a:t>possible at </a:t>
              </a:r>
              <a:r>
                <a:rPr dirty="0">
                  <a:latin typeface="Averta PE Regular"/>
                  <a:ea typeface="Averta PE Regular"/>
                  <a:cs typeface="Averta PE Regular"/>
                  <a:sym typeface="Averta PE Regular"/>
                </a:rPr>
                <a:t>any time</a:t>
              </a:r>
              <a:r>
                <a:rPr dirty="0">
                  <a:solidFill>
                    <a:srgbClr val="222222"/>
                  </a:solidFill>
                  <a:latin typeface="Averta PE Regular"/>
                  <a:ea typeface="Averta PE Regular"/>
                  <a:cs typeface="Averta PE Regular"/>
                  <a:sym typeface="Averta PE Regular"/>
                </a:rPr>
                <a:t>.</a:t>
              </a:r>
              <a:r>
                <a:rPr dirty="0">
                  <a:solidFill>
                    <a:srgbClr val="222222"/>
                  </a:solidFill>
                </a:rPr>
                <a:t> </a:t>
              </a:r>
              <a:r>
                <a:rPr dirty="0">
                  <a:latin typeface="Averta PE Regular"/>
                  <a:ea typeface="Averta PE Regular"/>
                  <a:cs typeface="Averta PE Regular"/>
                  <a:sym typeface="Averta PE Regular"/>
                </a:rPr>
                <a:t>Evaluation by remote evaluators within 4 </a:t>
              </a:r>
              <a:r>
                <a:rPr lang="lv-LV" dirty="0">
                  <a:latin typeface="Averta PE Regular"/>
                  <a:ea typeface="Averta PE Regular"/>
                  <a:cs typeface="Averta PE Regular"/>
                  <a:sym typeface="Averta PE Regular"/>
                </a:rPr>
                <a:t>-6 </a:t>
              </a:r>
              <a:r>
                <a:rPr dirty="0">
                  <a:latin typeface="Averta PE Regular"/>
                  <a:ea typeface="Averta PE Regular"/>
                  <a:cs typeface="Averta PE Regular"/>
                  <a:sym typeface="Averta PE Regular"/>
                </a:rPr>
                <a:t>weeks.</a:t>
              </a:r>
              <a:endParaRPr lang="lv-LV" dirty="0">
                <a:latin typeface="Averta PE Regular"/>
                <a:ea typeface="Averta PE Regular"/>
                <a:cs typeface="Averta PE Regular"/>
                <a:sym typeface="Averta PE Regular"/>
              </a:endParaRPr>
            </a:p>
            <a:p>
              <a:pPr marL="254000" indent="-254000">
                <a:spcBef>
                  <a:spcPts val="600"/>
                </a:spcBef>
                <a:buClr>
                  <a:srgbClr val="2D2C2C"/>
                </a:buClr>
                <a:buSzPct val="120000"/>
                <a:buFont typeface="Arial"/>
                <a:buBlip>
                  <a:blip r:embed="rId3"/>
                </a:buBlip>
                <a:defRPr sz="1600">
                  <a:solidFill>
                    <a:srgbClr val="2D2C2C"/>
                  </a:solidFill>
                  <a:latin typeface="Averta PE Bold"/>
                  <a:ea typeface="Averta PE Bold"/>
                  <a:cs typeface="Averta PE Bold"/>
                  <a:sym typeface="Averta PE Bold"/>
                </a:defRPr>
              </a:pPr>
              <a:r>
                <a:rPr lang="lv-LV" dirty="0" err="1">
                  <a:latin typeface="Averta PE Regular"/>
                  <a:ea typeface="Averta PE Regular"/>
                  <a:cs typeface="Averta PE Regular"/>
                  <a:sym typeface="Averta PE Regular"/>
                </a:rPr>
                <a:t>Proposal</a:t>
              </a:r>
              <a:r>
                <a:rPr lang="lv-LV" dirty="0">
                  <a:latin typeface="Averta PE Regular"/>
                  <a:ea typeface="Averta PE Regular"/>
                  <a:cs typeface="Averta PE Regular"/>
                  <a:sym typeface="Averta PE Regular"/>
                </a:rPr>
                <a:t> </a:t>
              </a:r>
              <a:r>
                <a:rPr lang="lv-LV" dirty="0" err="1">
                  <a:latin typeface="Averta PE Regular"/>
                  <a:ea typeface="Averta PE Regular"/>
                  <a:cs typeface="Averta PE Regular"/>
                  <a:sym typeface="Averta PE Regular"/>
                </a:rPr>
                <a:t>template</a:t>
              </a:r>
              <a:r>
                <a:rPr lang="lv-LV" dirty="0">
                  <a:latin typeface="Averta PE Regular"/>
                  <a:ea typeface="Averta PE Regular"/>
                  <a:cs typeface="Averta PE Regular"/>
                  <a:sym typeface="Averta PE Regular"/>
                </a:rPr>
                <a:t> </a:t>
              </a:r>
              <a:r>
                <a:rPr lang="lv-LV" dirty="0" err="1">
                  <a:latin typeface="Averta PE Regular"/>
                  <a:ea typeface="Averta PE Regular"/>
                  <a:cs typeface="Averta PE Regular"/>
                  <a:sym typeface="Averta PE Regular"/>
                </a:rPr>
                <a:t>of</a:t>
              </a:r>
              <a:r>
                <a:rPr lang="lv-LV" dirty="0">
                  <a:latin typeface="Averta PE Regular"/>
                  <a:ea typeface="Averta PE Regular"/>
                  <a:cs typeface="Averta PE Regular"/>
                  <a:sym typeface="Averta PE Regular"/>
                </a:rPr>
                <a:t> 12 </a:t>
              </a:r>
              <a:r>
                <a:rPr lang="lv-LV" dirty="0" err="1">
                  <a:latin typeface="Averta PE Regular"/>
                  <a:ea typeface="Averta PE Regular"/>
                  <a:cs typeface="Averta PE Regular"/>
                  <a:sym typeface="Averta PE Regular"/>
                </a:rPr>
                <a:t>pages</a:t>
              </a:r>
              <a:r>
                <a:rPr lang="lv-LV" dirty="0">
                  <a:latin typeface="Averta PE Regular"/>
                  <a:ea typeface="Averta PE Regular"/>
                  <a:cs typeface="Averta PE Regular"/>
                  <a:sym typeface="Averta PE Regular"/>
                </a:rPr>
                <a:t>, 3 min video, 10 </a:t>
              </a:r>
              <a:r>
                <a:rPr lang="lv-LV" dirty="0" err="1">
                  <a:latin typeface="Averta PE Regular"/>
                  <a:ea typeface="Averta PE Regular"/>
                  <a:cs typeface="Averta PE Regular"/>
                  <a:sym typeface="Averta PE Regular"/>
                </a:rPr>
                <a:t>pitch</a:t>
              </a:r>
              <a:r>
                <a:rPr lang="lv-LV" dirty="0">
                  <a:latin typeface="Averta PE Regular"/>
                  <a:ea typeface="Averta PE Regular"/>
                  <a:cs typeface="Averta PE Regular"/>
                  <a:sym typeface="Averta PE Regular"/>
                </a:rPr>
                <a:t> </a:t>
              </a:r>
              <a:r>
                <a:rPr lang="lv-LV" dirty="0" err="1">
                  <a:latin typeface="Averta PE Regular"/>
                  <a:ea typeface="Averta PE Regular"/>
                  <a:cs typeface="Averta PE Regular"/>
                  <a:sym typeface="Averta PE Regular"/>
                </a:rPr>
                <a:t>ppt</a:t>
              </a:r>
              <a:endParaRPr lang="lv-LV" dirty="0">
                <a:latin typeface="Averta PE Regular"/>
                <a:ea typeface="Averta PE Regular"/>
                <a:cs typeface="Averta PE Regular"/>
                <a:sym typeface="Averta PE Regular"/>
              </a:endParaRPr>
            </a:p>
            <a:p>
              <a:pPr marL="254000" indent="-254000">
                <a:spcBef>
                  <a:spcPts val="600"/>
                </a:spcBef>
                <a:buClr>
                  <a:srgbClr val="2D2C2C"/>
                </a:buClr>
                <a:buSzPct val="120000"/>
                <a:buFont typeface="Arial"/>
                <a:buBlip>
                  <a:blip r:embed="rId3"/>
                </a:buBlip>
                <a:defRPr sz="1600">
                  <a:solidFill>
                    <a:srgbClr val="2D2C2C"/>
                  </a:solidFill>
                  <a:latin typeface="Averta PE Bold"/>
                  <a:ea typeface="Averta PE Bold"/>
                  <a:cs typeface="Averta PE Bold"/>
                  <a:sym typeface="Averta PE Bold"/>
                </a:defRPr>
              </a:pPr>
              <a:endParaRPr dirty="0">
                <a:latin typeface="Averta PE Regular"/>
                <a:ea typeface="Averta PE Regular"/>
                <a:cs typeface="Averta PE Regular"/>
                <a:sym typeface="Averta PE Regular"/>
              </a:endParaRPr>
            </a:p>
          </p:txBody>
        </p:sp>
        <p:sp>
          <p:nvSpPr>
            <p:cNvPr id="588" name="TextBox 14"/>
            <p:cNvSpPr txBox="1"/>
            <p:nvPr/>
          </p:nvSpPr>
          <p:spPr>
            <a:xfrm>
              <a:off x="0" y="577468"/>
              <a:ext cx="3164352" cy="3835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b="1">
                  <a:solidFill>
                    <a:srgbClr val="533E8D"/>
                  </a:solidFill>
                  <a:latin typeface="Averta PE Bold"/>
                  <a:ea typeface="Averta PE Bold"/>
                  <a:cs typeface="Averta PE Bold"/>
                  <a:sym typeface="Averta PE Bold"/>
                </a:defRPr>
              </a:lvl1pPr>
            </a:lstStyle>
            <a:p>
              <a:r>
                <a:t>IDEA PRESENTATION</a:t>
              </a:r>
            </a:p>
          </p:txBody>
        </p:sp>
        <p:sp>
          <p:nvSpPr>
            <p:cNvPr id="589" name="TextBox 59"/>
            <p:cNvSpPr txBox="1"/>
            <p:nvPr/>
          </p:nvSpPr>
          <p:spPr>
            <a:xfrm>
              <a:off x="-38100" y="-101600"/>
              <a:ext cx="2073282" cy="4978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2600">
                  <a:solidFill>
                    <a:srgbClr val="2C2C2C"/>
                  </a:solidFill>
                  <a:latin typeface="Averta PE Bold"/>
                  <a:ea typeface="Averta PE Bold"/>
                  <a:cs typeface="Averta PE Bold"/>
                  <a:sym typeface="Averta PE Bold"/>
                </a:defRPr>
              </a:lvl1pPr>
            </a:lstStyle>
            <a:p>
              <a:r>
                <a:t>Step 1</a:t>
              </a:r>
            </a:p>
          </p:txBody>
        </p:sp>
      </p:grpSp>
      <p:grpSp>
        <p:nvGrpSpPr>
          <p:cNvPr id="594" name="Group"/>
          <p:cNvGrpSpPr/>
          <p:nvPr/>
        </p:nvGrpSpPr>
        <p:grpSpPr>
          <a:xfrm>
            <a:off x="4423866" y="2093403"/>
            <a:ext cx="3433517" cy="3996955"/>
            <a:chOff x="-266700" y="-136272"/>
            <a:chExt cx="3433516" cy="3996954"/>
          </a:xfrm>
        </p:grpSpPr>
        <p:sp>
          <p:nvSpPr>
            <p:cNvPr id="591" name="TextBox 36"/>
            <p:cNvSpPr txBox="1"/>
            <p:nvPr/>
          </p:nvSpPr>
          <p:spPr>
            <a:xfrm>
              <a:off x="-266700" y="1075307"/>
              <a:ext cx="3433516" cy="27853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marL="254000" indent="-254000">
                <a:spcBef>
                  <a:spcPts val="600"/>
                </a:spcBef>
                <a:buClr>
                  <a:srgbClr val="2D2C2C"/>
                </a:buClr>
                <a:buSzPct val="120000"/>
                <a:buFont typeface="Arial"/>
                <a:buBlip>
                  <a:blip r:embed="rId3"/>
                </a:buBlip>
                <a:defRPr sz="1600">
                  <a:solidFill>
                    <a:srgbClr val="2D2C2C"/>
                  </a:solidFill>
                  <a:latin typeface="Averta PE Bold"/>
                  <a:ea typeface="Averta PE Bold"/>
                  <a:cs typeface="Averta PE Bold"/>
                  <a:sym typeface="Averta PE Bold"/>
                </a:defRPr>
              </a:pPr>
              <a:r>
                <a:rPr dirty="0"/>
                <a:t>Successful step 1 applicants submit their full proposal to regular cut-off deadlines, to be assessed by remote evaluators.</a:t>
              </a:r>
            </a:p>
            <a:p>
              <a:pPr marL="254000" indent="-254000">
                <a:spcBef>
                  <a:spcPts val="600"/>
                </a:spcBef>
                <a:buClr>
                  <a:srgbClr val="2D2C2C"/>
                </a:buClr>
                <a:buSzPct val="120000"/>
                <a:buFont typeface="Arial"/>
                <a:buBlip>
                  <a:blip r:embed="rId3"/>
                </a:buBlip>
                <a:defRPr sz="1600">
                  <a:solidFill>
                    <a:srgbClr val="2D2C2C"/>
                  </a:solidFill>
                  <a:latin typeface="Averta PE Bold"/>
                  <a:ea typeface="Averta PE Bold"/>
                  <a:cs typeface="Averta PE Bold"/>
                  <a:sym typeface="Averta PE Bold"/>
                </a:defRPr>
              </a:pPr>
              <a:r>
                <a:rPr dirty="0">
                  <a:latin typeface="Averta PE Regular"/>
                  <a:ea typeface="Averta PE Regular"/>
                  <a:cs typeface="Averta PE Regular"/>
                  <a:sym typeface="Averta PE Regular"/>
                </a:rPr>
                <a:t>To help you draft your full proposal, </a:t>
              </a:r>
              <a:r>
                <a:rPr dirty="0"/>
                <a:t>you will be entitled to receive 3 days of remote coaching from the EIC Business Acceleration Services.</a:t>
              </a:r>
              <a:endParaRPr lang="lv-LV" dirty="0"/>
            </a:p>
            <a:p>
              <a:pPr>
                <a:spcBef>
                  <a:spcPts val="600"/>
                </a:spcBef>
                <a:buClr>
                  <a:srgbClr val="2D2C2C"/>
                </a:buClr>
                <a:buSzPct val="120000"/>
                <a:defRPr sz="1600">
                  <a:solidFill>
                    <a:srgbClr val="2D2C2C"/>
                  </a:solidFill>
                  <a:latin typeface="Averta PE Bold"/>
                  <a:ea typeface="Averta PE Bold"/>
                  <a:cs typeface="Averta PE Bold"/>
                  <a:sym typeface="Averta PE Bold"/>
                </a:defRPr>
              </a:pPr>
              <a:endParaRPr lang="lv-LV" dirty="0"/>
            </a:p>
            <a:p>
              <a:pPr marL="711200" lvl="1" indent="-254000">
                <a:spcBef>
                  <a:spcPts val="600"/>
                </a:spcBef>
                <a:buClr>
                  <a:srgbClr val="2D2C2C"/>
                </a:buClr>
                <a:buSzPct val="120000"/>
                <a:buBlip>
                  <a:blip r:embed="rId3"/>
                </a:buBlip>
                <a:defRPr sz="1600">
                  <a:solidFill>
                    <a:srgbClr val="2D2C2C"/>
                  </a:solidFill>
                  <a:latin typeface="Averta PE Bold"/>
                  <a:ea typeface="Averta PE Bold"/>
                  <a:cs typeface="Averta PE Bold"/>
                  <a:sym typeface="Averta PE Bold"/>
                </a:defRPr>
              </a:pPr>
              <a:r>
                <a:rPr lang="lv-LV" dirty="0" err="1"/>
                <a:t>Next</a:t>
              </a:r>
              <a:r>
                <a:rPr lang="lv-LV" dirty="0"/>
                <a:t> step: 3 </a:t>
              </a:r>
              <a:r>
                <a:rPr lang="lv-LV" dirty="0" err="1"/>
                <a:t>GOs</a:t>
              </a:r>
              <a:endParaRPr dirty="0"/>
            </a:p>
          </p:txBody>
        </p:sp>
        <p:sp>
          <p:nvSpPr>
            <p:cNvPr id="592" name="TextBox 14"/>
            <p:cNvSpPr txBox="1"/>
            <p:nvPr/>
          </p:nvSpPr>
          <p:spPr>
            <a:xfrm>
              <a:off x="0" y="577468"/>
              <a:ext cx="1596200" cy="3835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b="1">
                  <a:solidFill>
                    <a:srgbClr val="533E8D"/>
                  </a:solidFill>
                  <a:latin typeface="Averta PE Bold"/>
                  <a:ea typeface="Averta PE Bold"/>
                  <a:cs typeface="Averta PE Bold"/>
                  <a:sym typeface="Averta PE Bold"/>
                </a:defRPr>
              </a:lvl1pPr>
            </a:lstStyle>
            <a:p>
              <a:r>
                <a:t>SUBMISSION</a:t>
              </a:r>
            </a:p>
          </p:txBody>
        </p:sp>
        <p:sp>
          <p:nvSpPr>
            <p:cNvPr id="593" name="TextBox 59"/>
            <p:cNvSpPr txBox="1"/>
            <p:nvPr/>
          </p:nvSpPr>
          <p:spPr>
            <a:xfrm>
              <a:off x="0" y="-136272"/>
              <a:ext cx="2060582" cy="497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2600">
                  <a:solidFill>
                    <a:srgbClr val="2C2C2C"/>
                  </a:solidFill>
                  <a:latin typeface="Averta PE Bold"/>
                  <a:ea typeface="Averta PE Bold"/>
                  <a:cs typeface="Averta PE Bold"/>
                  <a:sym typeface="Averta PE Bold"/>
                </a:defRPr>
              </a:lvl1pPr>
            </a:lstStyle>
            <a:p>
              <a:r>
                <a:t>Step 2</a:t>
              </a:r>
            </a:p>
          </p:txBody>
        </p:sp>
      </p:grpSp>
      <p:grpSp>
        <p:nvGrpSpPr>
          <p:cNvPr id="598" name="Group"/>
          <p:cNvGrpSpPr/>
          <p:nvPr/>
        </p:nvGrpSpPr>
        <p:grpSpPr>
          <a:xfrm>
            <a:off x="8372771" y="908875"/>
            <a:ext cx="3445871" cy="4595171"/>
            <a:chOff x="-216694" y="-127000"/>
            <a:chExt cx="3445869" cy="4595169"/>
          </a:xfrm>
        </p:grpSpPr>
        <p:sp>
          <p:nvSpPr>
            <p:cNvPr id="595" name="TextBox 36"/>
            <p:cNvSpPr txBox="1"/>
            <p:nvPr/>
          </p:nvSpPr>
          <p:spPr>
            <a:xfrm>
              <a:off x="-216694" y="1113408"/>
              <a:ext cx="3445869" cy="33547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marL="254000" indent="-254000">
                <a:spcBef>
                  <a:spcPts val="600"/>
                </a:spcBef>
                <a:buClr>
                  <a:srgbClr val="2D2C2C"/>
                </a:buClr>
                <a:buSzPct val="120000"/>
                <a:buFont typeface="Arial"/>
                <a:buBlip>
                  <a:blip r:embed="rId3"/>
                </a:buBlip>
                <a:defRPr sz="1600">
                  <a:solidFill>
                    <a:srgbClr val="2D2C2C"/>
                  </a:solidFill>
                  <a:latin typeface="Averta PE Bold"/>
                  <a:ea typeface="Averta PE Bold"/>
                  <a:cs typeface="Averta PE Bold"/>
                  <a:sym typeface="Averta PE Bold"/>
                </a:defRPr>
              </a:pPr>
              <a:r>
                <a:rPr dirty="0"/>
                <a:t>Successful Step 2 applicants will pitch their innovation in front of EIC Jury Members. </a:t>
              </a:r>
              <a:r>
                <a:rPr dirty="0">
                  <a:latin typeface="Averta PE Regular"/>
                  <a:ea typeface="Averta PE Regular"/>
                  <a:cs typeface="Averta PE Regular"/>
                  <a:sym typeface="Averta PE Regular"/>
                </a:rPr>
                <a:t>If selected, applicants will be awarded funding.</a:t>
              </a:r>
            </a:p>
            <a:p>
              <a:pPr>
                <a:spcBef>
                  <a:spcPts val="600"/>
                </a:spcBef>
                <a:defRPr sz="1600">
                  <a:solidFill>
                    <a:srgbClr val="2D2C2C"/>
                  </a:solidFill>
                  <a:latin typeface="Averta PE Bold"/>
                  <a:ea typeface="Averta PE Bold"/>
                  <a:cs typeface="Averta PE Bold"/>
                  <a:sym typeface="Averta PE Bold"/>
                </a:defRPr>
              </a:pPr>
              <a:endParaRPr dirty="0">
                <a:latin typeface="Averta PE Regular"/>
                <a:ea typeface="Averta PE Regular"/>
                <a:cs typeface="Averta PE Regular"/>
                <a:sym typeface="Averta PE Regular"/>
              </a:endParaRPr>
            </a:p>
            <a:p>
              <a:pPr marL="228600" indent="-228600">
                <a:spcBef>
                  <a:spcPts val="600"/>
                </a:spcBef>
                <a:buClr>
                  <a:srgbClr val="2D2C2C"/>
                </a:buClr>
                <a:buSzPct val="100000"/>
                <a:buFont typeface="Arial"/>
                <a:buChar char="๏"/>
                <a:defRPr sz="1600">
                  <a:solidFill>
                    <a:srgbClr val="2D2C2C"/>
                  </a:solidFill>
                  <a:latin typeface="Averta PE Bold"/>
                  <a:ea typeface="Averta PE Bold"/>
                  <a:cs typeface="Averta PE Bold"/>
                  <a:sym typeface="Averta PE Bold"/>
                </a:defRPr>
              </a:pPr>
              <a:r>
                <a:rPr dirty="0">
                  <a:latin typeface="Averta PE Regular"/>
                  <a:ea typeface="Averta PE Regular"/>
                  <a:cs typeface="Averta PE Regular"/>
                  <a:sym typeface="Averta PE Regular"/>
                </a:rPr>
                <a:t>If not selected, applicants will be</a:t>
              </a:r>
              <a:r>
                <a:rPr dirty="0"/>
                <a:t> awarded a Seal of Excellence to help you secure funding from other sources as well as get support from EIC Business Acceleration Services.</a:t>
              </a:r>
              <a:endParaRPr lang="lv-LV" dirty="0"/>
            </a:p>
            <a:p>
              <a:pPr marL="228600" indent="-228600">
                <a:spcBef>
                  <a:spcPts val="600"/>
                </a:spcBef>
                <a:buClr>
                  <a:srgbClr val="2D2C2C"/>
                </a:buClr>
                <a:buSzPct val="100000"/>
                <a:buFont typeface="Arial"/>
                <a:buChar char="๏"/>
                <a:defRPr sz="1600">
                  <a:solidFill>
                    <a:srgbClr val="2D2C2C"/>
                  </a:solidFill>
                  <a:latin typeface="Averta PE Bold"/>
                  <a:ea typeface="Averta PE Bold"/>
                  <a:cs typeface="Averta PE Bold"/>
                  <a:sym typeface="Averta PE Bold"/>
                </a:defRPr>
              </a:pPr>
              <a:endParaRPr lang="lv-LV" dirty="0"/>
            </a:p>
            <a:p>
              <a:pPr marL="685800" lvl="1" indent="-228600">
                <a:spcBef>
                  <a:spcPts val="600"/>
                </a:spcBef>
                <a:buClr>
                  <a:srgbClr val="2D2C2C"/>
                </a:buClr>
                <a:buSzPct val="100000"/>
                <a:buFont typeface="Arial"/>
                <a:buChar char="๏"/>
                <a:defRPr sz="1600">
                  <a:solidFill>
                    <a:srgbClr val="2D2C2C"/>
                  </a:solidFill>
                  <a:latin typeface="Averta PE Bold"/>
                  <a:ea typeface="Averta PE Bold"/>
                  <a:cs typeface="Averta PE Bold"/>
                  <a:sym typeface="Averta PE Bold"/>
                </a:defRPr>
              </a:pPr>
              <a:r>
                <a:rPr lang="lv-LV" dirty="0" err="1"/>
                <a:t>SoE</a:t>
              </a:r>
              <a:endParaRPr dirty="0"/>
            </a:p>
          </p:txBody>
        </p:sp>
        <p:sp>
          <p:nvSpPr>
            <p:cNvPr id="596" name="TextBox 14"/>
            <p:cNvSpPr txBox="1"/>
            <p:nvPr/>
          </p:nvSpPr>
          <p:spPr>
            <a:xfrm>
              <a:off x="0" y="552068"/>
              <a:ext cx="3164352" cy="3835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b="1">
                  <a:solidFill>
                    <a:srgbClr val="533E8D"/>
                  </a:solidFill>
                  <a:latin typeface="Averta PE Bold"/>
                  <a:ea typeface="Averta PE Bold"/>
                  <a:cs typeface="Averta PE Bold"/>
                  <a:sym typeface="Averta PE Bold"/>
                </a:defRPr>
              </a:lvl1pPr>
            </a:lstStyle>
            <a:p>
              <a:r>
                <a:t>PITCH</a:t>
              </a:r>
            </a:p>
          </p:txBody>
        </p:sp>
        <p:sp>
          <p:nvSpPr>
            <p:cNvPr id="597" name="TextBox 59"/>
            <p:cNvSpPr txBox="1"/>
            <p:nvPr/>
          </p:nvSpPr>
          <p:spPr>
            <a:xfrm>
              <a:off x="0" y="-127000"/>
              <a:ext cx="2060582" cy="4978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2600">
                  <a:solidFill>
                    <a:srgbClr val="2C2C2C"/>
                  </a:solidFill>
                  <a:latin typeface="Averta PE Bold"/>
                  <a:ea typeface="Averta PE Bold"/>
                  <a:cs typeface="Averta PE Bold"/>
                  <a:sym typeface="Averta PE Bold"/>
                </a:defRPr>
              </a:lvl1pPr>
            </a:lstStyle>
            <a:p>
              <a:r>
                <a:t>Step 3</a:t>
              </a:r>
            </a:p>
          </p:txBody>
        </p:sp>
      </p:grpSp>
      <p:pic>
        <p:nvPicPr>
          <p:cNvPr id="599" name="Image" descr="Image"/>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406112" y="1201434"/>
            <a:ext cx="1067327" cy="1521917"/>
          </a:xfrm>
          <a:prstGeom prst="rect">
            <a:avLst/>
          </a:prstGeom>
          <a:ln w="12700">
            <a:miter lim="400000"/>
          </a:ln>
        </p:spPr>
      </p:pic>
      <p:pic>
        <p:nvPicPr>
          <p:cNvPr id="600" name="Image" descr="Image"/>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112682" y="252586"/>
            <a:ext cx="1028204" cy="1521935"/>
          </a:xfrm>
          <a:prstGeom prst="rect">
            <a:avLst/>
          </a:prstGeom>
          <a:ln w="12700">
            <a:miter lim="400000"/>
          </a:ln>
        </p:spPr>
      </p:pic>
      <p:pic>
        <p:nvPicPr>
          <p:cNvPr id="601" name="Image" descr="Image"/>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rot="19541321" flipH="1">
            <a:off x="1759793" y="2850008"/>
            <a:ext cx="2095501" cy="1433563"/>
          </a:xfrm>
          <a:prstGeom prst="rect">
            <a:avLst/>
          </a:prstGeom>
          <a:ln w="12700">
            <a:miter lim="400000"/>
          </a:ln>
        </p:spPr>
      </p:pic>
    </p:spTree>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Rectangle"/>
          <p:cNvSpPr/>
          <p:nvPr/>
        </p:nvSpPr>
        <p:spPr>
          <a:xfrm>
            <a:off x="-12700" y="2576471"/>
            <a:ext cx="12217400" cy="469765"/>
          </a:xfrm>
          <a:prstGeom prst="rect">
            <a:avLst/>
          </a:prstGeom>
          <a:solidFill>
            <a:srgbClr val="513687"/>
          </a:solidFill>
          <a:ln w="12700">
            <a:miter lim="400000"/>
          </a:ln>
        </p:spPr>
        <p:txBody>
          <a:bodyPr lIns="45719" rIns="45719" anchor="ctr"/>
          <a:lstStyle/>
          <a:p>
            <a:pPr>
              <a:defRPr>
                <a:solidFill>
                  <a:srgbClr val="513687"/>
                </a:solidFill>
              </a:defRPr>
            </a:pPr>
            <a:endParaRPr/>
          </a:p>
        </p:txBody>
      </p:sp>
      <p:sp>
        <p:nvSpPr>
          <p:cNvPr id="604" name="Rectangle 13"/>
          <p:cNvSpPr/>
          <p:nvPr/>
        </p:nvSpPr>
        <p:spPr>
          <a:xfrm>
            <a:off x="7729051" y="2576471"/>
            <a:ext cx="2236856" cy="469765"/>
          </a:xfrm>
          <a:prstGeom prst="rect">
            <a:avLst/>
          </a:prstGeom>
          <a:solidFill>
            <a:srgbClr val="CC2F2F"/>
          </a:solidFill>
          <a:ln w="12700">
            <a:miter lim="400000"/>
          </a:ln>
        </p:spPr>
        <p:txBody>
          <a:bodyPr lIns="45719" rIns="45719" anchor="ctr"/>
          <a:lstStyle/>
          <a:p>
            <a:pPr algn="ctr">
              <a:defRPr sz="2000">
                <a:solidFill>
                  <a:srgbClr val="FFFFFF"/>
                </a:solidFill>
              </a:defRPr>
            </a:pPr>
            <a:endParaRPr/>
          </a:p>
        </p:txBody>
      </p:sp>
      <p:sp>
        <p:nvSpPr>
          <p:cNvPr id="605" name="Rectangle"/>
          <p:cNvSpPr/>
          <p:nvPr/>
        </p:nvSpPr>
        <p:spPr>
          <a:xfrm>
            <a:off x="-12700" y="1844316"/>
            <a:ext cx="12217400" cy="751841"/>
          </a:xfrm>
          <a:prstGeom prst="rect">
            <a:avLst/>
          </a:prstGeom>
          <a:solidFill>
            <a:srgbClr val="513687">
              <a:alpha val="20000"/>
            </a:srgbClr>
          </a:solidFill>
          <a:ln w="12700">
            <a:miter lim="400000"/>
          </a:ln>
        </p:spPr>
        <p:txBody>
          <a:bodyPr lIns="45719" rIns="45719" anchor="ctr"/>
          <a:lstStyle/>
          <a:p>
            <a:r>
              <a:rPr lang="lv-LV" dirty="0"/>
              <a:t>  </a:t>
            </a:r>
            <a:endParaRPr dirty="0"/>
          </a:p>
        </p:txBody>
      </p:sp>
      <p:sp>
        <p:nvSpPr>
          <p:cNvPr id="606" name="Rectangle 13"/>
          <p:cNvSpPr/>
          <p:nvPr/>
        </p:nvSpPr>
        <p:spPr>
          <a:xfrm>
            <a:off x="4988011" y="2576471"/>
            <a:ext cx="2236855" cy="469765"/>
          </a:xfrm>
          <a:prstGeom prst="rect">
            <a:avLst/>
          </a:prstGeom>
          <a:solidFill>
            <a:srgbClr val="2C2C2D"/>
          </a:solidFill>
          <a:ln w="12700">
            <a:miter lim="400000"/>
          </a:ln>
        </p:spPr>
        <p:txBody>
          <a:bodyPr lIns="45719" rIns="45719" anchor="ctr"/>
          <a:lstStyle/>
          <a:p>
            <a:pPr algn="ctr">
              <a:defRPr>
                <a:solidFill>
                  <a:srgbClr val="FFFFFF"/>
                </a:solidFill>
              </a:defRPr>
            </a:pPr>
            <a:endParaRPr/>
          </a:p>
        </p:txBody>
      </p:sp>
      <p:sp>
        <p:nvSpPr>
          <p:cNvPr id="607" name="Rectangle"/>
          <p:cNvSpPr/>
          <p:nvPr/>
        </p:nvSpPr>
        <p:spPr>
          <a:xfrm>
            <a:off x="28915" y="2957308"/>
            <a:ext cx="12217400" cy="3879098"/>
          </a:xfrm>
          <a:prstGeom prst="rect">
            <a:avLst/>
          </a:prstGeom>
          <a:solidFill>
            <a:srgbClr val="513687">
              <a:alpha val="5000"/>
            </a:srgbClr>
          </a:solidFill>
          <a:ln w="12700">
            <a:miter lim="400000"/>
          </a:ln>
        </p:spPr>
        <p:txBody>
          <a:bodyPr lIns="45719" rIns="45719" anchor="ctr"/>
          <a:lstStyle/>
          <a:p>
            <a:pPr>
              <a:defRPr sz="1600"/>
            </a:pPr>
            <a:endParaRPr dirty="0"/>
          </a:p>
        </p:txBody>
      </p:sp>
      <p:sp>
        <p:nvSpPr>
          <p:cNvPr id="608" name="Rectangle"/>
          <p:cNvSpPr/>
          <p:nvPr/>
        </p:nvSpPr>
        <p:spPr>
          <a:xfrm>
            <a:off x="-12700" y="-23285"/>
            <a:ext cx="12217400" cy="1907689"/>
          </a:xfrm>
          <a:prstGeom prst="rect">
            <a:avLst/>
          </a:prstGeom>
          <a:solidFill>
            <a:srgbClr val="513687"/>
          </a:solidFill>
          <a:ln w="12700">
            <a:miter lim="400000"/>
          </a:ln>
        </p:spPr>
        <p:txBody>
          <a:bodyPr lIns="45719" rIns="45719" anchor="ctr"/>
          <a:lstStyle/>
          <a:p>
            <a:endParaRPr/>
          </a:p>
        </p:txBody>
      </p:sp>
      <p:sp>
        <p:nvSpPr>
          <p:cNvPr id="609" name="TextBox 38"/>
          <p:cNvSpPr txBox="1"/>
          <p:nvPr/>
        </p:nvSpPr>
        <p:spPr>
          <a:xfrm>
            <a:off x="2697650" y="2666554"/>
            <a:ext cx="1874394"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0000"/>
              </a:lnSpc>
              <a:defRPr sz="1500">
                <a:solidFill>
                  <a:srgbClr val="FFFFFF"/>
                </a:solidFill>
              </a:defRPr>
            </a:lvl1pPr>
          </a:lstStyle>
          <a:p>
            <a:r>
              <a:t>EIC PATHFINDER</a:t>
            </a:r>
          </a:p>
        </p:txBody>
      </p:sp>
      <p:sp>
        <p:nvSpPr>
          <p:cNvPr id="610" name="TextBox 36"/>
          <p:cNvSpPr txBox="1"/>
          <p:nvPr/>
        </p:nvSpPr>
        <p:spPr>
          <a:xfrm>
            <a:off x="5303613" y="2666554"/>
            <a:ext cx="1874394"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0000"/>
              </a:lnSpc>
              <a:defRPr sz="1500">
                <a:solidFill>
                  <a:srgbClr val="FFFFFF"/>
                </a:solidFill>
              </a:defRPr>
            </a:lvl1pPr>
          </a:lstStyle>
          <a:p>
            <a:r>
              <a:t>EIC TRANSITION</a:t>
            </a:r>
          </a:p>
        </p:txBody>
      </p:sp>
      <p:sp>
        <p:nvSpPr>
          <p:cNvPr id="611" name="TextBox 38"/>
          <p:cNvSpPr txBox="1"/>
          <p:nvPr/>
        </p:nvSpPr>
        <p:spPr>
          <a:xfrm>
            <a:off x="7909576" y="2666554"/>
            <a:ext cx="2474119"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0000"/>
              </a:lnSpc>
              <a:defRPr sz="1500">
                <a:solidFill>
                  <a:srgbClr val="FFFFFF"/>
                </a:solidFill>
              </a:defRPr>
            </a:lvl1pPr>
          </a:lstStyle>
          <a:p>
            <a:r>
              <a:t>EIC ACCELERATOR</a:t>
            </a:r>
          </a:p>
        </p:txBody>
      </p:sp>
      <p:sp>
        <p:nvSpPr>
          <p:cNvPr id="612" name="EIC OPEN &amp; CHALLENGES OVERVIEW 2023"/>
          <p:cNvSpPr txBox="1"/>
          <p:nvPr/>
        </p:nvSpPr>
        <p:spPr>
          <a:xfrm>
            <a:off x="1846102" y="166812"/>
            <a:ext cx="8499796" cy="561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lnSpc>
                <a:spcPct val="90000"/>
              </a:lnSpc>
              <a:defRPr sz="3000">
                <a:solidFill>
                  <a:srgbClr val="FFFFFF"/>
                </a:solidFill>
                <a:latin typeface="Averta PE Bold"/>
                <a:ea typeface="Averta PE Bold"/>
                <a:cs typeface="Averta PE Bold"/>
                <a:sym typeface="Averta PE Bold"/>
              </a:defRPr>
            </a:pPr>
            <a:r>
              <a:t>EIC </a:t>
            </a:r>
            <a:r>
              <a:rPr i="1"/>
              <a:t>OPEN &amp; CHALLENGES</a:t>
            </a:r>
            <a:r>
              <a:t> OVERVIEW 2023</a:t>
            </a:r>
          </a:p>
        </p:txBody>
      </p:sp>
      <p:sp>
        <p:nvSpPr>
          <p:cNvPr id="613" name="TextBox 72"/>
          <p:cNvSpPr txBox="1"/>
          <p:nvPr/>
        </p:nvSpPr>
        <p:spPr>
          <a:xfrm>
            <a:off x="5303613" y="3519232"/>
            <a:ext cx="2474119"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IE" dirty="0"/>
              <a:t>18 September </a:t>
            </a:r>
            <a:r>
              <a:rPr dirty="0"/>
              <a:t>202</a:t>
            </a:r>
            <a:r>
              <a:rPr lang="en-IE" dirty="0"/>
              <a:t>4</a:t>
            </a:r>
            <a:endParaRPr dirty="0"/>
          </a:p>
        </p:txBody>
      </p:sp>
      <p:sp>
        <p:nvSpPr>
          <p:cNvPr id="614" name="TextBox 72"/>
          <p:cNvSpPr txBox="1"/>
          <p:nvPr/>
        </p:nvSpPr>
        <p:spPr>
          <a:xfrm>
            <a:off x="5303613" y="3887195"/>
            <a:ext cx="2474119"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lvl1pPr>
          </a:lstStyle>
          <a:p>
            <a:r>
              <a:rPr dirty="0"/>
              <a:t>€ </a:t>
            </a:r>
            <a:r>
              <a:rPr lang="en-IE" dirty="0"/>
              <a:t>94</a:t>
            </a:r>
            <a:r>
              <a:rPr dirty="0"/>
              <a:t> MILLION</a:t>
            </a:r>
          </a:p>
        </p:txBody>
      </p:sp>
      <p:sp>
        <p:nvSpPr>
          <p:cNvPr id="615" name="TextBox 72"/>
          <p:cNvSpPr txBox="1"/>
          <p:nvPr/>
        </p:nvSpPr>
        <p:spPr>
          <a:xfrm>
            <a:off x="789592" y="3519232"/>
            <a:ext cx="935198" cy="256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solidFill>
                  <a:srgbClr val="56358C"/>
                </a:solidFill>
              </a:defRPr>
            </a:lvl1pPr>
          </a:lstStyle>
          <a:p>
            <a:r>
              <a:rPr dirty="0"/>
              <a:t>DEADLINES</a:t>
            </a:r>
          </a:p>
        </p:txBody>
      </p:sp>
      <p:sp>
        <p:nvSpPr>
          <p:cNvPr id="616" name="TextBox 72"/>
          <p:cNvSpPr txBox="1"/>
          <p:nvPr/>
        </p:nvSpPr>
        <p:spPr>
          <a:xfrm>
            <a:off x="2697650" y="3519232"/>
            <a:ext cx="1397816"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lvl1pPr>
          </a:lstStyle>
          <a:p>
            <a:r>
              <a:rPr strike="sngStrike" dirty="0"/>
              <a:t>7 March 202</a:t>
            </a:r>
            <a:r>
              <a:rPr lang="en-IE" strike="sngStrike" dirty="0"/>
              <a:t>4</a:t>
            </a:r>
            <a:endParaRPr strike="sngStrike" dirty="0"/>
          </a:p>
        </p:txBody>
      </p:sp>
      <p:sp>
        <p:nvSpPr>
          <p:cNvPr id="617" name="TextBox 72"/>
          <p:cNvSpPr txBox="1"/>
          <p:nvPr/>
        </p:nvSpPr>
        <p:spPr>
          <a:xfrm>
            <a:off x="789592" y="3887195"/>
            <a:ext cx="1463091" cy="256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solidFill>
                  <a:srgbClr val="56358C"/>
                </a:solidFill>
              </a:defRPr>
            </a:lvl1pPr>
          </a:lstStyle>
          <a:p>
            <a:r>
              <a:t>INDICATIVE BUDGET</a:t>
            </a:r>
          </a:p>
        </p:txBody>
      </p:sp>
      <p:sp>
        <p:nvSpPr>
          <p:cNvPr id="618" name="TextBox 72"/>
          <p:cNvSpPr txBox="1"/>
          <p:nvPr/>
        </p:nvSpPr>
        <p:spPr>
          <a:xfrm>
            <a:off x="2697650" y="3887195"/>
            <a:ext cx="1453252"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lvl1pPr>
          </a:lstStyle>
          <a:p>
            <a:r>
              <a:rPr dirty="0"/>
              <a:t>€ 1</a:t>
            </a:r>
            <a:r>
              <a:rPr lang="en-IE" dirty="0"/>
              <a:t>36</a:t>
            </a:r>
            <a:r>
              <a:rPr dirty="0"/>
              <a:t> MILLION</a:t>
            </a:r>
          </a:p>
        </p:txBody>
      </p:sp>
      <p:sp>
        <p:nvSpPr>
          <p:cNvPr id="619" name="TextBox 72"/>
          <p:cNvSpPr txBox="1"/>
          <p:nvPr/>
        </p:nvSpPr>
        <p:spPr>
          <a:xfrm>
            <a:off x="7909576" y="3519361"/>
            <a:ext cx="3446979" cy="400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dirty="0"/>
              <a:t>Short Applications: Continuous</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US" dirty="0"/>
              <a:t>Full Applications 2024: 3 October 2024</a:t>
            </a:r>
            <a:endParaRPr dirty="0"/>
          </a:p>
        </p:txBody>
      </p:sp>
      <p:sp>
        <p:nvSpPr>
          <p:cNvPr id="620" name="TextBox 72"/>
          <p:cNvSpPr txBox="1"/>
          <p:nvPr/>
        </p:nvSpPr>
        <p:spPr>
          <a:xfrm>
            <a:off x="7909576" y="3872186"/>
            <a:ext cx="2474119"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190500" indent="-190500" defTabSz="457200">
              <a:buSzPct val="100000"/>
              <a:buBlip>
                <a:blip r:embed="rId2"/>
              </a:buBlip>
              <a:defRPr sz="1000">
                <a:solidFill>
                  <a:srgbClr val="C3574B"/>
                </a:solidFill>
                <a:latin typeface="Averta PE Semibold"/>
                <a:ea typeface="Averta PE Semibold"/>
                <a:cs typeface="Averta PE Semibold"/>
                <a:sym typeface="Averta PE Semibold"/>
              </a:defRPr>
            </a:lvl1pPr>
          </a:lstStyle>
          <a:p>
            <a:r>
              <a:rPr dirty="0"/>
              <a:t>€ </a:t>
            </a:r>
            <a:r>
              <a:rPr lang="en-IE" dirty="0"/>
              <a:t>375</a:t>
            </a:r>
            <a:r>
              <a:rPr dirty="0"/>
              <a:t> MILLION</a:t>
            </a:r>
          </a:p>
        </p:txBody>
      </p:sp>
      <p:sp>
        <p:nvSpPr>
          <p:cNvPr id="621" name="TextBox 72"/>
          <p:cNvSpPr txBox="1"/>
          <p:nvPr/>
        </p:nvSpPr>
        <p:spPr>
          <a:xfrm>
            <a:off x="789592" y="3194792"/>
            <a:ext cx="935198"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500">
                <a:solidFill>
                  <a:srgbClr val="2D2C2B"/>
                </a:solidFill>
                <a:latin typeface="Averta PE Bold"/>
                <a:ea typeface="Averta PE Bold"/>
                <a:cs typeface="Averta PE Bold"/>
                <a:sym typeface="Averta PE Bold"/>
              </a:defRPr>
            </a:lvl1pPr>
          </a:lstStyle>
          <a:p>
            <a:r>
              <a:t>OPEN</a:t>
            </a:r>
          </a:p>
        </p:txBody>
      </p:sp>
      <p:sp>
        <p:nvSpPr>
          <p:cNvPr id="623" name="TextBox 72"/>
          <p:cNvSpPr txBox="1"/>
          <p:nvPr/>
        </p:nvSpPr>
        <p:spPr>
          <a:xfrm>
            <a:off x="789592" y="4280558"/>
            <a:ext cx="1463091"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500">
                <a:solidFill>
                  <a:srgbClr val="2C2C2B"/>
                </a:solidFill>
                <a:latin typeface="Averta PE Bold"/>
                <a:ea typeface="Averta PE Bold"/>
                <a:cs typeface="Averta PE Bold"/>
                <a:sym typeface="Averta PE Bold"/>
              </a:defRPr>
            </a:lvl1pPr>
          </a:lstStyle>
          <a:p>
            <a:r>
              <a:t>CHALLENGES</a:t>
            </a:r>
          </a:p>
        </p:txBody>
      </p:sp>
      <p:sp>
        <p:nvSpPr>
          <p:cNvPr id="624" name="TextBox 72"/>
          <p:cNvSpPr txBox="1"/>
          <p:nvPr/>
        </p:nvSpPr>
        <p:spPr>
          <a:xfrm>
            <a:off x="2697650" y="5422723"/>
            <a:ext cx="2605963" cy="1169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IE" dirty="0"/>
              <a:t>Solar-to-X” devices Towards cement and </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IE" dirty="0"/>
              <a:t>concrete as a carbon sink </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IE" dirty="0"/>
              <a:t>Nature inspired alternatives for food </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IE" dirty="0"/>
              <a:t>packaging and films.</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IE" dirty="0"/>
              <a:t>Nanoelectronics for energy-efficient smart </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IE" dirty="0"/>
              <a:t>edge devices</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IE" dirty="0"/>
              <a:t>Protecting EU space infrastructure</a:t>
            </a:r>
          </a:p>
        </p:txBody>
      </p:sp>
      <p:sp>
        <p:nvSpPr>
          <p:cNvPr id="625" name="TextBox 72"/>
          <p:cNvSpPr txBox="1"/>
          <p:nvPr/>
        </p:nvSpPr>
        <p:spPr>
          <a:xfrm>
            <a:off x="7909576" y="5342340"/>
            <a:ext cx="3679673" cy="1477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US" dirty="0"/>
              <a:t>Human Centric Generative AI </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US" dirty="0"/>
              <a:t>Virtual worlds and augmented interaction, including support to Industry 5.0 </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US" dirty="0"/>
              <a:t>Enabling the smart edge &amp; quantum technology components </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US" dirty="0"/>
              <a:t>Food from precision fermentation and algae</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US" dirty="0"/>
              <a:t>Monoclonal antibody-based therapeutics for </a:t>
            </a:r>
            <a:endParaRPr lang="lv-LV" dirty="0"/>
          </a:p>
          <a:p>
            <a:pPr defTabSz="457200">
              <a:buSzPct val="100000"/>
              <a:defRPr sz="1000">
                <a:solidFill>
                  <a:srgbClr val="2C2C2C"/>
                </a:solidFill>
                <a:latin typeface="Averta PE Semibold"/>
                <a:ea typeface="Averta PE Semibold"/>
                <a:cs typeface="Averta PE Semibold"/>
                <a:sym typeface="Averta PE Semibold"/>
              </a:defRPr>
            </a:pPr>
            <a:r>
              <a:rPr lang="lv-LV" dirty="0"/>
              <a:t>        </a:t>
            </a:r>
            <a:r>
              <a:rPr lang="en-US" dirty="0"/>
              <a:t>emerging viruses</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US" dirty="0"/>
              <a:t>Renewable energy sources and their whole </a:t>
            </a:r>
          </a:p>
          <a:p>
            <a:pPr defTabSz="457200">
              <a:buSzPct val="100000"/>
              <a:defRPr sz="1000">
                <a:solidFill>
                  <a:srgbClr val="2C2C2C"/>
                </a:solidFill>
                <a:latin typeface="Averta PE Semibold"/>
                <a:ea typeface="Averta PE Semibold"/>
                <a:cs typeface="Averta PE Semibold"/>
                <a:sym typeface="Averta PE Semibold"/>
              </a:defRPr>
            </a:pPr>
            <a:r>
              <a:rPr lang="lv-LV" dirty="0"/>
              <a:t>       </a:t>
            </a:r>
            <a:r>
              <a:rPr lang="en-US" dirty="0"/>
              <a:t>value chain</a:t>
            </a:r>
            <a:endParaRPr lang="en-IE" dirty="0"/>
          </a:p>
        </p:txBody>
      </p:sp>
      <p:sp>
        <p:nvSpPr>
          <p:cNvPr id="626" name="TextBox 72"/>
          <p:cNvSpPr txBox="1"/>
          <p:nvPr/>
        </p:nvSpPr>
        <p:spPr>
          <a:xfrm>
            <a:off x="2697650" y="4650636"/>
            <a:ext cx="1397816"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lvl1pPr>
          </a:lstStyle>
          <a:p>
            <a:r>
              <a:rPr dirty="0"/>
              <a:t>1</a:t>
            </a:r>
            <a:r>
              <a:rPr lang="en-IE" dirty="0"/>
              <a:t>6</a:t>
            </a:r>
            <a:r>
              <a:rPr dirty="0"/>
              <a:t> October 202</a:t>
            </a:r>
            <a:r>
              <a:rPr lang="en-IE" dirty="0"/>
              <a:t>4</a:t>
            </a:r>
            <a:endParaRPr dirty="0"/>
          </a:p>
        </p:txBody>
      </p:sp>
      <p:sp>
        <p:nvSpPr>
          <p:cNvPr id="627" name="TextBox 72"/>
          <p:cNvSpPr txBox="1"/>
          <p:nvPr/>
        </p:nvSpPr>
        <p:spPr>
          <a:xfrm>
            <a:off x="2697650" y="5013782"/>
            <a:ext cx="1453252"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lvl1pPr>
          </a:lstStyle>
          <a:p>
            <a:r>
              <a:rPr dirty="0"/>
              <a:t>€ 1</a:t>
            </a:r>
            <a:r>
              <a:rPr lang="en-IE" dirty="0"/>
              <a:t>20</a:t>
            </a:r>
            <a:r>
              <a:rPr dirty="0"/>
              <a:t> MILLION</a:t>
            </a:r>
          </a:p>
        </p:txBody>
      </p:sp>
      <p:sp>
        <p:nvSpPr>
          <p:cNvPr id="628" name="TextBox 72"/>
          <p:cNvSpPr txBox="1"/>
          <p:nvPr/>
        </p:nvSpPr>
        <p:spPr>
          <a:xfrm>
            <a:off x="789592" y="4645819"/>
            <a:ext cx="1463091" cy="256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solidFill>
                  <a:srgbClr val="56358C"/>
                </a:solidFill>
              </a:defRPr>
            </a:lvl1pPr>
          </a:lstStyle>
          <a:p>
            <a:r>
              <a:t>DEADLINES/CUT-OFFS</a:t>
            </a:r>
          </a:p>
        </p:txBody>
      </p:sp>
      <p:sp>
        <p:nvSpPr>
          <p:cNvPr id="629" name="TextBox 72"/>
          <p:cNvSpPr txBox="1"/>
          <p:nvPr/>
        </p:nvSpPr>
        <p:spPr>
          <a:xfrm>
            <a:off x="789592" y="5013782"/>
            <a:ext cx="1463091" cy="256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solidFill>
                  <a:srgbClr val="56358C"/>
                </a:solidFill>
              </a:defRPr>
            </a:lvl1pPr>
          </a:lstStyle>
          <a:p>
            <a:r>
              <a:t>INDICATIVE BUDGET</a:t>
            </a:r>
          </a:p>
        </p:txBody>
      </p:sp>
      <p:sp>
        <p:nvSpPr>
          <p:cNvPr id="630" name="TextBox 72"/>
          <p:cNvSpPr txBox="1"/>
          <p:nvPr/>
        </p:nvSpPr>
        <p:spPr>
          <a:xfrm>
            <a:off x="789592" y="5394445"/>
            <a:ext cx="1463091" cy="256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solidFill>
                  <a:srgbClr val="56358C"/>
                </a:solidFill>
              </a:defRPr>
            </a:lvl1pPr>
          </a:lstStyle>
          <a:p>
            <a:r>
              <a:t>CHALLENGES</a:t>
            </a:r>
          </a:p>
        </p:txBody>
      </p:sp>
      <p:sp>
        <p:nvSpPr>
          <p:cNvPr id="633" name="TextBox 72"/>
          <p:cNvSpPr txBox="1"/>
          <p:nvPr/>
        </p:nvSpPr>
        <p:spPr>
          <a:xfrm>
            <a:off x="7909576" y="4950282"/>
            <a:ext cx="1453252"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190500" indent="-190500" defTabSz="457200">
              <a:buSzPct val="100000"/>
              <a:buBlip>
                <a:blip r:embed="rId2"/>
              </a:buBlip>
              <a:defRPr sz="1000">
                <a:solidFill>
                  <a:srgbClr val="C4574B"/>
                </a:solidFill>
                <a:latin typeface="Averta PE Semibold"/>
                <a:ea typeface="Averta PE Semibold"/>
                <a:cs typeface="Averta PE Semibold"/>
                <a:sym typeface="Averta PE Semibold"/>
              </a:defRPr>
            </a:lvl1pPr>
          </a:lstStyle>
          <a:p>
            <a:r>
              <a:rPr dirty="0"/>
              <a:t>€ </a:t>
            </a:r>
            <a:r>
              <a:rPr lang="en-IE" dirty="0"/>
              <a:t>300</a:t>
            </a:r>
            <a:r>
              <a:rPr dirty="0"/>
              <a:t> MILLION</a:t>
            </a:r>
          </a:p>
        </p:txBody>
      </p:sp>
      <p:sp>
        <p:nvSpPr>
          <p:cNvPr id="634" name="TextBox 72"/>
          <p:cNvSpPr txBox="1"/>
          <p:nvPr/>
        </p:nvSpPr>
        <p:spPr>
          <a:xfrm>
            <a:off x="7909576" y="4606186"/>
            <a:ext cx="3576932" cy="400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dirty="0"/>
              <a:t>Short Applications: Continuous</a:t>
            </a:r>
          </a:p>
          <a:p>
            <a:pPr marL="190500" indent="-190500" defTabSz="457200">
              <a:buSzPct val="100000"/>
              <a:buBlip>
                <a:blip r:embed="rId2"/>
              </a:buBlip>
              <a:defRPr sz="1000">
                <a:solidFill>
                  <a:srgbClr val="2C2C2C"/>
                </a:solidFill>
                <a:latin typeface="Averta PE Semibold"/>
                <a:ea typeface="Averta PE Semibold"/>
                <a:cs typeface="Averta PE Semibold"/>
                <a:sym typeface="Averta PE Semibold"/>
              </a:defRPr>
            </a:pPr>
            <a:r>
              <a:rPr lang="en-US" dirty="0"/>
              <a:t>Full Applications 2024: 3 October 2024</a:t>
            </a:r>
          </a:p>
        </p:txBody>
      </p:sp>
      <p:pic>
        <p:nvPicPr>
          <p:cNvPr id="635" name="Image" descr="Image"/>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158897" y="869926"/>
            <a:ext cx="1086132" cy="1907689"/>
          </a:xfrm>
          <a:prstGeom prst="rect">
            <a:avLst/>
          </a:prstGeom>
          <a:ln w="12700">
            <a:miter lim="400000"/>
          </a:ln>
        </p:spPr>
      </p:pic>
      <p:pic>
        <p:nvPicPr>
          <p:cNvPr id="636" name="Image" descr="Image"/>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552934" y="869926"/>
            <a:ext cx="1086132" cy="1907478"/>
          </a:xfrm>
          <a:prstGeom prst="rect">
            <a:avLst/>
          </a:prstGeom>
          <a:ln w="12700">
            <a:miter lim="400000"/>
          </a:ln>
        </p:spPr>
      </p:pic>
      <p:pic>
        <p:nvPicPr>
          <p:cNvPr id="637" name="Image" descr="Image"/>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853492" y="869926"/>
            <a:ext cx="1086132" cy="1907541"/>
          </a:xfrm>
          <a:prstGeom prst="rect">
            <a:avLst/>
          </a:prstGeom>
          <a:ln w="12700">
            <a:miter lim="400000"/>
          </a:ln>
        </p:spPr>
      </p:pic>
      <p:sp>
        <p:nvSpPr>
          <p:cNvPr id="639" name="Line"/>
          <p:cNvSpPr/>
          <p:nvPr/>
        </p:nvSpPr>
        <p:spPr>
          <a:xfrm>
            <a:off x="1365400" y="3433209"/>
            <a:ext cx="9750819" cy="1"/>
          </a:xfrm>
          <a:prstGeom prst="line">
            <a:avLst/>
          </a:prstGeom>
          <a:ln w="12700">
            <a:solidFill>
              <a:srgbClr val="513687"/>
            </a:solidFill>
            <a:custDash>
              <a:ds d="200000" sp="200000"/>
            </a:custDash>
            <a:miter lim="400000"/>
          </a:ln>
        </p:spPr>
        <p:txBody>
          <a:bodyPr lIns="45719" rIns="45719"/>
          <a:lstStyle/>
          <a:p>
            <a:endParaRPr/>
          </a:p>
        </p:txBody>
      </p:sp>
      <p:sp>
        <p:nvSpPr>
          <p:cNvPr id="640" name="Line"/>
          <p:cNvSpPr/>
          <p:nvPr/>
        </p:nvSpPr>
        <p:spPr>
          <a:xfrm>
            <a:off x="2107270" y="4508996"/>
            <a:ext cx="9008947" cy="1"/>
          </a:xfrm>
          <a:prstGeom prst="line">
            <a:avLst/>
          </a:prstGeom>
          <a:ln w="12700">
            <a:solidFill>
              <a:srgbClr val="513687"/>
            </a:solidFill>
            <a:custDash>
              <a:ds d="200000" sp="200000"/>
            </a:custDash>
            <a:miter lim="400000"/>
          </a:ln>
        </p:spPr>
        <p:txBody>
          <a:bodyPr lIns="45719" rIns="45719"/>
          <a:lstStyle/>
          <a:p>
            <a:endParaRPr/>
          </a:p>
        </p:txBody>
      </p:sp>
      <p:sp>
        <p:nvSpPr>
          <p:cNvPr id="641" name="Rectangle 16"/>
          <p:cNvSpPr txBox="1">
            <a:spLocks noGrp="1"/>
          </p:cNvSpPr>
          <p:nvPr>
            <p:ph type="sldNum" sz="quarter" idx="2"/>
          </p:nvPr>
        </p:nvSpPr>
        <p:spPr>
          <a:xfrm>
            <a:off x="349784" y="6406643"/>
            <a:ext cx="255170"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dirty="0"/>
          </a:p>
        </p:txBody>
      </p:sp>
    </p:spTree>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Confidential watermark on a Transparent Background 27670057 PNG">
            <a:extLst>
              <a:ext uri="{FF2B5EF4-FFF2-40B4-BE49-F238E27FC236}">
                <a16:creationId xmlns:a16="http://schemas.microsoft.com/office/drawing/2014/main" id="{57F93B4C-0137-F6AA-D5F9-885593F92713}"/>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0" y="183515"/>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onfidential watermark on a Transparent Background 27670057 PNG">
            <a:extLst>
              <a:ext uri="{FF2B5EF4-FFF2-40B4-BE49-F238E27FC236}">
                <a16:creationId xmlns:a16="http://schemas.microsoft.com/office/drawing/2014/main" id="{E4D644DF-D7F7-E603-DCAF-628F5492E9F8}"/>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531876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95D2A69-3015-0BB5-6231-163831104AB5}"/>
              </a:ext>
            </a:extLst>
          </p:cNvPr>
          <p:cNvSpPr/>
          <p:nvPr/>
        </p:nvSpPr>
        <p:spPr>
          <a:xfrm>
            <a:off x="1287086" y="1896110"/>
            <a:ext cx="10904913" cy="618489"/>
          </a:xfrm>
          <a:prstGeom prst="rect">
            <a:avLst/>
          </a:prstGeom>
          <a:gradFill flip="none" rotWithShape="1">
            <a:gsLst>
              <a:gs pos="0">
                <a:srgbClr val="68468C">
                  <a:tint val="66000"/>
                  <a:satMod val="160000"/>
                </a:srgbClr>
              </a:gs>
              <a:gs pos="50000">
                <a:srgbClr val="68468C">
                  <a:tint val="44500"/>
                  <a:satMod val="160000"/>
                </a:srgbClr>
              </a:gs>
              <a:gs pos="100000">
                <a:srgbClr val="68468C">
                  <a:tint val="23500"/>
                  <a:satMod val="160000"/>
                </a:srgb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3BB98CF2-3EE5-2DAA-7B1F-FB6C26A24653}"/>
              </a:ext>
            </a:extLst>
          </p:cNvPr>
          <p:cNvSpPr>
            <a:spLocks noGrp="1"/>
          </p:cNvSpPr>
          <p:nvPr>
            <p:ph type="title"/>
          </p:nvPr>
        </p:nvSpPr>
        <p:spPr>
          <a:xfrm>
            <a:off x="1454726" y="365125"/>
            <a:ext cx="9899073" cy="1325563"/>
          </a:xfrm>
        </p:spPr>
        <p:txBody>
          <a:bodyPr anchor="ctr">
            <a:normAutofit/>
          </a:bodyPr>
          <a:lstStyle/>
          <a:p>
            <a:r>
              <a:rPr lang="en-US" sz="2800" b="1" dirty="0">
                <a:solidFill>
                  <a:schemeClr val="tx2"/>
                </a:solidFill>
                <a:latin typeface="Verdana" panose="020B0604030504040204" pitchFamily="34" charset="0"/>
                <a:ea typeface="Verdana" panose="020B0604030504040204" pitchFamily="34" charset="0"/>
              </a:rPr>
              <a:t>EIC (European Innovation Council)</a:t>
            </a:r>
            <a:r>
              <a:rPr lang="ru-RU" sz="2800" b="1" dirty="0">
                <a:solidFill>
                  <a:schemeClr val="tx2"/>
                </a:solidFill>
                <a:latin typeface="Verdana" panose="020B0604030504040204" pitchFamily="34" charset="0"/>
                <a:ea typeface="Verdana" panose="020B0604030504040204" pitchFamily="34" charset="0"/>
              </a:rPr>
              <a:t> 2025</a:t>
            </a:r>
            <a:endParaRPr lang="en-US" sz="2800" b="1" dirty="0">
              <a:solidFill>
                <a:schemeClr val="tx2"/>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7CDD785B-9513-864A-BA35-13565CD07799}"/>
              </a:ext>
            </a:extLst>
          </p:cNvPr>
          <p:cNvSpPr>
            <a:spLocks noGrp="1"/>
          </p:cNvSpPr>
          <p:nvPr>
            <p:ph sz="half" idx="1"/>
          </p:nvPr>
        </p:nvSpPr>
        <p:spPr>
          <a:xfrm>
            <a:off x="1454726" y="1888808"/>
            <a:ext cx="9731434" cy="4665662"/>
          </a:xfrm>
        </p:spPr>
        <p:txBody>
          <a:bodyPr>
            <a:normAutofit/>
          </a:bodyPr>
          <a:lstStyle/>
          <a:p>
            <a:pPr marL="0" indent="0">
              <a:lnSpc>
                <a:spcPct val="150000"/>
              </a:lnSpc>
              <a:buNone/>
            </a:pPr>
            <a:r>
              <a:rPr lang="en-US" sz="2400" b="1" dirty="0">
                <a:latin typeface="Verdana" panose="020B0604030504040204" pitchFamily="34" charset="0"/>
                <a:ea typeface="Verdana" panose="020B0604030504040204" pitchFamily="34" charset="0"/>
              </a:rPr>
              <a:t>Main differences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lv-LV" sz="18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lv-LV"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Budget adjustments</a:t>
            </a:r>
            <a:r>
              <a:rPr kumimoji="0" lang="en-US" altLang="lv-LV"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increased focus on biotechnology, AI, and STEP Scale Up</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lv-LV"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lv-LV"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Strategic priorities</a:t>
            </a:r>
            <a:r>
              <a:rPr kumimoji="0" lang="en-US" altLang="lv-LV"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enhanced focus on scaling deep tech and EU strategic autonomy</a:t>
            </a:r>
          </a:p>
          <a:p>
            <a:pPr marL="0" marR="0" lvl="0" indent="0" algn="l" defTabSz="914400" rtl="0" eaLnBrk="0" fontAlgn="base" latinLnBrk="0" hangingPunct="0">
              <a:lnSpc>
                <a:spcPct val="100000"/>
              </a:lnSpc>
              <a:spcBef>
                <a:spcPct val="0"/>
              </a:spcBef>
              <a:spcAft>
                <a:spcPct val="0"/>
              </a:spcAft>
              <a:buClrTx/>
              <a:buSzTx/>
              <a:buNone/>
              <a:tabLst/>
            </a:pPr>
            <a:endParaRPr lang="en-US" altLang="lv-LV" sz="2000" b="1" dirty="0">
              <a:latin typeface="Verdana" panose="020B0604030504040204" pitchFamily="34" charset="0"/>
              <a:ea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lv-LV"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STEP Scale Up call</a:t>
            </a:r>
            <a:r>
              <a:rPr kumimoji="0" lang="en-US" altLang="lv-LV"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new initiative for larger investments in critical technologies.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lv-LV"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lv-LV"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Evaluation process </a:t>
            </a:r>
            <a:r>
              <a:rPr lang="en-US" altLang="lv-LV" sz="2000" b="1" dirty="0">
                <a:latin typeface="Verdana" panose="020B0604030504040204" pitchFamily="34" charset="0"/>
                <a:ea typeface="Verdana" panose="020B0604030504040204" pitchFamily="34" charset="0"/>
              </a:rPr>
              <a:t>u</a:t>
            </a:r>
            <a:r>
              <a:rPr kumimoji="0" lang="en-US" altLang="lv-LV"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pdates</a:t>
            </a:r>
            <a:r>
              <a:rPr kumimoji="0" lang="en-US" altLang="lv-LV"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streamlined approach for STEP Scale Up, modified investment criteria </a:t>
            </a:r>
          </a:p>
          <a:p>
            <a:pPr marL="0" indent="0">
              <a:lnSpc>
                <a:spcPct val="120000"/>
              </a:lnSpc>
              <a:buNone/>
            </a:pPr>
            <a:endParaRPr lang="en-US" sz="1800"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6A364BCC-1522-1160-4751-3B0BF39EF09F}"/>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660F3F40-12FA-4968-8235-5F18DAFE2DEF}" type="slidenum">
              <a:rPr lang="lv-LV" smtClean="0"/>
              <a:pPr>
                <a:spcAft>
                  <a:spcPts val="600"/>
                </a:spcAft>
              </a:pPr>
              <a:t>9</a:t>
            </a:fld>
            <a:endParaRPr lang="lv-LV"/>
          </a:p>
        </p:txBody>
      </p:sp>
    </p:spTree>
    <p:extLst>
      <p:ext uri="{BB962C8B-B14F-4D97-AF65-F5344CB8AC3E}">
        <p14:creationId xmlns:p14="http://schemas.microsoft.com/office/powerpoint/2010/main" val="3485988508"/>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5143</TotalTime>
  <Words>1373</Words>
  <Application>Microsoft Office PowerPoint</Application>
  <PresentationFormat>Widescreen</PresentationFormat>
  <Paragraphs>213</Paragraphs>
  <Slides>16</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Averta PE Bold</vt:lpstr>
      <vt:lpstr>Averta PE Regular</vt:lpstr>
      <vt:lpstr>Averta PE Semibold</vt:lpstr>
      <vt:lpstr>Calibri</vt:lpstr>
      <vt:lpstr>Calibri Light</vt:lpstr>
      <vt:lpstr>Verdana</vt:lpstr>
      <vt:lpstr>Office Theme</vt:lpstr>
      <vt:lpstr>Horizon Europe Vision 24-25:  EIC, EIT &amp; EIE Announcements</vt:lpstr>
      <vt:lpstr>VISION 24-25</vt:lpstr>
      <vt:lpstr>PowerPoint Presentation</vt:lpstr>
      <vt:lpstr>PowerPoint Presentation</vt:lpstr>
      <vt:lpstr>PowerPoint Presentation</vt:lpstr>
      <vt:lpstr>PowerPoint Presentation</vt:lpstr>
      <vt:lpstr>PowerPoint Presentation</vt:lpstr>
      <vt:lpstr>PowerPoint Presentation</vt:lpstr>
      <vt:lpstr>EIC (European Innovation Council) 2025</vt:lpstr>
      <vt:lpstr>EIC (European Innovation Council) 2025</vt:lpstr>
      <vt:lpstr>PowerPoint Presentation</vt:lpstr>
      <vt:lpstr>EIT (European Institute of Innovation &amp; Technology)</vt:lpstr>
      <vt:lpstr>PowerPoint Presentation</vt:lpstr>
      <vt:lpstr>EIE (European Innovation Ecosystems) 2024</vt:lpstr>
      <vt:lpstr>EIE (European Innovation Ecosystems) 2025</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Marija Plotniece</cp:lastModifiedBy>
  <cp:revision>489</cp:revision>
  <cp:lastPrinted>2024-05-22T13:08:19Z</cp:lastPrinted>
  <dcterms:created xsi:type="dcterms:W3CDTF">2021-03-25T13:44:11Z</dcterms:created>
  <dcterms:modified xsi:type="dcterms:W3CDTF">2024-08-27T15:00:32Z</dcterms:modified>
</cp:coreProperties>
</file>