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5"/>
  </p:notesMasterIdLst>
  <p:handoutMasterIdLst>
    <p:handoutMasterId r:id="rId26"/>
  </p:handoutMasterIdLst>
  <p:sldIdLst>
    <p:sldId id="702" r:id="rId5"/>
    <p:sldId id="351" r:id="rId6"/>
    <p:sldId id="506" r:id="rId7"/>
    <p:sldId id="391" r:id="rId8"/>
    <p:sldId id="385" r:id="rId9"/>
    <p:sldId id="386" r:id="rId10"/>
    <p:sldId id="390" r:id="rId11"/>
    <p:sldId id="388" r:id="rId12"/>
    <p:sldId id="378" r:id="rId13"/>
    <p:sldId id="377" r:id="rId14"/>
    <p:sldId id="383" r:id="rId15"/>
    <p:sldId id="381" r:id="rId16"/>
    <p:sldId id="369" r:id="rId17"/>
    <p:sldId id="371" r:id="rId18"/>
    <p:sldId id="379" r:id="rId19"/>
    <p:sldId id="389" r:id="rId20"/>
    <p:sldId id="392" r:id="rId21"/>
    <p:sldId id="704" r:id="rId22"/>
    <p:sldId id="701" r:id="rId23"/>
    <p:sldId id="362" r:id="rId2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e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97"/>
    <a:srgbClr val="C60A82"/>
    <a:srgbClr val="0084AA"/>
    <a:srgbClr val="0085AC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442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87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ja Aksjonova" userId="8c42c169-36c5-4b7d-87e7-721ac4bb8d20" providerId="ADAL" clId="{A31BC5DC-AD15-4B1E-8282-BD5F423B5565}"/>
    <pc:docChg chg="modSld">
      <pc:chgData name="Darja Aksjonova" userId="8c42c169-36c5-4b7d-87e7-721ac4bb8d20" providerId="ADAL" clId="{A31BC5DC-AD15-4B1E-8282-BD5F423B5565}" dt="2024-09-26T07:11:18.729" v="20" actId="20577"/>
      <pc:docMkLst>
        <pc:docMk/>
      </pc:docMkLst>
      <pc:sldChg chg="modSp mod">
        <pc:chgData name="Darja Aksjonova" userId="8c42c169-36c5-4b7d-87e7-721ac4bb8d20" providerId="ADAL" clId="{A31BC5DC-AD15-4B1E-8282-BD5F423B5565}" dt="2024-09-26T07:11:18.729" v="20" actId="20577"/>
        <pc:sldMkLst>
          <pc:docMk/>
          <pc:sldMk cId="1561214044" sldId="351"/>
        </pc:sldMkLst>
        <pc:spChg chg="mod">
          <ac:chgData name="Darja Aksjonova" userId="8c42c169-36c5-4b7d-87e7-721ac4bb8d20" providerId="ADAL" clId="{A31BC5DC-AD15-4B1E-8282-BD5F423B5565}" dt="2024-09-26T07:11:18.729" v="20" actId="20577"/>
          <ac:spMkLst>
            <pc:docMk/>
            <pc:sldMk cId="1561214044" sldId="351"/>
            <ac:spMk id="2" creationId="{D9EFB0B4-2DE9-5344-1942-A6A997C5E2D4}"/>
          </ac:spMkLst>
        </pc:spChg>
      </pc:sldChg>
      <pc:sldChg chg="modSp mod">
        <pc:chgData name="Darja Aksjonova" userId="8c42c169-36c5-4b7d-87e7-721ac4bb8d20" providerId="ADAL" clId="{A31BC5DC-AD15-4B1E-8282-BD5F423B5565}" dt="2024-09-26T05:34:29.327" v="19" actId="20577"/>
        <pc:sldMkLst>
          <pc:docMk/>
          <pc:sldMk cId="3086311743" sldId="377"/>
        </pc:sldMkLst>
        <pc:spChg chg="mod">
          <ac:chgData name="Darja Aksjonova" userId="8c42c169-36c5-4b7d-87e7-721ac4bb8d20" providerId="ADAL" clId="{A31BC5DC-AD15-4B1E-8282-BD5F423B5565}" dt="2024-09-26T05:34:29.327" v="19" actId="20577"/>
          <ac:spMkLst>
            <pc:docMk/>
            <pc:sldMk cId="3086311743" sldId="377"/>
            <ac:spMk id="33" creationId="{ED142688-9A1D-72F4-79A7-969BC5AA03D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34333-71D3-49BB-ACE0-1F0A04EFADB8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3100696F-BF36-423A-9EEA-9A6FE1C1507F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 dirty="0">
              <a:latin typeface="Verdana" panose="020B0604030504040204" pitchFamily="34" charset="0"/>
              <a:ea typeface="Verdana" panose="020B0604030504040204" pitchFamily="34" charset="0"/>
            </a:rPr>
            <a:t>Jānis Ancāns</a:t>
          </a:r>
        </a:p>
        <a:p>
          <a:r>
            <a:rPr lang="lv-LV" sz="1300" dirty="0">
              <a:latin typeface="Verdana" panose="020B0604030504040204" pitchFamily="34" charset="0"/>
              <a:ea typeface="Verdana" panose="020B0604030504040204" pitchFamily="34" charset="0"/>
            </a:rPr>
            <a:t>CL1</a:t>
          </a:r>
        </a:p>
      </dgm:t>
    </dgm:pt>
    <dgm:pt modelId="{0B3D87F4-93D6-4F4D-A384-D8DC8918BB26}" type="parTrans" cxnId="{F269C0D0-06CA-428F-8A28-439CEDE07D9F}">
      <dgm:prSet/>
      <dgm:spPr/>
      <dgm:t>
        <a:bodyPr/>
        <a:lstStyle/>
        <a:p>
          <a:endParaRPr lang="lv-LV"/>
        </a:p>
      </dgm:t>
    </dgm:pt>
    <dgm:pt modelId="{B340EB9D-B678-4E8B-89B3-6D299DF53AA2}" type="sibTrans" cxnId="{F269C0D0-06CA-428F-8A28-439CEDE07D9F}">
      <dgm:prSet/>
      <dgm:spPr/>
      <dgm:t>
        <a:bodyPr/>
        <a:lstStyle/>
        <a:p>
          <a:endParaRPr lang="lv-LV"/>
        </a:p>
      </dgm:t>
    </dgm:pt>
    <dgm:pt modelId="{B64F9260-E259-4A0B-90D7-171C96DDACAA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 dirty="0">
              <a:latin typeface="Verdana" panose="020B0604030504040204" pitchFamily="34" charset="0"/>
              <a:ea typeface="Verdana" panose="020B0604030504040204" pitchFamily="34" charset="0"/>
            </a:rPr>
            <a:t>Marija Plotniece</a:t>
          </a:r>
        </a:p>
        <a:p>
          <a:r>
            <a:rPr lang="lv-LV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EIC, EIT, EIE, RI</a:t>
          </a:r>
        </a:p>
      </dgm:t>
    </dgm:pt>
    <dgm:pt modelId="{D3D750A6-BC1C-482D-8F93-8C28A256E6C2}" type="parTrans" cxnId="{62EB3897-EFF6-4DAD-9D8A-1D7CED749843}">
      <dgm:prSet/>
      <dgm:spPr/>
      <dgm:t>
        <a:bodyPr/>
        <a:lstStyle/>
        <a:p>
          <a:endParaRPr lang="lv-LV"/>
        </a:p>
      </dgm:t>
    </dgm:pt>
    <dgm:pt modelId="{04C2D309-A308-4229-809F-A54389981038}" type="sibTrans" cxnId="{62EB3897-EFF6-4DAD-9D8A-1D7CED749843}">
      <dgm:prSet/>
      <dgm:spPr/>
      <dgm:t>
        <a:bodyPr/>
        <a:lstStyle/>
        <a:p>
          <a:endParaRPr lang="lv-LV"/>
        </a:p>
      </dgm:t>
    </dgm:pt>
    <dgm:pt modelId="{27BBF8DD-D755-4DBA-814C-7B3C1FCF39A8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 dirty="0">
              <a:latin typeface="Verdana" panose="020B0604030504040204" pitchFamily="34" charset="0"/>
              <a:ea typeface="Verdana" panose="020B0604030504040204" pitchFamily="34" charset="0"/>
            </a:rPr>
            <a:t>Inga Šīrante</a:t>
          </a:r>
          <a:endParaRPr lang="en-US" sz="1800" b="1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r>
            <a:rPr lang="en-US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</a:t>
          </a:r>
          <a:r>
            <a:rPr lang="lv-LV" sz="13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egal</a:t>
          </a:r>
          <a:r>
            <a:rPr lang="lv-LV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and </a:t>
          </a:r>
          <a:r>
            <a:rPr lang="lv-LV" sz="13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Financial</a:t>
          </a:r>
          <a:r>
            <a:rPr lang="lv-LV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lv-LV" sz="13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issues</a:t>
          </a:r>
          <a:endParaRPr lang="lv-LV" sz="13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B7502C0-61C4-44C7-9E1B-0EBE6B53FDCB}" type="parTrans" cxnId="{2D136F26-8C70-48DC-B52D-DAA045996F3E}">
      <dgm:prSet/>
      <dgm:spPr/>
      <dgm:t>
        <a:bodyPr/>
        <a:lstStyle/>
        <a:p>
          <a:endParaRPr lang="lv-LV"/>
        </a:p>
      </dgm:t>
    </dgm:pt>
    <dgm:pt modelId="{57D1B343-B72A-4EB8-B348-D12F598BC6B1}" type="sibTrans" cxnId="{2D136F26-8C70-48DC-B52D-DAA045996F3E}">
      <dgm:prSet/>
      <dgm:spPr/>
      <dgm:t>
        <a:bodyPr/>
        <a:lstStyle/>
        <a:p>
          <a:endParaRPr lang="lv-LV"/>
        </a:p>
      </dgm:t>
    </dgm:pt>
    <dgm:pt modelId="{B360BE89-E09F-4D23-8CB3-9C5127F27E48}" type="pres">
      <dgm:prSet presAssocID="{D8A34333-71D3-49BB-ACE0-1F0A04EFADB8}" presName="linearFlow" presStyleCnt="0">
        <dgm:presLayoutVars>
          <dgm:dir/>
          <dgm:resizeHandles val="exact"/>
        </dgm:presLayoutVars>
      </dgm:prSet>
      <dgm:spPr/>
    </dgm:pt>
    <dgm:pt modelId="{E840A754-15E2-45EE-82CE-C69CDC84A0B1}" type="pres">
      <dgm:prSet presAssocID="{3100696F-BF36-423A-9EEA-9A6FE1C1507F}" presName="composite" presStyleCnt="0"/>
      <dgm:spPr/>
    </dgm:pt>
    <dgm:pt modelId="{8C29486E-1643-47C2-BF8D-622C831D41D8}" type="pres">
      <dgm:prSet presAssocID="{3100696F-BF36-423A-9EEA-9A6FE1C1507F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BC201BC-7761-40A7-81A9-CBBA2CF0BAEF}" type="pres">
      <dgm:prSet presAssocID="{3100696F-BF36-423A-9EEA-9A6FE1C1507F}" presName="txShp" presStyleLbl="node1" presStyleIdx="0" presStyleCnt="3">
        <dgm:presLayoutVars>
          <dgm:bulletEnabled val="1"/>
        </dgm:presLayoutVars>
      </dgm:prSet>
      <dgm:spPr/>
    </dgm:pt>
    <dgm:pt modelId="{A5192C68-A9C5-4D77-828F-DA7D98476C8D}" type="pres">
      <dgm:prSet presAssocID="{B340EB9D-B678-4E8B-89B3-6D299DF53AA2}" presName="spacing" presStyleCnt="0"/>
      <dgm:spPr/>
    </dgm:pt>
    <dgm:pt modelId="{ADF5B543-191A-41EE-A1D2-A98BAC142887}" type="pres">
      <dgm:prSet presAssocID="{B64F9260-E259-4A0B-90D7-171C96DDACAA}" presName="composite" presStyleCnt="0"/>
      <dgm:spPr/>
    </dgm:pt>
    <dgm:pt modelId="{382B2B52-D486-4018-8AD0-8E012ECB9C37}" type="pres">
      <dgm:prSet presAssocID="{B64F9260-E259-4A0B-90D7-171C96DDACAA}" presName="imgShp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356" t="-2929" r="-7644" b="2929"/>
          </a:stretch>
        </a:blipFill>
      </dgm:spPr>
    </dgm:pt>
    <dgm:pt modelId="{F23BEFCC-1F4E-4D32-AC4C-DED9E0D31759}" type="pres">
      <dgm:prSet presAssocID="{B64F9260-E259-4A0B-90D7-171C96DDACAA}" presName="txShp" presStyleLbl="node1" presStyleIdx="1" presStyleCnt="3">
        <dgm:presLayoutVars>
          <dgm:bulletEnabled val="1"/>
        </dgm:presLayoutVars>
      </dgm:prSet>
      <dgm:spPr/>
    </dgm:pt>
    <dgm:pt modelId="{B2EA349D-7D00-4AC0-966D-59B178CDC4E8}" type="pres">
      <dgm:prSet presAssocID="{04C2D309-A308-4229-809F-A54389981038}" presName="spacing" presStyleCnt="0"/>
      <dgm:spPr/>
    </dgm:pt>
    <dgm:pt modelId="{0958241B-7804-4641-B233-C7018E341026}" type="pres">
      <dgm:prSet presAssocID="{27BBF8DD-D755-4DBA-814C-7B3C1FCF39A8}" presName="composite" presStyleCnt="0"/>
      <dgm:spPr/>
    </dgm:pt>
    <dgm:pt modelId="{D997D906-23A0-4B11-A5D9-F0E2EA6FF46D}" type="pres">
      <dgm:prSet presAssocID="{27BBF8DD-D755-4DBA-814C-7B3C1FCF39A8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923606D-5D8C-4B45-8BB2-FDAA3CA4CE07}" type="pres">
      <dgm:prSet presAssocID="{27BBF8DD-D755-4DBA-814C-7B3C1FCF39A8}" presName="txShp" presStyleLbl="node1" presStyleIdx="2" presStyleCnt="3">
        <dgm:presLayoutVars>
          <dgm:bulletEnabled val="1"/>
        </dgm:presLayoutVars>
      </dgm:prSet>
      <dgm:spPr/>
    </dgm:pt>
  </dgm:ptLst>
  <dgm:cxnLst>
    <dgm:cxn modelId="{2D136F26-8C70-48DC-B52D-DAA045996F3E}" srcId="{D8A34333-71D3-49BB-ACE0-1F0A04EFADB8}" destId="{27BBF8DD-D755-4DBA-814C-7B3C1FCF39A8}" srcOrd="2" destOrd="0" parTransId="{DB7502C0-61C4-44C7-9E1B-0EBE6B53FDCB}" sibTransId="{57D1B343-B72A-4EB8-B348-D12F598BC6B1}"/>
    <dgm:cxn modelId="{6EE3DB2E-EFD5-428A-BEE4-B635EE8CDF72}" type="presOf" srcId="{3100696F-BF36-423A-9EEA-9A6FE1C1507F}" destId="{1BC201BC-7761-40A7-81A9-CBBA2CF0BAEF}" srcOrd="0" destOrd="0" presId="urn:microsoft.com/office/officeart/2005/8/layout/vList3"/>
    <dgm:cxn modelId="{E8399336-39CD-4F0E-A43F-FE98C6131563}" type="presOf" srcId="{27BBF8DD-D755-4DBA-814C-7B3C1FCF39A8}" destId="{A923606D-5D8C-4B45-8BB2-FDAA3CA4CE07}" srcOrd="0" destOrd="0" presId="urn:microsoft.com/office/officeart/2005/8/layout/vList3"/>
    <dgm:cxn modelId="{11EB637F-D31F-4559-B63C-E7342CBC48B0}" type="presOf" srcId="{D8A34333-71D3-49BB-ACE0-1F0A04EFADB8}" destId="{B360BE89-E09F-4D23-8CB3-9C5127F27E48}" srcOrd="0" destOrd="0" presId="urn:microsoft.com/office/officeart/2005/8/layout/vList3"/>
    <dgm:cxn modelId="{62EB3897-EFF6-4DAD-9D8A-1D7CED749843}" srcId="{D8A34333-71D3-49BB-ACE0-1F0A04EFADB8}" destId="{B64F9260-E259-4A0B-90D7-171C96DDACAA}" srcOrd="1" destOrd="0" parTransId="{D3D750A6-BC1C-482D-8F93-8C28A256E6C2}" sibTransId="{04C2D309-A308-4229-809F-A54389981038}"/>
    <dgm:cxn modelId="{A56A3098-528D-44E3-8ADD-947EC2471B2A}" type="presOf" srcId="{B64F9260-E259-4A0B-90D7-171C96DDACAA}" destId="{F23BEFCC-1F4E-4D32-AC4C-DED9E0D31759}" srcOrd="0" destOrd="0" presId="urn:microsoft.com/office/officeart/2005/8/layout/vList3"/>
    <dgm:cxn modelId="{F269C0D0-06CA-428F-8A28-439CEDE07D9F}" srcId="{D8A34333-71D3-49BB-ACE0-1F0A04EFADB8}" destId="{3100696F-BF36-423A-9EEA-9A6FE1C1507F}" srcOrd="0" destOrd="0" parTransId="{0B3D87F4-93D6-4F4D-A384-D8DC8918BB26}" sibTransId="{B340EB9D-B678-4E8B-89B3-6D299DF53AA2}"/>
    <dgm:cxn modelId="{4BB3C034-AEE1-4927-ACA9-74961FD0C89E}" type="presParOf" srcId="{B360BE89-E09F-4D23-8CB3-9C5127F27E48}" destId="{E840A754-15E2-45EE-82CE-C69CDC84A0B1}" srcOrd="0" destOrd="0" presId="urn:microsoft.com/office/officeart/2005/8/layout/vList3"/>
    <dgm:cxn modelId="{4DCB85AE-ED1D-4370-AAF6-8E81E457E30B}" type="presParOf" srcId="{E840A754-15E2-45EE-82CE-C69CDC84A0B1}" destId="{8C29486E-1643-47C2-BF8D-622C831D41D8}" srcOrd="0" destOrd="0" presId="urn:microsoft.com/office/officeart/2005/8/layout/vList3"/>
    <dgm:cxn modelId="{148C65CB-52A9-46C6-A8AE-76900B2A7A48}" type="presParOf" srcId="{E840A754-15E2-45EE-82CE-C69CDC84A0B1}" destId="{1BC201BC-7761-40A7-81A9-CBBA2CF0BAEF}" srcOrd="1" destOrd="0" presId="urn:microsoft.com/office/officeart/2005/8/layout/vList3"/>
    <dgm:cxn modelId="{5CC0C20A-C1F8-4829-BEF6-CE48353EDFB1}" type="presParOf" srcId="{B360BE89-E09F-4D23-8CB3-9C5127F27E48}" destId="{A5192C68-A9C5-4D77-828F-DA7D98476C8D}" srcOrd="1" destOrd="0" presId="urn:microsoft.com/office/officeart/2005/8/layout/vList3"/>
    <dgm:cxn modelId="{C6F7E314-6606-4116-B2B4-1D710ED5DAE5}" type="presParOf" srcId="{B360BE89-E09F-4D23-8CB3-9C5127F27E48}" destId="{ADF5B543-191A-41EE-A1D2-A98BAC142887}" srcOrd="2" destOrd="0" presId="urn:microsoft.com/office/officeart/2005/8/layout/vList3"/>
    <dgm:cxn modelId="{F85994EA-F63F-4F9A-A446-1BBB28217FAD}" type="presParOf" srcId="{ADF5B543-191A-41EE-A1D2-A98BAC142887}" destId="{382B2B52-D486-4018-8AD0-8E012ECB9C37}" srcOrd="0" destOrd="0" presId="urn:microsoft.com/office/officeart/2005/8/layout/vList3"/>
    <dgm:cxn modelId="{CC6799A8-35EA-493E-A1DC-6FBED39897A9}" type="presParOf" srcId="{ADF5B543-191A-41EE-A1D2-A98BAC142887}" destId="{F23BEFCC-1F4E-4D32-AC4C-DED9E0D31759}" srcOrd="1" destOrd="0" presId="urn:microsoft.com/office/officeart/2005/8/layout/vList3"/>
    <dgm:cxn modelId="{7699356A-BB75-4300-B8D7-F0C76AD16B60}" type="presParOf" srcId="{B360BE89-E09F-4D23-8CB3-9C5127F27E48}" destId="{B2EA349D-7D00-4AC0-966D-59B178CDC4E8}" srcOrd="3" destOrd="0" presId="urn:microsoft.com/office/officeart/2005/8/layout/vList3"/>
    <dgm:cxn modelId="{F657AF84-9AE0-479C-A8C2-76C4C8097B0C}" type="presParOf" srcId="{B360BE89-E09F-4D23-8CB3-9C5127F27E48}" destId="{0958241B-7804-4641-B233-C7018E341026}" srcOrd="4" destOrd="0" presId="urn:microsoft.com/office/officeart/2005/8/layout/vList3"/>
    <dgm:cxn modelId="{D7A64238-75DE-4174-906E-1DD23B4243C7}" type="presParOf" srcId="{0958241B-7804-4641-B233-C7018E341026}" destId="{D997D906-23A0-4B11-A5D9-F0E2EA6FF46D}" srcOrd="0" destOrd="0" presId="urn:microsoft.com/office/officeart/2005/8/layout/vList3"/>
    <dgm:cxn modelId="{5CD087E0-779D-4172-B431-B11B366DB292}" type="presParOf" srcId="{0958241B-7804-4641-B233-C7018E341026}" destId="{A923606D-5D8C-4B45-8BB2-FDAA3CA4CE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A34333-71D3-49BB-ACE0-1F0A04EFADB8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B64F9260-E259-4A0B-90D7-171C96DDACAA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 strike="noStrike">
              <a:latin typeface="Verdana" panose="020B0604030504040204" pitchFamily="34" charset="0"/>
              <a:ea typeface="Verdana" panose="020B0604030504040204" pitchFamily="34" charset="0"/>
            </a:rPr>
            <a:t>Aiga Salmiņa</a:t>
          </a:r>
        </a:p>
        <a:p>
          <a:r>
            <a:rPr lang="lv-LV" sz="1300" strike="noStrike">
              <a:latin typeface="Verdana" panose="020B0604030504040204" pitchFamily="34" charset="0"/>
              <a:ea typeface="Verdana" panose="020B0604030504040204" pitchFamily="34" charset="0"/>
            </a:rPr>
            <a:t>CL5, CL6, JRC</a:t>
          </a:r>
        </a:p>
      </dgm:t>
    </dgm:pt>
    <dgm:pt modelId="{D3D750A6-BC1C-482D-8F93-8C28A256E6C2}" type="parTrans" cxnId="{62EB3897-EFF6-4DAD-9D8A-1D7CED749843}">
      <dgm:prSet/>
      <dgm:spPr/>
      <dgm:t>
        <a:bodyPr/>
        <a:lstStyle/>
        <a:p>
          <a:endParaRPr lang="lv-LV"/>
        </a:p>
      </dgm:t>
    </dgm:pt>
    <dgm:pt modelId="{04C2D309-A308-4229-809F-A54389981038}" type="sibTrans" cxnId="{62EB3897-EFF6-4DAD-9D8A-1D7CED749843}">
      <dgm:prSet/>
      <dgm:spPr/>
      <dgm:t>
        <a:bodyPr/>
        <a:lstStyle/>
        <a:p>
          <a:endParaRPr lang="lv-LV"/>
        </a:p>
      </dgm:t>
    </dgm:pt>
    <dgm:pt modelId="{27BBF8DD-D755-4DBA-814C-7B3C1FCF39A8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>
              <a:latin typeface="Verdana" panose="020B0604030504040204" pitchFamily="34" charset="0"/>
              <a:ea typeface="Verdana" panose="020B0604030504040204" pitchFamily="34" charset="0"/>
            </a:rPr>
            <a:t>Līga Līce da Costa</a:t>
          </a:r>
        </a:p>
        <a:p>
          <a:r>
            <a:rPr lang="lv-LV" sz="1300">
              <a:latin typeface="Verdana" panose="020B0604030504040204" pitchFamily="34" charset="0"/>
              <a:ea typeface="Verdana" panose="020B0604030504040204" pitchFamily="34" charset="0"/>
            </a:rPr>
            <a:t>MSCA, ERC, ERA</a:t>
          </a:r>
        </a:p>
      </dgm:t>
    </dgm:pt>
    <dgm:pt modelId="{DB7502C0-61C4-44C7-9E1B-0EBE6B53FDCB}" type="parTrans" cxnId="{2D136F26-8C70-48DC-B52D-DAA045996F3E}">
      <dgm:prSet/>
      <dgm:spPr/>
      <dgm:t>
        <a:bodyPr/>
        <a:lstStyle/>
        <a:p>
          <a:endParaRPr lang="lv-LV"/>
        </a:p>
      </dgm:t>
    </dgm:pt>
    <dgm:pt modelId="{57D1B343-B72A-4EB8-B348-D12F598BC6B1}" type="sibTrans" cxnId="{2D136F26-8C70-48DC-B52D-DAA045996F3E}">
      <dgm:prSet/>
      <dgm:spPr/>
      <dgm:t>
        <a:bodyPr/>
        <a:lstStyle/>
        <a:p>
          <a:endParaRPr lang="lv-LV"/>
        </a:p>
      </dgm:t>
    </dgm:pt>
    <dgm:pt modelId="{14C06598-85C0-4F69-995F-FF523083F58F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>
              <a:latin typeface="Verdana" panose="020B0604030504040204" pitchFamily="34" charset="0"/>
              <a:ea typeface="Verdana" panose="020B0604030504040204" pitchFamily="34" charset="0"/>
            </a:rPr>
            <a:t>Zane Zondaka</a:t>
          </a:r>
        </a:p>
        <a:p>
          <a:r>
            <a:rPr lang="lv-LV" sz="1300">
              <a:latin typeface="Verdana" panose="020B0604030504040204" pitchFamily="34" charset="0"/>
              <a:ea typeface="Verdana" panose="020B0604030504040204" pitchFamily="34" charset="0"/>
            </a:rPr>
            <a:t>Widening</a:t>
          </a:r>
        </a:p>
      </dgm:t>
    </dgm:pt>
    <dgm:pt modelId="{34820A52-56F0-42BB-B346-64C6A7AAD158}" type="parTrans" cxnId="{F2019745-5803-44D4-A324-8F8CFCD0216D}">
      <dgm:prSet/>
      <dgm:spPr/>
      <dgm:t>
        <a:bodyPr/>
        <a:lstStyle/>
        <a:p>
          <a:endParaRPr lang="lv-LV"/>
        </a:p>
      </dgm:t>
    </dgm:pt>
    <dgm:pt modelId="{DDCEADFB-3E14-4662-8AF9-1E9E19BC9D54}" type="sibTrans" cxnId="{F2019745-5803-44D4-A324-8F8CFCD0216D}">
      <dgm:prSet/>
      <dgm:spPr/>
      <dgm:t>
        <a:bodyPr/>
        <a:lstStyle/>
        <a:p>
          <a:endParaRPr lang="lv-LV"/>
        </a:p>
      </dgm:t>
    </dgm:pt>
    <dgm:pt modelId="{B360BE89-E09F-4D23-8CB3-9C5127F27E48}" type="pres">
      <dgm:prSet presAssocID="{D8A34333-71D3-49BB-ACE0-1F0A04EFADB8}" presName="linearFlow" presStyleCnt="0">
        <dgm:presLayoutVars>
          <dgm:dir/>
          <dgm:resizeHandles val="exact"/>
        </dgm:presLayoutVars>
      </dgm:prSet>
      <dgm:spPr/>
    </dgm:pt>
    <dgm:pt modelId="{ADF5B543-191A-41EE-A1D2-A98BAC142887}" type="pres">
      <dgm:prSet presAssocID="{B64F9260-E259-4A0B-90D7-171C96DDACAA}" presName="composite" presStyleCnt="0"/>
      <dgm:spPr/>
    </dgm:pt>
    <dgm:pt modelId="{382B2B52-D486-4018-8AD0-8E012ECB9C37}" type="pres">
      <dgm:prSet presAssocID="{B64F9260-E259-4A0B-90D7-171C96DDACAA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23BEFCC-1F4E-4D32-AC4C-DED9E0D31759}" type="pres">
      <dgm:prSet presAssocID="{B64F9260-E259-4A0B-90D7-171C96DDACAA}" presName="txShp" presStyleLbl="node1" presStyleIdx="0" presStyleCnt="3">
        <dgm:presLayoutVars>
          <dgm:bulletEnabled val="1"/>
        </dgm:presLayoutVars>
      </dgm:prSet>
      <dgm:spPr/>
    </dgm:pt>
    <dgm:pt modelId="{B2EA349D-7D00-4AC0-966D-59B178CDC4E8}" type="pres">
      <dgm:prSet presAssocID="{04C2D309-A308-4229-809F-A54389981038}" presName="spacing" presStyleCnt="0"/>
      <dgm:spPr/>
    </dgm:pt>
    <dgm:pt modelId="{0958241B-7804-4641-B233-C7018E341026}" type="pres">
      <dgm:prSet presAssocID="{27BBF8DD-D755-4DBA-814C-7B3C1FCF39A8}" presName="composite" presStyleCnt="0"/>
      <dgm:spPr/>
    </dgm:pt>
    <dgm:pt modelId="{D997D906-23A0-4B11-A5D9-F0E2EA6FF46D}" type="pres">
      <dgm:prSet presAssocID="{27BBF8DD-D755-4DBA-814C-7B3C1FCF39A8}" presName="imgShp" presStyleLbl="fgImgPlace1" presStyleIdx="1" presStyleCnt="3" custLinFactNeighborX="-7139" custLinFactNeighborY="5785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A923606D-5D8C-4B45-8BB2-FDAA3CA4CE07}" type="pres">
      <dgm:prSet presAssocID="{27BBF8DD-D755-4DBA-814C-7B3C1FCF39A8}" presName="txShp" presStyleLbl="node1" presStyleIdx="1" presStyleCnt="3">
        <dgm:presLayoutVars>
          <dgm:bulletEnabled val="1"/>
        </dgm:presLayoutVars>
      </dgm:prSet>
      <dgm:spPr/>
    </dgm:pt>
    <dgm:pt modelId="{195418B5-A11F-46FE-A10B-5CBA51AF57FD}" type="pres">
      <dgm:prSet presAssocID="{57D1B343-B72A-4EB8-B348-D12F598BC6B1}" presName="spacing" presStyleCnt="0"/>
      <dgm:spPr/>
    </dgm:pt>
    <dgm:pt modelId="{79A61DFD-7748-4E58-861D-32F8F235D586}" type="pres">
      <dgm:prSet presAssocID="{14C06598-85C0-4F69-995F-FF523083F58F}" presName="composite" presStyleCnt="0"/>
      <dgm:spPr/>
    </dgm:pt>
    <dgm:pt modelId="{D45E4361-079F-4061-86B4-0C67664F02DF}" type="pres">
      <dgm:prSet presAssocID="{14C06598-85C0-4F69-995F-FF523083F58F}" presName="imgShp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010C9469-AD76-4B98-8723-830762E9E742}" type="pres">
      <dgm:prSet presAssocID="{14C06598-85C0-4F69-995F-FF523083F58F}" presName="txShp" presStyleLbl="node1" presStyleIdx="2" presStyleCnt="3">
        <dgm:presLayoutVars>
          <dgm:bulletEnabled val="1"/>
        </dgm:presLayoutVars>
      </dgm:prSet>
      <dgm:spPr/>
    </dgm:pt>
  </dgm:ptLst>
  <dgm:cxnLst>
    <dgm:cxn modelId="{2D136F26-8C70-48DC-B52D-DAA045996F3E}" srcId="{D8A34333-71D3-49BB-ACE0-1F0A04EFADB8}" destId="{27BBF8DD-D755-4DBA-814C-7B3C1FCF39A8}" srcOrd="1" destOrd="0" parTransId="{DB7502C0-61C4-44C7-9E1B-0EBE6B53FDCB}" sibTransId="{57D1B343-B72A-4EB8-B348-D12F598BC6B1}"/>
    <dgm:cxn modelId="{E8399336-39CD-4F0E-A43F-FE98C6131563}" type="presOf" srcId="{27BBF8DD-D755-4DBA-814C-7B3C1FCF39A8}" destId="{A923606D-5D8C-4B45-8BB2-FDAA3CA4CE07}" srcOrd="0" destOrd="0" presId="urn:microsoft.com/office/officeart/2005/8/layout/vList3"/>
    <dgm:cxn modelId="{F2019745-5803-44D4-A324-8F8CFCD0216D}" srcId="{D8A34333-71D3-49BB-ACE0-1F0A04EFADB8}" destId="{14C06598-85C0-4F69-995F-FF523083F58F}" srcOrd="2" destOrd="0" parTransId="{34820A52-56F0-42BB-B346-64C6A7AAD158}" sibTransId="{DDCEADFB-3E14-4662-8AF9-1E9E19BC9D54}"/>
    <dgm:cxn modelId="{11EB637F-D31F-4559-B63C-E7342CBC48B0}" type="presOf" srcId="{D8A34333-71D3-49BB-ACE0-1F0A04EFADB8}" destId="{B360BE89-E09F-4D23-8CB3-9C5127F27E48}" srcOrd="0" destOrd="0" presId="urn:microsoft.com/office/officeart/2005/8/layout/vList3"/>
    <dgm:cxn modelId="{62EB3897-EFF6-4DAD-9D8A-1D7CED749843}" srcId="{D8A34333-71D3-49BB-ACE0-1F0A04EFADB8}" destId="{B64F9260-E259-4A0B-90D7-171C96DDACAA}" srcOrd="0" destOrd="0" parTransId="{D3D750A6-BC1C-482D-8F93-8C28A256E6C2}" sibTransId="{04C2D309-A308-4229-809F-A54389981038}"/>
    <dgm:cxn modelId="{A56A3098-528D-44E3-8ADD-947EC2471B2A}" type="presOf" srcId="{B64F9260-E259-4A0B-90D7-171C96DDACAA}" destId="{F23BEFCC-1F4E-4D32-AC4C-DED9E0D31759}" srcOrd="0" destOrd="0" presId="urn:microsoft.com/office/officeart/2005/8/layout/vList3"/>
    <dgm:cxn modelId="{096A97FD-C0C0-44E0-8FBC-6906FD469621}" type="presOf" srcId="{14C06598-85C0-4F69-995F-FF523083F58F}" destId="{010C9469-AD76-4B98-8723-830762E9E742}" srcOrd="0" destOrd="0" presId="urn:microsoft.com/office/officeart/2005/8/layout/vList3"/>
    <dgm:cxn modelId="{C6F7E314-6606-4116-B2B4-1D710ED5DAE5}" type="presParOf" srcId="{B360BE89-E09F-4D23-8CB3-9C5127F27E48}" destId="{ADF5B543-191A-41EE-A1D2-A98BAC142887}" srcOrd="0" destOrd="0" presId="urn:microsoft.com/office/officeart/2005/8/layout/vList3"/>
    <dgm:cxn modelId="{F85994EA-F63F-4F9A-A446-1BBB28217FAD}" type="presParOf" srcId="{ADF5B543-191A-41EE-A1D2-A98BAC142887}" destId="{382B2B52-D486-4018-8AD0-8E012ECB9C37}" srcOrd="0" destOrd="0" presId="urn:microsoft.com/office/officeart/2005/8/layout/vList3"/>
    <dgm:cxn modelId="{CC6799A8-35EA-493E-A1DC-6FBED39897A9}" type="presParOf" srcId="{ADF5B543-191A-41EE-A1D2-A98BAC142887}" destId="{F23BEFCC-1F4E-4D32-AC4C-DED9E0D31759}" srcOrd="1" destOrd="0" presId="urn:microsoft.com/office/officeart/2005/8/layout/vList3"/>
    <dgm:cxn modelId="{7699356A-BB75-4300-B8D7-F0C76AD16B60}" type="presParOf" srcId="{B360BE89-E09F-4D23-8CB3-9C5127F27E48}" destId="{B2EA349D-7D00-4AC0-966D-59B178CDC4E8}" srcOrd="1" destOrd="0" presId="urn:microsoft.com/office/officeart/2005/8/layout/vList3"/>
    <dgm:cxn modelId="{F657AF84-9AE0-479C-A8C2-76C4C8097B0C}" type="presParOf" srcId="{B360BE89-E09F-4D23-8CB3-9C5127F27E48}" destId="{0958241B-7804-4641-B233-C7018E341026}" srcOrd="2" destOrd="0" presId="urn:microsoft.com/office/officeart/2005/8/layout/vList3"/>
    <dgm:cxn modelId="{D7A64238-75DE-4174-906E-1DD23B4243C7}" type="presParOf" srcId="{0958241B-7804-4641-B233-C7018E341026}" destId="{D997D906-23A0-4B11-A5D9-F0E2EA6FF46D}" srcOrd="0" destOrd="0" presId="urn:microsoft.com/office/officeart/2005/8/layout/vList3"/>
    <dgm:cxn modelId="{5CD087E0-779D-4172-B431-B11B366DB292}" type="presParOf" srcId="{0958241B-7804-4641-B233-C7018E341026}" destId="{A923606D-5D8C-4B45-8BB2-FDAA3CA4CE07}" srcOrd="1" destOrd="0" presId="urn:microsoft.com/office/officeart/2005/8/layout/vList3"/>
    <dgm:cxn modelId="{60421718-4124-4926-9EAD-9466623511CA}" type="presParOf" srcId="{B360BE89-E09F-4D23-8CB3-9C5127F27E48}" destId="{195418B5-A11F-46FE-A10B-5CBA51AF57FD}" srcOrd="3" destOrd="0" presId="urn:microsoft.com/office/officeart/2005/8/layout/vList3"/>
    <dgm:cxn modelId="{59CE7AA8-32F4-4141-B411-FA3133D44890}" type="presParOf" srcId="{B360BE89-E09F-4D23-8CB3-9C5127F27E48}" destId="{79A61DFD-7748-4E58-861D-32F8F235D586}" srcOrd="4" destOrd="0" presId="urn:microsoft.com/office/officeart/2005/8/layout/vList3"/>
    <dgm:cxn modelId="{440A010F-76E4-4B0E-A93D-16DAFAAE4C34}" type="presParOf" srcId="{79A61DFD-7748-4E58-861D-32F8F235D586}" destId="{D45E4361-079F-4061-86B4-0C67664F02DF}" srcOrd="0" destOrd="0" presId="urn:microsoft.com/office/officeart/2005/8/layout/vList3"/>
    <dgm:cxn modelId="{412448C2-FE55-4C1C-AC8B-4AE1B5A3B48E}" type="presParOf" srcId="{79A61DFD-7748-4E58-861D-32F8F235D586}" destId="{010C9469-AD76-4B98-8723-830762E9E74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A34333-71D3-49BB-ACE0-1F0A04EFADB8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3100696F-BF36-423A-9EEA-9A6FE1C1507F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>
              <a:latin typeface="Verdana" panose="020B0604030504040204" pitchFamily="34" charset="0"/>
              <a:ea typeface="Verdana" panose="020B0604030504040204" pitchFamily="34" charset="0"/>
            </a:rPr>
            <a:t>Jūlija Asmuss</a:t>
          </a:r>
        </a:p>
        <a:p>
          <a:r>
            <a:rPr lang="lv-LV" sz="1300">
              <a:latin typeface="Verdana" panose="020B0604030504040204" pitchFamily="34" charset="0"/>
              <a:ea typeface="Verdana" panose="020B0604030504040204" pitchFamily="34" charset="0"/>
            </a:rPr>
            <a:t>Coordinator, CL4</a:t>
          </a:r>
        </a:p>
      </dgm:t>
    </dgm:pt>
    <dgm:pt modelId="{0B3D87F4-93D6-4F4D-A384-D8DC8918BB26}" type="parTrans" cxnId="{F269C0D0-06CA-428F-8A28-439CEDE07D9F}">
      <dgm:prSet/>
      <dgm:spPr/>
      <dgm:t>
        <a:bodyPr/>
        <a:lstStyle/>
        <a:p>
          <a:endParaRPr lang="lv-LV"/>
        </a:p>
      </dgm:t>
    </dgm:pt>
    <dgm:pt modelId="{B340EB9D-B678-4E8B-89B3-6D299DF53AA2}" type="sibTrans" cxnId="{F269C0D0-06CA-428F-8A28-439CEDE07D9F}">
      <dgm:prSet/>
      <dgm:spPr/>
      <dgm:t>
        <a:bodyPr/>
        <a:lstStyle/>
        <a:p>
          <a:endParaRPr lang="lv-LV"/>
        </a:p>
      </dgm:t>
    </dgm:pt>
    <dgm:pt modelId="{B64F9260-E259-4A0B-90D7-171C96DDACAA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>
              <a:latin typeface="Verdana" panose="020B0604030504040204" pitchFamily="34" charset="0"/>
              <a:ea typeface="Verdana" panose="020B0604030504040204" pitchFamily="34" charset="0"/>
            </a:rPr>
            <a:t>Darja Aksjonova</a:t>
          </a:r>
        </a:p>
        <a:p>
          <a:r>
            <a:rPr lang="lv-LV" sz="1300">
              <a:latin typeface="Verdana" panose="020B0604030504040204" pitchFamily="34" charset="0"/>
              <a:ea typeface="Verdana" panose="020B0604030504040204" pitchFamily="34" charset="0"/>
            </a:rPr>
            <a:t>CL2, EURAXESS, Widening</a:t>
          </a:r>
        </a:p>
      </dgm:t>
    </dgm:pt>
    <dgm:pt modelId="{D3D750A6-BC1C-482D-8F93-8C28A256E6C2}" type="parTrans" cxnId="{62EB3897-EFF6-4DAD-9D8A-1D7CED749843}">
      <dgm:prSet/>
      <dgm:spPr/>
      <dgm:t>
        <a:bodyPr/>
        <a:lstStyle/>
        <a:p>
          <a:endParaRPr lang="lv-LV"/>
        </a:p>
      </dgm:t>
    </dgm:pt>
    <dgm:pt modelId="{04C2D309-A308-4229-809F-A54389981038}" type="sibTrans" cxnId="{62EB3897-EFF6-4DAD-9D8A-1D7CED749843}">
      <dgm:prSet/>
      <dgm:spPr/>
      <dgm:t>
        <a:bodyPr/>
        <a:lstStyle/>
        <a:p>
          <a:endParaRPr lang="lv-LV"/>
        </a:p>
      </dgm:t>
    </dgm:pt>
    <dgm:pt modelId="{27BBF8DD-D755-4DBA-814C-7B3C1FCF39A8}">
      <dgm:prSet phldrT="[Text]" custT="1"/>
      <dgm:spPr>
        <a:solidFill>
          <a:srgbClr val="3018A8"/>
        </a:solidFill>
      </dgm:spPr>
      <dgm:t>
        <a:bodyPr/>
        <a:lstStyle/>
        <a:p>
          <a:r>
            <a:rPr lang="lv-LV" sz="1800" b="1">
              <a:latin typeface="Verdana" panose="020B0604030504040204" pitchFamily="34" charset="0"/>
              <a:ea typeface="Verdana" panose="020B0604030504040204" pitchFamily="34" charset="0"/>
            </a:rPr>
            <a:t>Lāsma Brenča</a:t>
          </a:r>
        </a:p>
        <a:p>
          <a:r>
            <a:rPr lang="lv-LV" sz="1300">
              <a:latin typeface="Verdana" panose="020B0604030504040204" pitchFamily="34" charset="0"/>
              <a:ea typeface="Verdana" panose="020B0604030504040204" pitchFamily="34" charset="0"/>
            </a:rPr>
            <a:t>CL5, CL6</a:t>
          </a:r>
        </a:p>
      </dgm:t>
    </dgm:pt>
    <dgm:pt modelId="{DB7502C0-61C4-44C7-9E1B-0EBE6B53FDCB}" type="parTrans" cxnId="{2D136F26-8C70-48DC-B52D-DAA045996F3E}">
      <dgm:prSet/>
      <dgm:spPr/>
      <dgm:t>
        <a:bodyPr/>
        <a:lstStyle/>
        <a:p>
          <a:endParaRPr lang="lv-LV"/>
        </a:p>
      </dgm:t>
    </dgm:pt>
    <dgm:pt modelId="{57D1B343-B72A-4EB8-B348-D12F598BC6B1}" type="sibTrans" cxnId="{2D136F26-8C70-48DC-B52D-DAA045996F3E}">
      <dgm:prSet/>
      <dgm:spPr/>
      <dgm:t>
        <a:bodyPr/>
        <a:lstStyle/>
        <a:p>
          <a:endParaRPr lang="lv-LV"/>
        </a:p>
      </dgm:t>
    </dgm:pt>
    <dgm:pt modelId="{B360BE89-E09F-4D23-8CB3-9C5127F27E48}" type="pres">
      <dgm:prSet presAssocID="{D8A34333-71D3-49BB-ACE0-1F0A04EFADB8}" presName="linearFlow" presStyleCnt="0">
        <dgm:presLayoutVars>
          <dgm:dir/>
          <dgm:resizeHandles val="exact"/>
        </dgm:presLayoutVars>
      </dgm:prSet>
      <dgm:spPr/>
    </dgm:pt>
    <dgm:pt modelId="{E840A754-15E2-45EE-82CE-C69CDC84A0B1}" type="pres">
      <dgm:prSet presAssocID="{3100696F-BF36-423A-9EEA-9A6FE1C1507F}" presName="composite" presStyleCnt="0"/>
      <dgm:spPr/>
    </dgm:pt>
    <dgm:pt modelId="{8C29486E-1643-47C2-BF8D-622C831D41D8}" type="pres">
      <dgm:prSet presAssocID="{3100696F-BF36-423A-9EEA-9A6FE1C1507F}" presName="imgShp" presStyleLbl="fgImgPlace1" presStyleIdx="0" presStyleCnt="3" custLinFactNeighborX="2450" custLinFactNeighborY="245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74" t="-6947" r="-2274" b="-43053"/>
          </a:stretch>
        </a:blipFill>
      </dgm:spPr>
    </dgm:pt>
    <dgm:pt modelId="{1BC201BC-7761-40A7-81A9-CBBA2CF0BAEF}" type="pres">
      <dgm:prSet presAssocID="{3100696F-BF36-423A-9EEA-9A6FE1C1507F}" presName="txShp" presStyleLbl="node1" presStyleIdx="0" presStyleCnt="3">
        <dgm:presLayoutVars>
          <dgm:bulletEnabled val="1"/>
        </dgm:presLayoutVars>
      </dgm:prSet>
      <dgm:spPr/>
    </dgm:pt>
    <dgm:pt modelId="{A5192C68-A9C5-4D77-828F-DA7D98476C8D}" type="pres">
      <dgm:prSet presAssocID="{B340EB9D-B678-4E8B-89B3-6D299DF53AA2}" presName="spacing" presStyleCnt="0"/>
      <dgm:spPr/>
    </dgm:pt>
    <dgm:pt modelId="{ADF5B543-191A-41EE-A1D2-A98BAC142887}" type="pres">
      <dgm:prSet presAssocID="{B64F9260-E259-4A0B-90D7-171C96DDACAA}" presName="composite" presStyleCnt="0"/>
      <dgm:spPr/>
    </dgm:pt>
    <dgm:pt modelId="{382B2B52-D486-4018-8AD0-8E012ECB9C37}" type="pres">
      <dgm:prSet presAssocID="{B64F9260-E259-4A0B-90D7-171C96DDACAA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23BEFCC-1F4E-4D32-AC4C-DED9E0D31759}" type="pres">
      <dgm:prSet presAssocID="{B64F9260-E259-4A0B-90D7-171C96DDACAA}" presName="txShp" presStyleLbl="node1" presStyleIdx="1" presStyleCnt="3">
        <dgm:presLayoutVars>
          <dgm:bulletEnabled val="1"/>
        </dgm:presLayoutVars>
      </dgm:prSet>
      <dgm:spPr/>
    </dgm:pt>
    <dgm:pt modelId="{B2EA349D-7D00-4AC0-966D-59B178CDC4E8}" type="pres">
      <dgm:prSet presAssocID="{04C2D309-A308-4229-809F-A54389981038}" presName="spacing" presStyleCnt="0"/>
      <dgm:spPr/>
    </dgm:pt>
    <dgm:pt modelId="{0958241B-7804-4641-B233-C7018E341026}" type="pres">
      <dgm:prSet presAssocID="{27BBF8DD-D755-4DBA-814C-7B3C1FCF39A8}" presName="composite" presStyleCnt="0"/>
      <dgm:spPr/>
    </dgm:pt>
    <dgm:pt modelId="{D997D906-23A0-4B11-A5D9-F0E2EA6FF46D}" type="pres">
      <dgm:prSet presAssocID="{27BBF8DD-D755-4DBA-814C-7B3C1FCF39A8}" presName="imgShp" presStyleLbl="fgImgPlac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96" t="-5026" r="-2296" b="-44974"/>
          </a:stretch>
        </a:blipFill>
      </dgm:spPr>
    </dgm:pt>
    <dgm:pt modelId="{A923606D-5D8C-4B45-8BB2-FDAA3CA4CE07}" type="pres">
      <dgm:prSet presAssocID="{27BBF8DD-D755-4DBA-814C-7B3C1FCF39A8}" presName="txShp" presStyleLbl="node1" presStyleIdx="2" presStyleCnt="3">
        <dgm:presLayoutVars>
          <dgm:bulletEnabled val="1"/>
        </dgm:presLayoutVars>
      </dgm:prSet>
      <dgm:spPr/>
    </dgm:pt>
  </dgm:ptLst>
  <dgm:cxnLst>
    <dgm:cxn modelId="{2D136F26-8C70-48DC-B52D-DAA045996F3E}" srcId="{D8A34333-71D3-49BB-ACE0-1F0A04EFADB8}" destId="{27BBF8DD-D755-4DBA-814C-7B3C1FCF39A8}" srcOrd="2" destOrd="0" parTransId="{DB7502C0-61C4-44C7-9E1B-0EBE6B53FDCB}" sibTransId="{57D1B343-B72A-4EB8-B348-D12F598BC6B1}"/>
    <dgm:cxn modelId="{6EE3DB2E-EFD5-428A-BEE4-B635EE8CDF72}" type="presOf" srcId="{3100696F-BF36-423A-9EEA-9A6FE1C1507F}" destId="{1BC201BC-7761-40A7-81A9-CBBA2CF0BAEF}" srcOrd="0" destOrd="0" presId="urn:microsoft.com/office/officeart/2005/8/layout/vList3"/>
    <dgm:cxn modelId="{E8399336-39CD-4F0E-A43F-FE98C6131563}" type="presOf" srcId="{27BBF8DD-D755-4DBA-814C-7B3C1FCF39A8}" destId="{A923606D-5D8C-4B45-8BB2-FDAA3CA4CE07}" srcOrd="0" destOrd="0" presId="urn:microsoft.com/office/officeart/2005/8/layout/vList3"/>
    <dgm:cxn modelId="{11EB637F-D31F-4559-B63C-E7342CBC48B0}" type="presOf" srcId="{D8A34333-71D3-49BB-ACE0-1F0A04EFADB8}" destId="{B360BE89-E09F-4D23-8CB3-9C5127F27E48}" srcOrd="0" destOrd="0" presId="urn:microsoft.com/office/officeart/2005/8/layout/vList3"/>
    <dgm:cxn modelId="{62EB3897-EFF6-4DAD-9D8A-1D7CED749843}" srcId="{D8A34333-71D3-49BB-ACE0-1F0A04EFADB8}" destId="{B64F9260-E259-4A0B-90D7-171C96DDACAA}" srcOrd="1" destOrd="0" parTransId="{D3D750A6-BC1C-482D-8F93-8C28A256E6C2}" sibTransId="{04C2D309-A308-4229-809F-A54389981038}"/>
    <dgm:cxn modelId="{A56A3098-528D-44E3-8ADD-947EC2471B2A}" type="presOf" srcId="{B64F9260-E259-4A0B-90D7-171C96DDACAA}" destId="{F23BEFCC-1F4E-4D32-AC4C-DED9E0D31759}" srcOrd="0" destOrd="0" presId="urn:microsoft.com/office/officeart/2005/8/layout/vList3"/>
    <dgm:cxn modelId="{F269C0D0-06CA-428F-8A28-439CEDE07D9F}" srcId="{D8A34333-71D3-49BB-ACE0-1F0A04EFADB8}" destId="{3100696F-BF36-423A-9EEA-9A6FE1C1507F}" srcOrd="0" destOrd="0" parTransId="{0B3D87F4-93D6-4F4D-A384-D8DC8918BB26}" sibTransId="{B340EB9D-B678-4E8B-89B3-6D299DF53AA2}"/>
    <dgm:cxn modelId="{4BB3C034-AEE1-4927-ACA9-74961FD0C89E}" type="presParOf" srcId="{B360BE89-E09F-4D23-8CB3-9C5127F27E48}" destId="{E840A754-15E2-45EE-82CE-C69CDC84A0B1}" srcOrd="0" destOrd="0" presId="urn:microsoft.com/office/officeart/2005/8/layout/vList3"/>
    <dgm:cxn modelId="{4DCB85AE-ED1D-4370-AAF6-8E81E457E30B}" type="presParOf" srcId="{E840A754-15E2-45EE-82CE-C69CDC84A0B1}" destId="{8C29486E-1643-47C2-BF8D-622C831D41D8}" srcOrd="0" destOrd="0" presId="urn:microsoft.com/office/officeart/2005/8/layout/vList3"/>
    <dgm:cxn modelId="{148C65CB-52A9-46C6-A8AE-76900B2A7A48}" type="presParOf" srcId="{E840A754-15E2-45EE-82CE-C69CDC84A0B1}" destId="{1BC201BC-7761-40A7-81A9-CBBA2CF0BAEF}" srcOrd="1" destOrd="0" presId="urn:microsoft.com/office/officeart/2005/8/layout/vList3"/>
    <dgm:cxn modelId="{5CC0C20A-C1F8-4829-BEF6-CE48353EDFB1}" type="presParOf" srcId="{B360BE89-E09F-4D23-8CB3-9C5127F27E48}" destId="{A5192C68-A9C5-4D77-828F-DA7D98476C8D}" srcOrd="1" destOrd="0" presId="urn:microsoft.com/office/officeart/2005/8/layout/vList3"/>
    <dgm:cxn modelId="{C6F7E314-6606-4116-B2B4-1D710ED5DAE5}" type="presParOf" srcId="{B360BE89-E09F-4D23-8CB3-9C5127F27E48}" destId="{ADF5B543-191A-41EE-A1D2-A98BAC142887}" srcOrd="2" destOrd="0" presId="urn:microsoft.com/office/officeart/2005/8/layout/vList3"/>
    <dgm:cxn modelId="{F85994EA-F63F-4F9A-A446-1BBB28217FAD}" type="presParOf" srcId="{ADF5B543-191A-41EE-A1D2-A98BAC142887}" destId="{382B2B52-D486-4018-8AD0-8E012ECB9C37}" srcOrd="0" destOrd="0" presId="urn:microsoft.com/office/officeart/2005/8/layout/vList3"/>
    <dgm:cxn modelId="{CC6799A8-35EA-493E-A1DC-6FBED39897A9}" type="presParOf" srcId="{ADF5B543-191A-41EE-A1D2-A98BAC142887}" destId="{F23BEFCC-1F4E-4D32-AC4C-DED9E0D31759}" srcOrd="1" destOrd="0" presId="urn:microsoft.com/office/officeart/2005/8/layout/vList3"/>
    <dgm:cxn modelId="{7699356A-BB75-4300-B8D7-F0C76AD16B60}" type="presParOf" srcId="{B360BE89-E09F-4D23-8CB3-9C5127F27E48}" destId="{B2EA349D-7D00-4AC0-966D-59B178CDC4E8}" srcOrd="3" destOrd="0" presId="urn:microsoft.com/office/officeart/2005/8/layout/vList3"/>
    <dgm:cxn modelId="{F657AF84-9AE0-479C-A8C2-76C4C8097B0C}" type="presParOf" srcId="{B360BE89-E09F-4D23-8CB3-9C5127F27E48}" destId="{0958241B-7804-4641-B233-C7018E341026}" srcOrd="4" destOrd="0" presId="urn:microsoft.com/office/officeart/2005/8/layout/vList3"/>
    <dgm:cxn modelId="{D7A64238-75DE-4174-906E-1DD23B4243C7}" type="presParOf" srcId="{0958241B-7804-4641-B233-C7018E341026}" destId="{D997D906-23A0-4B11-A5D9-F0E2EA6FF46D}" srcOrd="0" destOrd="0" presId="urn:microsoft.com/office/officeart/2005/8/layout/vList3"/>
    <dgm:cxn modelId="{5CD087E0-779D-4172-B431-B11B366DB292}" type="presParOf" srcId="{0958241B-7804-4641-B233-C7018E341026}" destId="{A923606D-5D8C-4B45-8BB2-FDAA3CA4CE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201BC-7761-40A7-81A9-CBBA2CF0BAEF}">
      <dsp:nvSpPr>
        <dsp:cNvPr id="0" name=""/>
        <dsp:cNvSpPr/>
      </dsp:nvSpPr>
      <dsp:spPr>
        <a:xfrm rot="10800000">
          <a:off x="889045" y="80186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Jānis Ancāns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kern="1200" dirty="0">
              <a:latin typeface="Verdana" panose="020B0604030504040204" pitchFamily="34" charset="0"/>
              <a:ea typeface="Verdana" panose="020B0604030504040204" pitchFamily="34" charset="0"/>
            </a:rPr>
            <a:t>CL1</a:t>
          </a:r>
        </a:p>
      </dsp:txBody>
      <dsp:txXfrm rot="10800000">
        <a:off x="1185393" y="80186"/>
        <a:ext cx="2056748" cy="1185394"/>
      </dsp:txXfrm>
    </dsp:sp>
    <dsp:sp modelId="{8C29486E-1643-47C2-BF8D-622C831D41D8}">
      <dsp:nvSpPr>
        <dsp:cNvPr id="0" name=""/>
        <dsp:cNvSpPr/>
      </dsp:nvSpPr>
      <dsp:spPr>
        <a:xfrm>
          <a:off x="296348" y="80186"/>
          <a:ext cx="1185394" cy="11853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BEFCC-1F4E-4D32-AC4C-DED9E0D31759}">
      <dsp:nvSpPr>
        <dsp:cNvPr id="0" name=""/>
        <dsp:cNvSpPr/>
      </dsp:nvSpPr>
      <dsp:spPr>
        <a:xfrm rot="10800000">
          <a:off x="889045" y="1619430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Marija Plotniece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EIC, EIT, EIE, RI</a:t>
          </a:r>
        </a:p>
      </dsp:txBody>
      <dsp:txXfrm rot="10800000">
        <a:off x="1185393" y="1619430"/>
        <a:ext cx="2056748" cy="1185394"/>
      </dsp:txXfrm>
    </dsp:sp>
    <dsp:sp modelId="{382B2B52-D486-4018-8AD0-8E012ECB9C37}">
      <dsp:nvSpPr>
        <dsp:cNvPr id="0" name=""/>
        <dsp:cNvSpPr/>
      </dsp:nvSpPr>
      <dsp:spPr>
        <a:xfrm>
          <a:off x="296348" y="1619430"/>
          <a:ext cx="1185394" cy="1185394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356" t="-2929" r="-7644" b="292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3606D-5D8C-4B45-8BB2-FDAA3CA4CE07}">
      <dsp:nvSpPr>
        <dsp:cNvPr id="0" name=""/>
        <dsp:cNvSpPr/>
      </dsp:nvSpPr>
      <dsp:spPr>
        <a:xfrm rot="10800000">
          <a:off x="889045" y="3158673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Inga Šīrante</a:t>
          </a:r>
          <a:endParaRPr lang="en-US" sz="1800" b="1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L</a:t>
          </a:r>
          <a:r>
            <a:rPr lang="lv-LV" sz="13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egal</a:t>
          </a:r>
          <a:r>
            <a:rPr lang="lv-LV" sz="13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and </a:t>
          </a:r>
          <a:r>
            <a:rPr lang="lv-LV" sz="13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Financial</a:t>
          </a:r>
          <a:r>
            <a:rPr lang="lv-LV" sz="13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lv-LV" sz="1300" kern="1200" dirty="0" err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issues</a:t>
          </a:r>
          <a:endParaRPr lang="lv-LV" sz="13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1185393" y="3158673"/>
        <a:ext cx="2056748" cy="1185394"/>
      </dsp:txXfrm>
    </dsp:sp>
    <dsp:sp modelId="{D997D906-23A0-4B11-A5D9-F0E2EA6FF46D}">
      <dsp:nvSpPr>
        <dsp:cNvPr id="0" name=""/>
        <dsp:cNvSpPr/>
      </dsp:nvSpPr>
      <dsp:spPr>
        <a:xfrm>
          <a:off x="296348" y="3158673"/>
          <a:ext cx="1185394" cy="118539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BEFCC-1F4E-4D32-AC4C-DED9E0D31759}">
      <dsp:nvSpPr>
        <dsp:cNvPr id="0" name=""/>
        <dsp:cNvSpPr/>
      </dsp:nvSpPr>
      <dsp:spPr>
        <a:xfrm rot="10800000">
          <a:off x="889045" y="80186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strike="noStrike" kern="1200">
              <a:latin typeface="Verdana" panose="020B0604030504040204" pitchFamily="34" charset="0"/>
              <a:ea typeface="Verdana" panose="020B0604030504040204" pitchFamily="34" charset="0"/>
            </a:rPr>
            <a:t>Aiga Salmiņa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strike="noStrike" kern="1200">
              <a:latin typeface="Verdana" panose="020B0604030504040204" pitchFamily="34" charset="0"/>
              <a:ea typeface="Verdana" panose="020B0604030504040204" pitchFamily="34" charset="0"/>
            </a:rPr>
            <a:t>CL5, CL6, JRC</a:t>
          </a:r>
        </a:p>
      </dsp:txBody>
      <dsp:txXfrm rot="10800000">
        <a:off x="1185393" y="80186"/>
        <a:ext cx="2056748" cy="1185394"/>
      </dsp:txXfrm>
    </dsp:sp>
    <dsp:sp modelId="{382B2B52-D486-4018-8AD0-8E012ECB9C37}">
      <dsp:nvSpPr>
        <dsp:cNvPr id="0" name=""/>
        <dsp:cNvSpPr/>
      </dsp:nvSpPr>
      <dsp:spPr>
        <a:xfrm>
          <a:off x="296348" y="80186"/>
          <a:ext cx="1185394" cy="11853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3606D-5D8C-4B45-8BB2-FDAA3CA4CE07}">
      <dsp:nvSpPr>
        <dsp:cNvPr id="0" name=""/>
        <dsp:cNvSpPr/>
      </dsp:nvSpPr>
      <dsp:spPr>
        <a:xfrm rot="10800000">
          <a:off x="889045" y="1619430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>
              <a:latin typeface="Verdana" panose="020B0604030504040204" pitchFamily="34" charset="0"/>
              <a:ea typeface="Verdana" panose="020B0604030504040204" pitchFamily="34" charset="0"/>
            </a:rPr>
            <a:t>Līga Līce da Costa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kern="1200">
              <a:latin typeface="Verdana" panose="020B0604030504040204" pitchFamily="34" charset="0"/>
              <a:ea typeface="Verdana" panose="020B0604030504040204" pitchFamily="34" charset="0"/>
            </a:rPr>
            <a:t>MSCA, ERC, ERA</a:t>
          </a:r>
        </a:p>
      </dsp:txBody>
      <dsp:txXfrm rot="10800000">
        <a:off x="1185393" y="1619430"/>
        <a:ext cx="2056748" cy="1185394"/>
      </dsp:txXfrm>
    </dsp:sp>
    <dsp:sp modelId="{D997D906-23A0-4B11-A5D9-F0E2EA6FF46D}">
      <dsp:nvSpPr>
        <dsp:cNvPr id="0" name=""/>
        <dsp:cNvSpPr/>
      </dsp:nvSpPr>
      <dsp:spPr>
        <a:xfrm>
          <a:off x="211723" y="1688005"/>
          <a:ext cx="1185394" cy="1185394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C9469-AD76-4B98-8723-830762E9E742}">
      <dsp:nvSpPr>
        <dsp:cNvPr id="0" name=""/>
        <dsp:cNvSpPr/>
      </dsp:nvSpPr>
      <dsp:spPr>
        <a:xfrm rot="10800000">
          <a:off x="889045" y="3158673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>
              <a:latin typeface="Verdana" panose="020B0604030504040204" pitchFamily="34" charset="0"/>
              <a:ea typeface="Verdana" panose="020B0604030504040204" pitchFamily="34" charset="0"/>
            </a:rPr>
            <a:t>Zane Zondaka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kern="1200">
              <a:latin typeface="Verdana" panose="020B0604030504040204" pitchFamily="34" charset="0"/>
              <a:ea typeface="Verdana" panose="020B0604030504040204" pitchFamily="34" charset="0"/>
            </a:rPr>
            <a:t>Widening</a:t>
          </a:r>
        </a:p>
      </dsp:txBody>
      <dsp:txXfrm rot="10800000">
        <a:off x="1185393" y="3158673"/>
        <a:ext cx="2056748" cy="1185394"/>
      </dsp:txXfrm>
    </dsp:sp>
    <dsp:sp modelId="{D45E4361-079F-4061-86B4-0C67664F02DF}">
      <dsp:nvSpPr>
        <dsp:cNvPr id="0" name=""/>
        <dsp:cNvSpPr/>
      </dsp:nvSpPr>
      <dsp:spPr>
        <a:xfrm>
          <a:off x="296348" y="3158673"/>
          <a:ext cx="1185394" cy="1185394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201BC-7761-40A7-81A9-CBBA2CF0BAEF}">
      <dsp:nvSpPr>
        <dsp:cNvPr id="0" name=""/>
        <dsp:cNvSpPr/>
      </dsp:nvSpPr>
      <dsp:spPr>
        <a:xfrm rot="10800000">
          <a:off x="889045" y="80186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>
              <a:latin typeface="Verdana" panose="020B0604030504040204" pitchFamily="34" charset="0"/>
              <a:ea typeface="Verdana" panose="020B0604030504040204" pitchFamily="34" charset="0"/>
            </a:rPr>
            <a:t>Jūlija Asmuss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kern="1200">
              <a:latin typeface="Verdana" panose="020B0604030504040204" pitchFamily="34" charset="0"/>
              <a:ea typeface="Verdana" panose="020B0604030504040204" pitchFamily="34" charset="0"/>
            </a:rPr>
            <a:t>Coordinator, CL4</a:t>
          </a:r>
        </a:p>
      </dsp:txBody>
      <dsp:txXfrm rot="10800000">
        <a:off x="1185393" y="80186"/>
        <a:ext cx="2056748" cy="1185394"/>
      </dsp:txXfrm>
    </dsp:sp>
    <dsp:sp modelId="{8C29486E-1643-47C2-BF8D-622C831D41D8}">
      <dsp:nvSpPr>
        <dsp:cNvPr id="0" name=""/>
        <dsp:cNvSpPr/>
      </dsp:nvSpPr>
      <dsp:spPr>
        <a:xfrm>
          <a:off x="325390" y="109228"/>
          <a:ext cx="1185394" cy="1185394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74" t="-6947" r="-2274" b="-4305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BEFCC-1F4E-4D32-AC4C-DED9E0D31759}">
      <dsp:nvSpPr>
        <dsp:cNvPr id="0" name=""/>
        <dsp:cNvSpPr/>
      </dsp:nvSpPr>
      <dsp:spPr>
        <a:xfrm rot="10800000">
          <a:off x="889045" y="1619430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>
              <a:latin typeface="Verdana" panose="020B0604030504040204" pitchFamily="34" charset="0"/>
              <a:ea typeface="Verdana" panose="020B0604030504040204" pitchFamily="34" charset="0"/>
            </a:rPr>
            <a:t>Darja Aksjonova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kern="1200">
              <a:latin typeface="Verdana" panose="020B0604030504040204" pitchFamily="34" charset="0"/>
              <a:ea typeface="Verdana" panose="020B0604030504040204" pitchFamily="34" charset="0"/>
            </a:rPr>
            <a:t>CL2, EURAXESS, Widening</a:t>
          </a:r>
        </a:p>
      </dsp:txBody>
      <dsp:txXfrm rot="10800000">
        <a:off x="1185393" y="1619430"/>
        <a:ext cx="2056748" cy="1185394"/>
      </dsp:txXfrm>
    </dsp:sp>
    <dsp:sp modelId="{382B2B52-D486-4018-8AD0-8E012ECB9C37}">
      <dsp:nvSpPr>
        <dsp:cNvPr id="0" name=""/>
        <dsp:cNvSpPr/>
      </dsp:nvSpPr>
      <dsp:spPr>
        <a:xfrm>
          <a:off x="296348" y="1619430"/>
          <a:ext cx="1185394" cy="118539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3606D-5D8C-4B45-8BB2-FDAA3CA4CE07}">
      <dsp:nvSpPr>
        <dsp:cNvPr id="0" name=""/>
        <dsp:cNvSpPr/>
      </dsp:nvSpPr>
      <dsp:spPr>
        <a:xfrm rot="10800000">
          <a:off x="889045" y="3158673"/>
          <a:ext cx="2353096" cy="1185394"/>
        </a:xfrm>
        <a:prstGeom prst="homePlate">
          <a:avLst/>
        </a:prstGeom>
        <a:solidFill>
          <a:srgbClr val="3018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272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>
              <a:latin typeface="Verdana" panose="020B0604030504040204" pitchFamily="34" charset="0"/>
              <a:ea typeface="Verdana" panose="020B0604030504040204" pitchFamily="34" charset="0"/>
            </a:rPr>
            <a:t>Lāsma Brenča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300" kern="1200">
              <a:latin typeface="Verdana" panose="020B0604030504040204" pitchFamily="34" charset="0"/>
              <a:ea typeface="Verdana" panose="020B0604030504040204" pitchFamily="34" charset="0"/>
            </a:rPr>
            <a:t>CL5, CL6</a:t>
          </a:r>
        </a:p>
      </dsp:txBody>
      <dsp:txXfrm rot="10800000">
        <a:off x="1185393" y="3158673"/>
        <a:ext cx="2056748" cy="1185394"/>
      </dsp:txXfrm>
    </dsp:sp>
    <dsp:sp modelId="{D997D906-23A0-4B11-A5D9-F0E2EA6FF46D}">
      <dsp:nvSpPr>
        <dsp:cNvPr id="0" name=""/>
        <dsp:cNvSpPr/>
      </dsp:nvSpPr>
      <dsp:spPr>
        <a:xfrm>
          <a:off x="296348" y="3158673"/>
          <a:ext cx="1185394" cy="1185394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96" t="-5026" r="-2296" b="-4497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D5349E3-2257-46A2-87AA-98208788B886}" type="datetime1">
              <a:rPr lang="it-IT" noProof="0" smtClean="0"/>
              <a:t>26/09/2024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735593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4509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4527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13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0184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8444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5605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627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0354" y="2182857"/>
            <a:ext cx="9330146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0355" y="4616228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rgbClr val="007F97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2290355" y="4318786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73" y="1508917"/>
            <a:ext cx="10456452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71550" y="2568962"/>
            <a:ext cx="2133600" cy="5988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073" y="2930838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1750" y="2930838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3073" y="3429000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8" name="Segnaposto contenuto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1750" y="3429000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81750" y="2568962"/>
            <a:ext cx="2133600" cy="5988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23" y="1508917"/>
            <a:ext cx="10666002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876300" y="2568962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0" y="2930010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27" name="Segnaposto contenuto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300" y="3429000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493172" y="2930010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21" name="Segnaposto contenuto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493172" y="3429000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10817" y="2930010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rgbClr val="007F97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24" name="Segnaposto contenuto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0817" y="3429000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493172" y="2568962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10817" y="2568962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1269588"/>
            <a:ext cx="10274324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2329633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3047429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676525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4232371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86146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40842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503752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3047429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676525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423237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86146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rgbClr val="007F97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testo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448217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523375" cy="6858000"/>
          </a:xfr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it-IT" noProof="0" dirty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0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0" y="1752601"/>
            <a:ext cx="8128000" cy="43735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000" smtClean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59B3BF5-5EA0-4E17-AB4B-664290D5DB15}" type="slidenum">
              <a:rPr lang="en-US" altLang="lv-LV" smtClean="0"/>
              <a:pPr>
                <a:defRPr/>
              </a:pPr>
              <a:t>‹#›</a:t>
            </a:fld>
            <a:endParaRPr lang="en-US" altLang="lv-LV"/>
          </a:p>
        </p:txBody>
      </p:sp>
      <p:pic>
        <p:nvPicPr>
          <p:cNvPr id="8" name="Picture 2" descr="Sākums | Latvijas Zinātnes padome">
            <a:extLst>
              <a:ext uri="{FF2B5EF4-FFF2-40B4-BE49-F238E27FC236}">
                <a16:creationId xmlns:a16="http://schemas.microsoft.com/office/drawing/2014/main" id="{8C0064B7-B908-4039-A9DD-78A64C1576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101" y="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9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ine del gior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1574388"/>
            <a:ext cx="1048502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82345" y="2630441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Segnaposto testo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3513621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esto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90512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2634433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Segnaposto testo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3513621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90512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943444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Segnaposto testo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826624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5218128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947436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egnaposto testo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826624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5218128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947436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Segnaposto testo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826624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8" name="Segnaposto testo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5218128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rgbClr val="007F97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r>
              <a:rPr lang="it-IT" noProof="0" dirty="0"/>
              <a:t>Fare clic sull'icona per inserire un'immagine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2090732"/>
            <a:ext cx="4941477" cy="635412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3246948"/>
            <a:ext cx="2133600" cy="3992"/>
          </a:xfrm>
          <a:prstGeom prst="line">
            <a:avLst/>
          </a:prstGeom>
          <a:ln w="101600">
            <a:solidFill>
              <a:srgbClr val="007F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egnaposto testo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023" y="3611052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a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85E9E7B-921E-60F4-64FC-55E92581E493}"/>
              </a:ext>
            </a:extLst>
          </p:cNvPr>
          <p:cNvSpPr/>
          <p:nvPr userDrawn="1"/>
        </p:nvSpPr>
        <p:spPr>
          <a:xfrm>
            <a:off x="6657975" y="1103600"/>
            <a:ext cx="5534025" cy="3324225"/>
          </a:xfrm>
          <a:prstGeom prst="rect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Fare clic sull'icona per inserire un grafico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85990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8551452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9" name="Segnaposto tabella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una tabella</a:t>
            </a: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egnaposto immagine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506366"/>
            <a:ext cx="10172700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Segnaposto immagine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72" name="Segnaposto testo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3" name="Segnaposto testo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4" name="Segnaposto testo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5" name="Segnaposto testo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6" name="Segnaposto testo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7" name="Segnaposto testo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8" name="Segnaposto testo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79" name="Segnaposto testo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6" name="Segnaposto immagine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69" name="Segnaposto immagine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za tempora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olo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6" name="Segnaposto testo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7" name="Segnaposto testo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2" name="Segnaposto testo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3" name="Segnaposto testo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106" name="Segnaposto testo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7" name="Segnaposto testo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it-IT" noProof="0"/>
              <a:t>Fare clic per modificare gli stili del testo dello schema</a:t>
            </a:r>
          </a:p>
        </p:txBody>
      </p:sp>
      <p:sp>
        <p:nvSpPr>
          <p:cNvPr id="108" name="Segnaposto testo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9" name="Segnaposto testo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rgbClr val="007F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tangolo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2" name="Segnaposto titolo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278129"/>
            <a:ext cx="115347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  <p:sldLayoutId id="2147483695" r:id="rId14"/>
    <p:sldLayoutId id="214748369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axess.es/spain/rebeca-mentoring-programme" TargetMode="External"/><Relationship Id="rId2" Type="http://schemas.openxmlformats.org/officeDocument/2006/relationships/hyperlink" Target="https://euraxess.ec.europa.eu/useful-information/policy-library#group-collapsib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euraxess.es/spain/news/euraxess-spain-organises-cycle-dedicated-mental-health-researchers" TargetMode="External"/><Relationship Id="rId4" Type="http://schemas.openxmlformats.org/officeDocument/2006/relationships/hyperlink" Target="https://www.euraxess.rs/serbia/euraxess-startup-hub-academy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hyperlink" Target="https://www.euraxess.gr/greece/talent-management-hub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uraxess.es/spain/euraxess-researcher-careers-beyond-academia-digital-toolkit" TargetMode="External"/><Relationship Id="rId5" Type="http://schemas.openxmlformats.org/officeDocument/2006/relationships/hyperlink" Target="https://www.euraxess.rs/serbia/euraxess-startup-hub-digital-toolkit" TargetMode="External"/><Relationship Id="rId4" Type="http://schemas.openxmlformats.org/officeDocument/2006/relationships/image" Target="../media/image45.sv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svg"/><Relationship Id="rId11" Type="http://schemas.openxmlformats.org/officeDocument/2006/relationships/hyperlink" Target="https://european-research-area.ec.europa.eu/" TargetMode="External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rofile.php?id=100093344322682" TargetMode="External"/><Relationship Id="rId3" Type="http://schemas.openxmlformats.org/officeDocument/2006/relationships/hyperlink" Target="https://www.buzzsprout.com/1998474/15421581-exploring-euraxess-china-and-the-china-europe-research-exchange?t=0&amp;fbclid=IwZXh0bgNhZW0CMTAAAR36Y_G2nsr8ghOxHpq2JBaJyrpkrtZ4vxHD_uhlNxnlbCc-mNIyvj6mbO4_aem_PYHKgRMHR70CSqiQ7-PB0Q" TargetMode="External"/><Relationship Id="rId7" Type="http://schemas.openxmlformats.org/officeDocument/2006/relationships/hyperlink" Target="https://www.linkedin.com/company/euraxess-smart-talks-podcast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.spotify.com/show/0FsFvR8A2y8zf4h0cv35zJ" TargetMode="External"/><Relationship Id="rId5" Type="http://schemas.openxmlformats.org/officeDocument/2006/relationships/hyperlink" Target="https://www.buzzsprout.com/1998474" TargetMode="External"/><Relationship Id="rId10" Type="http://schemas.openxmlformats.org/officeDocument/2006/relationships/hyperlink" Target="https://twitter.com/EURAXESmarTalks" TargetMode="External"/><Relationship Id="rId4" Type="http://schemas.openxmlformats.org/officeDocument/2006/relationships/image" Target="../media/image73.jpeg"/><Relationship Id="rId9" Type="http://schemas.openxmlformats.org/officeDocument/2006/relationships/hyperlink" Target="https://www.instagram.com/euraxess_smart_talk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hyperlink" Target="https://www.lzp.gov.lv/lv/strukturvieniba/apvarsnis-eiropa-nacionalais-kontaktpunkts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buDOB_oukQ" TargetMode="External"/><Relationship Id="rId2" Type="http://schemas.openxmlformats.org/officeDocument/2006/relationships/hyperlink" Target="https://european-research-area.ec.europa.eu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11ED80D-F5FA-241F-2197-CFFE49769897}"/>
              </a:ext>
            </a:extLst>
          </p:cNvPr>
          <p:cNvSpPr txBox="1"/>
          <p:nvPr/>
        </p:nvSpPr>
        <p:spPr>
          <a:xfrm>
            <a:off x="5994400" y="2869982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Parallel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Sessions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representatives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English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10:05 – 10:45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ViA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HRS4R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preparation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documents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10:45 – 11:15 RTU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HRS4R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preparation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documents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11:15 – 12:00 LU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HRS4R process and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preparation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documents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Introduction and outline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Overview of the Human resources Strategy for researchers. General information on the existing practices. What are the steps of HRS4R implementation</a:t>
            </a:r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(</a:t>
            </a:r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Expert for European Commission in WG Network Management and WG Portal Administrators, of EURAXESS network. A lead assessor in HRS4R process for the European Commission associate professor and leading researcher Milan Zdravkovic)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7D75439D-2777-A97C-18BA-F7922763E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" y="171867"/>
            <a:ext cx="3365500" cy="12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8691B980-78B9-9DB1-C0AA-D999C3291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94" y="536538"/>
            <a:ext cx="951865" cy="66661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C0C880-5465-9AB8-CC2B-9275DDCEA386}"/>
              </a:ext>
            </a:extLst>
          </p:cNvPr>
          <p:cNvSpPr txBox="1"/>
          <p:nvPr/>
        </p:nvSpPr>
        <p:spPr>
          <a:xfrm>
            <a:off x="134621" y="1594852"/>
            <a:ext cx="611124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Human Resources Strategy for Researchers development and implementation practices in Higher Educational Institutions in Latvia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 September, 2024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Raina </a:t>
            </a:r>
            <a:r>
              <a:rPr lang="en-US" sz="1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bulv</a:t>
            </a:r>
            <a:r>
              <a:rPr lang="en-US" sz="1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19, Small hall and Room 240, University of Latvia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Riga, Latvia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10:00 – 10:05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Introduction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Latvian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10:05 – 10:25 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Latvian Council of Science support measures</a:t>
            </a:r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(Latvian Council of Science Head of </a:t>
            </a:r>
            <a:r>
              <a:rPr lang="en-GB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 Research Program Unit​ </a:t>
            </a:r>
            <a:r>
              <a:rPr lang="en-US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M.Bundule</a:t>
            </a:r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10:25 – 10:45 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Postdoc Latvia project and opportunities</a:t>
            </a:r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D.Aksjonova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10:45 – 11:05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Latvian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Council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Science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Horizon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National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contactpoint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support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measures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statistics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overview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services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provided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Horizon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National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contactpoint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senior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expert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L.Brenča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Cluster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and 6)</a:t>
            </a:r>
            <a:endParaRPr lang="lv-LV" sz="12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36582-50BD-3DC0-982C-1E16E030C435}"/>
              </a:ext>
            </a:extLst>
          </p:cNvPr>
          <p:cNvSpPr txBox="1"/>
          <p:nvPr/>
        </p:nvSpPr>
        <p:spPr>
          <a:xfrm>
            <a:off x="6150612" y="565076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11:05 – 11:30 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ERA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Talent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platform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EURAXESS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project</a:t>
            </a:r>
            <a:r>
              <a:rPr lang="lv-LV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services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Horizon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National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contactpoint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senior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expert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D.Aksjonova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Cluster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EURAXESS, Widening,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Bauhaus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11:30 -11:50 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Research Infrastructures and new strategic documents</a:t>
            </a:r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Horizon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National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contactpoint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senior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expert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M.Plotniece</a:t>
            </a:r>
            <a:r>
              <a:rPr lang="en-US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EIE, EIC, RI, EIT)</a:t>
            </a:r>
            <a:endParaRPr lang="en-GB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11:50 – 12:00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Questions</a:t>
            </a:r>
            <a:r>
              <a:rPr lang="lv-LV" sz="1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lv-LV" sz="1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62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F63456-555C-4DB5-D2BE-243CB18EFCA6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FDD66207-2662-7BC3-DE00-DED5BB009C1A}"/>
              </a:ext>
            </a:extLst>
          </p:cNvPr>
          <p:cNvGrpSpPr/>
          <p:nvPr/>
        </p:nvGrpSpPr>
        <p:grpSpPr>
          <a:xfrm>
            <a:off x="8154950" y="1037398"/>
            <a:ext cx="3321934" cy="1067791"/>
            <a:chOff x="8154950" y="1037398"/>
            <a:chExt cx="3321934" cy="1067791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A5BDCD96-DCD0-388E-0165-E7B0683792EB}"/>
                </a:ext>
              </a:extLst>
            </p:cNvPr>
            <p:cNvSpPr/>
            <p:nvPr/>
          </p:nvSpPr>
          <p:spPr>
            <a:xfrm>
              <a:off x="9455917" y="1037398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C0D92F5A-F66F-CCC8-862E-911A68B02286}"/>
                </a:ext>
              </a:extLst>
            </p:cNvPr>
            <p:cNvSpPr/>
            <p:nvPr/>
          </p:nvSpPr>
          <p:spPr>
            <a:xfrm>
              <a:off x="8154950" y="1385189"/>
              <a:ext cx="3321934" cy="720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C60A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HORIZON-WIDERA-2022-ERA-IBA 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8E96E8C-D554-1C56-416D-60EE30947F0B}"/>
                </a:ext>
              </a:extLst>
            </p:cNvPr>
            <p:cNvSpPr txBox="1"/>
            <p:nvPr/>
          </p:nvSpPr>
          <p:spPr>
            <a:xfrm>
              <a:off x="8154952" y="1067023"/>
              <a:ext cx="2107634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lv-LV" sz="2400" b="1" dirty="0">
                  <a:solidFill>
                    <a:srgbClr val="C60A82"/>
                  </a:solidFill>
                  <a:latin typeface="Avenir Next LT Pro Light" panose="020B0304020202020204" pitchFamily="34" charset="0"/>
                </a:rPr>
                <a:t>Konkurss</a:t>
              </a:r>
              <a:endParaRPr lang="it-IT" sz="2400" b="1" dirty="0">
                <a:solidFill>
                  <a:srgbClr val="C60A82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058547F-796A-0AF0-A35A-AD48BDB3FE59}"/>
              </a:ext>
            </a:extLst>
          </p:cNvPr>
          <p:cNvGrpSpPr/>
          <p:nvPr/>
        </p:nvGrpSpPr>
        <p:grpSpPr>
          <a:xfrm>
            <a:off x="8154950" y="2457478"/>
            <a:ext cx="3321934" cy="1038166"/>
            <a:chOff x="8154950" y="2457478"/>
            <a:chExt cx="3321934" cy="1038166"/>
          </a:xfrm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F819376B-AD8D-0C94-49B5-2DE5A967F87A}"/>
                </a:ext>
              </a:extLst>
            </p:cNvPr>
            <p:cNvSpPr/>
            <p:nvPr/>
          </p:nvSpPr>
          <p:spPr>
            <a:xfrm>
              <a:off x="9455917" y="2542931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FF482AD4-E561-3C50-A017-3C92F51B50A1}"/>
                </a:ext>
              </a:extLst>
            </p:cNvPr>
            <p:cNvSpPr/>
            <p:nvPr/>
          </p:nvSpPr>
          <p:spPr>
            <a:xfrm>
              <a:off x="8154950" y="2775644"/>
              <a:ext cx="3321934" cy="720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C60A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Horizon-CSA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E911D1B-35A8-8B06-381D-600E41A4BB7F}"/>
                </a:ext>
              </a:extLst>
            </p:cNvPr>
            <p:cNvSpPr txBox="1"/>
            <p:nvPr/>
          </p:nvSpPr>
          <p:spPr>
            <a:xfrm>
              <a:off x="8154952" y="2457478"/>
              <a:ext cx="2553688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lv-LV" sz="2400" b="1" dirty="0">
                  <a:solidFill>
                    <a:srgbClr val="C60A82"/>
                  </a:solidFill>
                  <a:latin typeface="Avenir Next LT Pro Light" panose="020B0304020202020204" pitchFamily="34" charset="0"/>
                </a:rPr>
                <a:t>Konkursa tips</a:t>
              </a:r>
              <a:endParaRPr lang="it-IT" sz="2400" b="1" dirty="0">
                <a:solidFill>
                  <a:srgbClr val="C60A82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1574EABF-25CD-6BB5-825E-8E504D5ADEC4}"/>
              </a:ext>
            </a:extLst>
          </p:cNvPr>
          <p:cNvGrpSpPr/>
          <p:nvPr/>
        </p:nvGrpSpPr>
        <p:grpSpPr>
          <a:xfrm>
            <a:off x="8154950" y="3760337"/>
            <a:ext cx="3321934" cy="1073862"/>
            <a:chOff x="8154950" y="3760337"/>
            <a:chExt cx="3321934" cy="1073862"/>
          </a:xfrm>
        </p:grpSpPr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25284AC8-6475-0427-C097-8F0F7F71E5C9}"/>
                </a:ext>
              </a:extLst>
            </p:cNvPr>
            <p:cNvSpPr/>
            <p:nvPr/>
          </p:nvSpPr>
          <p:spPr>
            <a:xfrm>
              <a:off x="8154950" y="4114199"/>
              <a:ext cx="3321934" cy="720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C60A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4 Millions €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54F8EC2-36C1-45E4-0FDB-33B35A379F8A}"/>
                </a:ext>
              </a:extLst>
            </p:cNvPr>
            <p:cNvSpPr txBox="1"/>
            <p:nvPr/>
          </p:nvSpPr>
          <p:spPr>
            <a:xfrm>
              <a:off x="8154952" y="3760337"/>
              <a:ext cx="130096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lv-LV" sz="2400" b="1" dirty="0">
                  <a:solidFill>
                    <a:srgbClr val="C60A82"/>
                  </a:solidFill>
                  <a:latin typeface="Avenir Next LT Pro Light" panose="020B0304020202020204" pitchFamily="34" charset="0"/>
                </a:rPr>
                <a:t>Budžets</a:t>
              </a:r>
              <a:endParaRPr lang="it-IT" sz="2400" b="1" dirty="0">
                <a:solidFill>
                  <a:srgbClr val="C60A82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7C8A4BB4-3D68-DAAB-0C16-8F538BFEC41A}"/>
              </a:ext>
            </a:extLst>
          </p:cNvPr>
          <p:cNvGrpSpPr/>
          <p:nvPr/>
        </p:nvGrpSpPr>
        <p:grpSpPr>
          <a:xfrm>
            <a:off x="8154950" y="5271941"/>
            <a:ext cx="3321934" cy="1053756"/>
            <a:chOff x="8154950" y="5271941"/>
            <a:chExt cx="3321934" cy="1053756"/>
          </a:xfrm>
        </p:grpSpPr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6C65741C-B74B-F427-F1D7-03BABD01E767}"/>
                </a:ext>
              </a:extLst>
            </p:cNvPr>
            <p:cNvSpPr/>
            <p:nvPr/>
          </p:nvSpPr>
          <p:spPr>
            <a:xfrm>
              <a:off x="8154950" y="5605697"/>
              <a:ext cx="3321934" cy="7200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C60A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1 march 2023</a:t>
              </a:r>
            </a:p>
            <a:p>
              <a:pPr algn="ctr"/>
              <a:r>
                <a:rPr lang="en-US" sz="1400" dirty="0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36 months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505DAF3-761E-C453-5DBB-617EFDCDC6AE}"/>
                </a:ext>
              </a:extLst>
            </p:cNvPr>
            <p:cNvSpPr txBox="1"/>
            <p:nvPr/>
          </p:nvSpPr>
          <p:spPr>
            <a:xfrm>
              <a:off x="8154952" y="5271941"/>
              <a:ext cx="244192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lv-LV" sz="2400" b="1" dirty="0">
                  <a:solidFill>
                    <a:srgbClr val="C60A82"/>
                  </a:solidFill>
                  <a:latin typeface="Avenir Next LT Pro Light" panose="020B0304020202020204" pitchFamily="34" charset="0"/>
                </a:rPr>
                <a:t>Sākuma datums</a:t>
              </a:r>
              <a:endParaRPr lang="it-IT" sz="2400" b="1" dirty="0">
                <a:solidFill>
                  <a:srgbClr val="C60A82"/>
                </a:solidFill>
                <a:latin typeface="Avenir Next LT Pro Light" panose="020B0304020202020204" pitchFamily="34" charset="0"/>
              </a:endParaRPr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D142688-9A1D-72F4-79A7-969BC5AA03D2}"/>
              </a:ext>
            </a:extLst>
          </p:cNvPr>
          <p:cNvSpPr txBox="1"/>
          <p:nvPr/>
        </p:nvSpPr>
        <p:spPr>
          <a:xfrm>
            <a:off x="715116" y="1809454"/>
            <a:ext cx="70479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chemeClr val="bg1"/>
                </a:solidFill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ERA TALENT </a:t>
            </a:r>
            <a:r>
              <a:rPr lang="lv-LV" sz="1800" dirty="0">
                <a:solidFill>
                  <a:schemeClr val="bg1"/>
                </a:solidFill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 projekts kura galvenais mērķis sniegt </a:t>
            </a:r>
            <a:r>
              <a:rPr lang="lv-LV" sz="1800" dirty="0" err="1">
                <a:solidFill>
                  <a:schemeClr val="bg1"/>
                </a:solidFill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atblastu</a:t>
            </a:r>
            <a:r>
              <a:rPr lang="lv-LV" sz="1800" dirty="0">
                <a:solidFill>
                  <a:schemeClr val="bg1"/>
                </a:solidFill>
                <a:effectLst/>
                <a:latin typeface="Avenir Next LT Pro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zinātniekiem ne tikai ģeogrāfiska mobilitātē bet arī starp sektoriem (no akadēmijas uz uzņēmumu, vai uz valsts pārvaldi)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ERA TALENT 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pieci digitāli </a:t>
            </a:r>
            <a:r>
              <a:rPr lang="lv-LV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Habi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sniegs atbalstu un padziļinātu informāciju par to kādas zinātniekiem un zinātniskām </a:t>
            </a:r>
            <a:r>
              <a:rPr lang="lv-LV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institūcijam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ir iespējas. Kopā ar EURAXESS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BHOs 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un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EURAXESS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atbalsta centriem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), 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kā vienas pieturas aģentūra, kuras pamatā ir starpvalstu un </a:t>
            </a:r>
            <a:r>
              <a:rPr lang="lv-LV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daudzdisciplīnu</a:t>
            </a:r>
            <a:r>
              <a:rPr lang="lv-LV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struktūra, kas izveidota, pamatojoties uz vienotu sistēmu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.</a:t>
            </a:r>
            <a:endParaRPr lang="it-IT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E099A65-9CE1-AE4B-76DF-2B1CD5A90A3D}"/>
              </a:ext>
            </a:extLst>
          </p:cNvPr>
          <p:cNvGrpSpPr/>
          <p:nvPr/>
        </p:nvGrpSpPr>
        <p:grpSpPr>
          <a:xfrm>
            <a:off x="566251" y="251996"/>
            <a:ext cx="5605777" cy="1440000"/>
            <a:chOff x="576083" y="199549"/>
            <a:chExt cx="5605777" cy="1440000"/>
          </a:xfrm>
        </p:grpSpPr>
        <p:pic>
          <p:nvPicPr>
            <p:cNvPr id="34" name="Elemento grafico 33" descr="Tiro a segno contorno">
              <a:extLst>
                <a:ext uri="{FF2B5EF4-FFF2-40B4-BE49-F238E27FC236}">
                  <a16:creationId xmlns:a16="http://schemas.microsoft.com/office/drawing/2014/main" id="{71A1AD01-62F6-0561-67C4-214DC6ABB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6083" y="199549"/>
              <a:ext cx="1440000" cy="1440000"/>
            </a:xfrm>
            <a:prstGeom prst="rect">
              <a:avLst/>
            </a:prstGeom>
          </p:spPr>
        </p:pic>
        <p:sp>
          <p:nvSpPr>
            <p:cNvPr id="35" name="Titolo 2">
              <a:extLst>
                <a:ext uri="{FF2B5EF4-FFF2-40B4-BE49-F238E27FC236}">
                  <a16:creationId xmlns:a16="http://schemas.microsoft.com/office/drawing/2014/main" id="{0D96EDA9-FBFD-4F27-A342-163BD033D451}"/>
                </a:ext>
              </a:extLst>
            </p:cNvPr>
            <p:cNvSpPr txBox="1">
              <a:spLocks/>
            </p:cNvSpPr>
            <p:nvPr/>
          </p:nvSpPr>
          <p:spPr>
            <a:xfrm>
              <a:off x="1910219" y="640630"/>
              <a:ext cx="4271641" cy="610863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 spc="10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lv-LV" sz="4000" dirty="0">
                  <a:solidFill>
                    <a:schemeClr val="bg2"/>
                  </a:solidFill>
                  <a:latin typeface="Avenir Next LT Pro Light" panose="020B0304020202020204" pitchFamily="34" charset="0"/>
                </a:rPr>
                <a:t>Galvenais mērķis</a:t>
              </a:r>
              <a:endParaRPr lang="it-IT" sz="4000" dirty="0">
                <a:solidFill>
                  <a:schemeClr val="bg2"/>
                </a:solidFill>
                <a:latin typeface="Avenir Next LT Pro Light" panose="020B03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31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92C5F088-532E-7F64-32F8-08701CF096E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Policy Library | EURAXESS (europa.eu)</a:t>
            </a:r>
            <a:endParaRPr lang="lv-LV" dirty="0"/>
          </a:p>
          <a:p>
            <a:r>
              <a:rPr lang="en-GB" dirty="0">
                <a:hlinkClick r:id="rId3"/>
              </a:rPr>
              <a:t>REBECA mentoring programme | EURAXESS</a:t>
            </a:r>
            <a:endParaRPr lang="lv-LV" dirty="0"/>
          </a:p>
          <a:p>
            <a:r>
              <a:rPr lang="en-GB" dirty="0">
                <a:hlinkClick r:id="rId4"/>
              </a:rPr>
              <a:t>EURAXESS Startup Hub Entrepreneur Leadership Academy | EURAXESS</a:t>
            </a:r>
            <a:endParaRPr lang="lv-LV" dirty="0"/>
          </a:p>
          <a:p>
            <a:r>
              <a:rPr lang="en-GB" dirty="0">
                <a:hlinkClick r:id="rId5"/>
              </a:rPr>
              <a:t>EURAXESS-Spain organises a cycle dedicated to the mental health of researchers. | EURAXESS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237647-E50C-6F52-8FC4-172C0FB3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Saites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81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80DED2F-5971-F92D-4D73-D67AC8E0379F}"/>
              </a:ext>
            </a:extLst>
          </p:cNvPr>
          <p:cNvSpPr/>
          <p:nvPr/>
        </p:nvSpPr>
        <p:spPr>
          <a:xfrm>
            <a:off x="744038" y="1926110"/>
            <a:ext cx="2318721" cy="4439043"/>
          </a:xfrm>
          <a:prstGeom prst="roundRect">
            <a:avLst/>
          </a:prstGeom>
          <a:solidFill>
            <a:schemeClr val="tx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160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Pieci virtuāli centri, kas darbojas kā vienas pieturas aģentūras, pamatojoties uz daudznozaru komandām, starpvalstu un pārrobežu koordinētām struktūrām talantu pārvaldības pakalpojumiem.</a:t>
            </a:r>
            <a:endParaRPr lang="en-US" sz="1600" dirty="0">
              <a:solidFill>
                <a:srgbClr val="0085AC"/>
              </a:solidFill>
              <a:latin typeface="Avenir Next LT Pro Light" panose="020B030402020202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9017A01-9A99-5968-7675-432506710BCA}"/>
              </a:ext>
            </a:extLst>
          </p:cNvPr>
          <p:cNvGrpSpPr/>
          <p:nvPr/>
        </p:nvGrpSpPr>
        <p:grpSpPr>
          <a:xfrm>
            <a:off x="471972" y="37499"/>
            <a:ext cx="1792912" cy="1992035"/>
            <a:chOff x="408546" y="-126924"/>
            <a:chExt cx="1792912" cy="1992035"/>
          </a:xfrm>
        </p:grpSpPr>
        <p:pic>
          <p:nvPicPr>
            <p:cNvPr id="28" name="Elemento grafico 27" descr="Obiettivo contorno">
              <a:extLst>
                <a:ext uri="{FF2B5EF4-FFF2-40B4-BE49-F238E27FC236}">
                  <a16:creationId xmlns:a16="http://schemas.microsoft.com/office/drawing/2014/main" id="{EAC4BA75-A532-7AFB-8B45-D7840C08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8546" y="425111"/>
              <a:ext cx="1440000" cy="1440000"/>
            </a:xfrm>
            <a:prstGeom prst="rect">
              <a:avLst/>
            </a:prstGeom>
          </p:spPr>
        </p:pic>
        <p:pic>
          <p:nvPicPr>
            <p:cNvPr id="29" name="Elemento grafico 28" descr="Obiettivo contorno">
              <a:extLst>
                <a:ext uri="{FF2B5EF4-FFF2-40B4-BE49-F238E27FC236}">
                  <a16:creationId xmlns:a16="http://schemas.microsoft.com/office/drawing/2014/main" id="{55E0EB4B-4574-3B7D-D4F4-9613A171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1458" y="-126924"/>
              <a:ext cx="1440000" cy="144000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B47622-18D7-11B6-2478-ECD0A6D60815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CC68C39C-5A8F-F1C2-AA8D-144CF07410BA}"/>
              </a:ext>
            </a:extLst>
          </p:cNvPr>
          <p:cNvSpPr txBox="1">
            <a:spLocks/>
          </p:cNvSpPr>
          <p:nvPr/>
        </p:nvSpPr>
        <p:spPr>
          <a:xfrm>
            <a:off x="2264884" y="676373"/>
            <a:ext cx="4872688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B17D801-9D55-568D-11B3-CF59FE85EEE0}"/>
              </a:ext>
            </a:extLst>
          </p:cNvPr>
          <p:cNvSpPr/>
          <p:nvPr/>
        </p:nvSpPr>
        <p:spPr>
          <a:xfrm>
            <a:off x="3334827" y="2381458"/>
            <a:ext cx="2387547" cy="3759157"/>
          </a:xfrm>
          <a:prstGeom prst="roundRect">
            <a:avLst/>
          </a:prstGeom>
          <a:noFill/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160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Zinātnieku karjeras attīstības rīki un iespējas. Sadarbības, finansēšanas  programmas un informatīvi semināri.</a:t>
            </a:r>
            <a:endParaRPr lang="en-US" sz="1600" b="1" i="0" strike="noStrike" baseline="0" dirty="0">
              <a:solidFill>
                <a:srgbClr val="0085AC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7F8DDBC3-C18B-F394-15BA-65426E13E05F}"/>
              </a:ext>
            </a:extLst>
          </p:cNvPr>
          <p:cNvSpPr/>
          <p:nvPr/>
        </p:nvSpPr>
        <p:spPr>
          <a:xfrm>
            <a:off x="6068113" y="2349919"/>
            <a:ext cx="2477729" cy="3845884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1600" i="0" strike="noStrike" baseline="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Finansēšanas iespējas no katras valsts pieejamas portālā. </a:t>
            </a:r>
            <a:r>
              <a:rPr lang="lv-LV" sz="1600" i="0" strike="noStrike" baseline="0" dirty="0" err="1">
                <a:solidFill>
                  <a:srgbClr val="0085AC"/>
                </a:solidFill>
                <a:latin typeface="Avenir Next LT Pro Light" panose="020B0304020202020204" pitchFamily="34" charset="0"/>
              </a:rPr>
              <a:t>Mentoringa</a:t>
            </a:r>
            <a:r>
              <a:rPr lang="lv-LV" sz="1600" i="0" strike="noStrike" baseline="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 programmas, tīklošanas pasākumi. Personalizētas konsultācijas.</a:t>
            </a:r>
            <a:endParaRPr lang="it-IT" sz="1600" dirty="0">
              <a:solidFill>
                <a:srgbClr val="0085AC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D21E3A4-8A2C-7F41-7DDE-6721A637E8AE}"/>
              </a:ext>
            </a:extLst>
          </p:cNvPr>
          <p:cNvSpPr/>
          <p:nvPr/>
        </p:nvSpPr>
        <p:spPr>
          <a:xfrm>
            <a:off x="8891581" y="2349919"/>
            <a:ext cx="2477729" cy="3845884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160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Visi pakalpojumi vienuviet EURAXESS mājas lapā</a:t>
            </a:r>
            <a:r>
              <a:rPr lang="en-US" sz="160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.</a:t>
            </a:r>
            <a:r>
              <a:rPr lang="lv-LV" sz="160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 Darba sludinājumi, apmācības, karjeras testēšanas rīki </a:t>
            </a:r>
            <a:r>
              <a:rPr lang="lv-LV" sz="1600" dirty="0" err="1">
                <a:solidFill>
                  <a:srgbClr val="0085AC"/>
                </a:solidFill>
                <a:latin typeface="Avenir Next LT Pro Light" panose="020B0304020202020204" pitchFamily="34" charset="0"/>
              </a:rPr>
              <a:t>uc</a:t>
            </a:r>
            <a:r>
              <a:rPr lang="lv-LV" sz="1600" dirty="0">
                <a:solidFill>
                  <a:srgbClr val="0085AC"/>
                </a:solidFill>
                <a:latin typeface="Avenir Next LT Pro Light" panose="020B0304020202020204" pitchFamily="34" charset="0"/>
              </a:rPr>
              <a:t>.</a:t>
            </a:r>
            <a:endParaRPr lang="en-US" sz="1600" dirty="0">
              <a:solidFill>
                <a:srgbClr val="0085AC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13" name="Graphic 12" descr="Server outline">
            <a:extLst>
              <a:ext uri="{FF2B5EF4-FFF2-40B4-BE49-F238E27FC236}">
                <a16:creationId xmlns:a16="http://schemas.microsoft.com/office/drawing/2014/main" id="{4EE05B92-93EF-B48F-C1A8-53476F36C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9777" y="5182976"/>
            <a:ext cx="914400" cy="914400"/>
          </a:xfrm>
          <a:prstGeom prst="rect">
            <a:avLst/>
          </a:prstGeom>
        </p:spPr>
      </p:pic>
      <p:pic>
        <p:nvPicPr>
          <p:cNvPr id="15" name="Graphic 14" descr="Scientist female outline">
            <a:extLst>
              <a:ext uri="{FF2B5EF4-FFF2-40B4-BE49-F238E27FC236}">
                <a16:creationId xmlns:a16="http://schemas.microsoft.com/office/drawing/2014/main" id="{C19AAB56-C704-0B31-675A-3711759F0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1400" y="5182976"/>
            <a:ext cx="914400" cy="914400"/>
          </a:xfrm>
          <a:prstGeom prst="rect">
            <a:avLst/>
          </a:prstGeom>
        </p:spPr>
      </p:pic>
      <p:pic>
        <p:nvPicPr>
          <p:cNvPr id="17" name="Graphic 16" descr="Connected outline">
            <a:extLst>
              <a:ext uri="{FF2B5EF4-FFF2-40B4-BE49-F238E27FC236}">
                <a16:creationId xmlns:a16="http://schemas.microsoft.com/office/drawing/2014/main" id="{754622C3-8776-6061-9B4C-5C31FE179A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46199" y="5182976"/>
            <a:ext cx="914400" cy="914400"/>
          </a:xfrm>
          <a:prstGeom prst="rect">
            <a:avLst/>
          </a:prstGeom>
        </p:spPr>
      </p:pic>
      <p:pic>
        <p:nvPicPr>
          <p:cNvPr id="19" name="Graphic 18" descr="Internet outline">
            <a:extLst>
              <a:ext uri="{FF2B5EF4-FFF2-40B4-BE49-F238E27FC236}">
                <a16:creationId xmlns:a16="http://schemas.microsoft.com/office/drawing/2014/main" id="{60C27FEB-A2F0-B02D-518C-73B19A106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73245" y="5182976"/>
            <a:ext cx="914400" cy="914400"/>
          </a:xfrm>
          <a:prstGeom prst="rect">
            <a:avLst/>
          </a:prstGeom>
        </p:spPr>
      </p:pic>
      <p:sp>
        <p:nvSpPr>
          <p:cNvPr id="10" name="Titolo 2">
            <a:extLst>
              <a:ext uri="{FF2B5EF4-FFF2-40B4-BE49-F238E27FC236}">
                <a16:creationId xmlns:a16="http://schemas.microsoft.com/office/drawing/2014/main" id="{BF530826-054B-2745-457F-C5CBC8D53FAA}"/>
              </a:ext>
            </a:extLst>
          </p:cNvPr>
          <p:cNvSpPr txBox="1">
            <a:spLocks/>
          </p:cNvSpPr>
          <p:nvPr/>
        </p:nvSpPr>
        <p:spPr>
          <a:xfrm>
            <a:off x="2061687" y="693077"/>
            <a:ext cx="4788090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Projekta mērķi</a:t>
            </a:r>
            <a:endParaRPr lang="it-IT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7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lemento grafico 30" descr="Arco e freccia contorno">
            <a:extLst>
              <a:ext uri="{FF2B5EF4-FFF2-40B4-BE49-F238E27FC236}">
                <a16:creationId xmlns:a16="http://schemas.microsoft.com/office/drawing/2014/main" id="{9C355082-8E25-91E7-3ED8-C36DE5835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387" y="278508"/>
            <a:ext cx="1440000" cy="1440000"/>
          </a:xfrm>
          <a:prstGeom prst="rect">
            <a:avLst/>
          </a:prstGeom>
        </p:spPr>
      </p:pic>
      <p:sp>
        <p:nvSpPr>
          <p:cNvPr id="2" name="Titolo 2">
            <a:extLst>
              <a:ext uri="{FF2B5EF4-FFF2-40B4-BE49-F238E27FC236}">
                <a16:creationId xmlns:a16="http://schemas.microsoft.com/office/drawing/2014/main" id="{5EE5F7D6-9F0E-3266-A3CB-B14F07832BD2}"/>
              </a:ext>
            </a:extLst>
          </p:cNvPr>
          <p:cNvSpPr txBox="1">
            <a:spLocks/>
          </p:cNvSpPr>
          <p:nvPr/>
        </p:nvSpPr>
        <p:spPr>
          <a:xfrm>
            <a:off x="1706269" y="621322"/>
            <a:ext cx="8658222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9626A17-27BB-DED6-6B0B-BA32AD2F3EAB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DA26610-5562-E3AF-A03A-88A7FEEAB49B}"/>
              </a:ext>
            </a:extLst>
          </p:cNvPr>
          <p:cNvSpPr/>
          <p:nvPr/>
        </p:nvSpPr>
        <p:spPr>
          <a:xfrm>
            <a:off x="1067667" y="2319247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dirty="0" err="1">
                <a:latin typeface="Avenir Next LT Pro Light" panose="020B0304020202020204" pitchFamily="34" charset="0"/>
                <a:hlinkClick r:id="rId5"/>
              </a:rPr>
              <a:t>Euraxess</a:t>
            </a:r>
            <a:r>
              <a:rPr lang="it-IT" dirty="0">
                <a:latin typeface="Avenir Next LT Pro Light" panose="020B0304020202020204" pitchFamily="34" charset="0"/>
                <a:hlinkClick r:id="rId5"/>
              </a:rPr>
              <a:t> Startup Hub</a:t>
            </a:r>
            <a:endParaRPr lang="it-IT" dirty="0">
              <a:latin typeface="Avenir Next LT Pro Light" panose="020B030402020202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147F820-90CE-62A7-89EB-D4293839D66E}"/>
              </a:ext>
            </a:extLst>
          </p:cNvPr>
          <p:cNvSpPr/>
          <p:nvPr/>
        </p:nvSpPr>
        <p:spPr>
          <a:xfrm>
            <a:off x="1067667" y="3002049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sz="1800" dirty="0" err="1">
                <a:latin typeface="Avenir Next LT Pro Light" panose="020B0304020202020204" pitchFamily="34" charset="0"/>
                <a:hlinkClick r:id="rId6"/>
              </a:rPr>
              <a:t>Research</a:t>
            </a:r>
            <a:r>
              <a:rPr lang="it-IT" sz="1800" dirty="0">
                <a:latin typeface="Avenir Next LT Pro Light" panose="020B0304020202020204" pitchFamily="34" charset="0"/>
                <a:hlinkClick r:id="rId6"/>
              </a:rPr>
              <a:t> Career Beyond Academia </a:t>
            </a:r>
            <a:endParaRPr lang="it-IT" sz="1800" dirty="0">
              <a:latin typeface="Avenir Next LT Pro Light" panose="020B030402020202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1F3A9A4-674E-D8F1-3583-178FDB48BC04}"/>
              </a:ext>
            </a:extLst>
          </p:cNvPr>
          <p:cNvSpPr/>
          <p:nvPr/>
        </p:nvSpPr>
        <p:spPr>
          <a:xfrm>
            <a:off x="1067667" y="3659017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sz="1800" dirty="0" err="1">
                <a:latin typeface="Avenir Next LT Pro Light" panose="020B0304020202020204" pitchFamily="34" charset="0"/>
                <a:hlinkClick r:id="rId7"/>
              </a:rPr>
              <a:t>Research</a:t>
            </a:r>
            <a:r>
              <a:rPr lang="it-IT" sz="1800" dirty="0">
                <a:latin typeface="Avenir Next LT Pro Light" panose="020B0304020202020204" pitchFamily="34" charset="0"/>
                <a:hlinkClick r:id="rId7"/>
              </a:rPr>
              <a:t> Careers in Academia </a:t>
            </a:r>
            <a:endParaRPr lang="it-IT" sz="1800" dirty="0">
              <a:latin typeface="Avenir Next LT Pro Light" panose="020B0304020202020204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ECCCE38-9B0E-D0BD-20E6-B19C35FE4BB5}"/>
              </a:ext>
            </a:extLst>
          </p:cNvPr>
          <p:cNvSpPr/>
          <p:nvPr/>
        </p:nvSpPr>
        <p:spPr>
          <a:xfrm>
            <a:off x="1067667" y="4341819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it-IT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Supporting</a:t>
            </a:r>
            <a:r>
              <a:rPr lang="it-IT" dirty="0">
                <a:latin typeface="Avenir Next LT Pro Light" panose="020B0304020202020204" pitchFamily="34" charset="0"/>
              </a:rPr>
              <a:t> </a:t>
            </a:r>
            <a:r>
              <a:rPr lang="it-IT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Talent </a:t>
            </a:r>
            <a:r>
              <a:rPr lang="it-IT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Circulation</a:t>
            </a:r>
            <a:endParaRPr lang="it-IT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812B852-3848-67AD-FCB8-245EA6505053}"/>
              </a:ext>
            </a:extLst>
          </p:cNvPr>
          <p:cNvSpPr/>
          <p:nvPr/>
        </p:nvSpPr>
        <p:spPr>
          <a:xfrm>
            <a:off x="1067667" y="4979000"/>
            <a:ext cx="4812266" cy="3577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/>
            <a:r>
              <a:rPr lang="lv-LV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EURAXESS</a:t>
            </a:r>
            <a:r>
              <a:rPr lang="it-IT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Science 4 Refugees Hub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900D983-C8E1-8F44-441A-1AAD9C16CB80}"/>
              </a:ext>
            </a:extLst>
          </p:cNvPr>
          <p:cNvSpPr/>
          <p:nvPr/>
        </p:nvSpPr>
        <p:spPr>
          <a:xfrm>
            <a:off x="7273088" y="2517915"/>
            <a:ext cx="3851245" cy="2997731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lv-LV" sz="16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Centri (</a:t>
            </a:r>
            <a:r>
              <a:rPr lang="lv-LV" sz="1600" b="1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habi</a:t>
            </a:r>
            <a:r>
              <a:rPr lang="lv-LV" sz="16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)</a:t>
            </a:r>
            <a:r>
              <a:rPr lang="en-US" sz="1600" b="1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ir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definēt</a:t>
            </a:r>
            <a:r>
              <a:rPr lang="lv-LV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kā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integrētas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platformas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tematiskai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pārrobežu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sadarbībai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starp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EURAXESS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pakalpojumu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centriem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(ESC) un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citām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ieinteresētajām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personām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ārpus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EURAXESS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tīkla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,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lai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iesaistītu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un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sniegtu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pakalpojumus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pētniekiem</a:t>
            </a:r>
            <a:r>
              <a:rPr lang="lv-LV" sz="160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un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pētniecības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u="none" strike="noStrike" baseline="0" dirty="0" err="1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organizācijām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Avenir Next LT Pro Light" panose="020B030402020202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solidFill>
                <a:srgbClr val="0085AC"/>
              </a:solidFill>
              <a:latin typeface="Avenir Next LT Pro Light" panose="020B03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Graphic 24" descr="Arrow circle outline">
            <a:extLst>
              <a:ext uri="{FF2B5EF4-FFF2-40B4-BE49-F238E27FC236}">
                <a16:creationId xmlns:a16="http://schemas.microsoft.com/office/drawing/2014/main" id="{96EA08F9-8876-EB7D-51D2-B3DE0403DC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9310" y="3380699"/>
            <a:ext cx="914400" cy="914400"/>
          </a:xfrm>
          <a:prstGeom prst="rect">
            <a:avLst/>
          </a:prstGeom>
        </p:spPr>
      </p:pic>
      <p:sp>
        <p:nvSpPr>
          <p:cNvPr id="11" name="Titolo 2">
            <a:extLst>
              <a:ext uri="{FF2B5EF4-FFF2-40B4-BE49-F238E27FC236}">
                <a16:creationId xmlns:a16="http://schemas.microsoft.com/office/drawing/2014/main" id="{E663EAB8-487B-8FDE-5C4F-9A68841596FC}"/>
              </a:ext>
            </a:extLst>
          </p:cNvPr>
          <p:cNvSpPr txBox="1">
            <a:spLocks/>
          </p:cNvSpPr>
          <p:nvPr/>
        </p:nvSpPr>
        <p:spPr>
          <a:xfrm>
            <a:off x="1900387" y="693077"/>
            <a:ext cx="7443638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5 </a:t>
            </a:r>
            <a:r>
              <a:rPr lang="it-IT" sz="4000" dirty="0" err="1">
                <a:solidFill>
                  <a:schemeClr val="bg2"/>
                </a:solidFill>
                <a:latin typeface="Avenir Next LT Pro Light" panose="020B0304020202020204" pitchFamily="34" charset="0"/>
              </a:rPr>
              <a:t>Thematic</a:t>
            </a:r>
            <a:r>
              <a:rPr lang="it-IT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 cross-</a:t>
            </a:r>
            <a:r>
              <a:rPr lang="it-IT" sz="4000" dirty="0" err="1">
                <a:solidFill>
                  <a:schemeClr val="bg2"/>
                </a:solidFill>
                <a:latin typeface="Avenir Next LT Pro Light" panose="020B0304020202020204" pitchFamily="34" charset="0"/>
              </a:rPr>
              <a:t>border</a:t>
            </a:r>
            <a:r>
              <a:rPr lang="it-IT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 Hubs</a:t>
            </a:r>
          </a:p>
        </p:txBody>
      </p:sp>
    </p:spTree>
    <p:extLst>
      <p:ext uri="{BB962C8B-B14F-4D97-AF65-F5344CB8AC3E}">
        <p14:creationId xmlns:p14="http://schemas.microsoft.com/office/powerpoint/2010/main" val="110012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e 33">
            <a:extLst>
              <a:ext uri="{FF2B5EF4-FFF2-40B4-BE49-F238E27FC236}">
                <a16:creationId xmlns:a16="http://schemas.microsoft.com/office/drawing/2014/main" id="{8193BAA3-4762-5920-8FFE-B6A8AA466085}"/>
              </a:ext>
            </a:extLst>
          </p:cNvPr>
          <p:cNvSpPr/>
          <p:nvPr/>
        </p:nvSpPr>
        <p:spPr>
          <a:xfrm>
            <a:off x="520220" y="2158604"/>
            <a:ext cx="540000" cy="54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latin typeface="Avenir Next LT Pro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50E141-0704-5257-5757-674305705029}"/>
              </a:ext>
            </a:extLst>
          </p:cNvPr>
          <p:cNvSpPr txBox="1"/>
          <p:nvPr/>
        </p:nvSpPr>
        <p:spPr>
          <a:xfrm>
            <a:off x="763290" y="1576730"/>
            <a:ext cx="1043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Un kāda veida atbalstu var sniegt organizācijas pārstāvji</a:t>
            </a:r>
            <a:r>
              <a:rPr lang="en-US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:</a:t>
            </a:r>
            <a:endParaRPr lang="it-IT" sz="1200" dirty="0">
              <a:latin typeface="Avenir Next LT Pro Light" panose="020B0304020202020204" pitchFamily="34" charset="0"/>
            </a:endParaRPr>
          </a:p>
        </p:txBody>
      </p:sp>
      <p:sp>
        <p:nvSpPr>
          <p:cNvPr id="13" name="Titolo 2">
            <a:extLst>
              <a:ext uri="{FF2B5EF4-FFF2-40B4-BE49-F238E27FC236}">
                <a16:creationId xmlns:a16="http://schemas.microsoft.com/office/drawing/2014/main" id="{D82C4B78-F2C1-319C-083A-523913011527}"/>
              </a:ext>
            </a:extLst>
          </p:cNvPr>
          <p:cNvSpPr txBox="1">
            <a:spLocks/>
          </p:cNvSpPr>
          <p:nvPr/>
        </p:nvSpPr>
        <p:spPr>
          <a:xfrm>
            <a:off x="644723" y="806629"/>
            <a:ext cx="10689072" cy="610863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9504D262-A873-2457-3C4F-710AD8C56204}"/>
              </a:ext>
            </a:extLst>
          </p:cNvPr>
          <p:cNvSpPr/>
          <p:nvPr/>
        </p:nvSpPr>
        <p:spPr>
          <a:xfrm>
            <a:off x="763290" y="2330331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Atbalsta mobilitāte un procedūras, tostarp ieceļošanas nosacījumi, sociālais nodrošinājums, nodokļi un, iespējams, citas interesējošas tēmas.</a:t>
            </a:r>
            <a:endParaRPr lang="en-US" sz="1400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66621E2-8FF0-ABBB-F0CE-9B2E0038197F}"/>
              </a:ext>
            </a:extLst>
          </p:cNvPr>
          <p:cNvSpPr/>
          <p:nvPr/>
        </p:nvSpPr>
        <p:spPr>
          <a:xfrm>
            <a:off x="4328292" y="2391704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Sadarbība ar ieinteresētajām personām ārpus akadēmiskajām/rūpniecības aprindām starpnozaru mobilitātes jomā, tostarp zinātnisko </a:t>
            </a:r>
            <a:r>
              <a:rPr lang="lv-LV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jaunuzņēmumu</a:t>
            </a:r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(</a:t>
            </a:r>
            <a:r>
              <a:rPr lang="lv-LV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startuphub</a:t>
            </a:r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) uzņēmējdarbība.</a:t>
            </a:r>
            <a:endParaRPr lang="en-US" sz="1400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DB4FA51D-E5AF-E4EA-8581-CC460960DF85}"/>
              </a:ext>
            </a:extLst>
          </p:cNvPr>
          <p:cNvSpPr/>
          <p:nvPr/>
        </p:nvSpPr>
        <p:spPr>
          <a:xfrm>
            <a:off x="7893294" y="2391704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Sociālā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integrācija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un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dubultā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karjera</a:t>
            </a:r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(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dual career</a:t>
            </a:r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)</a:t>
            </a:r>
            <a:endParaRPr lang="en-US" sz="1400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D017FDB8-DE5B-A669-5003-3CAE44EA7CD9}"/>
              </a:ext>
            </a:extLst>
          </p:cNvPr>
          <p:cNvSpPr/>
          <p:nvPr/>
        </p:nvSpPr>
        <p:spPr>
          <a:xfrm>
            <a:off x="763290" y="4337562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Daudzveidība, iekļaušana un dzimumu līdztiesība</a:t>
            </a:r>
            <a:endParaRPr lang="en-US" sz="1400" dirty="0">
              <a:solidFill>
                <a:srgbClr val="007F97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EC97AC5B-3612-CBFC-3EEA-76BCA7B34EC7}"/>
              </a:ext>
            </a:extLst>
          </p:cNvPr>
          <p:cNvSpPr/>
          <p:nvPr/>
        </p:nvSpPr>
        <p:spPr>
          <a:xfrm>
            <a:off x="4328292" y="4337562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Talantu/smadzeņu aprite, tostarp sadarbība ar EURAXESS visā pasaulē</a:t>
            </a:r>
            <a:endParaRPr lang="it-IT" sz="1400" dirty="0">
              <a:latin typeface="Avenir Next LT Pro Light" panose="020B0304020202020204" pitchFamily="34" charset="0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07890F70-3057-4297-86FC-99D5A0790E7B}"/>
              </a:ext>
            </a:extLst>
          </p:cNvPr>
          <p:cNvSpPr/>
          <p:nvPr/>
        </p:nvSpPr>
        <p:spPr>
          <a:xfrm>
            <a:off x="7893294" y="4337562"/>
            <a:ext cx="3321934" cy="1585731"/>
          </a:xfrm>
          <a:prstGeom prst="roundRect">
            <a:avLst/>
          </a:prstGeom>
          <a:solidFill>
            <a:schemeClr val="tx1"/>
          </a:solidFill>
          <a:ln>
            <a:solidFill>
              <a:srgbClr val="C60A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D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arbā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iekārtošanas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pakalpojumi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,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lai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veidotu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karjeru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akadēmiskajā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un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neakadēmiskajā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publiskajā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400" dirty="0" err="1">
                <a:solidFill>
                  <a:srgbClr val="007F97"/>
                </a:solidFill>
                <a:latin typeface="Avenir Next LT Pro Light" panose="020B0304020202020204" pitchFamily="34" charset="0"/>
              </a:rPr>
              <a:t>sektorā</a:t>
            </a:r>
            <a:r>
              <a:rPr lang="en-US" sz="1400" dirty="0">
                <a:solidFill>
                  <a:srgbClr val="007F97"/>
                </a:solidFill>
                <a:latin typeface="Avenir Next LT Pro Light" panose="020B0304020202020204" pitchFamily="34" charset="0"/>
              </a:rPr>
              <a:t>.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55407604-E3C3-8C0E-1C97-EB33497D3390}"/>
              </a:ext>
            </a:extLst>
          </p:cNvPr>
          <p:cNvGrpSpPr/>
          <p:nvPr/>
        </p:nvGrpSpPr>
        <p:grpSpPr>
          <a:xfrm>
            <a:off x="7772866" y="4245207"/>
            <a:ext cx="575574" cy="540000"/>
            <a:chOff x="-1822013" y="2579216"/>
            <a:chExt cx="1111181" cy="736970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A6A78A03-D5FF-EF2C-FE29-3622210A19BB}"/>
                </a:ext>
              </a:extLst>
            </p:cNvPr>
            <p:cNvSpPr/>
            <p:nvPr/>
          </p:nvSpPr>
          <p:spPr>
            <a:xfrm>
              <a:off x="-1660569" y="2596186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21" name="Elemento grafico 20" descr="Impiegato contorno">
              <a:extLst>
                <a:ext uri="{FF2B5EF4-FFF2-40B4-BE49-F238E27FC236}">
                  <a16:creationId xmlns:a16="http://schemas.microsoft.com/office/drawing/2014/main" id="{B78FD128-5567-BCB8-518D-A19C0CB47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822013" y="2579216"/>
              <a:ext cx="720000" cy="720000"/>
            </a:xfrm>
            <a:prstGeom prst="rect">
              <a:avLst/>
            </a:prstGeom>
          </p:spPr>
        </p:pic>
        <p:pic>
          <p:nvPicPr>
            <p:cNvPr id="23" name="Elemento grafico 22" descr="Impiegata contorno">
              <a:extLst>
                <a:ext uri="{FF2B5EF4-FFF2-40B4-BE49-F238E27FC236}">
                  <a16:creationId xmlns:a16="http://schemas.microsoft.com/office/drawing/2014/main" id="{7E561C5F-8684-47AE-81D5-27D85DF1F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1405834" y="2579216"/>
              <a:ext cx="695002" cy="713852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46EF871D-4DAC-DD54-2168-281EC5F9D4E2}"/>
              </a:ext>
            </a:extLst>
          </p:cNvPr>
          <p:cNvGrpSpPr/>
          <p:nvPr/>
        </p:nvGrpSpPr>
        <p:grpSpPr>
          <a:xfrm>
            <a:off x="4248312" y="4253692"/>
            <a:ext cx="540000" cy="540000"/>
            <a:chOff x="-2733378" y="3039538"/>
            <a:chExt cx="723142" cy="720000"/>
          </a:xfrm>
        </p:grpSpPr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7DD52358-901E-48D0-F00E-3A27D3EB9630}"/>
                </a:ext>
              </a:extLst>
            </p:cNvPr>
            <p:cNvSpPr/>
            <p:nvPr/>
          </p:nvSpPr>
          <p:spPr>
            <a:xfrm>
              <a:off x="-2733378" y="3039538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25" name="Elemento grafico 24" descr="Emisfero destro e sinistro del cervello contorno">
              <a:extLst>
                <a:ext uri="{FF2B5EF4-FFF2-40B4-BE49-F238E27FC236}">
                  <a16:creationId xmlns:a16="http://schemas.microsoft.com/office/drawing/2014/main" id="{37A4B30F-0575-4D58-7B99-350A2EA0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2730236" y="3039538"/>
              <a:ext cx="720000" cy="720000"/>
            </a:xfrm>
            <a:prstGeom prst="rect">
              <a:avLst/>
            </a:prstGeom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49D4DEFB-E338-9F42-7D18-4644D9A1C14E}"/>
              </a:ext>
            </a:extLst>
          </p:cNvPr>
          <p:cNvGrpSpPr/>
          <p:nvPr/>
        </p:nvGrpSpPr>
        <p:grpSpPr>
          <a:xfrm>
            <a:off x="650326" y="4243349"/>
            <a:ext cx="540000" cy="540000"/>
            <a:chOff x="-1911994" y="3818462"/>
            <a:chExt cx="720000" cy="740686"/>
          </a:xfrm>
        </p:grpSpPr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9C03C871-387D-AABC-6F79-C6ECC3D47C21}"/>
                </a:ext>
              </a:extLst>
            </p:cNvPr>
            <p:cNvSpPr/>
            <p:nvPr/>
          </p:nvSpPr>
          <p:spPr>
            <a:xfrm>
              <a:off x="-1911994" y="3818462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27" name="Elemento grafico 26" descr="Uomo e donna contorno">
              <a:extLst>
                <a:ext uri="{FF2B5EF4-FFF2-40B4-BE49-F238E27FC236}">
                  <a16:creationId xmlns:a16="http://schemas.microsoft.com/office/drawing/2014/main" id="{6B1F834B-79D0-F8AF-6503-3F5A8B1EC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911994" y="3839148"/>
              <a:ext cx="720000" cy="720000"/>
            </a:xfrm>
            <a:prstGeom prst="rect">
              <a:avLst/>
            </a:prstGeom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D4085A77-E1E1-DA74-D8C1-8DFA296FC48E}"/>
              </a:ext>
            </a:extLst>
          </p:cNvPr>
          <p:cNvGrpSpPr/>
          <p:nvPr/>
        </p:nvGrpSpPr>
        <p:grpSpPr>
          <a:xfrm>
            <a:off x="7754442" y="2150424"/>
            <a:ext cx="540000" cy="540000"/>
            <a:chOff x="-2619560" y="1832486"/>
            <a:chExt cx="745432" cy="736361"/>
          </a:xfrm>
        </p:grpSpPr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22996F17-15F4-0696-A05E-102F366FBA5A}"/>
                </a:ext>
              </a:extLst>
            </p:cNvPr>
            <p:cNvSpPr/>
            <p:nvPr/>
          </p:nvSpPr>
          <p:spPr>
            <a:xfrm>
              <a:off x="-2619560" y="1832486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29" name="Elemento grafico 28" descr="Crescita aziendale contorno">
              <a:extLst>
                <a:ext uri="{FF2B5EF4-FFF2-40B4-BE49-F238E27FC236}">
                  <a16:creationId xmlns:a16="http://schemas.microsoft.com/office/drawing/2014/main" id="{288AC89D-3F52-7796-BD98-B5E8B30F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2594128" y="1848847"/>
              <a:ext cx="720000" cy="720000"/>
            </a:xfrm>
            <a:prstGeom prst="rect">
              <a:avLst/>
            </a:prstGeom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C9C19BDA-3327-67B6-0A59-0F0D30966AF5}"/>
              </a:ext>
            </a:extLst>
          </p:cNvPr>
          <p:cNvGrpSpPr/>
          <p:nvPr/>
        </p:nvGrpSpPr>
        <p:grpSpPr>
          <a:xfrm>
            <a:off x="4085224" y="2158293"/>
            <a:ext cx="540000" cy="540000"/>
            <a:chOff x="-1555597" y="1388512"/>
            <a:chExt cx="728846" cy="720622"/>
          </a:xfrm>
        </p:grpSpPr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9EA00347-87D3-D027-63D6-B0F5331A170C}"/>
                </a:ext>
              </a:extLst>
            </p:cNvPr>
            <p:cNvSpPr/>
            <p:nvPr/>
          </p:nvSpPr>
          <p:spPr>
            <a:xfrm>
              <a:off x="-1546751" y="1389134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31" name="Elemento grafico 30" descr="Rete contorno">
              <a:extLst>
                <a:ext uri="{FF2B5EF4-FFF2-40B4-BE49-F238E27FC236}">
                  <a16:creationId xmlns:a16="http://schemas.microsoft.com/office/drawing/2014/main" id="{FE7ABF1A-B562-B8F9-5C09-94BCED98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1555597" y="1388512"/>
              <a:ext cx="720000" cy="720000"/>
            </a:xfrm>
            <a:prstGeom prst="rect">
              <a:avLst/>
            </a:prstGeom>
          </p:spPr>
        </p:pic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4E965C36-00D0-C542-A980-DA4F507BE417}"/>
              </a:ext>
            </a:extLst>
          </p:cNvPr>
          <p:cNvGrpSpPr/>
          <p:nvPr/>
        </p:nvGrpSpPr>
        <p:grpSpPr>
          <a:xfrm>
            <a:off x="520220" y="2150424"/>
            <a:ext cx="540000" cy="540000"/>
            <a:chOff x="-1361589" y="2072972"/>
            <a:chExt cx="720000" cy="740739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0F09CD71-B2A3-AC31-4B18-01EB5C3C2F77}"/>
                </a:ext>
              </a:extLst>
            </p:cNvPr>
            <p:cNvSpPr/>
            <p:nvPr/>
          </p:nvSpPr>
          <p:spPr>
            <a:xfrm>
              <a:off x="-1361589" y="2072972"/>
              <a:ext cx="720000" cy="72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latin typeface="Avenir Next LT Pro Light" panose="020B0304020202020204" pitchFamily="34" charset="0"/>
              </a:endParaRPr>
            </a:p>
          </p:txBody>
        </p:sp>
        <p:pic>
          <p:nvPicPr>
            <p:cNvPr id="33" name="Elemento grafico 32" descr="Viaggio contorno">
              <a:extLst>
                <a:ext uri="{FF2B5EF4-FFF2-40B4-BE49-F238E27FC236}">
                  <a16:creationId xmlns:a16="http://schemas.microsoft.com/office/drawing/2014/main" id="{FFBC7006-2D80-7999-4A6D-8C389124D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361589" y="2093711"/>
              <a:ext cx="720000" cy="720000"/>
            </a:xfrm>
            <a:prstGeom prst="rect">
              <a:avLst/>
            </a:prstGeom>
          </p:spPr>
        </p:pic>
      </p:grpSp>
      <p:pic>
        <p:nvPicPr>
          <p:cNvPr id="57" name="Elemento grafico 56" descr="Brainstorming di gruppo contorno">
            <a:extLst>
              <a:ext uri="{FF2B5EF4-FFF2-40B4-BE49-F238E27FC236}">
                <a16:creationId xmlns:a16="http://schemas.microsoft.com/office/drawing/2014/main" id="{0AD14EAC-0CA6-2DBD-B413-45E00AC6CF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2555" y="111831"/>
            <a:ext cx="1440000" cy="144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66F746-18A0-8149-0EE9-FA6B9A1CEC0C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sp>
        <p:nvSpPr>
          <p:cNvPr id="7" name="Titolo 2">
            <a:extLst>
              <a:ext uri="{FF2B5EF4-FFF2-40B4-BE49-F238E27FC236}">
                <a16:creationId xmlns:a16="http://schemas.microsoft.com/office/drawing/2014/main" id="{89F2D28D-10C0-BE42-2E0E-300337D381BC}"/>
              </a:ext>
            </a:extLst>
          </p:cNvPr>
          <p:cNvSpPr txBox="1">
            <a:spLocks/>
          </p:cNvSpPr>
          <p:nvPr/>
        </p:nvSpPr>
        <p:spPr>
          <a:xfrm>
            <a:off x="1900387" y="693077"/>
            <a:ext cx="7443638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Ko var atrast EURAXESS</a:t>
            </a:r>
            <a:endParaRPr lang="it-IT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58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2">
            <a:extLst>
              <a:ext uri="{FF2B5EF4-FFF2-40B4-BE49-F238E27FC236}">
                <a16:creationId xmlns:a16="http://schemas.microsoft.com/office/drawing/2014/main" id="{D82C4B78-F2C1-319C-083A-523913011527}"/>
              </a:ext>
            </a:extLst>
          </p:cNvPr>
          <p:cNvSpPr txBox="1">
            <a:spLocks/>
          </p:cNvSpPr>
          <p:nvPr/>
        </p:nvSpPr>
        <p:spPr>
          <a:xfrm>
            <a:off x="831802" y="629688"/>
            <a:ext cx="10689072" cy="610863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22" name="Elemento grafico 21" descr="Increspatura contorno">
            <a:extLst>
              <a:ext uri="{FF2B5EF4-FFF2-40B4-BE49-F238E27FC236}">
                <a16:creationId xmlns:a16="http://schemas.microsoft.com/office/drawing/2014/main" id="{AA97923E-93DA-741D-983F-4C22664CB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789" y="170629"/>
            <a:ext cx="1440000" cy="1440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E125180B-A08C-6677-FD72-DF68BFBDE802}"/>
              </a:ext>
            </a:extLst>
          </p:cNvPr>
          <p:cNvSpPr txBox="1">
            <a:spLocks/>
          </p:cNvSpPr>
          <p:nvPr/>
        </p:nvSpPr>
        <p:spPr>
          <a:xfrm>
            <a:off x="1671958" y="580318"/>
            <a:ext cx="8658222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B21E51-DB74-9B79-A160-BED7DC12E995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4BC13445-D188-296F-9867-AEDF6F0AA32C}"/>
              </a:ext>
            </a:extLst>
          </p:cNvPr>
          <p:cNvSpPr txBox="1">
            <a:spLocks/>
          </p:cNvSpPr>
          <p:nvPr/>
        </p:nvSpPr>
        <p:spPr>
          <a:xfrm>
            <a:off x="1226820" y="4097840"/>
            <a:ext cx="5328000" cy="315915"/>
          </a:xfrm>
          <a:prstGeom prst="rect">
            <a:avLst/>
          </a:prstGeom>
          <a:noFill/>
          <a:ln>
            <a:solidFill>
              <a:srgbClr val="C60A8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rgbClr val="007F97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lv-LV" sz="1300" dirty="0">
                <a:latin typeface="Avenir Next LT Pro Light" panose="020B0304020202020204" pitchFamily="34" charset="0"/>
              </a:rPr>
              <a:t>Sadarbības tīkls un to iespējas</a:t>
            </a:r>
            <a:endParaRPr lang="it-IT" sz="1300" dirty="0">
              <a:latin typeface="Avenir Next LT Pro Light" panose="020B0304020202020204" pitchFamily="34" charset="0"/>
            </a:endParaRPr>
          </a:p>
        </p:txBody>
      </p:sp>
      <p:sp>
        <p:nvSpPr>
          <p:cNvPr id="15" name="Segnaposto testo 11">
            <a:extLst>
              <a:ext uri="{FF2B5EF4-FFF2-40B4-BE49-F238E27FC236}">
                <a16:creationId xmlns:a16="http://schemas.microsoft.com/office/drawing/2014/main" id="{C30F25F3-5C4A-8B15-68F5-AEA0E19753A3}"/>
              </a:ext>
            </a:extLst>
          </p:cNvPr>
          <p:cNvSpPr txBox="1">
            <a:spLocks/>
          </p:cNvSpPr>
          <p:nvPr/>
        </p:nvSpPr>
        <p:spPr>
          <a:xfrm>
            <a:off x="1226820" y="4666276"/>
            <a:ext cx="5328000" cy="315915"/>
          </a:xfrm>
          <a:prstGeom prst="rect">
            <a:avLst/>
          </a:prstGeom>
          <a:noFill/>
          <a:ln>
            <a:solidFill>
              <a:srgbClr val="C60A8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rgbClr val="007F97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lv-LV" sz="1300" b="1" dirty="0">
                <a:latin typeface="Avenir Next LT Pro Demi" panose="020B0704020202020204" pitchFamily="34" charset="0"/>
              </a:rPr>
              <a:t>Tīklošanas pasākumi un konferences</a:t>
            </a:r>
            <a:endParaRPr lang="it-IT" sz="1300" dirty="0">
              <a:latin typeface="Avenir Next LT Pro Light" panose="020B0304020202020204" pitchFamily="34" charset="0"/>
            </a:endParaRPr>
          </a:p>
        </p:txBody>
      </p:sp>
      <p:sp>
        <p:nvSpPr>
          <p:cNvPr id="20" name="Segnaposto testo 11">
            <a:extLst>
              <a:ext uri="{FF2B5EF4-FFF2-40B4-BE49-F238E27FC236}">
                <a16:creationId xmlns:a16="http://schemas.microsoft.com/office/drawing/2014/main" id="{393409E3-35C4-6B84-E935-635EDDB2B0B9}"/>
              </a:ext>
            </a:extLst>
          </p:cNvPr>
          <p:cNvSpPr txBox="1">
            <a:spLocks/>
          </p:cNvSpPr>
          <p:nvPr/>
        </p:nvSpPr>
        <p:spPr>
          <a:xfrm>
            <a:off x="1226820" y="2984519"/>
            <a:ext cx="5328000" cy="315915"/>
          </a:xfrm>
          <a:prstGeom prst="rect">
            <a:avLst/>
          </a:prstGeom>
          <a:noFill/>
          <a:ln>
            <a:solidFill>
              <a:srgbClr val="C60A8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rgbClr val="007F97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lv-LV" sz="1300" b="1" dirty="0">
                <a:latin typeface="Avenir Next LT Pro Demi" panose="020B0704020202020204" pitchFamily="34" charset="0"/>
              </a:rPr>
              <a:t>Visas finansējuma iespējas zinātniekiem un darba sludinājumi</a:t>
            </a:r>
            <a:endParaRPr lang="it-IT" sz="1300" dirty="0">
              <a:latin typeface="Avenir Next LT Pro Light" panose="020B0304020202020204" pitchFamily="34" charset="0"/>
            </a:endParaRPr>
          </a:p>
        </p:txBody>
      </p:sp>
      <p:sp>
        <p:nvSpPr>
          <p:cNvPr id="21" name="Segnaposto testo 11">
            <a:extLst>
              <a:ext uri="{FF2B5EF4-FFF2-40B4-BE49-F238E27FC236}">
                <a16:creationId xmlns:a16="http://schemas.microsoft.com/office/drawing/2014/main" id="{DB02787F-9414-694C-0A40-83B07FCE1A8C}"/>
              </a:ext>
            </a:extLst>
          </p:cNvPr>
          <p:cNvSpPr txBox="1">
            <a:spLocks/>
          </p:cNvSpPr>
          <p:nvPr/>
        </p:nvSpPr>
        <p:spPr>
          <a:xfrm>
            <a:off x="1226820" y="3552955"/>
            <a:ext cx="5328000" cy="315915"/>
          </a:xfrm>
          <a:prstGeom prst="rect">
            <a:avLst/>
          </a:prstGeom>
          <a:noFill/>
          <a:ln>
            <a:solidFill>
              <a:srgbClr val="C60A8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rgbClr val="007F97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lv-LV" sz="1300" b="1" dirty="0">
                <a:latin typeface="Avenir Next LT Pro Demi" panose="020B0704020202020204" pitchFamily="34" charset="0"/>
              </a:rPr>
              <a:t>Pēc nepieciešamības informatīvi pasākumi universitātēm</a:t>
            </a:r>
            <a:endParaRPr lang="it-IT" sz="1300" dirty="0">
              <a:latin typeface="Avenir Next LT Pro Light" panose="020B0304020202020204" pitchFamily="34" charset="0"/>
            </a:endParaRPr>
          </a:p>
        </p:txBody>
      </p:sp>
      <p:sp>
        <p:nvSpPr>
          <p:cNvPr id="23" name="Segnaposto testo 11">
            <a:extLst>
              <a:ext uri="{FF2B5EF4-FFF2-40B4-BE49-F238E27FC236}">
                <a16:creationId xmlns:a16="http://schemas.microsoft.com/office/drawing/2014/main" id="{047CA926-96C5-F966-7A33-C3D50409B7E4}"/>
              </a:ext>
            </a:extLst>
          </p:cNvPr>
          <p:cNvSpPr txBox="1">
            <a:spLocks/>
          </p:cNvSpPr>
          <p:nvPr/>
        </p:nvSpPr>
        <p:spPr>
          <a:xfrm>
            <a:off x="1226820" y="1926107"/>
            <a:ext cx="5328000" cy="455677"/>
          </a:xfrm>
          <a:prstGeom prst="rect">
            <a:avLst/>
          </a:prstGeom>
          <a:noFill/>
          <a:ln>
            <a:solidFill>
              <a:srgbClr val="C60A8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rgbClr val="007F97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lv-LV" sz="1300" b="1" dirty="0">
                <a:latin typeface="Avenir Next LT Pro Demi" panose="020B0704020202020204" pitchFamily="34" charset="0"/>
              </a:rPr>
              <a:t>Sadarbība ar EURES Latvia, PMLP,  AIC atbalsts ienākošiem zinātniekiem </a:t>
            </a:r>
            <a:endParaRPr lang="it-IT" sz="1300" b="1" dirty="0">
              <a:latin typeface="Avenir Next LT Pro Light" panose="020B0304020202020204" pitchFamily="34" charset="0"/>
            </a:endParaRPr>
          </a:p>
        </p:txBody>
      </p:sp>
      <p:sp>
        <p:nvSpPr>
          <p:cNvPr id="24" name="Segnaposto testo 11">
            <a:extLst>
              <a:ext uri="{FF2B5EF4-FFF2-40B4-BE49-F238E27FC236}">
                <a16:creationId xmlns:a16="http://schemas.microsoft.com/office/drawing/2014/main" id="{03BA58B4-C6C1-7B8B-55EE-27C50704B43D}"/>
              </a:ext>
            </a:extLst>
          </p:cNvPr>
          <p:cNvSpPr txBox="1">
            <a:spLocks/>
          </p:cNvSpPr>
          <p:nvPr/>
        </p:nvSpPr>
        <p:spPr>
          <a:xfrm>
            <a:off x="1226820" y="2494543"/>
            <a:ext cx="5328000" cy="315915"/>
          </a:xfrm>
          <a:prstGeom prst="rect">
            <a:avLst/>
          </a:prstGeom>
          <a:noFill/>
          <a:ln>
            <a:solidFill>
              <a:srgbClr val="C60A8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rgbClr val="007F97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lv-LV" sz="1300" b="1" dirty="0">
                <a:latin typeface="Avenir Next LT Pro Demi" panose="020B0704020202020204" pitchFamily="34" charset="0"/>
              </a:rPr>
              <a:t>Konsultācijas par HRS4R un to ieviešanas rīku</a:t>
            </a:r>
            <a:endParaRPr lang="it-IT" sz="1300" dirty="0">
              <a:latin typeface="Avenir Next LT Pro Light" panose="020B03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829674-7D8B-CF1C-15BE-D961A035366B}"/>
              </a:ext>
            </a:extLst>
          </p:cNvPr>
          <p:cNvGrpSpPr/>
          <p:nvPr/>
        </p:nvGrpSpPr>
        <p:grpSpPr>
          <a:xfrm>
            <a:off x="8692387" y="3259627"/>
            <a:ext cx="2032763" cy="914400"/>
            <a:chOff x="8669968" y="3839061"/>
            <a:chExt cx="2032763" cy="914400"/>
          </a:xfrm>
        </p:grpSpPr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A29E1404-4EEF-BF3B-67B8-B76DDCA9332B}"/>
                </a:ext>
              </a:extLst>
            </p:cNvPr>
            <p:cNvSpPr/>
            <p:nvPr/>
          </p:nvSpPr>
          <p:spPr>
            <a:xfrm>
              <a:off x="8736288" y="3877768"/>
              <a:ext cx="1966443" cy="875693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C60A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7F97"/>
                </a:solidFill>
                <a:latin typeface="Avenir Next LT Pro Light" panose="020B0304020202020204" pitchFamily="34" charset="0"/>
              </a:endParaRPr>
            </a:p>
          </p:txBody>
        </p:sp>
        <p:pic>
          <p:nvPicPr>
            <p:cNvPr id="30" name="Elemento grafico 29" descr="Mano aperta con pianta contorno">
              <a:extLst>
                <a:ext uri="{FF2B5EF4-FFF2-40B4-BE49-F238E27FC236}">
                  <a16:creationId xmlns:a16="http://schemas.microsoft.com/office/drawing/2014/main" id="{C743115B-BD0D-00EC-9F45-A149A9E2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30760" y="3839061"/>
              <a:ext cx="914400" cy="914400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34D585E2-E52E-E458-A196-88806DD690F5}"/>
                </a:ext>
              </a:extLst>
            </p:cNvPr>
            <p:cNvSpPr txBox="1"/>
            <p:nvPr/>
          </p:nvSpPr>
          <p:spPr>
            <a:xfrm>
              <a:off x="8669968" y="4130948"/>
              <a:ext cx="203276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v-LV" sz="2200" b="1" dirty="0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Atbalsts</a:t>
              </a:r>
              <a:endParaRPr lang="en-US" sz="2200" b="1" dirty="0">
                <a:solidFill>
                  <a:srgbClr val="007F97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CCE5533-4A28-0DAB-A127-6D2A5F22031C}"/>
              </a:ext>
            </a:extLst>
          </p:cNvPr>
          <p:cNvGrpSpPr/>
          <p:nvPr/>
        </p:nvGrpSpPr>
        <p:grpSpPr>
          <a:xfrm>
            <a:off x="7832429" y="4569202"/>
            <a:ext cx="1971971" cy="914400"/>
            <a:chOff x="7832429" y="5077203"/>
            <a:chExt cx="1971971" cy="914400"/>
          </a:xfrm>
        </p:grpSpPr>
        <p:sp>
          <p:nvSpPr>
            <p:cNvPr id="27" name="Rettangolo con angoli arrotondati 26">
              <a:extLst>
                <a:ext uri="{FF2B5EF4-FFF2-40B4-BE49-F238E27FC236}">
                  <a16:creationId xmlns:a16="http://schemas.microsoft.com/office/drawing/2014/main" id="{5C3E8570-FBD1-D970-E329-0B96851FBE67}"/>
                </a:ext>
              </a:extLst>
            </p:cNvPr>
            <p:cNvSpPr/>
            <p:nvPr/>
          </p:nvSpPr>
          <p:spPr>
            <a:xfrm>
              <a:off x="7837957" y="5096557"/>
              <a:ext cx="1966443" cy="875693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C60A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7F97"/>
                </a:solidFill>
                <a:latin typeface="Avenir Next LT Pro Light" panose="020B0304020202020204" pitchFamily="34" charset="0"/>
              </a:endParaRPr>
            </a:p>
          </p:txBody>
        </p:sp>
        <p:pic>
          <p:nvPicPr>
            <p:cNvPr id="32" name="Elemento grafico 31" descr="Monete contorno">
              <a:extLst>
                <a:ext uri="{FF2B5EF4-FFF2-40B4-BE49-F238E27FC236}">
                  <a16:creationId xmlns:a16="http://schemas.microsoft.com/office/drawing/2014/main" id="{DD525007-D446-3155-933B-948843D3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7957" y="5077203"/>
              <a:ext cx="914400" cy="914400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4BDAC00F-2C45-B8DB-A2CD-1AE0FDDA8053}"/>
                </a:ext>
              </a:extLst>
            </p:cNvPr>
            <p:cNvSpPr txBox="1"/>
            <p:nvPr/>
          </p:nvSpPr>
          <p:spPr>
            <a:xfrm>
              <a:off x="7832429" y="5349737"/>
              <a:ext cx="19664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v-LV" sz="2800" b="1" dirty="0" err="1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Attistība</a:t>
              </a:r>
              <a:endParaRPr lang="it-IT" sz="28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3C96DC-619D-03B8-0918-82724BDDCD9E}"/>
              </a:ext>
            </a:extLst>
          </p:cNvPr>
          <p:cNvGrpSpPr/>
          <p:nvPr/>
        </p:nvGrpSpPr>
        <p:grpSpPr>
          <a:xfrm>
            <a:off x="7835193" y="1966929"/>
            <a:ext cx="1966443" cy="936230"/>
            <a:chOff x="7837957" y="2474930"/>
            <a:chExt cx="1966443" cy="936230"/>
          </a:xfrm>
        </p:grpSpPr>
        <p:sp>
          <p:nvSpPr>
            <p:cNvPr id="25" name="Rettangolo con angoli arrotondati 24">
              <a:extLst>
                <a:ext uri="{FF2B5EF4-FFF2-40B4-BE49-F238E27FC236}">
                  <a16:creationId xmlns:a16="http://schemas.microsoft.com/office/drawing/2014/main" id="{5E17BC3E-9B4D-6551-F724-A15D504F3558}"/>
                </a:ext>
              </a:extLst>
            </p:cNvPr>
            <p:cNvSpPr/>
            <p:nvPr/>
          </p:nvSpPr>
          <p:spPr>
            <a:xfrm>
              <a:off x="7837957" y="2475854"/>
              <a:ext cx="1966443" cy="896599"/>
            </a:xfrm>
            <a:prstGeom prst="roundRect">
              <a:avLst/>
            </a:prstGeom>
            <a:solidFill>
              <a:schemeClr val="tx1"/>
            </a:solidFill>
            <a:ln>
              <a:solidFill>
                <a:srgbClr val="C60A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007F97"/>
                </a:solidFill>
                <a:latin typeface="Avenir Next LT Pro Light" panose="020B0304020202020204" pitchFamily="34" charset="0"/>
              </a:endParaRPr>
            </a:p>
          </p:txBody>
        </p:sp>
        <p:pic>
          <p:nvPicPr>
            <p:cNvPr id="35" name="Elemento grafico 34" descr="Gruppo di persone contorno">
              <a:extLst>
                <a:ext uri="{FF2B5EF4-FFF2-40B4-BE49-F238E27FC236}">
                  <a16:creationId xmlns:a16="http://schemas.microsoft.com/office/drawing/2014/main" id="{A724F092-2CB1-22C8-2E52-606666AB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37957" y="2474930"/>
              <a:ext cx="914400" cy="936230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1AA66085-E525-D19A-F58D-09FBAD2260A4}"/>
                </a:ext>
              </a:extLst>
            </p:cNvPr>
            <p:cNvSpPr txBox="1"/>
            <p:nvPr/>
          </p:nvSpPr>
          <p:spPr>
            <a:xfrm>
              <a:off x="7837958" y="2692350"/>
              <a:ext cx="1960914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lv-LV" sz="2800" b="1" dirty="0">
                  <a:solidFill>
                    <a:srgbClr val="007F97"/>
                  </a:solidFill>
                  <a:latin typeface="Avenir Next LT Pro Light" panose="020B0304020202020204" pitchFamily="34" charset="0"/>
                </a:rPr>
                <a:t>Sabiedrība</a:t>
              </a:r>
              <a:endParaRPr lang="it-IT" dirty="0"/>
            </a:p>
          </p:txBody>
        </p:sp>
      </p:grpSp>
      <p:sp>
        <p:nvSpPr>
          <p:cNvPr id="42" name="Freccia a sinistra 41">
            <a:extLst>
              <a:ext uri="{FF2B5EF4-FFF2-40B4-BE49-F238E27FC236}">
                <a16:creationId xmlns:a16="http://schemas.microsoft.com/office/drawing/2014/main" id="{371DFCBE-ADC6-BB68-1476-3CDFA1D72DF5}"/>
              </a:ext>
            </a:extLst>
          </p:cNvPr>
          <p:cNvSpPr/>
          <p:nvPr/>
        </p:nvSpPr>
        <p:spPr>
          <a:xfrm rot="10800000">
            <a:off x="6667721" y="3139540"/>
            <a:ext cx="1078296" cy="1015663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CC272F74-CFBF-2D4C-C4F8-6A398F33F5FF}"/>
              </a:ext>
            </a:extLst>
          </p:cNvPr>
          <p:cNvSpPr txBox="1">
            <a:spLocks/>
          </p:cNvSpPr>
          <p:nvPr/>
        </p:nvSpPr>
        <p:spPr>
          <a:xfrm>
            <a:off x="1900387" y="693077"/>
            <a:ext cx="7443638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12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  <a:p>
            <a:r>
              <a:rPr lang="lv-LV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EURAXESS Latvija atbalsts</a:t>
            </a:r>
            <a:endParaRPr lang="en-US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38665F-C6E9-0C17-DA8A-4698F2BF01F6}"/>
              </a:ext>
            </a:extLst>
          </p:cNvPr>
          <p:cNvSpPr txBox="1"/>
          <p:nvPr/>
        </p:nvSpPr>
        <p:spPr>
          <a:xfrm>
            <a:off x="2953069" y="58589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1"/>
              </a:rPr>
              <a:t>Home | European Research Area Platform (europa.eu)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73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8F7971-FD76-704F-DEA0-EFE8FC302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3" y="0"/>
            <a:ext cx="5059720" cy="2140651"/>
          </a:xfrm>
          <a:prstGeom prst="rect">
            <a:avLst/>
          </a:prstGeom>
        </p:spPr>
      </p:pic>
      <p:pic>
        <p:nvPicPr>
          <p:cNvPr id="1026" name="Picture 2" descr="Image preview">
            <a:hlinkClick r:id="rId3"/>
            <a:extLst>
              <a:ext uri="{FF2B5EF4-FFF2-40B4-BE49-F238E27FC236}">
                <a16:creationId xmlns:a16="http://schemas.microsoft.com/office/drawing/2014/main" id="{D626D0BE-AF95-59B5-4A65-709BBBF8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D0B7B86-AFCC-67F1-2E50-F4CBC640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2232091"/>
            <a:ext cx="5185293" cy="2745740"/>
          </a:xfrm>
        </p:spPr>
        <p:txBody>
          <a:bodyPr>
            <a:noAutofit/>
          </a:bodyPr>
          <a:lstStyle/>
          <a:p>
            <a:r>
              <a:rPr lang="en-GB" sz="1800" b="1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Listen Here:</a:t>
            </a:r>
            <a:b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</a:br>
            <a:r>
              <a:rPr lang="en-GB" sz="1800" b="1" dirty="0" err="1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BuzzSprout</a:t>
            </a:r>
            <a:r>
              <a:rPr lang="en-GB" sz="1800" b="1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: </a:t>
            </a:r>
            <a:r>
              <a:rPr lang="en-GB" sz="1800" b="1" u="sng" dirty="0">
                <a:solidFill>
                  <a:srgbClr val="004494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hlinkClick r:id="rId5"/>
              </a:rPr>
              <a:t>https://www.buzzsprout.com/1998474</a:t>
            </a:r>
            <a:r>
              <a:rPr lang="en-GB" sz="1800" b="1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 </a:t>
            </a:r>
            <a:b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</a:br>
            <a:r>
              <a:rPr lang="en-GB" sz="1800" b="1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Spotify: </a:t>
            </a:r>
            <a:r>
              <a:rPr lang="en-GB" sz="1800" b="1" u="sng" dirty="0">
                <a:solidFill>
                  <a:srgbClr val="004494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hlinkClick r:id="rId6"/>
              </a:rPr>
              <a:t>https://open.spotify.com/show/0FsFvR8A2y8zf4h0cv35zJ </a:t>
            </a:r>
            <a:b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</a:b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Follow the podcast on social media here:</a:t>
            </a:r>
            <a:b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</a:b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LinkedIn - </a:t>
            </a:r>
            <a:r>
              <a:rPr lang="en-GB" sz="1800" u="sng" dirty="0">
                <a:solidFill>
                  <a:srgbClr val="004494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hlinkClick r:id="rId7"/>
              </a:rPr>
              <a:t>https://www.linkedin.com/company/euraxess-smart-talks-podcast/</a:t>
            </a: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 </a:t>
            </a:r>
            <a:b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</a:b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Facebook - </a:t>
            </a:r>
            <a:r>
              <a:rPr lang="en-GB" sz="1800" u="sng" dirty="0">
                <a:solidFill>
                  <a:srgbClr val="004494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hlinkClick r:id="rId8"/>
              </a:rPr>
              <a:t>https://www.facebook.com/profile.php?id=100093344322682</a:t>
            </a: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 </a:t>
            </a:r>
            <a:b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</a:b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Instagram - </a:t>
            </a:r>
            <a:r>
              <a:rPr lang="en-GB" sz="1800" u="sng" dirty="0">
                <a:solidFill>
                  <a:srgbClr val="004494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hlinkClick r:id="rId9"/>
              </a:rPr>
              <a:t>https://www.instagram.com/euraxess_smart_talks/</a:t>
            </a: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 </a:t>
            </a:r>
            <a:b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</a:b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Twitter - </a:t>
            </a:r>
            <a:r>
              <a:rPr lang="en-GB" sz="1800" u="sng" dirty="0">
                <a:solidFill>
                  <a:srgbClr val="004494"/>
                </a:solidFill>
                <a:effectLst/>
                <a:highlight>
                  <a:srgbClr val="F7F7F7"/>
                </a:highlight>
                <a:latin typeface="arial" panose="020B0604020202020204" pitchFamily="34" charset="0"/>
                <a:hlinkClick r:id="rId10"/>
              </a:rPr>
              <a:t>https://twitter.com/EURAXESmarTalks</a:t>
            </a:r>
            <a:r>
              <a:rPr lang="en-GB" sz="1800" dirty="0">
                <a:solidFill>
                  <a:srgbClr val="404040"/>
                </a:solidFill>
                <a:effectLst/>
                <a:highlight>
                  <a:srgbClr val="F7F7F7"/>
                </a:highligh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4368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754055B-FCB2-0A76-A34F-F0CC14BA9E0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32B1D0-3AB7-81F4-0A0C-DE4FCEC47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9FE3E3-6F84-8388-E0DF-BFB1907DD88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273AB-D48C-3B4D-E0EF-586FDBF2D6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lv-LV" dirty="0"/>
              <a:t>Vēl izstrādes stadijā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6E6575-CE14-790F-FFA9-322C6537E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A1FDDB-F1FB-B9BC-3273-F40E3B32A2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7120" y="5393169"/>
            <a:ext cx="2128157" cy="369332"/>
          </a:xfrm>
        </p:spPr>
        <p:txBody>
          <a:bodyPr/>
          <a:lstStyle/>
          <a:p>
            <a:r>
              <a:rPr lang="lv-LV" dirty="0"/>
              <a:t>Zinātnes uzņēmējdarbība un Start </a:t>
            </a:r>
            <a:r>
              <a:rPr lang="lv-LV" dirty="0" err="1"/>
              <a:t>Up</a:t>
            </a:r>
            <a:r>
              <a:rPr lang="lv-LV" dirty="0"/>
              <a:t> uzņēmumi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F900FF-6BF5-F983-BA55-A7257E9939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5CD8A8-6E84-567F-E867-040D0062C5C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28C473-FB40-C6A6-09FA-B2A6D09501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8414" y="5510219"/>
            <a:ext cx="2129245" cy="369332"/>
          </a:xfrm>
        </p:spPr>
        <p:txBody>
          <a:bodyPr/>
          <a:lstStyle/>
          <a:p>
            <a:r>
              <a:rPr lang="lv-LV" dirty="0"/>
              <a:t>Zinātnieku prasmes kuras identificēja EK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E64027-C259-BA52-2941-B8BD127401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451ED7-4A55-0037-E5B9-CAEF9E09724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56E4CE-EEA1-6816-FB09-FF8229F4939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09F625-CF98-B072-D3DA-D2EE6BDEA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2" y="1563861"/>
            <a:ext cx="10611395" cy="36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6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FC7A38-F587-3F6D-259F-A63044B3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295" y="68263"/>
            <a:ext cx="579727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513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1DFCCBC1-0DCD-4B76-39D6-0072AF63D0F6}"/>
              </a:ext>
            </a:extLst>
          </p:cNvPr>
          <p:cNvSpPr txBox="1"/>
          <p:nvPr/>
        </p:nvSpPr>
        <p:spPr>
          <a:xfrm>
            <a:off x="389965" y="270084"/>
            <a:ext cx="11537575" cy="795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8" tIns="45718" rIns="45718" bIns="45718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>
                <a:solidFill>
                  <a:srgbClr val="0308DB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APVĀRSNIS EIROPA NACIONĀLAIS KONTAKTPUNKTS</a:t>
            </a:r>
          </a:p>
        </p:txBody>
      </p:sp>
      <p:graphicFrame>
        <p:nvGraphicFramePr>
          <p:cNvPr id="34" name="Content Placeholder 4">
            <a:extLst>
              <a:ext uri="{FF2B5EF4-FFF2-40B4-BE49-F238E27FC236}">
                <a16:creationId xmlns:a16="http://schemas.microsoft.com/office/drawing/2014/main" id="{C7BBCF50-5CC5-5642-13AC-6D46B51B40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40504"/>
              </p:ext>
            </p:extLst>
          </p:nvPr>
        </p:nvGraphicFramePr>
        <p:xfrm>
          <a:off x="514634" y="1233813"/>
          <a:ext cx="3538491" cy="442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6" name="Content Placeholder 4">
            <a:extLst>
              <a:ext uri="{FF2B5EF4-FFF2-40B4-BE49-F238E27FC236}">
                <a16:creationId xmlns:a16="http://schemas.microsoft.com/office/drawing/2014/main" id="{2BDC8ED0-A353-48B6-F76E-BB8013521186}"/>
              </a:ext>
            </a:extLst>
          </p:cNvPr>
          <p:cNvGraphicFramePr>
            <a:graphicFrameLocks/>
          </p:cNvGraphicFramePr>
          <p:nvPr/>
        </p:nvGraphicFramePr>
        <p:xfrm>
          <a:off x="4164971" y="1233813"/>
          <a:ext cx="3538491" cy="442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7" name="Content Placeholder 4">
            <a:extLst>
              <a:ext uri="{FF2B5EF4-FFF2-40B4-BE49-F238E27FC236}">
                <a16:creationId xmlns:a16="http://schemas.microsoft.com/office/drawing/2014/main" id="{F7FBFFC0-ED1E-F3D7-1247-3235FE78CA84}"/>
              </a:ext>
            </a:extLst>
          </p:cNvPr>
          <p:cNvGraphicFramePr>
            <a:graphicFrameLocks/>
          </p:cNvGraphicFramePr>
          <p:nvPr/>
        </p:nvGraphicFramePr>
        <p:xfrm>
          <a:off x="7815308" y="1233813"/>
          <a:ext cx="3538491" cy="442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2E114C3-0A63-FA43-9A19-C62ABADEB90E}"/>
              </a:ext>
            </a:extLst>
          </p:cNvPr>
          <p:cNvSpPr/>
          <p:nvPr/>
        </p:nvSpPr>
        <p:spPr>
          <a:xfrm>
            <a:off x="1074828" y="6103102"/>
            <a:ext cx="1016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8"/>
              </a:rPr>
              <a:t>https://www.lzp.gov.lv/lv/strukturvieniba/apvarsnis-eiropa-nacionalais-kontaktpunkts</a:t>
            </a:r>
            <a:r>
              <a:rPr lang="lv-LV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15D60-0F5B-5147-BE4A-AD9484F5D087}"/>
              </a:ext>
            </a:extLst>
          </p:cNvPr>
          <p:cNvSpPr txBox="1"/>
          <p:nvPr/>
        </p:nvSpPr>
        <p:spPr>
          <a:xfrm>
            <a:off x="12059478" y="185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v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0EF0E-5E9F-60A7-A6BE-8E4736C9EEA2}"/>
              </a:ext>
            </a:extLst>
          </p:cNvPr>
          <p:cNvSpPr txBox="1"/>
          <p:nvPr/>
        </p:nvSpPr>
        <p:spPr>
          <a:xfrm>
            <a:off x="3060700" y="3244334"/>
            <a:ext cx="612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292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Carattere, Blu elettrico, Elementi grafici&#10;&#10;Descrizione generata automaticamente">
            <a:extLst>
              <a:ext uri="{FF2B5EF4-FFF2-40B4-BE49-F238E27FC236}">
                <a16:creationId xmlns:a16="http://schemas.microsoft.com/office/drawing/2014/main" id="{D05376D5-F819-52C1-F723-B4ABA8F9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9" y="6408271"/>
            <a:ext cx="1508810" cy="336510"/>
          </a:xfrm>
          <a:prstGeom prst="rect">
            <a:avLst/>
          </a:prstGeom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D14EFE3A-7CCD-2A4A-F2A0-29A9C400D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471" y="6406079"/>
            <a:ext cx="41288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US" altLang="it-IT" sz="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The ERA TALENT project has received funding from the European Union’s Horizon Europe research and innovation </a:t>
            </a:r>
            <a:r>
              <a:rPr lang="en-US" altLang="it-IT" sz="800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programme</a:t>
            </a:r>
            <a:r>
              <a:rPr lang="en-US" altLang="it-IT" sz="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under grant agreement No </a:t>
            </a:r>
            <a:r>
              <a:rPr lang="it-IT" sz="8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101103476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72C056-2E25-BA89-1327-E959A0AD6B4C}"/>
              </a:ext>
            </a:extLst>
          </p:cNvPr>
          <p:cNvSpPr txBox="1"/>
          <p:nvPr/>
        </p:nvSpPr>
        <p:spPr>
          <a:xfrm>
            <a:off x="10021078" y="5569565"/>
            <a:ext cx="92373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it-IT" dirty="0">
              <a:latin typeface="Avenir Next LT Pro Light" panose="020B03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AFA0107-B24D-8665-0C34-F576DA5BE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235" y="1129549"/>
            <a:ext cx="4600575" cy="1704975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83934EAC-06A5-EEB1-9D1D-62FAE05C3FEB}"/>
              </a:ext>
            </a:extLst>
          </p:cNvPr>
          <p:cNvSpPr/>
          <p:nvPr/>
        </p:nvSpPr>
        <p:spPr>
          <a:xfrm>
            <a:off x="2290355" y="2834524"/>
            <a:ext cx="6029680" cy="3246236"/>
          </a:xfrm>
          <a:prstGeom prst="roundRect">
            <a:avLst/>
          </a:prstGeom>
          <a:solidFill>
            <a:srgbClr val="0085A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venir Next LT Pro Light" panose="020B03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B94B65-67DC-302C-794C-CA983A853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3401" y="3017462"/>
            <a:ext cx="6029680" cy="288036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ERA TALENT Platform</a:t>
            </a:r>
            <a:r>
              <a:rPr lang="lv-LV" b="1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a</a:t>
            </a:r>
          </a:p>
          <a:p>
            <a:r>
              <a:rPr lang="lv-LV" b="1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EURAXESS darbs un pasākumi</a:t>
            </a:r>
          </a:p>
          <a:p>
            <a:endParaRPr lang="it-IT" b="1" dirty="0">
              <a:solidFill>
                <a:schemeClr val="tx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EFB0B4-2DE9-5344-1942-A6A997C5E2D4}"/>
              </a:ext>
            </a:extLst>
          </p:cNvPr>
          <p:cNvSpPr txBox="1"/>
          <p:nvPr/>
        </p:nvSpPr>
        <p:spPr>
          <a:xfrm>
            <a:off x="2387671" y="4138649"/>
            <a:ext cx="4297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  <a:highlight>
                  <a:srgbClr val="FFFF00"/>
                </a:highlight>
                <a:latin typeface="Avenir Next LT Pro Light" panose="020B0304020202020204" pitchFamily="34" charset="0"/>
              </a:rPr>
              <a:t>Darja Aksjonova</a:t>
            </a:r>
            <a:r>
              <a:rPr lang="it-IT" dirty="0">
                <a:solidFill>
                  <a:schemeClr val="bg1"/>
                </a:solidFill>
                <a:highlight>
                  <a:srgbClr val="FFFF00"/>
                </a:highlight>
                <a:latin typeface="Avenir Next LT Pro Light" panose="020B0304020202020204" pitchFamily="34" charset="0"/>
              </a:rPr>
              <a:t> – </a:t>
            </a:r>
            <a:r>
              <a:rPr lang="lv-LV" dirty="0">
                <a:solidFill>
                  <a:schemeClr val="bg1"/>
                </a:solidFill>
                <a:highlight>
                  <a:srgbClr val="FFFF00"/>
                </a:highlight>
                <a:latin typeface="Avenir Next LT Pro Light" panose="020B0304020202020204" pitchFamily="34" charset="0"/>
              </a:rPr>
              <a:t>LZP NKP </a:t>
            </a:r>
          </a:p>
          <a:p>
            <a:r>
              <a:rPr lang="lv-LV" dirty="0">
                <a:solidFill>
                  <a:schemeClr val="bg1"/>
                </a:solidFill>
                <a:highlight>
                  <a:srgbClr val="FFFF00"/>
                </a:highlight>
                <a:latin typeface="Avenir Next LT Pro Light" panose="020B0304020202020204" pitchFamily="34" charset="0"/>
              </a:rPr>
              <a:t>2 klasteris, EURAXESS, Widening, JEB</a:t>
            </a:r>
            <a:endParaRPr lang="it-IT" dirty="0">
              <a:solidFill>
                <a:schemeClr val="bg1"/>
              </a:solidFill>
              <a:highlight>
                <a:srgbClr val="FFFF00"/>
              </a:highlight>
              <a:latin typeface="Avenir Next LT Pro Light" panose="020B0304020202020204" pitchFamily="34" charset="0"/>
            </a:endParaRPr>
          </a:p>
          <a:p>
            <a:r>
              <a:rPr lang="lv-LV" dirty="0">
                <a:solidFill>
                  <a:schemeClr val="bg1"/>
                </a:solidFill>
                <a:highlight>
                  <a:srgbClr val="FFFF00"/>
                </a:highlight>
                <a:latin typeface="Avenir Next LT Pro Light" panose="020B0304020202020204" pitchFamily="34" charset="0"/>
              </a:rPr>
              <a:t>26.09.2024.</a:t>
            </a:r>
            <a:endParaRPr lang="it-IT" dirty="0">
              <a:solidFill>
                <a:schemeClr val="bg1"/>
              </a:solidFill>
              <a:highlight>
                <a:srgbClr val="FFFF00"/>
              </a:highligh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14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589926-B767-9AD4-B125-EF2E834E0876}"/>
              </a:ext>
            </a:extLst>
          </p:cNvPr>
          <p:cNvSpPr txBox="1"/>
          <p:nvPr/>
        </p:nvSpPr>
        <p:spPr>
          <a:xfrm>
            <a:off x="2350718" y="1907352"/>
            <a:ext cx="681134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dirty="0">
                <a:solidFill>
                  <a:srgbClr val="0084AA"/>
                </a:solidFill>
                <a:latin typeface="Avenir Next LT Pro Light" panose="020B0304020202020204" pitchFamily="34" charset="0"/>
              </a:rPr>
              <a:t>Jautājumi?</a:t>
            </a:r>
          </a:p>
          <a:p>
            <a:pPr algn="ctr"/>
            <a:endParaRPr lang="lv-LV" sz="3600" dirty="0">
              <a:solidFill>
                <a:srgbClr val="0084AA"/>
              </a:solidFill>
              <a:latin typeface="Avenir Next LT Pro Light" panose="020B0304020202020204" pitchFamily="34" charset="0"/>
            </a:endParaRPr>
          </a:p>
          <a:p>
            <a:pPr algn="ctr"/>
            <a:endParaRPr lang="lv-LV" sz="3600" dirty="0">
              <a:solidFill>
                <a:srgbClr val="0084AA"/>
              </a:solidFill>
              <a:latin typeface="Avenir Next LT Pro Light" panose="020B0304020202020204" pitchFamily="34" charset="0"/>
            </a:endParaRPr>
          </a:p>
          <a:p>
            <a:pPr algn="ctr"/>
            <a:r>
              <a:rPr lang="lv-LV" sz="3600" dirty="0">
                <a:solidFill>
                  <a:srgbClr val="0084AA"/>
                </a:solidFill>
                <a:latin typeface="Avenir Next LT Pro Light" panose="020B0304020202020204" pitchFamily="34" charset="0"/>
              </a:rPr>
              <a:t>Darja Aksjonova</a:t>
            </a:r>
          </a:p>
          <a:p>
            <a:pPr algn="ctr"/>
            <a:r>
              <a:rPr lang="lv-LV" sz="2000" dirty="0">
                <a:solidFill>
                  <a:srgbClr val="0084AA"/>
                </a:solidFill>
                <a:latin typeface="Avenir Next LT Pro Light" panose="020B0304020202020204" pitchFamily="34" charset="0"/>
              </a:rPr>
              <a:t>EURAXESS BHO</a:t>
            </a:r>
          </a:p>
          <a:p>
            <a:pPr algn="ctr"/>
            <a:r>
              <a:rPr lang="lv-LV" sz="2000" dirty="0">
                <a:solidFill>
                  <a:srgbClr val="0084AA"/>
                </a:solidFill>
                <a:latin typeface="Avenir Next LT Pro Light" panose="020B0304020202020204" pitchFamily="34" charset="0"/>
              </a:rPr>
              <a:t>Latvijas Zinātnes padome</a:t>
            </a:r>
            <a:endParaRPr lang="it-IT" sz="2000" dirty="0">
              <a:solidFill>
                <a:srgbClr val="0084AA"/>
              </a:solidFill>
              <a:latin typeface="Avenir Next LT Pro Light" panose="020B0304020202020204" pitchFamily="34" charset="0"/>
            </a:endParaRPr>
          </a:p>
          <a:p>
            <a:pPr algn="ctr"/>
            <a:endParaRPr lang="it-IT" b="1" dirty="0">
              <a:solidFill>
                <a:srgbClr val="0084AA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E3FF6F-2B09-E7ED-7BE4-D6082F07C4C2}"/>
              </a:ext>
            </a:extLst>
          </p:cNvPr>
          <p:cNvSpPr txBox="1"/>
          <p:nvPr/>
        </p:nvSpPr>
        <p:spPr>
          <a:xfrm>
            <a:off x="3997364" y="5108228"/>
            <a:ext cx="331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0084AA"/>
                </a:solidFill>
                <a:latin typeface="Avenir Next LT Pro Light" panose="020B0304020202020204" pitchFamily="34" charset="0"/>
              </a:rPr>
              <a:t>Darja.aksjonova@lzp.gov.lv</a:t>
            </a:r>
            <a:r>
              <a:rPr lang="it-IT" dirty="0">
                <a:solidFill>
                  <a:srgbClr val="0084AA"/>
                </a:solidFill>
                <a:latin typeface="Avenir Next LT Pro Light" panose="020B0304020202020204" pitchFamily="34" charset="0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DEB58F-D967-E103-3E38-315A02A65813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57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3175D7D-69C0-EFC4-7077-24823786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200">
                <a:solidFill>
                  <a:srgbClr val="002060"/>
                </a:solidFill>
                <a:latin typeface="Arial"/>
                <a:ea typeface="Verdana"/>
                <a:cs typeface="Arial"/>
              </a:rPr>
              <a:t>ERA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25C6201-F5EE-66EB-FA3B-D7271F32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880" y="957902"/>
            <a:ext cx="9458960" cy="919479"/>
          </a:xfrm>
        </p:spPr>
        <p:txBody>
          <a:bodyPr/>
          <a:lstStyle/>
          <a:p>
            <a:r>
              <a:rPr lang="en-US" b="0" i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The European Research Area (ERA) is the ambition to create a single, borderless market for research, innovation and technology across the EU.</a:t>
            </a:r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C34475EC-4881-8263-6C5B-207DF85481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635" y="6193971"/>
            <a:ext cx="2641600" cy="304800"/>
          </a:xfrm>
        </p:spPr>
        <p:txBody>
          <a:bodyPr/>
          <a:lstStyle/>
          <a:p>
            <a:r>
              <a:rPr lang="lv-LV">
                <a:hlinkClick r:id="rId2"/>
              </a:rPr>
              <a:t>https://european-research-area.ec.europa.eu/</a:t>
            </a:r>
            <a:r>
              <a:rPr lang="lv-LV"/>
              <a:t> 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9591EFE-7748-63E8-2847-3F714D2644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59B3BF5-5EA0-4E17-AB4B-664290D5DB15}" type="slidenum">
              <a:rPr lang="en-US" altLang="lv-LV" smtClean="0"/>
              <a:pPr>
                <a:defRPr/>
              </a:pPr>
              <a:t>3</a:t>
            </a:fld>
            <a:endParaRPr lang="en-US" altLang="lv-LV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27AE8-7F6B-E063-7408-DA22E4A251F9}"/>
              </a:ext>
            </a:extLst>
          </p:cNvPr>
          <p:cNvSpPr txBox="1"/>
          <p:nvPr/>
        </p:nvSpPr>
        <p:spPr>
          <a:xfrm>
            <a:off x="15852" y="1734598"/>
            <a:ext cx="264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b="1" i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ERA </a:t>
            </a:r>
            <a:r>
              <a:rPr lang="lv-LV" b="1" i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Policy</a:t>
            </a:r>
            <a:r>
              <a:rPr lang="lv-LV" b="1" i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lv-LV" b="1" i="0" err="1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Agenda</a:t>
            </a:r>
            <a:endParaRPr lang="lv-LV" b="1" i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Taisns bultveida savienotājs 9">
            <a:extLst>
              <a:ext uri="{FF2B5EF4-FFF2-40B4-BE49-F238E27FC236}">
                <a16:creationId xmlns:a16="http://schemas.microsoft.com/office/drawing/2014/main" id="{8CBECD7D-E45E-12CD-7910-065E1CF07FC0}"/>
              </a:ext>
            </a:extLst>
          </p:cNvPr>
          <p:cNvCxnSpPr>
            <a:cxnSpLocks/>
          </p:cNvCxnSpPr>
          <p:nvPr/>
        </p:nvCxnSpPr>
        <p:spPr>
          <a:xfrm>
            <a:off x="2303915" y="1919264"/>
            <a:ext cx="13106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AB2365-E231-5535-62DE-058D4A3B95E4}"/>
              </a:ext>
            </a:extLst>
          </p:cNvPr>
          <p:cNvSpPr txBox="1"/>
          <p:nvPr/>
        </p:nvSpPr>
        <p:spPr>
          <a:xfrm>
            <a:off x="3614555" y="1690927"/>
            <a:ext cx="16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/>
              <a:t>20 </a:t>
            </a:r>
            <a:r>
              <a:rPr lang="lv-LV" err="1"/>
              <a:t>actions</a:t>
            </a:r>
            <a:endParaRPr lang="lv-LV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97D68-46E7-7DB4-61C1-248539BD9FAB}"/>
              </a:ext>
            </a:extLst>
          </p:cNvPr>
          <p:cNvSpPr txBox="1"/>
          <p:nvPr/>
        </p:nvSpPr>
        <p:spPr>
          <a:xfrm>
            <a:off x="6802120" y="6444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>
                <a:hlinkClick r:id="rId3"/>
              </a:rPr>
              <a:t>https://www.youtube.com/watch?v=rbuDOB_oukQ</a:t>
            </a:r>
            <a:r>
              <a:rPr lang="lv-LV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2A897E-504A-9968-BBC4-4AD691D120F6}"/>
              </a:ext>
            </a:extLst>
          </p:cNvPr>
          <p:cNvSpPr txBox="1"/>
          <p:nvPr/>
        </p:nvSpPr>
        <p:spPr>
          <a:xfrm>
            <a:off x="159792" y="2219050"/>
            <a:ext cx="62585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Enable Open Science, including through the European Open Science Cloud (EOSC)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Propose an EU copyright and data legislative framework for research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Reform  the Assessment System for research, researchers and institutions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Promote attractive research careers, talent circulation and mobility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Promote gender equality and foster inclusiveness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Protect academic freedom in Europe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Upgrade EU guidance for a better knowledge </a:t>
            </a:r>
            <a:r>
              <a:rPr lang="en-US" sz="1200" dirty="0" err="1">
                <a:solidFill>
                  <a:srgbClr val="404040"/>
                </a:solidFill>
                <a:effectLst/>
              </a:rPr>
              <a:t>valorisation</a:t>
            </a:r>
            <a:endParaRPr lang="en-US" sz="1200" dirty="0">
              <a:solidFill>
                <a:srgbClr val="40404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Strengthen research infrastructures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Promote international cooperation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Make EU research and innovation missions and partnerships key contributors to the ERA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An ERA for green transformation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Accelerate the green/digital transition of Europe’s key industrial ecosystems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Empower Higher Education Institutions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Bring Science closer to citizens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Build-up research and innovation ecosystems to improve excellence and competitiveness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Improve EU-wide access to excellence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</a:rPr>
              <a:t>Enhance public research institutions’ strategic capacity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Support the development of EU countries’ national processes for the ERA implementation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Establish an ERA monitoring system</a:t>
            </a:r>
          </a:p>
          <a:p>
            <a:pPr algn="l">
              <a:buFont typeface="+mj-lt"/>
              <a:buAutoNum type="arabicPeriod"/>
            </a:pPr>
            <a:r>
              <a:rPr lang="en-US" sz="1200" dirty="0">
                <a:solidFill>
                  <a:srgbClr val="404040"/>
                </a:solidFill>
                <a:effectLst/>
              </a:rPr>
              <a:t>Support research and innovation investments and reforms</a:t>
            </a:r>
          </a:p>
        </p:txBody>
      </p:sp>
      <p:pic>
        <p:nvPicPr>
          <p:cNvPr id="9" name="Picture 8" descr="A table with numbers and names&#10;&#10;Description automatically generated">
            <a:extLst>
              <a:ext uri="{FF2B5EF4-FFF2-40B4-BE49-F238E27FC236}">
                <a16:creationId xmlns:a16="http://schemas.microsoft.com/office/drawing/2014/main" id="{2AF7D32D-AF88-243B-57E4-B62A79D2D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52" y="1575708"/>
            <a:ext cx="5017888" cy="48690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BDD882-753C-3BD1-00F0-905776E06EEA}"/>
              </a:ext>
            </a:extLst>
          </p:cNvPr>
          <p:cNvSpPr/>
          <p:nvPr/>
        </p:nvSpPr>
        <p:spPr>
          <a:xfrm>
            <a:off x="241072" y="2836955"/>
            <a:ext cx="4459576" cy="20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60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E862-8988-9864-1FE0-B1E9BBD0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DF9EC-E366-2B06-BB0C-EAAC2761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64646"/>
            <a:ext cx="3175163" cy="240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F8A74F-BD78-12FB-0E90-60AFF0776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9" y="2462431"/>
            <a:ext cx="10681249" cy="43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0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954D7D-5B5E-7C5E-759C-71A566CD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399288"/>
            <a:ext cx="8192067" cy="62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CBA4-ACA6-DAC0-6CBE-989EAE0DF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2118E-3885-A5DA-6D47-DDF25544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80" y="111019"/>
            <a:ext cx="6953882" cy="5832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EA94B1-1433-9314-E882-57C226488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462" y="671078"/>
            <a:ext cx="5299278" cy="50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A073-6E04-C7A3-F002-A5A21CA4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4754880"/>
            <a:ext cx="7132320" cy="1011591"/>
          </a:xfrm>
        </p:spPr>
        <p:txBody>
          <a:bodyPr>
            <a:normAutofit fontScale="90000"/>
          </a:bodyPr>
          <a:lstStyle/>
          <a:p>
            <a:r>
              <a:rPr lang="lv-LV" dirty="0"/>
              <a:t>Organizācijas publicē ne tikai darba sludinājumus, bet arī savas </a:t>
            </a:r>
            <a:r>
              <a:rPr lang="lv-LV"/>
              <a:t>informācijas dienas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6D42C-1073-2B14-167A-E8DB46307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2" y="704060"/>
            <a:ext cx="10617746" cy="2089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967C0-2CF2-E0A0-D04A-223DC6D1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0" y="2793317"/>
            <a:ext cx="10681249" cy="18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C014B-F882-90EB-0063-AD200A95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8FF80-696B-C4F1-F457-EC2706218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4" y="206258"/>
            <a:ext cx="9159615" cy="64587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FBA98A-D060-CEF6-1170-20E567B2DED9}"/>
              </a:ext>
            </a:extLst>
          </p:cNvPr>
          <p:cNvSpPr/>
          <p:nvPr/>
        </p:nvSpPr>
        <p:spPr>
          <a:xfrm>
            <a:off x="2042160" y="1645920"/>
            <a:ext cx="1554480" cy="609600"/>
          </a:xfrm>
          <a:prstGeom prst="ellipse">
            <a:avLst/>
          </a:prstGeom>
          <a:noFill/>
          <a:ln w="57150">
            <a:solidFill>
              <a:srgbClr val="007F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40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00EBF6-017F-B625-1A16-69263A409DEC}"/>
              </a:ext>
            </a:extLst>
          </p:cNvPr>
          <p:cNvSpPr txBox="1"/>
          <p:nvPr/>
        </p:nvSpPr>
        <p:spPr>
          <a:xfrm>
            <a:off x="11198813" y="0"/>
            <a:ext cx="1102448" cy="971996"/>
          </a:xfrm>
          <a:prstGeom prst="mathMinus">
            <a:avLst/>
          </a:prstGeom>
          <a:solidFill>
            <a:srgbClr val="007F97"/>
          </a:solidFill>
          <a:ln>
            <a:solidFill>
              <a:srgbClr val="007F97"/>
            </a:solidFill>
          </a:ln>
        </p:spPr>
        <p:txBody>
          <a:bodyPr wrap="square" rtlCol="0">
            <a:spAutoFit/>
          </a:bodyPr>
          <a:lstStyle/>
          <a:p>
            <a:endParaRPr lang="it-IT" sz="900" dirty="0">
              <a:latin typeface="Avenir Next LT Pro Light" panose="020B0304020202020204" pitchFamily="34" charset="0"/>
            </a:endParaRPr>
          </a:p>
        </p:txBody>
      </p:sp>
      <p:pic>
        <p:nvPicPr>
          <p:cNvPr id="18" name="Elemento grafico 17" descr="Marketing contorno">
            <a:extLst>
              <a:ext uri="{FF2B5EF4-FFF2-40B4-BE49-F238E27FC236}">
                <a16:creationId xmlns:a16="http://schemas.microsoft.com/office/drawing/2014/main" id="{0CFF4C32-939C-3D29-E5C9-5ECE59E1B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886" y="289369"/>
            <a:ext cx="1440000" cy="1440000"/>
          </a:xfrm>
          <a:prstGeom prst="rect">
            <a:avLst/>
          </a:prstGeom>
        </p:spPr>
      </p:pic>
      <p:grpSp>
        <p:nvGrpSpPr>
          <p:cNvPr id="58" name="Gruppo 57">
            <a:extLst>
              <a:ext uri="{FF2B5EF4-FFF2-40B4-BE49-F238E27FC236}">
                <a16:creationId xmlns:a16="http://schemas.microsoft.com/office/drawing/2014/main" id="{8F233378-A2C7-9246-66EC-5C2C25102281}"/>
              </a:ext>
            </a:extLst>
          </p:cNvPr>
          <p:cNvGrpSpPr/>
          <p:nvPr/>
        </p:nvGrpSpPr>
        <p:grpSpPr>
          <a:xfrm>
            <a:off x="8781360" y="1646950"/>
            <a:ext cx="2160000" cy="2863281"/>
            <a:chOff x="9075694" y="1782671"/>
            <a:chExt cx="2160000" cy="2863281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85D9DEC7-A5CA-1B1A-C365-4A7AC65D98AA}"/>
                </a:ext>
              </a:extLst>
            </p:cNvPr>
            <p:cNvGrpSpPr/>
            <p:nvPr/>
          </p:nvGrpSpPr>
          <p:grpSpPr>
            <a:xfrm>
              <a:off x="9075694" y="1782671"/>
              <a:ext cx="2160000" cy="2242419"/>
              <a:chOff x="8244278" y="1655971"/>
              <a:chExt cx="2160000" cy="2242419"/>
            </a:xfrm>
          </p:grpSpPr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5E061DFA-7569-C485-95F9-09DE5A646A2C}"/>
                  </a:ext>
                </a:extLst>
              </p:cNvPr>
              <p:cNvSpPr/>
              <p:nvPr/>
            </p:nvSpPr>
            <p:spPr>
              <a:xfrm>
                <a:off x="8244278" y="1738390"/>
                <a:ext cx="2160000" cy="216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Avenir Next LT Pro Light" panose="020B0304020202020204" pitchFamily="34" charset="0"/>
                </a:endParaRPr>
              </a:p>
            </p:txBody>
          </p:sp>
          <p:pic>
            <p:nvPicPr>
              <p:cNvPr id="12" name="Elemento grafico 11" descr="Bilancia della giustizia contorno">
                <a:extLst>
                  <a:ext uri="{FF2B5EF4-FFF2-40B4-BE49-F238E27FC236}">
                    <a16:creationId xmlns:a16="http://schemas.microsoft.com/office/drawing/2014/main" id="{8C3C7405-2F2E-147D-E746-8163FBBC7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244278" y="1655971"/>
                <a:ext cx="2160000" cy="2160000"/>
              </a:xfrm>
              <a:prstGeom prst="ellipse">
                <a:avLst/>
              </a:prstGeom>
            </p:spPr>
          </p:pic>
        </p:grpSp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id="{594921A6-3EC1-7F13-3979-86558FB23EDB}"/>
                </a:ext>
              </a:extLst>
            </p:cNvPr>
            <p:cNvSpPr/>
            <p:nvPr/>
          </p:nvSpPr>
          <p:spPr>
            <a:xfrm>
              <a:off x="9261408" y="3814955"/>
              <a:ext cx="1788573" cy="830997"/>
            </a:xfrm>
            <a:prstGeom prst="roundRect">
              <a:avLst/>
            </a:prstGeom>
            <a:ln>
              <a:solidFill>
                <a:srgbClr val="C60A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v-LV" sz="14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Valsts aģentūras</a:t>
              </a:r>
              <a:endParaRPr lang="it-IT" sz="1400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98545ECD-3AB1-693B-FFF3-F810E1C5D8EA}"/>
              </a:ext>
            </a:extLst>
          </p:cNvPr>
          <p:cNvGrpSpPr/>
          <p:nvPr/>
        </p:nvGrpSpPr>
        <p:grpSpPr>
          <a:xfrm>
            <a:off x="4804125" y="1732440"/>
            <a:ext cx="2160000" cy="2753248"/>
            <a:chOff x="4693597" y="1823880"/>
            <a:chExt cx="2160000" cy="2753248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4111157C-6AEA-0382-E159-B5C1E9562591}"/>
                </a:ext>
              </a:extLst>
            </p:cNvPr>
            <p:cNvGrpSpPr/>
            <p:nvPr/>
          </p:nvGrpSpPr>
          <p:grpSpPr>
            <a:xfrm>
              <a:off x="4693597" y="1823880"/>
              <a:ext cx="2160000" cy="2160000"/>
              <a:chOff x="7017442" y="3771960"/>
              <a:chExt cx="2160000" cy="2160000"/>
            </a:xfrm>
          </p:grpSpPr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A421602A-79BC-EF47-2A3F-1696E7AE33BB}"/>
                  </a:ext>
                </a:extLst>
              </p:cNvPr>
              <p:cNvSpPr/>
              <p:nvPr/>
            </p:nvSpPr>
            <p:spPr>
              <a:xfrm>
                <a:off x="7017442" y="3771960"/>
                <a:ext cx="2160000" cy="216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 dirty="0">
                  <a:latin typeface="Avenir Next LT Pro Light" panose="020B0304020202020204" pitchFamily="34" charset="0"/>
                </a:endParaRPr>
              </a:p>
            </p:txBody>
          </p:sp>
          <p:pic>
            <p:nvPicPr>
              <p:cNvPr id="10" name="Elemento grafico 9" descr="Fabbrica contorno">
                <a:extLst>
                  <a:ext uri="{FF2B5EF4-FFF2-40B4-BE49-F238E27FC236}">
                    <a16:creationId xmlns:a16="http://schemas.microsoft.com/office/drawing/2014/main" id="{A30F5799-D5AF-BA3A-B8CA-1FC1F7D7F9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7017442" y="3771960"/>
                <a:ext cx="2160000" cy="2160000"/>
              </a:xfrm>
              <a:prstGeom prst="ellipse">
                <a:avLst/>
              </a:prstGeom>
            </p:spPr>
          </p:pic>
        </p:grp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EA1C327B-8899-D3B4-54CB-25751CB49DE4}"/>
                </a:ext>
              </a:extLst>
            </p:cNvPr>
            <p:cNvSpPr/>
            <p:nvPr/>
          </p:nvSpPr>
          <p:spPr>
            <a:xfrm>
              <a:off x="4825476" y="3746131"/>
              <a:ext cx="1788573" cy="830997"/>
            </a:xfrm>
            <a:prstGeom prst="roundRect">
              <a:avLst/>
            </a:prstGeom>
            <a:ln>
              <a:solidFill>
                <a:srgbClr val="C60A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EURAXESS </a:t>
              </a:r>
              <a:r>
                <a:rPr lang="lv-LV" sz="12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atbalsts, zinātnieki, universitātes, valsts pārvaldes institūcijas</a:t>
              </a:r>
              <a:endParaRPr lang="en-US" sz="1200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D29305FB-1943-BAFD-A677-CCA4FEF547D6}"/>
              </a:ext>
            </a:extLst>
          </p:cNvPr>
          <p:cNvGrpSpPr/>
          <p:nvPr/>
        </p:nvGrpSpPr>
        <p:grpSpPr>
          <a:xfrm>
            <a:off x="824550" y="1732440"/>
            <a:ext cx="2160000" cy="2753248"/>
            <a:chOff x="824550" y="1823880"/>
            <a:chExt cx="2160000" cy="2753248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2097C009-85DA-6218-913A-EA36ED86E6C9}"/>
                </a:ext>
              </a:extLst>
            </p:cNvPr>
            <p:cNvGrpSpPr/>
            <p:nvPr/>
          </p:nvGrpSpPr>
          <p:grpSpPr>
            <a:xfrm>
              <a:off x="824550" y="1823880"/>
              <a:ext cx="2160000" cy="2160000"/>
              <a:chOff x="2516640" y="3974023"/>
              <a:chExt cx="2160000" cy="2160000"/>
            </a:xfrm>
          </p:grpSpPr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B38C9428-71D1-53F4-DEA8-B44897D4082C}"/>
                  </a:ext>
                </a:extLst>
              </p:cNvPr>
              <p:cNvSpPr/>
              <p:nvPr/>
            </p:nvSpPr>
            <p:spPr>
              <a:xfrm>
                <a:off x="2516640" y="3974023"/>
                <a:ext cx="2160000" cy="216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 dirty="0">
                  <a:latin typeface="Avenir Next LT Pro Light" panose="020B0304020202020204" pitchFamily="34" charset="0"/>
                </a:endParaRPr>
              </a:p>
            </p:txBody>
          </p:sp>
          <p:pic>
            <p:nvPicPr>
              <p:cNvPr id="16" name="Elemento grafico 15" descr="Cappello di laurea contorno">
                <a:extLst>
                  <a:ext uri="{FF2B5EF4-FFF2-40B4-BE49-F238E27FC236}">
                    <a16:creationId xmlns:a16="http://schemas.microsoft.com/office/drawing/2014/main" id="{2CFA90F3-A018-779D-E326-C15469F33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16640" y="3974023"/>
                <a:ext cx="2160000" cy="2160000"/>
              </a:xfrm>
              <a:prstGeom prst="rect">
                <a:avLst/>
              </a:prstGeom>
            </p:spPr>
          </p:pic>
        </p:grp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5AD3B5BB-8E89-0823-3287-F93C2EEA4F13}"/>
                </a:ext>
              </a:extLst>
            </p:cNvPr>
            <p:cNvSpPr/>
            <p:nvPr/>
          </p:nvSpPr>
          <p:spPr>
            <a:xfrm>
              <a:off x="1010264" y="3746131"/>
              <a:ext cx="1788573" cy="830997"/>
            </a:xfrm>
            <a:prstGeom prst="roundRect">
              <a:avLst/>
            </a:prstGeom>
            <a:ln>
              <a:solidFill>
                <a:srgbClr val="C60A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v-LV" sz="14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Zinātnieki</a:t>
              </a:r>
              <a:endParaRPr lang="it-IT" sz="1400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75E788B4-EFAD-06FA-D88F-3730AAFEBCCD}"/>
              </a:ext>
            </a:extLst>
          </p:cNvPr>
          <p:cNvGrpSpPr/>
          <p:nvPr/>
        </p:nvGrpSpPr>
        <p:grpSpPr>
          <a:xfrm>
            <a:off x="2788075" y="3855270"/>
            <a:ext cx="2160000" cy="2767131"/>
            <a:chOff x="2804732" y="3946543"/>
            <a:chExt cx="2160000" cy="2767131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B2453CA6-19B9-D66A-F177-C0FA75A62049}"/>
                </a:ext>
              </a:extLst>
            </p:cNvPr>
            <p:cNvGrpSpPr/>
            <p:nvPr/>
          </p:nvGrpSpPr>
          <p:grpSpPr>
            <a:xfrm>
              <a:off x="2804732" y="3946543"/>
              <a:ext cx="2160000" cy="2160000"/>
              <a:chOff x="5255956" y="1811316"/>
              <a:chExt cx="2160000" cy="2160000"/>
            </a:xfrm>
          </p:grpSpPr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1B4D2888-C4E4-9F61-4D09-21FAF20C68FE}"/>
                  </a:ext>
                </a:extLst>
              </p:cNvPr>
              <p:cNvSpPr/>
              <p:nvPr/>
            </p:nvSpPr>
            <p:spPr>
              <a:xfrm>
                <a:off x="5255956" y="1811316"/>
                <a:ext cx="2160000" cy="216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 dirty="0">
                  <a:latin typeface="Avenir Next LT Pro Light" panose="020B0304020202020204" pitchFamily="34" charset="0"/>
                </a:endParaRPr>
              </a:p>
            </p:txBody>
          </p:sp>
          <p:pic>
            <p:nvPicPr>
              <p:cNvPr id="14" name="Elemento grafico 13" descr="Nodo corda contorno">
                <a:extLst>
                  <a:ext uri="{FF2B5EF4-FFF2-40B4-BE49-F238E27FC236}">
                    <a16:creationId xmlns:a16="http://schemas.microsoft.com/office/drawing/2014/main" id="{FD4F4613-154E-8430-3D94-42F29C5B8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t="7124" b="5557"/>
              <a:stretch/>
            </p:blipFill>
            <p:spPr>
              <a:xfrm>
                <a:off x="5255956" y="1875526"/>
                <a:ext cx="2160000" cy="2077581"/>
              </a:xfrm>
              <a:prstGeom prst="ellipse">
                <a:avLst/>
              </a:prstGeom>
            </p:spPr>
          </p:pic>
        </p:grpSp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id="{D9D2137D-80BA-3EDB-7467-959334693BFD}"/>
                </a:ext>
              </a:extLst>
            </p:cNvPr>
            <p:cNvSpPr/>
            <p:nvPr/>
          </p:nvSpPr>
          <p:spPr>
            <a:xfrm>
              <a:off x="2990446" y="5882677"/>
              <a:ext cx="1788573" cy="830997"/>
            </a:xfrm>
            <a:prstGeom prst="roundRect">
              <a:avLst/>
            </a:prstGeom>
            <a:ln>
              <a:solidFill>
                <a:srgbClr val="C60A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v-LV" sz="14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Uzņēmēji</a:t>
              </a:r>
              <a:endParaRPr lang="it-IT" sz="1400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23EE3D57-D145-BA6E-A66A-BB9C5510B010}"/>
              </a:ext>
            </a:extLst>
          </p:cNvPr>
          <p:cNvGrpSpPr/>
          <p:nvPr/>
        </p:nvGrpSpPr>
        <p:grpSpPr>
          <a:xfrm>
            <a:off x="6734625" y="3832842"/>
            <a:ext cx="2215711" cy="2802267"/>
            <a:chOff x="7001116" y="3911407"/>
            <a:chExt cx="2215711" cy="2802267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C593A279-0505-489A-BEEE-3B3E44553AAA}"/>
                </a:ext>
              </a:extLst>
            </p:cNvPr>
            <p:cNvGrpSpPr/>
            <p:nvPr/>
          </p:nvGrpSpPr>
          <p:grpSpPr>
            <a:xfrm>
              <a:off x="7001116" y="3911407"/>
              <a:ext cx="2215711" cy="2230272"/>
              <a:chOff x="2833451" y="1865228"/>
              <a:chExt cx="2215711" cy="2230272"/>
            </a:xfrm>
          </p:grpSpPr>
          <p:sp>
            <p:nvSpPr>
              <p:cNvPr id="23" name="Ovale 22">
                <a:extLst>
                  <a:ext uri="{FF2B5EF4-FFF2-40B4-BE49-F238E27FC236}">
                    <a16:creationId xmlns:a16="http://schemas.microsoft.com/office/drawing/2014/main" id="{AB529364-F6BA-5CD1-976B-4B214A15CC27}"/>
                  </a:ext>
                </a:extLst>
              </p:cNvPr>
              <p:cNvSpPr/>
              <p:nvPr/>
            </p:nvSpPr>
            <p:spPr>
              <a:xfrm>
                <a:off x="2889162" y="1935500"/>
                <a:ext cx="2160000" cy="216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 dirty="0">
                  <a:latin typeface="Avenir Next LT Pro Light" panose="020B0304020202020204" pitchFamily="34" charset="0"/>
                </a:endParaRPr>
              </a:p>
            </p:txBody>
          </p:sp>
          <p:pic>
            <p:nvPicPr>
              <p:cNvPr id="8" name="Elemento grafico 7" descr="Accesso universale contorno">
                <a:extLst>
                  <a:ext uri="{FF2B5EF4-FFF2-40B4-BE49-F238E27FC236}">
                    <a16:creationId xmlns:a16="http://schemas.microsoft.com/office/drawing/2014/main" id="{4B2DE5BE-8EFE-528D-F1B3-1A47396F8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 l="-5544" t="-1" r="2966" b="-3253"/>
              <a:stretch/>
            </p:blipFill>
            <p:spPr>
              <a:xfrm>
                <a:off x="2833451" y="1865228"/>
                <a:ext cx="2215711" cy="2230272"/>
              </a:xfrm>
              <a:prstGeom prst="ellipse">
                <a:avLst/>
              </a:prstGeom>
            </p:spPr>
          </p:pic>
        </p:grpSp>
        <p:sp>
          <p:nvSpPr>
            <p:cNvPr id="50" name="Rettangolo con angoli arrotondati 49">
              <a:extLst>
                <a:ext uri="{FF2B5EF4-FFF2-40B4-BE49-F238E27FC236}">
                  <a16:creationId xmlns:a16="http://schemas.microsoft.com/office/drawing/2014/main" id="{CA850FEC-67E7-0ED4-250B-3314A4148C12}"/>
                </a:ext>
              </a:extLst>
            </p:cNvPr>
            <p:cNvSpPr/>
            <p:nvPr/>
          </p:nvSpPr>
          <p:spPr>
            <a:xfrm>
              <a:off x="7214685" y="5882677"/>
              <a:ext cx="1788573" cy="830997"/>
            </a:xfrm>
            <a:prstGeom prst="roundRect">
              <a:avLst/>
            </a:prstGeom>
            <a:ln>
              <a:solidFill>
                <a:srgbClr val="C60A8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lv-LV" sz="1400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Sadarbības partneri un iestādes</a:t>
              </a:r>
              <a:endParaRPr lang="it-IT" sz="1400" dirty="0">
                <a:solidFill>
                  <a:schemeClr val="bg1"/>
                </a:solidFill>
                <a:latin typeface="Avenir Next LT Pro Light" panose="020B0304020202020204" pitchFamily="34" charset="0"/>
              </a:endParaRPr>
            </a:p>
          </p:txBody>
        </p:sp>
      </p:grpSp>
      <p:sp>
        <p:nvSpPr>
          <p:cNvPr id="4" name="Titolo 2">
            <a:extLst>
              <a:ext uri="{FF2B5EF4-FFF2-40B4-BE49-F238E27FC236}">
                <a16:creationId xmlns:a16="http://schemas.microsoft.com/office/drawing/2014/main" id="{ECE1776C-2CD5-79FA-3EC8-908E1E948766}"/>
              </a:ext>
            </a:extLst>
          </p:cNvPr>
          <p:cNvSpPr txBox="1">
            <a:spLocks/>
          </p:cNvSpPr>
          <p:nvPr/>
        </p:nvSpPr>
        <p:spPr>
          <a:xfrm>
            <a:off x="1010264" y="1907558"/>
            <a:ext cx="7313951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5" name="Titolo 2">
            <a:extLst>
              <a:ext uri="{FF2B5EF4-FFF2-40B4-BE49-F238E27FC236}">
                <a16:creationId xmlns:a16="http://schemas.microsoft.com/office/drawing/2014/main" id="{ABD5DD14-7B63-14CE-5286-9DC8D5DC2042}"/>
              </a:ext>
            </a:extLst>
          </p:cNvPr>
          <p:cNvSpPr txBox="1">
            <a:spLocks/>
          </p:cNvSpPr>
          <p:nvPr/>
        </p:nvSpPr>
        <p:spPr>
          <a:xfrm>
            <a:off x="1900386" y="693077"/>
            <a:ext cx="7510313" cy="6108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000" dirty="0">
                <a:solidFill>
                  <a:schemeClr val="bg2"/>
                </a:solidFill>
                <a:latin typeface="Avenir Next LT Pro Light" panose="020B0304020202020204" pitchFamily="34" charset="0"/>
              </a:rPr>
              <a:t>EURAXESS ekosistēma</a:t>
            </a:r>
            <a:endParaRPr lang="it-IT" sz="4000" dirty="0">
              <a:solidFill>
                <a:schemeClr val="bg2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881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Personalizzato 4">
      <a:dk1>
        <a:sysClr val="windowText" lastClr="000000"/>
      </a:dk1>
      <a:lt1>
        <a:sysClr val="window" lastClr="FFFFFF"/>
      </a:lt1>
      <a:dk2>
        <a:srgbClr val="0075A2"/>
      </a:dk2>
      <a:lt2>
        <a:srgbClr val="0070C0"/>
      </a:lt2>
      <a:accent1>
        <a:srgbClr val="0F6FC6"/>
      </a:accent1>
      <a:accent2>
        <a:srgbClr val="009DD9"/>
      </a:accent2>
      <a:accent3>
        <a:srgbClr val="0BD0D9"/>
      </a:accent3>
      <a:accent4>
        <a:srgbClr val="F59DDA"/>
      </a:accent4>
      <a:accent5>
        <a:srgbClr val="FFDF79"/>
      </a:accent5>
      <a:accent6>
        <a:srgbClr val="FFC000"/>
      </a:accent6>
      <a:hlink>
        <a:srgbClr val="DE16A0"/>
      </a:hlink>
      <a:folHlink>
        <a:srgbClr val="7030A0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362_TF78853419_Win32" id="{5EC6A964-3954-4FD3-AC1D-9DD732235522}" vid="{9EAD0B1B-3D59-457C-A707-E6544797E50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http://purl.org/dc/dcmitype/"/>
    <ds:schemaRef ds:uri="16c05727-aa75-4e4a-9b5f-8a80a1165891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71af3243-3dd4-4a8d-8c0d-dd76da1f02a5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{F2821836-8558-43C7-8144-77CF052515E8}tf78853419_win32</Template>
  <TotalTime>2303</TotalTime>
  <Words>1214</Words>
  <Application>Microsoft Office PowerPoint</Application>
  <PresentationFormat>Widescreen</PresentationFormat>
  <Paragraphs>148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</vt:lpstr>
      <vt:lpstr>Avenir Next LT Pro Demi</vt:lpstr>
      <vt:lpstr>Avenir Next LT Pro Light</vt:lpstr>
      <vt:lpstr>Calibri</vt:lpstr>
      <vt:lpstr>Franklin Gothic Book</vt:lpstr>
      <vt:lpstr>Franklin Gothic Demi</vt:lpstr>
      <vt:lpstr>Times New Roman</vt:lpstr>
      <vt:lpstr>Verdana</vt:lpstr>
      <vt:lpstr>Wingdings</vt:lpstr>
      <vt:lpstr>Tema1</vt:lpstr>
      <vt:lpstr>PowerPoint Presentation</vt:lpstr>
      <vt:lpstr>PowerPoint Presentation</vt:lpstr>
      <vt:lpstr>ERA</vt:lpstr>
      <vt:lpstr>PowerPoint Presentation</vt:lpstr>
      <vt:lpstr>PowerPoint Presentation</vt:lpstr>
      <vt:lpstr>PowerPoint Presentation</vt:lpstr>
      <vt:lpstr>Organizācijas publicē ne tikai darba sludinājumus, bet arī savas informācijas dienas</vt:lpstr>
      <vt:lpstr>PowerPoint Presentation</vt:lpstr>
      <vt:lpstr>PowerPoint Presentation</vt:lpstr>
      <vt:lpstr>PowerPoint Presentation</vt:lpstr>
      <vt:lpstr>Saites </vt:lpstr>
      <vt:lpstr>PowerPoint Presentation</vt:lpstr>
      <vt:lpstr>PowerPoint Presentation</vt:lpstr>
      <vt:lpstr>PowerPoint Presentation</vt:lpstr>
      <vt:lpstr>PowerPoint Presentation</vt:lpstr>
      <vt:lpstr>Listen Here: BuzzSprout: https://www.buzzsprout.com/1998474  Spotify: https://open.spotify.com/show/0FsFvR8A2y8zf4h0cv35zJ  Follow the podcast on social media here: LinkedIn - https://www.linkedin.com/company/euraxess-smart-talks-podcast/  Facebook - https://www.facebook.com/profile.php?id=100093344322682  Instagram - https://www.instagram.com/euraxess_smart_talks/  Twitter - https://twitter.com/EURAXESmarTalks 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Emanuela Danè</dc:creator>
  <cp:lastModifiedBy>Darja Aksjonova</cp:lastModifiedBy>
  <cp:revision>41</cp:revision>
  <dcterms:created xsi:type="dcterms:W3CDTF">2023-05-19T09:46:16Z</dcterms:created>
  <dcterms:modified xsi:type="dcterms:W3CDTF">2024-09-26T07:11:28Z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