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41" r:id="rId1"/>
    <p:sldMasterId id="2147483648" r:id="rId2"/>
  </p:sldMasterIdLst>
  <p:notesMasterIdLst>
    <p:notesMasterId r:id="rId17"/>
  </p:notesMasterIdLst>
  <p:sldIdLst>
    <p:sldId id="256" r:id="rId3"/>
    <p:sldId id="258" r:id="rId4"/>
    <p:sldId id="267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</p:sldIdLst>
  <p:sldSz cx="18288000" cy="10287000"/>
  <p:notesSz cx="6858000" cy="9144000"/>
  <p:embeddedFontLst>
    <p:embeddedFont>
      <p:font typeface="Open Sans 1" panose="020B0604020202020204" charset="0"/>
      <p:regular r:id="rId18"/>
    </p:embeddedFont>
    <p:embeddedFont>
      <p:font typeface="Open Sans 1 Bold" panose="020B0604020202020204" charset="0"/>
      <p:regular r:id="rId19"/>
    </p:embeddedFont>
    <p:embeddedFont>
      <p:font typeface="Open Sans Bold" panose="020B0604020202020204" charset="0"/>
      <p:regular r:id="rId20"/>
    </p:embeddedFont>
    <p:embeddedFont>
      <p:font typeface="Open Sans Bold Bold" panose="020B0604020202020204" charset="0"/>
      <p:regular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  <p:embeddedFont>
      <p:font typeface="Source Sans Pro Semibold" panose="020B0603030403020204" pitchFamily="34" charset="0"/>
      <p:bold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2443F-E32A-420F-9156-9743B628F0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4F04AD-747A-486A-A972-F213C78BA199}">
      <dgm:prSet/>
      <dgm:spPr/>
      <dgm:t>
        <a:bodyPr/>
        <a:lstStyle/>
        <a:p>
          <a:r>
            <a:rPr lang="en-US"/>
            <a:t>LZP nodrošina dažādu programmu ieviešanu un atbalsta piešķiršanu pētniecības projektiem:</a:t>
          </a:r>
        </a:p>
      </dgm:t>
    </dgm:pt>
    <dgm:pt modelId="{A4F7D128-2CBF-4553-8B9C-A96AF58D26FA}" type="parTrans" cxnId="{AB5D02B4-7679-45DB-9FD3-7F133F3F7D3C}">
      <dgm:prSet/>
      <dgm:spPr/>
      <dgm:t>
        <a:bodyPr/>
        <a:lstStyle/>
        <a:p>
          <a:endParaRPr lang="en-US"/>
        </a:p>
      </dgm:t>
    </dgm:pt>
    <dgm:pt modelId="{E1412818-2FAB-47FC-B533-744C9A002C6A}" type="sibTrans" cxnId="{AB5D02B4-7679-45DB-9FD3-7F133F3F7D3C}">
      <dgm:prSet/>
      <dgm:spPr/>
      <dgm:t>
        <a:bodyPr/>
        <a:lstStyle/>
        <a:p>
          <a:endParaRPr lang="en-US"/>
        </a:p>
      </dgm:t>
    </dgm:pt>
    <dgm:pt modelId="{CEE46AC7-D6EF-4F1F-9F2A-7DA4A0FBB2A0}">
      <dgm:prSet/>
      <dgm:spPr/>
      <dgm:t>
        <a:bodyPr/>
        <a:lstStyle/>
        <a:p>
          <a:r>
            <a:rPr lang="en-US"/>
            <a:t>Fundamentālo un lietišķo pētījumu projektu programma</a:t>
          </a:r>
        </a:p>
      </dgm:t>
    </dgm:pt>
    <dgm:pt modelId="{16ABC668-374E-4676-880C-E0B7420C5C97}" type="parTrans" cxnId="{DCD79245-D3BC-4CAE-94CC-80C64DFA35AA}">
      <dgm:prSet/>
      <dgm:spPr/>
      <dgm:t>
        <a:bodyPr/>
        <a:lstStyle/>
        <a:p>
          <a:endParaRPr lang="en-US"/>
        </a:p>
      </dgm:t>
    </dgm:pt>
    <dgm:pt modelId="{B44A3FFD-8134-429C-918B-8AECD40BFC36}" type="sibTrans" cxnId="{DCD79245-D3BC-4CAE-94CC-80C64DFA35AA}">
      <dgm:prSet/>
      <dgm:spPr/>
      <dgm:t>
        <a:bodyPr/>
        <a:lstStyle/>
        <a:p>
          <a:endParaRPr lang="en-US"/>
        </a:p>
      </dgm:t>
    </dgm:pt>
    <dgm:pt modelId="{E6BF7B6A-7998-4C1A-A380-DDD820FB7A5D}">
      <dgm:prSet/>
      <dgm:spPr/>
      <dgm:t>
        <a:bodyPr/>
        <a:lstStyle/>
        <a:p>
          <a:r>
            <a:rPr lang="en-US"/>
            <a:t>Valsts pētījumu programmas</a:t>
          </a:r>
        </a:p>
      </dgm:t>
    </dgm:pt>
    <dgm:pt modelId="{4C45AB3C-FA57-4996-8396-3F8030A62ADD}" type="parTrans" cxnId="{9EB2543B-1082-4B2B-BBD1-4BB4E7A23293}">
      <dgm:prSet/>
      <dgm:spPr/>
      <dgm:t>
        <a:bodyPr/>
        <a:lstStyle/>
        <a:p>
          <a:endParaRPr lang="en-US"/>
        </a:p>
      </dgm:t>
    </dgm:pt>
    <dgm:pt modelId="{6118C5FF-F70D-4F23-8E59-BFE78D39E4C5}" type="sibTrans" cxnId="{9EB2543B-1082-4B2B-BBD1-4BB4E7A23293}">
      <dgm:prSet/>
      <dgm:spPr/>
      <dgm:t>
        <a:bodyPr/>
        <a:lstStyle/>
        <a:p>
          <a:endParaRPr lang="en-US"/>
        </a:p>
      </dgm:t>
    </dgm:pt>
    <dgm:pt modelId="{4069036F-8F9D-47A9-91A9-AAB35BFE1AD7}">
      <dgm:prSet/>
      <dgm:spPr/>
      <dgm:t>
        <a:bodyPr/>
        <a:lstStyle/>
        <a:p>
          <a:r>
            <a:rPr lang="en-US"/>
            <a:t>Pēcdoktorantūras pētniecības atbalsta programma</a:t>
          </a:r>
        </a:p>
      </dgm:t>
    </dgm:pt>
    <dgm:pt modelId="{988C284E-72D7-4C02-805B-12F32044CC7B}" type="parTrans" cxnId="{0D8E6BAE-FB88-4117-8F96-2C217F215565}">
      <dgm:prSet/>
      <dgm:spPr/>
      <dgm:t>
        <a:bodyPr/>
        <a:lstStyle/>
        <a:p>
          <a:endParaRPr lang="en-US"/>
        </a:p>
      </dgm:t>
    </dgm:pt>
    <dgm:pt modelId="{A0157E9C-B6D2-4D4F-866F-159AC4D214F3}" type="sibTrans" cxnId="{0D8E6BAE-FB88-4117-8F96-2C217F215565}">
      <dgm:prSet/>
      <dgm:spPr/>
      <dgm:t>
        <a:bodyPr/>
        <a:lstStyle/>
        <a:p>
          <a:endParaRPr lang="en-US"/>
        </a:p>
      </dgm:t>
    </dgm:pt>
    <dgm:pt modelId="{AA715F5E-3E05-4E6F-B885-24AFA0BE5841}">
      <dgm:prSet/>
      <dgm:spPr/>
      <dgm:t>
        <a:bodyPr/>
        <a:lstStyle/>
        <a:p>
          <a:r>
            <a:rPr lang="en-US"/>
            <a:t>EEZ un Norvēģijas finanšu instrumenta Baltijas pētniecības programma</a:t>
          </a:r>
        </a:p>
      </dgm:t>
    </dgm:pt>
    <dgm:pt modelId="{90F34150-796F-4020-BA62-CD775B7AC08A}" type="parTrans" cxnId="{F0720393-6CE8-4D54-A339-A2EC5B891B22}">
      <dgm:prSet/>
      <dgm:spPr/>
      <dgm:t>
        <a:bodyPr/>
        <a:lstStyle/>
        <a:p>
          <a:endParaRPr lang="en-US"/>
        </a:p>
      </dgm:t>
    </dgm:pt>
    <dgm:pt modelId="{1DD6B8F7-CFBB-4DFF-ADBA-7C1943AB027C}" type="sibTrans" cxnId="{F0720393-6CE8-4D54-A339-A2EC5B891B22}">
      <dgm:prSet/>
      <dgm:spPr/>
      <dgm:t>
        <a:bodyPr/>
        <a:lstStyle/>
        <a:p>
          <a:endParaRPr lang="en-US"/>
        </a:p>
      </dgm:t>
    </dgm:pt>
    <dgm:pt modelId="{79CA1F25-C72C-47C0-984D-653D36591547}">
      <dgm:prSet/>
      <dgm:spPr/>
      <dgm:t>
        <a:bodyPr/>
        <a:lstStyle/>
        <a:p>
          <a:r>
            <a:rPr lang="en-US"/>
            <a:t>Divpusējās un trīspusējās </a:t>
          </a:r>
          <a:r>
            <a:rPr lang="lv-LV"/>
            <a:t>starptautiskās sadarbības </a:t>
          </a:r>
          <a:r>
            <a:rPr lang="en-US"/>
            <a:t>programmas</a:t>
          </a:r>
        </a:p>
      </dgm:t>
    </dgm:pt>
    <dgm:pt modelId="{1543C357-FF0C-47EE-B5DB-91D5B3A88F0D}" type="parTrans" cxnId="{6E29272F-9A48-4B00-8C1E-F9BE69DE278E}">
      <dgm:prSet/>
      <dgm:spPr/>
      <dgm:t>
        <a:bodyPr/>
        <a:lstStyle/>
        <a:p>
          <a:endParaRPr lang="en-US"/>
        </a:p>
      </dgm:t>
    </dgm:pt>
    <dgm:pt modelId="{5EDF85BB-A7FD-4F92-ADDF-5A190CDD8A98}" type="sibTrans" cxnId="{6E29272F-9A48-4B00-8C1E-F9BE69DE278E}">
      <dgm:prSet/>
      <dgm:spPr/>
      <dgm:t>
        <a:bodyPr/>
        <a:lstStyle/>
        <a:p>
          <a:endParaRPr lang="en-US"/>
        </a:p>
      </dgm:t>
    </dgm:pt>
    <dgm:pt modelId="{12FCDF08-1360-4049-ACAF-69828EC3F4FA}">
      <dgm:prSet/>
      <dgm:spPr/>
      <dgm:t>
        <a:bodyPr/>
        <a:lstStyle/>
        <a:p>
          <a:r>
            <a:rPr lang="en-US" b="1"/>
            <a:t>Atbalsts dalībai starptautiskās sadarbības programmās nodrošinot finansējumu vai līdzfinansējumu no valsts budžeta</a:t>
          </a:r>
          <a:endParaRPr lang="en-US"/>
        </a:p>
      </dgm:t>
    </dgm:pt>
    <dgm:pt modelId="{45220F3F-9DCB-4635-91F8-E68DB1575CBE}" type="parTrans" cxnId="{B4D68525-73E7-42F8-A8B7-B00AE3912955}">
      <dgm:prSet/>
      <dgm:spPr/>
      <dgm:t>
        <a:bodyPr/>
        <a:lstStyle/>
        <a:p>
          <a:endParaRPr lang="en-US"/>
        </a:p>
      </dgm:t>
    </dgm:pt>
    <dgm:pt modelId="{DFE81B40-C14B-446C-A0AD-B517B0D02FAD}" type="sibTrans" cxnId="{B4D68525-73E7-42F8-A8B7-B00AE3912955}">
      <dgm:prSet/>
      <dgm:spPr/>
      <dgm:t>
        <a:bodyPr/>
        <a:lstStyle/>
        <a:p>
          <a:endParaRPr lang="en-US"/>
        </a:p>
      </dgm:t>
    </dgm:pt>
    <dgm:pt modelId="{C1B6CB43-D96F-460E-9869-7B285B5AB96B}">
      <dgm:prSet/>
      <dgm:spPr/>
      <dgm:t>
        <a:bodyPr/>
        <a:lstStyle/>
        <a:p>
          <a:r>
            <a:rPr lang="en-US"/>
            <a:t>ES ietvarprogrammas “Apvārsnis Eiropa” nacionālais kontaktpunkts</a:t>
          </a:r>
        </a:p>
      </dgm:t>
    </dgm:pt>
    <dgm:pt modelId="{CF7BABD8-22D0-4650-A077-1776F36424B6}" type="parTrans" cxnId="{39B0213B-0C24-4DDE-9F8E-E26679A46418}">
      <dgm:prSet/>
      <dgm:spPr/>
      <dgm:t>
        <a:bodyPr/>
        <a:lstStyle/>
        <a:p>
          <a:endParaRPr lang="en-US"/>
        </a:p>
      </dgm:t>
    </dgm:pt>
    <dgm:pt modelId="{AAF05CDF-5515-449E-9D95-4838A8D526EB}" type="sibTrans" cxnId="{39B0213B-0C24-4DDE-9F8E-E26679A46418}">
      <dgm:prSet/>
      <dgm:spPr/>
      <dgm:t>
        <a:bodyPr/>
        <a:lstStyle/>
        <a:p>
          <a:endParaRPr lang="en-US"/>
        </a:p>
      </dgm:t>
    </dgm:pt>
    <dgm:pt modelId="{71AACF57-9930-46AE-9E67-369C9DDBB0A5}" type="pres">
      <dgm:prSet presAssocID="{1032443F-E32A-420F-9156-9743B628F0C7}" presName="vert0" presStyleCnt="0">
        <dgm:presLayoutVars>
          <dgm:dir/>
          <dgm:animOne val="branch"/>
          <dgm:animLvl val="lvl"/>
        </dgm:presLayoutVars>
      </dgm:prSet>
      <dgm:spPr/>
    </dgm:pt>
    <dgm:pt modelId="{70BDB0F8-7C99-448A-BBFF-EB5F8ADAD1E6}" type="pres">
      <dgm:prSet presAssocID="{594F04AD-747A-486A-A972-F213C78BA199}" presName="thickLine" presStyleLbl="alignNode1" presStyleIdx="0" presStyleCnt="8"/>
      <dgm:spPr/>
    </dgm:pt>
    <dgm:pt modelId="{B8B1FB56-B3D4-45D3-A5C2-A61E252E9E28}" type="pres">
      <dgm:prSet presAssocID="{594F04AD-747A-486A-A972-F213C78BA199}" presName="horz1" presStyleCnt="0"/>
      <dgm:spPr/>
    </dgm:pt>
    <dgm:pt modelId="{E5446D62-AA42-4E2E-9C9D-4BE441424993}" type="pres">
      <dgm:prSet presAssocID="{594F04AD-747A-486A-A972-F213C78BA199}" presName="tx1" presStyleLbl="revTx" presStyleIdx="0" presStyleCnt="8"/>
      <dgm:spPr/>
    </dgm:pt>
    <dgm:pt modelId="{775578DA-0F38-47C1-82D6-F3C787B33482}" type="pres">
      <dgm:prSet presAssocID="{594F04AD-747A-486A-A972-F213C78BA199}" presName="vert1" presStyleCnt="0"/>
      <dgm:spPr/>
    </dgm:pt>
    <dgm:pt modelId="{E5B3E80E-0478-4998-BDB3-8FEA6A17480F}" type="pres">
      <dgm:prSet presAssocID="{CEE46AC7-D6EF-4F1F-9F2A-7DA4A0FBB2A0}" presName="thickLine" presStyleLbl="alignNode1" presStyleIdx="1" presStyleCnt="8"/>
      <dgm:spPr/>
    </dgm:pt>
    <dgm:pt modelId="{AC8CACF2-3890-49AB-8D4F-1A41F9F91392}" type="pres">
      <dgm:prSet presAssocID="{CEE46AC7-D6EF-4F1F-9F2A-7DA4A0FBB2A0}" presName="horz1" presStyleCnt="0"/>
      <dgm:spPr/>
    </dgm:pt>
    <dgm:pt modelId="{9193B125-9F43-40AE-B59D-09B188DC6988}" type="pres">
      <dgm:prSet presAssocID="{CEE46AC7-D6EF-4F1F-9F2A-7DA4A0FBB2A0}" presName="tx1" presStyleLbl="revTx" presStyleIdx="1" presStyleCnt="8"/>
      <dgm:spPr/>
    </dgm:pt>
    <dgm:pt modelId="{A086AC7D-AEAF-4DD0-8797-3E1C38912445}" type="pres">
      <dgm:prSet presAssocID="{CEE46AC7-D6EF-4F1F-9F2A-7DA4A0FBB2A0}" presName="vert1" presStyleCnt="0"/>
      <dgm:spPr/>
    </dgm:pt>
    <dgm:pt modelId="{DB43AEF0-76CD-4C4D-BB51-1D969AC168B6}" type="pres">
      <dgm:prSet presAssocID="{E6BF7B6A-7998-4C1A-A380-DDD820FB7A5D}" presName="thickLine" presStyleLbl="alignNode1" presStyleIdx="2" presStyleCnt="8"/>
      <dgm:spPr/>
    </dgm:pt>
    <dgm:pt modelId="{06BC54B6-EFE8-4E0E-91D4-9E1235DD1F52}" type="pres">
      <dgm:prSet presAssocID="{E6BF7B6A-7998-4C1A-A380-DDD820FB7A5D}" presName="horz1" presStyleCnt="0"/>
      <dgm:spPr/>
    </dgm:pt>
    <dgm:pt modelId="{1384DD2B-54E0-4AC0-942C-6750E3075BFC}" type="pres">
      <dgm:prSet presAssocID="{E6BF7B6A-7998-4C1A-A380-DDD820FB7A5D}" presName="tx1" presStyleLbl="revTx" presStyleIdx="2" presStyleCnt="8"/>
      <dgm:spPr/>
    </dgm:pt>
    <dgm:pt modelId="{EA87AD1B-A497-413E-9345-3C678F290B07}" type="pres">
      <dgm:prSet presAssocID="{E6BF7B6A-7998-4C1A-A380-DDD820FB7A5D}" presName="vert1" presStyleCnt="0"/>
      <dgm:spPr/>
    </dgm:pt>
    <dgm:pt modelId="{86079F79-17D1-40D3-B971-98A4C8D5E5FD}" type="pres">
      <dgm:prSet presAssocID="{4069036F-8F9D-47A9-91A9-AAB35BFE1AD7}" presName="thickLine" presStyleLbl="alignNode1" presStyleIdx="3" presStyleCnt="8"/>
      <dgm:spPr/>
    </dgm:pt>
    <dgm:pt modelId="{435B0036-4164-41DC-B44E-C0D271B97F05}" type="pres">
      <dgm:prSet presAssocID="{4069036F-8F9D-47A9-91A9-AAB35BFE1AD7}" presName="horz1" presStyleCnt="0"/>
      <dgm:spPr/>
    </dgm:pt>
    <dgm:pt modelId="{EE1F9CBD-4143-47E2-A758-96D4342C117C}" type="pres">
      <dgm:prSet presAssocID="{4069036F-8F9D-47A9-91A9-AAB35BFE1AD7}" presName="tx1" presStyleLbl="revTx" presStyleIdx="3" presStyleCnt="8"/>
      <dgm:spPr/>
    </dgm:pt>
    <dgm:pt modelId="{AB119827-0835-4078-BD7A-B62D6292B2FF}" type="pres">
      <dgm:prSet presAssocID="{4069036F-8F9D-47A9-91A9-AAB35BFE1AD7}" presName="vert1" presStyleCnt="0"/>
      <dgm:spPr/>
    </dgm:pt>
    <dgm:pt modelId="{BD33C3B6-2B50-4858-900E-136061CCB099}" type="pres">
      <dgm:prSet presAssocID="{AA715F5E-3E05-4E6F-B885-24AFA0BE5841}" presName="thickLine" presStyleLbl="alignNode1" presStyleIdx="4" presStyleCnt="8"/>
      <dgm:spPr/>
    </dgm:pt>
    <dgm:pt modelId="{AA700B13-3C8D-4A60-ABBC-CCC065590E81}" type="pres">
      <dgm:prSet presAssocID="{AA715F5E-3E05-4E6F-B885-24AFA0BE5841}" presName="horz1" presStyleCnt="0"/>
      <dgm:spPr/>
    </dgm:pt>
    <dgm:pt modelId="{F0B86B1C-9B2E-41D3-A800-CB843CD1E803}" type="pres">
      <dgm:prSet presAssocID="{AA715F5E-3E05-4E6F-B885-24AFA0BE5841}" presName="tx1" presStyleLbl="revTx" presStyleIdx="4" presStyleCnt="8"/>
      <dgm:spPr/>
    </dgm:pt>
    <dgm:pt modelId="{B4EFD1BE-8519-4A66-A6CC-E1A281DD732B}" type="pres">
      <dgm:prSet presAssocID="{AA715F5E-3E05-4E6F-B885-24AFA0BE5841}" presName="vert1" presStyleCnt="0"/>
      <dgm:spPr/>
    </dgm:pt>
    <dgm:pt modelId="{76565F37-F4FB-4914-9C83-A8A5D14F2767}" type="pres">
      <dgm:prSet presAssocID="{79CA1F25-C72C-47C0-984D-653D36591547}" presName="thickLine" presStyleLbl="alignNode1" presStyleIdx="5" presStyleCnt="8"/>
      <dgm:spPr/>
    </dgm:pt>
    <dgm:pt modelId="{DC275B65-0A46-4F27-AD87-0202BBC96DD3}" type="pres">
      <dgm:prSet presAssocID="{79CA1F25-C72C-47C0-984D-653D36591547}" presName="horz1" presStyleCnt="0"/>
      <dgm:spPr/>
    </dgm:pt>
    <dgm:pt modelId="{F6033CDD-71CF-45D3-B203-AD7EAD2C9CBA}" type="pres">
      <dgm:prSet presAssocID="{79CA1F25-C72C-47C0-984D-653D36591547}" presName="tx1" presStyleLbl="revTx" presStyleIdx="5" presStyleCnt="8"/>
      <dgm:spPr/>
    </dgm:pt>
    <dgm:pt modelId="{A0143B81-4B21-4D8D-8820-2FEE119A0E54}" type="pres">
      <dgm:prSet presAssocID="{79CA1F25-C72C-47C0-984D-653D36591547}" presName="vert1" presStyleCnt="0"/>
      <dgm:spPr/>
    </dgm:pt>
    <dgm:pt modelId="{BC9E155B-2520-43CB-A71C-99CA2BA76797}" type="pres">
      <dgm:prSet presAssocID="{12FCDF08-1360-4049-ACAF-69828EC3F4FA}" presName="thickLine" presStyleLbl="alignNode1" presStyleIdx="6" presStyleCnt="8"/>
      <dgm:spPr/>
    </dgm:pt>
    <dgm:pt modelId="{29FF9B85-08F4-4B86-8550-19E0E88ADD27}" type="pres">
      <dgm:prSet presAssocID="{12FCDF08-1360-4049-ACAF-69828EC3F4FA}" presName="horz1" presStyleCnt="0"/>
      <dgm:spPr/>
    </dgm:pt>
    <dgm:pt modelId="{02B80489-DFDD-43E3-8650-711264ABC45F}" type="pres">
      <dgm:prSet presAssocID="{12FCDF08-1360-4049-ACAF-69828EC3F4FA}" presName="tx1" presStyleLbl="revTx" presStyleIdx="6" presStyleCnt="8"/>
      <dgm:spPr/>
    </dgm:pt>
    <dgm:pt modelId="{6ACFC121-FC47-4F7D-9F3D-D03B69301F94}" type="pres">
      <dgm:prSet presAssocID="{12FCDF08-1360-4049-ACAF-69828EC3F4FA}" presName="vert1" presStyleCnt="0"/>
      <dgm:spPr/>
    </dgm:pt>
    <dgm:pt modelId="{0BC1D58F-248A-416F-93AE-69F13D46797B}" type="pres">
      <dgm:prSet presAssocID="{C1B6CB43-D96F-460E-9869-7B285B5AB96B}" presName="thickLine" presStyleLbl="alignNode1" presStyleIdx="7" presStyleCnt="8"/>
      <dgm:spPr/>
    </dgm:pt>
    <dgm:pt modelId="{939D8794-27C6-41A0-AAC2-31CC621BFF66}" type="pres">
      <dgm:prSet presAssocID="{C1B6CB43-D96F-460E-9869-7B285B5AB96B}" presName="horz1" presStyleCnt="0"/>
      <dgm:spPr/>
    </dgm:pt>
    <dgm:pt modelId="{426B804F-B671-4E52-99CE-E320B97DDFAD}" type="pres">
      <dgm:prSet presAssocID="{C1B6CB43-D96F-460E-9869-7B285B5AB96B}" presName="tx1" presStyleLbl="revTx" presStyleIdx="7" presStyleCnt="8"/>
      <dgm:spPr/>
    </dgm:pt>
    <dgm:pt modelId="{1916D02C-44FD-4C94-A50E-73AF37A61336}" type="pres">
      <dgm:prSet presAssocID="{C1B6CB43-D96F-460E-9869-7B285B5AB96B}" presName="vert1" presStyleCnt="0"/>
      <dgm:spPr/>
    </dgm:pt>
  </dgm:ptLst>
  <dgm:cxnLst>
    <dgm:cxn modelId="{B4D68525-73E7-42F8-A8B7-B00AE3912955}" srcId="{1032443F-E32A-420F-9156-9743B628F0C7}" destId="{12FCDF08-1360-4049-ACAF-69828EC3F4FA}" srcOrd="6" destOrd="0" parTransId="{45220F3F-9DCB-4635-91F8-E68DB1575CBE}" sibTransId="{DFE81B40-C14B-446C-A0AD-B517B0D02FAD}"/>
    <dgm:cxn modelId="{ACAB382B-2694-4FA0-A5A4-CCEEE62C1C51}" type="presOf" srcId="{4069036F-8F9D-47A9-91A9-AAB35BFE1AD7}" destId="{EE1F9CBD-4143-47E2-A758-96D4342C117C}" srcOrd="0" destOrd="0" presId="urn:microsoft.com/office/officeart/2008/layout/LinedList"/>
    <dgm:cxn modelId="{6E29272F-9A48-4B00-8C1E-F9BE69DE278E}" srcId="{1032443F-E32A-420F-9156-9743B628F0C7}" destId="{79CA1F25-C72C-47C0-984D-653D36591547}" srcOrd="5" destOrd="0" parTransId="{1543C357-FF0C-47EE-B5DB-91D5B3A88F0D}" sibTransId="{5EDF85BB-A7FD-4F92-ADDF-5A190CDD8A98}"/>
    <dgm:cxn modelId="{FE94C537-460F-47AB-AFFA-066C22BB7AD7}" type="presOf" srcId="{CEE46AC7-D6EF-4F1F-9F2A-7DA4A0FBB2A0}" destId="{9193B125-9F43-40AE-B59D-09B188DC6988}" srcOrd="0" destOrd="0" presId="urn:microsoft.com/office/officeart/2008/layout/LinedList"/>
    <dgm:cxn modelId="{39B0213B-0C24-4DDE-9F8E-E26679A46418}" srcId="{1032443F-E32A-420F-9156-9743B628F0C7}" destId="{C1B6CB43-D96F-460E-9869-7B285B5AB96B}" srcOrd="7" destOrd="0" parTransId="{CF7BABD8-22D0-4650-A077-1776F36424B6}" sibTransId="{AAF05CDF-5515-449E-9D95-4838A8D526EB}"/>
    <dgm:cxn modelId="{9EB2543B-1082-4B2B-BBD1-4BB4E7A23293}" srcId="{1032443F-E32A-420F-9156-9743B628F0C7}" destId="{E6BF7B6A-7998-4C1A-A380-DDD820FB7A5D}" srcOrd="2" destOrd="0" parTransId="{4C45AB3C-FA57-4996-8396-3F8030A62ADD}" sibTransId="{6118C5FF-F70D-4F23-8E59-BFE78D39E4C5}"/>
    <dgm:cxn modelId="{4164415C-400A-46E0-A677-9B66738C2622}" type="presOf" srcId="{12FCDF08-1360-4049-ACAF-69828EC3F4FA}" destId="{02B80489-DFDD-43E3-8650-711264ABC45F}" srcOrd="0" destOrd="0" presId="urn:microsoft.com/office/officeart/2008/layout/LinedList"/>
    <dgm:cxn modelId="{36C9DA43-324A-4892-8F7B-CF640554FB48}" type="presOf" srcId="{594F04AD-747A-486A-A972-F213C78BA199}" destId="{E5446D62-AA42-4E2E-9C9D-4BE441424993}" srcOrd="0" destOrd="0" presId="urn:microsoft.com/office/officeart/2008/layout/LinedList"/>
    <dgm:cxn modelId="{DCD79245-D3BC-4CAE-94CC-80C64DFA35AA}" srcId="{1032443F-E32A-420F-9156-9743B628F0C7}" destId="{CEE46AC7-D6EF-4F1F-9F2A-7DA4A0FBB2A0}" srcOrd="1" destOrd="0" parTransId="{16ABC668-374E-4676-880C-E0B7420C5C97}" sibTransId="{B44A3FFD-8134-429C-918B-8AECD40BFC36}"/>
    <dgm:cxn modelId="{C054FE6E-BDD0-4DE6-9203-022F0C417166}" type="presOf" srcId="{E6BF7B6A-7998-4C1A-A380-DDD820FB7A5D}" destId="{1384DD2B-54E0-4AC0-942C-6750E3075BFC}" srcOrd="0" destOrd="0" presId="urn:microsoft.com/office/officeart/2008/layout/LinedList"/>
    <dgm:cxn modelId="{54274653-B94F-4A77-A586-32696C300370}" type="presOf" srcId="{AA715F5E-3E05-4E6F-B885-24AFA0BE5841}" destId="{F0B86B1C-9B2E-41D3-A800-CB843CD1E803}" srcOrd="0" destOrd="0" presId="urn:microsoft.com/office/officeart/2008/layout/LinedList"/>
    <dgm:cxn modelId="{095DDD56-F366-4AF0-8E77-BD49C72B8417}" type="presOf" srcId="{1032443F-E32A-420F-9156-9743B628F0C7}" destId="{71AACF57-9930-46AE-9E67-369C9DDBB0A5}" srcOrd="0" destOrd="0" presId="urn:microsoft.com/office/officeart/2008/layout/LinedList"/>
    <dgm:cxn modelId="{158A2E5A-78DE-4E7B-B072-9274860C3E45}" type="presOf" srcId="{C1B6CB43-D96F-460E-9869-7B285B5AB96B}" destId="{426B804F-B671-4E52-99CE-E320B97DDFAD}" srcOrd="0" destOrd="0" presId="urn:microsoft.com/office/officeart/2008/layout/LinedList"/>
    <dgm:cxn modelId="{356D9180-5CB3-4507-9C1D-C2B258AEF93B}" type="presOf" srcId="{79CA1F25-C72C-47C0-984D-653D36591547}" destId="{F6033CDD-71CF-45D3-B203-AD7EAD2C9CBA}" srcOrd="0" destOrd="0" presId="urn:microsoft.com/office/officeart/2008/layout/LinedList"/>
    <dgm:cxn modelId="{F0720393-6CE8-4D54-A339-A2EC5B891B22}" srcId="{1032443F-E32A-420F-9156-9743B628F0C7}" destId="{AA715F5E-3E05-4E6F-B885-24AFA0BE5841}" srcOrd="4" destOrd="0" parTransId="{90F34150-796F-4020-BA62-CD775B7AC08A}" sibTransId="{1DD6B8F7-CFBB-4DFF-ADBA-7C1943AB027C}"/>
    <dgm:cxn modelId="{0D8E6BAE-FB88-4117-8F96-2C217F215565}" srcId="{1032443F-E32A-420F-9156-9743B628F0C7}" destId="{4069036F-8F9D-47A9-91A9-AAB35BFE1AD7}" srcOrd="3" destOrd="0" parTransId="{988C284E-72D7-4C02-805B-12F32044CC7B}" sibTransId="{A0157E9C-B6D2-4D4F-866F-159AC4D214F3}"/>
    <dgm:cxn modelId="{AB5D02B4-7679-45DB-9FD3-7F133F3F7D3C}" srcId="{1032443F-E32A-420F-9156-9743B628F0C7}" destId="{594F04AD-747A-486A-A972-F213C78BA199}" srcOrd="0" destOrd="0" parTransId="{A4F7D128-2CBF-4553-8B9C-A96AF58D26FA}" sibTransId="{E1412818-2FAB-47FC-B533-744C9A002C6A}"/>
    <dgm:cxn modelId="{13A270E7-A2E2-4BB3-AFFF-D83C08405E45}" type="presParOf" srcId="{71AACF57-9930-46AE-9E67-369C9DDBB0A5}" destId="{70BDB0F8-7C99-448A-BBFF-EB5F8ADAD1E6}" srcOrd="0" destOrd="0" presId="urn:microsoft.com/office/officeart/2008/layout/LinedList"/>
    <dgm:cxn modelId="{55791497-A36A-4A20-A9F1-2677AD2B3B5E}" type="presParOf" srcId="{71AACF57-9930-46AE-9E67-369C9DDBB0A5}" destId="{B8B1FB56-B3D4-45D3-A5C2-A61E252E9E28}" srcOrd="1" destOrd="0" presId="urn:microsoft.com/office/officeart/2008/layout/LinedList"/>
    <dgm:cxn modelId="{D6E81E0C-3776-452C-A64D-6BD2B85DB28F}" type="presParOf" srcId="{B8B1FB56-B3D4-45D3-A5C2-A61E252E9E28}" destId="{E5446D62-AA42-4E2E-9C9D-4BE441424993}" srcOrd="0" destOrd="0" presId="urn:microsoft.com/office/officeart/2008/layout/LinedList"/>
    <dgm:cxn modelId="{7C2C192C-92EA-4F1D-A8BB-4982B6CAF2D9}" type="presParOf" srcId="{B8B1FB56-B3D4-45D3-A5C2-A61E252E9E28}" destId="{775578DA-0F38-47C1-82D6-F3C787B33482}" srcOrd="1" destOrd="0" presId="urn:microsoft.com/office/officeart/2008/layout/LinedList"/>
    <dgm:cxn modelId="{DBE38730-6269-4327-B1CA-EC12BA40C546}" type="presParOf" srcId="{71AACF57-9930-46AE-9E67-369C9DDBB0A5}" destId="{E5B3E80E-0478-4998-BDB3-8FEA6A17480F}" srcOrd="2" destOrd="0" presId="urn:microsoft.com/office/officeart/2008/layout/LinedList"/>
    <dgm:cxn modelId="{A51153E2-ABF8-4983-8FE2-D031722EFEF2}" type="presParOf" srcId="{71AACF57-9930-46AE-9E67-369C9DDBB0A5}" destId="{AC8CACF2-3890-49AB-8D4F-1A41F9F91392}" srcOrd="3" destOrd="0" presId="urn:microsoft.com/office/officeart/2008/layout/LinedList"/>
    <dgm:cxn modelId="{A8F82302-3ADF-4385-853A-1046FE160E62}" type="presParOf" srcId="{AC8CACF2-3890-49AB-8D4F-1A41F9F91392}" destId="{9193B125-9F43-40AE-B59D-09B188DC6988}" srcOrd="0" destOrd="0" presId="urn:microsoft.com/office/officeart/2008/layout/LinedList"/>
    <dgm:cxn modelId="{CBDADD31-B97A-4E8E-A57A-23F632ED28FC}" type="presParOf" srcId="{AC8CACF2-3890-49AB-8D4F-1A41F9F91392}" destId="{A086AC7D-AEAF-4DD0-8797-3E1C38912445}" srcOrd="1" destOrd="0" presId="urn:microsoft.com/office/officeart/2008/layout/LinedList"/>
    <dgm:cxn modelId="{FD7D9583-B16E-45F9-885F-748391D24099}" type="presParOf" srcId="{71AACF57-9930-46AE-9E67-369C9DDBB0A5}" destId="{DB43AEF0-76CD-4C4D-BB51-1D969AC168B6}" srcOrd="4" destOrd="0" presId="urn:microsoft.com/office/officeart/2008/layout/LinedList"/>
    <dgm:cxn modelId="{BB091305-540D-48AF-9A70-C475ABE998EE}" type="presParOf" srcId="{71AACF57-9930-46AE-9E67-369C9DDBB0A5}" destId="{06BC54B6-EFE8-4E0E-91D4-9E1235DD1F52}" srcOrd="5" destOrd="0" presId="urn:microsoft.com/office/officeart/2008/layout/LinedList"/>
    <dgm:cxn modelId="{2B50D205-1D3E-4D14-A1B6-8B5BFADE3E69}" type="presParOf" srcId="{06BC54B6-EFE8-4E0E-91D4-9E1235DD1F52}" destId="{1384DD2B-54E0-4AC0-942C-6750E3075BFC}" srcOrd="0" destOrd="0" presId="urn:microsoft.com/office/officeart/2008/layout/LinedList"/>
    <dgm:cxn modelId="{FE45F189-BA12-4AAD-9CB2-C60290A953C4}" type="presParOf" srcId="{06BC54B6-EFE8-4E0E-91D4-9E1235DD1F52}" destId="{EA87AD1B-A497-413E-9345-3C678F290B07}" srcOrd="1" destOrd="0" presId="urn:microsoft.com/office/officeart/2008/layout/LinedList"/>
    <dgm:cxn modelId="{A16F28D1-2029-4BD8-ADDB-9F51A9F43A70}" type="presParOf" srcId="{71AACF57-9930-46AE-9E67-369C9DDBB0A5}" destId="{86079F79-17D1-40D3-B971-98A4C8D5E5FD}" srcOrd="6" destOrd="0" presId="urn:microsoft.com/office/officeart/2008/layout/LinedList"/>
    <dgm:cxn modelId="{DD1335F1-09A0-4D32-8F53-2BF76137C8B6}" type="presParOf" srcId="{71AACF57-9930-46AE-9E67-369C9DDBB0A5}" destId="{435B0036-4164-41DC-B44E-C0D271B97F05}" srcOrd="7" destOrd="0" presId="urn:microsoft.com/office/officeart/2008/layout/LinedList"/>
    <dgm:cxn modelId="{DB477496-E3FE-4515-88EF-8A8FFA389946}" type="presParOf" srcId="{435B0036-4164-41DC-B44E-C0D271B97F05}" destId="{EE1F9CBD-4143-47E2-A758-96D4342C117C}" srcOrd="0" destOrd="0" presId="urn:microsoft.com/office/officeart/2008/layout/LinedList"/>
    <dgm:cxn modelId="{E7DC567E-30C2-4F40-9517-1CC0D8D23A9F}" type="presParOf" srcId="{435B0036-4164-41DC-B44E-C0D271B97F05}" destId="{AB119827-0835-4078-BD7A-B62D6292B2FF}" srcOrd="1" destOrd="0" presId="urn:microsoft.com/office/officeart/2008/layout/LinedList"/>
    <dgm:cxn modelId="{5DAFD118-46C1-4E5C-924E-1618FF528CE6}" type="presParOf" srcId="{71AACF57-9930-46AE-9E67-369C9DDBB0A5}" destId="{BD33C3B6-2B50-4858-900E-136061CCB099}" srcOrd="8" destOrd="0" presId="urn:microsoft.com/office/officeart/2008/layout/LinedList"/>
    <dgm:cxn modelId="{7C805B0E-2029-44A7-8478-D777C8D9D1C4}" type="presParOf" srcId="{71AACF57-9930-46AE-9E67-369C9DDBB0A5}" destId="{AA700B13-3C8D-4A60-ABBC-CCC065590E81}" srcOrd="9" destOrd="0" presId="urn:microsoft.com/office/officeart/2008/layout/LinedList"/>
    <dgm:cxn modelId="{09BAE47F-F901-4A52-BB78-C3D28E93C0ED}" type="presParOf" srcId="{AA700B13-3C8D-4A60-ABBC-CCC065590E81}" destId="{F0B86B1C-9B2E-41D3-A800-CB843CD1E803}" srcOrd="0" destOrd="0" presId="urn:microsoft.com/office/officeart/2008/layout/LinedList"/>
    <dgm:cxn modelId="{73F750A8-A084-4B8F-A731-15DA913118DC}" type="presParOf" srcId="{AA700B13-3C8D-4A60-ABBC-CCC065590E81}" destId="{B4EFD1BE-8519-4A66-A6CC-E1A281DD732B}" srcOrd="1" destOrd="0" presId="urn:microsoft.com/office/officeart/2008/layout/LinedList"/>
    <dgm:cxn modelId="{E304031B-2B36-4AA2-BCC6-CBD27781CD0D}" type="presParOf" srcId="{71AACF57-9930-46AE-9E67-369C9DDBB0A5}" destId="{76565F37-F4FB-4914-9C83-A8A5D14F2767}" srcOrd="10" destOrd="0" presId="urn:microsoft.com/office/officeart/2008/layout/LinedList"/>
    <dgm:cxn modelId="{7F13F6DE-7208-4242-B45D-EF638100269E}" type="presParOf" srcId="{71AACF57-9930-46AE-9E67-369C9DDBB0A5}" destId="{DC275B65-0A46-4F27-AD87-0202BBC96DD3}" srcOrd="11" destOrd="0" presId="urn:microsoft.com/office/officeart/2008/layout/LinedList"/>
    <dgm:cxn modelId="{445AC07E-E3E7-425A-AC2F-CD2C18155F48}" type="presParOf" srcId="{DC275B65-0A46-4F27-AD87-0202BBC96DD3}" destId="{F6033CDD-71CF-45D3-B203-AD7EAD2C9CBA}" srcOrd="0" destOrd="0" presId="urn:microsoft.com/office/officeart/2008/layout/LinedList"/>
    <dgm:cxn modelId="{1A626D25-1165-4D76-99F7-51DEC8FA241A}" type="presParOf" srcId="{DC275B65-0A46-4F27-AD87-0202BBC96DD3}" destId="{A0143B81-4B21-4D8D-8820-2FEE119A0E54}" srcOrd="1" destOrd="0" presId="urn:microsoft.com/office/officeart/2008/layout/LinedList"/>
    <dgm:cxn modelId="{D6446B18-8999-4DC7-B7C3-0CFE5844AB1F}" type="presParOf" srcId="{71AACF57-9930-46AE-9E67-369C9DDBB0A5}" destId="{BC9E155B-2520-43CB-A71C-99CA2BA76797}" srcOrd="12" destOrd="0" presId="urn:microsoft.com/office/officeart/2008/layout/LinedList"/>
    <dgm:cxn modelId="{7AE84844-FB0E-4797-941D-C92653A3AA03}" type="presParOf" srcId="{71AACF57-9930-46AE-9E67-369C9DDBB0A5}" destId="{29FF9B85-08F4-4B86-8550-19E0E88ADD27}" srcOrd="13" destOrd="0" presId="urn:microsoft.com/office/officeart/2008/layout/LinedList"/>
    <dgm:cxn modelId="{022EE958-6AB5-4E32-A2AA-F921A1A25A00}" type="presParOf" srcId="{29FF9B85-08F4-4B86-8550-19E0E88ADD27}" destId="{02B80489-DFDD-43E3-8650-711264ABC45F}" srcOrd="0" destOrd="0" presId="urn:microsoft.com/office/officeart/2008/layout/LinedList"/>
    <dgm:cxn modelId="{B57A1FCA-82C8-42EF-806E-8F8797296D99}" type="presParOf" srcId="{29FF9B85-08F4-4B86-8550-19E0E88ADD27}" destId="{6ACFC121-FC47-4F7D-9F3D-D03B69301F94}" srcOrd="1" destOrd="0" presId="urn:microsoft.com/office/officeart/2008/layout/LinedList"/>
    <dgm:cxn modelId="{3EEBDA0B-11F1-45DF-BB54-AD4AA976A2B1}" type="presParOf" srcId="{71AACF57-9930-46AE-9E67-369C9DDBB0A5}" destId="{0BC1D58F-248A-416F-93AE-69F13D46797B}" srcOrd="14" destOrd="0" presId="urn:microsoft.com/office/officeart/2008/layout/LinedList"/>
    <dgm:cxn modelId="{26E3E648-645F-443D-961E-09D090D19123}" type="presParOf" srcId="{71AACF57-9930-46AE-9E67-369C9DDBB0A5}" destId="{939D8794-27C6-41A0-AAC2-31CC621BFF66}" srcOrd="15" destOrd="0" presId="urn:microsoft.com/office/officeart/2008/layout/LinedList"/>
    <dgm:cxn modelId="{D5C8DDFE-92F4-40EA-BFF9-9E11151F145B}" type="presParOf" srcId="{939D8794-27C6-41A0-AAC2-31CC621BFF66}" destId="{426B804F-B671-4E52-99CE-E320B97DDFAD}" srcOrd="0" destOrd="0" presId="urn:microsoft.com/office/officeart/2008/layout/LinedList"/>
    <dgm:cxn modelId="{57ACDC5F-77E1-4F6F-9CE1-72832DA499DF}" type="presParOf" srcId="{939D8794-27C6-41A0-AAC2-31CC621BFF66}" destId="{1916D02C-44FD-4C94-A50E-73AF37A613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CDF555-4637-44CD-86FD-A295A6476B7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8786B6-9745-4879-980C-75465F1FF2AE}">
      <dgm:prSet/>
      <dgm:spPr/>
      <dgm:t>
        <a:bodyPr/>
        <a:lstStyle/>
        <a:p>
          <a:r>
            <a:rPr lang="lv-LV" dirty="0" err="1"/>
            <a:t>Baltic</a:t>
          </a:r>
          <a:r>
            <a:rPr lang="lv-LV" dirty="0"/>
            <a:t> </a:t>
          </a:r>
          <a:r>
            <a:rPr lang="lv-LV" dirty="0" err="1"/>
            <a:t>Bonus</a:t>
          </a:r>
          <a:r>
            <a:rPr lang="lv-LV" dirty="0"/>
            <a:t> programmas </a:t>
          </a:r>
          <a:r>
            <a:rPr lang="lv-LV" b="1" dirty="0"/>
            <a:t>mērķis ir stimulēt Latvijas zinātnieku </a:t>
          </a:r>
          <a:r>
            <a:rPr lang="lv-LV" dirty="0"/>
            <a:t>starptautisko </a:t>
          </a:r>
          <a:r>
            <a:rPr lang="lv-LV" b="1" dirty="0"/>
            <a:t>sadarbību</a:t>
          </a:r>
          <a:r>
            <a:rPr lang="lv-LV" dirty="0"/>
            <a:t> zinātnē un inovācijā </a:t>
          </a:r>
          <a:r>
            <a:rPr lang="lv-LV" b="1" dirty="0"/>
            <a:t>ar Baltijas valstu (Igaunija un/vai Lietuva) zinātniekiem, </a:t>
          </a:r>
          <a:endParaRPr lang="en-US" dirty="0"/>
        </a:p>
      </dgm:t>
    </dgm:pt>
    <dgm:pt modelId="{39D728D8-11A6-4329-BC48-7B1DCC085655}" type="parTrans" cxnId="{5951433F-0E56-4946-A30A-7779EF53F5F7}">
      <dgm:prSet/>
      <dgm:spPr/>
      <dgm:t>
        <a:bodyPr/>
        <a:lstStyle/>
        <a:p>
          <a:endParaRPr lang="en-US"/>
        </a:p>
      </dgm:t>
    </dgm:pt>
    <dgm:pt modelId="{DD47ADB5-6B05-43EF-9462-B05B250782EA}" type="sibTrans" cxnId="{5951433F-0E56-4946-A30A-7779EF53F5F7}">
      <dgm:prSet/>
      <dgm:spPr/>
      <dgm:t>
        <a:bodyPr/>
        <a:lstStyle/>
        <a:p>
          <a:endParaRPr lang="en-US"/>
        </a:p>
      </dgm:t>
    </dgm:pt>
    <dgm:pt modelId="{2D9A3B39-3F45-43E6-B603-228C6BCD561A}">
      <dgm:prSet/>
      <dgm:spPr/>
      <dgm:t>
        <a:bodyPr/>
        <a:lstStyle/>
        <a:p>
          <a:r>
            <a:rPr lang="lv-LV" dirty="0"/>
            <a:t>sniedzot finansiālu atbalstu starptautiski konkurētspējīgu pētniecības un inovācijas projektu izstrādei, </a:t>
          </a:r>
        </a:p>
        <a:p>
          <a:r>
            <a:rPr lang="es-ES" dirty="0" err="1"/>
            <a:t>Iesnieguma</a:t>
          </a:r>
          <a:r>
            <a:rPr lang="es-ES" dirty="0"/>
            <a:t> un </a:t>
          </a:r>
          <a:r>
            <a:rPr lang="es-ES" dirty="0" err="1"/>
            <a:t>dokumentācijas</a:t>
          </a:r>
          <a:r>
            <a:rPr lang="es-ES" dirty="0"/>
            <a:t> </a:t>
          </a:r>
          <a:r>
            <a:rPr lang="es-ES" dirty="0" err="1"/>
            <a:t>iesniegšanas</a:t>
          </a:r>
          <a:r>
            <a:rPr lang="es-ES" dirty="0"/>
            <a:t> </a:t>
          </a:r>
          <a:r>
            <a:rPr lang="es-ES" dirty="0" err="1"/>
            <a:t>termiņš</a:t>
          </a:r>
          <a:r>
            <a:rPr lang="es-ES" dirty="0"/>
            <a:t> </a:t>
          </a:r>
          <a:r>
            <a:rPr lang="lv-LV" dirty="0"/>
            <a:t>LZP </a:t>
          </a:r>
          <a:r>
            <a:rPr lang="es-ES" dirty="0"/>
            <a:t>ir</a:t>
          </a:r>
          <a:r>
            <a:rPr lang="lv-LV" dirty="0"/>
            <a:t> </a:t>
          </a:r>
          <a:r>
            <a:rPr lang="sv-SE" dirty="0"/>
            <a:t>2024.gada 18.oktobris.</a:t>
          </a:r>
          <a:endParaRPr lang="lv-LV" dirty="0"/>
        </a:p>
        <a:p>
          <a:endParaRPr lang="en-US" dirty="0"/>
        </a:p>
      </dgm:t>
    </dgm:pt>
    <dgm:pt modelId="{F8C51F87-1E64-42AA-BEC6-F474B9E93DD2}" type="parTrans" cxnId="{C36D8713-EF58-46C4-8BA2-587A8B90EAD4}">
      <dgm:prSet/>
      <dgm:spPr/>
      <dgm:t>
        <a:bodyPr/>
        <a:lstStyle/>
        <a:p>
          <a:endParaRPr lang="en-US"/>
        </a:p>
      </dgm:t>
    </dgm:pt>
    <dgm:pt modelId="{DD848450-D117-4FAF-BD5B-DACCC5BE2BB6}" type="sibTrans" cxnId="{C36D8713-EF58-46C4-8BA2-587A8B90EAD4}">
      <dgm:prSet/>
      <dgm:spPr/>
      <dgm:t>
        <a:bodyPr/>
        <a:lstStyle/>
        <a:p>
          <a:endParaRPr lang="en-US"/>
        </a:p>
      </dgm:t>
    </dgm:pt>
    <dgm:pt modelId="{0C764974-8564-4407-8424-494D722C2D71}" type="pres">
      <dgm:prSet presAssocID="{7FCDF555-4637-44CD-86FD-A295A6476B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27E30E-CAB4-419C-8B0B-EA040DC98117}" type="pres">
      <dgm:prSet presAssocID="{D78786B6-9745-4879-980C-75465F1FF2AE}" presName="hierRoot1" presStyleCnt="0"/>
      <dgm:spPr/>
    </dgm:pt>
    <dgm:pt modelId="{572D105C-6BBA-421A-9BE3-19E03A6D682E}" type="pres">
      <dgm:prSet presAssocID="{D78786B6-9745-4879-980C-75465F1FF2AE}" presName="composite" presStyleCnt="0"/>
      <dgm:spPr/>
    </dgm:pt>
    <dgm:pt modelId="{DD32A0DC-5E0B-45AD-92D7-C337F8F932FD}" type="pres">
      <dgm:prSet presAssocID="{D78786B6-9745-4879-980C-75465F1FF2AE}" presName="background" presStyleLbl="node0" presStyleIdx="0" presStyleCnt="2"/>
      <dgm:spPr/>
    </dgm:pt>
    <dgm:pt modelId="{15DC9703-5DE7-4D27-B3B4-4B254134778E}" type="pres">
      <dgm:prSet presAssocID="{D78786B6-9745-4879-980C-75465F1FF2AE}" presName="text" presStyleLbl="fgAcc0" presStyleIdx="0" presStyleCnt="2">
        <dgm:presLayoutVars>
          <dgm:chPref val="3"/>
        </dgm:presLayoutVars>
      </dgm:prSet>
      <dgm:spPr/>
    </dgm:pt>
    <dgm:pt modelId="{EFF64DB8-5FFA-4560-A4D5-BE6B7129590C}" type="pres">
      <dgm:prSet presAssocID="{D78786B6-9745-4879-980C-75465F1FF2AE}" presName="hierChild2" presStyleCnt="0"/>
      <dgm:spPr/>
    </dgm:pt>
    <dgm:pt modelId="{685A6A0D-D35F-43EF-86BC-F456372339FE}" type="pres">
      <dgm:prSet presAssocID="{2D9A3B39-3F45-43E6-B603-228C6BCD561A}" presName="hierRoot1" presStyleCnt="0"/>
      <dgm:spPr/>
    </dgm:pt>
    <dgm:pt modelId="{DF288305-4B1D-40DB-A71F-BFD99463464B}" type="pres">
      <dgm:prSet presAssocID="{2D9A3B39-3F45-43E6-B603-228C6BCD561A}" presName="composite" presStyleCnt="0"/>
      <dgm:spPr/>
    </dgm:pt>
    <dgm:pt modelId="{837C5BBF-F2D4-4759-9ACC-7CFD287112B4}" type="pres">
      <dgm:prSet presAssocID="{2D9A3B39-3F45-43E6-B603-228C6BCD561A}" presName="background" presStyleLbl="node0" presStyleIdx="1" presStyleCnt="2"/>
      <dgm:spPr/>
    </dgm:pt>
    <dgm:pt modelId="{48DFC048-933C-407A-B44D-85E21C6C9505}" type="pres">
      <dgm:prSet presAssocID="{2D9A3B39-3F45-43E6-B603-228C6BCD561A}" presName="text" presStyleLbl="fgAcc0" presStyleIdx="1" presStyleCnt="2">
        <dgm:presLayoutVars>
          <dgm:chPref val="3"/>
        </dgm:presLayoutVars>
      </dgm:prSet>
      <dgm:spPr/>
    </dgm:pt>
    <dgm:pt modelId="{ABBA6F06-7AD3-4964-BDB0-296D202A933A}" type="pres">
      <dgm:prSet presAssocID="{2D9A3B39-3F45-43E6-B603-228C6BCD561A}" presName="hierChild2" presStyleCnt="0"/>
      <dgm:spPr/>
    </dgm:pt>
  </dgm:ptLst>
  <dgm:cxnLst>
    <dgm:cxn modelId="{C36D8713-EF58-46C4-8BA2-587A8B90EAD4}" srcId="{7FCDF555-4637-44CD-86FD-A295A6476B78}" destId="{2D9A3B39-3F45-43E6-B603-228C6BCD561A}" srcOrd="1" destOrd="0" parTransId="{F8C51F87-1E64-42AA-BEC6-F474B9E93DD2}" sibTransId="{DD848450-D117-4FAF-BD5B-DACCC5BE2BB6}"/>
    <dgm:cxn modelId="{5951433F-0E56-4946-A30A-7779EF53F5F7}" srcId="{7FCDF555-4637-44CD-86FD-A295A6476B78}" destId="{D78786B6-9745-4879-980C-75465F1FF2AE}" srcOrd="0" destOrd="0" parTransId="{39D728D8-11A6-4329-BC48-7B1DCC085655}" sibTransId="{DD47ADB5-6B05-43EF-9462-B05B250782EA}"/>
    <dgm:cxn modelId="{CC026157-CF88-4F4F-8F02-07ACA95A0EE7}" type="presOf" srcId="{2D9A3B39-3F45-43E6-B603-228C6BCD561A}" destId="{48DFC048-933C-407A-B44D-85E21C6C9505}" srcOrd="0" destOrd="0" presId="urn:microsoft.com/office/officeart/2005/8/layout/hierarchy1"/>
    <dgm:cxn modelId="{0F225384-5789-4E1D-A9AB-8C8A9C11BBBB}" type="presOf" srcId="{D78786B6-9745-4879-980C-75465F1FF2AE}" destId="{15DC9703-5DE7-4D27-B3B4-4B254134778E}" srcOrd="0" destOrd="0" presId="urn:microsoft.com/office/officeart/2005/8/layout/hierarchy1"/>
    <dgm:cxn modelId="{5CC8EAE2-9598-4041-A7A8-466E2AF05578}" type="presOf" srcId="{7FCDF555-4637-44CD-86FD-A295A6476B78}" destId="{0C764974-8564-4407-8424-494D722C2D71}" srcOrd="0" destOrd="0" presId="urn:microsoft.com/office/officeart/2005/8/layout/hierarchy1"/>
    <dgm:cxn modelId="{58C05943-A087-41B5-B79D-FC317E42517C}" type="presParOf" srcId="{0C764974-8564-4407-8424-494D722C2D71}" destId="{8527E30E-CAB4-419C-8B0B-EA040DC98117}" srcOrd="0" destOrd="0" presId="urn:microsoft.com/office/officeart/2005/8/layout/hierarchy1"/>
    <dgm:cxn modelId="{B9EF600F-132D-42EC-9D0B-5B63FCDBFB17}" type="presParOf" srcId="{8527E30E-CAB4-419C-8B0B-EA040DC98117}" destId="{572D105C-6BBA-421A-9BE3-19E03A6D682E}" srcOrd="0" destOrd="0" presId="urn:microsoft.com/office/officeart/2005/8/layout/hierarchy1"/>
    <dgm:cxn modelId="{D07BCBC6-5662-4C2E-A2F5-3F5C0B2D3334}" type="presParOf" srcId="{572D105C-6BBA-421A-9BE3-19E03A6D682E}" destId="{DD32A0DC-5E0B-45AD-92D7-C337F8F932FD}" srcOrd="0" destOrd="0" presId="urn:microsoft.com/office/officeart/2005/8/layout/hierarchy1"/>
    <dgm:cxn modelId="{E6683D86-86EA-47D5-B056-763F6961CBB4}" type="presParOf" srcId="{572D105C-6BBA-421A-9BE3-19E03A6D682E}" destId="{15DC9703-5DE7-4D27-B3B4-4B254134778E}" srcOrd="1" destOrd="0" presId="urn:microsoft.com/office/officeart/2005/8/layout/hierarchy1"/>
    <dgm:cxn modelId="{B9AB6DE4-DAD8-4807-BF80-D9094A4124B5}" type="presParOf" srcId="{8527E30E-CAB4-419C-8B0B-EA040DC98117}" destId="{EFF64DB8-5FFA-4560-A4D5-BE6B7129590C}" srcOrd="1" destOrd="0" presId="urn:microsoft.com/office/officeart/2005/8/layout/hierarchy1"/>
    <dgm:cxn modelId="{B3336339-84C1-4016-8693-C52A3D72C0CC}" type="presParOf" srcId="{0C764974-8564-4407-8424-494D722C2D71}" destId="{685A6A0D-D35F-43EF-86BC-F456372339FE}" srcOrd="1" destOrd="0" presId="urn:microsoft.com/office/officeart/2005/8/layout/hierarchy1"/>
    <dgm:cxn modelId="{8CAAC797-C5D6-440D-8EAF-FFF087C05B0C}" type="presParOf" srcId="{685A6A0D-D35F-43EF-86BC-F456372339FE}" destId="{DF288305-4B1D-40DB-A71F-BFD99463464B}" srcOrd="0" destOrd="0" presId="urn:microsoft.com/office/officeart/2005/8/layout/hierarchy1"/>
    <dgm:cxn modelId="{BA762382-DFBF-445B-9D5A-DC1926566113}" type="presParOf" srcId="{DF288305-4B1D-40DB-A71F-BFD99463464B}" destId="{837C5BBF-F2D4-4759-9ACC-7CFD287112B4}" srcOrd="0" destOrd="0" presId="urn:microsoft.com/office/officeart/2005/8/layout/hierarchy1"/>
    <dgm:cxn modelId="{9F3F5D87-9A37-437C-B101-BDB89703C3CE}" type="presParOf" srcId="{DF288305-4B1D-40DB-A71F-BFD99463464B}" destId="{48DFC048-933C-407A-B44D-85E21C6C9505}" srcOrd="1" destOrd="0" presId="urn:microsoft.com/office/officeart/2005/8/layout/hierarchy1"/>
    <dgm:cxn modelId="{29DD9B27-35D1-4867-BCEB-70E381356361}" type="presParOf" srcId="{685A6A0D-D35F-43EF-86BC-F456372339FE}" destId="{ABBA6F06-7AD3-4964-BDB0-296D202A93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DB0F8-7C99-448A-BBFF-EB5F8ADAD1E6}">
      <dsp:nvSpPr>
        <dsp:cNvPr id="0" name=""/>
        <dsp:cNvSpPr/>
      </dsp:nvSpPr>
      <dsp:spPr>
        <a:xfrm>
          <a:off x="0" y="0"/>
          <a:ext cx="13144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46D62-AA42-4E2E-9C9D-4BE441424993}">
      <dsp:nvSpPr>
        <dsp:cNvPr id="0" name=""/>
        <dsp:cNvSpPr/>
      </dsp:nvSpPr>
      <dsp:spPr>
        <a:xfrm>
          <a:off x="0" y="0"/>
          <a:ext cx="13144500" cy="96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LZP nodrošina dažādu programmu ieviešanu un atbalsta piešķiršanu pētniecības projektiem:</a:t>
          </a:r>
        </a:p>
      </dsp:txBody>
      <dsp:txXfrm>
        <a:off x="0" y="0"/>
        <a:ext cx="13144500" cy="968164"/>
      </dsp:txXfrm>
    </dsp:sp>
    <dsp:sp modelId="{E5B3E80E-0478-4998-BDB3-8FEA6A17480F}">
      <dsp:nvSpPr>
        <dsp:cNvPr id="0" name=""/>
        <dsp:cNvSpPr/>
      </dsp:nvSpPr>
      <dsp:spPr>
        <a:xfrm>
          <a:off x="0" y="968164"/>
          <a:ext cx="13144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3B125-9F43-40AE-B59D-09B188DC6988}">
      <dsp:nvSpPr>
        <dsp:cNvPr id="0" name=""/>
        <dsp:cNvSpPr/>
      </dsp:nvSpPr>
      <dsp:spPr>
        <a:xfrm>
          <a:off x="0" y="968164"/>
          <a:ext cx="13144500" cy="96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Fundamentālo un lietišķo pētījumu projektu programma</a:t>
          </a:r>
        </a:p>
      </dsp:txBody>
      <dsp:txXfrm>
        <a:off x="0" y="968164"/>
        <a:ext cx="13144500" cy="968164"/>
      </dsp:txXfrm>
    </dsp:sp>
    <dsp:sp modelId="{DB43AEF0-76CD-4C4D-BB51-1D969AC168B6}">
      <dsp:nvSpPr>
        <dsp:cNvPr id="0" name=""/>
        <dsp:cNvSpPr/>
      </dsp:nvSpPr>
      <dsp:spPr>
        <a:xfrm>
          <a:off x="0" y="1936329"/>
          <a:ext cx="13144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4DD2B-54E0-4AC0-942C-6750E3075BFC}">
      <dsp:nvSpPr>
        <dsp:cNvPr id="0" name=""/>
        <dsp:cNvSpPr/>
      </dsp:nvSpPr>
      <dsp:spPr>
        <a:xfrm>
          <a:off x="0" y="1936329"/>
          <a:ext cx="13144500" cy="96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Valsts pētījumu programmas</a:t>
          </a:r>
        </a:p>
      </dsp:txBody>
      <dsp:txXfrm>
        <a:off x="0" y="1936329"/>
        <a:ext cx="13144500" cy="968164"/>
      </dsp:txXfrm>
    </dsp:sp>
    <dsp:sp modelId="{86079F79-17D1-40D3-B971-98A4C8D5E5FD}">
      <dsp:nvSpPr>
        <dsp:cNvPr id="0" name=""/>
        <dsp:cNvSpPr/>
      </dsp:nvSpPr>
      <dsp:spPr>
        <a:xfrm>
          <a:off x="0" y="2904494"/>
          <a:ext cx="13144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F9CBD-4143-47E2-A758-96D4342C117C}">
      <dsp:nvSpPr>
        <dsp:cNvPr id="0" name=""/>
        <dsp:cNvSpPr/>
      </dsp:nvSpPr>
      <dsp:spPr>
        <a:xfrm>
          <a:off x="0" y="2904494"/>
          <a:ext cx="13144500" cy="96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Pēcdoktorantūras pētniecības atbalsta programma</a:t>
          </a:r>
        </a:p>
      </dsp:txBody>
      <dsp:txXfrm>
        <a:off x="0" y="2904494"/>
        <a:ext cx="13144500" cy="968164"/>
      </dsp:txXfrm>
    </dsp:sp>
    <dsp:sp modelId="{BD33C3B6-2B50-4858-900E-136061CCB099}">
      <dsp:nvSpPr>
        <dsp:cNvPr id="0" name=""/>
        <dsp:cNvSpPr/>
      </dsp:nvSpPr>
      <dsp:spPr>
        <a:xfrm>
          <a:off x="0" y="3872659"/>
          <a:ext cx="13144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86B1C-9B2E-41D3-A800-CB843CD1E803}">
      <dsp:nvSpPr>
        <dsp:cNvPr id="0" name=""/>
        <dsp:cNvSpPr/>
      </dsp:nvSpPr>
      <dsp:spPr>
        <a:xfrm>
          <a:off x="0" y="3872659"/>
          <a:ext cx="13144500" cy="96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EEZ un Norvēģijas finanšu instrumenta Baltijas pētniecības programma</a:t>
          </a:r>
        </a:p>
      </dsp:txBody>
      <dsp:txXfrm>
        <a:off x="0" y="3872659"/>
        <a:ext cx="13144500" cy="968164"/>
      </dsp:txXfrm>
    </dsp:sp>
    <dsp:sp modelId="{76565F37-F4FB-4914-9C83-A8A5D14F2767}">
      <dsp:nvSpPr>
        <dsp:cNvPr id="0" name=""/>
        <dsp:cNvSpPr/>
      </dsp:nvSpPr>
      <dsp:spPr>
        <a:xfrm>
          <a:off x="0" y="4840824"/>
          <a:ext cx="13144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33CDD-71CF-45D3-B203-AD7EAD2C9CBA}">
      <dsp:nvSpPr>
        <dsp:cNvPr id="0" name=""/>
        <dsp:cNvSpPr/>
      </dsp:nvSpPr>
      <dsp:spPr>
        <a:xfrm>
          <a:off x="0" y="4840824"/>
          <a:ext cx="13144500" cy="96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Divpusējās un trīspusējās </a:t>
          </a:r>
          <a:r>
            <a:rPr lang="lv-LV" sz="2700" kern="1200"/>
            <a:t>starptautiskās sadarbības </a:t>
          </a:r>
          <a:r>
            <a:rPr lang="en-US" sz="2700" kern="1200"/>
            <a:t>programmas</a:t>
          </a:r>
        </a:p>
      </dsp:txBody>
      <dsp:txXfrm>
        <a:off x="0" y="4840824"/>
        <a:ext cx="13144500" cy="968164"/>
      </dsp:txXfrm>
    </dsp:sp>
    <dsp:sp modelId="{BC9E155B-2520-43CB-A71C-99CA2BA76797}">
      <dsp:nvSpPr>
        <dsp:cNvPr id="0" name=""/>
        <dsp:cNvSpPr/>
      </dsp:nvSpPr>
      <dsp:spPr>
        <a:xfrm>
          <a:off x="0" y="5808989"/>
          <a:ext cx="13144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80489-DFDD-43E3-8650-711264ABC45F}">
      <dsp:nvSpPr>
        <dsp:cNvPr id="0" name=""/>
        <dsp:cNvSpPr/>
      </dsp:nvSpPr>
      <dsp:spPr>
        <a:xfrm>
          <a:off x="0" y="5808989"/>
          <a:ext cx="13144500" cy="96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Atbalsts dalībai starptautiskās sadarbības programmās nodrošinot finansējumu vai līdzfinansējumu no valsts budžeta</a:t>
          </a:r>
          <a:endParaRPr lang="en-US" sz="2700" kern="1200"/>
        </a:p>
      </dsp:txBody>
      <dsp:txXfrm>
        <a:off x="0" y="5808989"/>
        <a:ext cx="13144500" cy="968164"/>
      </dsp:txXfrm>
    </dsp:sp>
    <dsp:sp modelId="{0BC1D58F-248A-416F-93AE-69F13D46797B}">
      <dsp:nvSpPr>
        <dsp:cNvPr id="0" name=""/>
        <dsp:cNvSpPr/>
      </dsp:nvSpPr>
      <dsp:spPr>
        <a:xfrm>
          <a:off x="0" y="6777154"/>
          <a:ext cx="13144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B804F-B671-4E52-99CE-E320B97DDFAD}">
      <dsp:nvSpPr>
        <dsp:cNvPr id="0" name=""/>
        <dsp:cNvSpPr/>
      </dsp:nvSpPr>
      <dsp:spPr>
        <a:xfrm>
          <a:off x="0" y="6777154"/>
          <a:ext cx="13144500" cy="96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ES ietvarprogrammas “Apvārsnis Eiropa” nacionālais kontaktpunkts</a:t>
          </a:r>
        </a:p>
      </dsp:txBody>
      <dsp:txXfrm>
        <a:off x="0" y="6777154"/>
        <a:ext cx="13144500" cy="968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2A0DC-5E0B-45AD-92D7-C337F8F932FD}">
      <dsp:nvSpPr>
        <dsp:cNvPr id="0" name=""/>
        <dsp:cNvSpPr/>
      </dsp:nvSpPr>
      <dsp:spPr>
        <a:xfrm>
          <a:off x="2000" y="166475"/>
          <a:ext cx="7023317" cy="445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C9703-5DE7-4D27-B3B4-4B254134778E}">
      <dsp:nvSpPr>
        <dsp:cNvPr id="0" name=""/>
        <dsp:cNvSpPr/>
      </dsp:nvSpPr>
      <dsp:spPr>
        <a:xfrm>
          <a:off x="782369" y="907825"/>
          <a:ext cx="7023317" cy="445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kern="1200" dirty="0" err="1"/>
            <a:t>Baltic</a:t>
          </a:r>
          <a:r>
            <a:rPr lang="lv-LV" sz="3200" kern="1200" dirty="0"/>
            <a:t> </a:t>
          </a:r>
          <a:r>
            <a:rPr lang="lv-LV" sz="3200" kern="1200" dirty="0" err="1"/>
            <a:t>Bonus</a:t>
          </a:r>
          <a:r>
            <a:rPr lang="lv-LV" sz="3200" kern="1200" dirty="0"/>
            <a:t> programmas </a:t>
          </a:r>
          <a:r>
            <a:rPr lang="lv-LV" sz="3200" b="1" kern="1200" dirty="0"/>
            <a:t>mērķis ir stimulēt Latvijas zinātnieku </a:t>
          </a:r>
          <a:r>
            <a:rPr lang="lv-LV" sz="3200" kern="1200" dirty="0"/>
            <a:t>starptautisko </a:t>
          </a:r>
          <a:r>
            <a:rPr lang="lv-LV" sz="3200" b="1" kern="1200" dirty="0"/>
            <a:t>sadarbību</a:t>
          </a:r>
          <a:r>
            <a:rPr lang="lv-LV" sz="3200" kern="1200" dirty="0"/>
            <a:t> zinātnē un inovācijā </a:t>
          </a:r>
          <a:r>
            <a:rPr lang="lv-LV" sz="3200" b="1" kern="1200" dirty="0"/>
            <a:t>ar Baltijas valstu (Igaunija un/vai Lietuva) zinātniekiem, </a:t>
          </a:r>
          <a:endParaRPr lang="en-US" sz="3200" kern="1200" dirty="0"/>
        </a:p>
      </dsp:txBody>
      <dsp:txXfrm>
        <a:off x="912992" y="1038448"/>
        <a:ext cx="6762071" cy="4198560"/>
      </dsp:txXfrm>
    </dsp:sp>
    <dsp:sp modelId="{837C5BBF-F2D4-4759-9ACC-7CFD287112B4}">
      <dsp:nvSpPr>
        <dsp:cNvPr id="0" name=""/>
        <dsp:cNvSpPr/>
      </dsp:nvSpPr>
      <dsp:spPr>
        <a:xfrm>
          <a:off x="8586055" y="166475"/>
          <a:ext cx="7023317" cy="4459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FC048-933C-407A-B44D-85E21C6C9505}">
      <dsp:nvSpPr>
        <dsp:cNvPr id="0" name=""/>
        <dsp:cNvSpPr/>
      </dsp:nvSpPr>
      <dsp:spPr>
        <a:xfrm>
          <a:off x="9366424" y="907825"/>
          <a:ext cx="7023317" cy="4459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kern="1200" dirty="0"/>
            <a:t>sniedzot finansiālu atbalstu starptautiski konkurētspējīgu pētniecības un inovācijas projektu izstrādei,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 err="1"/>
            <a:t>Iesnieguma</a:t>
          </a:r>
          <a:r>
            <a:rPr lang="es-ES" sz="3200" kern="1200" dirty="0"/>
            <a:t> un </a:t>
          </a:r>
          <a:r>
            <a:rPr lang="es-ES" sz="3200" kern="1200" dirty="0" err="1"/>
            <a:t>dokumentācijas</a:t>
          </a:r>
          <a:r>
            <a:rPr lang="es-ES" sz="3200" kern="1200" dirty="0"/>
            <a:t> </a:t>
          </a:r>
          <a:r>
            <a:rPr lang="es-ES" sz="3200" kern="1200" dirty="0" err="1"/>
            <a:t>iesniegšanas</a:t>
          </a:r>
          <a:r>
            <a:rPr lang="es-ES" sz="3200" kern="1200" dirty="0"/>
            <a:t> </a:t>
          </a:r>
          <a:r>
            <a:rPr lang="es-ES" sz="3200" kern="1200" dirty="0" err="1"/>
            <a:t>termiņš</a:t>
          </a:r>
          <a:r>
            <a:rPr lang="es-ES" sz="3200" kern="1200" dirty="0"/>
            <a:t> </a:t>
          </a:r>
          <a:r>
            <a:rPr lang="lv-LV" sz="3200" kern="1200" dirty="0"/>
            <a:t>LZP </a:t>
          </a:r>
          <a:r>
            <a:rPr lang="es-ES" sz="3200" kern="1200" dirty="0"/>
            <a:t>ir</a:t>
          </a:r>
          <a:r>
            <a:rPr lang="lv-LV" sz="3200" kern="1200" dirty="0"/>
            <a:t> </a:t>
          </a:r>
          <a:r>
            <a:rPr lang="sv-SE" sz="3200" kern="1200" dirty="0"/>
            <a:t>2024.gada 18.oktobris.</a:t>
          </a:r>
          <a:endParaRPr lang="lv-LV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9497047" y="1038448"/>
        <a:ext cx="6762071" cy="419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EE1C5-891A-4E3C-A6B1-B0B1F663A98B}" type="datetimeFigureOut">
              <a:rPr lang="lv-LV" smtClean="0"/>
              <a:t>26.09.2024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6D977-DD42-44A8-AE9F-C66DCAA06E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39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8288000" cy="1028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4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8288000" cy="1028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844" y="1"/>
            <a:ext cx="18258312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8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57684" y="557684"/>
            <a:ext cx="17172633" cy="916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315133" y="77483"/>
            <a:ext cx="365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dirty="0">
                <a:solidFill>
                  <a:schemeClr val="tx1">
                    <a:alpha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 A R K  0 3   P R E S E N T A T I O N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697428" y="9720416"/>
            <a:ext cx="971630" cy="492443"/>
          </a:xfrm>
          <a:prstGeom prst="rect">
            <a:avLst/>
          </a:prstGeom>
        </p:spPr>
        <p:txBody>
          <a:bodyPr vert="horz" wrap="none" lIns="182880" tIns="91440" rIns="182880" bIns="9144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500" b="1" i="0" smtClean="0">
                <a:solidFill>
                  <a:schemeClr val="tx1">
                    <a:alpha val="5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algn="l"/>
              <a:t>‹#›</a:t>
            </a:fld>
            <a:endParaRPr lang="en-US" sz="1500" b="1" i="0" dirty="0">
              <a:solidFill>
                <a:schemeClr val="tx1">
                  <a:alpha val="50000"/>
                </a:schemeClr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02845" y="9788965"/>
            <a:ext cx="14840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i="0" dirty="0">
                <a:solidFill>
                  <a:schemeClr val="tx1">
                    <a:alpha val="3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</a:t>
            </a:r>
            <a:r>
              <a:rPr lang="en-US" sz="1500" b="1" i="0" baseline="0" dirty="0">
                <a:solidFill>
                  <a:schemeClr val="tx1">
                    <a:alpha val="3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NUMBER</a:t>
            </a:r>
            <a:endParaRPr lang="en-US" sz="1500" b="1" i="0" dirty="0">
              <a:solidFill>
                <a:schemeClr val="tx1">
                  <a:alpha val="30000"/>
                </a:schemeClr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4494982" y="9788965"/>
            <a:ext cx="33836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i="0">
                <a:solidFill>
                  <a:schemeClr val="tx1">
                    <a:alpha val="3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PRESENTATION BY:</a:t>
            </a:r>
            <a:r>
              <a:rPr lang="en-US" sz="1500" b="1" i="0" baseline="0">
                <a:solidFill>
                  <a:schemeClr val="tx1">
                    <a:alpha val="30000"/>
                  </a:schemeClr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MARKZUGELBERG</a:t>
            </a:r>
            <a:endParaRPr lang="en-US" sz="1500" b="1" i="0" dirty="0">
              <a:solidFill>
                <a:schemeClr val="tx1">
                  <a:alpha val="30000"/>
                </a:schemeClr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4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oteworthy Light" charset="0"/>
          <a:ea typeface="Noteworthy Light" charset="0"/>
          <a:cs typeface="Noteworthy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1.svg"/><Relationship Id="rId9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544793" cy="10287000"/>
          </a:xfrm>
          <a:custGeom>
            <a:avLst/>
            <a:gdLst/>
            <a:ahLst/>
            <a:cxnLst/>
            <a:rect l="l" t="t" r="r" b="b"/>
            <a:pathLst>
              <a:path w="9544793" h="10287000">
                <a:moveTo>
                  <a:pt x="0" y="0"/>
                </a:moveTo>
                <a:lnTo>
                  <a:pt x="9544793" y="0"/>
                </a:lnTo>
                <a:lnTo>
                  <a:pt x="954479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88" r="-3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-2254870" y="-1133816"/>
            <a:ext cx="5415322" cy="4341474"/>
            <a:chOff x="0" y="0"/>
            <a:chExt cx="7646911" cy="6130544"/>
          </a:xfrm>
        </p:grpSpPr>
        <p:sp>
          <p:nvSpPr>
            <p:cNvPr id="4" name="Freeform 4"/>
            <p:cNvSpPr/>
            <p:nvPr/>
          </p:nvSpPr>
          <p:spPr>
            <a:xfrm>
              <a:off x="1567434" y="1567434"/>
              <a:ext cx="1504061" cy="1504061"/>
            </a:xfrm>
            <a:custGeom>
              <a:avLst/>
              <a:gdLst/>
              <a:ahLst/>
              <a:cxnLst/>
              <a:rect l="l" t="t" r="r" b="b"/>
              <a:pathLst>
                <a:path w="1504061" h="1504061">
                  <a:moveTo>
                    <a:pt x="1504061" y="1504061"/>
                  </a:moveTo>
                  <a:lnTo>
                    <a:pt x="0" y="1504061"/>
                  </a:lnTo>
                  <a:lnTo>
                    <a:pt x="0" y="0"/>
                  </a:lnTo>
                  <a:lnTo>
                    <a:pt x="1504061" y="0"/>
                  </a:lnTo>
                  <a:close/>
                </a:path>
              </a:pathLst>
            </a:custGeom>
            <a:solidFill>
              <a:srgbClr val="FFD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63500" y="1567434"/>
              <a:ext cx="1503934" cy="1504061"/>
            </a:xfrm>
            <a:custGeom>
              <a:avLst/>
              <a:gdLst/>
              <a:ahLst/>
              <a:cxnLst/>
              <a:rect l="l" t="t" r="r" b="b"/>
              <a:pathLst>
                <a:path w="1503934" h="1504061">
                  <a:moveTo>
                    <a:pt x="1503934" y="1504061"/>
                  </a:moveTo>
                  <a:lnTo>
                    <a:pt x="0" y="1504061"/>
                  </a:lnTo>
                  <a:lnTo>
                    <a:pt x="0" y="0"/>
                  </a:lnTo>
                  <a:lnTo>
                    <a:pt x="1503934" y="0"/>
                  </a:lnTo>
                  <a:close/>
                </a:path>
              </a:pathLst>
            </a:custGeom>
            <a:solidFill>
              <a:srgbClr val="FFD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67434" y="63500"/>
              <a:ext cx="1504061" cy="1503934"/>
            </a:xfrm>
            <a:custGeom>
              <a:avLst/>
              <a:gdLst/>
              <a:ahLst/>
              <a:cxnLst/>
              <a:rect l="l" t="t" r="r" b="b"/>
              <a:pathLst>
                <a:path w="1504061" h="1503934">
                  <a:moveTo>
                    <a:pt x="1504061" y="1503934"/>
                  </a:moveTo>
                  <a:lnTo>
                    <a:pt x="0" y="1503934"/>
                  </a:lnTo>
                  <a:lnTo>
                    <a:pt x="0" y="0"/>
                  </a:lnTo>
                  <a:lnTo>
                    <a:pt x="1504061" y="0"/>
                  </a:lnTo>
                  <a:close/>
                </a:path>
              </a:pathLst>
            </a:custGeom>
            <a:solidFill>
              <a:srgbClr val="9999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6079490" y="63500"/>
              <a:ext cx="1503934" cy="1503934"/>
            </a:xfrm>
            <a:custGeom>
              <a:avLst/>
              <a:gdLst/>
              <a:ahLst/>
              <a:cxnLst/>
              <a:rect l="l" t="t" r="r" b="b"/>
              <a:pathLst>
                <a:path w="1503934" h="1503934">
                  <a:moveTo>
                    <a:pt x="1503934" y="1503934"/>
                  </a:moveTo>
                  <a:lnTo>
                    <a:pt x="0" y="1503934"/>
                  </a:lnTo>
                  <a:lnTo>
                    <a:pt x="0" y="0"/>
                  </a:lnTo>
                  <a:lnTo>
                    <a:pt x="1503934" y="0"/>
                  </a:lnTo>
                  <a:close/>
                </a:path>
              </a:pathLst>
            </a:custGeom>
            <a:solidFill>
              <a:srgbClr val="3333C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3071495" y="3059049"/>
              <a:ext cx="1503934" cy="1504061"/>
            </a:xfrm>
            <a:custGeom>
              <a:avLst/>
              <a:gdLst/>
              <a:ahLst/>
              <a:cxnLst/>
              <a:rect l="l" t="t" r="r" b="b"/>
              <a:pathLst>
                <a:path w="1503934" h="1504061">
                  <a:moveTo>
                    <a:pt x="1503934" y="1504061"/>
                  </a:moveTo>
                  <a:lnTo>
                    <a:pt x="0" y="1504061"/>
                  </a:lnTo>
                  <a:lnTo>
                    <a:pt x="0" y="0"/>
                  </a:lnTo>
                  <a:lnTo>
                    <a:pt x="1503934" y="0"/>
                  </a:lnTo>
                  <a:close/>
                </a:path>
              </a:pathLst>
            </a:custGeom>
            <a:solidFill>
              <a:srgbClr val="FFC8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4575429" y="4563110"/>
              <a:ext cx="1504061" cy="1503934"/>
            </a:xfrm>
            <a:custGeom>
              <a:avLst/>
              <a:gdLst/>
              <a:ahLst/>
              <a:cxnLst/>
              <a:rect l="l" t="t" r="r" b="b"/>
              <a:pathLst>
                <a:path w="1504061" h="1503934">
                  <a:moveTo>
                    <a:pt x="1504061" y="1503934"/>
                  </a:moveTo>
                  <a:lnTo>
                    <a:pt x="0" y="1503934"/>
                  </a:lnTo>
                  <a:lnTo>
                    <a:pt x="0" y="0"/>
                  </a:lnTo>
                  <a:lnTo>
                    <a:pt x="1504061" y="0"/>
                  </a:lnTo>
                  <a:close/>
                </a:path>
              </a:pathLst>
            </a:custGeom>
            <a:solidFill>
              <a:srgbClr val="FFDE6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079490" y="4563110"/>
              <a:ext cx="1503934" cy="1503934"/>
            </a:xfrm>
            <a:custGeom>
              <a:avLst/>
              <a:gdLst/>
              <a:ahLst/>
              <a:cxnLst/>
              <a:rect l="l" t="t" r="r" b="b"/>
              <a:pathLst>
                <a:path w="1503934" h="1503934">
                  <a:moveTo>
                    <a:pt x="1503934" y="1503934"/>
                  </a:moveTo>
                  <a:lnTo>
                    <a:pt x="0" y="1503934"/>
                  </a:lnTo>
                  <a:lnTo>
                    <a:pt x="0" y="0"/>
                  </a:lnTo>
                  <a:lnTo>
                    <a:pt x="1503934" y="0"/>
                  </a:lnTo>
                  <a:close/>
                </a:path>
              </a:pathLst>
            </a:custGeom>
            <a:solidFill>
              <a:srgbClr val="FFD33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233299" y="400793"/>
            <a:ext cx="3249891" cy="2247041"/>
          </a:xfrm>
          <a:custGeom>
            <a:avLst/>
            <a:gdLst/>
            <a:ahLst/>
            <a:cxnLst/>
            <a:rect l="l" t="t" r="r" b="b"/>
            <a:pathLst>
              <a:path w="3249891" h="2247041">
                <a:moveTo>
                  <a:pt x="0" y="0"/>
                </a:moveTo>
                <a:lnTo>
                  <a:pt x="3249891" y="0"/>
                </a:lnTo>
                <a:lnTo>
                  <a:pt x="3249891" y="2247041"/>
                </a:lnTo>
                <a:lnTo>
                  <a:pt x="0" y="2247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545" t="-31286" r="-572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106103" y="4339382"/>
            <a:ext cx="7153197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1"/>
              </a:lnSpc>
            </a:pPr>
            <a:r>
              <a:rPr lang="lv-LV" sz="4772" spc="66" dirty="0">
                <a:solidFill>
                  <a:srgbClr val="000000"/>
                </a:solidFill>
                <a:latin typeface="Open Sans Bold Bold"/>
              </a:rPr>
              <a:t>Latvijas Zinātnes padome. </a:t>
            </a:r>
          </a:p>
          <a:p>
            <a:pPr algn="ctr">
              <a:lnSpc>
                <a:spcPts val="5011"/>
              </a:lnSpc>
            </a:pPr>
            <a:r>
              <a:rPr lang="lv-LV" sz="4000" spc="66" dirty="0">
                <a:solidFill>
                  <a:srgbClr val="000000"/>
                </a:solidFill>
                <a:latin typeface="Open Sans Bold Bold"/>
              </a:rPr>
              <a:t>Atbalsts starptautiskajai sadarbībai. </a:t>
            </a:r>
          </a:p>
          <a:p>
            <a:pPr algn="ctr">
              <a:lnSpc>
                <a:spcPts val="5011"/>
              </a:lnSpc>
            </a:pPr>
            <a:endParaRPr lang="en-US" sz="4772" spc="66" dirty="0">
              <a:solidFill>
                <a:srgbClr val="000000"/>
              </a:solidFill>
              <a:latin typeface="Open Sans Bol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860224" y="7528156"/>
            <a:ext cx="6656821" cy="6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19"/>
              </a:lnSpc>
            </a:pPr>
            <a:r>
              <a:rPr lang="lv-LV" sz="2495" spc="34" dirty="0">
                <a:solidFill>
                  <a:srgbClr val="000000"/>
                </a:solidFill>
                <a:latin typeface="Open Sans 1 Bold"/>
              </a:rPr>
              <a:t>Maija Bundule</a:t>
            </a:r>
          </a:p>
          <a:p>
            <a:pPr algn="just">
              <a:lnSpc>
                <a:spcPts val="2619"/>
              </a:lnSpc>
            </a:pPr>
            <a:r>
              <a:rPr lang="lv-LV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Pētniecības starptautisko programmu nodaļas vadītāja</a:t>
            </a:r>
            <a:endParaRPr lang="en-US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860224" y="9471998"/>
            <a:ext cx="2179376" cy="358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  <a:spcBef>
                <a:spcPct val="0"/>
              </a:spcBef>
            </a:pPr>
            <a:r>
              <a:rPr lang="lv-LV" sz="2400" dirty="0">
                <a:solidFill>
                  <a:srgbClr val="000000"/>
                </a:solidFill>
                <a:latin typeface="Open Sans Bold"/>
              </a:rPr>
              <a:t>26</a:t>
            </a:r>
            <a:r>
              <a:rPr lang="en-US" sz="2400" dirty="0">
                <a:solidFill>
                  <a:srgbClr val="000000"/>
                </a:solidFill>
                <a:latin typeface="Open Sans Bold"/>
              </a:rPr>
              <a:t>/0</a:t>
            </a:r>
            <a:r>
              <a:rPr lang="lv-LV" sz="2400" dirty="0">
                <a:solidFill>
                  <a:srgbClr val="000000"/>
                </a:solidFill>
                <a:latin typeface="Open Sans Bold"/>
              </a:rPr>
              <a:t>9</a:t>
            </a:r>
            <a:r>
              <a:rPr lang="en-US" sz="2400" dirty="0">
                <a:solidFill>
                  <a:srgbClr val="000000"/>
                </a:solidFill>
                <a:latin typeface="Open Sans Bold"/>
              </a:rPr>
              <a:t>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D9E62-F4F8-972D-8BE4-9B2E1D31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39" y="357808"/>
            <a:ext cx="16527780" cy="215162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lv-LV" sz="6300"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Finansējums starptautiskās sadarbības projektu īstenošanai Latvijā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739" y="2522316"/>
            <a:ext cx="16459200" cy="27432"/>
          </a:xfrm>
          <a:custGeom>
            <a:avLst/>
            <a:gdLst>
              <a:gd name="connsiteX0" fmla="*/ 0 w 16459200"/>
              <a:gd name="connsiteY0" fmla="*/ 0 h 27432"/>
              <a:gd name="connsiteX1" fmla="*/ 192024 w 16459200"/>
              <a:gd name="connsiteY1" fmla="*/ 0 h 27432"/>
              <a:gd name="connsiteX2" fmla="*/ 1042416 w 16459200"/>
              <a:gd name="connsiteY2" fmla="*/ 0 h 27432"/>
              <a:gd name="connsiteX3" fmla="*/ 1728216 w 16459200"/>
              <a:gd name="connsiteY3" fmla="*/ 0 h 27432"/>
              <a:gd name="connsiteX4" fmla="*/ 1920240 w 16459200"/>
              <a:gd name="connsiteY4" fmla="*/ 0 h 27432"/>
              <a:gd name="connsiteX5" fmla="*/ 2441448 w 16459200"/>
              <a:gd name="connsiteY5" fmla="*/ 0 h 27432"/>
              <a:gd name="connsiteX6" fmla="*/ 2798064 w 16459200"/>
              <a:gd name="connsiteY6" fmla="*/ 0 h 27432"/>
              <a:gd name="connsiteX7" fmla="*/ 3648456 w 16459200"/>
              <a:gd name="connsiteY7" fmla="*/ 0 h 27432"/>
              <a:gd name="connsiteX8" fmla="*/ 4005072 w 16459200"/>
              <a:gd name="connsiteY8" fmla="*/ 0 h 27432"/>
              <a:gd name="connsiteX9" fmla="*/ 5020056 w 16459200"/>
              <a:gd name="connsiteY9" fmla="*/ 0 h 27432"/>
              <a:gd name="connsiteX10" fmla="*/ 5212080 w 16459200"/>
              <a:gd name="connsiteY10" fmla="*/ 0 h 27432"/>
              <a:gd name="connsiteX11" fmla="*/ 5568696 w 16459200"/>
              <a:gd name="connsiteY11" fmla="*/ 0 h 27432"/>
              <a:gd name="connsiteX12" fmla="*/ 6089904 w 16459200"/>
              <a:gd name="connsiteY12" fmla="*/ 0 h 27432"/>
              <a:gd name="connsiteX13" fmla="*/ 6611112 w 16459200"/>
              <a:gd name="connsiteY13" fmla="*/ 0 h 27432"/>
              <a:gd name="connsiteX14" fmla="*/ 7461504 w 16459200"/>
              <a:gd name="connsiteY14" fmla="*/ 0 h 27432"/>
              <a:gd name="connsiteX15" fmla="*/ 8476488 w 16459200"/>
              <a:gd name="connsiteY15" fmla="*/ 0 h 27432"/>
              <a:gd name="connsiteX16" fmla="*/ 9326880 w 16459200"/>
              <a:gd name="connsiteY16" fmla="*/ 0 h 27432"/>
              <a:gd name="connsiteX17" fmla="*/ 9683496 w 16459200"/>
              <a:gd name="connsiteY17" fmla="*/ 0 h 27432"/>
              <a:gd name="connsiteX18" fmla="*/ 9875520 w 16459200"/>
              <a:gd name="connsiteY18" fmla="*/ 0 h 27432"/>
              <a:gd name="connsiteX19" fmla="*/ 10067544 w 16459200"/>
              <a:gd name="connsiteY19" fmla="*/ 0 h 27432"/>
              <a:gd name="connsiteX20" fmla="*/ 10424160 w 16459200"/>
              <a:gd name="connsiteY20" fmla="*/ 0 h 27432"/>
              <a:gd name="connsiteX21" fmla="*/ 10945368 w 16459200"/>
              <a:gd name="connsiteY21" fmla="*/ 0 h 27432"/>
              <a:gd name="connsiteX22" fmla="*/ 11795760 w 16459200"/>
              <a:gd name="connsiteY22" fmla="*/ 0 h 27432"/>
              <a:gd name="connsiteX23" fmla="*/ 12152376 w 16459200"/>
              <a:gd name="connsiteY23" fmla="*/ 0 h 27432"/>
              <a:gd name="connsiteX24" fmla="*/ 12838176 w 16459200"/>
              <a:gd name="connsiteY24" fmla="*/ 0 h 27432"/>
              <a:gd name="connsiteX25" fmla="*/ 13853160 w 16459200"/>
              <a:gd name="connsiteY25" fmla="*/ 0 h 27432"/>
              <a:gd name="connsiteX26" fmla="*/ 14209776 w 16459200"/>
              <a:gd name="connsiteY26" fmla="*/ 0 h 27432"/>
              <a:gd name="connsiteX27" fmla="*/ 14895576 w 16459200"/>
              <a:gd name="connsiteY27" fmla="*/ 0 h 27432"/>
              <a:gd name="connsiteX28" fmla="*/ 15581376 w 16459200"/>
              <a:gd name="connsiteY28" fmla="*/ 0 h 27432"/>
              <a:gd name="connsiteX29" fmla="*/ 15773400 w 16459200"/>
              <a:gd name="connsiteY29" fmla="*/ 0 h 27432"/>
              <a:gd name="connsiteX30" fmla="*/ 16459200 w 16459200"/>
              <a:gd name="connsiteY30" fmla="*/ 0 h 27432"/>
              <a:gd name="connsiteX31" fmla="*/ 16459200 w 16459200"/>
              <a:gd name="connsiteY31" fmla="*/ 27432 h 27432"/>
              <a:gd name="connsiteX32" fmla="*/ 15444216 w 16459200"/>
              <a:gd name="connsiteY32" fmla="*/ 27432 h 27432"/>
              <a:gd name="connsiteX33" fmla="*/ 15087600 w 16459200"/>
              <a:gd name="connsiteY33" fmla="*/ 27432 h 27432"/>
              <a:gd name="connsiteX34" fmla="*/ 14401800 w 16459200"/>
              <a:gd name="connsiteY34" fmla="*/ 27432 h 27432"/>
              <a:gd name="connsiteX35" fmla="*/ 13551408 w 16459200"/>
              <a:gd name="connsiteY35" fmla="*/ 27432 h 27432"/>
              <a:gd name="connsiteX36" fmla="*/ 13030200 w 16459200"/>
              <a:gd name="connsiteY36" fmla="*/ 27432 h 27432"/>
              <a:gd name="connsiteX37" fmla="*/ 12179808 w 16459200"/>
              <a:gd name="connsiteY37" fmla="*/ 27432 h 27432"/>
              <a:gd name="connsiteX38" fmla="*/ 11329416 w 16459200"/>
              <a:gd name="connsiteY38" fmla="*/ 27432 h 27432"/>
              <a:gd name="connsiteX39" fmla="*/ 10479024 w 16459200"/>
              <a:gd name="connsiteY39" fmla="*/ 27432 h 27432"/>
              <a:gd name="connsiteX40" fmla="*/ 9793224 w 16459200"/>
              <a:gd name="connsiteY40" fmla="*/ 27432 h 27432"/>
              <a:gd name="connsiteX41" fmla="*/ 9436608 w 16459200"/>
              <a:gd name="connsiteY41" fmla="*/ 27432 h 27432"/>
              <a:gd name="connsiteX42" fmla="*/ 9079992 w 16459200"/>
              <a:gd name="connsiteY42" fmla="*/ 27432 h 27432"/>
              <a:gd name="connsiteX43" fmla="*/ 8229600 w 16459200"/>
              <a:gd name="connsiteY43" fmla="*/ 27432 h 27432"/>
              <a:gd name="connsiteX44" fmla="*/ 7543800 w 16459200"/>
              <a:gd name="connsiteY44" fmla="*/ 27432 h 27432"/>
              <a:gd name="connsiteX45" fmla="*/ 7187184 w 16459200"/>
              <a:gd name="connsiteY45" fmla="*/ 27432 h 27432"/>
              <a:gd name="connsiteX46" fmla="*/ 6830568 w 16459200"/>
              <a:gd name="connsiteY46" fmla="*/ 27432 h 27432"/>
              <a:gd name="connsiteX47" fmla="*/ 6473952 w 16459200"/>
              <a:gd name="connsiteY47" fmla="*/ 27432 h 27432"/>
              <a:gd name="connsiteX48" fmla="*/ 5788152 w 16459200"/>
              <a:gd name="connsiteY48" fmla="*/ 27432 h 27432"/>
              <a:gd name="connsiteX49" fmla="*/ 5431536 w 16459200"/>
              <a:gd name="connsiteY49" fmla="*/ 27432 h 27432"/>
              <a:gd name="connsiteX50" fmla="*/ 4910328 w 16459200"/>
              <a:gd name="connsiteY50" fmla="*/ 27432 h 27432"/>
              <a:gd name="connsiteX51" fmla="*/ 4389120 w 16459200"/>
              <a:gd name="connsiteY51" fmla="*/ 27432 h 27432"/>
              <a:gd name="connsiteX52" fmla="*/ 3374136 w 16459200"/>
              <a:gd name="connsiteY52" fmla="*/ 27432 h 27432"/>
              <a:gd name="connsiteX53" fmla="*/ 2852928 w 16459200"/>
              <a:gd name="connsiteY53" fmla="*/ 27432 h 27432"/>
              <a:gd name="connsiteX54" fmla="*/ 2331720 w 16459200"/>
              <a:gd name="connsiteY54" fmla="*/ 27432 h 27432"/>
              <a:gd name="connsiteX55" fmla="*/ 1316736 w 16459200"/>
              <a:gd name="connsiteY55" fmla="*/ 27432 h 27432"/>
              <a:gd name="connsiteX56" fmla="*/ 1124712 w 16459200"/>
              <a:gd name="connsiteY56" fmla="*/ 27432 h 27432"/>
              <a:gd name="connsiteX57" fmla="*/ 0 w 16459200"/>
              <a:gd name="connsiteY57" fmla="*/ 27432 h 27432"/>
              <a:gd name="connsiteX58" fmla="*/ 0 w 16459200"/>
              <a:gd name="connsiteY5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6459200" h="27432" fill="none" extrusionOk="0">
                <a:moveTo>
                  <a:pt x="0" y="0"/>
                </a:moveTo>
                <a:cubicBezTo>
                  <a:pt x="47956" y="-7424"/>
                  <a:pt x="130909" y="-3461"/>
                  <a:pt x="192024" y="0"/>
                </a:cubicBezTo>
                <a:cubicBezTo>
                  <a:pt x="253139" y="3461"/>
                  <a:pt x="713864" y="27473"/>
                  <a:pt x="1042416" y="0"/>
                </a:cubicBezTo>
                <a:cubicBezTo>
                  <a:pt x="1370968" y="-27473"/>
                  <a:pt x="1433592" y="6590"/>
                  <a:pt x="1728216" y="0"/>
                </a:cubicBezTo>
                <a:cubicBezTo>
                  <a:pt x="2022840" y="-6590"/>
                  <a:pt x="1862554" y="2847"/>
                  <a:pt x="1920240" y="0"/>
                </a:cubicBezTo>
                <a:cubicBezTo>
                  <a:pt x="1977926" y="-2847"/>
                  <a:pt x="2325911" y="-6884"/>
                  <a:pt x="2441448" y="0"/>
                </a:cubicBezTo>
                <a:cubicBezTo>
                  <a:pt x="2556985" y="6884"/>
                  <a:pt x="2631822" y="6977"/>
                  <a:pt x="2798064" y="0"/>
                </a:cubicBezTo>
                <a:cubicBezTo>
                  <a:pt x="2964306" y="-6977"/>
                  <a:pt x="3274078" y="-12213"/>
                  <a:pt x="3648456" y="0"/>
                </a:cubicBezTo>
                <a:cubicBezTo>
                  <a:pt x="4022834" y="12213"/>
                  <a:pt x="3857573" y="-925"/>
                  <a:pt x="4005072" y="0"/>
                </a:cubicBezTo>
                <a:cubicBezTo>
                  <a:pt x="4152571" y="925"/>
                  <a:pt x="4671117" y="36098"/>
                  <a:pt x="5020056" y="0"/>
                </a:cubicBezTo>
                <a:cubicBezTo>
                  <a:pt x="5368995" y="-36098"/>
                  <a:pt x="5129234" y="2763"/>
                  <a:pt x="5212080" y="0"/>
                </a:cubicBezTo>
                <a:cubicBezTo>
                  <a:pt x="5294926" y="-2763"/>
                  <a:pt x="5456351" y="-1340"/>
                  <a:pt x="5568696" y="0"/>
                </a:cubicBezTo>
                <a:cubicBezTo>
                  <a:pt x="5681041" y="1340"/>
                  <a:pt x="5957028" y="11791"/>
                  <a:pt x="6089904" y="0"/>
                </a:cubicBezTo>
                <a:cubicBezTo>
                  <a:pt x="6222780" y="-11791"/>
                  <a:pt x="6485557" y="8010"/>
                  <a:pt x="6611112" y="0"/>
                </a:cubicBezTo>
                <a:cubicBezTo>
                  <a:pt x="6736667" y="-8010"/>
                  <a:pt x="7207166" y="34517"/>
                  <a:pt x="7461504" y="0"/>
                </a:cubicBezTo>
                <a:cubicBezTo>
                  <a:pt x="7715842" y="-34517"/>
                  <a:pt x="7997652" y="4727"/>
                  <a:pt x="8476488" y="0"/>
                </a:cubicBezTo>
                <a:cubicBezTo>
                  <a:pt x="8955324" y="-4727"/>
                  <a:pt x="9009263" y="-31226"/>
                  <a:pt x="9326880" y="0"/>
                </a:cubicBezTo>
                <a:cubicBezTo>
                  <a:pt x="9644497" y="31226"/>
                  <a:pt x="9567141" y="-14781"/>
                  <a:pt x="9683496" y="0"/>
                </a:cubicBezTo>
                <a:cubicBezTo>
                  <a:pt x="9799851" y="14781"/>
                  <a:pt x="9804032" y="8468"/>
                  <a:pt x="9875520" y="0"/>
                </a:cubicBezTo>
                <a:cubicBezTo>
                  <a:pt x="9947008" y="-8468"/>
                  <a:pt x="9977677" y="-8510"/>
                  <a:pt x="10067544" y="0"/>
                </a:cubicBezTo>
                <a:cubicBezTo>
                  <a:pt x="10157411" y="8510"/>
                  <a:pt x="10259211" y="-4808"/>
                  <a:pt x="10424160" y="0"/>
                </a:cubicBezTo>
                <a:cubicBezTo>
                  <a:pt x="10589109" y="4808"/>
                  <a:pt x="10698874" y="12995"/>
                  <a:pt x="10945368" y="0"/>
                </a:cubicBezTo>
                <a:cubicBezTo>
                  <a:pt x="11191862" y="-12995"/>
                  <a:pt x="11497620" y="30979"/>
                  <a:pt x="11795760" y="0"/>
                </a:cubicBezTo>
                <a:cubicBezTo>
                  <a:pt x="12093900" y="-30979"/>
                  <a:pt x="12033359" y="17306"/>
                  <a:pt x="12152376" y="0"/>
                </a:cubicBezTo>
                <a:cubicBezTo>
                  <a:pt x="12271393" y="-17306"/>
                  <a:pt x="12698740" y="-6151"/>
                  <a:pt x="12838176" y="0"/>
                </a:cubicBezTo>
                <a:cubicBezTo>
                  <a:pt x="12977612" y="6151"/>
                  <a:pt x="13351157" y="-21667"/>
                  <a:pt x="13853160" y="0"/>
                </a:cubicBezTo>
                <a:cubicBezTo>
                  <a:pt x="14355163" y="21667"/>
                  <a:pt x="14035345" y="-172"/>
                  <a:pt x="14209776" y="0"/>
                </a:cubicBezTo>
                <a:cubicBezTo>
                  <a:pt x="14384207" y="172"/>
                  <a:pt x="14629222" y="-31393"/>
                  <a:pt x="14895576" y="0"/>
                </a:cubicBezTo>
                <a:cubicBezTo>
                  <a:pt x="15161930" y="31393"/>
                  <a:pt x="15418721" y="3319"/>
                  <a:pt x="15581376" y="0"/>
                </a:cubicBezTo>
                <a:cubicBezTo>
                  <a:pt x="15744031" y="-3319"/>
                  <a:pt x="15695632" y="-9543"/>
                  <a:pt x="15773400" y="0"/>
                </a:cubicBezTo>
                <a:cubicBezTo>
                  <a:pt x="15851168" y="9543"/>
                  <a:pt x="16150974" y="-26032"/>
                  <a:pt x="16459200" y="0"/>
                </a:cubicBezTo>
                <a:cubicBezTo>
                  <a:pt x="16459222" y="9322"/>
                  <a:pt x="16459920" y="14106"/>
                  <a:pt x="16459200" y="27432"/>
                </a:cubicBezTo>
                <a:cubicBezTo>
                  <a:pt x="16249330" y="65783"/>
                  <a:pt x="15931504" y="34569"/>
                  <a:pt x="15444216" y="27432"/>
                </a:cubicBezTo>
                <a:cubicBezTo>
                  <a:pt x="14956928" y="20295"/>
                  <a:pt x="15245263" y="43793"/>
                  <a:pt x="15087600" y="27432"/>
                </a:cubicBezTo>
                <a:cubicBezTo>
                  <a:pt x="14929937" y="11071"/>
                  <a:pt x="14595147" y="61679"/>
                  <a:pt x="14401800" y="27432"/>
                </a:cubicBezTo>
                <a:cubicBezTo>
                  <a:pt x="14208453" y="-6815"/>
                  <a:pt x="13937267" y="-2756"/>
                  <a:pt x="13551408" y="27432"/>
                </a:cubicBezTo>
                <a:cubicBezTo>
                  <a:pt x="13165549" y="57620"/>
                  <a:pt x="13244142" y="31152"/>
                  <a:pt x="13030200" y="27432"/>
                </a:cubicBezTo>
                <a:cubicBezTo>
                  <a:pt x="12816258" y="23712"/>
                  <a:pt x="12596900" y="37491"/>
                  <a:pt x="12179808" y="27432"/>
                </a:cubicBezTo>
                <a:cubicBezTo>
                  <a:pt x="11762716" y="17373"/>
                  <a:pt x="11577023" y="27593"/>
                  <a:pt x="11329416" y="27432"/>
                </a:cubicBezTo>
                <a:cubicBezTo>
                  <a:pt x="11081809" y="27271"/>
                  <a:pt x="10723385" y="19623"/>
                  <a:pt x="10479024" y="27432"/>
                </a:cubicBezTo>
                <a:cubicBezTo>
                  <a:pt x="10234663" y="35241"/>
                  <a:pt x="9989517" y="31460"/>
                  <a:pt x="9793224" y="27432"/>
                </a:cubicBezTo>
                <a:cubicBezTo>
                  <a:pt x="9596931" y="23404"/>
                  <a:pt x="9533524" y="22036"/>
                  <a:pt x="9436608" y="27432"/>
                </a:cubicBezTo>
                <a:cubicBezTo>
                  <a:pt x="9339692" y="32828"/>
                  <a:pt x="9173466" y="18472"/>
                  <a:pt x="9079992" y="27432"/>
                </a:cubicBezTo>
                <a:cubicBezTo>
                  <a:pt x="8986518" y="36392"/>
                  <a:pt x="8593794" y="42926"/>
                  <a:pt x="8229600" y="27432"/>
                </a:cubicBezTo>
                <a:cubicBezTo>
                  <a:pt x="7865406" y="11938"/>
                  <a:pt x="7848302" y="3496"/>
                  <a:pt x="7543800" y="27432"/>
                </a:cubicBezTo>
                <a:cubicBezTo>
                  <a:pt x="7239298" y="51368"/>
                  <a:pt x="7267744" y="29308"/>
                  <a:pt x="7187184" y="27432"/>
                </a:cubicBezTo>
                <a:cubicBezTo>
                  <a:pt x="7106624" y="25556"/>
                  <a:pt x="6904393" y="10681"/>
                  <a:pt x="6830568" y="27432"/>
                </a:cubicBezTo>
                <a:cubicBezTo>
                  <a:pt x="6756743" y="44183"/>
                  <a:pt x="6651191" y="39884"/>
                  <a:pt x="6473952" y="27432"/>
                </a:cubicBezTo>
                <a:cubicBezTo>
                  <a:pt x="6296713" y="14980"/>
                  <a:pt x="6119980" y="24308"/>
                  <a:pt x="5788152" y="27432"/>
                </a:cubicBezTo>
                <a:cubicBezTo>
                  <a:pt x="5456324" y="30556"/>
                  <a:pt x="5529306" y="26210"/>
                  <a:pt x="5431536" y="27432"/>
                </a:cubicBezTo>
                <a:cubicBezTo>
                  <a:pt x="5333766" y="28654"/>
                  <a:pt x="5016672" y="6571"/>
                  <a:pt x="4910328" y="27432"/>
                </a:cubicBezTo>
                <a:cubicBezTo>
                  <a:pt x="4803984" y="48293"/>
                  <a:pt x="4553431" y="43362"/>
                  <a:pt x="4389120" y="27432"/>
                </a:cubicBezTo>
                <a:cubicBezTo>
                  <a:pt x="4224809" y="11502"/>
                  <a:pt x="3616062" y="38135"/>
                  <a:pt x="3374136" y="27432"/>
                </a:cubicBezTo>
                <a:cubicBezTo>
                  <a:pt x="3132210" y="16729"/>
                  <a:pt x="3042843" y="45542"/>
                  <a:pt x="2852928" y="27432"/>
                </a:cubicBezTo>
                <a:cubicBezTo>
                  <a:pt x="2663013" y="9322"/>
                  <a:pt x="2455267" y="47011"/>
                  <a:pt x="2331720" y="27432"/>
                </a:cubicBezTo>
                <a:cubicBezTo>
                  <a:pt x="2208173" y="7853"/>
                  <a:pt x="1589346" y="70708"/>
                  <a:pt x="1316736" y="27432"/>
                </a:cubicBezTo>
                <a:cubicBezTo>
                  <a:pt x="1044126" y="-15844"/>
                  <a:pt x="1186720" y="35239"/>
                  <a:pt x="1124712" y="27432"/>
                </a:cubicBezTo>
                <a:cubicBezTo>
                  <a:pt x="1062704" y="19625"/>
                  <a:pt x="503031" y="33212"/>
                  <a:pt x="0" y="27432"/>
                </a:cubicBezTo>
                <a:cubicBezTo>
                  <a:pt x="-1295" y="16310"/>
                  <a:pt x="-432" y="13385"/>
                  <a:pt x="0" y="0"/>
                </a:cubicBezTo>
                <a:close/>
              </a:path>
              <a:path w="16459200" h="27432" stroke="0" extrusionOk="0">
                <a:moveTo>
                  <a:pt x="0" y="0"/>
                </a:moveTo>
                <a:cubicBezTo>
                  <a:pt x="169209" y="4271"/>
                  <a:pt x="248605" y="9913"/>
                  <a:pt x="356616" y="0"/>
                </a:cubicBezTo>
                <a:cubicBezTo>
                  <a:pt x="464627" y="-9913"/>
                  <a:pt x="484749" y="7422"/>
                  <a:pt x="548640" y="0"/>
                </a:cubicBezTo>
                <a:cubicBezTo>
                  <a:pt x="612531" y="-7422"/>
                  <a:pt x="809859" y="-22"/>
                  <a:pt x="905256" y="0"/>
                </a:cubicBezTo>
                <a:cubicBezTo>
                  <a:pt x="1000653" y="22"/>
                  <a:pt x="1309175" y="26161"/>
                  <a:pt x="1591056" y="0"/>
                </a:cubicBezTo>
                <a:cubicBezTo>
                  <a:pt x="1872937" y="-26161"/>
                  <a:pt x="2030413" y="-34546"/>
                  <a:pt x="2441448" y="0"/>
                </a:cubicBezTo>
                <a:cubicBezTo>
                  <a:pt x="2852483" y="34546"/>
                  <a:pt x="3014836" y="32798"/>
                  <a:pt x="3456432" y="0"/>
                </a:cubicBezTo>
                <a:cubicBezTo>
                  <a:pt x="3898028" y="-32798"/>
                  <a:pt x="4190634" y="34192"/>
                  <a:pt x="4471416" y="0"/>
                </a:cubicBezTo>
                <a:cubicBezTo>
                  <a:pt x="4752198" y="-34192"/>
                  <a:pt x="4816290" y="10056"/>
                  <a:pt x="4992624" y="0"/>
                </a:cubicBezTo>
                <a:cubicBezTo>
                  <a:pt x="5168958" y="-10056"/>
                  <a:pt x="5425571" y="37166"/>
                  <a:pt x="5843016" y="0"/>
                </a:cubicBezTo>
                <a:cubicBezTo>
                  <a:pt x="6260461" y="-37166"/>
                  <a:pt x="6243365" y="-11909"/>
                  <a:pt x="6528816" y="0"/>
                </a:cubicBezTo>
                <a:cubicBezTo>
                  <a:pt x="6814267" y="11909"/>
                  <a:pt x="6865850" y="-3059"/>
                  <a:pt x="7050024" y="0"/>
                </a:cubicBezTo>
                <a:cubicBezTo>
                  <a:pt x="7234198" y="3059"/>
                  <a:pt x="7529059" y="-29032"/>
                  <a:pt x="7900416" y="0"/>
                </a:cubicBezTo>
                <a:cubicBezTo>
                  <a:pt x="8271773" y="29032"/>
                  <a:pt x="8040284" y="2293"/>
                  <a:pt x="8092440" y="0"/>
                </a:cubicBezTo>
                <a:cubicBezTo>
                  <a:pt x="8144596" y="-2293"/>
                  <a:pt x="8377772" y="18969"/>
                  <a:pt x="8613648" y="0"/>
                </a:cubicBezTo>
                <a:cubicBezTo>
                  <a:pt x="8849524" y="-18969"/>
                  <a:pt x="9039253" y="20479"/>
                  <a:pt x="9299448" y="0"/>
                </a:cubicBezTo>
                <a:cubicBezTo>
                  <a:pt x="9559643" y="-20479"/>
                  <a:pt x="9864452" y="14915"/>
                  <a:pt x="10149840" y="0"/>
                </a:cubicBezTo>
                <a:cubicBezTo>
                  <a:pt x="10435228" y="-14915"/>
                  <a:pt x="10504375" y="14787"/>
                  <a:pt x="10835640" y="0"/>
                </a:cubicBezTo>
                <a:cubicBezTo>
                  <a:pt x="11166905" y="-14787"/>
                  <a:pt x="11598715" y="31089"/>
                  <a:pt x="11850624" y="0"/>
                </a:cubicBezTo>
                <a:cubicBezTo>
                  <a:pt x="12102533" y="-31089"/>
                  <a:pt x="11992592" y="4447"/>
                  <a:pt x="12042648" y="0"/>
                </a:cubicBezTo>
                <a:cubicBezTo>
                  <a:pt x="12092704" y="-4447"/>
                  <a:pt x="12426578" y="2532"/>
                  <a:pt x="12728448" y="0"/>
                </a:cubicBezTo>
                <a:cubicBezTo>
                  <a:pt x="13030318" y="-2532"/>
                  <a:pt x="12877528" y="-7149"/>
                  <a:pt x="12920472" y="0"/>
                </a:cubicBezTo>
                <a:cubicBezTo>
                  <a:pt x="12963416" y="7149"/>
                  <a:pt x="13485109" y="-36483"/>
                  <a:pt x="13935456" y="0"/>
                </a:cubicBezTo>
                <a:cubicBezTo>
                  <a:pt x="14385803" y="36483"/>
                  <a:pt x="14219125" y="12279"/>
                  <a:pt x="14292072" y="0"/>
                </a:cubicBezTo>
                <a:cubicBezTo>
                  <a:pt x="14365019" y="-12279"/>
                  <a:pt x="14443877" y="8821"/>
                  <a:pt x="14484096" y="0"/>
                </a:cubicBezTo>
                <a:cubicBezTo>
                  <a:pt x="14524315" y="-8821"/>
                  <a:pt x="14905426" y="-30068"/>
                  <a:pt x="15169896" y="0"/>
                </a:cubicBezTo>
                <a:cubicBezTo>
                  <a:pt x="15434366" y="30068"/>
                  <a:pt x="15424434" y="12479"/>
                  <a:pt x="15526512" y="0"/>
                </a:cubicBezTo>
                <a:cubicBezTo>
                  <a:pt x="15628590" y="-12479"/>
                  <a:pt x="16062010" y="-12069"/>
                  <a:pt x="16459200" y="0"/>
                </a:cubicBezTo>
                <a:cubicBezTo>
                  <a:pt x="16459049" y="7706"/>
                  <a:pt x="16460087" y="13931"/>
                  <a:pt x="16459200" y="27432"/>
                </a:cubicBezTo>
                <a:cubicBezTo>
                  <a:pt x="16315339" y="20935"/>
                  <a:pt x="16231909" y="42819"/>
                  <a:pt x="16102584" y="27432"/>
                </a:cubicBezTo>
                <a:cubicBezTo>
                  <a:pt x="15973259" y="12045"/>
                  <a:pt x="15580560" y="51242"/>
                  <a:pt x="15416784" y="27432"/>
                </a:cubicBezTo>
                <a:cubicBezTo>
                  <a:pt x="15253008" y="3622"/>
                  <a:pt x="15181626" y="26334"/>
                  <a:pt x="15060168" y="27432"/>
                </a:cubicBezTo>
                <a:cubicBezTo>
                  <a:pt x="14938710" y="28530"/>
                  <a:pt x="14400846" y="21299"/>
                  <a:pt x="14209776" y="27432"/>
                </a:cubicBezTo>
                <a:cubicBezTo>
                  <a:pt x="14018706" y="33565"/>
                  <a:pt x="13805385" y="48505"/>
                  <a:pt x="13688568" y="27432"/>
                </a:cubicBezTo>
                <a:cubicBezTo>
                  <a:pt x="13571751" y="6359"/>
                  <a:pt x="13472548" y="26552"/>
                  <a:pt x="13331952" y="27432"/>
                </a:cubicBezTo>
                <a:cubicBezTo>
                  <a:pt x="13191356" y="28312"/>
                  <a:pt x="13234055" y="20883"/>
                  <a:pt x="13139928" y="27432"/>
                </a:cubicBezTo>
                <a:cubicBezTo>
                  <a:pt x="13045801" y="33981"/>
                  <a:pt x="12707747" y="18669"/>
                  <a:pt x="12454128" y="27432"/>
                </a:cubicBezTo>
                <a:cubicBezTo>
                  <a:pt x="12200509" y="36195"/>
                  <a:pt x="11974339" y="1821"/>
                  <a:pt x="11603736" y="27432"/>
                </a:cubicBezTo>
                <a:cubicBezTo>
                  <a:pt x="11233133" y="53043"/>
                  <a:pt x="11202281" y="15642"/>
                  <a:pt x="10917936" y="27432"/>
                </a:cubicBezTo>
                <a:cubicBezTo>
                  <a:pt x="10633591" y="39222"/>
                  <a:pt x="10351188" y="-7651"/>
                  <a:pt x="9902952" y="27432"/>
                </a:cubicBezTo>
                <a:cubicBezTo>
                  <a:pt x="9454716" y="62515"/>
                  <a:pt x="9540812" y="35851"/>
                  <a:pt x="9381744" y="27432"/>
                </a:cubicBezTo>
                <a:cubicBezTo>
                  <a:pt x="9222676" y="19013"/>
                  <a:pt x="9279274" y="24639"/>
                  <a:pt x="9189720" y="27432"/>
                </a:cubicBezTo>
                <a:cubicBezTo>
                  <a:pt x="9100166" y="30225"/>
                  <a:pt x="9040114" y="24993"/>
                  <a:pt x="8997696" y="27432"/>
                </a:cubicBezTo>
                <a:cubicBezTo>
                  <a:pt x="8955278" y="29871"/>
                  <a:pt x="8568270" y="-9750"/>
                  <a:pt x="8147304" y="27432"/>
                </a:cubicBezTo>
                <a:cubicBezTo>
                  <a:pt x="7726338" y="64614"/>
                  <a:pt x="7756575" y="58097"/>
                  <a:pt x="7461504" y="27432"/>
                </a:cubicBezTo>
                <a:cubicBezTo>
                  <a:pt x="7166433" y="-3233"/>
                  <a:pt x="6691777" y="23003"/>
                  <a:pt x="6446520" y="27432"/>
                </a:cubicBezTo>
                <a:cubicBezTo>
                  <a:pt x="6201263" y="31861"/>
                  <a:pt x="6055564" y="5822"/>
                  <a:pt x="5760720" y="27432"/>
                </a:cubicBezTo>
                <a:cubicBezTo>
                  <a:pt x="5465876" y="49042"/>
                  <a:pt x="5182562" y="-15037"/>
                  <a:pt x="4910328" y="27432"/>
                </a:cubicBezTo>
                <a:cubicBezTo>
                  <a:pt x="4638094" y="69901"/>
                  <a:pt x="4524349" y="1902"/>
                  <a:pt x="4224528" y="27432"/>
                </a:cubicBezTo>
                <a:cubicBezTo>
                  <a:pt x="3924707" y="52962"/>
                  <a:pt x="3780041" y="5974"/>
                  <a:pt x="3538728" y="27432"/>
                </a:cubicBezTo>
                <a:cubicBezTo>
                  <a:pt x="3297415" y="48890"/>
                  <a:pt x="3195183" y="15951"/>
                  <a:pt x="3017520" y="27432"/>
                </a:cubicBezTo>
                <a:cubicBezTo>
                  <a:pt x="2839857" y="38913"/>
                  <a:pt x="2369331" y="20768"/>
                  <a:pt x="2167128" y="27432"/>
                </a:cubicBezTo>
                <a:cubicBezTo>
                  <a:pt x="1964925" y="34096"/>
                  <a:pt x="1784521" y="20363"/>
                  <a:pt x="1481328" y="27432"/>
                </a:cubicBezTo>
                <a:cubicBezTo>
                  <a:pt x="1178135" y="34501"/>
                  <a:pt x="971590" y="55923"/>
                  <a:pt x="630936" y="27432"/>
                </a:cubicBezTo>
                <a:cubicBezTo>
                  <a:pt x="290282" y="-1059"/>
                  <a:pt x="133182" y="8818"/>
                  <a:pt x="0" y="27432"/>
                </a:cubicBezTo>
                <a:cubicBezTo>
                  <a:pt x="-1246" y="21545"/>
                  <a:pt x="-1312" y="1278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DF70B-8734-7041-BA73-4DC867478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39" y="3106974"/>
            <a:ext cx="10654748" cy="690723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Zinātniskās institūcijas var saņemt starptautiskās sadarbības projektu, kas atbalstīti </a:t>
            </a:r>
            <a:r>
              <a:rPr lang="lv-LV" sz="2800" b="1" dirty="0"/>
              <a:t>ERA-NET </a:t>
            </a:r>
            <a:r>
              <a:rPr lang="lv-LV" sz="2800" b="1" dirty="0" err="1"/>
              <a:t>Cofund</a:t>
            </a:r>
            <a:r>
              <a:rPr lang="lv-LV" sz="2800" b="1" dirty="0"/>
              <a:t> </a:t>
            </a:r>
            <a:r>
              <a:rPr lang="lv-LV" sz="2800" dirty="0"/>
              <a:t>vai līdzfinansēto (</a:t>
            </a:r>
            <a:r>
              <a:rPr lang="lv-LV" sz="2800" i="1" dirty="0" err="1"/>
              <a:t>co-fund</a:t>
            </a:r>
            <a:r>
              <a:rPr lang="lv-LV" sz="2800" dirty="0"/>
              <a:t>) </a:t>
            </a:r>
            <a:r>
              <a:rPr lang="lv-LV" sz="2800" b="1" dirty="0"/>
              <a:t>Eiropas Partnerību </a:t>
            </a:r>
            <a:r>
              <a:rPr lang="lv-LV" sz="2800" dirty="0"/>
              <a:t>ietvaros, īstenošanai Latvijā.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Latvijas Zinātnes padome piedalās: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	- </a:t>
            </a:r>
            <a:r>
              <a:rPr lang="lv-LV" sz="2800" b="1" dirty="0"/>
              <a:t>15 ERA-NET </a:t>
            </a:r>
            <a:r>
              <a:rPr lang="lv-LV" sz="2800" b="1" dirty="0" err="1"/>
              <a:t>Cofund</a:t>
            </a:r>
            <a:r>
              <a:rPr lang="lv-LV" sz="2800" b="1" dirty="0"/>
              <a:t> </a:t>
            </a:r>
            <a:r>
              <a:rPr lang="lv-LV" sz="2800" dirty="0"/>
              <a:t>aktivitātēs (M-</a:t>
            </a:r>
            <a:r>
              <a:rPr lang="lv-LV" sz="2800" dirty="0" err="1"/>
              <a:t>era.Net</a:t>
            </a:r>
            <a:r>
              <a:rPr lang="lv-LV" sz="2800" dirty="0"/>
              <a:t> 3, TRANSCAN 3, NEURON </a:t>
            </a:r>
            <a:r>
              <a:rPr lang="lv-LV" sz="2800" dirty="0" err="1"/>
              <a:t>Cofund</a:t>
            </a:r>
            <a:r>
              <a:rPr lang="lv-LV" sz="2800" dirty="0"/>
              <a:t> 2, JPI AMR-</a:t>
            </a:r>
            <a:r>
              <a:rPr lang="lv-LV" sz="2800" dirty="0" err="1"/>
              <a:t>Action</a:t>
            </a:r>
            <a:r>
              <a:rPr lang="lv-LV" sz="2800" dirty="0"/>
              <a:t>, QuantERA II, CHIST-ERA, FLAG-ERA III, </a:t>
            </a:r>
            <a:r>
              <a:rPr lang="lv-LV" sz="2800" dirty="0" err="1"/>
              <a:t>JPco-fuND</a:t>
            </a:r>
            <a:r>
              <a:rPr lang="lv-LV" sz="2800" dirty="0"/>
              <a:t> 2, CHANSE, ICT-AGRI-</a:t>
            </a:r>
            <a:r>
              <a:rPr lang="lv-LV" sz="2800" dirty="0" err="1"/>
              <a:t>Food</a:t>
            </a:r>
            <a:r>
              <a:rPr lang="lv-LV" sz="2800" dirty="0"/>
              <a:t>, ICRAD, ERA </a:t>
            </a:r>
            <a:r>
              <a:rPr lang="lv-LV" sz="2800" dirty="0" err="1"/>
              <a:t>PerMed</a:t>
            </a:r>
            <a:r>
              <a:rPr lang="lv-LV" sz="2800" dirty="0"/>
              <a:t>, T2S, </a:t>
            </a:r>
            <a:r>
              <a:rPr lang="lv-LV" sz="2800" dirty="0" err="1"/>
              <a:t>EnerDigit</a:t>
            </a:r>
            <a:r>
              <a:rPr lang="lv-LV" sz="2800" dirty="0"/>
              <a:t>, </a:t>
            </a:r>
            <a:r>
              <a:rPr lang="lv-LV" sz="2800" dirty="0" err="1"/>
              <a:t>BiodivRestore</a:t>
            </a:r>
            <a:r>
              <a:rPr lang="lv-LV" sz="2800" dirty="0"/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	- </a:t>
            </a:r>
            <a:r>
              <a:rPr lang="lv-LV" sz="2800" b="1" dirty="0"/>
              <a:t>10 Eiropas Partnerībās </a:t>
            </a:r>
            <a:r>
              <a:rPr lang="lv-LV" sz="2800" dirty="0"/>
              <a:t>(</a:t>
            </a:r>
            <a:r>
              <a:rPr lang="lv-LV" sz="2800" dirty="0" err="1"/>
              <a:t>Biodiversa</a:t>
            </a:r>
            <a:r>
              <a:rPr lang="lv-LV" sz="2800" dirty="0"/>
              <a:t>-plus, Water4All, DUT, CETP, ERA4Health, </a:t>
            </a:r>
            <a:r>
              <a:rPr lang="lv-LV" sz="2800" dirty="0" err="1"/>
              <a:t>Innovative</a:t>
            </a:r>
            <a:r>
              <a:rPr lang="lv-LV" sz="2800" dirty="0"/>
              <a:t> </a:t>
            </a:r>
            <a:r>
              <a:rPr lang="lv-LV" sz="2800" dirty="0" err="1"/>
              <a:t>SMEs</a:t>
            </a:r>
            <a:r>
              <a:rPr lang="lv-LV" sz="2800" dirty="0"/>
              <a:t>, THCP, EP </a:t>
            </a:r>
            <a:r>
              <a:rPr lang="lv-LV" sz="2800" dirty="0" err="1"/>
              <a:t>PerMed</a:t>
            </a:r>
            <a:r>
              <a:rPr lang="lv-LV" sz="2800" dirty="0"/>
              <a:t>, SBEP, EUPAHW).</a:t>
            </a:r>
          </a:p>
          <a:p>
            <a:pPr marL="0" indent="0">
              <a:lnSpc>
                <a:spcPct val="90000"/>
              </a:lnSpc>
              <a:buNone/>
            </a:pPr>
            <a:endParaRPr lang="lv-LV" sz="2800" dirty="0"/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Nacionālie nosacījumi dalībai  ERA-NET </a:t>
            </a:r>
            <a:r>
              <a:rPr lang="lv-LV" sz="2800" dirty="0" err="1"/>
              <a:t>Cofund</a:t>
            </a:r>
            <a:r>
              <a:rPr lang="lv-LV" sz="2800" dirty="0"/>
              <a:t> un Eiropas Partnerību konkursos ir saskaņā ar 2015.gada 26.maija </a:t>
            </a:r>
            <a:r>
              <a:rPr lang="lv-LV" sz="2800" b="1" dirty="0"/>
              <a:t>Ministru kabineta noteikumiem Nr.259 </a:t>
            </a:r>
            <a:r>
              <a:rPr lang="lv-LV" sz="2800" dirty="0"/>
              <a:t>«Atbalsta piešķiršanas kārtība dalībai starptautiskās sadarbības programmās pētniecības un tehnoloģiju jomā.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18437-F993-4D28-6B7C-49A9FE190B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90" r="11888" b="8"/>
          <a:stretch/>
        </p:blipFill>
        <p:spPr>
          <a:xfrm>
            <a:off x="11513487" y="3140964"/>
            <a:ext cx="5911596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A29E4-18BE-9127-94E8-D67D667B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51" y="1730358"/>
            <a:ext cx="4800600" cy="6691744"/>
          </a:xfrm>
        </p:spPr>
        <p:txBody>
          <a:bodyPr>
            <a:normAutofit/>
          </a:bodyPr>
          <a:lstStyle/>
          <a:p>
            <a:r>
              <a:rPr lang="lv-LV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Nosacījumi dalībai ERA-NET Cofund vai Eiropas Partnerības konkursā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3" y="3683218"/>
            <a:ext cx="6125149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C48C5-90F6-9FCA-6A40-7242A4B82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962" y="478632"/>
            <a:ext cx="10779790" cy="93297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3000" dirty="0"/>
              <a:t>ERA-NET </a:t>
            </a:r>
            <a:r>
              <a:rPr lang="lv-LV" sz="3000" dirty="0" err="1"/>
              <a:t>Cofund</a:t>
            </a:r>
            <a:r>
              <a:rPr lang="lv-LV" sz="3000" dirty="0"/>
              <a:t> vai Eiropas Partnerības  projektu konkursa budžetā LZP  parasti iegulda 600 000 EUR.</a:t>
            </a:r>
          </a:p>
          <a:p>
            <a:pPr marL="0" indent="0">
              <a:buNone/>
            </a:pPr>
            <a:r>
              <a:rPr lang="lv-LV" sz="3000" dirty="0"/>
              <a:t> </a:t>
            </a:r>
          </a:p>
          <a:p>
            <a:pPr marL="0" indent="0">
              <a:buNone/>
            </a:pPr>
            <a:r>
              <a:rPr lang="lv-LV" sz="3000" dirty="0"/>
              <a:t>Latvijas dalībnieks projekta īstenošanai var saņemt līdz 100 000 EUR/ gadā.</a:t>
            </a:r>
          </a:p>
          <a:p>
            <a:pPr marL="0" indent="0">
              <a:buNone/>
            </a:pPr>
            <a:r>
              <a:rPr lang="lv-LV" sz="3000" dirty="0"/>
              <a:t>Ja projektā piedalās divi Latvijas dalībnieki, katrs var pretendēt uz valsts budžeta finansējumu līdz 100 000 EUR/gadā, bet atbilstoši darba apjomam, kas katram partnerim projektā ir veicams.</a:t>
            </a:r>
          </a:p>
          <a:p>
            <a:pPr marL="0" indent="0">
              <a:buNone/>
            </a:pPr>
            <a:endParaRPr lang="lv-LV" sz="3000" dirty="0"/>
          </a:p>
          <a:p>
            <a:pPr marL="0" indent="0">
              <a:buNone/>
            </a:pPr>
            <a:r>
              <a:rPr lang="lv-LV" sz="3000" dirty="0"/>
              <a:t>Projekta pieteikumā var iesaistīties ne vairāk kā divi dalībnieki no Latvijas.</a:t>
            </a:r>
          </a:p>
          <a:p>
            <a:pPr marL="0" indent="0">
              <a:buNone/>
            </a:pPr>
            <a:endParaRPr lang="lv-LV" sz="3000" dirty="0"/>
          </a:p>
          <a:p>
            <a:pPr marL="0" indent="0">
              <a:buNone/>
            </a:pPr>
            <a:r>
              <a:rPr lang="lv-LV" sz="3000" dirty="0"/>
              <a:t>Valsts budžeta finansējumu projekta īstenošanai var saņemt:</a:t>
            </a:r>
          </a:p>
          <a:p>
            <a:pPr marL="0" indent="0">
              <a:buNone/>
            </a:pPr>
            <a:r>
              <a:rPr lang="lv-LV" sz="3000" dirty="0"/>
              <a:t>- zinātniskās institūcijas – zinātniskie institūti, universitātes, augstskolas, zinātniskie centri;</a:t>
            </a:r>
          </a:p>
          <a:p>
            <a:pPr marL="0" indent="0">
              <a:buNone/>
            </a:pPr>
            <a:r>
              <a:rPr lang="lv-LV" sz="3000" dirty="0"/>
              <a:t>- uzņēmumi: mazie un vidējie uzņēmumi, kā arī lielie uzņēmumi.</a:t>
            </a:r>
          </a:p>
          <a:p>
            <a:endParaRPr lang="lv-LV" sz="3000" dirty="0"/>
          </a:p>
        </p:txBody>
      </p:sp>
    </p:spTree>
    <p:extLst>
      <p:ext uri="{BB962C8B-B14F-4D97-AF65-F5344CB8AC3E}">
        <p14:creationId xmlns:p14="http://schemas.microsoft.com/office/powerpoint/2010/main" val="75668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FA38B-8522-3A63-F6C5-7A7DC8F6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7"/>
            <a:ext cx="15773400" cy="1988345"/>
          </a:xfrm>
        </p:spPr>
        <p:txBody>
          <a:bodyPr>
            <a:normAutofit fontScale="90000"/>
          </a:bodyPr>
          <a:lstStyle/>
          <a:p>
            <a:r>
              <a:rPr lang="lv-LV" sz="7500"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Projekta attiecināmās izmaksas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3554" y="2516059"/>
            <a:ext cx="16280892" cy="27432"/>
          </a:xfrm>
          <a:custGeom>
            <a:avLst/>
            <a:gdLst>
              <a:gd name="connsiteX0" fmla="*/ 0 w 16280892"/>
              <a:gd name="connsiteY0" fmla="*/ 0 h 27432"/>
              <a:gd name="connsiteX1" fmla="*/ 841179 w 16280892"/>
              <a:gd name="connsiteY1" fmla="*/ 0 h 27432"/>
              <a:gd name="connsiteX2" fmla="*/ 1682359 w 16280892"/>
              <a:gd name="connsiteY2" fmla="*/ 0 h 27432"/>
              <a:gd name="connsiteX3" fmla="*/ 2360729 w 16280892"/>
              <a:gd name="connsiteY3" fmla="*/ 0 h 27432"/>
              <a:gd name="connsiteX4" fmla="*/ 3039100 w 16280892"/>
              <a:gd name="connsiteY4" fmla="*/ 0 h 27432"/>
              <a:gd name="connsiteX5" fmla="*/ 3717470 w 16280892"/>
              <a:gd name="connsiteY5" fmla="*/ 0 h 27432"/>
              <a:gd name="connsiteX6" fmla="*/ 3907414 w 16280892"/>
              <a:gd name="connsiteY6" fmla="*/ 0 h 27432"/>
              <a:gd name="connsiteX7" fmla="*/ 4748593 w 16280892"/>
              <a:gd name="connsiteY7" fmla="*/ 0 h 27432"/>
              <a:gd name="connsiteX8" fmla="*/ 4938537 w 16280892"/>
              <a:gd name="connsiteY8" fmla="*/ 0 h 27432"/>
              <a:gd name="connsiteX9" fmla="*/ 5616908 w 16280892"/>
              <a:gd name="connsiteY9" fmla="*/ 0 h 27432"/>
              <a:gd name="connsiteX10" fmla="*/ 6620896 w 16280892"/>
              <a:gd name="connsiteY10" fmla="*/ 0 h 27432"/>
              <a:gd name="connsiteX11" fmla="*/ 7624884 w 16280892"/>
              <a:gd name="connsiteY11" fmla="*/ 0 h 27432"/>
              <a:gd name="connsiteX12" fmla="*/ 8466064 w 16280892"/>
              <a:gd name="connsiteY12" fmla="*/ 0 h 27432"/>
              <a:gd name="connsiteX13" fmla="*/ 8981625 w 16280892"/>
              <a:gd name="connsiteY13" fmla="*/ 0 h 27432"/>
              <a:gd name="connsiteX14" fmla="*/ 9171569 w 16280892"/>
              <a:gd name="connsiteY14" fmla="*/ 0 h 27432"/>
              <a:gd name="connsiteX15" fmla="*/ 9687131 w 16280892"/>
              <a:gd name="connsiteY15" fmla="*/ 0 h 27432"/>
              <a:gd name="connsiteX16" fmla="*/ 10528310 w 16280892"/>
              <a:gd name="connsiteY16" fmla="*/ 0 h 27432"/>
              <a:gd name="connsiteX17" fmla="*/ 11532298 w 16280892"/>
              <a:gd name="connsiteY17" fmla="*/ 0 h 27432"/>
              <a:gd name="connsiteX18" fmla="*/ 11722242 w 16280892"/>
              <a:gd name="connsiteY18" fmla="*/ 0 h 27432"/>
              <a:gd name="connsiteX19" fmla="*/ 11912186 w 16280892"/>
              <a:gd name="connsiteY19" fmla="*/ 0 h 27432"/>
              <a:gd name="connsiteX20" fmla="*/ 12916174 w 16280892"/>
              <a:gd name="connsiteY20" fmla="*/ 0 h 27432"/>
              <a:gd name="connsiteX21" fmla="*/ 13106118 w 16280892"/>
              <a:gd name="connsiteY21" fmla="*/ 0 h 27432"/>
              <a:gd name="connsiteX22" fmla="*/ 13784489 w 16280892"/>
              <a:gd name="connsiteY22" fmla="*/ 0 h 27432"/>
              <a:gd name="connsiteX23" fmla="*/ 14137241 w 16280892"/>
              <a:gd name="connsiteY23" fmla="*/ 0 h 27432"/>
              <a:gd name="connsiteX24" fmla="*/ 14489994 w 16280892"/>
              <a:gd name="connsiteY24" fmla="*/ 0 h 27432"/>
              <a:gd name="connsiteX25" fmla="*/ 14842747 w 16280892"/>
              <a:gd name="connsiteY25" fmla="*/ 0 h 27432"/>
              <a:gd name="connsiteX26" fmla="*/ 15195499 w 16280892"/>
              <a:gd name="connsiteY26" fmla="*/ 0 h 27432"/>
              <a:gd name="connsiteX27" fmla="*/ 16280892 w 16280892"/>
              <a:gd name="connsiteY27" fmla="*/ 0 h 27432"/>
              <a:gd name="connsiteX28" fmla="*/ 16280892 w 16280892"/>
              <a:gd name="connsiteY28" fmla="*/ 27432 h 27432"/>
              <a:gd name="connsiteX29" fmla="*/ 15765330 w 16280892"/>
              <a:gd name="connsiteY29" fmla="*/ 27432 h 27432"/>
              <a:gd name="connsiteX30" fmla="*/ 15412578 w 16280892"/>
              <a:gd name="connsiteY30" fmla="*/ 27432 h 27432"/>
              <a:gd name="connsiteX31" fmla="*/ 14571398 w 16280892"/>
              <a:gd name="connsiteY31" fmla="*/ 27432 h 27432"/>
              <a:gd name="connsiteX32" fmla="*/ 13567410 w 16280892"/>
              <a:gd name="connsiteY32" fmla="*/ 27432 h 27432"/>
              <a:gd name="connsiteX33" fmla="*/ 13051848 w 16280892"/>
              <a:gd name="connsiteY33" fmla="*/ 27432 h 27432"/>
              <a:gd name="connsiteX34" fmla="*/ 12047860 w 16280892"/>
              <a:gd name="connsiteY34" fmla="*/ 27432 h 27432"/>
              <a:gd name="connsiteX35" fmla="*/ 11369490 w 16280892"/>
              <a:gd name="connsiteY35" fmla="*/ 27432 h 27432"/>
              <a:gd name="connsiteX36" fmla="*/ 10365501 w 16280892"/>
              <a:gd name="connsiteY36" fmla="*/ 27432 h 27432"/>
              <a:gd name="connsiteX37" fmla="*/ 9361513 w 16280892"/>
              <a:gd name="connsiteY37" fmla="*/ 27432 h 27432"/>
              <a:gd name="connsiteX38" fmla="*/ 9008760 w 16280892"/>
              <a:gd name="connsiteY38" fmla="*/ 27432 h 27432"/>
              <a:gd name="connsiteX39" fmla="*/ 8493199 w 16280892"/>
              <a:gd name="connsiteY39" fmla="*/ 27432 h 27432"/>
              <a:gd name="connsiteX40" fmla="*/ 7814828 w 16280892"/>
              <a:gd name="connsiteY40" fmla="*/ 27432 h 27432"/>
              <a:gd name="connsiteX41" fmla="*/ 7136458 w 16280892"/>
              <a:gd name="connsiteY41" fmla="*/ 27432 h 27432"/>
              <a:gd name="connsiteX42" fmla="*/ 6295278 w 16280892"/>
              <a:gd name="connsiteY42" fmla="*/ 27432 h 27432"/>
              <a:gd name="connsiteX43" fmla="*/ 5942526 w 16280892"/>
              <a:gd name="connsiteY43" fmla="*/ 27432 h 27432"/>
              <a:gd name="connsiteX44" fmla="*/ 5589773 w 16280892"/>
              <a:gd name="connsiteY44" fmla="*/ 27432 h 27432"/>
              <a:gd name="connsiteX45" fmla="*/ 4585785 w 16280892"/>
              <a:gd name="connsiteY45" fmla="*/ 27432 h 27432"/>
              <a:gd name="connsiteX46" fmla="*/ 3581796 w 16280892"/>
              <a:gd name="connsiteY46" fmla="*/ 27432 h 27432"/>
              <a:gd name="connsiteX47" fmla="*/ 2903426 w 16280892"/>
              <a:gd name="connsiteY47" fmla="*/ 27432 h 27432"/>
              <a:gd name="connsiteX48" fmla="*/ 2713482 w 16280892"/>
              <a:gd name="connsiteY48" fmla="*/ 27432 h 27432"/>
              <a:gd name="connsiteX49" fmla="*/ 2523538 w 16280892"/>
              <a:gd name="connsiteY49" fmla="*/ 27432 h 27432"/>
              <a:gd name="connsiteX50" fmla="*/ 1519550 w 16280892"/>
              <a:gd name="connsiteY50" fmla="*/ 27432 h 27432"/>
              <a:gd name="connsiteX51" fmla="*/ 1003988 w 16280892"/>
              <a:gd name="connsiteY51" fmla="*/ 27432 h 27432"/>
              <a:gd name="connsiteX52" fmla="*/ 0 w 16280892"/>
              <a:gd name="connsiteY52" fmla="*/ 27432 h 27432"/>
              <a:gd name="connsiteX53" fmla="*/ 0 w 16280892"/>
              <a:gd name="connsiteY53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280892" h="27432" fill="none" extrusionOk="0">
                <a:moveTo>
                  <a:pt x="0" y="0"/>
                </a:moveTo>
                <a:cubicBezTo>
                  <a:pt x="409643" y="37718"/>
                  <a:pt x="500439" y="-36667"/>
                  <a:pt x="841179" y="0"/>
                </a:cubicBezTo>
                <a:cubicBezTo>
                  <a:pt x="1181919" y="36667"/>
                  <a:pt x="1512729" y="-20894"/>
                  <a:pt x="1682359" y="0"/>
                </a:cubicBezTo>
                <a:cubicBezTo>
                  <a:pt x="1851989" y="20894"/>
                  <a:pt x="2107821" y="19681"/>
                  <a:pt x="2360729" y="0"/>
                </a:cubicBezTo>
                <a:cubicBezTo>
                  <a:pt x="2613637" y="-19681"/>
                  <a:pt x="2722918" y="17895"/>
                  <a:pt x="3039100" y="0"/>
                </a:cubicBezTo>
                <a:cubicBezTo>
                  <a:pt x="3355282" y="-17895"/>
                  <a:pt x="3419387" y="13801"/>
                  <a:pt x="3717470" y="0"/>
                </a:cubicBezTo>
                <a:cubicBezTo>
                  <a:pt x="4015553" y="-13801"/>
                  <a:pt x="3814431" y="7113"/>
                  <a:pt x="3907414" y="0"/>
                </a:cubicBezTo>
                <a:cubicBezTo>
                  <a:pt x="4000397" y="-7113"/>
                  <a:pt x="4537852" y="2053"/>
                  <a:pt x="4748593" y="0"/>
                </a:cubicBezTo>
                <a:cubicBezTo>
                  <a:pt x="4959334" y="-2053"/>
                  <a:pt x="4885146" y="651"/>
                  <a:pt x="4938537" y="0"/>
                </a:cubicBezTo>
                <a:cubicBezTo>
                  <a:pt x="4991928" y="-651"/>
                  <a:pt x="5331447" y="5729"/>
                  <a:pt x="5616908" y="0"/>
                </a:cubicBezTo>
                <a:cubicBezTo>
                  <a:pt x="5902369" y="-5729"/>
                  <a:pt x="6419677" y="15155"/>
                  <a:pt x="6620896" y="0"/>
                </a:cubicBezTo>
                <a:cubicBezTo>
                  <a:pt x="6822115" y="-15155"/>
                  <a:pt x="7129106" y="23573"/>
                  <a:pt x="7624884" y="0"/>
                </a:cubicBezTo>
                <a:cubicBezTo>
                  <a:pt x="8120662" y="-23573"/>
                  <a:pt x="8109589" y="-23431"/>
                  <a:pt x="8466064" y="0"/>
                </a:cubicBezTo>
                <a:cubicBezTo>
                  <a:pt x="8822539" y="23431"/>
                  <a:pt x="8773707" y="-19971"/>
                  <a:pt x="8981625" y="0"/>
                </a:cubicBezTo>
                <a:cubicBezTo>
                  <a:pt x="9189543" y="19971"/>
                  <a:pt x="9076883" y="-1357"/>
                  <a:pt x="9171569" y="0"/>
                </a:cubicBezTo>
                <a:cubicBezTo>
                  <a:pt x="9266255" y="1357"/>
                  <a:pt x="9482888" y="-9366"/>
                  <a:pt x="9687131" y="0"/>
                </a:cubicBezTo>
                <a:cubicBezTo>
                  <a:pt x="9891374" y="9366"/>
                  <a:pt x="10216856" y="36591"/>
                  <a:pt x="10528310" y="0"/>
                </a:cubicBezTo>
                <a:cubicBezTo>
                  <a:pt x="10839764" y="-36591"/>
                  <a:pt x="11327559" y="47801"/>
                  <a:pt x="11532298" y="0"/>
                </a:cubicBezTo>
                <a:cubicBezTo>
                  <a:pt x="11737037" y="-47801"/>
                  <a:pt x="11671078" y="-6214"/>
                  <a:pt x="11722242" y="0"/>
                </a:cubicBezTo>
                <a:cubicBezTo>
                  <a:pt x="11773406" y="6214"/>
                  <a:pt x="11836794" y="-8789"/>
                  <a:pt x="11912186" y="0"/>
                </a:cubicBezTo>
                <a:cubicBezTo>
                  <a:pt x="11987578" y="8789"/>
                  <a:pt x="12560026" y="-17178"/>
                  <a:pt x="12916174" y="0"/>
                </a:cubicBezTo>
                <a:cubicBezTo>
                  <a:pt x="13272322" y="17178"/>
                  <a:pt x="13066214" y="-8116"/>
                  <a:pt x="13106118" y="0"/>
                </a:cubicBezTo>
                <a:cubicBezTo>
                  <a:pt x="13146022" y="8116"/>
                  <a:pt x="13560520" y="-19828"/>
                  <a:pt x="13784489" y="0"/>
                </a:cubicBezTo>
                <a:cubicBezTo>
                  <a:pt x="14008458" y="19828"/>
                  <a:pt x="14029208" y="-693"/>
                  <a:pt x="14137241" y="0"/>
                </a:cubicBezTo>
                <a:cubicBezTo>
                  <a:pt x="14245274" y="693"/>
                  <a:pt x="14377822" y="7164"/>
                  <a:pt x="14489994" y="0"/>
                </a:cubicBezTo>
                <a:cubicBezTo>
                  <a:pt x="14602166" y="-7164"/>
                  <a:pt x="14759000" y="9517"/>
                  <a:pt x="14842747" y="0"/>
                </a:cubicBezTo>
                <a:cubicBezTo>
                  <a:pt x="14926494" y="-9517"/>
                  <a:pt x="15109709" y="2919"/>
                  <a:pt x="15195499" y="0"/>
                </a:cubicBezTo>
                <a:cubicBezTo>
                  <a:pt x="15281289" y="-2919"/>
                  <a:pt x="15925238" y="-21748"/>
                  <a:pt x="16280892" y="0"/>
                </a:cubicBezTo>
                <a:cubicBezTo>
                  <a:pt x="16281619" y="6650"/>
                  <a:pt x="16279930" y="15178"/>
                  <a:pt x="16280892" y="27432"/>
                </a:cubicBezTo>
                <a:cubicBezTo>
                  <a:pt x="16098512" y="48472"/>
                  <a:pt x="15881289" y="22250"/>
                  <a:pt x="15765330" y="27432"/>
                </a:cubicBezTo>
                <a:cubicBezTo>
                  <a:pt x="15649371" y="32614"/>
                  <a:pt x="15567326" y="15228"/>
                  <a:pt x="15412578" y="27432"/>
                </a:cubicBezTo>
                <a:cubicBezTo>
                  <a:pt x="15257830" y="39636"/>
                  <a:pt x="14785880" y="29504"/>
                  <a:pt x="14571398" y="27432"/>
                </a:cubicBezTo>
                <a:cubicBezTo>
                  <a:pt x="14356916" y="25360"/>
                  <a:pt x="13827427" y="61696"/>
                  <a:pt x="13567410" y="27432"/>
                </a:cubicBezTo>
                <a:cubicBezTo>
                  <a:pt x="13307393" y="-6832"/>
                  <a:pt x="13200066" y="1718"/>
                  <a:pt x="13051848" y="27432"/>
                </a:cubicBezTo>
                <a:cubicBezTo>
                  <a:pt x="12903630" y="53146"/>
                  <a:pt x="12400701" y="6921"/>
                  <a:pt x="12047860" y="27432"/>
                </a:cubicBezTo>
                <a:cubicBezTo>
                  <a:pt x="11695019" y="47943"/>
                  <a:pt x="11598024" y="51997"/>
                  <a:pt x="11369490" y="27432"/>
                </a:cubicBezTo>
                <a:cubicBezTo>
                  <a:pt x="11140956" y="2868"/>
                  <a:pt x="10761954" y="12862"/>
                  <a:pt x="10365501" y="27432"/>
                </a:cubicBezTo>
                <a:cubicBezTo>
                  <a:pt x="9969048" y="42002"/>
                  <a:pt x="9790411" y="328"/>
                  <a:pt x="9361513" y="27432"/>
                </a:cubicBezTo>
                <a:cubicBezTo>
                  <a:pt x="8932615" y="54536"/>
                  <a:pt x="9113926" y="34318"/>
                  <a:pt x="9008760" y="27432"/>
                </a:cubicBezTo>
                <a:cubicBezTo>
                  <a:pt x="8903594" y="20546"/>
                  <a:pt x="8614812" y="23184"/>
                  <a:pt x="8493199" y="27432"/>
                </a:cubicBezTo>
                <a:cubicBezTo>
                  <a:pt x="8371586" y="31680"/>
                  <a:pt x="8091918" y="43164"/>
                  <a:pt x="7814828" y="27432"/>
                </a:cubicBezTo>
                <a:cubicBezTo>
                  <a:pt x="7537738" y="11700"/>
                  <a:pt x="7462803" y="16870"/>
                  <a:pt x="7136458" y="27432"/>
                </a:cubicBezTo>
                <a:cubicBezTo>
                  <a:pt x="6810113" y="37995"/>
                  <a:pt x="6525162" y="52361"/>
                  <a:pt x="6295278" y="27432"/>
                </a:cubicBezTo>
                <a:cubicBezTo>
                  <a:pt x="6065394" y="2503"/>
                  <a:pt x="6069908" y="30755"/>
                  <a:pt x="5942526" y="27432"/>
                </a:cubicBezTo>
                <a:cubicBezTo>
                  <a:pt x="5815144" y="24109"/>
                  <a:pt x="5717369" y="11415"/>
                  <a:pt x="5589773" y="27432"/>
                </a:cubicBezTo>
                <a:cubicBezTo>
                  <a:pt x="5462177" y="43449"/>
                  <a:pt x="5013558" y="23556"/>
                  <a:pt x="4585785" y="27432"/>
                </a:cubicBezTo>
                <a:cubicBezTo>
                  <a:pt x="4158012" y="31308"/>
                  <a:pt x="3847085" y="18090"/>
                  <a:pt x="3581796" y="27432"/>
                </a:cubicBezTo>
                <a:cubicBezTo>
                  <a:pt x="3316507" y="36774"/>
                  <a:pt x="3154713" y="31771"/>
                  <a:pt x="2903426" y="27432"/>
                </a:cubicBezTo>
                <a:cubicBezTo>
                  <a:pt x="2652139" y="23094"/>
                  <a:pt x="2773806" y="35830"/>
                  <a:pt x="2713482" y="27432"/>
                </a:cubicBezTo>
                <a:cubicBezTo>
                  <a:pt x="2653158" y="19034"/>
                  <a:pt x="2600711" y="22540"/>
                  <a:pt x="2523538" y="27432"/>
                </a:cubicBezTo>
                <a:cubicBezTo>
                  <a:pt x="2446365" y="32324"/>
                  <a:pt x="1741229" y="20965"/>
                  <a:pt x="1519550" y="27432"/>
                </a:cubicBezTo>
                <a:cubicBezTo>
                  <a:pt x="1297871" y="33899"/>
                  <a:pt x="1125646" y="48277"/>
                  <a:pt x="1003988" y="27432"/>
                </a:cubicBezTo>
                <a:cubicBezTo>
                  <a:pt x="882330" y="6587"/>
                  <a:pt x="341133" y="60519"/>
                  <a:pt x="0" y="27432"/>
                </a:cubicBezTo>
                <a:cubicBezTo>
                  <a:pt x="-1251" y="16359"/>
                  <a:pt x="1039" y="7572"/>
                  <a:pt x="0" y="0"/>
                </a:cubicBezTo>
                <a:close/>
              </a:path>
              <a:path w="16280892" h="27432" stroke="0" extrusionOk="0">
                <a:moveTo>
                  <a:pt x="0" y="0"/>
                </a:moveTo>
                <a:cubicBezTo>
                  <a:pt x="132094" y="5368"/>
                  <a:pt x="295768" y="171"/>
                  <a:pt x="515562" y="0"/>
                </a:cubicBezTo>
                <a:cubicBezTo>
                  <a:pt x="735356" y="-171"/>
                  <a:pt x="631430" y="3629"/>
                  <a:pt x="705505" y="0"/>
                </a:cubicBezTo>
                <a:cubicBezTo>
                  <a:pt x="779580" y="-3629"/>
                  <a:pt x="1236188" y="21817"/>
                  <a:pt x="1709494" y="0"/>
                </a:cubicBezTo>
                <a:cubicBezTo>
                  <a:pt x="2182800" y="-21817"/>
                  <a:pt x="2009833" y="-8078"/>
                  <a:pt x="2225055" y="0"/>
                </a:cubicBezTo>
                <a:cubicBezTo>
                  <a:pt x="2440277" y="8078"/>
                  <a:pt x="2576987" y="-3690"/>
                  <a:pt x="2740617" y="0"/>
                </a:cubicBezTo>
                <a:cubicBezTo>
                  <a:pt x="2904247" y="3690"/>
                  <a:pt x="3320878" y="-23618"/>
                  <a:pt x="3744605" y="0"/>
                </a:cubicBezTo>
                <a:cubicBezTo>
                  <a:pt x="4168332" y="23618"/>
                  <a:pt x="3960785" y="-13202"/>
                  <a:pt x="4097358" y="0"/>
                </a:cubicBezTo>
                <a:cubicBezTo>
                  <a:pt x="4233931" y="13202"/>
                  <a:pt x="4707387" y="-19923"/>
                  <a:pt x="5101346" y="0"/>
                </a:cubicBezTo>
                <a:cubicBezTo>
                  <a:pt x="5495305" y="19923"/>
                  <a:pt x="5819839" y="-2146"/>
                  <a:pt x="6105334" y="0"/>
                </a:cubicBezTo>
                <a:cubicBezTo>
                  <a:pt x="6390829" y="2146"/>
                  <a:pt x="6451820" y="-10129"/>
                  <a:pt x="6783705" y="0"/>
                </a:cubicBezTo>
                <a:cubicBezTo>
                  <a:pt x="7115590" y="10129"/>
                  <a:pt x="7343272" y="6830"/>
                  <a:pt x="7787693" y="0"/>
                </a:cubicBezTo>
                <a:cubicBezTo>
                  <a:pt x="8232114" y="-6830"/>
                  <a:pt x="8084321" y="-8759"/>
                  <a:pt x="8303255" y="0"/>
                </a:cubicBezTo>
                <a:cubicBezTo>
                  <a:pt x="8522189" y="8759"/>
                  <a:pt x="8642548" y="10676"/>
                  <a:pt x="8818816" y="0"/>
                </a:cubicBezTo>
                <a:cubicBezTo>
                  <a:pt x="8995084" y="-10676"/>
                  <a:pt x="9419823" y="19068"/>
                  <a:pt x="9659996" y="0"/>
                </a:cubicBezTo>
                <a:cubicBezTo>
                  <a:pt x="9900169" y="-19068"/>
                  <a:pt x="9981281" y="-18291"/>
                  <a:pt x="10175557" y="0"/>
                </a:cubicBezTo>
                <a:cubicBezTo>
                  <a:pt x="10369833" y="18291"/>
                  <a:pt x="10761846" y="3543"/>
                  <a:pt x="11179546" y="0"/>
                </a:cubicBezTo>
                <a:cubicBezTo>
                  <a:pt x="11597246" y="-3543"/>
                  <a:pt x="11926388" y="33443"/>
                  <a:pt x="12183534" y="0"/>
                </a:cubicBezTo>
                <a:cubicBezTo>
                  <a:pt x="12440680" y="-33443"/>
                  <a:pt x="12684884" y="13168"/>
                  <a:pt x="12861905" y="0"/>
                </a:cubicBezTo>
                <a:cubicBezTo>
                  <a:pt x="13038926" y="-13168"/>
                  <a:pt x="13216637" y="-5124"/>
                  <a:pt x="13377466" y="0"/>
                </a:cubicBezTo>
                <a:cubicBezTo>
                  <a:pt x="13538295" y="5124"/>
                  <a:pt x="13493173" y="-3867"/>
                  <a:pt x="13567410" y="0"/>
                </a:cubicBezTo>
                <a:cubicBezTo>
                  <a:pt x="13641647" y="3867"/>
                  <a:pt x="13758514" y="-13877"/>
                  <a:pt x="13920163" y="0"/>
                </a:cubicBezTo>
                <a:cubicBezTo>
                  <a:pt x="14081812" y="13877"/>
                  <a:pt x="14124450" y="8909"/>
                  <a:pt x="14272915" y="0"/>
                </a:cubicBezTo>
                <a:cubicBezTo>
                  <a:pt x="14421380" y="-8909"/>
                  <a:pt x="14593413" y="-7184"/>
                  <a:pt x="14788477" y="0"/>
                </a:cubicBezTo>
                <a:cubicBezTo>
                  <a:pt x="14983541" y="7184"/>
                  <a:pt x="15709700" y="-55721"/>
                  <a:pt x="16280892" y="0"/>
                </a:cubicBezTo>
                <a:cubicBezTo>
                  <a:pt x="16282183" y="11478"/>
                  <a:pt x="16282086" y="14228"/>
                  <a:pt x="16280892" y="27432"/>
                </a:cubicBezTo>
                <a:cubicBezTo>
                  <a:pt x="16123730" y="31268"/>
                  <a:pt x="15899890" y="26679"/>
                  <a:pt x="15602522" y="27432"/>
                </a:cubicBezTo>
                <a:cubicBezTo>
                  <a:pt x="15305154" y="28186"/>
                  <a:pt x="15252307" y="20177"/>
                  <a:pt x="14924151" y="27432"/>
                </a:cubicBezTo>
                <a:cubicBezTo>
                  <a:pt x="14595995" y="34687"/>
                  <a:pt x="14662608" y="41537"/>
                  <a:pt x="14571398" y="27432"/>
                </a:cubicBezTo>
                <a:cubicBezTo>
                  <a:pt x="14480188" y="13327"/>
                  <a:pt x="14057344" y="27311"/>
                  <a:pt x="13730219" y="27432"/>
                </a:cubicBezTo>
                <a:cubicBezTo>
                  <a:pt x="13403094" y="27553"/>
                  <a:pt x="13479093" y="22044"/>
                  <a:pt x="13377466" y="27432"/>
                </a:cubicBezTo>
                <a:cubicBezTo>
                  <a:pt x="13275839" y="32820"/>
                  <a:pt x="12951162" y="1863"/>
                  <a:pt x="12536287" y="27432"/>
                </a:cubicBezTo>
                <a:cubicBezTo>
                  <a:pt x="12121412" y="53001"/>
                  <a:pt x="12410210" y="21673"/>
                  <a:pt x="12346343" y="27432"/>
                </a:cubicBezTo>
                <a:cubicBezTo>
                  <a:pt x="12282476" y="33191"/>
                  <a:pt x="11837570" y="67787"/>
                  <a:pt x="11505164" y="27432"/>
                </a:cubicBezTo>
                <a:cubicBezTo>
                  <a:pt x="11172758" y="-12923"/>
                  <a:pt x="11307286" y="21302"/>
                  <a:pt x="11152411" y="27432"/>
                </a:cubicBezTo>
                <a:cubicBezTo>
                  <a:pt x="10997536" y="33562"/>
                  <a:pt x="11042121" y="20479"/>
                  <a:pt x="10962467" y="27432"/>
                </a:cubicBezTo>
                <a:cubicBezTo>
                  <a:pt x="10882813" y="34385"/>
                  <a:pt x="10768155" y="17793"/>
                  <a:pt x="10609715" y="27432"/>
                </a:cubicBezTo>
                <a:cubicBezTo>
                  <a:pt x="10451275" y="37071"/>
                  <a:pt x="9983734" y="10056"/>
                  <a:pt x="9768535" y="27432"/>
                </a:cubicBezTo>
                <a:cubicBezTo>
                  <a:pt x="9553336" y="44808"/>
                  <a:pt x="9512715" y="24391"/>
                  <a:pt x="9415783" y="27432"/>
                </a:cubicBezTo>
                <a:cubicBezTo>
                  <a:pt x="9318851" y="30473"/>
                  <a:pt x="9302863" y="32409"/>
                  <a:pt x="9225839" y="27432"/>
                </a:cubicBezTo>
                <a:cubicBezTo>
                  <a:pt x="9148815" y="22455"/>
                  <a:pt x="9005247" y="27775"/>
                  <a:pt x="8873086" y="27432"/>
                </a:cubicBezTo>
                <a:cubicBezTo>
                  <a:pt x="8740925" y="27089"/>
                  <a:pt x="8597862" y="44957"/>
                  <a:pt x="8357525" y="27432"/>
                </a:cubicBezTo>
                <a:cubicBezTo>
                  <a:pt x="8117188" y="9907"/>
                  <a:pt x="7830326" y="336"/>
                  <a:pt x="7679154" y="27432"/>
                </a:cubicBezTo>
                <a:cubicBezTo>
                  <a:pt x="7527982" y="54528"/>
                  <a:pt x="7487877" y="41910"/>
                  <a:pt x="7326401" y="27432"/>
                </a:cubicBezTo>
                <a:cubicBezTo>
                  <a:pt x="7164925" y="12954"/>
                  <a:pt x="6715807" y="57076"/>
                  <a:pt x="6322413" y="27432"/>
                </a:cubicBezTo>
                <a:cubicBezTo>
                  <a:pt x="5929019" y="-2212"/>
                  <a:pt x="5917783" y="-2491"/>
                  <a:pt x="5644043" y="27432"/>
                </a:cubicBezTo>
                <a:cubicBezTo>
                  <a:pt x="5370303" y="57355"/>
                  <a:pt x="5045383" y="23003"/>
                  <a:pt x="4640054" y="27432"/>
                </a:cubicBezTo>
                <a:cubicBezTo>
                  <a:pt x="4234725" y="31861"/>
                  <a:pt x="4205736" y="15581"/>
                  <a:pt x="3798875" y="27432"/>
                </a:cubicBezTo>
                <a:cubicBezTo>
                  <a:pt x="3392014" y="39283"/>
                  <a:pt x="3451278" y="26782"/>
                  <a:pt x="3283313" y="27432"/>
                </a:cubicBezTo>
                <a:cubicBezTo>
                  <a:pt x="3115348" y="28082"/>
                  <a:pt x="2773067" y="64616"/>
                  <a:pt x="2442134" y="27432"/>
                </a:cubicBezTo>
                <a:cubicBezTo>
                  <a:pt x="2111201" y="-9752"/>
                  <a:pt x="2244120" y="15839"/>
                  <a:pt x="2089381" y="27432"/>
                </a:cubicBezTo>
                <a:cubicBezTo>
                  <a:pt x="1934642" y="39025"/>
                  <a:pt x="1619221" y="41603"/>
                  <a:pt x="1411011" y="27432"/>
                </a:cubicBezTo>
                <a:cubicBezTo>
                  <a:pt x="1202801" y="13262"/>
                  <a:pt x="1262505" y="27975"/>
                  <a:pt x="1221067" y="27432"/>
                </a:cubicBezTo>
                <a:cubicBezTo>
                  <a:pt x="1179629" y="26889"/>
                  <a:pt x="395550" y="-2351"/>
                  <a:pt x="0" y="27432"/>
                </a:cubicBezTo>
                <a:cubicBezTo>
                  <a:pt x="-1057" y="18241"/>
                  <a:pt x="670" y="1213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23C3B6F5-C767-9A21-6B11-79FDC5841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894076"/>
            <a:ext cx="15773400" cy="709879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Projekta attiecināmās izmaksas ir tieši saistītas ar projektā veicamajiem darbiem un tās ir šādas:</a:t>
            </a:r>
          </a:p>
          <a:p>
            <a:pPr marL="0" indent="0">
              <a:lnSpc>
                <a:spcPct val="90000"/>
              </a:lnSpc>
              <a:buNone/>
            </a:pPr>
            <a:endParaRPr lang="lv-LV" sz="2800" b="1" dirty="0"/>
          </a:p>
          <a:p>
            <a:pPr marL="0" indent="0">
              <a:lnSpc>
                <a:spcPct val="90000"/>
              </a:lnSpc>
              <a:buNone/>
            </a:pPr>
            <a:r>
              <a:rPr lang="lv-LV" sz="2800" b="1" dirty="0"/>
              <a:t>Tiešās izmaksas: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- Personāla izmaksas, kas ir projektā nodarbinātā personāla atlīdzība saskaņā ar šādām </a:t>
            </a:r>
            <a:r>
              <a:rPr lang="lv-LV" sz="2800" dirty="0" err="1"/>
              <a:t>max</a:t>
            </a:r>
            <a:r>
              <a:rPr lang="lv-LV" sz="2800" dirty="0"/>
              <a:t> stundas likmēm: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	- Projekta zinātniskajām vadītājam – līdz 30 EUR stundā;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lv-LV" dirty="0"/>
              <a:t>	- Projekta galvenajam izpildītājam – līdz 24 EUR stundā;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	- Projekta izpildītājam – līdz 19 EUR stundā.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- Komandējum un darba braucienu izmaksas;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- Izmaksas par instrumentiem un aprīkojumu, ciktāl tas tiek izmantots projektā (amortizācija);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- Izmaksas par materiāliem, piederumiem;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- </a:t>
            </a:r>
            <a:r>
              <a:rPr lang="lv-LV" sz="2800" dirty="0" err="1"/>
              <a:t>zmaksas</a:t>
            </a:r>
            <a:r>
              <a:rPr lang="lv-LV" sz="2800" dirty="0"/>
              <a:t> par </a:t>
            </a:r>
            <a:r>
              <a:rPr lang="lv-LV" sz="2800" dirty="0" err="1"/>
              <a:t>līgumpētījumiem</a:t>
            </a:r>
            <a:r>
              <a:rPr lang="lv-LV" sz="2800" dirty="0"/>
              <a:t> (līdz 25% no projekta tiešajām izmaksām), patentiem, licencēm,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- Citas izmaksas, kas ir nepieciešamas tiešo projekta mērķu sasniegšanai.</a:t>
            </a:r>
          </a:p>
          <a:p>
            <a:pPr marL="0" indent="0">
              <a:lnSpc>
                <a:spcPct val="90000"/>
              </a:lnSpc>
              <a:buNone/>
            </a:pPr>
            <a:endParaRPr lang="lv-LV" sz="2800" b="1" dirty="0"/>
          </a:p>
          <a:p>
            <a:pPr marL="0" indent="0">
              <a:lnSpc>
                <a:spcPct val="90000"/>
              </a:lnSpc>
              <a:buNone/>
            </a:pPr>
            <a:r>
              <a:rPr lang="lv-LV" sz="2800" b="1" dirty="0"/>
              <a:t>Netiešās izmaksas (</a:t>
            </a:r>
            <a:r>
              <a:rPr lang="lv-LV" sz="2800" b="1" dirty="0" err="1"/>
              <a:t>overhead</a:t>
            </a:r>
            <a:r>
              <a:rPr lang="lv-LV" sz="2800" dirty="0" err="1"/>
              <a:t>s</a:t>
            </a:r>
            <a:r>
              <a:rPr lang="lv-LV" sz="2800" dirty="0"/>
              <a:t>), kas radušās projekta īstenošanas rezultātā: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- Zinātniskajiem institūtiem, universitātēm līdz 25% no projekta tiešajām izmaksām, kurās nav ieskaitītas ārpakalpojumu izmaksas;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- Uzņēmumiem – faktiskās izmaksas, kas radušās projekta īstenošanas laikā, bet nepārsniedzot 25% no projekta tiešajām izmaksām, kurās nav ieskaitītas ārpakalpojumu izmaksas.</a:t>
            </a:r>
          </a:p>
          <a:p>
            <a:pPr>
              <a:lnSpc>
                <a:spcPct val="90000"/>
              </a:lnSpc>
            </a:pPr>
            <a:endParaRPr lang="lv-LV" sz="2100" dirty="0"/>
          </a:p>
        </p:txBody>
      </p:sp>
    </p:spTree>
    <p:extLst>
      <p:ext uri="{BB962C8B-B14F-4D97-AF65-F5344CB8AC3E}">
        <p14:creationId xmlns:p14="http://schemas.microsoft.com/office/powerpoint/2010/main" val="837774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783" y="1678546"/>
            <a:ext cx="6929907" cy="69299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63CA96-45D0-3F32-625F-AB8611A1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611" y="2095029"/>
            <a:ext cx="4860759" cy="6096942"/>
          </a:xfrm>
        </p:spPr>
        <p:txBody>
          <a:bodyPr>
            <a:normAutofit/>
          </a:bodyPr>
          <a:lstStyle/>
          <a:p>
            <a:r>
              <a:rPr lang="lv-LV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Valsts atbalsts</a:t>
            </a: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13025580" y="1411722"/>
            <a:ext cx="4481848" cy="4481848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5072" y="7171488"/>
            <a:ext cx="819150" cy="819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40B0D-5D32-F5BD-FC1F-58143E39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198" y="1028700"/>
            <a:ext cx="10190601" cy="866462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Finansējums uzņēmumiem tiek piešķirts saskaņā  valsts atbalsta nosacījumiem (Eiropas Komisijas 2014.gada 17.jūnija Regulas Nr. 651/2014 4.iedaļas 25.pants).</a:t>
            </a:r>
          </a:p>
          <a:p>
            <a:pPr marL="0" indent="0">
              <a:lnSpc>
                <a:spcPct val="90000"/>
              </a:lnSpc>
              <a:buNone/>
            </a:pPr>
            <a:endParaRPr lang="lv-LV" sz="2400" dirty="0"/>
          </a:p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Valsts atbalsta intensitāte nepārsniedz: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50% no attiecināmajām izmaksām rūpniecisko pētījumu gadījumā;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25% no attiecināmajām izmaksām eksperimentālās izstrādes gadījumā;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50% no attiecināmajām izmaksām tehniski ekonomiskai </a:t>
            </a:r>
            <a:r>
              <a:rPr lang="lv-LV" sz="2400" dirty="0" err="1"/>
              <a:t>priekšizpētei</a:t>
            </a:r>
            <a:r>
              <a:rPr lang="lv-LV" sz="24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lv-LV" sz="2400" dirty="0"/>
          </a:p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Valsts atbalsta intensitāti var palielināt: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par 20% mazajiem uzņēmumiem;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par 10% vidējiem uzņēmumiem;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15%  apmērā no projekta attiecināmajām izmaksām papildus iepriekš norādītajam apmēram, ja: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    - projekts paredz efektīvu sadarbību kādā no šādiem gadījumiem: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 starp uzņēmumiem, no kuriem vismaz viens ir sīkais (mikro), mazais vai vidējais uzņēmums,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vai projektu īsteno vismaz divās valstīs un neviens atsevišķs uzņēmums nesedz vairāk kā 70% no projekta attiecināmajām izmaksām;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starp uzņēmumu un vienu vai vairākām pētniecības organizācijām, kuras sedz vismaz 10% no projekta attiecināmajām izmaksām un kurām ir tiesības publicēt projektā veikto pētījumu rezultātus;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    - projekta rezultātus izplata tehniskajās un zinātniskajās konferencēs vai publicē zinātnes vai tehnikas izdevumos, publiski pieejamās datubāzēs vai atvērtā pirmkoda programmatūras veidā.</a:t>
            </a:r>
          </a:p>
          <a:p>
            <a:pPr marL="0" indent="0">
              <a:lnSpc>
                <a:spcPct val="90000"/>
              </a:lnSpc>
              <a:buNone/>
            </a:pPr>
            <a:endParaRPr lang="lv-LV" sz="2400" dirty="0"/>
          </a:p>
          <a:p>
            <a:pPr marL="0" indent="0">
              <a:lnSpc>
                <a:spcPct val="90000"/>
              </a:lnSpc>
              <a:buNone/>
            </a:pPr>
            <a:r>
              <a:rPr lang="lv-LV" sz="2400" dirty="0"/>
              <a:t>Valsts atbalsta maksimālā intensitāte nepārsniedz 80% no projekta kopējām attiecināmajām izmaksām.</a:t>
            </a:r>
          </a:p>
          <a:p>
            <a:pPr>
              <a:lnSpc>
                <a:spcPct val="90000"/>
              </a:lnSpc>
            </a:pPr>
            <a:endParaRPr lang="lv-LV" sz="1500" dirty="0"/>
          </a:p>
        </p:txBody>
      </p:sp>
    </p:spTree>
    <p:extLst>
      <p:ext uri="{BB962C8B-B14F-4D97-AF65-F5344CB8AC3E}">
        <p14:creationId xmlns:p14="http://schemas.microsoft.com/office/powerpoint/2010/main" val="242154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83E8D-3451-2EBC-4F9F-EA36CC21C3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0715" y="4441074"/>
            <a:ext cx="6054501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Paldies par uzmanību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4477488"/>
            <a:ext cx="1097283" cy="101019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046505" y="0"/>
            <a:ext cx="2241495" cy="1028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8715" y="587829"/>
            <a:ext cx="9014049" cy="9025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ED66D-4712-ADF9-794C-087826D89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738" y="1783711"/>
            <a:ext cx="8304001" cy="663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8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95480" y="2863963"/>
            <a:ext cx="1401793" cy="140179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1258" y="6680259"/>
            <a:ext cx="1401793" cy="140179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1258" y="2935993"/>
            <a:ext cx="1483750" cy="14837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B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95480" y="6598302"/>
            <a:ext cx="1483750" cy="148375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532400" y="2940163"/>
            <a:ext cx="6331759" cy="147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6"/>
              </a:lnSpc>
            </a:pPr>
            <a:r>
              <a:rPr lang="en-US" sz="3876">
                <a:solidFill>
                  <a:srgbClr val="000000"/>
                </a:solidFill>
                <a:latin typeface="Open Sans Bold Bold"/>
              </a:rPr>
              <a:t>Zinātniskās ekspertīzes nodrošināšana publiskā sektora vajadzībām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26622" y="6943963"/>
            <a:ext cx="6331759" cy="99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6"/>
              </a:lnSpc>
            </a:pPr>
            <a:r>
              <a:rPr lang="en-US" sz="3876">
                <a:solidFill>
                  <a:srgbClr val="000000"/>
                </a:solidFill>
                <a:latin typeface="Open Sans Bold Bold"/>
              </a:rPr>
              <a:t>Stratēģiskā zinātnes komunikācija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30626" y="2885223"/>
            <a:ext cx="6508386" cy="1388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2"/>
              </a:lnSpc>
            </a:pPr>
            <a:r>
              <a:rPr lang="en-US" sz="3662">
                <a:solidFill>
                  <a:srgbClr val="000000"/>
                </a:solidFill>
                <a:latin typeface="Open Sans Bold Bold"/>
              </a:rPr>
              <a:t>Atbalsta nodrošināšana datos balstītas zinātnes politikas plānošanai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36404" y="6984941"/>
            <a:ext cx="6508386" cy="931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2"/>
              </a:lnSpc>
            </a:pPr>
            <a:r>
              <a:rPr lang="en-US" sz="3662">
                <a:solidFill>
                  <a:srgbClr val="000000"/>
                </a:solidFill>
                <a:latin typeface="Open Sans Bold Bold"/>
              </a:rPr>
              <a:t>Starptautiskās zinātniskās sadarbības veicināšana</a:t>
            </a:r>
          </a:p>
        </p:txBody>
      </p:sp>
      <p:sp>
        <p:nvSpPr>
          <p:cNvPr id="18" name="Freeform 18"/>
          <p:cNvSpPr/>
          <p:nvPr/>
        </p:nvSpPr>
        <p:spPr>
          <a:xfrm>
            <a:off x="1158222" y="3186592"/>
            <a:ext cx="960322" cy="925401"/>
          </a:xfrm>
          <a:custGeom>
            <a:avLst/>
            <a:gdLst/>
            <a:ahLst/>
            <a:cxnLst/>
            <a:rect l="l" t="t" r="r" b="b"/>
            <a:pathLst>
              <a:path w="960322" h="925401">
                <a:moveTo>
                  <a:pt x="0" y="0"/>
                </a:moveTo>
                <a:lnTo>
                  <a:pt x="960321" y="0"/>
                </a:lnTo>
                <a:lnTo>
                  <a:pt x="960321" y="925401"/>
                </a:lnTo>
                <a:lnTo>
                  <a:pt x="0" y="92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9789229" y="6841436"/>
            <a:ext cx="1023536" cy="997483"/>
          </a:xfrm>
          <a:custGeom>
            <a:avLst/>
            <a:gdLst/>
            <a:ahLst/>
            <a:cxnLst/>
            <a:rect l="l" t="t" r="r" b="b"/>
            <a:pathLst>
              <a:path w="1023536" h="997483">
                <a:moveTo>
                  <a:pt x="0" y="0"/>
                </a:moveTo>
                <a:lnTo>
                  <a:pt x="1023537" y="0"/>
                </a:lnTo>
                <a:lnTo>
                  <a:pt x="1023537" y="997482"/>
                </a:lnTo>
                <a:lnTo>
                  <a:pt x="0" y="997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050004" y="6946269"/>
            <a:ext cx="904301" cy="869773"/>
          </a:xfrm>
          <a:custGeom>
            <a:avLst/>
            <a:gdLst/>
            <a:ahLst/>
            <a:cxnLst/>
            <a:rect l="l" t="t" r="r" b="b"/>
            <a:pathLst>
              <a:path w="904301" h="869773">
                <a:moveTo>
                  <a:pt x="0" y="0"/>
                </a:moveTo>
                <a:lnTo>
                  <a:pt x="904301" y="0"/>
                </a:lnTo>
                <a:lnTo>
                  <a:pt x="904301" y="869773"/>
                </a:lnTo>
                <a:lnTo>
                  <a:pt x="0" y="8697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9716424" y="3065330"/>
            <a:ext cx="932103" cy="944119"/>
          </a:xfrm>
          <a:custGeom>
            <a:avLst/>
            <a:gdLst/>
            <a:ahLst/>
            <a:cxnLst/>
            <a:rect l="l" t="t" r="r" b="b"/>
            <a:pathLst>
              <a:path w="932103" h="944119">
                <a:moveTo>
                  <a:pt x="0" y="0"/>
                </a:moveTo>
                <a:lnTo>
                  <a:pt x="932103" y="0"/>
                </a:lnTo>
                <a:lnTo>
                  <a:pt x="932103" y="944119"/>
                </a:lnTo>
                <a:lnTo>
                  <a:pt x="0" y="944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5400000">
            <a:off x="103455" y="-103455"/>
            <a:ext cx="1591979" cy="1798890"/>
          </a:xfrm>
          <a:custGeom>
            <a:avLst/>
            <a:gdLst/>
            <a:ahLst/>
            <a:cxnLst/>
            <a:rect l="l" t="t" r="r" b="b"/>
            <a:pathLst>
              <a:path w="1591979" h="1798890">
                <a:moveTo>
                  <a:pt x="0" y="0"/>
                </a:moveTo>
                <a:lnTo>
                  <a:pt x="1591979" y="0"/>
                </a:lnTo>
                <a:lnTo>
                  <a:pt x="1591979" y="1798889"/>
                </a:lnTo>
                <a:lnTo>
                  <a:pt x="0" y="17988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74352" b="-1427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 rot="-5400000">
            <a:off x="3502375" y="-103455"/>
            <a:ext cx="1591979" cy="1798890"/>
          </a:xfrm>
          <a:custGeom>
            <a:avLst/>
            <a:gdLst/>
            <a:ahLst/>
            <a:cxnLst/>
            <a:rect l="l" t="t" r="r" b="b"/>
            <a:pathLst>
              <a:path w="1591979" h="1798890">
                <a:moveTo>
                  <a:pt x="0" y="0"/>
                </a:moveTo>
                <a:lnTo>
                  <a:pt x="1591979" y="0"/>
                </a:lnTo>
                <a:lnTo>
                  <a:pt x="1591979" y="1798889"/>
                </a:lnTo>
                <a:lnTo>
                  <a:pt x="0" y="17988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74352" b="-1427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5254959" y="495649"/>
            <a:ext cx="6951499" cy="70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75"/>
              </a:lnSpc>
            </a:pPr>
            <a:r>
              <a:rPr lang="en-US" sz="5375">
                <a:solidFill>
                  <a:srgbClr val="000000"/>
                </a:solidFill>
                <a:latin typeface="Open Sans Bold Bold"/>
              </a:rPr>
              <a:t>DARBĪBAS VIRZIENI</a:t>
            </a: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A28009D2-412C-F200-A07C-2B241E02D4B0}"/>
              </a:ext>
            </a:extLst>
          </p:cNvPr>
          <p:cNvSpPr/>
          <p:nvPr/>
        </p:nvSpPr>
        <p:spPr>
          <a:xfrm rot="-5400000">
            <a:off x="17281324" y="9274375"/>
            <a:ext cx="1022752" cy="990600"/>
          </a:xfrm>
          <a:custGeom>
            <a:avLst/>
            <a:gdLst/>
            <a:ahLst/>
            <a:cxnLst/>
            <a:rect l="l" t="t" r="r" b="b"/>
            <a:pathLst>
              <a:path w="1447631" h="1635781">
                <a:moveTo>
                  <a:pt x="0" y="0"/>
                </a:moveTo>
                <a:lnTo>
                  <a:pt x="1447631" y="0"/>
                </a:lnTo>
                <a:lnTo>
                  <a:pt x="1447631" y="1635781"/>
                </a:lnTo>
                <a:lnTo>
                  <a:pt x="0" y="16357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74352" b="-1427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861781D8-3AE9-87E7-1FE7-BE1BBF183C33}"/>
              </a:ext>
            </a:extLst>
          </p:cNvPr>
          <p:cNvSpPr/>
          <p:nvPr/>
        </p:nvSpPr>
        <p:spPr>
          <a:xfrm rot="-5400000">
            <a:off x="17659705" y="9573296"/>
            <a:ext cx="398858" cy="479109"/>
          </a:xfrm>
          <a:custGeom>
            <a:avLst/>
            <a:gdLst/>
            <a:ahLst/>
            <a:cxnLst/>
            <a:rect l="l" t="t" r="r" b="b"/>
            <a:pathLst>
              <a:path w="398858" h="479109">
                <a:moveTo>
                  <a:pt x="0" y="0"/>
                </a:moveTo>
                <a:lnTo>
                  <a:pt x="398858" y="0"/>
                </a:lnTo>
                <a:lnTo>
                  <a:pt x="398858" y="479109"/>
                </a:lnTo>
                <a:lnTo>
                  <a:pt x="0" y="4791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85800" y="545726"/>
            <a:ext cx="14157060" cy="133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6"/>
              </a:lnSpc>
            </a:pPr>
            <a:r>
              <a:rPr lang="en-US" sz="4800" dirty="0" err="1">
                <a:solidFill>
                  <a:srgbClr val="000000"/>
                </a:solidFill>
                <a:latin typeface="Open Sans Bold Bold"/>
              </a:rPr>
              <a:t>Īstenotās</a:t>
            </a:r>
            <a:r>
              <a:rPr lang="en-US" sz="4800" dirty="0">
                <a:solidFill>
                  <a:srgbClr val="000000"/>
                </a:solidFill>
                <a:latin typeface="Open Sans Bold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Bold Bold"/>
              </a:rPr>
              <a:t>programmas</a:t>
            </a:r>
            <a:r>
              <a:rPr lang="en-US" sz="4800" dirty="0">
                <a:solidFill>
                  <a:srgbClr val="000000"/>
                </a:solidFill>
                <a:latin typeface="Open Sans Bold Bold"/>
              </a:rPr>
              <a:t> un </a:t>
            </a:r>
            <a:r>
              <a:rPr lang="lv-LV" sz="4800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aktivit</a:t>
            </a:r>
            <a:r>
              <a:rPr lang="lv-LV" sz="4800" dirty="0">
                <a:effectLst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ātes</a:t>
            </a:r>
            <a:endParaRPr lang="lv-LV" sz="4800" dirty="0">
              <a:effectLst/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  <a:p>
            <a:pPr algn="l">
              <a:lnSpc>
                <a:spcPts val="5166"/>
              </a:lnSpc>
            </a:pPr>
            <a:endParaRPr lang="en-US" sz="5166" dirty="0">
              <a:solidFill>
                <a:srgbClr val="000000"/>
              </a:solidFill>
              <a:latin typeface="Open Sans Bold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768750" y="0"/>
            <a:ext cx="5519250" cy="5482024"/>
          </a:xfrm>
          <a:custGeom>
            <a:avLst/>
            <a:gdLst/>
            <a:ahLst/>
            <a:cxnLst/>
            <a:rect l="l" t="t" r="r" b="b"/>
            <a:pathLst>
              <a:path w="5519250" h="5482024">
                <a:moveTo>
                  <a:pt x="0" y="0"/>
                </a:moveTo>
                <a:lnTo>
                  <a:pt x="5519250" y="0"/>
                </a:lnTo>
                <a:lnTo>
                  <a:pt x="5519250" y="5482024"/>
                </a:lnTo>
                <a:lnTo>
                  <a:pt x="0" y="5482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05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237243" y="3370918"/>
            <a:ext cx="1111886" cy="466992"/>
          </a:xfrm>
          <a:custGeom>
            <a:avLst/>
            <a:gdLst/>
            <a:ahLst/>
            <a:cxnLst/>
            <a:rect l="l" t="t" r="r" b="b"/>
            <a:pathLst>
              <a:path w="1111886" h="466992">
                <a:moveTo>
                  <a:pt x="0" y="0"/>
                </a:moveTo>
                <a:lnTo>
                  <a:pt x="1111886" y="0"/>
                </a:lnTo>
                <a:lnTo>
                  <a:pt x="1111886" y="466992"/>
                </a:lnTo>
                <a:lnTo>
                  <a:pt x="0" y="46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237243" y="4296958"/>
            <a:ext cx="1111886" cy="466992"/>
          </a:xfrm>
          <a:custGeom>
            <a:avLst/>
            <a:gdLst/>
            <a:ahLst/>
            <a:cxnLst/>
            <a:rect l="l" t="t" r="r" b="b"/>
            <a:pathLst>
              <a:path w="1111886" h="466992">
                <a:moveTo>
                  <a:pt x="0" y="0"/>
                </a:moveTo>
                <a:lnTo>
                  <a:pt x="1111886" y="0"/>
                </a:lnTo>
                <a:lnTo>
                  <a:pt x="1111886" y="466993"/>
                </a:lnTo>
                <a:lnTo>
                  <a:pt x="0" y="4669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237243" y="5221151"/>
            <a:ext cx="1111886" cy="466992"/>
          </a:xfrm>
          <a:custGeom>
            <a:avLst/>
            <a:gdLst/>
            <a:ahLst/>
            <a:cxnLst/>
            <a:rect l="l" t="t" r="r" b="b"/>
            <a:pathLst>
              <a:path w="1111886" h="466992">
                <a:moveTo>
                  <a:pt x="0" y="0"/>
                </a:moveTo>
                <a:lnTo>
                  <a:pt x="1111886" y="0"/>
                </a:lnTo>
                <a:lnTo>
                  <a:pt x="1111886" y="466992"/>
                </a:lnTo>
                <a:lnTo>
                  <a:pt x="0" y="46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237243" y="7069535"/>
            <a:ext cx="1111886" cy="466992"/>
          </a:xfrm>
          <a:custGeom>
            <a:avLst/>
            <a:gdLst/>
            <a:ahLst/>
            <a:cxnLst/>
            <a:rect l="l" t="t" r="r" b="b"/>
            <a:pathLst>
              <a:path w="1111886" h="466992">
                <a:moveTo>
                  <a:pt x="0" y="0"/>
                </a:moveTo>
                <a:lnTo>
                  <a:pt x="1111886" y="0"/>
                </a:lnTo>
                <a:lnTo>
                  <a:pt x="1111886" y="466992"/>
                </a:lnTo>
                <a:lnTo>
                  <a:pt x="0" y="46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237243" y="7993727"/>
            <a:ext cx="1111886" cy="466992"/>
          </a:xfrm>
          <a:custGeom>
            <a:avLst/>
            <a:gdLst/>
            <a:ahLst/>
            <a:cxnLst/>
            <a:rect l="l" t="t" r="r" b="b"/>
            <a:pathLst>
              <a:path w="1111886" h="466992">
                <a:moveTo>
                  <a:pt x="0" y="0"/>
                </a:moveTo>
                <a:lnTo>
                  <a:pt x="1111886" y="0"/>
                </a:lnTo>
                <a:lnTo>
                  <a:pt x="1111886" y="466993"/>
                </a:lnTo>
                <a:lnTo>
                  <a:pt x="0" y="4669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237243" y="9327495"/>
            <a:ext cx="1111886" cy="466992"/>
          </a:xfrm>
          <a:custGeom>
            <a:avLst/>
            <a:gdLst/>
            <a:ahLst/>
            <a:cxnLst/>
            <a:rect l="l" t="t" r="r" b="b"/>
            <a:pathLst>
              <a:path w="1111886" h="466992">
                <a:moveTo>
                  <a:pt x="0" y="0"/>
                </a:moveTo>
                <a:lnTo>
                  <a:pt x="1111886" y="0"/>
                </a:lnTo>
                <a:lnTo>
                  <a:pt x="1111886" y="466992"/>
                </a:lnTo>
                <a:lnTo>
                  <a:pt x="0" y="46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237243" y="6145343"/>
            <a:ext cx="1111886" cy="466992"/>
          </a:xfrm>
          <a:custGeom>
            <a:avLst/>
            <a:gdLst/>
            <a:ahLst/>
            <a:cxnLst/>
            <a:rect l="l" t="t" r="r" b="b"/>
            <a:pathLst>
              <a:path w="1111886" h="466992">
                <a:moveTo>
                  <a:pt x="0" y="0"/>
                </a:moveTo>
                <a:lnTo>
                  <a:pt x="1111886" y="0"/>
                </a:lnTo>
                <a:lnTo>
                  <a:pt x="1111886" y="466992"/>
                </a:lnTo>
                <a:lnTo>
                  <a:pt x="0" y="4669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9FB05E4B-A63E-C98B-23FE-88F1E96EA639}"/>
              </a:ext>
            </a:extLst>
          </p:cNvPr>
          <p:cNvSpPr/>
          <p:nvPr/>
        </p:nvSpPr>
        <p:spPr>
          <a:xfrm rot="-5400000">
            <a:off x="17281324" y="9274375"/>
            <a:ext cx="1022752" cy="990600"/>
          </a:xfrm>
          <a:custGeom>
            <a:avLst/>
            <a:gdLst/>
            <a:ahLst/>
            <a:cxnLst/>
            <a:rect l="l" t="t" r="r" b="b"/>
            <a:pathLst>
              <a:path w="1447631" h="1635781">
                <a:moveTo>
                  <a:pt x="0" y="0"/>
                </a:moveTo>
                <a:lnTo>
                  <a:pt x="1447631" y="0"/>
                </a:lnTo>
                <a:lnTo>
                  <a:pt x="1447631" y="1635781"/>
                </a:lnTo>
                <a:lnTo>
                  <a:pt x="0" y="16357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74352" b="-1427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2EB88B5B-DA38-5619-8263-A9C2CFE00895}"/>
              </a:ext>
            </a:extLst>
          </p:cNvPr>
          <p:cNvSpPr/>
          <p:nvPr/>
        </p:nvSpPr>
        <p:spPr>
          <a:xfrm rot="-5400000">
            <a:off x="17659705" y="9573296"/>
            <a:ext cx="398858" cy="479109"/>
          </a:xfrm>
          <a:custGeom>
            <a:avLst/>
            <a:gdLst/>
            <a:ahLst/>
            <a:cxnLst/>
            <a:rect l="l" t="t" r="r" b="b"/>
            <a:pathLst>
              <a:path w="398858" h="479109">
                <a:moveTo>
                  <a:pt x="0" y="0"/>
                </a:moveTo>
                <a:lnTo>
                  <a:pt x="398858" y="0"/>
                </a:lnTo>
                <a:lnTo>
                  <a:pt x="398858" y="479109"/>
                </a:lnTo>
                <a:lnTo>
                  <a:pt x="0" y="47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22" name="TextBox 6">
            <a:extLst>
              <a:ext uri="{FF2B5EF4-FFF2-40B4-BE49-F238E27FC236}">
                <a16:creationId xmlns:a16="http://schemas.microsoft.com/office/drawing/2014/main" id="{60534602-8E83-AFBA-18F2-5C20A1A43A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5973879"/>
              </p:ext>
            </p:extLst>
          </p:nvPr>
        </p:nvGraphicFramePr>
        <p:xfrm>
          <a:off x="1028700" y="1968741"/>
          <a:ext cx="13144500" cy="774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66416" y="3347494"/>
            <a:ext cx="4217193" cy="4548188"/>
            <a:chOff x="563527" y="1714240"/>
            <a:chExt cx="2811462" cy="3032125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019264" y="1714240"/>
              <a:ext cx="568325" cy="57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50" dirty="0">
                <a:latin typeface="Source Sans Pro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63527" y="2368290"/>
              <a:ext cx="2811462" cy="2378075"/>
            </a:xfrm>
            <a:custGeom>
              <a:avLst/>
              <a:gdLst>
                <a:gd name="T0" fmla="*/ 303 w 307"/>
                <a:gd name="T1" fmla="*/ 233 h 258"/>
                <a:gd name="T2" fmla="*/ 262 w 307"/>
                <a:gd name="T3" fmla="*/ 161 h 258"/>
                <a:gd name="T4" fmla="*/ 242 w 307"/>
                <a:gd name="T5" fmla="*/ 144 h 258"/>
                <a:gd name="T6" fmla="*/ 187 w 307"/>
                <a:gd name="T7" fmla="*/ 125 h 258"/>
                <a:gd name="T8" fmla="*/ 196 w 307"/>
                <a:gd name="T9" fmla="*/ 39 h 258"/>
                <a:gd name="T10" fmla="*/ 213 w 307"/>
                <a:gd name="T11" fmla="*/ 56 h 258"/>
                <a:gd name="T12" fmla="*/ 237 w 307"/>
                <a:gd name="T13" fmla="*/ 66 h 258"/>
                <a:gd name="T14" fmla="*/ 253 w 307"/>
                <a:gd name="T15" fmla="*/ 61 h 258"/>
                <a:gd name="T16" fmla="*/ 288 w 307"/>
                <a:gd name="T17" fmla="*/ 43 h 258"/>
                <a:gd name="T18" fmla="*/ 293 w 307"/>
                <a:gd name="T19" fmla="*/ 26 h 258"/>
                <a:gd name="T20" fmla="*/ 293 w 307"/>
                <a:gd name="T21" fmla="*/ 26 h 258"/>
                <a:gd name="T22" fmla="*/ 275 w 307"/>
                <a:gd name="T23" fmla="*/ 20 h 258"/>
                <a:gd name="T24" fmla="*/ 241 w 307"/>
                <a:gd name="T25" fmla="*/ 39 h 258"/>
                <a:gd name="T26" fmla="*/ 231 w 307"/>
                <a:gd name="T27" fmla="*/ 37 h 258"/>
                <a:gd name="T28" fmla="*/ 211 w 307"/>
                <a:gd name="T29" fmla="*/ 18 h 258"/>
                <a:gd name="T30" fmla="*/ 180 w 307"/>
                <a:gd name="T31" fmla="*/ 4 h 258"/>
                <a:gd name="T32" fmla="*/ 149 w 307"/>
                <a:gd name="T33" fmla="*/ 1 h 258"/>
                <a:gd name="T34" fmla="*/ 122 w 307"/>
                <a:gd name="T35" fmla="*/ 4 h 258"/>
                <a:gd name="T36" fmla="*/ 81 w 307"/>
                <a:gd name="T37" fmla="*/ 21 h 258"/>
                <a:gd name="T38" fmla="*/ 59 w 307"/>
                <a:gd name="T39" fmla="*/ 49 h 258"/>
                <a:gd name="T40" fmla="*/ 52 w 307"/>
                <a:gd name="T41" fmla="*/ 102 h 258"/>
                <a:gd name="T42" fmla="*/ 63 w 307"/>
                <a:gd name="T43" fmla="*/ 117 h 258"/>
                <a:gd name="T44" fmla="*/ 64 w 307"/>
                <a:gd name="T45" fmla="*/ 117 h 258"/>
                <a:gd name="T46" fmla="*/ 78 w 307"/>
                <a:gd name="T47" fmla="*/ 106 h 258"/>
                <a:gd name="T48" fmla="*/ 84 w 307"/>
                <a:gd name="T49" fmla="*/ 52 h 258"/>
                <a:gd name="T50" fmla="*/ 90 w 307"/>
                <a:gd name="T51" fmla="*/ 45 h 258"/>
                <a:gd name="T52" fmla="*/ 132 w 307"/>
                <a:gd name="T53" fmla="*/ 28 h 258"/>
                <a:gd name="T54" fmla="*/ 122 w 307"/>
                <a:gd name="T55" fmla="*/ 128 h 258"/>
                <a:gd name="T56" fmla="*/ 87 w 307"/>
                <a:gd name="T57" fmla="*/ 197 h 258"/>
                <a:gd name="T58" fmla="*/ 83 w 307"/>
                <a:gd name="T59" fmla="*/ 200 h 258"/>
                <a:gd name="T60" fmla="*/ 78 w 307"/>
                <a:gd name="T61" fmla="*/ 199 h 258"/>
                <a:gd name="T62" fmla="*/ 26 w 307"/>
                <a:gd name="T63" fmla="*/ 162 h 258"/>
                <a:gd name="T64" fmla="*/ 5 w 307"/>
                <a:gd name="T65" fmla="*/ 166 h 258"/>
                <a:gd name="T66" fmla="*/ 5 w 307"/>
                <a:gd name="T67" fmla="*/ 166 h 258"/>
                <a:gd name="T68" fmla="*/ 8 w 307"/>
                <a:gd name="T69" fmla="*/ 187 h 258"/>
                <a:gd name="T70" fmla="*/ 60 w 307"/>
                <a:gd name="T71" fmla="*/ 224 h 258"/>
                <a:gd name="T72" fmla="*/ 81 w 307"/>
                <a:gd name="T73" fmla="*/ 231 h 258"/>
                <a:gd name="T74" fmla="*/ 95 w 307"/>
                <a:gd name="T75" fmla="*/ 228 h 258"/>
                <a:gd name="T76" fmla="*/ 115 w 307"/>
                <a:gd name="T77" fmla="*/ 209 h 258"/>
                <a:gd name="T78" fmla="*/ 146 w 307"/>
                <a:gd name="T79" fmla="*/ 147 h 258"/>
                <a:gd name="T80" fmla="*/ 151 w 307"/>
                <a:gd name="T81" fmla="*/ 145 h 258"/>
                <a:gd name="T82" fmla="*/ 232 w 307"/>
                <a:gd name="T83" fmla="*/ 173 h 258"/>
                <a:gd name="T84" fmla="*/ 236 w 307"/>
                <a:gd name="T85" fmla="*/ 176 h 258"/>
                <a:gd name="T86" fmla="*/ 277 w 307"/>
                <a:gd name="T87" fmla="*/ 248 h 258"/>
                <a:gd name="T88" fmla="*/ 297 w 307"/>
                <a:gd name="T89" fmla="*/ 254 h 258"/>
                <a:gd name="T90" fmla="*/ 297 w 307"/>
                <a:gd name="T91" fmla="*/ 253 h 258"/>
                <a:gd name="T92" fmla="*/ 303 w 307"/>
                <a:gd name="T93" fmla="*/ 23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7" h="258">
                  <a:moveTo>
                    <a:pt x="303" y="233"/>
                  </a:moveTo>
                  <a:cubicBezTo>
                    <a:pt x="262" y="161"/>
                    <a:pt x="262" y="161"/>
                    <a:pt x="262" y="161"/>
                  </a:cubicBezTo>
                  <a:cubicBezTo>
                    <a:pt x="258" y="153"/>
                    <a:pt x="251" y="147"/>
                    <a:pt x="242" y="144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20" y="62"/>
                    <a:pt x="228" y="66"/>
                    <a:pt x="237" y="66"/>
                  </a:cubicBezTo>
                  <a:cubicBezTo>
                    <a:pt x="243" y="66"/>
                    <a:pt x="248" y="64"/>
                    <a:pt x="253" y="61"/>
                  </a:cubicBezTo>
                  <a:cubicBezTo>
                    <a:pt x="288" y="43"/>
                    <a:pt x="288" y="43"/>
                    <a:pt x="288" y="43"/>
                  </a:cubicBezTo>
                  <a:cubicBezTo>
                    <a:pt x="294" y="40"/>
                    <a:pt x="296" y="32"/>
                    <a:pt x="293" y="26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89" y="19"/>
                    <a:pt x="282" y="17"/>
                    <a:pt x="275" y="20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8" y="40"/>
                    <a:pt x="234" y="40"/>
                    <a:pt x="231" y="37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03" y="10"/>
                    <a:pt x="192" y="5"/>
                    <a:pt x="180" y="4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40" y="0"/>
                    <a:pt x="131" y="1"/>
                    <a:pt x="122" y="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69" y="25"/>
                    <a:pt x="60" y="36"/>
                    <a:pt x="59" y="49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9"/>
                    <a:pt x="56" y="116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71" y="118"/>
                    <a:pt x="77" y="113"/>
                    <a:pt x="78" y="106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5" y="49"/>
                    <a:pt x="87" y="46"/>
                    <a:pt x="90" y="45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87" y="197"/>
                    <a:pt x="87" y="197"/>
                    <a:pt x="87" y="197"/>
                  </a:cubicBezTo>
                  <a:cubicBezTo>
                    <a:pt x="86" y="199"/>
                    <a:pt x="84" y="200"/>
                    <a:pt x="83" y="200"/>
                  </a:cubicBezTo>
                  <a:cubicBezTo>
                    <a:pt x="82" y="201"/>
                    <a:pt x="80" y="201"/>
                    <a:pt x="78" y="199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19" y="157"/>
                    <a:pt x="10" y="159"/>
                    <a:pt x="5" y="166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0" y="173"/>
                    <a:pt x="1" y="182"/>
                    <a:pt x="8" y="187"/>
                  </a:cubicBezTo>
                  <a:cubicBezTo>
                    <a:pt x="60" y="224"/>
                    <a:pt x="60" y="224"/>
                    <a:pt x="60" y="224"/>
                  </a:cubicBezTo>
                  <a:cubicBezTo>
                    <a:pt x="66" y="228"/>
                    <a:pt x="74" y="231"/>
                    <a:pt x="81" y="231"/>
                  </a:cubicBezTo>
                  <a:cubicBezTo>
                    <a:pt x="86" y="231"/>
                    <a:pt x="90" y="230"/>
                    <a:pt x="95" y="228"/>
                  </a:cubicBezTo>
                  <a:cubicBezTo>
                    <a:pt x="104" y="225"/>
                    <a:pt x="111" y="218"/>
                    <a:pt x="115" y="209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7" y="145"/>
                    <a:pt x="149" y="144"/>
                    <a:pt x="151" y="145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4" y="173"/>
                    <a:pt x="235" y="174"/>
                    <a:pt x="236" y="176"/>
                  </a:cubicBezTo>
                  <a:cubicBezTo>
                    <a:pt x="277" y="248"/>
                    <a:pt x="277" y="248"/>
                    <a:pt x="277" y="248"/>
                  </a:cubicBezTo>
                  <a:cubicBezTo>
                    <a:pt x="281" y="255"/>
                    <a:pt x="290" y="258"/>
                    <a:pt x="297" y="254"/>
                  </a:cubicBezTo>
                  <a:cubicBezTo>
                    <a:pt x="297" y="253"/>
                    <a:pt x="297" y="253"/>
                    <a:pt x="297" y="253"/>
                  </a:cubicBezTo>
                  <a:cubicBezTo>
                    <a:pt x="305" y="249"/>
                    <a:pt x="307" y="240"/>
                    <a:pt x="303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50" dirty="0">
                <a:latin typeface="Source Sans Pro" charset="0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 flipV="1">
            <a:off x="7180363" y="3368164"/>
            <a:ext cx="545534" cy="1391684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2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>
              <a:latin typeface="Source Sans Pro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054615" y="6244965"/>
            <a:ext cx="729084" cy="1956642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1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>
              <a:latin typeface="Source Sans Pro" charset="0"/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12488725" y="3335402"/>
            <a:ext cx="545534" cy="1391684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4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>
              <a:latin typeface="Source Sans Pro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0014717" y="6327491"/>
            <a:ext cx="729084" cy="1956642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3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dirty="0">
              <a:latin typeface="Source Sans Pro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35E95E80-3FD5-19CB-4023-AE7B633D2925}"/>
              </a:ext>
            </a:extLst>
          </p:cNvPr>
          <p:cNvSpPr txBox="1"/>
          <p:nvPr/>
        </p:nvSpPr>
        <p:spPr>
          <a:xfrm>
            <a:off x="5715505" y="6841550"/>
            <a:ext cx="4378293" cy="2108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7" tIns="68577" rIns="68577" bIns="68577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EUREKA</a:t>
            </a:r>
            <a:r>
              <a:rPr lang="lv-LV" sz="3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sz="3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lv-LV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Lielākais P&amp;A starptautiskās sadarbības tīkls pasaulē, iesaistītas </a:t>
            </a:r>
            <a:r>
              <a:rPr lang="lv-LV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variāk</a:t>
            </a:r>
            <a:r>
              <a:rPr lang="lv-LV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kā 45 valstis </a:t>
            </a:r>
            <a:endParaRPr lang="lv-LV" sz="2400" noProof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EC3903-4E8B-0C5A-8802-24F7BF8ABC34}"/>
              </a:ext>
            </a:extLst>
          </p:cNvPr>
          <p:cNvSpPr txBox="1"/>
          <p:nvPr/>
        </p:nvSpPr>
        <p:spPr>
          <a:xfrm>
            <a:off x="6900342" y="1753959"/>
            <a:ext cx="4487315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405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COST</a:t>
            </a:r>
            <a:r>
              <a:rPr lang="lv-LV" sz="405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lv-LV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European</a:t>
            </a:r>
            <a:r>
              <a:rPr lang="lv-LV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Cooperation</a:t>
            </a:r>
            <a:r>
              <a:rPr lang="lv-LV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in</a:t>
            </a:r>
            <a:r>
              <a:rPr lang="lv-LV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Science</a:t>
            </a:r>
            <a:r>
              <a:rPr lang="lv-LV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lv-LV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Technology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) zinātnieku sadarbības tīkli </a:t>
            </a:r>
            <a:endParaRPr lang="lv-LV" sz="405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11211" y="6485959"/>
            <a:ext cx="6602096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40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BILATERĀLĀ 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lv-LV" sz="40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SADARBĪBA 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(Latvija –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Francija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 (mobilitāte); </a:t>
            </a:r>
          </a:p>
          <a:p>
            <a:pPr algn="ct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Latvija – 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Ukraina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 (sadarbības projekti); Latvija-</a:t>
            </a:r>
            <a:r>
              <a:rPr lang="lv-LV" sz="2400" b="1" dirty="0">
                <a:latin typeface="Verdana" panose="020B0604030504040204" pitchFamily="34" charset="0"/>
                <a:ea typeface="Verdana" panose="020B0604030504040204" pitchFamily="34" charset="0"/>
              </a:rPr>
              <a:t>Lietuva-Taivāna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 (sadarbības projekti)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845783" y="458671"/>
            <a:ext cx="5486270" cy="39241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 sz="4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lv-LV" sz="405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Partneri</a:t>
            </a:r>
            <a:r>
              <a:rPr lang="lv-LV" sz="405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sz="405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Eiropas Savienības 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Ietvara programmu  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aktivitātēs</a:t>
            </a:r>
          </a:p>
          <a:p>
            <a:pPr marL="428625" indent="-428625" algn="ctr">
              <a:buFontTx/>
              <a:buChar char="-"/>
            </a:pPr>
            <a:r>
              <a:rPr lang="lv-LV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Horizon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 2020 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28625" indent="-428625" algn="ctr">
              <a:buFontTx/>
              <a:buChar char="-"/>
            </a:pPr>
            <a:r>
              <a:rPr lang="lv-LV" sz="2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ERA-NET </a:t>
            </a:r>
            <a:r>
              <a:rPr lang="lv-LV" sz="2400" b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Cofunds</a:t>
            </a:r>
            <a:r>
              <a:rPr lang="lv-LV" sz="2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indent="-342900" algn="ctr">
              <a:buFontTx/>
              <a:buChar char="-"/>
            </a:pPr>
            <a:r>
              <a:rPr lang="lv-LV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Horizon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Europe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indent="-342900" algn="ctr">
              <a:buFontTx/>
              <a:buChar char="-"/>
            </a:pPr>
            <a:r>
              <a:rPr lang="lv-LV" sz="2400" b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European</a:t>
            </a:r>
            <a:r>
              <a:rPr lang="lv-LV" sz="2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2400" b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Partnerships</a:t>
            </a:r>
            <a:endParaRPr lang="lv-LV" sz="405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586371-D3AB-32D1-C99B-A839C1706F9C}"/>
              </a:ext>
            </a:extLst>
          </p:cNvPr>
          <p:cNvSpPr txBox="1"/>
          <p:nvPr/>
        </p:nvSpPr>
        <p:spPr>
          <a:xfrm>
            <a:off x="4189770" y="458735"/>
            <a:ext cx="96024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6000" b="1" noProof="1">
                <a:solidFill>
                  <a:schemeClr val="accent1"/>
                </a:solidFill>
                <a:ea typeface="Verdana" panose="020B0604030504040204" pitchFamily="34" charset="0"/>
              </a:rPr>
              <a:t>Starptautiskā sadarbība 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019A2697-CBAF-0B79-DE9F-230126D62F5A}"/>
              </a:ext>
            </a:extLst>
          </p:cNvPr>
          <p:cNvSpPr/>
          <p:nvPr/>
        </p:nvSpPr>
        <p:spPr bwMode="auto">
          <a:xfrm>
            <a:off x="13182600" y="7305812"/>
            <a:ext cx="76200" cy="199888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lv-LV" dirty="0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2115800" y="4808451"/>
            <a:ext cx="1241022" cy="915726"/>
          </a:xfrm>
          <a:custGeom>
            <a:avLst/>
            <a:gdLst>
              <a:gd name="T0" fmla="*/ 612 w 612"/>
              <a:gd name="T1" fmla="*/ 337 h 674"/>
              <a:gd name="T2" fmla="*/ 283 w 612"/>
              <a:gd name="T3" fmla="*/ 0 h 674"/>
              <a:gd name="T4" fmla="*/ 0 w 612"/>
              <a:gd name="T5" fmla="*/ 0 h 674"/>
              <a:gd name="T6" fmla="*/ 329 w 612"/>
              <a:gd name="T7" fmla="*/ 337 h 674"/>
              <a:gd name="T8" fmla="*/ 0 w 612"/>
              <a:gd name="T9" fmla="*/ 674 h 674"/>
              <a:gd name="T10" fmla="*/ 283 w 612"/>
              <a:gd name="T11" fmla="*/ 674 h 674"/>
              <a:gd name="T12" fmla="*/ 612 w 612"/>
              <a:gd name="T13" fmla="*/ 337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2" h="674">
                <a:moveTo>
                  <a:pt x="612" y="337"/>
                </a:moveTo>
                <a:lnTo>
                  <a:pt x="283" y="0"/>
                </a:lnTo>
                <a:lnTo>
                  <a:pt x="0" y="0"/>
                </a:lnTo>
                <a:lnTo>
                  <a:pt x="329" y="337"/>
                </a:lnTo>
                <a:lnTo>
                  <a:pt x="0" y="674"/>
                </a:lnTo>
                <a:lnTo>
                  <a:pt x="283" y="674"/>
                </a:lnTo>
                <a:lnTo>
                  <a:pt x="61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50" dirty="0">
              <a:latin typeface="Source Sans Pro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742F97-2CA0-2EC5-1BF8-9423C5D3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267" y="4759848"/>
            <a:ext cx="899023" cy="11456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D7B7B6-696E-1446-2B96-50441EC40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130" y="4808451"/>
            <a:ext cx="1037162" cy="11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097F-2933-0B2B-C5AC-C39ADB93B5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3954" y="808931"/>
            <a:ext cx="16389646" cy="6769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3600" b="1" dirty="0">
                <a:solidFill>
                  <a:schemeClr val="bg1"/>
                </a:solidFill>
                <a:latin typeface="+mn-lt"/>
              </a:rPr>
              <a:t>Atbalsts </a:t>
            </a:r>
            <a:r>
              <a:rPr lang="lv-LV" sz="4800" b="1" dirty="0">
                <a:solidFill>
                  <a:schemeClr val="bg1"/>
                </a:solidFill>
                <a:latin typeface="+mn-lt"/>
              </a:rPr>
              <a:t>starptautiskajai</a:t>
            </a:r>
            <a:r>
              <a:rPr lang="lv-LV" sz="3600" b="1" dirty="0">
                <a:solidFill>
                  <a:schemeClr val="bg1"/>
                </a:solidFill>
                <a:latin typeface="+mn-lt"/>
              </a:rPr>
              <a:t> sadarbībai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52387" y="2071685"/>
            <a:ext cx="15383225" cy="8020050"/>
            <a:chOff x="955558" y="1333499"/>
            <a:chExt cx="10255483" cy="5346700"/>
          </a:xfrm>
        </p:grpSpPr>
        <p:sp>
          <p:nvSpPr>
            <p:cNvPr id="4" name="Block Arc 3"/>
            <p:cNvSpPr/>
            <p:nvPr/>
          </p:nvSpPr>
          <p:spPr>
            <a:xfrm rot="5400000">
              <a:off x="955371" y="1333686"/>
              <a:ext cx="5002907" cy="5002533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5" name="Block Arc 4"/>
            <p:cNvSpPr/>
            <p:nvPr/>
          </p:nvSpPr>
          <p:spPr>
            <a:xfrm rot="16200000">
              <a:off x="6104082" y="1333686"/>
              <a:ext cx="5002907" cy="5002533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62693"/>
                <a:satOff val="-35050"/>
                <a:lumOff val="35077"/>
                <a:alphaOff val="0"/>
              </a:schemeClr>
            </a:fillRef>
            <a:effectRef idx="0">
              <a:schemeClr val="accent1">
                <a:shade val="80000"/>
                <a:hueOff val="62693"/>
                <a:satOff val="-35050"/>
                <a:lumOff val="3507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7" name="Freeform 6"/>
            <p:cNvSpPr/>
            <p:nvPr/>
          </p:nvSpPr>
          <p:spPr>
            <a:xfrm>
              <a:off x="5979729" y="5679297"/>
              <a:ext cx="5231312" cy="1000902"/>
            </a:xfrm>
            <a:custGeom>
              <a:avLst/>
              <a:gdLst>
                <a:gd name="connsiteX0" fmla="*/ 0 w 5231312"/>
                <a:gd name="connsiteY0" fmla="*/ 0 h 1000902"/>
                <a:gd name="connsiteX1" fmla="*/ 5231312 w 5231312"/>
                <a:gd name="connsiteY1" fmla="*/ 0 h 1000902"/>
                <a:gd name="connsiteX2" fmla="*/ 5231312 w 5231312"/>
                <a:gd name="connsiteY2" fmla="*/ 1000902 h 1000902"/>
                <a:gd name="connsiteX3" fmla="*/ 0 w 5231312"/>
                <a:gd name="connsiteY3" fmla="*/ 1000902 h 1000902"/>
                <a:gd name="connsiteX4" fmla="*/ 0 w 5231312"/>
                <a:gd name="connsiteY4" fmla="*/ 0 h 100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1312" h="1000902">
                  <a:moveTo>
                    <a:pt x="0" y="0"/>
                  </a:moveTo>
                  <a:lnTo>
                    <a:pt x="5231312" y="0"/>
                  </a:lnTo>
                  <a:lnTo>
                    <a:pt x="5231312" y="1000902"/>
                  </a:lnTo>
                  <a:lnTo>
                    <a:pt x="0" y="10009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b="1" kern="120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</a:rPr>
                <a:t>Projektu īstenošanai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7505700" y="1861043"/>
              <a:ext cx="2465163" cy="1998213"/>
            </a:xfrm>
            <a:custGeom>
              <a:avLst/>
              <a:gdLst>
                <a:gd name="connsiteX0" fmla="*/ 0 w 1998213"/>
                <a:gd name="connsiteY0" fmla="*/ 999107 h 1998213"/>
                <a:gd name="connsiteX1" fmla="*/ 999107 w 1998213"/>
                <a:gd name="connsiteY1" fmla="*/ 0 h 1998213"/>
                <a:gd name="connsiteX2" fmla="*/ 1998214 w 1998213"/>
                <a:gd name="connsiteY2" fmla="*/ 999107 h 1998213"/>
                <a:gd name="connsiteX3" fmla="*/ 999107 w 1998213"/>
                <a:gd name="connsiteY3" fmla="*/ 1998214 h 1998213"/>
                <a:gd name="connsiteX4" fmla="*/ 0 w 1998213"/>
                <a:gd name="connsiteY4" fmla="*/ 999107 h 199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213" h="1998213">
                  <a:moveTo>
                    <a:pt x="0" y="999107"/>
                  </a:moveTo>
                  <a:cubicBezTo>
                    <a:pt x="0" y="447315"/>
                    <a:pt x="447315" y="0"/>
                    <a:pt x="999107" y="0"/>
                  </a:cubicBezTo>
                  <a:cubicBezTo>
                    <a:pt x="1550899" y="0"/>
                    <a:pt x="1998214" y="447315"/>
                    <a:pt x="1998214" y="999107"/>
                  </a:cubicBezTo>
                  <a:cubicBezTo>
                    <a:pt x="1998214" y="1550899"/>
                    <a:pt x="1550899" y="1998214"/>
                    <a:pt x="999107" y="1998214"/>
                  </a:cubicBezTo>
                  <a:cubicBezTo>
                    <a:pt x="447315" y="1998214"/>
                    <a:pt x="0" y="1550899"/>
                    <a:pt x="0" y="999107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99644" tIns="524532" rIns="399642" bIns="1123995" numCol="1" spcCol="1270" anchor="ctr" anchorCtr="0">
              <a:no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800" b="1" kern="1200" noProof="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</a:rPr>
                <a:t>līdzfinansējums</a:t>
              </a:r>
              <a:endParaRPr lang="en-US" sz="2800" b="1" kern="1200" noProof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8757658" y="3215152"/>
              <a:ext cx="1998213" cy="1998213"/>
            </a:xfrm>
            <a:custGeom>
              <a:avLst/>
              <a:gdLst>
                <a:gd name="connsiteX0" fmla="*/ 0 w 1998213"/>
                <a:gd name="connsiteY0" fmla="*/ 999107 h 1998213"/>
                <a:gd name="connsiteX1" fmla="*/ 999107 w 1998213"/>
                <a:gd name="connsiteY1" fmla="*/ 0 h 1998213"/>
                <a:gd name="connsiteX2" fmla="*/ 1998214 w 1998213"/>
                <a:gd name="connsiteY2" fmla="*/ 999107 h 1998213"/>
                <a:gd name="connsiteX3" fmla="*/ 999107 w 1998213"/>
                <a:gd name="connsiteY3" fmla="*/ 1998214 h 1998213"/>
                <a:gd name="connsiteX4" fmla="*/ 0 w 1998213"/>
                <a:gd name="connsiteY4" fmla="*/ 999107 h 199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213" h="1998213">
                  <a:moveTo>
                    <a:pt x="0" y="999107"/>
                  </a:moveTo>
                  <a:cubicBezTo>
                    <a:pt x="0" y="447315"/>
                    <a:pt x="447315" y="0"/>
                    <a:pt x="999107" y="0"/>
                  </a:cubicBezTo>
                  <a:cubicBezTo>
                    <a:pt x="1550899" y="0"/>
                    <a:pt x="1998214" y="447315"/>
                    <a:pt x="1998214" y="999107"/>
                  </a:cubicBezTo>
                  <a:cubicBezTo>
                    <a:pt x="1998214" y="1550899"/>
                    <a:pt x="1550899" y="1998214"/>
                    <a:pt x="999107" y="1998214"/>
                  </a:cubicBezTo>
                  <a:cubicBezTo>
                    <a:pt x="447315" y="1998214"/>
                    <a:pt x="0" y="1550899"/>
                    <a:pt x="0" y="999107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7837"/>
                <a:satOff val="-4381"/>
                <a:lumOff val="4385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7837"/>
                <a:satOff val="-4381"/>
                <a:lumOff val="438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16680" tIns="774308" rIns="282249" bIns="574487" numCol="1" spcCol="1270" anchor="ctr" anchorCtr="0">
              <a:no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noProof="0" dirty="0">
                <a:ln/>
                <a:solidFill>
                  <a:schemeClr val="bg1"/>
                </a:solidFill>
                <a:latin typeface="+mn-lt"/>
                <a:ea typeface="Verdana" panose="020B060403050404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7085050" y="3226183"/>
              <a:ext cx="1973774" cy="1998213"/>
            </a:xfrm>
            <a:custGeom>
              <a:avLst/>
              <a:gdLst>
                <a:gd name="connsiteX0" fmla="*/ 0 w 1973774"/>
                <a:gd name="connsiteY0" fmla="*/ 999107 h 1998213"/>
                <a:gd name="connsiteX1" fmla="*/ 986887 w 1973774"/>
                <a:gd name="connsiteY1" fmla="*/ 0 h 1998213"/>
                <a:gd name="connsiteX2" fmla="*/ 1973774 w 1973774"/>
                <a:gd name="connsiteY2" fmla="*/ 999107 h 1998213"/>
                <a:gd name="connsiteX3" fmla="*/ 986887 w 1973774"/>
                <a:gd name="connsiteY3" fmla="*/ 1998214 h 1998213"/>
                <a:gd name="connsiteX4" fmla="*/ 0 w 1973774"/>
                <a:gd name="connsiteY4" fmla="*/ 999107 h 199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3774" h="1998213">
                  <a:moveTo>
                    <a:pt x="0" y="999107"/>
                  </a:moveTo>
                  <a:cubicBezTo>
                    <a:pt x="0" y="447315"/>
                    <a:pt x="441844" y="0"/>
                    <a:pt x="986887" y="0"/>
                  </a:cubicBezTo>
                  <a:cubicBezTo>
                    <a:pt x="1531930" y="0"/>
                    <a:pt x="1973774" y="447315"/>
                    <a:pt x="1973774" y="999107"/>
                  </a:cubicBezTo>
                  <a:cubicBezTo>
                    <a:pt x="1973774" y="1550899"/>
                    <a:pt x="1531930" y="1998214"/>
                    <a:pt x="986887" y="1998214"/>
                  </a:cubicBezTo>
                  <a:cubicBezTo>
                    <a:pt x="441844" y="1998214"/>
                    <a:pt x="0" y="1550899"/>
                    <a:pt x="0" y="99910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15673"/>
                <a:satOff val="-8762"/>
                <a:lumOff val="8769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15673"/>
                <a:satOff val="-8762"/>
                <a:lumOff val="8769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78796" tIns="774308" rIns="905469" bIns="574487" numCol="1" spcCol="1270" anchor="ctr" anchorCtr="1">
              <a:no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defTabSz="800100">
                <a:lnSpc>
                  <a:spcPct val="90000"/>
                </a:lnSpc>
                <a:spcBef>
                  <a:spcPct val="0"/>
                </a:spcBef>
              </a:pPr>
              <a:endParaRPr lang="en-US" sz="2400" b="1" kern="1200" noProof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15443" y="1934032"/>
              <a:ext cx="1751179" cy="1751220"/>
            </a:xfrm>
            <a:custGeom>
              <a:avLst/>
              <a:gdLst>
                <a:gd name="connsiteX0" fmla="*/ 0 w 1501905"/>
                <a:gd name="connsiteY0" fmla="*/ 750970 h 1501940"/>
                <a:gd name="connsiteX1" fmla="*/ 750953 w 1501905"/>
                <a:gd name="connsiteY1" fmla="*/ 0 h 1501940"/>
                <a:gd name="connsiteX2" fmla="*/ 1501906 w 1501905"/>
                <a:gd name="connsiteY2" fmla="*/ 750970 h 1501940"/>
                <a:gd name="connsiteX3" fmla="*/ 750953 w 1501905"/>
                <a:gd name="connsiteY3" fmla="*/ 1501940 h 1501940"/>
                <a:gd name="connsiteX4" fmla="*/ 0 w 1501905"/>
                <a:gd name="connsiteY4" fmla="*/ 750970 h 150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905" h="1501940">
                  <a:moveTo>
                    <a:pt x="0" y="750970"/>
                  </a:moveTo>
                  <a:cubicBezTo>
                    <a:pt x="0" y="336221"/>
                    <a:pt x="336213" y="0"/>
                    <a:pt x="750953" y="0"/>
                  </a:cubicBezTo>
                  <a:cubicBezTo>
                    <a:pt x="1165693" y="0"/>
                    <a:pt x="1501906" y="336221"/>
                    <a:pt x="1501906" y="750970"/>
                  </a:cubicBezTo>
                  <a:cubicBezTo>
                    <a:pt x="1501906" y="1165719"/>
                    <a:pt x="1165693" y="1501940"/>
                    <a:pt x="750953" y="1501940"/>
                  </a:cubicBezTo>
                  <a:cubicBezTo>
                    <a:pt x="336213" y="1501940"/>
                    <a:pt x="0" y="1165719"/>
                    <a:pt x="0" y="75097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23510"/>
                <a:satOff val="-13144"/>
                <a:lumOff val="13154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23510"/>
                <a:satOff val="-13144"/>
                <a:lumOff val="1315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92789" tIns="392796" rIns="392789" bIns="392796" numCol="1" spcCol="1270" anchor="ctr" anchorCtr="0">
              <a:no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3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lv-LV" sz="4050" b="1" kern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898765" y="3433412"/>
              <a:ext cx="737747" cy="7374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31347"/>
                <a:satOff val="-17525"/>
                <a:lumOff val="17538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31347"/>
                <a:satOff val="-17525"/>
                <a:lumOff val="17538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3" name="Oval 12"/>
            <p:cNvSpPr/>
            <p:nvPr/>
          </p:nvSpPr>
          <p:spPr>
            <a:xfrm>
              <a:off x="4089874" y="2478749"/>
              <a:ext cx="429266" cy="4289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39183"/>
                <a:satOff val="-21906"/>
                <a:lumOff val="21923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39183"/>
                <a:satOff val="-21906"/>
                <a:lumOff val="21923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930351" y="3080373"/>
              <a:ext cx="1501905" cy="1501940"/>
            </a:xfrm>
            <a:custGeom>
              <a:avLst/>
              <a:gdLst>
                <a:gd name="connsiteX0" fmla="*/ 0 w 1501905"/>
                <a:gd name="connsiteY0" fmla="*/ 750970 h 1501940"/>
                <a:gd name="connsiteX1" fmla="*/ 750953 w 1501905"/>
                <a:gd name="connsiteY1" fmla="*/ 0 h 1501940"/>
                <a:gd name="connsiteX2" fmla="*/ 1501906 w 1501905"/>
                <a:gd name="connsiteY2" fmla="*/ 750970 h 1501940"/>
                <a:gd name="connsiteX3" fmla="*/ 750953 w 1501905"/>
                <a:gd name="connsiteY3" fmla="*/ 1501940 h 1501940"/>
                <a:gd name="connsiteX4" fmla="*/ 0 w 1501905"/>
                <a:gd name="connsiteY4" fmla="*/ 750970 h 150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905" h="1501940">
                  <a:moveTo>
                    <a:pt x="0" y="750970"/>
                  </a:moveTo>
                  <a:cubicBezTo>
                    <a:pt x="0" y="336221"/>
                    <a:pt x="336213" y="0"/>
                    <a:pt x="750953" y="0"/>
                  </a:cubicBezTo>
                  <a:cubicBezTo>
                    <a:pt x="1165693" y="0"/>
                    <a:pt x="1501906" y="336221"/>
                    <a:pt x="1501906" y="750970"/>
                  </a:cubicBezTo>
                  <a:cubicBezTo>
                    <a:pt x="1501906" y="1165719"/>
                    <a:pt x="1165693" y="1501940"/>
                    <a:pt x="750953" y="1501940"/>
                  </a:cubicBezTo>
                  <a:cubicBezTo>
                    <a:pt x="336213" y="1501940"/>
                    <a:pt x="0" y="1165719"/>
                    <a:pt x="0" y="7509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47020"/>
                <a:satOff val="-26287"/>
                <a:lumOff val="26308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47020"/>
                <a:satOff val="-26287"/>
                <a:lumOff val="26308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92789" tIns="392796" rIns="392789" bIns="392796" numCol="1" spcCol="1270" anchor="ctr" anchorCtr="0">
              <a:no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3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800" b="1" i="1" kern="1200" dirty="0">
                  <a:solidFill>
                    <a:schemeClr val="bg1"/>
                  </a:solidFill>
                  <a:latin typeface="+mn-lt"/>
                </a:rPr>
                <a:t>BALTIC BONUS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087409" y="4674170"/>
              <a:ext cx="429266" cy="4289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54857"/>
                <a:satOff val="-30669"/>
                <a:lumOff val="30692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54857"/>
                <a:satOff val="-30669"/>
                <a:lumOff val="30692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491480" y="3938671"/>
              <a:ext cx="1501905" cy="1501940"/>
            </a:xfrm>
            <a:custGeom>
              <a:avLst/>
              <a:gdLst>
                <a:gd name="connsiteX0" fmla="*/ 0 w 1501905"/>
                <a:gd name="connsiteY0" fmla="*/ 750970 h 1501940"/>
                <a:gd name="connsiteX1" fmla="*/ 750953 w 1501905"/>
                <a:gd name="connsiteY1" fmla="*/ 0 h 1501940"/>
                <a:gd name="connsiteX2" fmla="*/ 1501906 w 1501905"/>
                <a:gd name="connsiteY2" fmla="*/ 750970 h 1501940"/>
                <a:gd name="connsiteX3" fmla="*/ 750953 w 1501905"/>
                <a:gd name="connsiteY3" fmla="*/ 1501940 h 1501940"/>
                <a:gd name="connsiteX4" fmla="*/ 0 w 1501905"/>
                <a:gd name="connsiteY4" fmla="*/ 750970 h 150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905" h="1501940">
                  <a:moveTo>
                    <a:pt x="0" y="750970"/>
                  </a:moveTo>
                  <a:cubicBezTo>
                    <a:pt x="0" y="336221"/>
                    <a:pt x="336213" y="0"/>
                    <a:pt x="750953" y="0"/>
                  </a:cubicBezTo>
                  <a:cubicBezTo>
                    <a:pt x="1165693" y="0"/>
                    <a:pt x="1501906" y="336221"/>
                    <a:pt x="1501906" y="750970"/>
                  </a:cubicBezTo>
                  <a:cubicBezTo>
                    <a:pt x="1501906" y="1165719"/>
                    <a:pt x="1165693" y="1501940"/>
                    <a:pt x="750953" y="1501940"/>
                  </a:cubicBezTo>
                  <a:cubicBezTo>
                    <a:pt x="336213" y="1501940"/>
                    <a:pt x="0" y="1165719"/>
                    <a:pt x="0" y="75097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62693"/>
                <a:satOff val="-35050"/>
                <a:lumOff val="35077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62693"/>
                <a:satOff val="-35050"/>
                <a:lumOff val="35077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92789" tIns="392796" rIns="392789" bIns="392796" numCol="1" spcCol="1270" anchor="ctr" anchorCtr="0">
              <a:no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33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4050" b="1" i="1" kern="1200" dirty="0">
                  <a:solidFill>
                    <a:schemeClr val="bg1"/>
                  </a:solidFill>
                  <a:latin typeface="+mn-lt"/>
                </a:rPr>
                <a:t>COST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57526" y="5625464"/>
              <a:ext cx="3798595" cy="1000902"/>
            </a:xfrm>
            <a:custGeom>
              <a:avLst/>
              <a:gdLst>
                <a:gd name="connsiteX0" fmla="*/ 0 w 3798595"/>
                <a:gd name="connsiteY0" fmla="*/ 0 h 1000902"/>
                <a:gd name="connsiteX1" fmla="*/ 3798595 w 3798595"/>
                <a:gd name="connsiteY1" fmla="*/ 0 h 1000902"/>
                <a:gd name="connsiteX2" fmla="*/ 3798595 w 3798595"/>
                <a:gd name="connsiteY2" fmla="*/ 1000902 h 1000902"/>
                <a:gd name="connsiteX3" fmla="*/ 0 w 3798595"/>
                <a:gd name="connsiteY3" fmla="*/ 1000902 h 1000902"/>
                <a:gd name="connsiteX4" fmla="*/ 0 w 3798595"/>
                <a:gd name="connsiteY4" fmla="*/ 0 h 100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8595" h="1000902">
                  <a:moveTo>
                    <a:pt x="0" y="0"/>
                  </a:moveTo>
                  <a:lnTo>
                    <a:pt x="3798595" y="0"/>
                  </a:lnTo>
                  <a:lnTo>
                    <a:pt x="3798595" y="1000902"/>
                  </a:lnTo>
                  <a:lnTo>
                    <a:pt x="0" y="10009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3000" b="1" kern="1200" dirty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</a:rPr>
                <a:t>Projektu pieteikumu izstrādei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717014" y="6081710"/>
            <a:ext cx="2136354" cy="8679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800" b="1" dirty="0">
                <a:ln/>
                <a:solidFill>
                  <a:schemeClr val="bg1"/>
                </a:solidFill>
                <a:ea typeface="Verdana" panose="020B0604030504040204" pitchFamily="34" charset="0"/>
              </a:rPr>
              <a:t>Valsts atbalsts </a:t>
            </a:r>
            <a:r>
              <a:rPr lang="en-US" sz="2800" b="1" dirty="0">
                <a:ln/>
                <a:solidFill>
                  <a:schemeClr val="bg1"/>
                </a:solidFill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76347" y="6081710"/>
            <a:ext cx="2460140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800100">
              <a:lnSpc>
                <a:spcPct val="90000"/>
              </a:lnSpc>
              <a:spcBef>
                <a:spcPct val="0"/>
              </a:spcBef>
            </a:pPr>
            <a:r>
              <a:rPr lang="lv-LV" sz="2800" b="1" dirty="0">
                <a:solidFill>
                  <a:schemeClr val="bg1"/>
                </a:solidFill>
                <a:ea typeface="Verdana" panose="020B0604030504040204" pitchFamily="34" charset="0"/>
              </a:rPr>
              <a:t>finansējums</a:t>
            </a:r>
            <a:endParaRPr lang="en-US" sz="2800" b="1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2656" y="3486934"/>
            <a:ext cx="2732960" cy="1348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400" b="1" dirty="0">
                <a:solidFill>
                  <a:schemeClr val="bg1"/>
                </a:solidFill>
              </a:rPr>
              <a:t>EUROPAS </a:t>
            </a:r>
            <a:endParaRPr lang="en-GB" sz="2400" b="1" dirty="0">
              <a:solidFill>
                <a:schemeClr val="bg1"/>
              </a:solidFill>
            </a:endParaRPr>
          </a:p>
          <a:p>
            <a:pPr lvl="0"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400" b="1" dirty="0">
                <a:solidFill>
                  <a:schemeClr val="bg1"/>
                </a:solidFill>
              </a:rPr>
              <a:t>STRUKTŪR</a:t>
            </a:r>
            <a:endParaRPr lang="en-GB" sz="2400" b="1" dirty="0">
              <a:solidFill>
                <a:schemeClr val="bg1"/>
              </a:solidFill>
            </a:endParaRPr>
          </a:p>
          <a:p>
            <a:pPr lvl="0"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400" b="1" dirty="0">
                <a:solidFill>
                  <a:schemeClr val="bg1"/>
                </a:solidFill>
              </a:rPr>
              <a:t>FUNDI</a:t>
            </a:r>
            <a:endParaRPr lang="lv-LV" sz="4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6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F0464-6A01-3352-EB92-563D263F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602" y="269485"/>
            <a:ext cx="16527780" cy="1463565"/>
          </a:xfrm>
        </p:spPr>
        <p:txBody>
          <a:bodyPr anchor="b">
            <a:normAutofit/>
          </a:bodyPr>
          <a:lstStyle/>
          <a:p>
            <a:r>
              <a:rPr lang="lv-LV" sz="4800" b="1" dirty="0"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Atbalsts dalībai COST programmā  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739" y="2522316"/>
            <a:ext cx="16459200" cy="27432"/>
          </a:xfrm>
          <a:custGeom>
            <a:avLst/>
            <a:gdLst>
              <a:gd name="connsiteX0" fmla="*/ 0 w 16459200"/>
              <a:gd name="connsiteY0" fmla="*/ 0 h 27432"/>
              <a:gd name="connsiteX1" fmla="*/ 192024 w 16459200"/>
              <a:gd name="connsiteY1" fmla="*/ 0 h 27432"/>
              <a:gd name="connsiteX2" fmla="*/ 1042416 w 16459200"/>
              <a:gd name="connsiteY2" fmla="*/ 0 h 27432"/>
              <a:gd name="connsiteX3" fmla="*/ 1728216 w 16459200"/>
              <a:gd name="connsiteY3" fmla="*/ 0 h 27432"/>
              <a:gd name="connsiteX4" fmla="*/ 1920240 w 16459200"/>
              <a:gd name="connsiteY4" fmla="*/ 0 h 27432"/>
              <a:gd name="connsiteX5" fmla="*/ 2441448 w 16459200"/>
              <a:gd name="connsiteY5" fmla="*/ 0 h 27432"/>
              <a:gd name="connsiteX6" fmla="*/ 2798064 w 16459200"/>
              <a:gd name="connsiteY6" fmla="*/ 0 h 27432"/>
              <a:gd name="connsiteX7" fmla="*/ 3648456 w 16459200"/>
              <a:gd name="connsiteY7" fmla="*/ 0 h 27432"/>
              <a:gd name="connsiteX8" fmla="*/ 4005072 w 16459200"/>
              <a:gd name="connsiteY8" fmla="*/ 0 h 27432"/>
              <a:gd name="connsiteX9" fmla="*/ 5020056 w 16459200"/>
              <a:gd name="connsiteY9" fmla="*/ 0 h 27432"/>
              <a:gd name="connsiteX10" fmla="*/ 5212080 w 16459200"/>
              <a:gd name="connsiteY10" fmla="*/ 0 h 27432"/>
              <a:gd name="connsiteX11" fmla="*/ 5568696 w 16459200"/>
              <a:gd name="connsiteY11" fmla="*/ 0 h 27432"/>
              <a:gd name="connsiteX12" fmla="*/ 6089904 w 16459200"/>
              <a:gd name="connsiteY12" fmla="*/ 0 h 27432"/>
              <a:gd name="connsiteX13" fmla="*/ 6611112 w 16459200"/>
              <a:gd name="connsiteY13" fmla="*/ 0 h 27432"/>
              <a:gd name="connsiteX14" fmla="*/ 7461504 w 16459200"/>
              <a:gd name="connsiteY14" fmla="*/ 0 h 27432"/>
              <a:gd name="connsiteX15" fmla="*/ 8476488 w 16459200"/>
              <a:gd name="connsiteY15" fmla="*/ 0 h 27432"/>
              <a:gd name="connsiteX16" fmla="*/ 9326880 w 16459200"/>
              <a:gd name="connsiteY16" fmla="*/ 0 h 27432"/>
              <a:gd name="connsiteX17" fmla="*/ 9683496 w 16459200"/>
              <a:gd name="connsiteY17" fmla="*/ 0 h 27432"/>
              <a:gd name="connsiteX18" fmla="*/ 9875520 w 16459200"/>
              <a:gd name="connsiteY18" fmla="*/ 0 h 27432"/>
              <a:gd name="connsiteX19" fmla="*/ 10067544 w 16459200"/>
              <a:gd name="connsiteY19" fmla="*/ 0 h 27432"/>
              <a:gd name="connsiteX20" fmla="*/ 10424160 w 16459200"/>
              <a:gd name="connsiteY20" fmla="*/ 0 h 27432"/>
              <a:gd name="connsiteX21" fmla="*/ 10945368 w 16459200"/>
              <a:gd name="connsiteY21" fmla="*/ 0 h 27432"/>
              <a:gd name="connsiteX22" fmla="*/ 11795760 w 16459200"/>
              <a:gd name="connsiteY22" fmla="*/ 0 h 27432"/>
              <a:gd name="connsiteX23" fmla="*/ 12152376 w 16459200"/>
              <a:gd name="connsiteY23" fmla="*/ 0 h 27432"/>
              <a:gd name="connsiteX24" fmla="*/ 12838176 w 16459200"/>
              <a:gd name="connsiteY24" fmla="*/ 0 h 27432"/>
              <a:gd name="connsiteX25" fmla="*/ 13853160 w 16459200"/>
              <a:gd name="connsiteY25" fmla="*/ 0 h 27432"/>
              <a:gd name="connsiteX26" fmla="*/ 14209776 w 16459200"/>
              <a:gd name="connsiteY26" fmla="*/ 0 h 27432"/>
              <a:gd name="connsiteX27" fmla="*/ 14895576 w 16459200"/>
              <a:gd name="connsiteY27" fmla="*/ 0 h 27432"/>
              <a:gd name="connsiteX28" fmla="*/ 15581376 w 16459200"/>
              <a:gd name="connsiteY28" fmla="*/ 0 h 27432"/>
              <a:gd name="connsiteX29" fmla="*/ 15773400 w 16459200"/>
              <a:gd name="connsiteY29" fmla="*/ 0 h 27432"/>
              <a:gd name="connsiteX30" fmla="*/ 16459200 w 16459200"/>
              <a:gd name="connsiteY30" fmla="*/ 0 h 27432"/>
              <a:gd name="connsiteX31" fmla="*/ 16459200 w 16459200"/>
              <a:gd name="connsiteY31" fmla="*/ 27432 h 27432"/>
              <a:gd name="connsiteX32" fmla="*/ 15444216 w 16459200"/>
              <a:gd name="connsiteY32" fmla="*/ 27432 h 27432"/>
              <a:gd name="connsiteX33" fmla="*/ 15087600 w 16459200"/>
              <a:gd name="connsiteY33" fmla="*/ 27432 h 27432"/>
              <a:gd name="connsiteX34" fmla="*/ 14401800 w 16459200"/>
              <a:gd name="connsiteY34" fmla="*/ 27432 h 27432"/>
              <a:gd name="connsiteX35" fmla="*/ 13551408 w 16459200"/>
              <a:gd name="connsiteY35" fmla="*/ 27432 h 27432"/>
              <a:gd name="connsiteX36" fmla="*/ 13030200 w 16459200"/>
              <a:gd name="connsiteY36" fmla="*/ 27432 h 27432"/>
              <a:gd name="connsiteX37" fmla="*/ 12179808 w 16459200"/>
              <a:gd name="connsiteY37" fmla="*/ 27432 h 27432"/>
              <a:gd name="connsiteX38" fmla="*/ 11329416 w 16459200"/>
              <a:gd name="connsiteY38" fmla="*/ 27432 h 27432"/>
              <a:gd name="connsiteX39" fmla="*/ 10479024 w 16459200"/>
              <a:gd name="connsiteY39" fmla="*/ 27432 h 27432"/>
              <a:gd name="connsiteX40" fmla="*/ 9793224 w 16459200"/>
              <a:gd name="connsiteY40" fmla="*/ 27432 h 27432"/>
              <a:gd name="connsiteX41" fmla="*/ 9436608 w 16459200"/>
              <a:gd name="connsiteY41" fmla="*/ 27432 h 27432"/>
              <a:gd name="connsiteX42" fmla="*/ 9079992 w 16459200"/>
              <a:gd name="connsiteY42" fmla="*/ 27432 h 27432"/>
              <a:gd name="connsiteX43" fmla="*/ 8229600 w 16459200"/>
              <a:gd name="connsiteY43" fmla="*/ 27432 h 27432"/>
              <a:gd name="connsiteX44" fmla="*/ 7543800 w 16459200"/>
              <a:gd name="connsiteY44" fmla="*/ 27432 h 27432"/>
              <a:gd name="connsiteX45" fmla="*/ 7187184 w 16459200"/>
              <a:gd name="connsiteY45" fmla="*/ 27432 h 27432"/>
              <a:gd name="connsiteX46" fmla="*/ 6830568 w 16459200"/>
              <a:gd name="connsiteY46" fmla="*/ 27432 h 27432"/>
              <a:gd name="connsiteX47" fmla="*/ 6473952 w 16459200"/>
              <a:gd name="connsiteY47" fmla="*/ 27432 h 27432"/>
              <a:gd name="connsiteX48" fmla="*/ 5788152 w 16459200"/>
              <a:gd name="connsiteY48" fmla="*/ 27432 h 27432"/>
              <a:gd name="connsiteX49" fmla="*/ 5431536 w 16459200"/>
              <a:gd name="connsiteY49" fmla="*/ 27432 h 27432"/>
              <a:gd name="connsiteX50" fmla="*/ 4910328 w 16459200"/>
              <a:gd name="connsiteY50" fmla="*/ 27432 h 27432"/>
              <a:gd name="connsiteX51" fmla="*/ 4389120 w 16459200"/>
              <a:gd name="connsiteY51" fmla="*/ 27432 h 27432"/>
              <a:gd name="connsiteX52" fmla="*/ 3374136 w 16459200"/>
              <a:gd name="connsiteY52" fmla="*/ 27432 h 27432"/>
              <a:gd name="connsiteX53" fmla="*/ 2852928 w 16459200"/>
              <a:gd name="connsiteY53" fmla="*/ 27432 h 27432"/>
              <a:gd name="connsiteX54" fmla="*/ 2331720 w 16459200"/>
              <a:gd name="connsiteY54" fmla="*/ 27432 h 27432"/>
              <a:gd name="connsiteX55" fmla="*/ 1316736 w 16459200"/>
              <a:gd name="connsiteY55" fmla="*/ 27432 h 27432"/>
              <a:gd name="connsiteX56" fmla="*/ 1124712 w 16459200"/>
              <a:gd name="connsiteY56" fmla="*/ 27432 h 27432"/>
              <a:gd name="connsiteX57" fmla="*/ 0 w 16459200"/>
              <a:gd name="connsiteY57" fmla="*/ 27432 h 27432"/>
              <a:gd name="connsiteX58" fmla="*/ 0 w 16459200"/>
              <a:gd name="connsiteY5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6459200" h="27432" fill="none" extrusionOk="0">
                <a:moveTo>
                  <a:pt x="0" y="0"/>
                </a:moveTo>
                <a:cubicBezTo>
                  <a:pt x="47956" y="-7424"/>
                  <a:pt x="130909" y="-3461"/>
                  <a:pt x="192024" y="0"/>
                </a:cubicBezTo>
                <a:cubicBezTo>
                  <a:pt x="253139" y="3461"/>
                  <a:pt x="713864" y="27473"/>
                  <a:pt x="1042416" y="0"/>
                </a:cubicBezTo>
                <a:cubicBezTo>
                  <a:pt x="1370968" y="-27473"/>
                  <a:pt x="1433592" y="6590"/>
                  <a:pt x="1728216" y="0"/>
                </a:cubicBezTo>
                <a:cubicBezTo>
                  <a:pt x="2022840" y="-6590"/>
                  <a:pt x="1862554" y="2847"/>
                  <a:pt x="1920240" y="0"/>
                </a:cubicBezTo>
                <a:cubicBezTo>
                  <a:pt x="1977926" y="-2847"/>
                  <a:pt x="2325911" y="-6884"/>
                  <a:pt x="2441448" y="0"/>
                </a:cubicBezTo>
                <a:cubicBezTo>
                  <a:pt x="2556985" y="6884"/>
                  <a:pt x="2631822" y="6977"/>
                  <a:pt x="2798064" y="0"/>
                </a:cubicBezTo>
                <a:cubicBezTo>
                  <a:pt x="2964306" y="-6977"/>
                  <a:pt x="3274078" y="-12213"/>
                  <a:pt x="3648456" y="0"/>
                </a:cubicBezTo>
                <a:cubicBezTo>
                  <a:pt x="4022834" y="12213"/>
                  <a:pt x="3857573" y="-925"/>
                  <a:pt x="4005072" y="0"/>
                </a:cubicBezTo>
                <a:cubicBezTo>
                  <a:pt x="4152571" y="925"/>
                  <a:pt x="4671117" y="36098"/>
                  <a:pt x="5020056" y="0"/>
                </a:cubicBezTo>
                <a:cubicBezTo>
                  <a:pt x="5368995" y="-36098"/>
                  <a:pt x="5129234" y="2763"/>
                  <a:pt x="5212080" y="0"/>
                </a:cubicBezTo>
                <a:cubicBezTo>
                  <a:pt x="5294926" y="-2763"/>
                  <a:pt x="5456351" y="-1340"/>
                  <a:pt x="5568696" y="0"/>
                </a:cubicBezTo>
                <a:cubicBezTo>
                  <a:pt x="5681041" y="1340"/>
                  <a:pt x="5957028" y="11791"/>
                  <a:pt x="6089904" y="0"/>
                </a:cubicBezTo>
                <a:cubicBezTo>
                  <a:pt x="6222780" y="-11791"/>
                  <a:pt x="6485557" y="8010"/>
                  <a:pt x="6611112" y="0"/>
                </a:cubicBezTo>
                <a:cubicBezTo>
                  <a:pt x="6736667" y="-8010"/>
                  <a:pt x="7207166" y="34517"/>
                  <a:pt x="7461504" y="0"/>
                </a:cubicBezTo>
                <a:cubicBezTo>
                  <a:pt x="7715842" y="-34517"/>
                  <a:pt x="7997652" y="4727"/>
                  <a:pt x="8476488" y="0"/>
                </a:cubicBezTo>
                <a:cubicBezTo>
                  <a:pt x="8955324" y="-4727"/>
                  <a:pt x="9009263" y="-31226"/>
                  <a:pt x="9326880" y="0"/>
                </a:cubicBezTo>
                <a:cubicBezTo>
                  <a:pt x="9644497" y="31226"/>
                  <a:pt x="9567141" y="-14781"/>
                  <a:pt x="9683496" y="0"/>
                </a:cubicBezTo>
                <a:cubicBezTo>
                  <a:pt x="9799851" y="14781"/>
                  <a:pt x="9804032" y="8468"/>
                  <a:pt x="9875520" y="0"/>
                </a:cubicBezTo>
                <a:cubicBezTo>
                  <a:pt x="9947008" y="-8468"/>
                  <a:pt x="9977677" y="-8510"/>
                  <a:pt x="10067544" y="0"/>
                </a:cubicBezTo>
                <a:cubicBezTo>
                  <a:pt x="10157411" y="8510"/>
                  <a:pt x="10259211" y="-4808"/>
                  <a:pt x="10424160" y="0"/>
                </a:cubicBezTo>
                <a:cubicBezTo>
                  <a:pt x="10589109" y="4808"/>
                  <a:pt x="10698874" y="12995"/>
                  <a:pt x="10945368" y="0"/>
                </a:cubicBezTo>
                <a:cubicBezTo>
                  <a:pt x="11191862" y="-12995"/>
                  <a:pt x="11497620" y="30979"/>
                  <a:pt x="11795760" y="0"/>
                </a:cubicBezTo>
                <a:cubicBezTo>
                  <a:pt x="12093900" y="-30979"/>
                  <a:pt x="12033359" y="17306"/>
                  <a:pt x="12152376" y="0"/>
                </a:cubicBezTo>
                <a:cubicBezTo>
                  <a:pt x="12271393" y="-17306"/>
                  <a:pt x="12698740" y="-6151"/>
                  <a:pt x="12838176" y="0"/>
                </a:cubicBezTo>
                <a:cubicBezTo>
                  <a:pt x="12977612" y="6151"/>
                  <a:pt x="13351157" y="-21667"/>
                  <a:pt x="13853160" y="0"/>
                </a:cubicBezTo>
                <a:cubicBezTo>
                  <a:pt x="14355163" y="21667"/>
                  <a:pt x="14035345" y="-172"/>
                  <a:pt x="14209776" y="0"/>
                </a:cubicBezTo>
                <a:cubicBezTo>
                  <a:pt x="14384207" y="172"/>
                  <a:pt x="14629222" y="-31393"/>
                  <a:pt x="14895576" y="0"/>
                </a:cubicBezTo>
                <a:cubicBezTo>
                  <a:pt x="15161930" y="31393"/>
                  <a:pt x="15418721" y="3319"/>
                  <a:pt x="15581376" y="0"/>
                </a:cubicBezTo>
                <a:cubicBezTo>
                  <a:pt x="15744031" y="-3319"/>
                  <a:pt x="15695632" y="-9543"/>
                  <a:pt x="15773400" y="0"/>
                </a:cubicBezTo>
                <a:cubicBezTo>
                  <a:pt x="15851168" y="9543"/>
                  <a:pt x="16150974" y="-26032"/>
                  <a:pt x="16459200" y="0"/>
                </a:cubicBezTo>
                <a:cubicBezTo>
                  <a:pt x="16459222" y="9322"/>
                  <a:pt x="16459920" y="14106"/>
                  <a:pt x="16459200" y="27432"/>
                </a:cubicBezTo>
                <a:cubicBezTo>
                  <a:pt x="16249330" y="65783"/>
                  <a:pt x="15931504" y="34569"/>
                  <a:pt x="15444216" y="27432"/>
                </a:cubicBezTo>
                <a:cubicBezTo>
                  <a:pt x="14956928" y="20295"/>
                  <a:pt x="15245263" y="43793"/>
                  <a:pt x="15087600" y="27432"/>
                </a:cubicBezTo>
                <a:cubicBezTo>
                  <a:pt x="14929937" y="11071"/>
                  <a:pt x="14595147" y="61679"/>
                  <a:pt x="14401800" y="27432"/>
                </a:cubicBezTo>
                <a:cubicBezTo>
                  <a:pt x="14208453" y="-6815"/>
                  <a:pt x="13937267" y="-2756"/>
                  <a:pt x="13551408" y="27432"/>
                </a:cubicBezTo>
                <a:cubicBezTo>
                  <a:pt x="13165549" y="57620"/>
                  <a:pt x="13244142" y="31152"/>
                  <a:pt x="13030200" y="27432"/>
                </a:cubicBezTo>
                <a:cubicBezTo>
                  <a:pt x="12816258" y="23712"/>
                  <a:pt x="12596900" y="37491"/>
                  <a:pt x="12179808" y="27432"/>
                </a:cubicBezTo>
                <a:cubicBezTo>
                  <a:pt x="11762716" y="17373"/>
                  <a:pt x="11577023" y="27593"/>
                  <a:pt x="11329416" y="27432"/>
                </a:cubicBezTo>
                <a:cubicBezTo>
                  <a:pt x="11081809" y="27271"/>
                  <a:pt x="10723385" y="19623"/>
                  <a:pt x="10479024" y="27432"/>
                </a:cubicBezTo>
                <a:cubicBezTo>
                  <a:pt x="10234663" y="35241"/>
                  <a:pt x="9989517" y="31460"/>
                  <a:pt x="9793224" y="27432"/>
                </a:cubicBezTo>
                <a:cubicBezTo>
                  <a:pt x="9596931" y="23404"/>
                  <a:pt x="9533524" y="22036"/>
                  <a:pt x="9436608" y="27432"/>
                </a:cubicBezTo>
                <a:cubicBezTo>
                  <a:pt x="9339692" y="32828"/>
                  <a:pt x="9173466" y="18472"/>
                  <a:pt x="9079992" y="27432"/>
                </a:cubicBezTo>
                <a:cubicBezTo>
                  <a:pt x="8986518" y="36392"/>
                  <a:pt x="8593794" y="42926"/>
                  <a:pt x="8229600" y="27432"/>
                </a:cubicBezTo>
                <a:cubicBezTo>
                  <a:pt x="7865406" y="11938"/>
                  <a:pt x="7848302" y="3496"/>
                  <a:pt x="7543800" y="27432"/>
                </a:cubicBezTo>
                <a:cubicBezTo>
                  <a:pt x="7239298" y="51368"/>
                  <a:pt x="7267744" y="29308"/>
                  <a:pt x="7187184" y="27432"/>
                </a:cubicBezTo>
                <a:cubicBezTo>
                  <a:pt x="7106624" y="25556"/>
                  <a:pt x="6904393" y="10681"/>
                  <a:pt x="6830568" y="27432"/>
                </a:cubicBezTo>
                <a:cubicBezTo>
                  <a:pt x="6756743" y="44183"/>
                  <a:pt x="6651191" y="39884"/>
                  <a:pt x="6473952" y="27432"/>
                </a:cubicBezTo>
                <a:cubicBezTo>
                  <a:pt x="6296713" y="14980"/>
                  <a:pt x="6119980" y="24308"/>
                  <a:pt x="5788152" y="27432"/>
                </a:cubicBezTo>
                <a:cubicBezTo>
                  <a:pt x="5456324" y="30556"/>
                  <a:pt x="5529306" y="26210"/>
                  <a:pt x="5431536" y="27432"/>
                </a:cubicBezTo>
                <a:cubicBezTo>
                  <a:pt x="5333766" y="28654"/>
                  <a:pt x="5016672" y="6571"/>
                  <a:pt x="4910328" y="27432"/>
                </a:cubicBezTo>
                <a:cubicBezTo>
                  <a:pt x="4803984" y="48293"/>
                  <a:pt x="4553431" y="43362"/>
                  <a:pt x="4389120" y="27432"/>
                </a:cubicBezTo>
                <a:cubicBezTo>
                  <a:pt x="4224809" y="11502"/>
                  <a:pt x="3616062" y="38135"/>
                  <a:pt x="3374136" y="27432"/>
                </a:cubicBezTo>
                <a:cubicBezTo>
                  <a:pt x="3132210" y="16729"/>
                  <a:pt x="3042843" y="45542"/>
                  <a:pt x="2852928" y="27432"/>
                </a:cubicBezTo>
                <a:cubicBezTo>
                  <a:pt x="2663013" y="9322"/>
                  <a:pt x="2455267" y="47011"/>
                  <a:pt x="2331720" y="27432"/>
                </a:cubicBezTo>
                <a:cubicBezTo>
                  <a:pt x="2208173" y="7853"/>
                  <a:pt x="1589346" y="70708"/>
                  <a:pt x="1316736" y="27432"/>
                </a:cubicBezTo>
                <a:cubicBezTo>
                  <a:pt x="1044126" y="-15844"/>
                  <a:pt x="1186720" y="35239"/>
                  <a:pt x="1124712" y="27432"/>
                </a:cubicBezTo>
                <a:cubicBezTo>
                  <a:pt x="1062704" y="19625"/>
                  <a:pt x="503031" y="33212"/>
                  <a:pt x="0" y="27432"/>
                </a:cubicBezTo>
                <a:cubicBezTo>
                  <a:pt x="-1295" y="16310"/>
                  <a:pt x="-432" y="13385"/>
                  <a:pt x="0" y="0"/>
                </a:cubicBezTo>
                <a:close/>
              </a:path>
              <a:path w="16459200" h="27432" stroke="0" extrusionOk="0">
                <a:moveTo>
                  <a:pt x="0" y="0"/>
                </a:moveTo>
                <a:cubicBezTo>
                  <a:pt x="169209" y="4271"/>
                  <a:pt x="248605" y="9913"/>
                  <a:pt x="356616" y="0"/>
                </a:cubicBezTo>
                <a:cubicBezTo>
                  <a:pt x="464627" y="-9913"/>
                  <a:pt x="484749" y="7422"/>
                  <a:pt x="548640" y="0"/>
                </a:cubicBezTo>
                <a:cubicBezTo>
                  <a:pt x="612531" y="-7422"/>
                  <a:pt x="809859" y="-22"/>
                  <a:pt x="905256" y="0"/>
                </a:cubicBezTo>
                <a:cubicBezTo>
                  <a:pt x="1000653" y="22"/>
                  <a:pt x="1309175" y="26161"/>
                  <a:pt x="1591056" y="0"/>
                </a:cubicBezTo>
                <a:cubicBezTo>
                  <a:pt x="1872937" y="-26161"/>
                  <a:pt x="2030413" y="-34546"/>
                  <a:pt x="2441448" y="0"/>
                </a:cubicBezTo>
                <a:cubicBezTo>
                  <a:pt x="2852483" y="34546"/>
                  <a:pt x="3014836" y="32798"/>
                  <a:pt x="3456432" y="0"/>
                </a:cubicBezTo>
                <a:cubicBezTo>
                  <a:pt x="3898028" y="-32798"/>
                  <a:pt x="4190634" y="34192"/>
                  <a:pt x="4471416" y="0"/>
                </a:cubicBezTo>
                <a:cubicBezTo>
                  <a:pt x="4752198" y="-34192"/>
                  <a:pt x="4816290" y="10056"/>
                  <a:pt x="4992624" y="0"/>
                </a:cubicBezTo>
                <a:cubicBezTo>
                  <a:pt x="5168958" y="-10056"/>
                  <a:pt x="5425571" y="37166"/>
                  <a:pt x="5843016" y="0"/>
                </a:cubicBezTo>
                <a:cubicBezTo>
                  <a:pt x="6260461" y="-37166"/>
                  <a:pt x="6243365" y="-11909"/>
                  <a:pt x="6528816" y="0"/>
                </a:cubicBezTo>
                <a:cubicBezTo>
                  <a:pt x="6814267" y="11909"/>
                  <a:pt x="6865850" y="-3059"/>
                  <a:pt x="7050024" y="0"/>
                </a:cubicBezTo>
                <a:cubicBezTo>
                  <a:pt x="7234198" y="3059"/>
                  <a:pt x="7529059" y="-29032"/>
                  <a:pt x="7900416" y="0"/>
                </a:cubicBezTo>
                <a:cubicBezTo>
                  <a:pt x="8271773" y="29032"/>
                  <a:pt x="8040284" y="2293"/>
                  <a:pt x="8092440" y="0"/>
                </a:cubicBezTo>
                <a:cubicBezTo>
                  <a:pt x="8144596" y="-2293"/>
                  <a:pt x="8377772" y="18969"/>
                  <a:pt x="8613648" y="0"/>
                </a:cubicBezTo>
                <a:cubicBezTo>
                  <a:pt x="8849524" y="-18969"/>
                  <a:pt x="9039253" y="20479"/>
                  <a:pt x="9299448" y="0"/>
                </a:cubicBezTo>
                <a:cubicBezTo>
                  <a:pt x="9559643" y="-20479"/>
                  <a:pt x="9864452" y="14915"/>
                  <a:pt x="10149840" y="0"/>
                </a:cubicBezTo>
                <a:cubicBezTo>
                  <a:pt x="10435228" y="-14915"/>
                  <a:pt x="10504375" y="14787"/>
                  <a:pt x="10835640" y="0"/>
                </a:cubicBezTo>
                <a:cubicBezTo>
                  <a:pt x="11166905" y="-14787"/>
                  <a:pt x="11598715" y="31089"/>
                  <a:pt x="11850624" y="0"/>
                </a:cubicBezTo>
                <a:cubicBezTo>
                  <a:pt x="12102533" y="-31089"/>
                  <a:pt x="11992592" y="4447"/>
                  <a:pt x="12042648" y="0"/>
                </a:cubicBezTo>
                <a:cubicBezTo>
                  <a:pt x="12092704" y="-4447"/>
                  <a:pt x="12426578" y="2532"/>
                  <a:pt x="12728448" y="0"/>
                </a:cubicBezTo>
                <a:cubicBezTo>
                  <a:pt x="13030318" y="-2532"/>
                  <a:pt x="12877528" y="-7149"/>
                  <a:pt x="12920472" y="0"/>
                </a:cubicBezTo>
                <a:cubicBezTo>
                  <a:pt x="12963416" y="7149"/>
                  <a:pt x="13485109" y="-36483"/>
                  <a:pt x="13935456" y="0"/>
                </a:cubicBezTo>
                <a:cubicBezTo>
                  <a:pt x="14385803" y="36483"/>
                  <a:pt x="14219125" y="12279"/>
                  <a:pt x="14292072" y="0"/>
                </a:cubicBezTo>
                <a:cubicBezTo>
                  <a:pt x="14365019" y="-12279"/>
                  <a:pt x="14443877" y="8821"/>
                  <a:pt x="14484096" y="0"/>
                </a:cubicBezTo>
                <a:cubicBezTo>
                  <a:pt x="14524315" y="-8821"/>
                  <a:pt x="14905426" y="-30068"/>
                  <a:pt x="15169896" y="0"/>
                </a:cubicBezTo>
                <a:cubicBezTo>
                  <a:pt x="15434366" y="30068"/>
                  <a:pt x="15424434" y="12479"/>
                  <a:pt x="15526512" y="0"/>
                </a:cubicBezTo>
                <a:cubicBezTo>
                  <a:pt x="15628590" y="-12479"/>
                  <a:pt x="16062010" y="-12069"/>
                  <a:pt x="16459200" y="0"/>
                </a:cubicBezTo>
                <a:cubicBezTo>
                  <a:pt x="16459049" y="7706"/>
                  <a:pt x="16460087" y="13931"/>
                  <a:pt x="16459200" y="27432"/>
                </a:cubicBezTo>
                <a:cubicBezTo>
                  <a:pt x="16315339" y="20935"/>
                  <a:pt x="16231909" y="42819"/>
                  <a:pt x="16102584" y="27432"/>
                </a:cubicBezTo>
                <a:cubicBezTo>
                  <a:pt x="15973259" y="12045"/>
                  <a:pt x="15580560" y="51242"/>
                  <a:pt x="15416784" y="27432"/>
                </a:cubicBezTo>
                <a:cubicBezTo>
                  <a:pt x="15253008" y="3622"/>
                  <a:pt x="15181626" y="26334"/>
                  <a:pt x="15060168" y="27432"/>
                </a:cubicBezTo>
                <a:cubicBezTo>
                  <a:pt x="14938710" y="28530"/>
                  <a:pt x="14400846" y="21299"/>
                  <a:pt x="14209776" y="27432"/>
                </a:cubicBezTo>
                <a:cubicBezTo>
                  <a:pt x="14018706" y="33565"/>
                  <a:pt x="13805385" y="48505"/>
                  <a:pt x="13688568" y="27432"/>
                </a:cubicBezTo>
                <a:cubicBezTo>
                  <a:pt x="13571751" y="6359"/>
                  <a:pt x="13472548" y="26552"/>
                  <a:pt x="13331952" y="27432"/>
                </a:cubicBezTo>
                <a:cubicBezTo>
                  <a:pt x="13191356" y="28312"/>
                  <a:pt x="13234055" y="20883"/>
                  <a:pt x="13139928" y="27432"/>
                </a:cubicBezTo>
                <a:cubicBezTo>
                  <a:pt x="13045801" y="33981"/>
                  <a:pt x="12707747" y="18669"/>
                  <a:pt x="12454128" y="27432"/>
                </a:cubicBezTo>
                <a:cubicBezTo>
                  <a:pt x="12200509" y="36195"/>
                  <a:pt x="11974339" y="1821"/>
                  <a:pt x="11603736" y="27432"/>
                </a:cubicBezTo>
                <a:cubicBezTo>
                  <a:pt x="11233133" y="53043"/>
                  <a:pt x="11202281" y="15642"/>
                  <a:pt x="10917936" y="27432"/>
                </a:cubicBezTo>
                <a:cubicBezTo>
                  <a:pt x="10633591" y="39222"/>
                  <a:pt x="10351188" y="-7651"/>
                  <a:pt x="9902952" y="27432"/>
                </a:cubicBezTo>
                <a:cubicBezTo>
                  <a:pt x="9454716" y="62515"/>
                  <a:pt x="9540812" y="35851"/>
                  <a:pt x="9381744" y="27432"/>
                </a:cubicBezTo>
                <a:cubicBezTo>
                  <a:pt x="9222676" y="19013"/>
                  <a:pt x="9279274" y="24639"/>
                  <a:pt x="9189720" y="27432"/>
                </a:cubicBezTo>
                <a:cubicBezTo>
                  <a:pt x="9100166" y="30225"/>
                  <a:pt x="9040114" y="24993"/>
                  <a:pt x="8997696" y="27432"/>
                </a:cubicBezTo>
                <a:cubicBezTo>
                  <a:pt x="8955278" y="29871"/>
                  <a:pt x="8568270" y="-9750"/>
                  <a:pt x="8147304" y="27432"/>
                </a:cubicBezTo>
                <a:cubicBezTo>
                  <a:pt x="7726338" y="64614"/>
                  <a:pt x="7756575" y="58097"/>
                  <a:pt x="7461504" y="27432"/>
                </a:cubicBezTo>
                <a:cubicBezTo>
                  <a:pt x="7166433" y="-3233"/>
                  <a:pt x="6691777" y="23003"/>
                  <a:pt x="6446520" y="27432"/>
                </a:cubicBezTo>
                <a:cubicBezTo>
                  <a:pt x="6201263" y="31861"/>
                  <a:pt x="6055564" y="5822"/>
                  <a:pt x="5760720" y="27432"/>
                </a:cubicBezTo>
                <a:cubicBezTo>
                  <a:pt x="5465876" y="49042"/>
                  <a:pt x="5182562" y="-15037"/>
                  <a:pt x="4910328" y="27432"/>
                </a:cubicBezTo>
                <a:cubicBezTo>
                  <a:pt x="4638094" y="69901"/>
                  <a:pt x="4524349" y="1902"/>
                  <a:pt x="4224528" y="27432"/>
                </a:cubicBezTo>
                <a:cubicBezTo>
                  <a:pt x="3924707" y="52962"/>
                  <a:pt x="3780041" y="5974"/>
                  <a:pt x="3538728" y="27432"/>
                </a:cubicBezTo>
                <a:cubicBezTo>
                  <a:pt x="3297415" y="48890"/>
                  <a:pt x="3195183" y="15951"/>
                  <a:pt x="3017520" y="27432"/>
                </a:cubicBezTo>
                <a:cubicBezTo>
                  <a:pt x="2839857" y="38913"/>
                  <a:pt x="2369331" y="20768"/>
                  <a:pt x="2167128" y="27432"/>
                </a:cubicBezTo>
                <a:cubicBezTo>
                  <a:pt x="1964925" y="34096"/>
                  <a:pt x="1784521" y="20363"/>
                  <a:pt x="1481328" y="27432"/>
                </a:cubicBezTo>
                <a:cubicBezTo>
                  <a:pt x="1178135" y="34501"/>
                  <a:pt x="971590" y="55923"/>
                  <a:pt x="630936" y="27432"/>
                </a:cubicBezTo>
                <a:cubicBezTo>
                  <a:pt x="290282" y="-1059"/>
                  <a:pt x="133182" y="8818"/>
                  <a:pt x="0" y="27432"/>
                </a:cubicBezTo>
                <a:cubicBezTo>
                  <a:pt x="-1246" y="21545"/>
                  <a:pt x="-1312" y="1278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E9B6-2BA3-2895-3439-E30696CAD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39" y="3106974"/>
            <a:ext cx="10070328" cy="617875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Lai nodrošinātu pilnvērtīgu dalību COST akcijā, Latvijas Zinātnes padome var piešķirt finansiālu atbalstu  šādu izdevumu segšanai:</a:t>
            </a:r>
          </a:p>
          <a:p>
            <a:pPr marL="0" indent="0">
              <a:lnSpc>
                <a:spcPct val="90000"/>
              </a:lnSpc>
              <a:buNone/>
            </a:pPr>
            <a:endParaRPr lang="lv-LV" sz="28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lv-LV" sz="2800" b="1" dirty="0"/>
              <a:t>dalībai</a:t>
            </a:r>
            <a:r>
              <a:rPr lang="lv-LV" sz="2800" dirty="0"/>
              <a:t> COST akcijas ietvaros organizētajos pasākumos (</a:t>
            </a:r>
            <a:r>
              <a:rPr lang="lv-LV" sz="2800" b="1" dirty="0"/>
              <a:t>zinātniskās konferencēs, semināros vai apmācības pasākumos jaunajiem zinātniekiem</a:t>
            </a:r>
            <a:r>
              <a:rPr lang="lv-LV" sz="2800" dirty="0"/>
              <a:t>);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lv-LV" sz="28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lv-LV" sz="2800" b="1" dirty="0"/>
              <a:t>COST akcijas koordinatora funkciju izpildei</a:t>
            </a:r>
            <a:r>
              <a:rPr lang="lv-LV" sz="2800" dirty="0"/>
              <a:t>, līdzfinansējot šīs aktivitātes administrēšanas izdevumus un sedzot pievienotās vērtības nodokļa izdevumus;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lv-LV" sz="2800" dirty="0"/>
          </a:p>
          <a:p>
            <a:pPr marL="0" indent="0">
              <a:lnSpc>
                <a:spcPct val="90000"/>
              </a:lnSpc>
              <a:buNone/>
            </a:pPr>
            <a:r>
              <a:rPr lang="lv-LV" sz="2800" dirty="0"/>
              <a:t>- COST akcijas ietvaros plānoto </a:t>
            </a:r>
            <a:r>
              <a:rPr lang="lv-LV" sz="2800" b="1" dirty="0"/>
              <a:t>starptautisko pasākumu </a:t>
            </a:r>
            <a:r>
              <a:rPr lang="lv-LV" sz="2800" dirty="0"/>
              <a:t>(zinātniskas konferences, semināri, apmācības pasākumi vai vasaras skolas) </a:t>
            </a:r>
            <a:r>
              <a:rPr lang="lv-LV" sz="2800" b="1" dirty="0"/>
              <a:t>organizēšanai un norisei Latvijā.</a:t>
            </a:r>
          </a:p>
          <a:p>
            <a:pPr>
              <a:lnSpc>
                <a:spcPct val="90000"/>
              </a:lnSpc>
            </a:pPr>
            <a:endParaRPr lang="lv-LV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CD36A-C1B1-8242-E59F-2EAAD5DE91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90" r="11888" b="8"/>
          <a:stretch/>
        </p:blipFill>
        <p:spPr>
          <a:xfrm>
            <a:off x="11277600" y="3543300"/>
            <a:ext cx="5911596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B885B-A666-D231-E853-E2921134B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51" y="1730358"/>
            <a:ext cx="4800600" cy="6691744"/>
          </a:xfrm>
        </p:spPr>
        <p:txBody>
          <a:bodyPr>
            <a:normAutofit/>
          </a:bodyPr>
          <a:lstStyle/>
          <a:p>
            <a:r>
              <a:rPr lang="lv-LV" b="1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Atbalsts projektu pieteikumu izstrādei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3" y="3683218"/>
            <a:ext cx="6125149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82B1A-41E7-53C4-76D3-C71E56719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962" y="887016"/>
            <a:ext cx="10359736" cy="83784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Eiropas Struktūrfondu 2021.–2027. gadam 1.1.1. specifiskā atbalsta mērķa “Pētniecības un inovāciju kapacitātes stiprināšana un progresīvu tehnoloģiju ieviešana kopējā P&amp;A sistēmā” </a:t>
            </a:r>
            <a:r>
              <a:rPr lang="lv-LV" b="1" dirty="0"/>
              <a:t>1.1.1.5. pasākuma “Latvijas pilnvērtīga dalība Apvārsnis Eiropa programmā, tajā skaitā nodrošinot kompleksu atbalsta instrumentu klāstu un sasaisti ar RIS3 specializācijas jomu attīstīšanu” 1.kārtas </a:t>
            </a:r>
            <a:r>
              <a:rPr lang="lv-LV" dirty="0"/>
              <a:t>ietvaros  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tiks sniegts atbalsts </a:t>
            </a:r>
            <a:r>
              <a:rPr lang="lv-LV" b="1" dirty="0"/>
              <a:t>Apvārsnis Eiropa apakšprogrammu konkursos iesniegtu un virs kvalitātes sliekšņa novērtētu ar saimniecisku darbību nesaistītu projektu sagatavošanai </a:t>
            </a:r>
            <a:r>
              <a:rPr lang="lv-LV" u="sng" dirty="0"/>
              <a:t>biedrībām un nodibinājumiem</a:t>
            </a:r>
            <a:r>
              <a:rPr lang="lv-LV" dirty="0"/>
              <a:t>, kuri ir LR zinātnisko institūciju reģistrā reģistrētas zinātniskās institūcijas.</a:t>
            </a:r>
          </a:p>
        </p:txBody>
      </p:sp>
    </p:spTree>
    <p:extLst>
      <p:ext uri="{BB962C8B-B14F-4D97-AF65-F5344CB8AC3E}">
        <p14:creationId xmlns:p14="http://schemas.microsoft.com/office/powerpoint/2010/main" val="149048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" y="0"/>
            <a:ext cx="18287997" cy="325504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124228" y="0"/>
            <a:ext cx="6145817" cy="325599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515969" y="-7515065"/>
            <a:ext cx="3256064" cy="18288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EC740-9E53-7858-4816-D907126C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346" y="523297"/>
            <a:ext cx="14577166" cy="2364669"/>
          </a:xfrm>
        </p:spPr>
        <p:txBody>
          <a:bodyPr anchor="ctr">
            <a:normAutofit/>
          </a:bodyPr>
          <a:lstStyle/>
          <a:p>
            <a:r>
              <a:rPr lang="lv-LV" sz="6000">
                <a:solidFill>
                  <a:srgbClr val="FFFFFF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Atbalsts Baltic Bonus programmas ietvaros</a:t>
            </a:r>
            <a:endParaRPr lang="lv-LV" sz="6000" dirty="0">
              <a:solidFill>
                <a:srgbClr val="FFFFFF"/>
              </a:solidFill>
              <a:latin typeface="Open Sans Bold Bold" panose="020B0604020202020204" charset="0"/>
              <a:ea typeface="Open Sans Bold Bold" panose="020B0604020202020204" charset="0"/>
              <a:cs typeface="Open Sans Bold Bold" panose="020B060402020202020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F79A74-D620-7A3F-E0FB-B17FE4EF8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627225"/>
              </p:ext>
            </p:extLst>
          </p:nvPr>
        </p:nvGraphicFramePr>
        <p:xfrm>
          <a:off x="966084" y="3923968"/>
          <a:ext cx="16391743" cy="553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08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12947022" y="735740"/>
            <a:ext cx="4481849" cy="448184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7DB5E-5191-B996-FEF6-47E76928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443" y="571500"/>
            <a:ext cx="8188257" cy="1988345"/>
          </a:xfrm>
        </p:spPr>
        <p:txBody>
          <a:bodyPr>
            <a:normAutofit/>
          </a:bodyPr>
          <a:lstStyle/>
          <a:p>
            <a:r>
              <a:rPr lang="lv-LV" dirty="0"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Līdzfinansējums projektu īstenošanai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229600"/>
            <a:ext cx="4009294" cy="20574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BFF49-9BB0-E58F-46C8-1EEE240A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73" y="1423394"/>
            <a:ext cx="7166071" cy="718559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53BB-D899-265A-59C0-C4F9DAA7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2443" y="2976664"/>
            <a:ext cx="9140757" cy="68912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lv-LV" dirty="0"/>
              <a:t>Līdzfinansējumu zinātniskajām institūcij</a:t>
            </a:r>
            <a:r>
              <a:rPr lang="lv-LV" b="1" dirty="0"/>
              <a:t>ā</a:t>
            </a:r>
            <a:r>
              <a:rPr lang="lv-LV" dirty="0"/>
              <a:t>m projektu ‘īstenošanai var piešķirt šādu programmu ietvaros: </a:t>
            </a:r>
          </a:p>
          <a:p>
            <a:pPr marL="0" indent="0">
              <a:lnSpc>
                <a:spcPct val="90000"/>
              </a:lnSpc>
              <a:buNone/>
            </a:pPr>
            <a:endParaRPr lang="lv-LV" dirty="0"/>
          </a:p>
          <a:p>
            <a:pPr>
              <a:lnSpc>
                <a:spcPct val="90000"/>
              </a:lnSpc>
            </a:pPr>
            <a:r>
              <a:rPr lang="lv-LV" dirty="0"/>
              <a:t>pētniecības un inovācijas pamatprogramma </a:t>
            </a:r>
            <a:r>
              <a:rPr lang="lv-LV" b="1" dirty="0"/>
              <a:t>Apvārsnis 2020</a:t>
            </a:r>
          </a:p>
          <a:p>
            <a:pPr>
              <a:lnSpc>
                <a:spcPct val="90000"/>
              </a:lnSpc>
            </a:pPr>
            <a:r>
              <a:rPr lang="lv-LV" dirty="0"/>
              <a:t>Pētniecības un inovācijas pamatprogramma </a:t>
            </a:r>
            <a:r>
              <a:rPr lang="lv-LV" b="1" dirty="0"/>
              <a:t>Apvārsnis Eiropa</a:t>
            </a:r>
          </a:p>
          <a:p>
            <a:pPr>
              <a:lnSpc>
                <a:spcPct val="90000"/>
              </a:lnSpc>
            </a:pPr>
            <a:r>
              <a:rPr lang="lv-LV" b="1" dirty="0"/>
              <a:t>EURATO</a:t>
            </a:r>
            <a:r>
              <a:rPr lang="lv-LV" dirty="0"/>
              <a:t>M programma  </a:t>
            </a:r>
          </a:p>
          <a:p>
            <a:pPr>
              <a:lnSpc>
                <a:spcPct val="90000"/>
              </a:lnSpc>
            </a:pPr>
            <a:r>
              <a:rPr lang="lv-LV" i="1" dirty="0" err="1"/>
              <a:t>Key</a:t>
            </a:r>
            <a:r>
              <a:rPr lang="lv-LV" i="1" dirty="0"/>
              <a:t> </a:t>
            </a:r>
            <a:r>
              <a:rPr lang="lv-LV" i="1" dirty="0" err="1"/>
              <a:t>Digital</a:t>
            </a:r>
            <a:r>
              <a:rPr lang="lv-LV" i="1" dirty="0"/>
              <a:t> Technologies </a:t>
            </a:r>
            <a:r>
              <a:rPr lang="lv-LV" dirty="0"/>
              <a:t>un </a:t>
            </a:r>
            <a:r>
              <a:rPr lang="lv-LV" b="1" i="1" dirty="0"/>
              <a:t>CHIPS</a:t>
            </a:r>
            <a:r>
              <a:rPr lang="lv-LV" dirty="0"/>
              <a:t> kopuzņēmums (elektronisko sistēmu un komponenšu izstrādes jomā);</a:t>
            </a:r>
          </a:p>
          <a:p>
            <a:pPr>
              <a:lnSpc>
                <a:spcPct val="90000"/>
              </a:lnSpc>
            </a:pPr>
            <a:r>
              <a:rPr lang="lv-LV" b="1" dirty="0"/>
              <a:t>EUREKA </a:t>
            </a:r>
            <a:r>
              <a:rPr lang="lv-LV" dirty="0"/>
              <a:t>klasteru programma;</a:t>
            </a:r>
          </a:p>
          <a:p>
            <a:pPr>
              <a:lnSpc>
                <a:spcPct val="90000"/>
              </a:lnSpc>
            </a:pPr>
            <a:r>
              <a:rPr lang="lv-LV" b="1" dirty="0"/>
              <a:t>Eiropas Inovācijas un tehnoloģijas institūt</a:t>
            </a:r>
            <a:r>
              <a:rPr lang="lv-LV" dirty="0"/>
              <a:t>a Zināšanu un inovācijas kopienas (EIT KIC). </a:t>
            </a:r>
          </a:p>
        </p:txBody>
      </p:sp>
    </p:spTree>
    <p:extLst>
      <p:ext uri="{BB962C8B-B14F-4D97-AF65-F5344CB8AC3E}">
        <p14:creationId xmlns:p14="http://schemas.microsoft.com/office/powerpoint/2010/main" val="35682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08DB"/>
      </a:accent1>
      <a:accent2>
        <a:srgbClr val="0070C0"/>
      </a:accent2>
      <a:accent3>
        <a:srgbClr val="A5A5A5"/>
      </a:accent3>
      <a:accent4>
        <a:srgbClr val="FFCB00"/>
      </a:accent4>
      <a:accent5>
        <a:srgbClr val="4472C4"/>
      </a:accent5>
      <a:accent6>
        <a:srgbClr val="48A1FA"/>
      </a:accent6>
      <a:hlink>
        <a:srgbClr val="0563C1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</a:spPr>
      <a:bodyPr vert="horz" wrap="square" lIns="91440" tIns="45720" rIns="91440" bIns="45720" numCol="1" anchor="ctr" anchorCtr="0" compatLnSpc="1">
        <a:prstTxWarp prst="textArchDown">
          <a:avLst/>
        </a:prstTxWarp>
      </a:bodyPr>
      <a:lstStyle>
        <a:defPPr algn="ctr">
          <a:defRPr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1138</Words>
  <Application>Microsoft Office PowerPoint</Application>
  <PresentationFormat>Custom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Open Sans 1 Bold</vt:lpstr>
      <vt:lpstr>Open Sans 1</vt:lpstr>
      <vt:lpstr>Verdana</vt:lpstr>
      <vt:lpstr>Open Sans Bold</vt:lpstr>
      <vt:lpstr>Source Sans Pro</vt:lpstr>
      <vt:lpstr>Calibri</vt:lpstr>
      <vt:lpstr>Open Sans Bold Bold</vt:lpstr>
      <vt:lpstr>Source Sans Pro Semibold</vt:lpstr>
      <vt:lpstr>Noteworthy Light</vt:lpstr>
      <vt:lpstr>Aptos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Atbalsts starptautiskajai sadarbībai</vt:lpstr>
      <vt:lpstr>Atbalsts dalībai COST programmā  </vt:lpstr>
      <vt:lpstr>Atbalsts projektu pieteikumu izstrādei</vt:lpstr>
      <vt:lpstr>Atbalsts Baltic Bonus programmas ietvaros</vt:lpstr>
      <vt:lpstr>Līdzfinansējums projektu īstenošanai</vt:lpstr>
      <vt:lpstr>Finansējums starptautiskās sadarbības projektu īstenošanai Latvijā </vt:lpstr>
      <vt:lpstr>Nosacījumi dalībai ERA-NET Cofund vai Eiropas Partnerības konkursā</vt:lpstr>
      <vt:lpstr>Projekta attiecināmās izmaksas</vt:lpstr>
      <vt:lpstr>Valsts atbalsts</vt:lpstr>
      <vt:lpstr>Paldies par uzmanību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LZP_LV_strategija</dc:title>
  <dc:creator>Liene Berziņa</dc:creator>
  <cp:lastModifiedBy>Darja Aksjonova</cp:lastModifiedBy>
  <cp:revision>5</cp:revision>
  <dcterms:created xsi:type="dcterms:W3CDTF">2006-08-16T00:00:00Z</dcterms:created>
  <dcterms:modified xsi:type="dcterms:W3CDTF">2024-09-27T07:13:22Z</dcterms:modified>
  <dc:identifier>DAGF3BAbTHw</dc:identifier>
</cp:coreProperties>
</file>