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Poppins" panose="00000500000000000000" pitchFamily="2" charset="0"/>
      <p:regular r:id="rId12"/>
    </p:embeddedFont>
    <p:embeddedFont>
      <p:font typeface="Poppins Bold" panose="00000800000000000000" charset="0"/>
      <p:regular r:id="rId13"/>
    </p:embeddedFont>
    <p:embeddedFont>
      <p:font typeface="Poppins Heavy" panose="020B0604020202020204" charset="0"/>
      <p:regular r:id="rId14"/>
    </p:embeddedFont>
    <p:embeddedFont>
      <p:font typeface="Poppins Medium" panose="00000600000000000000" pitchFamily="2" charset="0"/>
      <p:regular r:id="rId15"/>
    </p:embeddedFont>
    <p:embeddedFont>
      <p:font typeface="Poppins Semi-Bold" panose="020B0604020202020204" charset="0"/>
      <p:regular r:id="rId16"/>
    </p:embeddedFont>
    <p:embeddedFont>
      <p:font typeface="Poppins Ultra-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1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tel:+371%2067228421" TargetMode="External"/><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sv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8.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sv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7333" r="-23076" b="-18444"/>
            </a:stretch>
          </a:blipFill>
        </p:spPr>
      </p:sp>
      <p:sp>
        <p:nvSpPr>
          <p:cNvPr id="3" name="Freeform 3"/>
          <p:cNvSpPr/>
          <p:nvPr/>
        </p:nvSpPr>
        <p:spPr>
          <a:xfrm>
            <a:off x="-567935" y="-5291426"/>
            <a:ext cx="9711935" cy="10923444"/>
          </a:xfrm>
          <a:custGeom>
            <a:avLst/>
            <a:gdLst/>
            <a:ahLst/>
            <a:cxnLst/>
            <a:rect l="l" t="t" r="r" b="b"/>
            <a:pathLst>
              <a:path w="9711935" h="10923444">
                <a:moveTo>
                  <a:pt x="0" y="0"/>
                </a:moveTo>
                <a:lnTo>
                  <a:pt x="9711935" y="0"/>
                </a:lnTo>
                <a:lnTo>
                  <a:pt x="9711935" y="10923444"/>
                </a:lnTo>
                <a:lnTo>
                  <a:pt x="0" y="10923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6"/>
          <p:cNvGrpSpPr/>
          <p:nvPr/>
        </p:nvGrpSpPr>
        <p:grpSpPr>
          <a:xfrm>
            <a:off x="1519823" y="2399664"/>
            <a:ext cx="5805876" cy="5532824"/>
            <a:chOff x="0" y="0"/>
            <a:chExt cx="852913" cy="812800"/>
          </a:xfrm>
        </p:grpSpPr>
        <p:sp>
          <p:nvSpPr>
            <p:cNvPr id="7" name="Freeform 7"/>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63499D"/>
            </a:solidFill>
          </p:spPr>
        </p:sp>
        <p:sp>
          <p:nvSpPr>
            <p:cNvPr id="8" name="TextBox 8"/>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7000527" y="9070991"/>
            <a:ext cx="889746" cy="889746"/>
          </a:xfrm>
          <a:custGeom>
            <a:avLst/>
            <a:gdLst/>
            <a:ahLst/>
            <a:cxnLst/>
            <a:rect l="l" t="t" r="r" b="b"/>
            <a:pathLst>
              <a:path w="889746" h="889746">
                <a:moveTo>
                  <a:pt x="0" y="0"/>
                </a:moveTo>
                <a:lnTo>
                  <a:pt x="889746" y="0"/>
                </a:lnTo>
                <a:lnTo>
                  <a:pt x="889746" y="889745"/>
                </a:lnTo>
                <a:lnTo>
                  <a:pt x="0" y="8897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6304987" y="8276275"/>
            <a:ext cx="5524287" cy="2043986"/>
          </a:xfrm>
          <a:custGeom>
            <a:avLst/>
            <a:gdLst/>
            <a:ahLst/>
            <a:cxnLst/>
            <a:rect l="l" t="t" r="r" b="b"/>
            <a:pathLst>
              <a:path w="5524287" h="2043986">
                <a:moveTo>
                  <a:pt x="0" y="0"/>
                </a:moveTo>
                <a:lnTo>
                  <a:pt x="5524287" y="0"/>
                </a:lnTo>
                <a:lnTo>
                  <a:pt x="5524287" y="2043987"/>
                </a:lnTo>
                <a:lnTo>
                  <a:pt x="0" y="2043987"/>
                </a:lnTo>
                <a:lnTo>
                  <a:pt x="0" y="0"/>
                </a:lnTo>
                <a:close/>
              </a:path>
            </a:pathLst>
          </a:custGeom>
          <a:blipFill>
            <a:blip r:embed="rId9"/>
            <a:stretch>
              <a:fillRect/>
            </a:stretch>
          </a:blipFill>
        </p:spPr>
      </p:sp>
      <p:sp>
        <p:nvSpPr>
          <p:cNvPr id="11" name="Freeform 11"/>
          <p:cNvSpPr/>
          <p:nvPr/>
        </p:nvSpPr>
        <p:spPr>
          <a:xfrm>
            <a:off x="-3743206" y="2785193"/>
            <a:ext cx="5479050" cy="6162531"/>
          </a:xfrm>
          <a:custGeom>
            <a:avLst/>
            <a:gdLst/>
            <a:ahLst/>
            <a:cxnLst/>
            <a:rect l="l" t="t" r="r" b="b"/>
            <a:pathLst>
              <a:path w="5479050" h="6162531">
                <a:moveTo>
                  <a:pt x="0" y="0"/>
                </a:moveTo>
                <a:lnTo>
                  <a:pt x="5479051" y="0"/>
                </a:lnTo>
                <a:lnTo>
                  <a:pt x="5479051" y="6162531"/>
                </a:lnTo>
                <a:lnTo>
                  <a:pt x="0" y="6162531"/>
                </a:lnTo>
                <a:lnTo>
                  <a:pt x="0" y="0"/>
                </a:lnTo>
                <a:close/>
              </a:path>
            </a:pathLst>
          </a:custGeom>
          <a:blipFill>
            <a:blip r:embed="rId10">
              <a:alphaModFix amt="19999"/>
              <a:extLst>
                <a:ext uri="{96DAC541-7B7A-43D3-8B79-37D633B846F1}">
                  <asvg:svgBlip xmlns:asvg="http://schemas.microsoft.com/office/drawing/2016/SVG/main" r:embed="rId11"/>
                </a:ext>
              </a:extLst>
            </a:blip>
            <a:stretch>
              <a:fillRect/>
            </a:stretch>
          </a:blipFill>
        </p:spPr>
      </p:sp>
      <p:sp>
        <p:nvSpPr>
          <p:cNvPr id="12" name="Freeform 12"/>
          <p:cNvSpPr/>
          <p:nvPr/>
        </p:nvSpPr>
        <p:spPr>
          <a:xfrm>
            <a:off x="-2430981" y="3441262"/>
            <a:ext cx="4281830" cy="4815964"/>
          </a:xfrm>
          <a:custGeom>
            <a:avLst/>
            <a:gdLst/>
            <a:ahLst/>
            <a:cxnLst/>
            <a:rect l="l" t="t" r="r" b="b"/>
            <a:pathLst>
              <a:path w="4281830" h="4815964">
                <a:moveTo>
                  <a:pt x="0" y="0"/>
                </a:moveTo>
                <a:lnTo>
                  <a:pt x="4281830" y="0"/>
                </a:lnTo>
                <a:lnTo>
                  <a:pt x="4281830" y="4815963"/>
                </a:lnTo>
                <a:lnTo>
                  <a:pt x="0" y="48159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3" name="Group 13"/>
          <p:cNvGrpSpPr/>
          <p:nvPr/>
        </p:nvGrpSpPr>
        <p:grpSpPr>
          <a:xfrm>
            <a:off x="885234" y="1757486"/>
            <a:ext cx="6920835" cy="6817181"/>
            <a:chOff x="0" y="0"/>
            <a:chExt cx="850389" cy="837653"/>
          </a:xfrm>
        </p:grpSpPr>
        <p:sp>
          <p:nvSpPr>
            <p:cNvPr id="14" name="Freeform 14"/>
            <p:cNvSpPr/>
            <p:nvPr/>
          </p:nvSpPr>
          <p:spPr>
            <a:xfrm>
              <a:off x="0" y="0"/>
              <a:ext cx="850389" cy="837653"/>
            </a:xfrm>
            <a:custGeom>
              <a:avLst/>
              <a:gdLst/>
              <a:ahLst/>
              <a:cxnLst/>
              <a:rect l="l" t="t" r="r" b="b"/>
              <a:pathLst>
                <a:path w="850389" h="837653">
                  <a:moveTo>
                    <a:pt x="425194" y="0"/>
                  </a:moveTo>
                  <a:cubicBezTo>
                    <a:pt x="190366" y="0"/>
                    <a:pt x="0" y="187515"/>
                    <a:pt x="0" y="418826"/>
                  </a:cubicBezTo>
                  <a:cubicBezTo>
                    <a:pt x="0" y="650138"/>
                    <a:pt x="190366" y="837653"/>
                    <a:pt x="425194" y="837653"/>
                  </a:cubicBezTo>
                  <a:cubicBezTo>
                    <a:pt x="660023" y="837653"/>
                    <a:pt x="850389" y="650138"/>
                    <a:pt x="850389" y="418826"/>
                  </a:cubicBezTo>
                  <a:cubicBezTo>
                    <a:pt x="850389" y="187515"/>
                    <a:pt x="660023" y="0"/>
                    <a:pt x="425194" y="0"/>
                  </a:cubicBezTo>
                  <a:close/>
                </a:path>
              </a:pathLst>
            </a:custGeom>
            <a:solidFill>
              <a:srgbClr val="F5AF19"/>
            </a:solidFill>
          </p:spPr>
        </p:sp>
        <p:sp>
          <p:nvSpPr>
            <p:cNvPr id="15" name="TextBox 15"/>
            <p:cNvSpPr txBox="1"/>
            <p:nvPr/>
          </p:nvSpPr>
          <p:spPr>
            <a:xfrm>
              <a:off x="79724" y="21380"/>
              <a:ext cx="690941" cy="737743"/>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713859" y="2482457"/>
            <a:ext cx="5367239" cy="5367239"/>
            <a:chOff x="0" y="0"/>
            <a:chExt cx="7156319" cy="7156319"/>
          </a:xfrm>
        </p:grpSpPr>
        <p:grpSp>
          <p:nvGrpSpPr>
            <p:cNvPr id="17" name="Group 17"/>
            <p:cNvGrpSpPr/>
            <p:nvPr/>
          </p:nvGrpSpPr>
          <p:grpSpPr>
            <a:xfrm>
              <a:off x="0" y="0"/>
              <a:ext cx="7156319" cy="7156319"/>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id="19" name="Group 19"/>
            <p:cNvGrpSpPr>
              <a:grpSpLocks noChangeAspect="1"/>
            </p:cNvGrpSpPr>
            <p:nvPr/>
          </p:nvGrpSpPr>
          <p:grpSpPr>
            <a:xfrm>
              <a:off x="182653" y="148957"/>
              <a:ext cx="6858433" cy="6858405"/>
              <a:chOff x="0" y="0"/>
              <a:chExt cx="6350000" cy="6349975"/>
            </a:xfrm>
          </p:grpSpPr>
          <p:sp>
            <p:nvSpPr>
              <p:cNvPr id="20" name="Freeform 2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2"/>
                <a:stretch>
                  <a:fillRect l="-25046" r="-25046"/>
                </a:stretch>
              </a:blipFill>
            </p:spPr>
          </p:sp>
        </p:grpSp>
      </p:grpSp>
      <p:sp>
        <p:nvSpPr>
          <p:cNvPr id="21" name="Freeform 21"/>
          <p:cNvSpPr/>
          <p:nvPr/>
        </p:nvSpPr>
        <p:spPr>
          <a:xfrm>
            <a:off x="609196" y="558103"/>
            <a:ext cx="5174080" cy="941194"/>
          </a:xfrm>
          <a:custGeom>
            <a:avLst/>
            <a:gdLst/>
            <a:ahLst/>
            <a:cxnLst/>
            <a:rect l="l" t="t" r="r" b="b"/>
            <a:pathLst>
              <a:path w="5174080" h="941194">
                <a:moveTo>
                  <a:pt x="0" y="0"/>
                </a:moveTo>
                <a:lnTo>
                  <a:pt x="5174079" y="0"/>
                </a:lnTo>
                <a:lnTo>
                  <a:pt x="5174079" y="941194"/>
                </a:lnTo>
                <a:lnTo>
                  <a:pt x="0" y="941194"/>
                </a:lnTo>
                <a:lnTo>
                  <a:pt x="0" y="0"/>
                </a:lnTo>
                <a:close/>
              </a:path>
            </a:pathLst>
          </a:custGeom>
          <a:blipFill>
            <a:blip r:embed="rId13"/>
            <a:stretch>
              <a:fillRect/>
            </a:stretch>
          </a:blipFill>
        </p:spPr>
      </p:sp>
      <p:sp>
        <p:nvSpPr>
          <p:cNvPr id="22" name="TextBox 22"/>
          <p:cNvSpPr txBox="1"/>
          <p:nvPr/>
        </p:nvSpPr>
        <p:spPr>
          <a:xfrm>
            <a:off x="7996569" y="4308043"/>
            <a:ext cx="10042886" cy="2571750"/>
          </a:xfrm>
          <a:prstGeom prst="rect">
            <a:avLst/>
          </a:prstGeom>
        </p:spPr>
        <p:txBody>
          <a:bodyPr lIns="0" tIns="0" rIns="0" bIns="0" rtlCol="0" anchor="t">
            <a:spAutoFit/>
          </a:bodyPr>
          <a:lstStyle/>
          <a:p>
            <a:pPr algn="just">
              <a:lnSpc>
                <a:spcPts val="9839"/>
              </a:lnSpc>
            </a:pPr>
            <a:r>
              <a:rPr lang="en-US" sz="8199">
                <a:solidFill>
                  <a:srgbClr val="63499D"/>
                </a:solidFill>
                <a:latin typeface="Poppins Bold"/>
                <a:ea typeface="Poppins Bold"/>
                <a:cs typeface="Poppins Bold"/>
                <a:sym typeface="Poppins Bold"/>
              </a:rPr>
              <a:t>Pēcdoktorantūras</a:t>
            </a:r>
          </a:p>
          <a:p>
            <a:pPr algn="just">
              <a:lnSpc>
                <a:spcPts val="9839"/>
              </a:lnSpc>
            </a:pPr>
            <a:r>
              <a:rPr lang="en-US" sz="8199">
                <a:solidFill>
                  <a:srgbClr val="63499D"/>
                </a:solidFill>
                <a:latin typeface="Poppins Bold"/>
                <a:ea typeface="Poppins Bold"/>
                <a:cs typeface="Poppins Bold"/>
                <a:sym typeface="Poppins Bold"/>
              </a:rPr>
              <a:t>pētījumi</a:t>
            </a:r>
          </a:p>
        </p:txBody>
      </p:sp>
      <p:sp>
        <p:nvSpPr>
          <p:cNvPr id="23" name="TextBox 23"/>
          <p:cNvSpPr txBox="1"/>
          <p:nvPr/>
        </p:nvSpPr>
        <p:spPr>
          <a:xfrm>
            <a:off x="12245215" y="9390199"/>
            <a:ext cx="4547707" cy="490924"/>
          </a:xfrm>
          <a:prstGeom prst="rect">
            <a:avLst/>
          </a:prstGeom>
        </p:spPr>
        <p:txBody>
          <a:bodyPr lIns="0" tIns="0" rIns="0" bIns="0" rtlCol="0" anchor="t">
            <a:spAutoFit/>
          </a:bodyPr>
          <a:lstStyle/>
          <a:p>
            <a:pPr algn="r">
              <a:lnSpc>
                <a:spcPts val="3650"/>
              </a:lnSpc>
            </a:pPr>
            <a:r>
              <a:rPr lang="en-US" sz="3202">
                <a:solidFill>
                  <a:srgbClr val="63499D"/>
                </a:solidFill>
                <a:latin typeface="Poppins Semi-Bold"/>
                <a:ea typeface="Poppins Semi-Bold"/>
                <a:cs typeface="Poppins Semi-Bold"/>
                <a:sym typeface="Poppins Semi-Bold"/>
              </a:rPr>
              <a:t>lzp.gov.lv</a:t>
            </a:r>
          </a:p>
        </p:txBody>
      </p:sp>
      <p:sp>
        <p:nvSpPr>
          <p:cNvPr id="24" name="TextBox 24"/>
          <p:cNvSpPr txBox="1"/>
          <p:nvPr/>
        </p:nvSpPr>
        <p:spPr>
          <a:xfrm>
            <a:off x="297034" y="9159470"/>
            <a:ext cx="5798403" cy="611596"/>
          </a:xfrm>
          <a:prstGeom prst="rect">
            <a:avLst/>
          </a:prstGeom>
        </p:spPr>
        <p:txBody>
          <a:bodyPr lIns="0" tIns="0" rIns="0" bIns="0" rtlCol="0" anchor="t">
            <a:spAutoFit/>
          </a:bodyPr>
          <a:lstStyle/>
          <a:p>
            <a:pPr algn="just">
              <a:lnSpc>
                <a:spcPts val="1196"/>
              </a:lnSpc>
            </a:pPr>
            <a:r>
              <a:rPr lang="en-US" sz="1196">
                <a:solidFill>
                  <a:srgbClr val="000000"/>
                </a:solidFill>
                <a:latin typeface="Arial"/>
                <a:ea typeface="Arial"/>
                <a:cs typeface="Arial"/>
                <a:sym typeface="Arial"/>
              </a:rPr>
              <a:t>Eiropas Savienības kohēzijas politikas programmas 2021. – 2027. gadam 1.1.1. specifiskā atbalsta mērķa “Pētniecības un inovāciju kapacitātes stiprināšana un progresīvu tehnoloģiju ieviešana kopējā P&amp;A sistēmā” 1.1.1.9. pasākums “Pēcdoktorantūras pētījumi”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264" y="-2565348"/>
            <a:ext cx="19290578" cy="12852348"/>
          </a:xfrm>
          <a:custGeom>
            <a:avLst/>
            <a:gdLst/>
            <a:ahLst/>
            <a:cxnLst/>
            <a:rect l="l" t="t" r="r" b="b"/>
            <a:pathLst>
              <a:path w="19290578" h="12852348">
                <a:moveTo>
                  <a:pt x="0" y="0"/>
                </a:moveTo>
                <a:lnTo>
                  <a:pt x="19290578" y="0"/>
                </a:lnTo>
                <a:lnTo>
                  <a:pt x="19290578" y="12852348"/>
                </a:lnTo>
                <a:lnTo>
                  <a:pt x="0" y="12852348"/>
                </a:lnTo>
                <a:lnTo>
                  <a:pt x="0" y="0"/>
                </a:lnTo>
                <a:close/>
              </a:path>
            </a:pathLst>
          </a:custGeom>
          <a:blipFill>
            <a:blip r:embed="rId2">
              <a:alphaModFix amt="18000"/>
            </a:blip>
            <a:stretch>
              <a:fillRect/>
            </a:stretch>
          </a:blipFill>
        </p:spPr>
        <p:txBody>
          <a:bodyPr/>
          <a:lstStyle/>
          <a:p>
            <a:endParaRPr lang="en-GB" dirty="0"/>
          </a:p>
        </p:txBody>
      </p:sp>
      <p:sp>
        <p:nvSpPr>
          <p:cNvPr id="3" name="Freeform 3"/>
          <p:cNvSpPr/>
          <p:nvPr/>
        </p:nvSpPr>
        <p:spPr>
          <a:xfrm>
            <a:off x="11442571" y="-3334769"/>
            <a:ext cx="9711935" cy="10923444"/>
          </a:xfrm>
          <a:custGeom>
            <a:avLst/>
            <a:gdLst/>
            <a:ahLst/>
            <a:cxnLst/>
            <a:rect l="l" t="t" r="r" b="b"/>
            <a:pathLst>
              <a:path w="9711935" h="10923444">
                <a:moveTo>
                  <a:pt x="0" y="0"/>
                </a:moveTo>
                <a:lnTo>
                  <a:pt x="9711934" y="0"/>
                </a:lnTo>
                <a:lnTo>
                  <a:pt x="9711934" y="10923444"/>
                </a:lnTo>
                <a:lnTo>
                  <a:pt x="0" y="109234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3019916" y="5548907"/>
            <a:ext cx="6220398" cy="6220398"/>
          </a:xfrm>
          <a:custGeom>
            <a:avLst/>
            <a:gdLst/>
            <a:ahLst/>
            <a:cxnLst/>
            <a:rect l="l" t="t" r="r" b="b"/>
            <a:pathLst>
              <a:path w="6220398" h="6220398">
                <a:moveTo>
                  <a:pt x="0" y="0"/>
                </a:moveTo>
                <a:lnTo>
                  <a:pt x="6220398" y="0"/>
                </a:lnTo>
                <a:lnTo>
                  <a:pt x="6220398" y="6220398"/>
                </a:lnTo>
                <a:lnTo>
                  <a:pt x="0" y="62203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3194724" y="5631408"/>
            <a:ext cx="6055396" cy="6055396"/>
          </a:xfrm>
          <a:custGeom>
            <a:avLst/>
            <a:gdLst/>
            <a:ahLst/>
            <a:cxnLst/>
            <a:rect l="l" t="t" r="r" b="b"/>
            <a:pathLst>
              <a:path w="6055396" h="6055396">
                <a:moveTo>
                  <a:pt x="0" y="0"/>
                </a:moveTo>
                <a:lnTo>
                  <a:pt x="6055397" y="0"/>
                </a:lnTo>
                <a:lnTo>
                  <a:pt x="6055397" y="6055396"/>
                </a:lnTo>
                <a:lnTo>
                  <a:pt x="0" y="60553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6"/>
          <p:cNvGrpSpPr/>
          <p:nvPr/>
        </p:nvGrpSpPr>
        <p:grpSpPr>
          <a:xfrm>
            <a:off x="13252460" y="5892694"/>
            <a:ext cx="5805876" cy="5532824"/>
            <a:chOff x="0" y="0"/>
            <a:chExt cx="852913" cy="812800"/>
          </a:xfrm>
        </p:grpSpPr>
        <p:sp>
          <p:nvSpPr>
            <p:cNvPr id="7" name="Freeform 7"/>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63499D"/>
            </a:solidFill>
          </p:spPr>
        </p:sp>
        <p:sp>
          <p:nvSpPr>
            <p:cNvPr id="8" name="TextBox 8"/>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1012077" y="6202200"/>
            <a:ext cx="5479050" cy="6162531"/>
          </a:xfrm>
          <a:custGeom>
            <a:avLst/>
            <a:gdLst/>
            <a:ahLst/>
            <a:cxnLst/>
            <a:rect l="l" t="t" r="r" b="b"/>
            <a:pathLst>
              <a:path w="5479050" h="6162531">
                <a:moveTo>
                  <a:pt x="0" y="0"/>
                </a:moveTo>
                <a:lnTo>
                  <a:pt x="5479051" y="0"/>
                </a:lnTo>
                <a:lnTo>
                  <a:pt x="5479051" y="6162531"/>
                </a:lnTo>
                <a:lnTo>
                  <a:pt x="0" y="6162531"/>
                </a:lnTo>
                <a:lnTo>
                  <a:pt x="0" y="0"/>
                </a:lnTo>
                <a:close/>
              </a:path>
            </a:pathLst>
          </a:custGeom>
          <a:blipFill>
            <a:blip r:embed="rId7">
              <a:alphaModFix amt="19999"/>
              <a:extLst>
                <a:ext uri="{96DAC541-7B7A-43D3-8B79-37D633B846F1}">
                  <asvg:svgBlip xmlns:asvg="http://schemas.microsoft.com/office/drawing/2016/SVG/main" r:embed="rId8"/>
                </a:ext>
              </a:extLst>
            </a:blip>
            <a:stretch>
              <a:fillRect/>
            </a:stretch>
          </a:blipFill>
        </p:spPr>
      </p:sp>
      <p:sp>
        <p:nvSpPr>
          <p:cNvPr id="10" name="Freeform 10"/>
          <p:cNvSpPr/>
          <p:nvPr/>
        </p:nvSpPr>
        <p:spPr>
          <a:xfrm>
            <a:off x="11327567" y="6875484"/>
            <a:ext cx="4281830" cy="4815964"/>
          </a:xfrm>
          <a:custGeom>
            <a:avLst/>
            <a:gdLst/>
            <a:ahLst/>
            <a:cxnLst/>
            <a:rect l="l" t="t" r="r" b="b"/>
            <a:pathLst>
              <a:path w="4281830" h="4815964">
                <a:moveTo>
                  <a:pt x="0" y="0"/>
                </a:moveTo>
                <a:lnTo>
                  <a:pt x="4281830" y="0"/>
                </a:lnTo>
                <a:lnTo>
                  <a:pt x="4281830" y="4815963"/>
                </a:lnTo>
                <a:lnTo>
                  <a:pt x="0" y="48159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1" name="Group 11"/>
          <p:cNvGrpSpPr/>
          <p:nvPr/>
        </p:nvGrpSpPr>
        <p:grpSpPr>
          <a:xfrm>
            <a:off x="12617871" y="5250516"/>
            <a:ext cx="6920835" cy="6817181"/>
            <a:chOff x="0" y="0"/>
            <a:chExt cx="850389" cy="837653"/>
          </a:xfrm>
        </p:grpSpPr>
        <p:sp>
          <p:nvSpPr>
            <p:cNvPr id="12" name="Freeform 12"/>
            <p:cNvSpPr/>
            <p:nvPr/>
          </p:nvSpPr>
          <p:spPr>
            <a:xfrm>
              <a:off x="0" y="0"/>
              <a:ext cx="850389" cy="837653"/>
            </a:xfrm>
            <a:custGeom>
              <a:avLst/>
              <a:gdLst/>
              <a:ahLst/>
              <a:cxnLst/>
              <a:rect l="l" t="t" r="r" b="b"/>
              <a:pathLst>
                <a:path w="850389" h="837653">
                  <a:moveTo>
                    <a:pt x="425194" y="0"/>
                  </a:moveTo>
                  <a:cubicBezTo>
                    <a:pt x="190366" y="0"/>
                    <a:pt x="0" y="187515"/>
                    <a:pt x="0" y="418826"/>
                  </a:cubicBezTo>
                  <a:cubicBezTo>
                    <a:pt x="0" y="650138"/>
                    <a:pt x="190366" y="837653"/>
                    <a:pt x="425194" y="837653"/>
                  </a:cubicBezTo>
                  <a:cubicBezTo>
                    <a:pt x="660023" y="837653"/>
                    <a:pt x="850389" y="650138"/>
                    <a:pt x="850389" y="418826"/>
                  </a:cubicBezTo>
                  <a:cubicBezTo>
                    <a:pt x="850389" y="187515"/>
                    <a:pt x="660023" y="0"/>
                    <a:pt x="425194" y="0"/>
                  </a:cubicBezTo>
                  <a:close/>
                </a:path>
              </a:pathLst>
            </a:custGeom>
            <a:solidFill>
              <a:srgbClr val="F5AF19"/>
            </a:solidFill>
          </p:spPr>
        </p:sp>
        <p:sp>
          <p:nvSpPr>
            <p:cNvPr id="13" name="TextBox 13"/>
            <p:cNvSpPr txBox="1"/>
            <p:nvPr/>
          </p:nvSpPr>
          <p:spPr>
            <a:xfrm>
              <a:off x="79724" y="21380"/>
              <a:ext cx="690941" cy="737743"/>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446496" y="5975486"/>
            <a:ext cx="5367239" cy="5367239"/>
            <a:chOff x="0" y="0"/>
            <a:chExt cx="7156319" cy="7156319"/>
          </a:xfrm>
        </p:grpSpPr>
        <p:grpSp>
          <p:nvGrpSpPr>
            <p:cNvPr id="15" name="Group 15"/>
            <p:cNvGrpSpPr/>
            <p:nvPr/>
          </p:nvGrpSpPr>
          <p:grpSpPr>
            <a:xfrm>
              <a:off x="0" y="0"/>
              <a:ext cx="7156319" cy="7156319"/>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id="17" name="Group 17"/>
            <p:cNvGrpSpPr>
              <a:grpSpLocks noChangeAspect="1"/>
            </p:cNvGrpSpPr>
            <p:nvPr/>
          </p:nvGrpSpPr>
          <p:grpSpPr>
            <a:xfrm>
              <a:off x="182653" y="148957"/>
              <a:ext cx="6858433" cy="6858405"/>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l="-25046" r="-25046"/>
                </a:stretch>
              </a:blipFill>
            </p:spPr>
          </p:sp>
        </p:grpSp>
      </p:grpSp>
      <p:sp>
        <p:nvSpPr>
          <p:cNvPr id="19" name="Freeform 19"/>
          <p:cNvSpPr/>
          <p:nvPr/>
        </p:nvSpPr>
        <p:spPr>
          <a:xfrm>
            <a:off x="12358533" y="2596453"/>
            <a:ext cx="5174080" cy="941194"/>
          </a:xfrm>
          <a:custGeom>
            <a:avLst/>
            <a:gdLst/>
            <a:ahLst/>
            <a:cxnLst/>
            <a:rect l="l" t="t" r="r" b="b"/>
            <a:pathLst>
              <a:path w="5174080" h="941194">
                <a:moveTo>
                  <a:pt x="0" y="0"/>
                </a:moveTo>
                <a:lnTo>
                  <a:pt x="5174079" y="0"/>
                </a:lnTo>
                <a:lnTo>
                  <a:pt x="5174079" y="941194"/>
                </a:lnTo>
                <a:lnTo>
                  <a:pt x="0" y="941194"/>
                </a:lnTo>
                <a:lnTo>
                  <a:pt x="0" y="0"/>
                </a:lnTo>
                <a:close/>
              </a:path>
            </a:pathLst>
          </a:custGeom>
          <a:blipFill>
            <a:blip r:embed="rId10"/>
            <a:stretch>
              <a:fillRect/>
            </a:stretch>
          </a:blipFill>
        </p:spPr>
      </p:sp>
      <p:sp>
        <p:nvSpPr>
          <p:cNvPr id="21" name="TextBox 21"/>
          <p:cNvSpPr txBox="1"/>
          <p:nvPr/>
        </p:nvSpPr>
        <p:spPr>
          <a:xfrm>
            <a:off x="723900" y="2472628"/>
            <a:ext cx="7662938" cy="809625"/>
          </a:xfrm>
          <a:prstGeom prst="rect">
            <a:avLst/>
          </a:prstGeom>
        </p:spPr>
        <p:txBody>
          <a:bodyPr lIns="0" tIns="0" rIns="0" bIns="0" rtlCol="0" anchor="t">
            <a:spAutoFit/>
          </a:bodyPr>
          <a:lstStyle/>
          <a:p>
            <a:pPr algn="l">
              <a:lnSpc>
                <a:spcPts val="6299"/>
              </a:lnSpc>
              <a:spcBef>
                <a:spcPct val="0"/>
              </a:spcBef>
            </a:pPr>
            <a:r>
              <a:rPr lang="en-US" sz="4500">
                <a:solidFill>
                  <a:srgbClr val="D6801C"/>
                </a:solidFill>
                <a:latin typeface="Poppins Heavy"/>
                <a:ea typeface="Poppins Heavy"/>
                <a:cs typeface="Poppins Heavy"/>
                <a:sym typeface="Poppins Heavy"/>
              </a:rPr>
              <a:t>Paldies par uzmanību!</a:t>
            </a:r>
          </a:p>
        </p:txBody>
      </p:sp>
      <p:sp>
        <p:nvSpPr>
          <p:cNvPr id="22" name="TextBox 22"/>
          <p:cNvSpPr txBox="1"/>
          <p:nvPr/>
        </p:nvSpPr>
        <p:spPr>
          <a:xfrm>
            <a:off x="1028700" y="8916985"/>
            <a:ext cx="5649363" cy="675812"/>
          </a:xfrm>
          <a:prstGeom prst="rect">
            <a:avLst/>
          </a:prstGeom>
        </p:spPr>
        <p:txBody>
          <a:bodyPr lIns="0" tIns="0" rIns="0" bIns="0" rtlCol="0" anchor="t">
            <a:spAutoFit/>
          </a:bodyPr>
          <a:lstStyle/>
          <a:p>
            <a:pPr algn="l">
              <a:lnSpc>
                <a:spcPts val="2650"/>
              </a:lnSpc>
            </a:pPr>
            <a:r>
              <a:rPr lang="en-US" sz="1893">
                <a:solidFill>
                  <a:srgbClr val="63499D"/>
                </a:solidFill>
                <a:latin typeface="Poppins Bold"/>
                <a:ea typeface="Poppins Bold"/>
                <a:cs typeface="Poppins Bold"/>
                <a:sym typeface="Poppins Bold"/>
              </a:rPr>
              <a:t>www.lzp.gov.lv</a:t>
            </a:r>
          </a:p>
          <a:p>
            <a:pPr algn="l">
              <a:lnSpc>
                <a:spcPts val="2650"/>
              </a:lnSpc>
              <a:spcBef>
                <a:spcPct val="0"/>
              </a:spcBef>
            </a:pPr>
            <a:r>
              <a:rPr lang="en-US" sz="1893">
                <a:solidFill>
                  <a:srgbClr val="63499D"/>
                </a:solidFill>
                <a:latin typeface="Poppins Bold"/>
                <a:ea typeface="Poppins Bold"/>
                <a:cs typeface="Poppins Bold"/>
                <a:sym typeface="Poppins Bold"/>
              </a:rPr>
              <a:t>https://www.facebook.com/PostDocLatvia</a:t>
            </a:r>
          </a:p>
        </p:txBody>
      </p:sp>
      <p:sp>
        <p:nvSpPr>
          <p:cNvPr id="24" name="TextBox 23">
            <a:extLst>
              <a:ext uri="{FF2B5EF4-FFF2-40B4-BE49-F238E27FC236}">
                <a16:creationId xmlns:a16="http://schemas.microsoft.com/office/drawing/2014/main" id="{F769F565-4E8F-F516-7C47-B26453307CBA}"/>
              </a:ext>
            </a:extLst>
          </p:cNvPr>
          <p:cNvSpPr txBox="1"/>
          <p:nvPr/>
        </p:nvSpPr>
        <p:spPr>
          <a:xfrm>
            <a:off x="1315614" y="4709339"/>
            <a:ext cx="12267872" cy="1323439"/>
          </a:xfrm>
          <a:prstGeom prst="rect">
            <a:avLst/>
          </a:prstGeom>
          <a:noFill/>
        </p:spPr>
        <p:txBody>
          <a:bodyPr wrap="square">
            <a:spAutoFit/>
          </a:bodyPr>
          <a:lstStyle/>
          <a:p>
            <a:pPr algn="l"/>
            <a:r>
              <a:rPr lang="en-GB" sz="4000" b="0" i="0" dirty="0" err="1">
                <a:solidFill>
                  <a:srgbClr val="1C1C1C"/>
                </a:solidFill>
                <a:effectLst/>
                <a:latin typeface="RobustaTLPro-Medium"/>
              </a:rPr>
              <a:t>Kontakti</a:t>
            </a:r>
            <a:endParaRPr lang="en-GB" sz="4000" b="0" i="0" dirty="0">
              <a:solidFill>
                <a:srgbClr val="1C1C1C"/>
              </a:solidFill>
              <a:effectLst/>
              <a:latin typeface="RobustaTLPro-Medium"/>
            </a:endParaRPr>
          </a:p>
          <a:p>
            <a:pPr algn="l"/>
            <a:r>
              <a:rPr lang="en-GB" sz="4000" b="0" i="0" u="none" strike="noStrike" dirty="0">
                <a:solidFill>
                  <a:srgbClr val="212529"/>
                </a:solidFill>
                <a:effectLst/>
                <a:latin typeface="RobustaTLPro-Regular"/>
                <a:hlinkClick r:id="rId11"/>
              </a:rPr>
              <a:t>+371 67228421</a:t>
            </a:r>
            <a:endParaRPr lang="en-GB" sz="4000" b="0" i="0" dirty="0">
              <a:solidFill>
                <a:srgbClr val="212529"/>
              </a:solidFill>
              <a:effectLst/>
              <a:latin typeface="RobustaTLPro-Regul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36367" y="-5210866"/>
            <a:ext cx="14680367" cy="14680367"/>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63499D"/>
            </a:solidFill>
          </p:spPr>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47477" y="-3456726"/>
            <a:ext cx="12502588" cy="11914587"/>
            <a:chOff x="0" y="0"/>
            <a:chExt cx="852913" cy="812800"/>
          </a:xfrm>
        </p:grpSpPr>
        <p:sp>
          <p:nvSpPr>
            <p:cNvPr id="6" name="Freeform 6"/>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63499D"/>
            </a:solidFill>
          </p:spPr>
        </p:sp>
        <p:sp>
          <p:nvSpPr>
            <p:cNvPr id="7" name="TextBox 7"/>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flipH="1">
            <a:off x="13617626" y="-1230713"/>
            <a:ext cx="4670374" cy="15673697"/>
          </a:xfrm>
          <a:custGeom>
            <a:avLst/>
            <a:gdLst/>
            <a:ahLst/>
            <a:cxnLst/>
            <a:rect l="l" t="t" r="r" b="b"/>
            <a:pathLst>
              <a:path w="4670374" h="15673697">
                <a:moveTo>
                  <a:pt x="4670374" y="0"/>
                </a:moveTo>
                <a:lnTo>
                  <a:pt x="0" y="0"/>
                </a:lnTo>
                <a:lnTo>
                  <a:pt x="0" y="15673696"/>
                </a:lnTo>
                <a:lnTo>
                  <a:pt x="4670374" y="15673696"/>
                </a:lnTo>
                <a:lnTo>
                  <a:pt x="4670374" y="0"/>
                </a:lnTo>
                <a:close/>
              </a:path>
            </a:pathLst>
          </a:custGeom>
          <a:blipFill>
            <a:blip r:embed="rId2"/>
            <a:stretch>
              <a:fillRect l="-358887" r="-44824"/>
            </a:stretch>
          </a:blipFill>
        </p:spPr>
      </p:sp>
      <p:sp>
        <p:nvSpPr>
          <p:cNvPr id="9" name="TextBox 9"/>
          <p:cNvSpPr txBox="1"/>
          <p:nvPr/>
        </p:nvSpPr>
        <p:spPr>
          <a:xfrm>
            <a:off x="7942030" y="157025"/>
            <a:ext cx="10519241" cy="2667000"/>
          </a:xfrm>
          <a:prstGeom prst="rect">
            <a:avLst/>
          </a:prstGeom>
        </p:spPr>
        <p:txBody>
          <a:bodyPr lIns="0" tIns="0" rIns="0" bIns="0" rtlCol="0" anchor="t">
            <a:spAutoFit/>
          </a:bodyPr>
          <a:lstStyle/>
          <a:p>
            <a:pPr algn="ctr">
              <a:lnSpc>
                <a:spcPts val="5264"/>
              </a:lnSpc>
            </a:pPr>
            <a:r>
              <a:rPr lang="en-US" sz="4387">
                <a:solidFill>
                  <a:srgbClr val="D6801C"/>
                </a:solidFill>
                <a:latin typeface="Poppins Bold"/>
                <a:ea typeface="Poppins Bold"/>
                <a:cs typeface="Poppins Bold"/>
                <a:sym typeface="Poppins Bold"/>
              </a:rPr>
              <a:t>2021. – 2027.</a:t>
            </a:r>
          </a:p>
          <a:p>
            <a:pPr algn="ctr">
              <a:lnSpc>
                <a:spcPts val="5264"/>
              </a:lnSpc>
            </a:pPr>
            <a:r>
              <a:rPr lang="en-US" sz="4387">
                <a:solidFill>
                  <a:srgbClr val="D6801C"/>
                </a:solidFill>
                <a:latin typeface="Poppins Bold"/>
                <a:ea typeface="Poppins Bold"/>
                <a:cs typeface="Poppins Bold"/>
                <a:sym typeface="Poppins Bold"/>
              </a:rPr>
              <a:t>plānošanas periods</a:t>
            </a:r>
          </a:p>
          <a:p>
            <a:pPr algn="ctr">
              <a:lnSpc>
                <a:spcPts val="5144"/>
              </a:lnSpc>
            </a:pPr>
            <a:r>
              <a:rPr lang="en-US" sz="4287">
                <a:solidFill>
                  <a:srgbClr val="D6801C"/>
                </a:solidFill>
                <a:latin typeface="Poppins Bold"/>
                <a:ea typeface="Poppins Bold"/>
                <a:cs typeface="Poppins Bold"/>
                <a:sym typeface="Poppins Bold"/>
              </a:rPr>
              <a:t>1.1.1.9. pasākums</a:t>
            </a:r>
          </a:p>
          <a:p>
            <a:pPr algn="ctr">
              <a:lnSpc>
                <a:spcPts val="5144"/>
              </a:lnSpc>
            </a:pPr>
            <a:r>
              <a:rPr lang="en-US" sz="4287">
                <a:solidFill>
                  <a:srgbClr val="D6801C"/>
                </a:solidFill>
                <a:latin typeface="Poppins Bold"/>
                <a:ea typeface="Poppins Bold"/>
                <a:cs typeface="Poppins Bold"/>
                <a:sym typeface="Poppins Bold"/>
              </a:rPr>
              <a:t>“Pēcdoktorantūras pētījumi”</a:t>
            </a:r>
          </a:p>
        </p:txBody>
      </p:sp>
      <p:sp>
        <p:nvSpPr>
          <p:cNvPr id="10" name="Freeform 10"/>
          <p:cNvSpPr/>
          <p:nvPr/>
        </p:nvSpPr>
        <p:spPr>
          <a:xfrm>
            <a:off x="669995" y="1397633"/>
            <a:ext cx="7841383" cy="1426392"/>
          </a:xfrm>
          <a:custGeom>
            <a:avLst/>
            <a:gdLst/>
            <a:ahLst/>
            <a:cxnLst/>
            <a:rect l="l" t="t" r="r" b="b"/>
            <a:pathLst>
              <a:path w="7841383" h="1426392">
                <a:moveTo>
                  <a:pt x="0" y="0"/>
                </a:moveTo>
                <a:lnTo>
                  <a:pt x="7841383" y="0"/>
                </a:lnTo>
                <a:lnTo>
                  <a:pt x="7841383" y="1426392"/>
                </a:lnTo>
                <a:lnTo>
                  <a:pt x="0" y="1426392"/>
                </a:lnTo>
                <a:lnTo>
                  <a:pt x="0" y="0"/>
                </a:lnTo>
                <a:close/>
              </a:path>
            </a:pathLst>
          </a:custGeom>
          <a:blipFill>
            <a:blip r:embed="rId3"/>
            <a:stretch>
              <a:fillRect/>
            </a:stretch>
          </a:blipFill>
        </p:spPr>
      </p:sp>
      <p:sp>
        <p:nvSpPr>
          <p:cNvPr id="11" name="Freeform 11"/>
          <p:cNvSpPr/>
          <p:nvPr/>
        </p:nvSpPr>
        <p:spPr>
          <a:xfrm>
            <a:off x="390215" y="4169219"/>
            <a:ext cx="6220398" cy="6220398"/>
          </a:xfrm>
          <a:custGeom>
            <a:avLst/>
            <a:gdLst/>
            <a:ahLst/>
            <a:cxnLst/>
            <a:rect l="l" t="t" r="r" b="b"/>
            <a:pathLst>
              <a:path w="6220398" h="6220398">
                <a:moveTo>
                  <a:pt x="0" y="0"/>
                </a:moveTo>
                <a:lnTo>
                  <a:pt x="6220398" y="0"/>
                </a:lnTo>
                <a:lnTo>
                  <a:pt x="6220398" y="6220398"/>
                </a:lnTo>
                <a:lnTo>
                  <a:pt x="0" y="62203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028700" y="3907933"/>
            <a:ext cx="6055396" cy="6055396"/>
          </a:xfrm>
          <a:custGeom>
            <a:avLst/>
            <a:gdLst/>
            <a:ahLst/>
            <a:cxnLst/>
            <a:rect l="l" t="t" r="r" b="b"/>
            <a:pathLst>
              <a:path w="6055396" h="6055396">
                <a:moveTo>
                  <a:pt x="0" y="0"/>
                </a:moveTo>
                <a:lnTo>
                  <a:pt x="6055396" y="0"/>
                </a:lnTo>
                <a:lnTo>
                  <a:pt x="6055396" y="6055396"/>
                </a:lnTo>
                <a:lnTo>
                  <a:pt x="0" y="60553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3" name="Group 13"/>
          <p:cNvGrpSpPr/>
          <p:nvPr/>
        </p:nvGrpSpPr>
        <p:grpSpPr>
          <a:xfrm>
            <a:off x="467742" y="4169219"/>
            <a:ext cx="5805876" cy="5532824"/>
            <a:chOff x="0" y="0"/>
            <a:chExt cx="852913" cy="812800"/>
          </a:xfrm>
        </p:grpSpPr>
        <p:sp>
          <p:nvSpPr>
            <p:cNvPr id="14" name="Freeform 14"/>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29D35"/>
            </a:solidFill>
          </p:spPr>
        </p:sp>
        <p:sp>
          <p:nvSpPr>
            <p:cNvPr id="15" name="TextBox 15"/>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16" name="Group 16"/>
          <p:cNvGrpSpPr>
            <a:grpSpLocks noChangeAspect="1"/>
          </p:cNvGrpSpPr>
          <p:nvPr/>
        </p:nvGrpSpPr>
        <p:grpSpPr>
          <a:xfrm>
            <a:off x="798767" y="4363729"/>
            <a:ext cx="5143824" cy="5143804"/>
            <a:chOff x="0" y="0"/>
            <a:chExt cx="6350000" cy="6349975"/>
          </a:xfrm>
        </p:grpSpPr>
        <p:sp>
          <p:nvSpPr>
            <p:cNvPr id="17" name="Freeform 1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046" r="-25046"/>
              </a:stretch>
            </a:blipFill>
          </p:spPr>
        </p:sp>
      </p:grpSp>
      <p:sp>
        <p:nvSpPr>
          <p:cNvPr id="18" name="TextBox 18"/>
          <p:cNvSpPr txBox="1"/>
          <p:nvPr/>
        </p:nvSpPr>
        <p:spPr>
          <a:xfrm>
            <a:off x="9144000" y="3869833"/>
            <a:ext cx="8115300" cy="3238500"/>
          </a:xfrm>
          <a:prstGeom prst="rect">
            <a:avLst/>
          </a:prstGeom>
        </p:spPr>
        <p:txBody>
          <a:bodyPr lIns="0" tIns="0" rIns="0" bIns="0" rtlCol="0" anchor="t">
            <a:spAutoFit/>
          </a:bodyPr>
          <a:lstStyle/>
          <a:p>
            <a:pPr algn="l">
              <a:lnSpc>
                <a:spcPts val="3629"/>
              </a:lnSpc>
            </a:pPr>
            <a:r>
              <a:rPr lang="en-US" sz="3024">
                <a:solidFill>
                  <a:srgbClr val="63499D"/>
                </a:solidFill>
                <a:latin typeface="Poppins Bold"/>
                <a:ea typeface="Poppins Bold"/>
                <a:cs typeface="Poppins Bold"/>
                <a:sym typeface="Poppins Bold"/>
              </a:rPr>
              <a:t>Regulē: 09.01.2024. MK noteikumi Nr.35</a:t>
            </a:r>
          </a:p>
          <a:p>
            <a:pPr algn="l">
              <a:lnSpc>
                <a:spcPts val="3629"/>
              </a:lnSpc>
            </a:pPr>
            <a:endParaRPr lang="en-US" sz="3024">
              <a:solidFill>
                <a:srgbClr val="63499D"/>
              </a:solidFill>
              <a:latin typeface="Poppins Bold"/>
              <a:ea typeface="Poppins Bold"/>
              <a:cs typeface="Poppins Bold"/>
              <a:sym typeface="Poppins Bold"/>
            </a:endParaRPr>
          </a:p>
          <a:p>
            <a:pPr algn="l">
              <a:lnSpc>
                <a:spcPts val="3629"/>
              </a:lnSpc>
            </a:pPr>
            <a:r>
              <a:rPr lang="en-US" sz="3024">
                <a:solidFill>
                  <a:srgbClr val="63499D"/>
                </a:solidFill>
                <a:latin typeface="Poppins Bold"/>
                <a:ea typeface="Poppins Bold"/>
                <a:cs typeface="Poppins Bold"/>
                <a:sym typeface="Poppins Bold"/>
              </a:rPr>
              <a:t>Projekta īstenošana: 17.06.2024.-31.12.2029.</a:t>
            </a:r>
          </a:p>
          <a:p>
            <a:pPr algn="l">
              <a:lnSpc>
                <a:spcPts val="3629"/>
              </a:lnSpc>
            </a:pPr>
            <a:endParaRPr lang="en-US" sz="3024">
              <a:solidFill>
                <a:srgbClr val="63499D"/>
              </a:solidFill>
              <a:latin typeface="Poppins Bold"/>
              <a:ea typeface="Poppins Bold"/>
              <a:cs typeface="Poppins Bold"/>
              <a:sym typeface="Poppins Bold"/>
            </a:endParaRPr>
          </a:p>
          <a:p>
            <a:pPr algn="l">
              <a:lnSpc>
                <a:spcPts val="3629"/>
              </a:lnSpc>
            </a:pPr>
            <a:endParaRPr lang="en-US" sz="3024">
              <a:solidFill>
                <a:srgbClr val="63499D"/>
              </a:solidFill>
              <a:latin typeface="Poppins Bold"/>
              <a:ea typeface="Poppins Bold"/>
              <a:cs typeface="Poppins Bold"/>
              <a:sym typeface="Poppins Bold"/>
            </a:endParaRPr>
          </a:p>
          <a:p>
            <a:pPr algn="l">
              <a:lnSpc>
                <a:spcPts val="3629"/>
              </a:lnSpc>
            </a:pPr>
            <a:endParaRPr lang="en-US" sz="3024">
              <a:solidFill>
                <a:srgbClr val="63499D"/>
              </a:solidFill>
              <a:latin typeface="Poppins Bold"/>
              <a:ea typeface="Poppins Bold"/>
              <a:cs typeface="Poppins Bold"/>
              <a:sym typeface="Poppins Bold"/>
            </a:endParaRPr>
          </a:p>
        </p:txBody>
      </p:sp>
      <p:sp>
        <p:nvSpPr>
          <p:cNvPr id="19" name="TextBox 19"/>
          <p:cNvSpPr txBox="1"/>
          <p:nvPr/>
        </p:nvSpPr>
        <p:spPr>
          <a:xfrm>
            <a:off x="8055110" y="6430958"/>
            <a:ext cx="10748492" cy="3076575"/>
          </a:xfrm>
          <a:prstGeom prst="rect">
            <a:avLst/>
          </a:prstGeom>
        </p:spPr>
        <p:txBody>
          <a:bodyPr lIns="0" tIns="0" rIns="0" bIns="0" rtlCol="0" anchor="t">
            <a:spAutoFit/>
          </a:bodyPr>
          <a:lstStyle/>
          <a:p>
            <a:pPr algn="l">
              <a:lnSpc>
                <a:spcPts val="3682"/>
              </a:lnSpc>
            </a:pPr>
            <a:r>
              <a:rPr lang="en-US" sz="3068">
                <a:solidFill>
                  <a:srgbClr val="63499D"/>
                </a:solidFill>
                <a:latin typeface="Poppins Bold"/>
                <a:ea typeface="Poppins Bold"/>
                <a:cs typeface="Poppins Bold"/>
                <a:sym typeface="Poppins Bold"/>
              </a:rPr>
              <a:t>Programmas finansējums</a:t>
            </a:r>
          </a:p>
          <a:p>
            <a:pPr algn="l">
              <a:lnSpc>
                <a:spcPts val="3922"/>
              </a:lnSpc>
            </a:pPr>
            <a:r>
              <a:rPr lang="en-US" sz="3268">
                <a:solidFill>
                  <a:srgbClr val="63499D"/>
                </a:solidFill>
                <a:latin typeface="Poppins Bold"/>
                <a:ea typeface="Poppins Bold"/>
                <a:cs typeface="Poppins Bold"/>
                <a:sym typeface="Poppins Bold"/>
              </a:rPr>
              <a:t>pētniecības pieteikumiem: EUR 39 mlj.</a:t>
            </a:r>
          </a:p>
          <a:p>
            <a:pPr algn="ctr">
              <a:lnSpc>
                <a:spcPts val="3442"/>
              </a:lnSpc>
            </a:pPr>
            <a:endParaRPr lang="en-US" sz="3268">
              <a:solidFill>
                <a:srgbClr val="63499D"/>
              </a:solidFill>
              <a:latin typeface="Poppins Bold"/>
              <a:ea typeface="Poppins Bold"/>
              <a:cs typeface="Poppins Bold"/>
              <a:sym typeface="Poppins Bold"/>
            </a:endParaRPr>
          </a:p>
          <a:p>
            <a:pPr algn="l">
              <a:lnSpc>
                <a:spcPts val="3442"/>
              </a:lnSpc>
            </a:pPr>
            <a:r>
              <a:rPr lang="en-US" sz="2868">
                <a:solidFill>
                  <a:srgbClr val="63499D"/>
                </a:solidFill>
                <a:latin typeface="Poppins Bold"/>
                <a:ea typeface="Poppins Bold"/>
                <a:cs typeface="Poppins Bold"/>
                <a:sym typeface="Poppins Bold"/>
              </a:rPr>
              <a:t>ERAF – EUR 33,187 mlj. </a:t>
            </a:r>
          </a:p>
          <a:p>
            <a:pPr algn="l">
              <a:lnSpc>
                <a:spcPts val="3442"/>
              </a:lnSpc>
            </a:pPr>
            <a:r>
              <a:rPr lang="en-US" sz="2868">
                <a:solidFill>
                  <a:srgbClr val="63499D"/>
                </a:solidFill>
                <a:latin typeface="Poppins Bold"/>
                <a:ea typeface="Poppins Bold"/>
                <a:cs typeface="Poppins Bold"/>
                <a:sym typeface="Poppins Bold"/>
              </a:rPr>
              <a:t>Valsts budžeta līdzfinansējums – EUR 4,286 mlj.</a:t>
            </a:r>
          </a:p>
          <a:p>
            <a:pPr algn="l">
              <a:lnSpc>
                <a:spcPts val="3202"/>
              </a:lnSpc>
            </a:pPr>
            <a:r>
              <a:rPr lang="en-US" sz="2668">
                <a:solidFill>
                  <a:srgbClr val="63499D"/>
                </a:solidFill>
                <a:latin typeface="Poppins Bold"/>
                <a:ea typeface="Poppins Bold"/>
                <a:cs typeface="Poppins Bold"/>
                <a:sym typeface="Poppins Bold"/>
              </a:rPr>
              <a:t>privātais līdzfinansējums – EUR 1,527 mlj.</a:t>
            </a:r>
          </a:p>
          <a:p>
            <a:pPr algn="ctr">
              <a:lnSpc>
                <a:spcPts val="3202"/>
              </a:lnSpc>
            </a:pPr>
            <a:endParaRPr lang="en-US" sz="2668">
              <a:solidFill>
                <a:srgbClr val="63499D"/>
              </a:solidFill>
              <a:latin typeface="Poppins Bold"/>
              <a:ea typeface="Poppins Bold"/>
              <a:cs typeface="Poppins Bold"/>
              <a:sym typeface="Poppi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15259" y="429085"/>
            <a:ext cx="12257483" cy="1476375"/>
          </a:xfrm>
          <a:prstGeom prst="rect">
            <a:avLst/>
          </a:prstGeom>
        </p:spPr>
        <p:txBody>
          <a:bodyPr lIns="0" tIns="0" rIns="0" bIns="0" rtlCol="0" anchor="t">
            <a:spAutoFit/>
          </a:bodyPr>
          <a:lstStyle/>
          <a:p>
            <a:pPr algn="ctr">
              <a:lnSpc>
                <a:spcPts val="6595"/>
              </a:lnSpc>
            </a:pPr>
            <a:r>
              <a:rPr lang="en-US" sz="5496">
                <a:solidFill>
                  <a:srgbClr val="63499D"/>
                </a:solidFill>
                <a:latin typeface="Poppins Ultra-Bold"/>
                <a:ea typeface="Poppins Ultra-Bold"/>
                <a:cs typeface="Poppins Ultra-Bold"/>
                <a:sym typeface="Poppins Ultra-Bold"/>
              </a:rPr>
              <a:t>Pirmā atlases kārta</a:t>
            </a:r>
          </a:p>
          <a:p>
            <a:pPr algn="ctr">
              <a:lnSpc>
                <a:spcPts val="4796"/>
              </a:lnSpc>
            </a:pPr>
            <a:r>
              <a:rPr lang="en-US" sz="3996">
                <a:solidFill>
                  <a:srgbClr val="63499D"/>
                </a:solidFill>
                <a:latin typeface="Poppins Ultra-Bold"/>
                <a:ea typeface="Poppins Ultra-Bold"/>
                <a:cs typeface="Poppins Ultra-Bold"/>
                <a:sym typeface="Poppins Ultra-Bold"/>
              </a:rPr>
              <a:t>08.08.2024. - 07.10.2024. plkst. 17.00</a:t>
            </a:r>
          </a:p>
        </p:txBody>
      </p:sp>
      <p:sp>
        <p:nvSpPr>
          <p:cNvPr id="3" name="Freeform 3"/>
          <p:cNvSpPr/>
          <p:nvPr/>
        </p:nvSpPr>
        <p:spPr>
          <a:xfrm>
            <a:off x="1159665" y="2721954"/>
            <a:ext cx="7581538" cy="6330584"/>
          </a:xfrm>
          <a:custGeom>
            <a:avLst/>
            <a:gdLst/>
            <a:ahLst/>
            <a:cxnLst/>
            <a:rect l="l" t="t" r="r" b="b"/>
            <a:pathLst>
              <a:path w="7581538" h="6330584">
                <a:moveTo>
                  <a:pt x="0" y="0"/>
                </a:moveTo>
                <a:lnTo>
                  <a:pt x="7581538" y="0"/>
                </a:lnTo>
                <a:lnTo>
                  <a:pt x="7581538" y="6330584"/>
                </a:lnTo>
                <a:lnTo>
                  <a:pt x="0" y="63305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9607548" y="5264243"/>
            <a:ext cx="1119874" cy="11198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9607548" y="3823949"/>
            <a:ext cx="1119874" cy="111987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607548" y="2381710"/>
            <a:ext cx="1119874" cy="11198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610065" y="8451308"/>
            <a:ext cx="1119874" cy="11198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9607548" y="6704334"/>
            <a:ext cx="1119874" cy="111987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9808624" y="2582786"/>
            <a:ext cx="717722" cy="717722"/>
          </a:xfrm>
          <a:custGeom>
            <a:avLst/>
            <a:gdLst/>
            <a:ahLst/>
            <a:cxnLst/>
            <a:rect l="l" t="t" r="r" b="b"/>
            <a:pathLst>
              <a:path w="717722" h="717722">
                <a:moveTo>
                  <a:pt x="0" y="0"/>
                </a:moveTo>
                <a:lnTo>
                  <a:pt x="717722" y="0"/>
                </a:lnTo>
                <a:lnTo>
                  <a:pt x="717722" y="717722"/>
                </a:lnTo>
                <a:lnTo>
                  <a:pt x="0" y="7177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777429" y="3993831"/>
            <a:ext cx="780112" cy="780112"/>
          </a:xfrm>
          <a:custGeom>
            <a:avLst/>
            <a:gdLst/>
            <a:ahLst/>
            <a:cxnLst/>
            <a:rect l="l" t="t" r="r" b="b"/>
            <a:pathLst>
              <a:path w="780112" h="780112">
                <a:moveTo>
                  <a:pt x="0" y="0"/>
                </a:moveTo>
                <a:lnTo>
                  <a:pt x="780112" y="0"/>
                </a:lnTo>
                <a:lnTo>
                  <a:pt x="780112" y="780111"/>
                </a:lnTo>
                <a:lnTo>
                  <a:pt x="0" y="7801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21"/>
          <p:cNvSpPr/>
          <p:nvPr/>
        </p:nvSpPr>
        <p:spPr>
          <a:xfrm>
            <a:off x="9765297" y="5421992"/>
            <a:ext cx="804377" cy="804377"/>
          </a:xfrm>
          <a:custGeom>
            <a:avLst/>
            <a:gdLst/>
            <a:ahLst/>
            <a:cxnLst/>
            <a:rect l="l" t="t" r="r" b="b"/>
            <a:pathLst>
              <a:path w="804377" h="804377">
                <a:moveTo>
                  <a:pt x="0" y="0"/>
                </a:moveTo>
                <a:lnTo>
                  <a:pt x="804376" y="0"/>
                </a:lnTo>
                <a:lnTo>
                  <a:pt x="804376" y="804377"/>
                </a:lnTo>
                <a:lnTo>
                  <a:pt x="0" y="8043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2" name="Freeform 22"/>
          <p:cNvSpPr/>
          <p:nvPr/>
        </p:nvSpPr>
        <p:spPr>
          <a:xfrm>
            <a:off x="9782463" y="6884456"/>
            <a:ext cx="775078" cy="775078"/>
          </a:xfrm>
          <a:custGeom>
            <a:avLst/>
            <a:gdLst/>
            <a:ahLst/>
            <a:cxnLst/>
            <a:rect l="l" t="t" r="r" b="b"/>
            <a:pathLst>
              <a:path w="775078" h="775078">
                <a:moveTo>
                  <a:pt x="0" y="0"/>
                </a:moveTo>
                <a:lnTo>
                  <a:pt x="775078" y="0"/>
                </a:lnTo>
                <a:lnTo>
                  <a:pt x="775078" y="775078"/>
                </a:lnTo>
                <a:lnTo>
                  <a:pt x="0" y="7750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3" name="Freeform 23"/>
          <p:cNvSpPr/>
          <p:nvPr/>
        </p:nvSpPr>
        <p:spPr>
          <a:xfrm>
            <a:off x="9767814" y="8618051"/>
            <a:ext cx="804377" cy="804377"/>
          </a:xfrm>
          <a:custGeom>
            <a:avLst/>
            <a:gdLst/>
            <a:ahLst/>
            <a:cxnLst/>
            <a:rect l="l" t="t" r="r" b="b"/>
            <a:pathLst>
              <a:path w="804377" h="804377">
                <a:moveTo>
                  <a:pt x="0" y="0"/>
                </a:moveTo>
                <a:lnTo>
                  <a:pt x="804376" y="0"/>
                </a:lnTo>
                <a:lnTo>
                  <a:pt x="804376" y="804376"/>
                </a:lnTo>
                <a:lnTo>
                  <a:pt x="0" y="8043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4" name="Freeform 24"/>
          <p:cNvSpPr/>
          <p:nvPr/>
        </p:nvSpPr>
        <p:spPr>
          <a:xfrm>
            <a:off x="2055887" y="7090397"/>
            <a:ext cx="717722" cy="717722"/>
          </a:xfrm>
          <a:custGeom>
            <a:avLst/>
            <a:gdLst/>
            <a:ahLst/>
            <a:cxnLst/>
            <a:rect l="l" t="t" r="r" b="b"/>
            <a:pathLst>
              <a:path w="717722" h="717722">
                <a:moveTo>
                  <a:pt x="0" y="0"/>
                </a:moveTo>
                <a:lnTo>
                  <a:pt x="717722" y="0"/>
                </a:lnTo>
                <a:lnTo>
                  <a:pt x="717722" y="717723"/>
                </a:lnTo>
                <a:lnTo>
                  <a:pt x="0" y="717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Freeform 25"/>
          <p:cNvSpPr/>
          <p:nvPr/>
        </p:nvSpPr>
        <p:spPr>
          <a:xfrm>
            <a:off x="1993498" y="5064820"/>
            <a:ext cx="780112" cy="780112"/>
          </a:xfrm>
          <a:custGeom>
            <a:avLst/>
            <a:gdLst/>
            <a:ahLst/>
            <a:cxnLst/>
            <a:rect l="l" t="t" r="r" b="b"/>
            <a:pathLst>
              <a:path w="780112" h="780112">
                <a:moveTo>
                  <a:pt x="0" y="0"/>
                </a:moveTo>
                <a:lnTo>
                  <a:pt x="780111" y="0"/>
                </a:lnTo>
                <a:lnTo>
                  <a:pt x="780111" y="780112"/>
                </a:lnTo>
                <a:lnTo>
                  <a:pt x="0" y="7801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26"/>
          <p:cNvSpPr/>
          <p:nvPr/>
        </p:nvSpPr>
        <p:spPr>
          <a:xfrm>
            <a:off x="3439553" y="3591642"/>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7" name="Freeform 27"/>
          <p:cNvSpPr/>
          <p:nvPr/>
        </p:nvSpPr>
        <p:spPr>
          <a:xfrm>
            <a:off x="5597209" y="3620941"/>
            <a:ext cx="775078" cy="775078"/>
          </a:xfrm>
          <a:custGeom>
            <a:avLst/>
            <a:gdLst/>
            <a:ahLst/>
            <a:cxnLst/>
            <a:rect l="l" t="t" r="r" b="b"/>
            <a:pathLst>
              <a:path w="775078" h="775078">
                <a:moveTo>
                  <a:pt x="0" y="0"/>
                </a:moveTo>
                <a:lnTo>
                  <a:pt x="775078" y="0"/>
                </a:lnTo>
                <a:lnTo>
                  <a:pt x="775078" y="775078"/>
                </a:lnTo>
                <a:lnTo>
                  <a:pt x="0" y="7750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8" name="Freeform 28"/>
          <p:cNvSpPr/>
          <p:nvPr/>
        </p:nvSpPr>
        <p:spPr>
          <a:xfrm>
            <a:off x="7028021" y="5019804"/>
            <a:ext cx="804377" cy="804377"/>
          </a:xfrm>
          <a:custGeom>
            <a:avLst/>
            <a:gdLst/>
            <a:ahLst/>
            <a:cxnLst/>
            <a:rect l="l" t="t" r="r" b="b"/>
            <a:pathLst>
              <a:path w="804377" h="804377">
                <a:moveTo>
                  <a:pt x="0" y="0"/>
                </a:moveTo>
                <a:lnTo>
                  <a:pt x="804377" y="0"/>
                </a:lnTo>
                <a:lnTo>
                  <a:pt x="804377" y="804377"/>
                </a:lnTo>
                <a:lnTo>
                  <a:pt x="0" y="8043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9" name="Freeform 29"/>
          <p:cNvSpPr/>
          <p:nvPr/>
        </p:nvSpPr>
        <p:spPr>
          <a:xfrm>
            <a:off x="7028021" y="7005876"/>
            <a:ext cx="923961" cy="915876"/>
          </a:xfrm>
          <a:custGeom>
            <a:avLst/>
            <a:gdLst/>
            <a:ahLst/>
            <a:cxnLst/>
            <a:rect l="l" t="t" r="r" b="b"/>
            <a:pathLst>
              <a:path w="923961" h="915876">
                <a:moveTo>
                  <a:pt x="0" y="0"/>
                </a:moveTo>
                <a:lnTo>
                  <a:pt x="923961" y="0"/>
                </a:lnTo>
                <a:lnTo>
                  <a:pt x="923961" y="915876"/>
                </a:lnTo>
                <a:lnTo>
                  <a:pt x="0" y="91587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0" name="TextBox 30"/>
          <p:cNvSpPr txBox="1"/>
          <p:nvPr/>
        </p:nvSpPr>
        <p:spPr>
          <a:xfrm>
            <a:off x="10909787" y="3034217"/>
            <a:ext cx="6218547" cy="539563"/>
          </a:xfrm>
          <a:prstGeom prst="rect">
            <a:avLst/>
          </a:prstGeom>
        </p:spPr>
        <p:txBody>
          <a:bodyPr lIns="0" tIns="0" rIns="0" bIns="0" rtlCol="0" anchor="t">
            <a:spAutoFit/>
          </a:bodyPr>
          <a:lstStyle/>
          <a:p>
            <a:pPr algn="l">
              <a:lnSpc>
                <a:spcPts val="2144"/>
              </a:lnSpc>
              <a:spcBef>
                <a:spcPct val="0"/>
              </a:spcBef>
            </a:pPr>
            <a:r>
              <a:rPr lang="en-US" sz="1531">
                <a:solidFill>
                  <a:srgbClr val="292828"/>
                </a:solidFill>
                <a:latin typeface="Poppins"/>
                <a:ea typeface="Poppins"/>
                <a:cs typeface="Poppins"/>
                <a:sym typeface="Poppins"/>
              </a:rPr>
              <a:t>Pirmā atlases kārtā atbalstāmi tikai ar saimniecisko darbību nesaistīti pētniecības pieteikumi.</a:t>
            </a:r>
          </a:p>
        </p:txBody>
      </p:sp>
      <p:sp>
        <p:nvSpPr>
          <p:cNvPr id="31" name="TextBox 31"/>
          <p:cNvSpPr txBox="1"/>
          <p:nvPr/>
        </p:nvSpPr>
        <p:spPr>
          <a:xfrm>
            <a:off x="10909787" y="4454498"/>
            <a:ext cx="6218547" cy="539563"/>
          </a:xfrm>
          <a:prstGeom prst="rect">
            <a:avLst/>
          </a:prstGeom>
        </p:spPr>
        <p:txBody>
          <a:bodyPr lIns="0" tIns="0" rIns="0" bIns="0" rtlCol="0" anchor="t">
            <a:spAutoFit/>
          </a:bodyPr>
          <a:lstStyle/>
          <a:p>
            <a:pPr algn="l">
              <a:lnSpc>
                <a:spcPts val="2144"/>
              </a:lnSpc>
              <a:spcBef>
                <a:spcPct val="0"/>
              </a:spcBef>
            </a:pPr>
            <a:r>
              <a:rPr lang="en-US" sz="1531">
                <a:solidFill>
                  <a:srgbClr val="292828"/>
                </a:solidFill>
                <a:latin typeface="Poppins Medium"/>
                <a:ea typeface="Poppins Medium"/>
                <a:cs typeface="Poppins Medium"/>
                <a:sym typeface="Poppins Medium"/>
              </a:rPr>
              <a:t>Rūpniecisku un fundamentālu pētniecības pieteikumu īstenošanai.</a:t>
            </a:r>
          </a:p>
        </p:txBody>
      </p:sp>
      <p:sp>
        <p:nvSpPr>
          <p:cNvPr id="32" name="TextBox 32"/>
          <p:cNvSpPr txBox="1"/>
          <p:nvPr/>
        </p:nvSpPr>
        <p:spPr>
          <a:xfrm>
            <a:off x="10909787" y="5659538"/>
            <a:ext cx="6218547" cy="809745"/>
          </a:xfrm>
          <a:prstGeom prst="rect">
            <a:avLst/>
          </a:prstGeom>
        </p:spPr>
        <p:txBody>
          <a:bodyPr lIns="0" tIns="0" rIns="0" bIns="0" rtlCol="0" anchor="t">
            <a:spAutoFit/>
          </a:bodyPr>
          <a:lstStyle/>
          <a:p>
            <a:pPr algn="l">
              <a:lnSpc>
                <a:spcPts val="2144"/>
              </a:lnSpc>
              <a:spcBef>
                <a:spcPct val="0"/>
              </a:spcBef>
            </a:pPr>
            <a:r>
              <a:rPr lang="en-US" sz="1531">
                <a:solidFill>
                  <a:srgbClr val="292828"/>
                </a:solidFill>
                <a:latin typeface="Poppins Medium"/>
                <a:ea typeface="Poppins Medium"/>
                <a:cs typeface="Poppins Medium"/>
                <a:sym typeface="Poppins Medium"/>
              </a:rPr>
              <a:t>Fundamentālo pētniecības pieteikumu īstenošanai pieejamais finansējums ir 20% apmērā no kopējā pirmās atlases kārtas finansējuma.</a:t>
            </a:r>
          </a:p>
        </p:txBody>
      </p:sp>
      <p:sp>
        <p:nvSpPr>
          <p:cNvPr id="33" name="TextBox 33"/>
          <p:cNvSpPr txBox="1"/>
          <p:nvPr/>
        </p:nvSpPr>
        <p:spPr>
          <a:xfrm>
            <a:off x="10909787" y="7112007"/>
            <a:ext cx="6218547" cy="1350111"/>
          </a:xfrm>
          <a:prstGeom prst="rect">
            <a:avLst/>
          </a:prstGeom>
        </p:spPr>
        <p:txBody>
          <a:bodyPr lIns="0" tIns="0" rIns="0" bIns="0" rtlCol="0" anchor="t">
            <a:spAutoFit/>
          </a:bodyPr>
          <a:lstStyle/>
          <a:p>
            <a:pPr algn="l">
              <a:lnSpc>
                <a:spcPts val="2144"/>
              </a:lnSpc>
              <a:spcBef>
                <a:spcPct val="0"/>
              </a:spcBef>
            </a:pPr>
            <a:r>
              <a:rPr lang="en-US" sz="1531">
                <a:solidFill>
                  <a:srgbClr val="292828"/>
                </a:solidFill>
                <a:latin typeface="Poppins Medium"/>
                <a:ea typeface="Poppins Medium"/>
                <a:cs typeface="Poppins Medium"/>
                <a:sym typeface="Poppins Medium"/>
              </a:rPr>
              <a:t>Pētniecības pieteikumu var iesniegt Latvijas Republikas Zinātnisko institūciju reģistrā reģistrēta zinātniskā institūcija, kas atbilst Komisijas regulas Nr. 651/2014 2. panta 83. punktā noteiktajai pētniecības un zināšanu izplatīšanas organizācijas definīcijai.</a:t>
            </a:r>
          </a:p>
        </p:txBody>
      </p:sp>
      <p:sp>
        <p:nvSpPr>
          <p:cNvPr id="34" name="TextBox 34"/>
          <p:cNvSpPr txBox="1"/>
          <p:nvPr/>
        </p:nvSpPr>
        <p:spPr>
          <a:xfrm>
            <a:off x="10909787" y="9014438"/>
            <a:ext cx="6218547" cy="539563"/>
          </a:xfrm>
          <a:prstGeom prst="rect">
            <a:avLst/>
          </a:prstGeom>
        </p:spPr>
        <p:txBody>
          <a:bodyPr lIns="0" tIns="0" rIns="0" bIns="0" rtlCol="0" anchor="t">
            <a:spAutoFit/>
          </a:bodyPr>
          <a:lstStyle/>
          <a:p>
            <a:pPr algn="l">
              <a:lnSpc>
                <a:spcPts val="2144"/>
              </a:lnSpc>
              <a:spcBef>
                <a:spcPct val="0"/>
              </a:spcBef>
            </a:pPr>
            <a:r>
              <a:rPr lang="en-US" sz="1531">
                <a:solidFill>
                  <a:srgbClr val="292828"/>
                </a:solidFill>
                <a:latin typeface="Poppins Medium"/>
                <a:ea typeface="Poppins Medium"/>
                <a:cs typeface="Poppins Medium"/>
                <a:sym typeface="Poppins Medium"/>
              </a:rPr>
              <a:t>Pieteikumu īstenošana jāuzsāk 6 mēnešu laikā no lēmuma saņemšanas brīža.</a:t>
            </a:r>
          </a:p>
        </p:txBody>
      </p:sp>
      <p:sp>
        <p:nvSpPr>
          <p:cNvPr id="35" name="TextBox 35"/>
          <p:cNvSpPr txBox="1"/>
          <p:nvPr/>
        </p:nvSpPr>
        <p:spPr>
          <a:xfrm>
            <a:off x="10909787" y="2324560"/>
            <a:ext cx="6349513" cy="669801"/>
          </a:xfrm>
          <a:prstGeom prst="rect">
            <a:avLst/>
          </a:prstGeom>
        </p:spPr>
        <p:txBody>
          <a:bodyPr lIns="0" tIns="0" rIns="0" bIns="0" rtlCol="0" anchor="t">
            <a:spAutoFit/>
          </a:bodyPr>
          <a:lstStyle/>
          <a:p>
            <a:pPr algn="l">
              <a:lnSpc>
                <a:spcPts val="2634"/>
              </a:lnSpc>
              <a:spcBef>
                <a:spcPct val="0"/>
              </a:spcBef>
            </a:pPr>
            <a:r>
              <a:rPr lang="en-US" sz="1881">
                <a:solidFill>
                  <a:srgbClr val="D6801C"/>
                </a:solidFill>
                <a:latin typeface="Poppins Ultra-Bold"/>
                <a:ea typeface="Poppins Ultra-Bold"/>
                <a:cs typeface="Poppins Ultra-Bold"/>
                <a:sym typeface="Poppins Ultra-Bold"/>
              </a:rPr>
              <a:t>Ar saimniecisko darbību nesaistīti pētniecības pieteikumi</a:t>
            </a:r>
          </a:p>
        </p:txBody>
      </p:sp>
      <p:sp>
        <p:nvSpPr>
          <p:cNvPr id="36" name="TextBox 36"/>
          <p:cNvSpPr txBox="1"/>
          <p:nvPr/>
        </p:nvSpPr>
        <p:spPr>
          <a:xfrm>
            <a:off x="10909787" y="3786813"/>
            <a:ext cx="6218547" cy="669801"/>
          </a:xfrm>
          <a:prstGeom prst="rect">
            <a:avLst/>
          </a:prstGeom>
        </p:spPr>
        <p:txBody>
          <a:bodyPr lIns="0" tIns="0" rIns="0" bIns="0" rtlCol="0" anchor="t">
            <a:spAutoFit/>
          </a:bodyPr>
          <a:lstStyle/>
          <a:p>
            <a:pPr algn="l">
              <a:lnSpc>
                <a:spcPts val="2634"/>
              </a:lnSpc>
              <a:spcBef>
                <a:spcPct val="0"/>
              </a:spcBef>
            </a:pPr>
            <a:r>
              <a:rPr lang="en-US" sz="1881">
                <a:solidFill>
                  <a:srgbClr val="D6801C"/>
                </a:solidFill>
                <a:latin typeface="Poppins Ultra-Bold"/>
                <a:ea typeface="Poppins Ultra-Bold"/>
                <a:cs typeface="Poppins Ultra-Bold"/>
                <a:sym typeface="Poppins Ultra-Bold"/>
              </a:rPr>
              <a:t>Pieejamais kopējais attiecināmais finansējums ir 17 000 000 EUR</a:t>
            </a:r>
          </a:p>
        </p:txBody>
      </p:sp>
      <p:sp>
        <p:nvSpPr>
          <p:cNvPr id="37" name="TextBox 37"/>
          <p:cNvSpPr txBox="1"/>
          <p:nvPr/>
        </p:nvSpPr>
        <p:spPr>
          <a:xfrm>
            <a:off x="10909787" y="5270238"/>
            <a:ext cx="5970577" cy="339578"/>
          </a:xfrm>
          <a:prstGeom prst="rect">
            <a:avLst/>
          </a:prstGeom>
        </p:spPr>
        <p:txBody>
          <a:bodyPr lIns="0" tIns="0" rIns="0" bIns="0" rtlCol="0" anchor="t">
            <a:spAutoFit/>
          </a:bodyPr>
          <a:lstStyle/>
          <a:p>
            <a:pPr algn="l">
              <a:lnSpc>
                <a:spcPts val="2634"/>
              </a:lnSpc>
              <a:spcBef>
                <a:spcPct val="0"/>
              </a:spcBef>
            </a:pPr>
            <a:r>
              <a:rPr lang="en-US" sz="1881">
                <a:solidFill>
                  <a:srgbClr val="D6801C"/>
                </a:solidFill>
                <a:latin typeface="Poppins Ultra-Bold"/>
                <a:ea typeface="Poppins Ultra-Bold"/>
                <a:cs typeface="Poppins Ultra-Bold"/>
                <a:sym typeface="Poppins Ultra-Bold"/>
              </a:rPr>
              <a:t>Fundamentāliem pētījumiem 3 400 000 EUR</a:t>
            </a:r>
          </a:p>
        </p:txBody>
      </p:sp>
      <p:sp>
        <p:nvSpPr>
          <p:cNvPr id="38" name="TextBox 38"/>
          <p:cNvSpPr txBox="1"/>
          <p:nvPr/>
        </p:nvSpPr>
        <p:spPr>
          <a:xfrm>
            <a:off x="10909787" y="6752363"/>
            <a:ext cx="4362954" cy="339578"/>
          </a:xfrm>
          <a:prstGeom prst="rect">
            <a:avLst/>
          </a:prstGeom>
        </p:spPr>
        <p:txBody>
          <a:bodyPr lIns="0" tIns="0" rIns="0" bIns="0" rtlCol="0" anchor="t">
            <a:spAutoFit/>
          </a:bodyPr>
          <a:lstStyle/>
          <a:p>
            <a:pPr algn="l">
              <a:lnSpc>
                <a:spcPts val="2634"/>
              </a:lnSpc>
              <a:spcBef>
                <a:spcPct val="0"/>
              </a:spcBef>
            </a:pPr>
            <a:r>
              <a:rPr lang="en-US" sz="1881">
                <a:solidFill>
                  <a:srgbClr val="D6801C"/>
                </a:solidFill>
                <a:latin typeface="Poppins Ultra-Bold"/>
                <a:ea typeface="Poppins Ultra-Bold"/>
                <a:cs typeface="Poppins Ultra-Bold"/>
                <a:sym typeface="Poppins Ultra-Bold"/>
              </a:rPr>
              <a:t>Iezniedzējs - Zinātniskā institūcija</a:t>
            </a:r>
          </a:p>
        </p:txBody>
      </p:sp>
      <p:sp>
        <p:nvSpPr>
          <p:cNvPr id="39" name="TextBox 39"/>
          <p:cNvSpPr txBox="1"/>
          <p:nvPr/>
        </p:nvSpPr>
        <p:spPr>
          <a:xfrm>
            <a:off x="10909787" y="8671668"/>
            <a:ext cx="6754674" cy="339578"/>
          </a:xfrm>
          <a:prstGeom prst="rect">
            <a:avLst/>
          </a:prstGeom>
        </p:spPr>
        <p:txBody>
          <a:bodyPr lIns="0" tIns="0" rIns="0" bIns="0" rtlCol="0" anchor="t">
            <a:spAutoFit/>
          </a:bodyPr>
          <a:lstStyle/>
          <a:p>
            <a:pPr algn="l">
              <a:lnSpc>
                <a:spcPts val="2634"/>
              </a:lnSpc>
              <a:spcBef>
                <a:spcPct val="0"/>
              </a:spcBef>
            </a:pPr>
            <a:r>
              <a:rPr lang="en-US" sz="1881">
                <a:solidFill>
                  <a:srgbClr val="D6801C"/>
                </a:solidFill>
                <a:latin typeface="Poppins Ultra-Bold"/>
                <a:ea typeface="Poppins Ultra-Bold"/>
                <a:cs typeface="Poppins Ultra-Bold"/>
                <a:sym typeface="Poppins Ultra-Bold"/>
              </a:rPr>
              <a:t>Īstenošanas uzsākšana 2025.gada janvāris - jūnijs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4039" y="3217924"/>
            <a:ext cx="10518039" cy="10244806"/>
            <a:chOff x="0" y="0"/>
            <a:chExt cx="834478" cy="812800"/>
          </a:xfrm>
        </p:grpSpPr>
        <p:sp>
          <p:nvSpPr>
            <p:cNvPr id="3" name="Freeform 3"/>
            <p:cNvSpPr/>
            <p:nvPr/>
          </p:nvSpPr>
          <p:spPr>
            <a:xfrm>
              <a:off x="0" y="0"/>
              <a:ext cx="834478" cy="812800"/>
            </a:xfrm>
            <a:custGeom>
              <a:avLst/>
              <a:gdLst/>
              <a:ahLst/>
              <a:cxnLst/>
              <a:rect l="l" t="t" r="r" b="b"/>
              <a:pathLst>
                <a:path w="834478" h="812800">
                  <a:moveTo>
                    <a:pt x="417239" y="0"/>
                  </a:moveTo>
                  <a:cubicBezTo>
                    <a:pt x="186804" y="0"/>
                    <a:pt x="0" y="181951"/>
                    <a:pt x="0" y="406400"/>
                  </a:cubicBezTo>
                  <a:cubicBezTo>
                    <a:pt x="0" y="630849"/>
                    <a:pt x="186804" y="812800"/>
                    <a:pt x="417239" y="812800"/>
                  </a:cubicBezTo>
                  <a:cubicBezTo>
                    <a:pt x="647673" y="812800"/>
                    <a:pt x="834478" y="630849"/>
                    <a:pt x="834478" y="406400"/>
                  </a:cubicBezTo>
                  <a:cubicBezTo>
                    <a:pt x="834478" y="181951"/>
                    <a:pt x="647673" y="0"/>
                    <a:pt x="417239" y="0"/>
                  </a:cubicBezTo>
                  <a:close/>
                </a:path>
              </a:pathLst>
            </a:custGeom>
            <a:solidFill>
              <a:srgbClr val="63499D"/>
            </a:solidFill>
          </p:spPr>
        </p:sp>
        <p:sp>
          <p:nvSpPr>
            <p:cNvPr id="4" name="TextBox 4"/>
            <p:cNvSpPr txBox="1"/>
            <p:nvPr/>
          </p:nvSpPr>
          <p:spPr>
            <a:xfrm>
              <a:off x="78232" y="38100"/>
              <a:ext cx="678013"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144000" y="3217924"/>
            <a:ext cx="10518039" cy="10244806"/>
            <a:chOff x="0" y="0"/>
            <a:chExt cx="834478" cy="812800"/>
          </a:xfrm>
        </p:grpSpPr>
        <p:sp>
          <p:nvSpPr>
            <p:cNvPr id="6" name="Freeform 6"/>
            <p:cNvSpPr/>
            <p:nvPr/>
          </p:nvSpPr>
          <p:spPr>
            <a:xfrm>
              <a:off x="0" y="0"/>
              <a:ext cx="834478" cy="812800"/>
            </a:xfrm>
            <a:custGeom>
              <a:avLst/>
              <a:gdLst/>
              <a:ahLst/>
              <a:cxnLst/>
              <a:rect l="l" t="t" r="r" b="b"/>
              <a:pathLst>
                <a:path w="834478" h="812800">
                  <a:moveTo>
                    <a:pt x="417239" y="0"/>
                  </a:moveTo>
                  <a:cubicBezTo>
                    <a:pt x="186804" y="0"/>
                    <a:pt x="0" y="181951"/>
                    <a:pt x="0" y="406400"/>
                  </a:cubicBezTo>
                  <a:cubicBezTo>
                    <a:pt x="0" y="630849"/>
                    <a:pt x="186804" y="812800"/>
                    <a:pt x="417239" y="812800"/>
                  </a:cubicBezTo>
                  <a:cubicBezTo>
                    <a:pt x="647673" y="812800"/>
                    <a:pt x="834478" y="630849"/>
                    <a:pt x="834478" y="406400"/>
                  </a:cubicBezTo>
                  <a:cubicBezTo>
                    <a:pt x="834478" y="181951"/>
                    <a:pt x="647673" y="0"/>
                    <a:pt x="417239" y="0"/>
                  </a:cubicBezTo>
                  <a:close/>
                </a:path>
              </a:pathLst>
            </a:custGeom>
            <a:solidFill>
              <a:srgbClr val="63499D"/>
            </a:solidFill>
          </p:spPr>
        </p:sp>
        <p:sp>
          <p:nvSpPr>
            <p:cNvPr id="7" name="TextBox 7"/>
            <p:cNvSpPr txBox="1"/>
            <p:nvPr/>
          </p:nvSpPr>
          <p:spPr>
            <a:xfrm>
              <a:off x="78232" y="38100"/>
              <a:ext cx="678013" cy="698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2414848" y="3673367"/>
            <a:ext cx="2940265" cy="2940265"/>
          </a:xfrm>
          <a:custGeom>
            <a:avLst/>
            <a:gdLst/>
            <a:ahLst/>
            <a:cxnLst/>
            <a:rect l="l" t="t" r="r" b="b"/>
            <a:pathLst>
              <a:path w="2940265" h="2940265">
                <a:moveTo>
                  <a:pt x="0" y="0"/>
                </a:moveTo>
                <a:lnTo>
                  <a:pt x="2940265" y="0"/>
                </a:lnTo>
                <a:lnTo>
                  <a:pt x="2940265" y="2940266"/>
                </a:lnTo>
                <a:lnTo>
                  <a:pt x="0" y="29402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2695105" y="3953624"/>
            <a:ext cx="2379751" cy="237975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2733096" y="3673367"/>
            <a:ext cx="2940265" cy="2940265"/>
          </a:xfrm>
          <a:custGeom>
            <a:avLst/>
            <a:gdLst/>
            <a:ahLst/>
            <a:cxnLst/>
            <a:rect l="l" t="t" r="r" b="b"/>
            <a:pathLst>
              <a:path w="2940265" h="2940265">
                <a:moveTo>
                  <a:pt x="0" y="0"/>
                </a:moveTo>
                <a:lnTo>
                  <a:pt x="2940265" y="0"/>
                </a:lnTo>
                <a:lnTo>
                  <a:pt x="2940265" y="2940266"/>
                </a:lnTo>
                <a:lnTo>
                  <a:pt x="0" y="29402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3" name="Group 13"/>
          <p:cNvGrpSpPr/>
          <p:nvPr/>
        </p:nvGrpSpPr>
        <p:grpSpPr>
          <a:xfrm>
            <a:off x="13013353" y="3953624"/>
            <a:ext cx="2379751" cy="237975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3247614" y="4506133"/>
            <a:ext cx="1274733" cy="1274733"/>
          </a:xfrm>
          <a:custGeom>
            <a:avLst/>
            <a:gdLst/>
            <a:ahLst/>
            <a:cxnLst/>
            <a:rect l="l" t="t" r="r" b="b"/>
            <a:pathLst>
              <a:path w="1274733" h="1274733">
                <a:moveTo>
                  <a:pt x="0" y="0"/>
                </a:moveTo>
                <a:lnTo>
                  <a:pt x="1274733" y="0"/>
                </a:lnTo>
                <a:lnTo>
                  <a:pt x="1274733" y="1274734"/>
                </a:lnTo>
                <a:lnTo>
                  <a:pt x="0" y="12747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a:off x="13435472" y="4409333"/>
            <a:ext cx="1535512" cy="1468334"/>
          </a:xfrm>
          <a:custGeom>
            <a:avLst/>
            <a:gdLst/>
            <a:ahLst/>
            <a:cxnLst/>
            <a:rect l="l" t="t" r="r" b="b"/>
            <a:pathLst>
              <a:path w="1535512" h="1468334">
                <a:moveTo>
                  <a:pt x="0" y="0"/>
                </a:moveTo>
                <a:lnTo>
                  <a:pt x="1535513" y="0"/>
                </a:lnTo>
                <a:lnTo>
                  <a:pt x="1535513" y="1468334"/>
                </a:lnTo>
                <a:lnTo>
                  <a:pt x="0" y="14683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1028700" y="971550"/>
            <a:ext cx="16355882" cy="933450"/>
          </a:xfrm>
          <a:prstGeom prst="rect">
            <a:avLst/>
          </a:prstGeom>
        </p:spPr>
        <p:txBody>
          <a:bodyPr lIns="0" tIns="0" rIns="0" bIns="0" rtlCol="0" anchor="t">
            <a:spAutoFit/>
          </a:bodyPr>
          <a:lstStyle/>
          <a:p>
            <a:pPr algn="ctr">
              <a:lnSpc>
                <a:spcPts val="6900"/>
              </a:lnSpc>
            </a:pPr>
            <a:r>
              <a:rPr lang="en-US" sz="5750">
                <a:solidFill>
                  <a:srgbClr val="D6801C"/>
                </a:solidFill>
                <a:latin typeface="Poppins Ultra-Bold"/>
                <a:ea typeface="Poppins Ultra-Bold"/>
                <a:cs typeface="Poppins Ultra-Bold"/>
                <a:sym typeface="Poppins Ultra-Bold"/>
              </a:rPr>
              <a:t>Pirmā atlases kārta</a:t>
            </a:r>
          </a:p>
        </p:txBody>
      </p:sp>
      <p:sp>
        <p:nvSpPr>
          <p:cNvPr id="19" name="TextBox 19"/>
          <p:cNvSpPr txBox="1"/>
          <p:nvPr/>
        </p:nvSpPr>
        <p:spPr>
          <a:xfrm>
            <a:off x="332009" y="6897148"/>
            <a:ext cx="7105943" cy="3062645"/>
          </a:xfrm>
          <a:prstGeom prst="rect">
            <a:avLst/>
          </a:prstGeom>
        </p:spPr>
        <p:txBody>
          <a:bodyPr lIns="0" tIns="0" rIns="0" bIns="0" rtlCol="0" anchor="t">
            <a:spAutoFit/>
          </a:bodyPr>
          <a:lstStyle/>
          <a:p>
            <a:pPr algn="ctr">
              <a:lnSpc>
                <a:spcPts val="4782"/>
              </a:lnSpc>
            </a:pPr>
            <a:r>
              <a:rPr lang="en-US" sz="3985">
                <a:solidFill>
                  <a:srgbClr val="FFFFFF"/>
                </a:solidFill>
                <a:latin typeface="Poppins Bold"/>
                <a:ea typeface="Poppins Bold"/>
                <a:cs typeface="Poppins Bold"/>
                <a:sym typeface="Poppins Bold"/>
              </a:rPr>
              <a:t>Pētniecības pieteikumu sagatavošana un iesniegšana</a:t>
            </a:r>
          </a:p>
          <a:p>
            <a:pPr algn="ctr">
              <a:lnSpc>
                <a:spcPts val="4782"/>
              </a:lnSpc>
            </a:pPr>
            <a:r>
              <a:rPr lang="en-US" sz="3985">
                <a:solidFill>
                  <a:srgbClr val="FFFFFF"/>
                </a:solidFill>
                <a:latin typeface="Poppins Bold"/>
                <a:ea typeface="Poppins Bold"/>
                <a:cs typeface="Poppins Bold"/>
                <a:sym typeface="Poppins Bold"/>
              </a:rPr>
              <a:t>08.08.2024.-07.10.2024. plkst 17.00</a:t>
            </a:r>
          </a:p>
        </p:txBody>
      </p:sp>
      <p:sp>
        <p:nvSpPr>
          <p:cNvPr id="20" name="TextBox 20"/>
          <p:cNvSpPr txBox="1"/>
          <p:nvPr/>
        </p:nvSpPr>
        <p:spPr>
          <a:xfrm>
            <a:off x="11234110" y="6897148"/>
            <a:ext cx="6337819" cy="3038475"/>
          </a:xfrm>
          <a:prstGeom prst="rect">
            <a:avLst/>
          </a:prstGeom>
        </p:spPr>
        <p:txBody>
          <a:bodyPr lIns="0" tIns="0" rIns="0" bIns="0" rtlCol="0" anchor="t">
            <a:spAutoFit/>
          </a:bodyPr>
          <a:lstStyle/>
          <a:p>
            <a:pPr algn="ctr">
              <a:lnSpc>
                <a:spcPts val="4782"/>
              </a:lnSpc>
            </a:pPr>
            <a:r>
              <a:rPr lang="en-US" sz="3985">
                <a:solidFill>
                  <a:srgbClr val="FFFFFF"/>
                </a:solidFill>
                <a:latin typeface="Poppins Bold"/>
                <a:ea typeface="Poppins Bold"/>
                <a:cs typeface="Poppins Bold"/>
                <a:sym typeface="Poppins Bold"/>
              </a:rPr>
              <a:t>Pētniecības pieteikumu vērtēšana 08.10.2024.-07.01.2025.</a:t>
            </a:r>
          </a:p>
          <a:p>
            <a:pPr algn="ctr">
              <a:lnSpc>
                <a:spcPts val="4782"/>
              </a:lnSpc>
            </a:pPr>
            <a:r>
              <a:rPr lang="en-US" sz="3985">
                <a:solidFill>
                  <a:srgbClr val="FFFFFF"/>
                </a:solidFill>
                <a:latin typeface="Poppins Bold"/>
                <a:ea typeface="Poppins Bold"/>
                <a:cs typeface="Poppins Bold"/>
                <a:sym typeface="Poppins Bold"/>
              </a:rPr>
              <a:t>Līgumu slēgšana ar iesniedzēju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4228227" y="475731"/>
            <a:ext cx="10017825" cy="1257300"/>
          </a:xfrm>
          <a:prstGeom prst="rect">
            <a:avLst/>
          </a:prstGeom>
        </p:spPr>
        <p:txBody>
          <a:bodyPr lIns="0" tIns="0" rIns="0" bIns="0" rtlCol="0" anchor="t">
            <a:spAutoFit/>
          </a:bodyPr>
          <a:lstStyle/>
          <a:p>
            <a:pPr algn="ctr">
              <a:lnSpc>
                <a:spcPts val="4842"/>
              </a:lnSpc>
            </a:pPr>
            <a:r>
              <a:rPr lang="en-US" sz="4035">
                <a:solidFill>
                  <a:srgbClr val="D6801C"/>
                </a:solidFill>
                <a:latin typeface="Poppins Ultra-Bold"/>
                <a:ea typeface="Poppins Ultra-Bold"/>
                <a:cs typeface="Poppins Ultra-Bold"/>
                <a:sym typeface="Poppins Ultra-Bold"/>
              </a:rPr>
              <a:t>Nosacījumi pētniecības pieteikumiem</a:t>
            </a:r>
          </a:p>
        </p:txBody>
      </p:sp>
      <p:grpSp>
        <p:nvGrpSpPr>
          <p:cNvPr id="4" name="Group 4"/>
          <p:cNvGrpSpPr/>
          <p:nvPr/>
        </p:nvGrpSpPr>
        <p:grpSpPr>
          <a:xfrm>
            <a:off x="3755757" y="2214906"/>
            <a:ext cx="2138934" cy="213893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499D"/>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6697034" y="2214906"/>
            <a:ext cx="2138934" cy="213893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499D"/>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638311" y="2214906"/>
            <a:ext cx="2138934" cy="213893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499D"/>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2579589" y="2214906"/>
            <a:ext cx="2138934" cy="213893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499D"/>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4151084" y="2610233"/>
            <a:ext cx="1348279" cy="1348279"/>
          </a:xfrm>
          <a:custGeom>
            <a:avLst/>
            <a:gdLst/>
            <a:ahLst/>
            <a:cxnLst/>
            <a:rect l="l" t="t" r="r" b="b"/>
            <a:pathLst>
              <a:path w="1348279" h="1348279">
                <a:moveTo>
                  <a:pt x="0" y="0"/>
                </a:moveTo>
                <a:lnTo>
                  <a:pt x="1348280" y="0"/>
                </a:lnTo>
                <a:lnTo>
                  <a:pt x="1348280" y="1348280"/>
                </a:lnTo>
                <a:lnTo>
                  <a:pt x="0" y="13482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TextBox 17"/>
          <p:cNvSpPr txBox="1"/>
          <p:nvPr/>
        </p:nvSpPr>
        <p:spPr>
          <a:xfrm>
            <a:off x="3401658" y="6236303"/>
            <a:ext cx="2830018" cy="3601453"/>
          </a:xfrm>
          <a:prstGeom prst="rect">
            <a:avLst/>
          </a:prstGeom>
        </p:spPr>
        <p:txBody>
          <a:bodyPr lIns="0" tIns="0" rIns="0" bIns="0" rtlCol="0" anchor="t">
            <a:spAutoFit/>
          </a:bodyPr>
          <a:lstStyle/>
          <a:p>
            <a:pPr algn="l">
              <a:lnSpc>
                <a:spcPts val="2044"/>
              </a:lnSpc>
            </a:pPr>
            <a:r>
              <a:rPr lang="en-US" sz="1460">
                <a:solidFill>
                  <a:srgbClr val="292828"/>
                </a:solidFill>
                <a:latin typeface="Poppins Medium"/>
                <a:ea typeface="Poppins Medium"/>
                <a:cs typeface="Poppins Medium"/>
                <a:sym typeface="Poppins Medium"/>
              </a:rPr>
              <a:t>Pētījumam jāatbilst RIS3:</a:t>
            </a:r>
          </a:p>
          <a:p>
            <a:pPr algn="l">
              <a:lnSpc>
                <a:spcPts val="2044"/>
              </a:lnSpc>
            </a:pPr>
            <a:r>
              <a:rPr lang="en-US" sz="1460">
                <a:solidFill>
                  <a:srgbClr val="292828"/>
                </a:solidFill>
                <a:latin typeface="Poppins Medium"/>
                <a:ea typeface="Poppins Medium"/>
                <a:cs typeface="Poppins Medium"/>
                <a:sym typeface="Poppins Medium"/>
              </a:rPr>
              <a:t>3.1. Zināšanu ietilpīga bioekonomika;</a:t>
            </a:r>
          </a:p>
          <a:p>
            <a:pPr algn="l">
              <a:lnSpc>
                <a:spcPts val="2044"/>
              </a:lnSpc>
            </a:pPr>
            <a:r>
              <a:rPr lang="en-US" sz="1460">
                <a:solidFill>
                  <a:srgbClr val="292828"/>
                </a:solidFill>
                <a:latin typeface="Poppins Medium"/>
                <a:ea typeface="Poppins Medium"/>
                <a:cs typeface="Poppins Medium"/>
                <a:sym typeface="Poppins Medium"/>
              </a:rPr>
              <a:t>3.2. Biomedicīna, medicīnas tehnoloģijas, biofarmācija un biotehnoloģijas; </a:t>
            </a:r>
          </a:p>
          <a:p>
            <a:pPr algn="l">
              <a:lnSpc>
                <a:spcPts val="2044"/>
              </a:lnSpc>
            </a:pPr>
            <a:r>
              <a:rPr lang="en-US" sz="1460">
                <a:solidFill>
                  <a:srgbClr val="292828"/>
                </a:solidFill>
                <a:latin typeface="Poppins Medium"/>
                <a:ea typeface="Poppins Medium"/>
                <a:cs typeface="Poppins Medium"/>
                <a:sym typeface="Poppins Medium"/>
              </a:rPr>
              <a:t>3.3. Viedie materiāli, tehnoloģijas un inženiersistēmas;</a:t>
            </a:r>
          </a:p>
          <a:p>
            <a:pPr algn="l">
              <a:lnSpc>
                <a:spcPts val="2044"/>
              </a:lnSpc>
            </a:pPr>
            <a:r>
              <a:rPr lang="en-US" sz="1460">
                <a:solidFill>
                  <a:srgbClr val="292828"/>
                </a:solidFill>
                <a:latin typeface="Poppins Medium"/>
                <a:ea typeface="Poppins Medium"/>
                <a:cs typeface="Poppins Medium"/>
                <a:sym typeface="Poppins Medium"/>
              </a:rPr>
              <a:t>3.4. Viedā enerģētika un mobilitāte;</a:t>
            </a:r>
          </a:p>
          <a:p>
            <a:pPr algn="l">
              <a:lnSpc>
                <a:spcPts val="2044"/>
              </a:lnSpc>
            </a:pPr>
            <a:r>
              <a:rPr lang="en-US" sz="1460">
                <a:solidFill>
                  <a:srgbClr val="292828"/>
                </a:solidFill>
                <a:latin typeface="Poppins Medium"/>
                <a:ea typeface="Poppins Medium"/>
                <a:cs typeface="Poppins Medium"/>
                <a:sym typeface="Poppins Medium"/>
              </a:rPr>
              <a:t>3.5. Informācijas un komunikācijas tehnoloģijas.</a:t>
            </a:r>
          </a:p>
          <a:p>
            <a:pPr algn="ctr">
              <a:lnSpc>
                <a:spcPts val="2044"/>
              </a:lnSpc>
              <a:spcBef>
                <a:spcPct val="0"/>
              </a:spcBef>
            </a:pPr>
            <a:endParaRPr lang="en-US" sz="1460">
              <a:solidFill>
                <a:srgbClr val="292828"/>
              </a:solidFill>
              <a:latin typeface="Poppins Medium"/>
              <a:ea typeface="Poppins Medium"/>
              <a:cs typeface="Poppins Medium"/>
              <a:sym typeface="Poppins Medium"/>
            </a:endParaRPr>
          </a:p>
        </p:txBody>
      </p:sp>
      <p:sp>
        <p:nvSpPr>
          <p:cNvPr id="18" name="TextBox 18"/>
          <p:cNvSpPr txBox="1"/>
          <p:nvPr/>
        </p:nvSpPr>
        <p:spPr>
          <a:xfrm>
            <a:off x="3401658" y="4772940"/>
            <a:ext cx="2708731" cy="1209167"/>
          </a:xfrm>
          <a:prstGeom prst="rect">
            <a:avLst/>
          </a:prstGeom>
        </p:spPr>
        <p:txBody>
          <a:bodyPr lIns="0" tIns="0" rIns="0" bIns="0" rtlCol="0" anchor="t">
            <a:spAutoFit/>
          </a:bodyPr>
          <a:lstStyle/>
          <a:p>
            <a:pPr algn="ctr">
              <a:lnSpc>
                <a:spcPts val="3178"/>
              </a:lnSpc>
            </a:pPr>
            <a:r>
              <a:rPr lang="en-US" sz="2270">
                <a:solidFill>
                  <a:srgbClr val="D6801C"/>
                </a:solidFill>
                <a:latin typeface="Poppins Ultra-Bold"/>
                <a:ea typeface="Poppins Ultra-Bold"/>
                <a:cs typeface="Poppins Ultra-Bold"/>
                <a:sym typeface="Poppins Ultra-Bold"/>
              </a:rPr>
              <a:t>RIS3 +</a:t>
            </a:r>
          </a:p>
          <a:p>
            <a:pPr algn="ctr">
              <a:lnSpc>
                <a:spcPts val="3178"/>
              </a:lnSpc>
              <a:spcBef>
                <a:spcPct val="0"/>
              </a:spcBef>
            </a:pPr>
            <a:r>
              <a:rPr lang="en-US" sz="2270">
                <a:solidFill>
                  <a:srgbClr val="D6801C"/>
                </a:solidFill>
                <a:latin typeface="Poppins Ultra-Bold"/>
                <a:ea typeface="Poppins Ultra-Bold"/>
                <a:cs typeface="Poppins Ultra-Bold"/>
                <a:sym typeface="Poppins Ultra-Bold"/>
              </a:rPr>
              <a:t>starpdisciplināri pētījumi</a:t>
            </a:r>
          </a:p>
        </p:txBody>
      </p:sp>
      <p:sp>
        <p:nvSpPr>
          <p:cNvPr id="19" name="TextBox 19"/>
          <p:cNvSpPr txBox="1"/>
          <p:nvPr/>
        </p:nvSpPr>
        <p:spPr>
          <a:xfrm>
            <a:off x="6812701" y="6226778"/>
            <a:ext cx="2400882" cy="1471840"/>
          </a:xfrm>
          <a:prstGeom prst="rect">
            <a:avLst/>
          </a:prstGeom>
        </p:spPr>
        <p:txBody>
          <a:bodyPr lIns="0" tIns="0" rIns="0" bIns="0" rtlCol="0" anchor="t">
            <a:spAutoFit/>
          </a:bodyPr>
          <a:lstStyle/>
          <a:p>
            <a:pPr algn="ctr">
              <a:lnSpc>
                <a:spcPts val="1939"/>
              </a:lnSpc>
            </a:pPr>
            <a:r>
              <a:rPr lang="en-US" sz="1385">
                <a:solidFill>
                  <a:srgbClr val="292828"/>
                </a:solidFill>
                <a:latin typeface="Poppins Medium"/>
                <a:ea typeface="Poppins Medium"/>
                <a:cs typeface="Poppins Medium"/>
                <a:sym typeface="Poppins Medium"/>
              </a:rPr>
              <a:t>Viena pētniecības pieteikuma maksimālais pieļaujamais kopējais attiecināmais finansējums ir 191 700 EUR.</a:t>
            </a:r>
          </a:p>
          <a:p>
            <a:pPr algn="ctr">
              <a:lnSpc>
                <a:spcPts val="1939"/>
              </a:lnSpc>
              <a:spcBef>
                <a:spcPct val="0"/>
              </a:spcBef>
            </a:pPr>
            <a:endParaRPr lang="en-US" sz="1385">
              <a:solidFill>
                <a:srgbClr val="292828"/>
              </a:solidFill>
              <a:latin typeface="Poppins Medium"/>
              <a:ea typeface="Poppins Medium"/>
              <a:cs typeface="Poppins Medium"/>
              <a:sym typeface="Poppins Medium"/>
            </a:endParaRPr>
          </a:p>
        </p:txBody>
      </p:sp>
      <p:sp>
        <p:nvSpPr>
          <p:cNvPr id="20" name="TextBox 20"/>
          <p:cNvSpPr txBox="1"/>
          <p:nvPr/>
        </p:nvSpPr>
        <p:spPr>
          <a:xfrm>
            <a:off x="6754106" y="4833738"/>
            <a:ext cx="2350437" cy="1209115"/>
          </a:xfrm>
          <a:prstGeom prst="rect">
            <a:avLst/>
          </a:prstGeom>
        </p:spPr>
        <p:txBody>
          <a:bodyPr lIns="0" tIns="0" rIns="0" bIns="0" rtlCol="0" anchor="t">
            <a:spAutoFit/>
          </a:bodyPr>
          <a:lstStyle/>
          <a:p>
            <a:pPr algn="ctr">
              <a:lnSpc>
                <a:spcPts val="3180"/>
              </a:lnSpc>
              <a:spcBef>
                <a:spcPct val="0"/>
              </a:spcBef>
            </a:pPr>
            <a:r>
              <a:rPr lang="en-US" sz="2272">
                <a:solidFill>
                  <a:srgbClr val="D6801C"/>
                </a:solidFill>
                <a:latin typeface="Poppins Ultra-Bold"/>
                <a:ea typeface="Poppins Ultra-Bold"/>
                <a:cs typeface="Poppins Ultra-Bold"/>
                <a:sym typeface="Poppins Ultra-Bold"/>
              </a:rPr>
              <a:t>Pieejamais  finansējums  191 700 EUR</a:t>
            </a:r>
          </a:p>
        </p:txBody>
      </p:sp>
      <p:sp>
        <p:nvSpPr>
          <p:cNvPr id="21" name="TextBox 21"/>
          <p:cNvSpPr txBox="1"/>
          <p:nvPr/>
        </p:nvSpPr>
        <p:spPr>
          <a:xfrm>
            <a:off x="9629896" y="6226778"/>
            <a:ext cx="2400882" cy="985375"/>
          </a:xfrm>
          <a:prstGeom prst="rect">
            <a:avLst/>
          </a:prstGeom>
        </p:spPr>
        <p:txBody>
          <a:bodyPr lIns="0" tIns="0" rIns="0" bIns="0" rtlCol="0" anchor="t">
            <a:spAutoFit/>
          </a:bodyPr>
          <a:lstStyle/>
          <a:p>
            <a:pPr algn="ctr">
              <a:lnSpc>
                <a:spcPts val="1939"/>
              </a:lnSpc>
              <a:spcBef>
                <a:spcPct val="0"/>
              </a:spcBef>
            </a:pPr>
            <a:r>
              <a:rPr lang="en-US" sz="1385">
                <a:solidFill>
                  <a:srgbClr val="292828"/>
                </a:solidFill>
                <a:latin typeface="Poppins Medium"/>
                <a:ea typeface="Poppins Medium"/>
                <a:cs typeface="Poppins Medium"/>
                <a:sym typeface="Poppins Medium"/>
              </a:rPr>
              <a:t>Maksimālais īstenošanas periods ir 36 mēneši, bet ne ilgāk kā līdz 2029. gada 30. jūnijam</a:t>
            </a:r>
          </a:p>
        </p:txBody>
      </p:sp>
      <p:sp>
        <p:nvSpPr>
          <p:cNvPr id="22" name="TextBox 22"/>
          <p:cNvSpPr txBox="1"/>
          <p:nvPr/>
        </p:nvSpPr>
        <p:spPr>
          <a:xfrm>
            <a:off x="9629896" y="4833738"/>
            <a:ext cx="2350437" cy="1209115"/>
          </a:xfrm>
          <a:prstGeom prst="rect">
            <a:avLst/>
          </a:prstGeom>
        </p:spPr>
        <p:txBody>
          <a:bodyPr lIns="0" tIns="0" rIns="0" bIns="0" rtlCol="0" anchor="t">
            <a:spAutoFit/>
          </a:bodyPr>
          <a:lstStyle/>
          <a:p>
            <a:pPr algn="ctr">
              <a:lnSpc>
                <a:spcPts val="3180"/>
              </a:lnSpc>
            </a:pPr>
            <a:r>
              <a:rPr lang="en-US" sz="2272">
                <a:solidFill>
                  <a:srgbClr val="D6801C"/>
                </a:solidFill>
                <a:latin typeface="Poppins Ultra-Bold"/>
                <a:ea typeface="Poppins Ultra-Bold"/>
                <a:cs typeface="Poppins Ultra-Bold"/>
                <a:sym typeface="Poppins Ultra-Bold"/>
              </a:rPr>
              <a:t>Īstenošanas periods</a:t>
            </a:r>
          </a:p>
          <a:p>
            <a:pPr algn="ctr">
              <a:lnSpc>
                <a:spcPts val="3180"/>
              </a:lnSpc>
              <a:spcBef>
                <a:spcPct val="0"/>
              </a:spcBef>
            </a:pPr>
            <a:r>
              <a:rPr lang="en-US" sz="2272">
                <a:solidFill>
                  <a:srgbClr val="D6801C"/>
                </a:solidFill>
                <a:latin typeface="Poppins Ultra-Bold"/>
                <a:ea typeface="Poppins Ultra-Bold"/>
                <a:cs typeface="Poppins Ultra-Bold"/>
                <a:sym typeface="Poppins Ultra-Bold"/>
              </a:rPr>
              <a:t>36 mēneši</a:t>
            </a:r>
          </a:p>
        </p:txBody>
      </p:sp>
      <p:sp>
        <p:nvSpPr>
          <p:cNvPr id="23" name="TextBox 23"/>
          <p:cNvSpPr txBox="1"/>
          <p:nvPr/>
        </p:nvSpPr>
        <p:spPr>
          <a:xfrm>
            <a:off x="12722185" y="6223828"/>
            <a:ext cx="2350437" cy="3726690"/>
          </a:xfrm>
          <a:prstGeom prst="rect">
            <a:avLst/>
          </a:prstGeom>
        </p:spPr>
        <p:txBody>
          <a:bodyPr lIns="0" tIns="0" rIns="0" bIns="0" rtlCol="0" anchor="t">
            <a:spAutoFit/>
          </a:bodyPr>
          <a:lstStyle/>
          <a:p>
            <a:pPr algn="ctr">
              <a:lnSpc>
                <a:spcPts val="1966"/>
              </a:lnSpc>
            </a:pPr>
            <a:r>
              <a:rPr lang="en-US" sz="1404">
                <a:solidFill>
                  <a:srgbClr val="292828"/>
                </a:solidFill>
                <a:latin typeface="Poppins Medium"/>
                <a:ea typeface="Poppins Medium"/>
                <a:cs typeface="Poppins Medium"/>
                <a:sym typeface="Poppins Medium"/>
              </a:rPr>
              <a:t>Pētniecības pieteikumiem maksimālais attiecināmais ERAF finansējums ir 85%.</a:t>
            </a:r>
          </a:p>
          <a:p>
            <a:pPr algn="ctr">
              <a:lnSpc>
                <a:spcPts val="1966"/>
              </a:lnSpc>
            </a:pPr>
            <a:endParaRPr lang="en-US" sz="1404">
              <a:solidFill>
                <a:srgbClr val="292828"/>
              </a:solidFill>
              <a:latin typeface="Poppins Medium"/>
              <a:ea typeface="Poppins Medium"/>
              <a:cs typeface="Poppins Medium"/>
              <a:sym typeface="Poppins Medium"/>
            </a:endParaRPr>
          </a:p>
          <a:p>
            <a:pPr algn="ctr">
              <a:lnSpc>
                <a:spcPts val="1966"/>
              </a:lnSpc>
            </a:pPr>
            <a:r>
              <a:rPr lang="en-US" sz="1404">
                <a:solidFill>
                  <a:srgbClr val="292828"/>
                </a:solidFill>
                <a:latin typeface="Poppins"/>
                <a:ea typeface="Poppins"/>
                <a:cs typeface="Poppins"/>
                <a:sym typeface="Poppins"/>
              </a:rPr>
              <a:t>L</a:t>
            </a:r>
            <a:r>
              <a:rPr lang="en-US" sz="1404">
                <a:solidFill>
                  <a:srgbClr val="292828"/>
                </a:solidFill>
                <a:latin typeface="Poppins Medium"/>
                <a:ea typeface="Poppins Medium"/>
                <a:cs typeface="Poppins Medium"/>
                <a:sym typeface="Poppins Medium"/>
              </a:rPr>
              <a:t>īdzfinansējumu 15% nodrošina:</a:t>
            </a:r>
          </a:p>
          <a:p>
            <a:pPr algn="ctr">
              <a:lnSpc>
                <a:spcPts val="1966"/>
              </a:lnSpc>
            </a:pPr>
            <a:r>
              <a:rPr lang="en-US" sz="1404">
                <a:solidFill>
                  <a:srgbClr val="292828"/>
                </a:solidFill>
                <a:latin typeface="Poppins"/>
                <a:ea typeface="Poppins"/>
                <a:cs typeface="Poppins"/>
                <a:sym typeface="Poppins"/>
              </a:rPr>
              <a:t>-</a:t>
            </a:r>
            <a:r>
              <a:rPr lang="en-US" sz="1404">
                <a:solidFill>
                  <a:srgbClr val="292828"/>
                </a:solidFill>
                <a:latin typeface="Poppins Medium"/>
                <a:ea typeface="Poppins Medium"/>
                <a:cs typeface="Poppins Medium"/>
                <a:sym typeface="Poppins Medium"/>
              </a:rPr>
              <a:t>no valsts budžeta finansējuma – ne vairāk kā 10 %;</a:t>
            </a:r>
          </a:p>
          <a:p>
            <a:pPr algn="ctr">
              <a:lnSpc>
                <a:spcPts val="1966"/>
              </a:lnSpc>
            </a:pPr>
            <a:r>
              <a:rPr lang="en-US" sz="1404">
                <a:solidFill>
                  <a:srgbClr val="292828"/>
                </a:solidFill>
                <a:latin typeface="Poppins"/>
                <a:ea typeface="Poppins"/>
                <a:cs typeface="Poppins"/>
                <a:sym typeface="Poppins"/>
              </a:rPr>
              <a:t>-n</a:t>
            </a:r>
            <a:r>
              <a:rPr lang="en-US" sz="1404">
                <a:solidFill>
                  <a:srgbClr val="292828"/>
                </a:solidFill>
                <a:latin typeface="Poppins Medium"/>
                <a:ea typeface="Poppins Medium"/>
                <a:cs typeface="Poppins Medium"/>
                <a:sym typeface="Poppins Medium"/>
              </a:rPr>
              <a:t>o citiem pētniecības organizācijas rīcībā esošajiem līdzekļiem atlikušo.</a:t>
            </a:r>
          </a:p>
          <a:p>
            <a:pPr algn="ctr">
              <a:lnSpc>
                <a:spcPts val="1966"/>
              </a:lnSpc>
              <a:spcBef>
                <a:spcPct val="0"/>
              </a:spcBef>
            </a:pPr>
            <a:endParaRPr lang="en-US" sz="1404">
              <a:solidFill>
                <a:srgbClr val="292828"/>
              </a:solidFill>
              <a:latin typeface="Poppins Medium"/>
              <a:ea typeface="Poppins Medium"/>
              <a:cs typeface="Poppins Medium"/>
              <a:sym typeface="Poppins Medium"/>
            </a:endParaRPr>
          </a:p>
        </p:txBody>
      </p:sp>
      <p:sp>
        <p:nvSpPr>
          <p:cNvPr id="24" name="TextBox 24"/>
          <p:cNvSpPr txBox="1"/>
          <p:nvPr/>
        </p:nvSpPr>
        <p:spPr>
          <a:xfrm>
            <a:off x="12722185" y="4833738"/>
            <a:ext cx="2350437" cy="1209115"/>
          </a:xfrm>
          <a:prstGeom prst="rect">
            <a:avLst/>
          </a:prstGeom>
        </p:spPr>
        <p:txBody>
          <a:bodyPr lIns="0" tIns="0" rIns="0" bIns="0" rtlCol="0" anchor="t">
            <a:spAutoFit/>
          </a:bodyPr>
          <a:lstStyle/>
          <a:p>
            <a:pPr algn="ctr">
              <a:lnSpc>
                <a:spcPts val="3180"/>
              </a:lnSpc>
              <a:spcBef>
                <a:spcPct val="0"/>
              </a:spcBef>
            </a:pPr>
            <a:r>
              <a:rPr lang="en-US" sz="2272">
                <a:solidFill>
                  <a:srgbClr val="D6801C"/>
                </a:solidFill>
                <a:latin typeface="Poppins Ultra-Bold"/>
                <a:ea typeface="Poppins Ultra-Bold"/>
                <a:cs typeface="Poppins Ultra-Bold"/>
                <a:sym typeface="Poppins Ultra-Bold"/>
              </a:rPr>
              <a:t>ERAF finansējums 85%</a:t>
            </a:r>
          </a:p>
        </p:txBody>
      </p:sp>
      <p:sp>
        <p:nvSpPr>
          <p:cNvPr id="25" name="Freeform 25"/>
          <p:cNvSpPr/>
          <p:nvPr/>
        </p:nvSpPr>
        <p:spPr>
          <a:xfrm>
            <a:off x="7092362" y="2610233"/>
            <a:ext cx="1348279" cy="1348279"/>
          </a:xfrm>
          <a:custGeom>
            <a:avLst/>
            <a:gdLst/>
            <a:ahLst/>
            <a:cxnLst/>
            <a:rect l="l" t="t" r="r" b="b"/>
            <a:pathLst>
              <a:path w="1348279" h="1348279">
                <a:moveTo>
                  <a:pt x="0" y="0"/>
                </a:moveTo>
                <a:lnTo>
                  <a:pt x="1348279" y="0"/>
                </a:lnTo>
                <a:lnTo>
                  <a:pt x="1348279" y="1348280"/>
                </a:lnTo>
                <a:lnTo>
                  <a:pt x="0" y="13482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Freeform 26"/>
          <p:cNvSpPr/>
          <p:nvPr/>
        </p:nvSpPr>
        <p:spPr>
          <a:xfrm>
            <a:off x="10033639" y="2610233"/>
            <a:ext cx="1348279" cy="1348279"/>
          </a:xfrm>
          <a:custGeom>
            <a:avLst/>
            <a:gdLst/>
            <a:ahLst/>
            <a:cxnLst/>
            <a:rect l="l" t="t" r="r" b="b"/>
            <a:pathLst>
              <a:path w="1348279" h="1348279">
                <a:moveTo>
                  <a:pt x="0" y="0"/>
                </a:moveTo>
                <a:lnTo>
                  <a:pt x="1348279" y="0"/>
                </a:lnTo>
                <a:lnTo>
                  <a:pt x="1348279" y="1348280"/>
                </a:lnTo>
                <a:lnTo>
                  <a:pt x="0" y="13482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7" name="Freeform 27"/>
          <p:cNvSpPr/>
          <p:nvPr/>
        </p:nvSpPr>
        <p:spPr>
          <a:xfrm>
            <a:off x="12974916" y="2610233"/>
            <a:ext cx="1348279" cy="1348279"/>
          </a:xfrm>
          <a:custGeom>
            <a:avLst/>
            <a:gdLst/>
            <a:ahLst/>
            <a:cxnLst/>
            <a:rect l="l" t="t" r="r" b="b"/>
            <a:pathLst>
              <a:path w="1348279" h="1348279">
                <a:moveTo>
                  <a:pt x="0" y="0"/>
                </a:moveTo>
                <a:lnTo>
                  <a:pt x="1348280" y="0"/>
                </a:lnTo>
                <a:lnTo>
                  <a:pt x="1348280" y="1348280"/>
                </a:lnTo>
                <a:lnTo>
                  <a:pt x="0" y="13482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1028700" y="3407405"/>
            <a:ext cx="5726439" cy="5755215"/>
          </a:xfrm>
          <a:custGeom>
            <a:avLst/>
            <a:gdLst/>
            <a:ahLst/>
            <a:cxnLst/>
            <a:rect l="l" t="t" r="r" b="b"/>
            <a:pathLst>
              <a:path w="5726439" h="5755215">
                <a:moveTo>
                  <a:pt x="0" y="0"/>
                </a:moveTo>
                <a:lnTo>
                  <a:pt x="5726439" y="0"/>
                </a:lnTo>
                <a:lnTo>
                  <a:pt x="5726439" y="5755215"/>
                </a:lnTo>
                <a:lnTo>
                  <a:pt x="0" y="57552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8298375" y="4684830"/>
            <a:ext cx="3820563" cy="836283"/>
          </a:xfrm>
          <a:prstGeom prst="rect">
            <a:avLst/>
          </a:prstGeom>
        </p:spPr>
        <p:txBody>
          <a:bodyPr lIns="0" tIns="0" rIns="0" bIns="0" rtlCol="0" anchor="t">
            <a:spAutoFit/>
          </a:bodyPr>
          <a:lstStyle/>
          <a:p>
            <a:pPr algn="l">
              <a:lnSpc>
                <a:spcPts val="1670"/>
              </a:lnSpc>
            </a:pPr>
            <a:r>
              <a:rPr lang="en-US" sz="1193">
                <a:solidFill>
                  <a:srgbClr val="292828"/>
                </a:solidFill>
                <a:latin typeface="Poppins Medium"/>
                <a:ea typeface="Poppins Medium"/>
                <a:cs typeface="Poppins Medium"/>
                <a:sym typeface="Poppins Medium"/>
              </a:rPr>
              <a:t>Atlīdzības izmaksas gadā nepārsniedz 46 320 EUR, t.sk. valsts sociālās apdrošināšanas obligātās iemaksas un citas sociālās garantijas.</a:t>
            </a:r>
          </a:p>
          <a:p>
            <a:pPr algn="l">
              <a:lnSpc>
                <a:spcPts val="1670"/>
              </a:lnSpc>
              <a:spcBef>
                <a:spcPct val="0"/>
              </a:spcBef>
            </a:pPr>
            <a:r>
              <a:rPr lang="en-US" sz="1193">
                <a:solidFill>
                  <a:srgbClr val="292828"/>
                </a:solidFill>
                <a:latin typeface="Poppins Medium"/>
                <a:ea typeface="Poppins Medium"/>
                <a:cs typeface="Poppins Medium"/>
                <a:sym typeface="Poppins Medium"/>
              </a:rPr>
              <a:t>Atlīdzība par pilnu slodzi.</a:t>
            </a:r>
          </a:p>
        </p:txBody>
      </p:sp>
      <p:grpSp>
        <p:nvGrpSpPr>
          <p:cNvPr id="5" name="Group 5"/>
          <p:cNvGrpSpPr/>
          <p:nvPr/>
        </p:nvGrpSpPr>
        <p:grpSpPr>
          <a:xfrm>
            <a:off x="13021256" y="3407405"/>
            <a:ext cx="881185" cy="88118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9800"/>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3021256" y="6285012"/>
            <a:ext cx="881185" cy="88118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499D"/>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882218" y="3407405"/>
            <a:ext cx="881185" cy="88118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9800"/>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7857783" y="6301841"/>
            <a:ext cx="881185" cy="88118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499D"/>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660351" y="4112111"/>
            <a:ext cx="1156688" cy="1156688"/>
          </a:xfrm>
          <a:custGeom>
            <a:avLst/>
            <a:gdLst/>
            <a:ahLst/>
            <a:cxnLst/>
            <a:rect l="l" t="t" r="r" b="b"/>
            <a:pathLst>
              <a:path w="1156688" h="1156688">
                <a:moveTo>
                  <a:pt x="0" y="0"/>
                </a:moveTo>
                <a:lnTo>
                  <a:pt x="1156688" y="0"/>
                </a:lnTo>
                <a:lnTo>
                  <a:pt x="1156688" y="1156688"/>
                </a:lnTo>
                <a:lnTo>
                  <a:pt x="0" y="11566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a:off x="4999959" y="4225834"/>
            <a:ext cx="977346" cy="813862"/>
          </a:xfrm>
          <a:custGeom>
            <a:avLst/>
            <a:gdLst/>
            <a:ahLst/>
            <a:cxnLst/>
            <a:rect l="l" t="t" r="r" b="b"/>
            <a:pathLst>
              <a:path w="977346" h="813862">
                <a:moveTo>
                  <a:pt x="0" y="0"/>
                </a:moveTo>
                <a:lnTo>
                  <a:pt x="977346" y="0"/>
                </a:lnTo>
                <a:lnTo>
                  <a:pt x="977346" y="813863"/>
                </a:lnTo>
                <a:lnTo>
                  <a:pt x="0" y="8138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a:off x="1779453" y="7504512"/>
            <a:ext cx="918485" cy="918485"/>
          </a:xfrm>
          <a:custGeom>
            <a:avLst/>
            <a:gdLst/>
            <a:ahLst/>
            <a:cxnLst/>
            <a:rect l="l" t="t" r="r" b="b"/>
            <a:pathLst>
              <a:path w="918485" h="918485">
                <a:moveTo>
                  <a:pt x="0" y="0"/>
                </a:moveTo>
                <a:lnTo>
                  <a:pt x="918485" y="0"/>
                </a:lnTo>
                <a:lnTo>
                  <a:pt x="918485" y="918485"/>
                </a:lnTo>
                <a:lnTo>
                  <a:pt x="0" y="9184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Freeform 20"/>
          <p:cNvSpPr/>
          <p:nvPr/>
        </p:nvSpPr>
        <p:spPr>
          <a:xfrm>
            <a:off x="5038763" y="7504512"/>
            <a:ext cx="938541" cy="938541"/>
          </a:xfrm>
          <a:custGeom>
            <a:avLst/>
            <a:gdLst/>
            <a:ahLst/>
            <a:cxnLst/>
            <a:rect l="l" t="t" r="r" b="b"/>
            <a:pathLst>
              <a:path w="938541" h="938541">
                <a:moveTo>
                  <a:pt x="0" y="0"/>
                </a:moveTo>
                <a:lnTo>
                  <a:pt x="938542" y="0"/>
                </a:lnTo>
                <a:lnTo>
                  <a:pt x="938542" y="938542"/>
                </a:lnTo>
                <a:lnTo>
                  <a:pt x="0" y="9385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TextBox 21"/>
          <p:cNvSpPr txBox="1"/>
          <p:nvPr/>
        </p:nvSpPr>
        <p:spPr>
          <a:xfrm>
            <a:off x="4135087" y="803960"/>
            <a:ext cx="10017825" cy="1257300"/>
          </a:xfrm>
          <a:prstGeom prst="rect">
            <a:avLst/>
          </a:prstGeom>
        </p:spPr>
        <p:txBody>
          <a:bodyPr lIns="0" tIns="0" rIns="0" bIns="0" rtlCol="0" anchor="t">
            <a:spAutoFit/>
          </a:bodyPr>
          <a:lstStyle/>
          <a:p>
            <a:pPr algn="ctr">
              <a:lnSpc>
                <a:spcPts val="4842"/>
              </a:lnSpc>
            </a:pPr>
            <a:r>
              <a:rPr lang="en-US" sz="4035">
                <a:solidFill>
                  <a:srgbClr val="D6801C"/>
                </a:solidFill>
                <a:latin typeface="Poppins Ultra-Bold"/>
                <a:ea typeface="Poppins Ultra-Bold"/>
                <a:cs typeface="Poppins Ultra-Bold"/>
                <a:sym typeface="Poppins Ultra-Bold"/>
              </a:rPr>
              <a:t>Pētniecības pieteikuma  izmaksu pozīcijas</a:t>
            </a:r>
          </a:p>
        </p:txBody>
      </p:sp>
      <p:sp>
        <p:nvSpPr>
          <p:cNvPr id="22" name="TextBox 22"/>
          <p:cNvSpPr txBox="1"/>
          <p:nvPr/>
        </p:nvSpPr>
        <p:spPr>
          <a:xfrm>
            <a:off x="6755139" y="2278202"/>
            <a:ext cx="9366747" cy="862503"/>
          </a:xfrm>
          <a:prstGeom prst="rect">
            <a:avLst/>
          </a:prstGeom>
        </p:spPr>
        <p:txBody>
          <a:bodyPr lIns="0" tIns="0" rIns="0" bIns="0" rtlCol="0" anchor="t">
            <a:spAutoFit/>
          </a:bodyPr>
          <a:lstStyle/>
          <a:p>
            <a:pPr algn="l">
              <a:lnSpc>
                <a:spcPts val="3385"/>
              </a:lnSpc>
              <a:spcBef>
                <a:spcPct val="0"/>
              </a:spcBef>
            </a:pPr>
            <a:r>
              <a:rPr lang="en-US" sz="2418">
                <a:solidFill>
                  <a:srgbClr val="63499D"/>
                </a:solidFill>
                <a:latin typeface="Poppins Medium"/>
                <a:ea typeface="Poppins Medium"/>
                <a:cs typeface="Poppins Medium"/>
                <a:sym typeface="Poppins Medium"/>
              </a:rPr>
              <a:t>Pētniecības pieteikuma izmaksas ietver šādas pētniecības pieteikuma attiecināmo izmaksu pozīcijas:</a:t>
            </a:r>
          </a:p>
        </p:txBody>
      </p:sp>
      <p:sp>
        <p:nvSpPr>
          <p:cNvPr id="23" name="TextBox 23"/>
          <p:cNvSpPr txBox="1"/>
          <p:nvPr/>
        </p:nvSpPr>
        <p:spPr>
          <a:xfrm>
            <a:off x="9144000" y="3359780"/>
            <a:ext cx="2772356" cy="1054049"/>
          </a:xfrm>
          <a:prstGeom prst="rect">
            <a:avLst/>
          </a:prstGeom>
        </p:spPr>
        <p:txBody>
          <a:bodyPr lIns="0" tIns="0" rIns="0" bIns="0" rtlCol="0" anchor="t">
            <a:spAutoFit/>
          </a:bodyPr>
          <a:lstStyle/>
          <a:p>
            <a:pPr algn="l">
              <a:lnSpc>
                <a:spcPts val="2802"/>
              </a:lnSpc>
              <a:spcBef>
                <a:spcPct val="0"/>
              </a:spcBef>
            </a:pPr>
            <a:r>
              <a:rPr lang="en-US" sz="2002">
                <a:solidFill>
                  <a:srgbClr val="D6801C"/>
                </a:solidFill>
                <a:latin typeface="Poppins Ultra-Bold"/>
                <a:ea typeface="Poppins Ultra-Bold"/>
                <a:cs typeface="Poppins Ultra-Bold"/>
                <a:sym typeface="Poppins Ultra-Bold"/>
              </a:rPr>
              <a:t>Pēcdoktoranta atlīdzības izmaksas 3860 EUR</a:t>
            </a:r>
          </a:p>
        </p:txBody>
      </p:sp>
      <p:sp>
        <p:nvSpPr>
          <p:cNvPr id="24" name="TextBox 24"/>
          <p:cNvSpPr txBox="1"/>
          <p:nvPr/>
        </p:nvSpPr>
        <p:spPr>
          <a:xfrm>
            <a:off x="9144000" y="6384429"/>
            <a:ext cx="2463101" cy="1054049"/>
          </a:xfrm>
          <a:prstGeom prst="rect">
            <a:avLst/>
          </a:prstGeom>
        </p:spPr>
        <p:txBody>
          <a:bodyPr lIns="0" tIns="0" rIns="0" bIns="0" rtlCol="0" anchor="t">
            <a:spAutoFit/>
          </a:bodyPr>
          <a:lstStyle/>
          <a:p>
            <a:pPr algn="l">
              <a:lnSpc>
                <a:spcPts val="2802"/>
              </a:lnSpc>
              <a:spcBef>
                <a:spcPct val="0"/>
              </a:spcBef>
            </a:pPr>
            <a:r>
              <a:rPr lang="en-US" sz="2002">
                <a:solidFill>
                  <a:srgbClr val="63499D"/>
                </a:solidFill>
                <a:latin typeface="Poppins Ultra-Bold"/>
                <a:ea typeface="Poppins Ultra-Bold"/>
                <a:cs typeface="Poppins Ultra-Bold"/>
                <a:sym typeface="Poppins Ultra-Bold"/>
              </a:rPr>
              <a:t>Administratīvās vienas vienības izmaksas 255 EUR </a:t>
            </a:r>
          </a:p>
        </p:txBody>
      </p:sp>
      <p:sp>
        <p:nvSpPr>
          <p:cNvPr id="25" name="TextBox 25"/>
          <p:cNvSpPr txBox="1"/>
          <p:nvPr/>
        </p:nvSpPr>
        <p:spPr>
          <a:xfrm>
            <a:off x="8322811" y="7705178"/>
            <a:ext cx="3820563" cy="1674300"/>
          </a:xfrm>
          <a:prstGeom prst="rect">
            <a:avLst/>
          </a:prstGeom>
        </p:spPr>
        <p:txBody>
          <a:bodyPr lIns="0" tIns="0" rIns="0" bIns="0" rtlCol="0" anchor="t">
            <a:spAutoFit/>
          </a:bodyPr>
          <a:lstStyle/>
          <a:p>
            <a:pPr algn="l">
              <a:lnSpc>
                <a:spcPts val="1670"/>
              </a:lnSpc>
            </a:pPr>
            <a:r>
              <a:rPr lang="en-US" sz="1193">
                <a:solidFill>
                  <a:srgbClr val="292828"/>
                </a:solidFill>
                <a:latin typeface="Poppins Medium"/>
                <a:ea typeface="Poppins Medium"/>
                <a:cs typeface="Poppins Medium"/>
                <a:sym typeface="Poppins Medium"/>
              </a:rPr>
              <a:t>Iesniedzēja administratīvās un infrastruktūras  izmaksas ietver: kancelejas preces, biroja piederumus, telpu nomu, komunālos maksājumus,  infrastruktūras iekārtas, interneta izmaksas, laboratoriju aprīkojumu, informāciju tehnoloģiju uzturēšanu,  atbalsta un vadības personāla atlīdzības izmaksas (MK 62.3.punkts).</a:t>
            </a:r>
          </a:p>
          <a:p>
            <a:pPr algn="l">
              <a:lnSpc>
                <a:spcPts val="1670"/>
              </a:lnSpc>
              <a:spcBef>
                <a:spcPct val="0"/>
              </a:spcBef>
            </a:pPr>
            <a:endParaRPr lang="en-US" sz="1193">
              <a:solidFill>
                <a:srgbClr val="292828"/>
              </a:solidFill>
              <a:latin typeface="Poppins Medium"/>
              <a:ea typeface="Poppins Medium"/>
              <a:cs typeface="Poppins Medium"/>
              <a:sym typeface="Poppins Medium"/>
            </a:endParaRPr>
          </a:p>
        </p:txBody>
      </p:sp>
      <p:sp>
        <p:nvSpPr>
          <p:cNvPr id="26" name="TextBox 26"/>
          <p:cNvSpPr txBox="1"/>
          <p:nvPr/>
        </p:nvSpPr>
        <p:spPr>
          <a:xfrm>
            <a:off x="14283442" y="3368641"/>
            <a:ext cx="2520251" cy="1054049"/>
          </a:xfrm>
          <a:prstGeom prst="rect">
            <a:avLst/>
          </a:prstGeom>
        </p:spPr>
        <p:txBody>
          <a:bodyPr lIns="0" tIns="0" rIns="0" bIns="0" rtlCol="0" anchor="t">
            <a:spAutoFit/>
          </a:bodyPr>
          <a:lstStyle/>
          <a:p>
            <a:pPr algn="l">
              <a:lnSpc>
                <a:spcPts val="2802"/>
              </a:lnSpc>
              <a:spcBef>
                <a:spcPct val="0"/>
              </a:spcBef>
            </a:pPr>
            <a:r>
              <a:rPr lang="en-US" sz="2002">
                <a:solidFill>
                  <a:srgbClr val="D6801C"/>
                </a:solidFill>
                <a:latin typeface="Poppins Ultra-Bold"/>
                <a:ea typeface="Poppins Ultra-Bold"/>
                <a:cs typeface="Poppins Ultra-Bold"/>
                <a:sym typeface="Poppins Ultra-Bold"/>
              </a:rPr>
              <a:t>Pētniecības vienas vienības izmaksas 1000 EUR</a:t>
            </a:r>
          </a:p>
        </p:txBody>
      </p:sp>
      <p:sp>
        <p:nvSpPr>
          <p:cNvPr id="27" name="TextBox 27"/>
          <p:cNvSpPr txBox="1"/>
          <p:nvPr/>
        </p:nvSpPr>
        <p:spPr>
          <a:xfrm>
            <a:off x="13440716" y="4669676"/>
            <a:ext cx="3820563" cy="1674300"/>
          </a:xfrm>
          <a:prstGeom prst="rect">
            <a:avLst/>
          </a:prstGeom>
        </p:spPr>
        <p:txBody>
          <a:bodyPr lIns="0" tIns="0" rIns="0" bIns="0" rtlCol="0" anchor="t">
            <a:spAutoFit/>
          </a:bodyPr>
          <a:lstStyle/>
          <a:p>
            <a:pPr algn="l">
              <a:lnSpc>
                <a:spcPts val="1670"/>
              </a:lnSpc>
            </a:pPr>
            <a:r>
              <a:rPr lang="en-US" sz="1193">
                <a:solidFill>
                  <a:srgbClr val="292828"/>
                </a:solidFill>
                <a:latin typeface="Poppins Medium"/>
                <a:ea typeface="Poppins Medium"/>
                <a:cs typeface="Poppins Medium"/>
                <a:sym typeface="Poppins Medium"/>
              </a:rPr>
              <a:t>Pētniecības izmaksas ietver pētniecībai nepieciešamo materiālu iegādes, tehnoloģiju tiesību aizsardzības un ārpakalpojumu izmaksas. Ietver arī: publicēšanās izmaksas, mācību izmaksas, tīklošanās pasākumu izmaksas (komandējumi, konferenču dalības maksa un iesaistes izmaksas informatīvajos pasākumos). </a:t>
            </a:r>
          </a:p>
          <a:p>
            <a:pPr algn="l">
              <a:lnSpc>
                <a:spcPts val="1670"/>
              </a:lnSpc>
              <a:spcBef>
                <a:spcPct val="0"/>
              </a:spcBef>
            </a:pPr>
            <a:endParaRPr lang="en-US" sz="1193">
              <a:solidFill>
                <a:srgbClr val="292828"/>
              </a:solidFill>
              <a:latin typeface="Poppins Medium"/>
              <a:ea typeface="Poppins Medium"/>
              <a:cs typeface="Poppins Medium"/>
              <a:sym typeface="Poppins Medium"/>
            </a:endParaRPr>
          </a:p>
        </p:txBody>
      </p:sp>
      <p:sp>
        <p:nvSpPr>
          <p:cNvPr id="28" name="TextBox 28"/>
          <p:cNvSpPr txBox="1"/>
          <p:nvPr/>
        </p:nvSpPr>
        <p:spPr>
          <a:xfrm>
            <a:off x="14312017" y="6384429"/>
            <a:ext cx="3763570" cy="1054049"/>
          </a:xfrm>
          <a:prstGeom prst="rect">
            <a:avLst/>
          </a:prstGeom>
        </p:spPr>
        <p:txBody>
          <a:bodyPr lIns="0" tIns="0" rIns="0" bIns="0" rtlCol="0" anchor="t">
            <a:spAutoFit/>
          </a:bodyPr>
          <a:lstStyle/>
          <a:p>
            <a:pPr algn="l">
              <a:lnSpc>
                <a:spcPts val="2802"/>
              </a:lnSpc>
              <a:spcBef>
                <a:spcPct val="0"/>
              </a:spcBef>
            </a:pPr>
            <a:r>
              <a:rPr lang="en-US" sz="2002">
                <a:solidFill>
                  <a:srgbClr val="63499D"/>
                </a:solidFill>
                <a:latin typeface="Poppins Ultra-Bold"/>
                <a:ea typeface="Poppins Ultra-Bold"/>
                <a:cs typeface="Poppins Ultra-Bold"/>
                <a:sym typeface="Poppins Ultra-Bold"/>
              </a:rPr>
              <a:t>Mobilitātes nodrošināšanas un ģimenes pabalsta izmaksas</a:t>
            </a:r>
          </a:p>
        </p:txBody>
      </p:sp>
      <p:sp>
        <p:nvSpPr>
          <p:cNvPr id="29" name="TextBox 29"/>
          <p:cNvSpPr txBox="1"/>
          <p:nvPr/>
        </p:nvSpPr>
        <p:spPr>
          <a:xfrm>
            <a:off x="13461849" y="7705178"/>
            <a:ext cx="3820563" cy="2303316"/>
          </a:xfrm>
          <a:prstGeom prst="rect">
            <a:avLst/>
          </a:prstGeom>
        </p:spPr>
        <p:txBody>
          <a:bodyPr lIns="0" tIns="0" rIns="0" bIns="0" rtlCol="0" anchor="t">
            <a:spAutoFit/>
          </a:bodyPr>
          <a:lstStyle/>
          <a:p>
            <a:pPr algn="l">
              <a:lnSpc>
                <a:spcPts val="1670"/>
              </a:lnSpc>
            </a:pPr>
            <a:r>
              <a:rPr lang="en-US" sz="1193">
                <a:solidFill>
                  <a:srgbClr val="292828"/>
                </a:solidFill>
                <a:latin typeface="Poppins Medium"/>
                <a:ea typeface="Poppins Medium"/>
                <a:cs typeface="Poppins Medium"/>
                <a:sym typeface="Poppins Medium"/>
              </a:rPr>
              <a:t>Ja mobilitātes ilgums ir vismaz seši nepārtraukti mēneši vai vairāk, tiek piešķirts:</a:t>
            </a:r>
          </a:p>
          <a:p>
            <a:pPr marL="257623" lvl="1" indent="-128811" algn="l">
              <a:lnSpc>
                <a:spcPts val="1670"/>
              </a:lnSpc>
              <a:buFont typeface="Arial"/>
              <a:buChar char="•"/>
            </a:pPr>
            <a:r>
              <a:rPr lang="en-US" sz="1193">
                <a:solidFill>
                  <a:srgbClr val="292828"/>
                </a:solidFill>
                <a:latin typeface="Poppins"/>
                <a:ea typeface="Poppins"/>
                <a:cs typeface="Poppins"/>
                <a:sym typeface="Poppins"/>
              </a:rPr>
              <a:t>6</a:t>
            </a:r>
            <a:r>
              <a:rPr lang="en-US" sz="1193">
                <a:solidFill>
                  <a:srgbClr val="292828"/>
                </a:solidFill>
                <a:latin typeface="Poppins Medium"/>
                <a:ea typeface="Poppins Medium"/>
                <a:cs typeface="Poppins Medium"/>
                <a:sym typeface="Poppins Medium"/>
              </a:rPr>
              <a:t>00 euro mēnesī pēcdoktorantam; </a:t>
            </a:r>
          </a:p>
          <a:p>
            <a:pPr marL="257623" lvl="1" indent="-128811" algn="l">
              <a:lnSpc>
                <a:spcPts val="1670"/>
              </a:lnSpc>
              <a:buFont typeface="Arial"/>
              <a:buChar char="•"/>
            </a:pPr>
            <a:r>
              <a:rPr lang="en-US" sz="1193">
                <a:solidFill>
                  <a:srgbClr val="292828"/>
                </a:solidFill>
                <a:latin typeface="Poppins Medium"/>
                <a:ea typeface="Poppins Medium"/>
                <a:cs typeface="Poppins Medium"/>
                <a:sym typeface="Poppins Medium"/>
              </a:rPr>
              <a:t>660 euro mēnesī ģimenes pabalsts.</a:t>
            </a:r>
          </a:p>
          <a:p>
            <a:pPr algn="l">
              <a:lnSpc>
                <a:spcPts val="1670"/>
              </a:lnSpc>
            </a:pPr>
            <a:endParaRPr lang="en-US" sz="1193">
              <a:solidFill>
                <a:srgbClr val="292828"/>
              </a:solidFill>
              <a:latin typeface="Poppins Medium"/>
              <a:ea typeface="Poppins Medium"/>
              <a:cs typeface="Poppins Medium"/>
              <a:sym typeface="Poppins Medium"/>
            </a:endParaRPr>
          </a:p>
          <a:p>
            <a:pPr algn="l">
              <a:lnSpc>
                <a:spcPts val="1670"/>
              </a:lnSpc>
            </a:pPr>
            <a:r>
              <a:rPr lang="en-US" sz="1193">
                <a:solidFill>
                  <a:srgbClr val="63499D"/>
                </a:solidFill>
                <a:latin typeface="Poppins Bold"/>
                <a:ea typeface="Poppins Bold"/>
                <a:cs typeface="Poppins Bold"/>
                <a:sym typeface="Poppins Bold"/>
              </a:rPr>
              <a:t>Pārcelšanās pabalsts - vienreizēja pabalsts</a:t>
            </a:r>
          </a:p>
          <a:p>
            <a:pPr algn="l">
              <a:lnSpc>
                <a:spcPts val="1670"/>
              </a:lnSpc>
            </a:pPr>
            <a:r>
              <a:rPr lang="en-US" sz="1193">
                <a:solidFill>
                  <a:srgbClr val="292828"/>
                </a:solidFill>
                <a:latin typeface="Poppins Medium"/>
                <a:ea typeface="Poppins Medium"/>
                <a:cs typeface="Poppins Medium"/>
                <a:sym typeface="Poppins Medium"/>
              </a:rPr>
              <a:t>Var tikt izmaksāts </a:t>
            </a:r>
            <a:r>
              <a:rPr lang="en-US" sz="1193" u="sng">
                <a:solidFill>
                  <a:srgbClr val="292828"/>
                </a:solidFill>
                <a:latin typeface="Poppins Medium"/>
                <a:ea typeface="Poppins Medium"/>
                <a:cs typeface="Poppins Medium"/>
                <a:sym typeface="Poppins Medium"/>
              </a:rPr>
              <a:t>vienreizējs</a:t>
            </a:r>
            <a:r>
              <a:rPr lang="en-US" sz="1193">
                <a:solidFill>
                  <a:srgbClr val="292828"/>
                </a:solidFill>
                <a:latin typeface="Poppins Medium"/>
                <a:ea typeface="Poppins Medium"/>
                <a:cs typeface="Poppins Medium"/>
                <a:sym typeface="Poppins Medium"/>
              </a:rPr>
              <a:t> pabalsts 600 EUR pēcdoktoranta pārcelšanās uz Latviju izdevumu segšanai un papildus vienreizējs ģimenes pabalsts 660 EUR.</a:t>
            </a:r>
          </a:p>
          <a:p>
            <a:pPr algn="l">
              <a:lnSpc>
                <a:spcPts val="1670"/>
              </a:lnSpc>
              <a:spcBef>
                <a:spcPct val="0"/>
              </a:spcBef>
            </a:pPr>
            <a:endParaRPr lang="en-US" sz="1193">
              <a:solidFill>
                <a:srgbClr val="292828"/>
              </a:solidFill>
              <a:latin typeface="Poppins Medium"/>
              <a:ea typeface="Poppins Medium"/>
              <a:cs typeface="Poppins Medium"/>
              <a:sym typeface="Poppi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0825" y="5322553"/>
            <a:ext cx="20209651" cy="7277633"/>
            <a:chOff x="0" y="0"/>
            <a:chExt cx="5322706" cy="1916743"/>
          </a:xfrm>
        </p:grpSpPr>
        <p:sp>
          <p:nvSpPr>
            <p:cNvPr id="3" name="Freeform 3"/>
            <p:cNvSpPr/>
            <p:nvPr/>
          </p:nvSpPr>
          <p:spPr>
            <a:xfrm>
              <a:off x="0" y="0"/>
              <a:ext cx="5322707" cy="1916743"/>
            </a:xfrm>
            <a:custGeom>
              <a:avLst/>
              <a:gdLst/>
              <a:ahLst/>
              <a:cxnLst/>
              <a:rect l="l" t="t" r="r" b="b"/>
              <a:pathLst>
                <a:path w="5322707" h="1916743">
                  <a:moveTo>
                    <a:pt x="0" y="0"/>
                  </a:moveTo>
                  <a:lnTo>
                    <a:pt x="5322707" y="0"/>
                  </a:lnTo>
                  <a:lnTo>
                    <a:pt x="5322707" y="1916743"/>
                  </a:lnTo>
                  <a:lnTo>
                    <a:pt x="0" y="1916743"/>
                  </a:lnTo>
                  <a:close/>
                </a:path>
              </a:pathLst>
            </a:custGeom>
            <a:solidFill>
              <a:srgbClr val="63499D"/>
            </a:solidFill>
          </p:spPr>
        </p:sp>
        <p:sp>
          <p:nvSpPr>
            <p:cNvPr id="4" name="TextBox 4"/>
            <p:cNvSpPr txBox="1"/>
            <p:nvPr/>
          </p:nvSpPr>
          <p:spPr>
            <a:xfrm>
              <a:off x="0" y="-85725"/>
              <a:ext cx="5322706" cy="2002468"/>
            </a:xfrm>
            <a:prstGeom prst="rect">
              <a:avLst/>
            </a:prstGeom>
          </p:spPr>
          <p:txBody>
            <a:bodyPr lIns="50800" tIns="50800" rIns="50800" bIns="50800" rtlCol="0" anchor="ctr"/>
            <a:lstStyle/>
            <a:p>
              <a:pPr marL="0" lvl="0" indent="0" algn="ctr">
                <a:lnSpc>
                  <a:spcPts val="4494"/>
                </a:lnSpc>
                <a:spcBef>
                  <a:spcPct val="0"/>
                </a:spcBef>
              </a:pPr>
              <a:endParaRPr/>
            </a:p>
          </p:txBody>
        </p:sp>
      </p:grpSp>
      <p:grpSp>
        <p:nvGrpSpPr>
          <p:cNvPr id="5" name="Group 5"/>
          <p:cNvGrpSpPr/>
          <p:nvPr/>
        </p:nvGrpSpPr>
        <p:grpSpPr>
          <a:xfrm>
            <a:off x="558428" y="2664162"/>
            <a:ext cx="2507394" cy="250739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just">
                <a:lnSpc>
                  <a:spcPts val="2659"/>
                </a:lnSpc>
              </a:pPr>
              <a:endParaRPr/>
            </a:p>
          </p:txBody>
        </p:sp>
      </p:grpSp>
      <p:grpSp>
        <p:nvGrpSpPr>
          <p:cNvPr id="8" name="Group 8"/>
          <p:cNvGrpSpPr/>
          <p:nvPr/>
        </p:nvGrpSpPr>
        <p:grpSpPr>
          <a:xfrm>
            <a:off x="3530937" y="2664162"/>
            <a:ext cx="2507394" cy="250739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just">
                <a:lnSpc>
                  <a:spcPts val="2659"/>
                </a:lnSpc>
              </a:pPr>
              <a:endParaRPr/>
            </a:p>
          </p:txBody>
        </p:sp>
      </p:grpSp>
      <p:grpSp>
        <p:nvGrpSpPr>
          <p:cNvPr id="11" name="Group 11"/>
          <p:cNvGrpSpPr/>
          <p:nvPr/>
        </p:nvGrpSpPr>
        <p:grpSpPr>
          <a:xfrm>
            <a:off x="9475953" y="2664162"/>
            <a:ext cx="2507394" cy="250739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just">
                <a:lnSpc>
                  <a:spcPts val="2659"/>
                </a:lnSpc>
              </a:pPr>
              <a:endParaRPr/>
            </a:p>
          </p:txBody>
        </p:sp>
      </p:grpSp>
      <p:grpSp>
        <p:nvGrpSpPr>
          <p:cNvPr id="14" name="Group 14"/>
          <p:cNvGrpSpPr/>
          <p:nvPr/>
        </p:nvGrpSpPr>
        <p:grpSpPr>
          <a:xfrm>
            <a:off x="12448461" y="2664162"/>
            <a:ext cx="2507394" cy="250739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just">
                <a:lnSpc>
                  <a:spcPts val="2659"/>
                </a:lnSpc>
              </a:pPr>
              <a:endParaRPr/>
            </a:p>
          </p:txBody>
        </p:sp>
      </p:grpSp>
      <p:grpSp>
        <p:nvGrpSpPr>
          <p:cNvPr id="17" name="Group 17"/>
          <p:cNvGrpSpPr/>
          <p:nvPr/>
        </p:nvGrpSpPr>
        <p:grpSpPr>
          <a:xfrm>
            <a:off x="6503445" y="2664162"/>
            <a:ext cx="2507394" cy="250739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just">
                <a:lnSpc>
                  <a:spcPts val="2659"/>
                </a:lnSpc>
              </a:pPr>
              <a:endParaRPr/>
            </a:p>
          </p:txBody>
        </p:sp>
      </p:grpSp>
      <p:grpSp>
        <p:nvGrpSpPr>
          <p:cNvPr id="20" name="Group 20"/>
          <p:cNvGrpSpPr/>
          <p:nvPr/>
        </p:nvGrpSpPr>
        <p:grpSpPr>
          <a:xfrm>
            <a:off x="15420969" y="2664162"/>
            <a:ext cx="2507394" cy="250739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just">
                <a:lnSpc>
                  <a:spcPts val="2659"/>
                </a:lnSpc>
              </a:pPr>
              <a:endParaRPr/>
            </a:p>
          </p:txBody>
        </p:sp>
      </p:grpSp>
      <p:sp>
        <p:nvSpPr>
          <p:cNvPr id="23" name="Freeform 23"/>
          <p:cNvSpPr/>
          <p:nvPr/>
        </p:nvSpPr>
        <p:spPr>
          <a:xfrm>
            <a:off x="4224213" y="3346336"/>
            <a:ext cx="1198477" cy="1143047"/>
          </a:xfrm>
          <a:custGeom>
            <a:avLst/>
            <a:gdLst/>
            <a:ahLst/>
            <a:cxnLst/>
            <a:rect l="l" t="t" r="r" b="b"/>
            <a:pathLst>
              <a:path w="1198477" h="1143047">
                <a:moveTo>
                  <a:pt x="0" y="0"/>
                </a:moveTo>
                <a:lnTo>
                  <a:pt x="1198477" y="0"/>
                </a:lnTo>
                <a:lnTo>
                  <a:pt x="1198477" y="1143047"/>
                </a:lnTo>
                <a:lnTo>
                  <a:pt x="0" y="1143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4" name="Freeform 24"/>
          <p:cNvSpPr/>
          <p:nvPr/>
        </p:nvSpPr>
        <p:spPr>
          <a:xfrm>
            <a:off x="7106575" y="3297333"/>
            <a:ext cx="1244163" cy="1241052"/>
          </a:xfrm>
          <a:custGeom>
            <a:avLst/>
            <a:gdLst/>
            <a:ahLst/>
            <a:cxnLst/>
            <a:rect l="l" t="t" r="r" b="b"/>
            <a:pathLst>
              <a:path w="1244163" h="1241052">
                <a:moveTo>
                  <a:pt x="0" y="0"/>
                </a:moveTo>
                <a:lnTo>
                  <a:pt x="1244163" y="0"/>
                </a:lnTo>
                <a:lnTo>
                  <a:pt x="1244163" y="1241052"/>
                </a:lnTo>
                <a:lnTo>
                  <a:pt x="0" y="12410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Freeform 25"/>
          <p:cNvSpPr/>
          <p:nvPr/>
        </p:nvSpPr>
        <p:spPr>
          <a:xfrm>
            <a:off x="1362035" y="3310491"/>
            <a:ext cx="1178294" cy="1214736"/>
          </a:xfrm>
          <a:custGeom>
            <a:avLst/>
            <a:gdLst/>
            <a:ahLst/>
            <a:cxnLst/>
            <a:rect l="l" t="t" r="r" b="b"/>
            <a:pathLst>
              <a:path w="1178294" h="1214736">
                <a:moveTo>
                  <a:pt x="0" y="0"/>
                </a:moveTo>
                <a:lnTo>
                  <a:pt x="1178294" y="0"/>
                </a:lnTo>
                <a:lnTo>
                  <a:pt x="1178294" y="1214736"/>
                </a:lnTo>
                <a:lnTo>
                  <a:pt x="0" y="12147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26"/>
          <p:cNvSpPr/>
          <p:nvPr/>
        </p:nvSpPr>
        <p:spPr>
          <a:xfrm>
            <a:off x="10034622" y="3366901"/>
            <a:ext cx="1383883" cy="1101917"/>
          </a:xfrm>
          <a:custGeom>
            <a:avLst/>
            <a:gdLst/>
            <a:ahLst/>
            <a:cxnLst/>
            <a:rect l="l" t="t" r="r" b="b"/>
            <a:pathLst>
              <a:path w="1383883" h="1101917">
                <a:moveTo>
                  <a:pt x="0" y="0"/>
                </a:moveTo>
                <a:lnTo>
                  <a:pt x="1383883" y="0"/>
                </a:lnTo>
                <a:lnTo>
                  <a:pt x="1383883" y="1101917"/>
                </a:lnTo>
                <a:lnTo>
                  <a:pt x="0" y="11019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7" name="Freeform 27"/>
          <p:cNvSpPr/>
          <p:nvPr/>
        </p:nvSpPr>
        <p:spPr>
          <a:xfrm>
            <a:off x="13102390" y="3326396"/>
            <a:ext cx="1182927" cy="1182927"/>
          </a:xfrm>
          <a:custGeom>
            <a:avLst/>
            <a:gdLst/>
            <a:ahLst/>
            <a:cxnLst/>
            <a:rect l="l" t="t" r="r" b="b"/>
            <a:pathLst>
              <a:path w="1182927" h="1182927">
                <a:moveTo>
                  <a:pt x="0" y="0"/>
                </a:moveTo>
                <a:lnTo>
                  <a:pt x="1182927" y="0"/>
                </a:lnTo>
                <a:lnTo>
                  <a:pt x="1182927" y="1182927"/>
                </a:lnTo>
                <a:lnTo>
                  <a:pt x="0" y="11829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8" name="Freeform 28"/>
          <p:cNvSpPr/>
          <p:nvPr/>
        </p:nvSpPr>
        <p:spPr>
          <a:xfrm>
            <a:off x="15969202" y="3347949"/>
            <a:ext cx="1196663" cy="1139821"/>
          </a:xfrm>
          <a:custGeom>
            <a:avLst/>
            <a:gdLst/>
            <a:ahLst/>
            <a:cxnLst/>
            <a:rect l="l" t="t" r="r" b="b"/>
            <a:pathLst>
              <a:path w="1196663" h="1139821">
                <a:moveTo>
                  <a:pt x="0" y="0"/>
                </a:moveTo>
                <a:lnTo>
                  <a:pt x="1196662" y="0"/>
                </a:lnTo>
                <a:lnTo>
                  <a:pt x="1196662" y="1139821"/>
                </a:lnTo>
                <a:lnTo>
                  <a:pt x="0" y="11398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9" name="TextBox 29"/>
          <p:cNvSpPr txBox="1"/>
          <p:nvPr/>
        </p:nvSpPr>
        <p:spPr>
          <a:xfrm>
            <a:off x="3097294" y="619822"/>
            <a:ext cx="12047050" cy="770131"/>
          </a:xfrm>
          <a:prstGeom prst="rect">
            <a:avLst/>
          </a:prstGeom>
        </p:spPr>
        <p:txBody>
          <a:bodyPr lIns="0" tIns="0" rIns="0" bIns="0" rtlCol="0" anchor="t">
            <a:spAutoFit/>
          </a:bodyPr>
          <a:lstStyle/>
          <a:p>
            <a:pPr algn="ctr">
              <a:lnSpc>
                <a:spcPts val="5719"/>
              </a:lnSpc>
            </a:pPr>
            <a:r>
              <a:rPr lang="en-US" sz="4765">
                <a:solidFill>
                  <a:srgbClr val="63499D"/>
                </a:solidFill>
                <a:latin typeface="Poppins Bold"/>
                <a:ea typeface="Poppins Bold"/>
                <a:cs typeface="Poppins Bold"/>
                <a:sym typeface="Poppins Bold"/>
              </a:rPr>
              <a:t>Pētniecības pieteikumu rezultāti</a:t>
            </a:r>
          </a:p>
        </p:txBody>
      </p:sp>
      <p:sp>
        <p:nvSpPr>
          <p:cNvPr id="30" name="TextBox 30"/>
          <p:cNvSpPr txBox="1"/>
          <p:nvPr/>
        </p:nvSpPr>
        <p:spPr>
          <a:xfrm>
            <a:off x="6440167" y="5560665"/>
            <a:ext cx="2823783" cy="1415791"/>
          </a:xfrm>
          <a:prstGeom prst="rect">
            <a:avLst/>
          </a:prstGeom>
        </p:spPr>
        <p:txBody>
          <a:bodyPr lIns="0" tIns="0" rIns="0" bIns="0" rtlCol="0" anchor="t">
            <a:spAutoFit/>
          </a:bodyPr>
          <a:lstStyle/>
          <a:p>
            <a:pPr algn="ctr">
              <a:lnSpc>
                <a:spcPts val="2814"/>
              </a:lnSpc>
              <a:spcBef>
                <a:spcPct val="0"/>
              </a:spcBef>
            </a:pPr>
            <a:r>
              <a:rPr lang="en-US" sz="2010">
                <a:solidFill>
                  <a:srgbClr val="F29D35"/>
                </a:solidFill>
                <a:latin typeface="Poppins Ultra-Bold"/>
                <a:ea typeface="Poppins Ultra-Bold"/>
                <a:cs typeface="Poppins Ultra-Bold"/>
                <a:sym typeface="Poppins Ultra-Bold"/>
              </a:rPr>
              <a:t>Jaunu produktu un tehnoloģiju skaits, kas ir komercializējami</a:t>
            </a:r>
          </a:p>
        </p:txBody>
      </p:sp>
      <p:sp>
        <p:nvSpPr>
          <p:cNvPr id="31" name="TextBox 31"/>
          <p:cNvSpPr txBox="1"/>
          <p:nvPr/>
        </p:nvSpPr>
        <p:spPr>
          <a:xfrm>
            <a:off x="558428" y="7284970"/>
            <a:ext cx="2984606" cy="2276739"/>
          </a:xfrm>
          <a:prstGeom prst="rect">
            <a:avLst/>
          </a:prstGeom>
        </p:spPr>
        <p:txBody>
          <a:bodyPr lIns="0" tIns="0" rIns="0" bIns="0" rtlCol="0" anchor="t">
            <a:spAutoFit/>
          </a:bodyPr>
          <a:lstStyle/>
          <a:p>
            <a:pPr algn="ctr">
              <a:lnSpc>
                <a:spcPts val="2610"/>
              </a:lnSpc>
              <a:spcBef>
                <a:spcPct val="0"/>
              </a:spcBef>
            </a:pPr>
            <a:r>
              <a:rPr lang="en-US" sz="1864">
                <a:solidFill>
                  <a:srgbClr val="FFFFFF"/>
                </a:solidFill>
                <a:latin typeface="Poppins"/>
                <a:ea typeface="Poppins"/>
                <a:cs typeface="Poppins"/>
                <a:sym typeface="Poppins"/>
              </a:rPr>
              <a:t>Pēcdoktorantam ir izveidota jauna pētnieka vai vadošā pētnieka amata vieta struktūrvienībā. Jānodrošina 1 gada ilgtspēja. </a:t>
            </a:r>
          </a:p>
        </p:txBody>
      </p:sp>
      <p:sp>
        <p:nvSpPr>
          <p:cNvPr id="32" name="TextBox 32"/>
          <p:cNvSpPr txBox="1"/>
          <p:nvPr/>
        </p:nvSpPr>
        <p:spPr>
          <a:xfrm>
            <a:off x="3499298" y="5913090"/>
            <a:ext cx="2823783" cy="710941"/>
          </a:xfrm>
          <a:prstGeom prst="rect">
            <a:avLst/>
          </a:prstGeom>
        </p:spPr>
        <p:txBody>
          <a:bodyPr lIns="0" tIns="0" rIns="0" bIns="0" rtlCol="0" anchor="t">
            <a:spAutoFit/>
          </a:bodyPr>
          <a:lstStyle/>
          <a:p>
            <a:pPr algn="ctr">
              <a:lnSpc>
                <a:spcPts val="2814"/>
              </a:lnSpc>
              <a:spcBef>
                <a:spcPct val="0"/>
              </a:spcBef>
            </a:pPr>
            <a:r>
              <a:rPr lang="en-US" sz="2010">
                <a:solidFill>
                  <a:srgbClr val="FFFFFF"/>
                </a:solidFill>
                <a:latin typeface="Poppins Ultra-Bold"/>
                <a:ea typeface="Poppins Ultra-Bold"/>
                <a:cs typeface="Poppins Ultra-Bold"/>
                <a:sym typeface="Poppins Ultra-Bold"/>
              </a:rPr>
              <a:t>Zinātnisko rakstu skaits</a:t>
            </a:r>
          </a:p>
        </p:txBody>
      </p:sp>
      <p:sp>
        <p:nvSpPr>
          <p:cNvPr id="33" name="TextBox 33"/>
          <p:cNvSpPr txBox="1"/>
          <p:nvPr/>
        </p:nvSpPr>
        <p:spPr>
          <a:xfrm>
            <a:off x="558428" y="5384453"/>
            <a:ext cx="2823783" cy="1768216"/>
          </a:xfrm>
          <a:prstGeom prst="rect">
            <a:avLst/>
          </a:prstGeom>
        </p:spPr>
        <p:txBody>
          <a:bodyPr lIns="0" tIns="0" rIns="0" bIns="0" rtlCol="0" anchor="t">
            <a:spAutoFit/>
          </a:bodyPr>
          <a:lstStyle/>
          <a:p>
            <a:pPr algn="ctr">
              <a:lnSpc>
                <a:spcPts val="2814"/>
              </a:lnSpc>
              <a:spcBef>
                <a:spcPct val="0"/>
              </a:spcBef>
            </a:pPr>
            <a:r>
              <a:rPr lang="en-US" sz="2010">
                <a:solidFill>
                  <a:srgbClr val="F29D35"/>
                </a:solidFill>
                <a:latin typeface="Poppins Ultra-Bold"/>
                <a:ea typeface="Poppins Ultra-Bold"/>
                <a:cs typeface="Poppins Ultra-Bold"/>
                <a:sym typeface="Poppins Ultra-Bold"/>
              </a:rPr>
              <a:t>Atbalstītajās struktūrās izveidotās pētniecības darba vieta</a:t>
            </a:r>
          </a:p>
        </p:txBody>
      </p:sp>
      <p:sp>
        <p:nvSpPr>
          <p:cNvPr id="34" name="TextBox 34"/>
          <p:cNvSpPr txBox="1"/>
          <p:nvPr/>
        </p:nvSpPr>
        <p:spPr>
          <a:xfrm>
            <a:off x="9381036" y="5736878"/>
            <a:ext cx="2823783" cy="1063366"/>
          </a:xfrm>
          <a:prstGeom prst="rect">
            <a:avLst/>
          </a:prstGeom>
        </p:spPr>
        <p:txBody>
          <a:bodyPr lIns="0" tIns="0" rIns="0" bIns="0" rtlCol="0" anchor="t">
            <a:spAutoFit/>
          </a:bodyPr>
          <a:lstStyle/>
          <a:p>
            <a:pPr algn="ctr">
              <a:lnSpc>
                <a:spcPts val="2814"/>
              </a:lnSpc>
              <a:spcBef>
                <a:spcPct val="0"/>
              </a:spcBef>
            </a:pPr>
            <a:r>
              <a:rPr lang="en-US" sz="2010">
                <a:solidFill>
                  <a:srgbClr val="FFFFFF"/>
                </a:solidFill>
                <a:latin typeface="Poppins Ultra-Bold"/>
                <a:ea typeface="Poppins Ultra-Bold"/>
                <a:cs typeface="Poppins Ultra-Bold"/>
                <a:sym typeface="Poppins Ultra-Bold"/>
              </a:rPr>
              <a:t>Publisko atbalstu papildinošās privātās investīcijas</a:t>
            </a:r>
          </a:p>
        </p:txBody>
      </p:sp>
      <p:sp>
        <p:nvSpPr>
          <p:cNvPr id="35" name="TextBox 35"/>
          <p:cNvSpPr txBox="1"/>
          <p:nvPr/>
        </p:nvSpPr>
        <p:spPr>
          <a:xfrm>
            <a:off x="12321906" y="5560665"/>
            <a:ext cx="2823783" cy="1415791"/>
          </a:xfrm>
          <a:prstGeom prst="rect">
            <a:avLst/>
          </a:prstGeom>
        </p:spPr>
        <p:txBody>
          <a:bodyPr lIns="0" tIns="0" rIns="0" bIns="0" rtlCol="0" anchor="t">
            <a:spAutoFit/>
          </a:bodyPr>
          <a:lstStyle/>
          <a:p>
            <a:pPr algn="ctr">
              <a:lnSpc>
                <a:spcPts val="2814"/>
              </a:lnSpc>
              <a:spcBef>
                <a:spcPct val="0"/>
              </a:spcBef>
            </a:pPr>
            <a:r>
              <a:rPr lang="en-US" sz="2010">
                <a:solidFill>
                  <a:srgbClr val="FFFFFF"/>
                </a:solidFill>
                <a:latin typeface="Poppins Ultra-Bold"/>
                <a:ea typeface="Poppins Ultra-Bold"/>
                <a:cs typeface="Poppins Ultra-Bold"/>
                <a:sym typeface="Poppins Ultra-Bold"/>
              </a:rPr>
              <a:t>Uzņēmumu skaits, kuri sadarbojas ar pētniecības organizācijām</a:t>
            </a:r>
          </a:p>
        </p:txBody>
      </p:sp>
      <p:sp>
        <p:nvSpPr>
          <p:cNvPr id="36" name="TextBox 36"/>
          <p:cNvSpPr txBox="1"/>
          <p:nvPr/>
        </p:nvSpPr>
        <p:spPr>
          <a:xfrm>
            <a:off x="15262775" y="5384453"/>
            <a:ext cx="2823783" cy="1768216"/>
          </a:xfrm>
          <a:prstGeom prst="rect">
            <a:avLst/>
          </a:prstGeom>
        </p:spPr>
        <p:txBody>
          <a:bodyPr lIns="0" tIns="0" rIns="0" bIns="0" rtlCol="0" anchor="t">
            <a:spAutoFit/>
          </a:bodyPr>
          <a:lstStyle/>
          <a:p>
            <a:pPr algn="ctr">
              <a:lnSpc>
                <a:spcPts val="2814"/>
              </a:lnSpc>
              <a:spcBef>
                <a:spcPct val="0"/>
              </a:spcBef>
            </a:pPr>
            <a:r>
              <a:rPr lang="en-US" sz="2010">
                <a:solidFill>
                  <a:srgbClr val="FFFFFF"/>
                </a:solidFill>
                <a:latin typeface="Poppins Ultra-Bold"/>
                <a:ea typeface="Poppins Ultra-Bold"/>
                <a:cs typeface="Poppins Ultra-Bold"/>
                <a:sym typeface="Poppins Ultra-Bold"/>
              </a:rPr>
              <a:t>Pētniecības organizācijas, kas piedalās kopīgos pētniecības projektos</a:t>
            </a:r>
          </a:p>
        </p:txBody>
      </p:sp>
      <p:sp>
        <p:nvSpPr>
          <p:cNvPr id="37" name="TextBox 37"/>
          <p:cNvSpPr txBox="1"/>
          <p:nvPr/>
        </p:nvSpPr>
        <p:spPr>
          <a:xfrm>
            <a:off x="3543034" y="7284970"/>
            <a:ext cx="2984606" cy="2276739"/>
          </a:xfrm>
          <a:prstGeom prst="rect">
            <a:avLst/>
          </a:prstGeom>
        </p:spPr>
        <p:txBody>
          <a:bodyPr lIns="0" tIns="0" rIns="0" bIns="0" rtlCol="0" anchor="t">
            <a:spAutoFit/>
          </a:bodyPr>
          <a:lstStyle/>
          <a:p>
            <a:pPr algn="ctr">
              <a:lnSpc>
                <a:spcPts val="2610"/>
              </a:lnSpc>
              <a:spcBef>
                <a:spcPct val="0"/>
              </a:spcBef>
            </a:pPr>
            <a:r>
              <a:rPr lang="en-US" sz="1864">
                <a:solidFill>
                  <a:srgbClr val="FFFFFF"/>
                </a:solidFill>
                <a:latin typeface="Poppins"/>
                <a:ea typeface="Poppins"/>
                <a:cs typeface="Poppins"/>
                <a:sym typeface="Poppins"/>
              </a:rPr>
              <a:t>Web of Science vai Scopus datbāzēs publicēti raksti. Tiek ieskaitīti arī publicēšanai pieņemti raksti. Jāsagatavo vismaz 1 zinātniskais raksts.</a:t>
            </a:r>
          </a:p>
        </p:txBody>
      </p:sp>
      <p:sp>
        <p:nvSpPr>
          <p:cNvPr id="38" name="TextBox 38"/>
          <p:cNvSpPr txBox="1"/>
          <p:nvPr/>
        </p:nvSpPr>
        <p:spPr>
          <a:xfrm>
            <a:off x="6527640" y="7284970"/>
            <a:ext cx="2984606" cy="2924439"/>
          </a:xfrm>
          <a:prstGeom prst="rect">
            <a:avLst/>
          </a:prstGeom>
        </p:spPr>
        <p:txBody>
          <a:bodyPr lIns="0" tIns="0" rIns="0" bIns="0" rtlCol="0" anchor="t">
            <a:spAutoFit/>
          </a:bodyPr>
          <a:lstStyle/>
          <a:p>
            <a:pPr algn="ctr">
              <a:lnSpc>
                <a:spcPts val="2610"/>
              </a:lnSpc>
              <a:spcBef>
                <a:spcPct val="0"/>
              </a:spcBef>
            </a:pPr>
            <a:r>
              <a:rPr lang="en-US" sz="1864">
                <a:solidFill>
                  <a:srgbClr val="FFFFFF"/>
                </a:solidFill>
                <a:latin typeface="Poppins Medium"/>
                <a:ea typeface="Poppins Medium"/>
                <a:cs typeface="Poppins Medium"/>
                <a:sym typeface="Poppins Medium"/>
              </a:rPr>
              <a:t>Jauns produkts (preces vai pakalpojumi, kuri ir pilnīgi jauni vai kuriem ir uzlabotas funkcionālās īpašības vai mainīts paredzamais lietošanas veids) un tehnoloģija. Patents, prototips, tehnoloģijas apraksts. </a:t>
            </a:r>
          </a:p>
        </p:txBody>
      </p:sp>
      <p:sp>
        <p:nvSpPr>
          <p:cNvPr id="39" name="TextBox 39"/>
          <p:cNvSpPr txBox="1"/>
          <p:nvPr/>
        </p:nvSpPr>
        <p:spPr>
          <a:xfrm>
            <a:off x="9463855" y="7284970"/>
            <a:ext cx="2984606" cy="2276739"/>
          </a:xfrm>
          <a:prstGeom prst="rect">
            <a:avLst/>
          </a:prstGeom>
        </p:spPr>
        <p:txBody>
          <a:bodyPr lIns="0" tIns="0" rIns="0" bIns="0" rtlCol="0" anchor="t">
            <a:spAutoFit/>
          </a:bodyPr>
          <a:lstStyle/>
          <a:p>
            <a:pPr algn="ctr">
              <a:lnSpc>
                <a:spcPts val="2610"/>
              </a:lnSpc>
              <a:spcBef>
                <a:spcPct val="0"/>
              </a:spcBef>
            </a:pPr>
            <a:r>
              <a:rPr lang="en-US" sz="1864">
                <a:solidFill>
                  <a:srgbClr val="FFFFFF"/>
                </a:solidFill>
                <a:latin typeface="Poppins Medium"/>
                <a:ea typeface="Poppins Medium"/>
                <a:cs typeface="Poppins Medium"/>
                <a:sym typeface="Poppins Medium"/>
              </a:rPr>
              <a:t>Iesniegt dokumentus, kas apliecina, ka pētniecības pieteikuma kontā ir ieskaitīta līgumā noteiktā procentuālā līdzfinansējuma daļa no saimnieciskās darbības </a:t>
            </a:r>
          </a:p>
        </p:txBody>
      </p:sp>
      <p:sp>
        <p:nvSpPr>
          <p:cNvPr id="40" name="TextBox 40"/>
          <p:cNvSpPr txBox="1"/>
          <p:nvPr/>
        </p:nvSpPr>
        <p:spPr>
          <a:xfrm>
            <a:off x="12448461" y="7284970"/>
            <a:ext cx="2984606" cy="2924439"/>
          </a:xfrm>
          <a:prstGeom prst="rect">
            <a:avLst/>
          </a:prstGeom>
        </p:spPr>
        <p:txBody>
          <a:bodyPr lIns="0" tIns="0" rIns="0" bIns="0" rtlCol="0" anchor="t">
            <a:spAutoFit/>
          </a:bodyPr>
          <a:lstStyle/>
          <a:p>
            <a:pPr algn="ctr">
              <a:lnSpc>
                <a:spcPts val="2610"/>
              </a:lnSpc>
              <a:spcBef>
                <a:spcPct val="0"/>
              </a:spcBef>
            </a:pPr>
            <a:r>
              <a:rPr lang="en-US" sz="1864">
                <a:solidFill>
                  <a:srgbClr val="FFFFFF"/>
                </a:solidFill>
                <a:latin typeface="Poppins Medium"/>
                <a:ea typeface="Poppins Medium"/>
                <a:cs typeface="Poppins Medium"/>
                <a:sym typeface="Poppins Medium"/>
              </a:rPr>
              <a:t>Tiek noslēgts sadarbības partnera līgums starp zinātnisko institūciju un komersantu, ja pētniecības pieteikumu īsteno zinātniskā institūcija partnerībā ar komersantu vai izmanto tā infrastruktūru.</a:t>
            </a:r>
          </a:p>
        </p:txBody>
      </p:sp>
      <p:sp>
        <p:nvSpPr>
          <p:cNvPr id="41" name="TextBox 41"/>
          <p:cNvSpPr txBox="1"/>
          <p:nvPr/>
        </p:nvSpPr>
        <p:spPr>
          <a:xfrm>
            <a:off x="15433067" y="7284970"/>
            <a:ext cx="2984606" cy="2924439"/>
          </a:xfrm>
          <a:prstGeom prst="rect">
            <a:avLst/>
          </a:prstGeom>
        </p:spPr>
        <p:txBody>
          <a:bodyPr lIns="0" tIns="0" rIns="0" bIns="0" rtlCol="0" anchor="t">
            <a:spAutoFit/>
          </a:bodyPr>
          <a:lstStyle/>
          <a:p>
            <a:pPr algn="ctr">
              <a:lnSpc>
                <a:spcPts val="2610"/>
              </a:lnSpc>
              <a:spcBef>
                <a:spcPct val="0"/>
              </a:spcBef>
            </a:pPr>
            <a:r>
              <a:rPr lang="en-US" sz="1864">
                <a:solidFill>
                  <a:srgbClr val="FFFFFF"/>
                </a:solidFill>
                <a:latin typeface="Poppins Medium"/>
                <a:ea typeface="Poppins Medium"/>
                <a:cs typeface="Poppins Medium"/>
                <a:sym typeface="Poppins Medium"/>
              </a:rPr>
              <a:t>Tiek noslēgts sadarbības partnera līgums starp zinātnisko institūciju un pētniecības organizāciju, ja pētniecības pieteikumu īsteno partnerībā vai izmanto organizācijas infrastruktūru.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5488" y="2250621"/>
            <a:ext cx="1072295" cy="10722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499D"/>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355488" y="3632269"/>
            <a:ext cx="1072295" cy="107229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499D"/>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355488" y="5009364"/>
            <a:ext cx="1072295" cy="10722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499D"/>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355488" y="6479181"/>
            <a:ext cx="1072295" cy="10722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499D"/>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6585524" y="2458099"/>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a:off x="6585524" y="3863929"/>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a:off x="6585524" y="5247489"/>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a:off x="6585524" y="6712394"/>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a:off x="6585524" y="8265852"/>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a:off x="1028700" y="2735258"/>
            <a:ext cx="4739630" cy="5332917"/>
          </a:xfrm>
          <a:custGeom>
            <a:avLst/>
            <a:gdLst/>
            <a:ahLst/>
            <a:cxnLst/>
            <a:rect l="l" t="t" r="r" b="b"/>
            <a:pathLst>
              <a:path w="4739630" h="5332917">
                <a:moveTo>
                  <a:pt x="0" y="0"/>
                </a:moveTo>
                <a:lnTo>
                  <a:pt x="4739630" y="0"/>
                </a:lnTo>
                <a:lnTo>
                  <a:pt x="4739630" y="5332918"/>
                </a:lnTo>
                <a:lnTo>
                  <a:pt x="0" y="53329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20"/>
          <p:cNvSpPr txBox="1"/>
          <p:nvPr/>
        </p:nvSpPr>
        <p:spPr>
          <a:xfrm>
            <a:off x="7708940" y="2288721"/>
            <a:ext cx="6750190" cy="609600"/>
          </a:xfrm>
          <a:prstGeom prst="rect">
            <a:avLst/>
          </a:prstGeom>
        </p:spPr>
        <p:txBody>
          <a:bodyPr lIns="0" tIns="0" rIns="0" bIns="0" rtlCol="0" anchor="t">
            <a:spAutoFit/>
          </a:bodyPr>
          <a:lstStyle/>
          <a:p>
            <a:pPr algn="l">
              <a:lnSpc>
                <a:spcPts val="2364"/>
              </a:lnSpc>
            </a:pPr>
            <a:r>
              <a:rPr lang="en-US" sz="1970">
                <a:solidFill>
                  <a:srgbClr val="D6801C"/>
                </a:solidFill>
                <a:latin typeface="Poppins Bold"/>
                <a:ea typeface="Poppins Bold"/>
                <a:cs typeface="Poppins Bold"/>
                <a:sym typeface="Poppins Bold"/>
              </a:rPr>
              <a:t>Vai drīkst piedalīties atkārtoti, ja īstenots pieteikums 1.1.1.2.programmas ietvaros</a:t>
            </a:r>
          </a:p>
        </p:txBody>
      </p:sp>
      <p:sp>
        <p:nvSpPr>
          <p:cNvPr id="21" name="TextBox 21"/>
          <p:cNvSpPr txBox="1"/>
          <p:nvPr/>
        </p:nvSpPr>
        <p:spPr>
          <a:xfrm>
            <a:off x="7708940" y="3716908"/>
            <a:ext cx="4994969" cy="314325"/>
          </a:xfrm>
          <a:prstGeom prst="rect">
            <a:avLst/>
          </a:prstGeom>
        </p:spPr>
        <p:txBody>
          <a:bodyPr lIns="0" tIns="0" rIns="0" bIns="0" rtlCol="0" anchor="t">
            <a:spAutoFit/>
          </a:bodyPr>
          <a:lstStyle/>
          <a:p>
            <a:pPr algn="l">
              <a:lnSpc>
                <a:spcPts val="2364"/>
              </a:lnSpc>
            </a:pPr>
            <a:r>
              <a:rPr lang="en-US" sz="1970">
                <a:solidFill>
                  <a:srgbClr val="D6801C"/>
                </a:solidFill>
                <a:latin typeface="Poppins Ultra-Bold"/>
                <a:ea typeface="Poppins Ultra-Bold"/>
                <a:cs typeface="Poppins Ultra-Bold"/>
                <a:sym typeface="Poppins Ultra-Bold"/>
              </a:rPr>
              <a:t>Vai mobilitāte ir obligāta?</a:t>
            </a:r>
          </a:p>
        </p:txBody>
      </p:sp>
      <p:sp>
        <p:nvSpPr>
          <p:cNvPr id="22" name="TextBox 22"/>
          <p:cNvSpPr txBox="1"/>
          <p:nvPr/>
        </p:nvSpPr>
        <p:spPr>
          <a:xfrm>
            <a:off x="7708940" y="4933164"/>
            <a:ext cx="8311026" cy="314325"/>
          </a:xfrm>
          <a:prstGeom prst="rect">
            <a:avLst/>
          </a:prstGeom>
        </p:spPr>
        <p:txBody>
          <a:bodyPr lIns="0" tIns="0" rIns="0" bIns="0" rtlCol="0" anchor="t">
            <a:spAutoFit/>
          </a:bodyPr>
          <a:lstStyle/>
          <a:p>
            <a:pPr algn="l">
              <a:lnSpc>
                <a:spcPts val="2364"/>
              </a:lnSpc>
            </a:pPr>
            <a:r>
              <a:rPr lang="en-US" sz="1970">
                <a:solidFill>
                  <a:srgbClr val="D6801C"/>
                </a:solidFill>
                <a:latin typeface="Poppins Ultra-Bold"/>
                <a:ea typeface="Poppins Ultra-Bold"/>
                <a:cs typeface="Poppins Ultra-Bold"/>
                <a:sym typeface="Poppins Ultra-Bold"/>
              </a:rPr>
              <a:t>Vai drīkst strādāt papildus citur?</a:t>
            </a:r>
          </a:p>
        </p:txBody>
      </p:sp>
      <p:sp>
        <p:nvSpPr>
          <p:cNvPr id="23" name="TextBox 23"/>
          <p:cNvSpPr txBox="1"/>
          <p:nvPr/>
        </p:nvSpPr>
        <p:spPr>
          <a:xfrm>
            <a:off x="7708940" y="6864503"/>
            <a:ext cx="8311026" cy="314325"/>
          </a:xfrm>
          <a:prstGeom prst="rect">
            <a:avLst/>
          </a:prstGeom>
        </p:spPr>
        <p:txBody>
          <a:bodyPr lIns="0" tIns="0" rIns="0" bIns="0" rtlCol="0" anchor="t">
            <a:spAutoFit/>
          </a:bodyPr>
          <a:lstStyle/>
          <a:p>
            <a:pPr algn="l">
              <a:lnSpc>
                <a:spcPts val="2364"/>
              </a:lnSpc>
            </a:pPr>
            <a:r>
              <a:rPr lang="en-US" sz="1970">
                <a:solidFill>
                  <a:srgbClr val="D6801C"/>
                </a:solidFill>
                <a:latin typeface="Poppins Ultra-Bold"/>
                <a:ea typeface="Poppins Ultra-Bold"/>
                <a:cs typeface="Poppins Ultra-Bold"/>
                <a:sym typeface="Poppins Ultra-Bold"/>
              </a:rPr>
              <a:t>Vai publicitātes pasākumi ir obligāti?</a:t>
            </a:r>
          </a:p>
        </p:txBody>
      </p:sp>
      <p:sp>
        <p:nvSpPr>
          <p:cNvPr id="24" name="TextBox 24"/>
          <p:cNvSpPr txBox="1"/>
          <p:nvPr/>
        </p:nvSpPr>
        <p:spPr>
          <a:xfrm>
            <a:off x="7708940" y="2997112"/>
            <a:ext cx="9989938" cy="595971"/>
          </a:xfrm>
          <a:prstGeom prst="rect">
            <a:avLst/>
          </a:prstGeom>
        </p:spPr>
        <p:txBody>
          <a:bodyPr lIns="0" tIns="0" rIns="0" bIns="0" rtlCol="0" anchor="t">
            <a:spAutoFit/>
          </a:bodyPr>
          <a:lstStyle/>
          <a:p>
            <a:pPr algn="l">
              <a:lnSpc>
                <a:spcPts val="2326"/>
              </a:lnSpc>
              <a:spcBef>
                <a:spcPct val="0"/>
              </a:spcBef>
            </a:pPr>
            <a:r>
              <a:rPr lang="en-US" sz="1661">
                <a:solidFill>
                  <a:srgbClr val="000000"/>
                </a:solidFill>
                <a:latin typeface="Poppins Medium"/>
                <a:ea typeface="Poppins Medium"/>
                <a:cs typeface="Poppins Medium"/>
                <a:sym typeface="Poppins Medium"/>
              </a:rPr>
              <a:t>Jā! Pēcdoktoranti drīkst sniegt pieteikumus arī jaunā 1.1.1.9. pasākuma "Pēcdoktorantūras pētījumi" ietvaros.</a:t>
            </a:r>
          </a:p>
        </p:txBody>
      </p:sp>
      <p:sp>
        <p:nvSpPr>
          <p:cNvPr id="25" name="TextBox 25"/>
          <p:cNvSpPr txBox="1"/>
          <p:nvPr/>
        </p:nvSpPr>
        <p:spPr>
          <a:xfrm>
            <a:off x="7708940" y="4086245"/>
            <a:ext cx="9550360" cy="576961"/>
          </a:xfrm>
          <a:prstGeom prst="rect">
            <a:avLst/>
          </a:prstGeom>
        </p:spPr>
        <p:txBody>
          <a:bodyPr lIns="0" tIns="0" rIns="0" bIns="0" rtlCol="0" anchor="t">
            <a:spAutoFit/>
          </a:bodyPr>
          <a:lstStyle/>
          <a:p>
            <a:pPr algn="l">
              <a:lnSpc>
                <a:spcPts val="2323"/>
              </a:lnSpc>
              <a:spcBef>
                <a:spcPct val="0"/>
              </a:spcBef>
            </a:pPr>
            <a:r>
              <a:rPr lang="en-US" sz="1659">
                <a:solidFill>
                  <a:srgbClr val="000000"/>
                </a:solidFill>
                <a:latin typeface="Poppins Medium"/>
                <a:ea typeface="Poppins Medium"/>
                <a:cs typeface="Poppins Medium"/>
                <a:sym typeface="Poppins Medium"/>
              </a:rPr>
              <a:t>Jā, divu mēnešu mobilitāte ir obligāta. To iespējams dalīt vairākos posmos dažādos galamērķos.</a:t>
            </a:r>
          </a:p>
        </p:txBody>
      </p:sp>
      <p:sp>
        <p:nvSpPr>
          <p:cNvPr id="26" name="TextBox 26"/>
          <p:cNvSpPr txBox="1"/>
          <p:nvPr/>
        </p:nvSpPr>
        <p:spPr>
          <a:xfrm>
            <a:off x="7708940" y="5229186"/>
            <a:ext cx="9550360" cy="1434211"/>
          </a:xfrm>
          <a:prstGeom prst="rect">
            <a:avLst/>
          </a:prstGeom>
        </p:spPr>
        <p:txBody>
          <a:bodyPr lIns="0" tIns="0" rIns="0" bIns="0" rtlCol="0" anchor="t">
            <a:spAutoFit/>
          </a:bodyPr>
          <a:lstStyle/>
          <a:p>
            <a:pPr algn="l">
              <a:lnSpc>
                <a:spcPts val="2323"/>
              </a:lnSpc>
              <a:spcBef>
                <a:spcPct val="0"/>
              </a:spcBef>
            </a:pPr>
            <a:r>
              <a:rPr lang="en-US" sz="1659">
                <a:solidFill>
                  <a:srgbClr val="000000"/>
                </a:solidFill>
                <a:latin typeface="Poppins Medium"/>
                <a:ea typeface="Poppins Medium"/>
                <a:cs typeface="Poppins Medium"/>
                <a:sym typeface="Poppins Medium"/>
              </a:rPr>
              <a:t>Pēcdoktorants paralēli darbam pie pēcdoktorantūras pētniecības projekta var strādāt citur ievērojot DL prasības par darbinieka noslodzi un atlīdzību (jāmaksā virsstundas). Iesakām neizvēlēties papildu darbu ar noslodzi liekāku par 0,2, lai neciestu pēcdoktorantūras pētījuma kvalitāte un visi paredzētie darba uzdevumi tiktu izpildīti laikus.</a:t>
            </a:r>
          </a:p>
        </p:txBody>
      </p:sp>
      <p:sp>
        <p:nvSpPr>
          <p:cNvPr id="27" name="TextBox 27"/>
          <p:cNvSpPr txBox="1"/>
          <p:nvPr/>
        </p:nvSpPr>
        <p:spPr>
          <a:xfrm>
            <a:off x="7708940" y="7229377"/>
            <a:ext cx="9550360" cy="1434211"/>
          </a:xfrm>
          <a:prstGeom prst="rect">
            <a:avLst/>
          </a:prstGeom>
        </p:spPr>
        <p:txBody>
          <a:bodyPr lIns="0" tIns="0" rIns="0" bIns="0" rtlCol="0" anchor="t">
            <a:spAutoFit/>
          </a:bodyPr>
          <a:lstStyle/>
          <a:p>
            <a:pPr algn="l">
              <a:lnSpc>
                <a:spcPts val="2323"/>
              </a:lnSpc>
            </a:pPr>
            <a:r>
              <a:rPr lang="en-US" sz="1659">
                <a:solidFill>
                  <a:srgbClr val="000000"/>
                </a:solidFill>
                <a:latin typeface="Poppins Medium"/>
                <a:ea typeface="Poppins Medium"/>
                <a:cs typeface="Poppins Medium"/>
                <a:sym typeface="Poppins Medium"/>
              </a:rPr>
              <a:t>Obligātie pasākumi:</a:t>
            </a:r>
          </a:p>
          <a:p>
            <a:pPr marL="358393" lvl="1" indent="-179197" algn="l">
              <a:lnSpc>
                <a:spcPts val="2323"/>
              </a:lnSpc>
              <a:buFont typeface="Arial"/>
              <a:buChar char="•"/>
            </a:pPr>
            <a:r>
              <a:rPr lang="en-US" sz="1659">
                <a:solidFill>
                  <a:srgbClr val="000000"/>
                </a:solidFill>
                <a:latin typeface="Poppins Medium"/>
                <a:ea typeface="Poppins Medium"/>
                <a:cs typeface="Poppins Medium"/>
                <a:sym typeface="Poppins Medium"/>
              </a:rPr>
              <a:t>Ne retāk kā reizi 6 mēnešos jāpublicē informācija mājas lapā;</a:t>
            </a:r>
          </a:p>
          <a:p>
            <a:pPr marL="358393" lvl="1" indent="-179197" algn="l">
              <a:lnSpc>
                <a:spcPts val="2323"/>
              </a:lnSpc>
              <a:buFont typeface="Arial"/>
              <a:buChar char="•"/>
            </a:pPr>
            <a:r>
              <a:rPr lang="en-US" sz="1659">
                <a:solidFill>
                  <a:srgbClr val="000000"/>
                </a:solidFill>
                <a:latin typeface="Poppins Medium"/>
                <a:ea typeface="Poppins Medium"/>
                <a:cs typeface="Poppins Medium"/>
                <a:sym typeface="Poppins Medium"/>
              </a:rPr>
              <a:t>Jābūt plakātam par pētniecības pieteikuma īstenošanu publiski pieejamā vietā;</a:t>
            </a:r>
          </a:p>
          <a:p>
            <a:pPr marL="358393" lvl="1" indent="-179197" algn="l">
              <a:lnSpc>
                <a:spcPts val="2323"/>
              </a:lnSpc>
              <a:buFont typeface="Arial"/>
              <a:buChar char="•"/>
            </a:pPr>
            <a:r>
              <a:rPr lang="en-US" sz="1659">
                <a:solidFill>
                  <a:srgbClr val="000000"/>
                </a:solidFill>
                <a:latin typeface="Poppins Medium"/>
                <a:ea typeface="Poppins Medium"/>
                <a:cs typeface="Poppins Medium"/>
                <a:sym typeface="Poppins Medium"/>
              </a:rPr>
              <a:t>Izplatot rezultātus jānorāda atsauce uz pētniecības pieteikumu (pieteikuma numurs, nosaukums).</a:t>
            </a:r>
          </a:p>
        </p:txBody>
      </p:sp>
      <p:sp>
        <p:nvSpPr>
          <p:cNvPr id="28" name="TextBox 28"/>
          <p:cNvSpPr txBox="1"/>
          <p:nvPr/>
        </p:nvSpPr>
        <p:spPr>
          <a:xfrm>
            <a:off x="3120475" y="1155325"/>
            <a:ext cx="12047050" cy="770131"/>
          </a:xfrm>
          <a:prstGeom prst="rect">
            <a:avLst/>
          </a:prstGeom>
        </p:spPr>
        <p:txBody>
          <a:bodyPr lIns="0" tIns="0" rIns="0" bIns="0" rtlCol="0" anchor="t">
            <a:spAutoFit/>
          </a:bodyPr>
          <a:lstStyle/>
          <a:p>
            <a:pPr algn="ctr">
              <a:lnSpc>
                <a:spcPts val="5719"/>
              </a:lnSpc>
            </a:pPr>
            <a:r>
              <a:rPr lang="en-US" sz="4765">
                <a:solidFill>
                  <a:srgbClr val="D6801C"/>
                </a:solidFill>
                <a:latin typeface="Poppins Bold"/>
                <a:ea typeface="Poppins Bold"/>
                <a:cs typeface="Poppins Bold"/>
                <a:sym typeface="Poppins Bold"/>
              </a:rPr>
              <a:t>Biežāk uzdotie jautājumi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23498" y="-1733389"/>
            <a:ext cx="9483603" cy="6318450"/>
          </a:xfrm>
          <a:custGeom>
            <a:avLst/>
            <a:gdLst/>
            <a:ahLst/>
            <a:cxnLst/>
            <a:rect l="l" t="t" r="r" b="b"/>
            <a:pathLst>
              <a:path w="9483603" h="6318450">
                <a:moveTo>
                  <a:pt x="0" y="0"/>
                </a:moveTo>
                <a:lnTo>
                  <a:pt x="9483603" y="0"/>
                </a:lnTo>
                <a:lnTo>
                  <a:pt x="9483603" y="6318450"/>
                </a:lnTo>
                <a:lnTo>
                  <a:pt x="0" y="6318450"/>
                </a:lnTo>
                <a:lnTo>
                  <a:pt x="0" y="0"/>
                </a:lnTo>
                <a:close/>
              </a:path>
            </a:pathLst>
          </a:custGeom>
          <a:blipFill>
            <a:blip r:embed="rId2"/>
            <a:stretch>
              <a:fillRect/>
            </a:stretch>
          </a:blipFill>
        </p:spPr>
      </p:sp>
      <p:grpSp>
        <p:nvGrpSpPr>
          <p:cNvPr id="3" name="Group 3"/>
          <p:cNvGrpSpPr/>
          <p:nvPr/>
        </p:nvGrpSpPr>
        <p:grpSpPr>
          <a:xfrm rot="-201719">
            <a:off x="-3559591" y="1580478"/>
            <a:ext cx="7119183" cy="7119183"/>
            <a:chOff x="0" y="0"/>
            <a:chExt cx="812800" cy="812800"/>
          </a:xfrm>
        </p:grpSpPr>
        <p:sp>
          <p:nvSpPr>
            <p:cNvPr id="4" name="Freeform 4"/>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63499D"/>
            </a:solidFill>
          </p:spPr>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42076" y="747014"/>
            <a:ext cx="2684152" cy="2684152"/>
            <a:chOff x="0" y="0"/>
            <a:chExt cx="812800" cy="812800"/>
          </a:xfrm>
        </p:grpSpPr>
        <p:sp>
          <p:nvSpPr>
            <p:cNvPr id="7" name="Freeform 7"/>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sp>
        <p:sp>
          <p:nvSpPr>
            <p:cNvPr id="8" name="TextBox 8"/>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225503">
            <a:off x="1835684" y="6321154"/>
            <a:ext cx="1466412" cy="1466412"/>
            <a:chOff x="0" y="0"/>
            <a:chExt cx="812800" cy="812800"/>
          </a:xfrm>
        </p:grpSpPr>
        <p:sp>
          <p:nvSpPr>
            <p:cNvPr id="10" name="Freeform 10"/>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sp>
        <p:sp>
          <p:nvSpPr>
            <p:cNvPr id="11" name="TextBox 11"/>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5745960" y="2594986"/>
            <a:ext cx="13583489" cy="1142614"/>
            <a:chOff x="0" y="0"/>
            <a:chExt cx="3049338" cy="256504"/>
          </a:xfrm>
        </p:grpSpPr>
        <p:sp>
          <p:nvSpPr>
            <p:cNvPr id="13" name="Freeform 13"/>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63499D"/>
            </a:solidFill>
          </p:spPr>
        </p:sp>
        <p:sp>
          <p:nvSpPr>
            <p:cNvPr id="14" name="TextBox 14"/>
            <p:cNvSpPr txBox="1"/>
            <p:nvPr/>
          </p:nvSpPr>
          <p:spPr>
            <a:xfrm>
              <a:off x="0" y="-38100"/>
              <a:ext cx="3049338" cy="294604"/>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6323822" y="604139"/>
            <a:ext cx="11280075" cy="1770023"/>
          </a:xfrm>
          <a:prstGeom prst="rect">
            <a:avLst/>
          </a:prstGeom>
        </p:spPr>
        <p:txBody>
          <a:bodyPr lIns="0" tIns="0" rIns="0" bIns="0" rtlCol="0" anchor="t">
            <a:spAutoFit/>
          </a:bodyPr>
          <a:lstStyle/>
          <a:p>
            <a:pPr algn="ctr">
              <a:lnSpc>
                <a:spcPts val="6914"/>
              </a:lnSpc>
              <a:spcBef>
                <a:spcPct val="0"/>
              </a:spcBef>
            </a:pPr>
            <a:r>
              <a:rPr lang="en-US" sz="4939">
                <a:solidFill>
                  <a:srgbClr val="D6801C"/>
                </a:solidFill>
                <a:latin typeface="Poppins Ultra-Bold"/>
                <a:ea typeface="Poppins Ultra-Bold"/>
                <a:cs typeface="Poppins Ultra-Bold"/>
                <a:sym typeface="Poppins Ultra-Bold"/>
              </a:rPr>
              <a:t>Pētniecības pieteikuma iesniegšana</a:t>
            </a:r>
          </a:p>
        </p:txBody>
      </p:sp>
      <p:grpSp>
        <p:nvGrpSpPr>
          <p:cNvPr id="16" name="Group 16"/>
          <p:cNvGrpSpPr/>
          <p:nvPr/>
        </p:nvGrpSpPr>
        <p:grpSpPr>
          <a:xfrm>
            <a:off x="4639207" y="2059539"/>
            <a:ext cx="2213507" cy="2213507"/>
            <a:chOff x="0" y="0"/>
            <a:chExt cx="812800" cy="812800"/>
          </a:xfrm>
        </p:grpSpPr>
        <p:sp>
          <p:nvSpPr>
            <p:cNvPr id="17" name="Freeform 17"/>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F5AF19"/>
            </a:solidFill>
          </p:spPr>
        </p:sp>
        <p:sp>
          <p:nvSpPr>
            <p:cNvPr id="18" name="TextBox 18"/>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5745960" y="5376299"/>
            <a:ext cx="13583489" cy="1142614"/>
            <a:chOff x="0" y="0"/>
            <a:chExt cx="3049338" cy="256504"/>
          </a:xfrm>
        </p:grpSpPr>
        <p:sp>
          <p:nvSpPr>
            <p:cNvPr id="20" name="Freeform 20"/>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63499D"/>
            </a:solidFill>
          </p:spPr>
        </p:sp>
        <p:sp>
          <p:nvSpPr>
            <p:cNvPr id="21" name="TextBox 21"/>
            <p:cNvSpPr txBox="1"/>
            <p:nvPr/>
          </p:nvSpPr>
          <p:spPr>
            <a:xfrm>
              <a:off x="0" y="-38100"/>
              <a:ext cx="3049338" cy="294604"/>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4639207" y="4840853"/>
            <a:ext cx="2213507" cy="2213507"/>
            <a:chOff x="0" y="0"/>
            <a:chExt cx="812800" cy="812800"/>
          </a:xfrm>
        </p:grpSpPr>
        <p:sp>
          <p:nvSpPr>
            <p:cNvPr id="23" name="Freeform 23"/>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F5AF19"/>
            </a:solidFill>
          </p:spPr>
        </p:sp>
        <p:sp>
          <p:nvSpPr>
            <p:cNvPr id="24" name="TextBox 2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25" name="Freeform 25"/>
          <p:cNvSpPr/>
          <p:nvPr/>
        </p:nvSpPr>
        <p:spPr>
          <a:xfrm>
            <a:off x="5238526" y="2502694"/>
            <a:ext cx="1014868" cy="1234906"/>
          </a:xfrm>
          <a:custGeom>
            <a:avLst/>
            <a:gdLst/>
            <a:ahLst/>
            <a:cxnLst/>
            <a:rect l="l" t="t" r="r" b="b"/>
            <a:pathLst>
              <a:path w="1014868" h="1234906">
                <a:moveTo>
                  <a:pt x="0" y="0"/>
                </a:moveTo>
                <a:lnTo>
                  <a:pt x="1014869" y="0"/>
                </a:lnTo>
                <a:lnTo>
                  <a:pt x="1014869" y="1234906"/>
                </a:lnTo>
                <a:lnTo>
                  <a:pt x="0" y="1234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Freeform 26"/>
          <p:cNvSpPr/>
          <p:nvPr/>
        </p:nvSpPr>
        <p:spPr>
          <a:xfrm>
            <a:off x="5352829" y="5447092"/>
            <a:ext cx="786262" cy="1001028"/>
          </a:xfrm>
          <a:custGeom>
            <a:avLst/>
            <a:gdLst/>
            <a:ahLst/>
            <a:cxnLst/>
            <a:rect l="l" t="t" r="r" b="b"/>
            <a:pathLst>
              <a:path w="786262" h="1001028">
                <a:moveTo>
                  <a:pt x="0" y="0"/>
                </a:moveTo>
                <a:lnTo>
                  <a:pt x="786262" y="0"/>
                </a:lnTo>
                <a:lnTo>
                  <a:pt x="786262" y="1001028"/>
                </a:lnTo>
                <a:lnTo>
                  <a:pt x="0" y="1001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7" name="Group 27"/>
          <p:cNvGrpSpPr/>
          <p:nvPr/>
        </p:nvGrpSpPr>
        <p:grpSpPr>
          <a:xfrm>
            <a:off x="5745960" y="7998767"/>
            <a:ext cx="13583489" cy="1142614"/>
            <a:chOff x="0" y="0"/>
            <a:chExt cx="3049338" cy="256504"/>
          </a:xfrm>
        </p:grpSpPr>
        <p:sp>
          <p:nvSpPr>
            <p:cNvPr id="28" name="Freeform 28"/>
            <p:cNvSpPr/>
            <p:nvPr/>
          </p:nvSpPr>
          <p:spPr>
            <a:xfrm>
              <a:off x="0" y="0"/>
              <a:ext cx="3049338" cy="256504"/>
            </a:xfrm>
            <a:custGeom>
              <a:avLst/>
              <a:gdLst/>
              <a:ahLst/>
              <a:cxnLst/>
              <a:rect l="l" t="t" r="r" b="b"/>
              <a:pathLst>
                <a:path w="3049338" h="256504">
                  <a:moveTo>
                    <a:pt x="0" y="0"/>
                  </a:moveTo>
                  <a:lnTo>
                    <a:pt x="3049338" y="0"/>
                  </a:lnTo>
                  <a:lnTo>
                    <a:pt x="3049338" y="256504"/>
                  </a:lnTo>
                  <a:lnTo>
                    <a:pt x="0" y="256504"/>
                  </a:lnTo>
                  <a:close/>
                </a:path>
              </a:pathLst>
            </a:custGeom>
            <a:solidFill>
              <a:srgbClr val="63499D"/>
            </a:solidFill>
          </p:spPr>
        </p:sp>
        <p:sp>
          <p:nvSpPr>
            <p:cNvPr id="29" name="TextBox 29"/>
            <p:cNvSpPr txBox="1"/>
            <p:nvPr/>
          </p:nvSpPr>
          <p:spPr>
            <a:xfrm>
              <a:off x="0" y="-38100"/>
              <a:ext cx="3049338" cy="294604"/>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4639207" y="7463320"/>
            <a:ext cx="2213507" cy="2213507"/>
            <a:chOff x="0" y="0"/>
            <a:chExt cx="812800" cy="812800"/>
          </a:xfrm>
        </p:grpSpPr>
        <p:sp>
          <p:nvSpPr>
            <p:cNvPr id="31" name="Freeform 31"/>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F5AF19"/>
            </a:solidFill>
          </p:spPr>
        </p:sp>
        <p:sp>
          <p:nvSpPr>
            <p:cNvPr id="32" name="TextBox 32"/>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33" name="Freeform 33"/>
          <p:cNvSpPr/>
          <p:nvPr/>
        </p:nvSpPr>
        <p:spPr>
          <a:xfrm>
            <a:off x="5352829" y="8154609"/>
            <a:ext cx="989203" cy="830930"/>
          </a:xfrm>
          <a:custGeom>
            <a:avLst/>
            <a:gdLst/>
            <a:ahLst/>
            <a:cxnLst/>
            <a:rect l="l" t="t" r="r" b="b"/>
            <a:pathLst>
              <a:path w="989203" h="830930">
                <a:moveTo>
                  <a:pt x="0" y="0"/>
                </a:moveTo>
                <a:lnTo>
                  <a:pt x="989203" y="0"/>
                </a:lnTo>
                <a:lnTo>
                  <a:pt x="989203" y="830930"/>
                </a:lnTo>
                <a:lnTo>
                  <a:pt x="0" y="8309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4" name="TextBox 34"/>
          <p:cNvSpPr txBox="1"/>
          <p:nvPr/>
        </p:nvSpPr>
        <p:spPr>
          <a:xfrm>
            <a:off x="7045361" y="2720276"/>
            <a:ext cx="10558536" cy="768209"/>
          </a:xfrm>
          <a:prstGeom prst="rect">
            <a:avLst/>
          </a:prstGeom>
        </p:spPr>
        <p:txBody>
          <a:bodyPr lIns="0" tIns="0" rIns="0" bIns="0" rtlCol="0" anchor="t">
            <a:spAutoFit/>
          </a:bodyPr>
          <a:lstStyle/>
          <a:p>
            <a:pPr algn="l">
              <a:lnSpc>
                <a:spcPts val="5957"/>
              </a:lnSpc>
              <a:spcBef>
                <a:spcPct val="0"/>
              </a:spcBef>
            </a:pPr>
            <a:r>
              <a:rPr lang="en-US" sz="4255">
                <a:solidFill>
                  <a:srgbClr val="FFFFFF"/>
                </a:solidFill>
                <a:latin typeface="Poppins Medium"/>
                <a:ea typeface="Poppins Medium"/>
                <a:cs typeface="Poppins Medium"/>
                <a:sym typeface="Poppins Medium"/>
              </a:rPr>
              <a:t>Dokumentācija pieejama lzp.gov.lv </a:t>
            </a:r>
          </a:p>
        </p:txBody>
      </p:sp>
      <p:sp>
        <p:nvSpPr>
          <p:cNvPr id="35" name="TextBox 35"/>
          <p:cNvSpPr txBox="1"/>
          <p:nvPr/>
        </p:nvSpPr>
        <p:spPr>
          <a:xfrm>
            <a:off x="7045361" y="5547894"/>
            <a:ext cx="10558536" cy="768209"/>
          </a:xfrm>
          <a:prstGeom prst="rect">
            <a:avLst/>
          </a:prstGeom>
        </p:spPr>
        <p:txBody>
          <a:bodyPr lIns="0" tIns="0" rIns="0" bIns="0" rtlCol="0" anchor="t">
            <a:spAutoFit/>
          </a:bodyPr>
          <a:lstStyle/>
          <a:p>
            <a:pPr algn="just">
              <a:lnSpc>
                <a:spcPts val="5957"/>
              </a:lnSpc>
              <a:spcBef>
                <a:spcPct val="0"/>
              </a:spcBef>
            </a:pPr>
            <a:r>
              <a:rPr lang="en-US" sz="4255">
                <a:solidFill>
                  <a:srgbClr val="FFFFFF"/>
                </a:solidFill>
                <a:latin typeface="Poppins Medium"/>
                <a:ea typeface="Poppins Medium"/>
                <a:cs typeface="Poppins Medium"/>
                <a:sym typeface="Poppins Medium"/>
              </a:rPr>
              <a:t>Seminārs 12.09.2024. (attālināti)</a:t>
            </a:r>
          </a:p>
        </p:txBody>
      </p:sp>
      <p:sp>
        <p:nvSpPr>
          <p:cNvPr id="36" name="TextBox 36"/>
          <p:cNvSpPr txBox="1"/>
          <p:nvPr/>
        </p:nvSpPr>
        <p:spPr>
          <a:xfrm>
            <a:off x="7045361" y="4054222"/>
            <a:ext cx="10213939" cy="696757"/>
          </a:xfrm>
          <a:prstGeom prst="rect">
            <a:avLst/>
          </a:prstGeom>
        </p:spPr>
        <p:txBody>
          <a:bodyPr lIns="0" tIns="0" rIns="0" bIns="0" rtlCol="0" anchor="t">
            <a:spAutoFit/>
          </a:bodyPr>
          <a:lstStyle/>
          <a:p>
            <a:pPr algn="l">
              <a:lnSpc>
                <a:spcPts val="2750"/>
              </a:lnSpc>
              <a:spcBef>
                <a:spcPct val="0"/>
              </a:spcBef>
            </a:pPr>
            <a:r>
              <a:rPr lang="en-US" sz="1964">
                <a:solidFill>
                  <a:srgbClr val="000000"/>
                </a:solidFill>
                <a:latin typeface="Poppins"/>
                <a:ea typeface="Poppins"/>
                <a:cs typeface="Poppins"/>
                <a:sym typeface="Poppins"/>
              </a:rPr>
              <a:t>Pētniecības pieteikumu pirmās atlases kārtas nolikums ar pielikumiem pieejams LZP mājas lapā sadaļā Pēcdoktorantūras programma - Konkursi 1.1.1.9. </a:t>
            </a:r>
          </a:p>
        </p:txBody>
      </p:sp>
      <p:sp>
        <p:nvSpPr>
          <p:cNvPr id="37" name="TextBox 37"/>
          <p:cNvSpPr txBox="1"/>
          <p:nvPr/>
        </p:nvSpPr>
        <p:spPr>
          <a:xfrm>
            <a:off x="7045361" y="6680838"/>
            <a:ext cx="9836996" cy="696757"/>
          </a:xfrm>
          <a:prstGeom prst="rect">
            <a:avLst/>
          </a:prstGeom>
        </p:spPr>
        <p:txBody>
          <a:bodyPr lIns="0" tIns="0" rIns="0" bIns="0" rtlCol="0" anchor="t">
            <a:spAutoFit/>
          </a:bodyPr>
          <a:lstStyle/>
          <a:p>
            <a:pPr algn="l">
              <a:lnSpc>
                <a:spcPts val="2750"/>
              </a:lnSpc>
              <a:spcBef>
                <a:spcPct val="0"/>
              </a:spcBef>
            </a:pPr>
            <a:r>
              <a:rPr lang="en-US" sz="1964">
                <a:solidFill>
                  <a:srgbClr val="000000"/>
                </a:solidFill>
                <a:latin typeface="Poppins"/>
                <a:ea typeface="Poppins"/>
                <a:cs typeface="Poppins"/>
                <a:sym typeface="Poppins"/>
              </a:rPr>
              <a:t>Seminārā plānots izklāstīt par programmu, kāda dokumentācija iesniedzama un sniegt atbildes uz jautājumiem.</a:t>
            </a:r>
          </a:p>
        </p:txBody>
      </p:sp>
      <p:sp>
        <p:nvSpPr>
          <p:cNvPr id="38" name="TextBox 38"/>
          <p:cNvSpPr txBox="1"/>
          <p:nvPr/>
        </p:nvSpPr>
        <p:spPr>
          <a:xfrm>
            <a:off x="7045361" y="8213910"/>
            <a:ext cx="11549136" cy="617078"/>
          </a:xfrm>
          <a:prstGeom prst="rect">
            <a:avLst/>
          </a:prstGeom>
        </p:spPr>
        <p:txBody>
          <a:bodyPr lIns="0" tIns="0" rIns="0" bIns="0" rtlCol="0" anchor="t">
            <a:spAutoFit/>
          </a:bodyPr>
          <a:lstStyle/>
          <a:p>
            <a:pPr algn="l">
              <a:lnSpc>
                <a:spcPts val="4837"/>
              </a:lnSpc>
              <a:spcBef>
                <a:spcPct val="0"/>
              </a:spcBef>
            </a:pPr>
            <a:r>
              <a:rPr lang="en-US" sz="3455">
                <a:solidFill>
                  <a:srgbClr val="FFFFFF"/>
                </a:solidFill>
                <a:latin typeface="Poppins Medium"/>
                <a:ea typeface="Poppins Medium"/>
                <a:cs typeface="Poppins Medium"/>
                <a:sym typeface="Poppins Medium"/>
              </a:rPr>
              <a:t>Pieteikumu iesniegšana https://postdoc.lzp.gov.lv/</a:t>
            </a:r>
          </a:p>
        </p:txBody>
      </p:sp>
      <p:sp>
        <p:nvSpPr>
          <p:cNvPr id="39" name="TextBox 39"/>
          <p:cNvSpPr txBox="1"/>
          <p:nvPr/>
        </p:nvSpPr>
        <p:spPr>
          <a:xfrm>
            <a:off x="7045361" y="9299874"/>
            <a:ext cx="9836996" cy="696757"/>
          </a:xfrm>
          <a:prstGeom prst="rect">
            <a:avLst/>
          </a:prstGeom>
        </p:spPr>
        <p:txBody>
          <a:bodyPr lIns="0" tIns="0" rIns="0" bIns="0" rtlCol="0" anchor="t">
            <a:spAutoFit/>
          </a:bodyPr>
          <a:lstStyle/>
          <a:p>
            <a:pPr algn="l">
              <a:lnSpc>
                <a:spcPts val="2750"/>
              </a:lnSpc>
              <a:spcBef>
                <a:spcPct val="0"/>
              </a:spcBef>
            </a:pPr>
            <a:r>
              <a:rPr lang="en-US" sz="1964">
                <a:solidFill>
                  <a:srgbClr val="000000"/>
                </a:solidFill>
                <a:latin typeface="Poppins Medium"/>
                <a:ea typeface="Poppins Medium"/>
                <a:cs typeface="Poppins Medium"/>
                <a:sym typeface="Poppins Medium"/>
              </a:rPr>
              <a:t>Pieteikumu iesniegšana notiek izmantojot PostDoc IS. Informācija norādāma latviešu valodā.</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1012</Words>
  <Application>Microsoft Office PowerPoint</Application>
  <PresentationFormat>Custom</PresentationFormat>
  <Paragraphs>108</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RobustaTLPro-Medium</vt:lpstr>
      <vt:lpstr>Poppins Bold</vt:lpstr>
      <vt:lpstr>Poppins</vt:lpstr>
      <vt:lpstr>Poppins Medium</vt:lpstr>
      <vt:lpstr>Poppins Semi-Bold</vt:lpstr>
      <vt:lpstr>RobustaTLPro-Regular</vt:lpstr>
      <vt:lpstr>Poppins Ultra-Bold</vt:lpstr>
      <vt:lpstr>Arial</vt:lpstr>
      <vt:lpstr>Poppins Heavy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 LU 29.08.2024</dc:title>
  <dc:creator>Darja Aksjonova</dc:creator>
  <cp:lastModifiedBy>Darja Aksjonova</cp:lastModifiedBy>
  <cp:revision>2</cp:revision>
  <dcterms:created xsi:type="dcterms:W3CDTF">2006-08-16T00:00:00Z</dcterms:created>
  <dcterms:modified xsi:type="dcterms:W3CDTF">2024-09-26T04:36:04Z</dcterms:modified>
  <dc:identifier>DAGPILgVDBE</dc:identifier>
</cp:coreProperties>
</file>