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2131" y="-41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72BA780-011D-4C26-B86E-1CBC83B04318}" type="datetimeFigureOut">
              <a:rPr lang="lv-LV" smtClean="0"/>
              <a:t>07.08.2024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C065BA4-4A70-4EC9-BF38-DE2AA00AC5FB}" type="slidenum">
              <a:rPr lang="lv-LV" smtClean="0"/>
              <a:t>‹#›</a:t>
            </a:fld>
            <a:endParaRPr lang="lv-LV"/>
          </a:p>
        </p:txBody>
      </p:sp>
    </p:spTree>
    <p:extLst>
      <p:ext uri="{BB962C8B-B14F-4D97-AF65-F5344CB8AC3E}">
        <p14:creationId xmlns:p14="http://schemas.microsoft.com/office/powerpoint/2010/main" val="3834763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2BA780-011D-4C26-B86E-1CBC83B04318}" type="datetimeFigureOut">
              <a:rPr lang="lv-LV" smtClean="0"/>
              <a:t>07.08.2024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C065BA4-4A70-4EC9-BF38-DE2AA00AC5FB}" type="slidenum">
              <a:rPr lang="lv-LV" smtClean="0"/>
              <a:t>‹#›</a:t>
            </a:fld>
            <a:endParaRPr lang="lv-LV"/>
          </a:p>
        </p:txBody>
      </p:sp>
    </p:spTree>
    <p:extLst>
      <p:ext uri="{BB962C8B-B14F-4D97-AF65-F5344CB8AC3E}">
        <p14:creationId xmlns:p14="http://schemas.microsoft.com/office/powerpoint/2010/main" val="1110128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2BA780-011D-4C26-B86E-1CBC83B04318}" type="datetimeFigureOut">
              <a:rPr lang="lv-LV" smtClean="0"/>
              <a:t>07.08.2024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C065BA4-4A70-4EC9-BF38-DE2AA00AC5FB}" type="slidenum">
              <a:rPr lang="lv-LV" smtClean="0"/>
              <a:t>‹#›</a:t>
            </a:fld>
            <a:endParaRPr lang="lv-LV"/>
          </a:p>
        </p:txBody>
      </p:sp>
    </p:spTree>
    <p:extLst>
      <p:ext uri="{BB962C8B-B14F-4D97-AF65-F5344CB8AC3E}">
        <p14:creationId xmlns:p14="http://schemas.microsoft.com/office/powerpoint/2010/main" val="2783688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2BA780-011D-4C26-B86E-1CBC83B04318}" type="datetimeFigureOut">
              <a:rPr lang="lv-LV" smtClean="0"/>
              <a:t>07.08.2024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C065BA4-4A70-4EC9-BF38-DE2AA00AC5FB}" type="slidenum">
              <a:rPr lang="lv-LV" smtClean="0"/>
              <a:t>‹#›</a:t>
            </a:fld>
            <a:endParaRPr lang="lv-LV"/>
          </a:p>
        </p:txBody>
      </p:sp>
    </p:spTree>
    <p:extLst>
      <p:ext uri="{BB962C8B-B14F-4D97-AF65-F5344CB8AC3E}">
        <p14:creationId xmlns:p14="http://schemas.microsoft.com/office/powerpoint/2010/main" val="2368419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2BA780-011D-4C26-B86E-1CBC83B04318}" type="datetimeFigureOut">
              <a:rPr lang="lv-LV" smtClean="0"/>
              <a:t>07.08.2024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C065BA4-4A70-4EC9-BF38-DE2AA00AC5FB}" type="slidenum">
              <a:rPr lang="lv-LV" smtClean="0"/>
              <a:t>‹#›</a:t>
            </a:fld>
            <a:endParaRPr lang="lv-LV"/>
          </a:p>
        </p:txBody>
      </p:sp>
    </p:spTree>
    <p:extLst>
      <p:ext uri="{BB962C8B-B14F-4D97-AF65-F5344CB8AC3E}">
        <p14:creationId xmlns:p14="http://schemas.microsoft.com/office/powerpoint/2010/main" val="3471714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72BA780-011D-4C26-B86E-1CBC83B04318}" type="datetimeFigureOut">
              <a:rPr lang="lv-LV" smtClean="0"/>
              <a:t>07.08.2024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DC065BA4-4A70-4EC9-BF38-DE2AA00AC5FB}" type="slidenum">
              <a:rPr lang="lv-LV" smtClean="0"/>
              <a:t>‹#›</a:t>
            </a:fld>
            <a:endParaRPr lang="lv-LV"/>
          </a:p>
        </p:txBody>
      </p:sp>
    </p:spTree>
    <p:extLst>
      <p:ext uri="{BB962C8B-B14F-4D97-AF65-F5344CB8AC3E}">
        <p14:creationId xmlns:p14="http://schemas.microsoft.com/office/powerpoint/2010/main" val="2786920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72BA780-011D-4C26-B86E-1CBC83B04318}" type="datetimeFigureOut">
              <a:rPr lang="lv-LV" smtClean="0"/>
              <a:t>07.08.2024</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DC065BA4-4A70-4EC9-BF38-DE2AA00AC5FB}" type="slidenum">
              <a:rPr lang="lv-LV" smtClean="0"/>
              <a:t>‹#›</a:t>
            </a:fld>
            <a:endParaRPr lang="lv-LV"/>
          </a:p>
        </p:txBody>
      </p:sp>
    </p:spTree>
    <p:extLst>
      <p:ext uri="{BB962C8B-B14F-4D97-AF65-F5344CB8AC3E}">
        <p14:creationId xmlns:p14="http://schemas.microsoft.com/office/powerpoint/2010/main" val="1693947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2BA780-011D-4C26-B86E-1CBC83B04318}" type="datetimeFigureOut">
              <a:rPr lang="lv-LV" smtClean="0"/>
              <a:t>07.08.2024</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DC065BA4-4A70-4EC9-BF38-DE2AA00AC5FB}" type="slidenum">
              <a:rPr lang="lv-LV" smtClean="0"/>
              <a:t>‹#›</a:t>
            </a:fld>
            <a:endParaRPr lang="lv-LV"/>
          </a:p>
        </p:txBody>
      </p:sp>
    </p:spTree>
    <p:extLst>
      <p:ext uri="{BB962C8B-B14F-4D97-AF65-F5344CB8AC3E}">
        <p14:creationId xmlns:p14="http://schemas.microsoft.com/office/powerpoint/2010/main" val="2814837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2BA780-011D-4C26-B86E-1CBC83B04318}" type="datetimeFigureOut">
              <a:rPr lang="lv-LV" smtClean="0"/>
              <a:t>07.08.2024</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DC065BA4-4A70-4EC9-BF38-DE2AA00AC5FB}" type="slidenum">
              <a:rPr lang="lv-LV" smtClean="0"/>
              <a:t>‹#›</a:t>
            </a:fld>
            <a:endParaRPr lang="lv-LV"/>
          </a:p>
        </p:txBody>
      </p:sp>
    </p:spTree>
    <p:extLst>
      <p:ext uri="{BB962C8B-B14F-4D97-AF65-F5344CB8AC3E}">
        <p14:creationId xmlns:p14="http://schemas.microsoft.com/office/powerpoint/2010/main" val="2170379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72BA780-011D-4C26-B86E-1CBC83B04318}" type="datetimeFigureOut">
              <a:rPr lang="lv-LV" smtClean="0"/>
              <a:t>07.08.2024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DC065BA4-4A70-4EC9-BF38-DE2AA00AC5FB}" type="slidenum">
              <a:rPr lang="lv-LV" smtClean="0"/>
              <a:t>‹#›</a:t>
            </a:fld>
            <a:endParaRPr lang="lv-LV"/>
          </a:p>
        </p:txBody>
      </p:sp>
    </p:spTree>
    <p:extLst>
      <p:ext uri="{BB962C8B-B14F-4D97-AF65-F5344CB8AC3E}">
        <p14:creationId xmlns:p14="http://schemas.microsoft.com/office/powerpoint/2010/main" val="1562021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72BA780-011D-4C26-B86E-1CBC83B04318}" type="datetimeFigureOut">
              <a:rPr lang="lv-LV" smtClean="0"/>
              <a:t>07.08.2024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DC065BA4-4A70-4EC9-BF38-DE2AA00AC5FB}" type="slidenum">
              <a:rPr lang="lv-LV" smtClean="0"/>
              <a:t>‹#›</a:t>
            </a:fld>
            <a:endParaRPr lang="lv-LV"/>
          </a:p>
        </p:txBody>
      </p:sp>
    </p:spTree>
    <p:extLst>
      <p:ext uri="{BB962C8B-B14F-4D97-AF65-F5344CB8AC3E}">
        <p14:creationId xmlns:p14="http://schemas.microsoft.com/office/powerpoint/2010/main" val="1508005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82000"/>
                  </a:schemeClr>
                </a:solidFill>
              </a:defRPr>
            </a:lvl1pPr>
          </a:lstStyle>
          <a:p>
            <a:fld id="{672BA780-011D-4C26-B86E-1CBC83B04318}" type="datetimeFigureOut">
              <a:rPr lang="lv-LV" smtClean="0"/>
              <a:t>07.08.2024</a:t>
            </a:fld>
            <a:endParaRPr lang="lv-LV"/>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lv-LV"/>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82000"/>
                  </a:schemeClr>
                </a:solidFill>
              </a:defRPr>
            </a:lvl1pPr>
          </a:lstStyle>
          <a:p>
            <a:fld id="{DC065BA4-4A70-4EC9-BF38-DE2AA00AC5FB}" type="slidenum">
              <a:rPr lang="lv-LV" smtClean="0"/>
              <a:t>‹#›</a:t>
            </a:fld>
            <a:endParaRPr lang="lv-LV"/>
          </a:p>
        </p:txBody>
      </p:sp>
    </p:spTree>
    <p:extLst>
      <p:ext uri="{BB962C8B-B14F-4D97-AF65-F5344CB8AC3E}">
        <p14:creationId xmlns:p14="http://schemas.microsoft.com/office/powerpoint/2010/main" val="11459329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sv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 name="Picture 16" descr="Abstract Lines Black And White Png PNG Transparent With Clear Background ID  109569 | TOPpng">
            <a:extLst>
              <a:ext uri="{FF2B5EF4-FFF2-40B4-BE49-F238E27FC236}">
                <a16:creationId xmlns:a16="http://schemas.microsoft.com/office/drawing/2014/main" id="{C60F9B89-E50C-DBFF-D428-F1A06DA8F293}"/>
              </a:ext>
            </a:extLst>
          </p:cNvPr>
          <p:cNvPicPr>
            <a:picLocks noChangeAspect="1" noChangeArrowheads="1"/>
          </p:cNvPicPr>
          <p:nvPr/>
        </p:nvPicPr>
        <p:blipFill>
          <a:blip r:embed="rId2">
            <a:alphaModFix amt="35000"/>
            <a:extLst>
              <a:ext uri="{28A0092B-C50C-407E-A947-70E740481C1C}">
                <a14:useLocalDpi xmlns:a14="http://schemas.microsoft.com/office/drawing/2010/main" val="0"/>
              </a:ext>
            </a:extLst>
          </a:blip>
          <a:srcRect/>
          <a:stretch>
            <a:fillRect/>
          </a:stretch>
        </p:blipFill>
        <p:spPr bwMode="auto">
          <a:xfrm rot="10800000">
            <a:off x="2405676" y="3404797"/>
            <a:ext cx="4470014" cy="8234236"/>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Abstract Lines Black And White Png PNG Transparent With Clear Background ID  109569 | TOPpng">
            <a:extLst>
              <a:ext uri="{FF2B5EF4-FFF2-40B4-BE49-F238E27FC236}">
                <a16:creationId xmlns:a16="http://schemas.microsoft.com/office/drawing/2014/main" id="{8DABC18D-9184-5740-A27E-D69FCC04E23B}"/>
              </a:ext>
            </a:extLst>
          </p:cNvPr>
          <p:cNvPicPr>
            <a:picLocks noChangeAspect="1" noChangeArrowheads="1"/>
          </p:cNvPicPr>
          <p:nvPr/>
        </p:nvPicPr>
        <p:blipFill>
          <a:blip r:embed="rId2">
            <a:alphaModFix amt="35000"/>
            <a:extLst>
              <a:ext uri="{28A0092B-C50C-407E-A947-70E740481C1C}">
                <a14:useLocalDpi xmlns:a14="http://schemas.microsoft.com/office/drawing/2010/main" val="0"/>
              </a:ext>
            </a:extLst>
          </a:blip>
          <a:srcRect/>
          <a:stretch>
            <a:fillRect/>
          </a:stretch>
        </p:blipFill>
        <p:spPr bwMode="auto">
          <a:xfrm>
            <a:off x="160" y="1178442"/>
            <a:ext cx="4470014" cy="8234236"/>
          </a:xfrm>
          <a:prstGeom prst="rect">
            <a:avLst/>
          </a:prstGeom>
          <a:noFill/>
          <a:extLst>
            <a:ext uri="{909E8E84-426E-40DD-AFC4-6F175D3DCCD1}">
              <a14:hiddenFill xmlns:a14="http://schemas.microsoft.com/office/drawing/2010/main">
                <a:solidFill>
                  <a:srgbClr val="FFFFFF"/>
                </a:solidFill>
              </a14:hiddenFill>
            </a:ext>
          </a:extLst>
        </p:spPr>
      </p:pic>
      <p:sp>
        <p:nvSpPr>
          <p:cNvPr id="40" name="Rectangle 39">
            <a:extLst>
              <a:ext uri="{FF2B5EF4-FFF2-40B4-BE49-F238E27FC236}">
                <a16:creationId xmlns:a16="http://schemas.microsoft.com/office/drawing/2014/main" id="{384F87B5-F8D8-0E67-A6D6-E206C1A3E4B2}"/>
              </a:ext>
            </a:extLst>
          </p:cNvPr>
          <p:cNvSpPr/>
          <p:nvPr/>
        </p:nvSpPr>
        <p:spPr>
          <a:xfrm>
            <a:off x="0" y="9949270"/>
            <a:ext cx="6858000" cy="523188"/>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11" name="Rectangle 10">
            <a:extLst>
              <a:ext uri="{FF2B5EF4-FFF2-40B4-BE49-F238E27FC236}">
                <a16:creationId xmlns:a16="http://schemas.microsoft.com/office/drawing/2014/main" id="{AFA7EEA7-D1FA-0C9C-657A-77B7E5B138EF}"/>
              </a:ext>
            </a:extLst>
          </p:cNvPr>
          <p:cNvSpPr/>
          <p:nvPr/>
        </p:nvSpPr>
        <p:spPr>
          <a:xfrm>
            <a:off x="0" y="11654118"/>
            <a:ext cx="6858000" cy="537882"/>
          </a:xfrm>
          <a:prstGeom prst="rect">
            <a:avLst/>
          </a:prstGeom>
          <a:solidFill>
            <a:schemeClr val="tx2">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5" name="Content Placeholder 4">
            <a:extLst>
              <a:ext uri="{FF2B5EF4-FFF2-40B4-BE49-F238E27FC236}">
                <a16:creationId xmlns:a16="http://schemas.microsoft.com/office/drawing/2014/main" id="{D94A719E-2129-69A1-670B-5289E9E2761B}"/>
              </a:ext>
            </a:extLst>
          </p:cNvPr>
          <p:cNvSpPr>
            <a:spLocks noGrp="1"/>
          </p:cNvSpPr>
          <p:nvPr>
            <p:ph idx="1"/>
          </p:nvPr>
        </p:nvSpPr>
        <p:spPr>
          <a:xfrm>
            <a:off x="314695" y="1019329"/>
            <a:ext cx="6172132" cy="2442198"/>
          </a:xfrm>
        </p:spPr>
        <p:txBody>
          <a:bodyPr>
            <a:normAutofit lnSpcReduction="10000"/>
          </a:bodyPr>
          <a:lstStyle/>
          <a:p>
            <a:pPr marL="0" indent="0" algn="just">
              <a:buNone/>
            </a:pPr>
            <a:r>
              <a:rPr lang="lv-LV" b="1" dirty="0" err="1"/>
              <a:t>Short</a:t>
            </a:r>
            <a:r>
              <a:rPr lang="lv-LV" b="1" dirty="0"/>
              <a:t> </a:t>
            </a:r>
            <a:r>
              <a:rPr lang="lv-LV" b="1" dirty="0" err="1"/>
              <a:t>description</a:t>
            </a:r>
            <a:r>
              <a:rPr lang="lv-LV" b="1" dirty="0"/>
              <a:t> </a:t>
            </a:r>
            <a:r>
              <a:rPr lang="lv-LV" b="1" dirty="0" err="1"/>
              <a:t>of</a:t>
            </a:r>
            <a:r>
              <a:rPr lang="lv-LV" b="1" dirty="0"/>
              <a:t> </a:t>
            </a:r>
            <a:r>
              <a:rPr lang="lv-LV" b="1" dirty="0" err="1"/>
              <a:t>your</a:t>
            </a:r>
            <a:r>
              <a:rPr lang="lv-LV" b="1" dirty="0"/>
              <a:t> </a:t>
            </a:r>
            <a:r>
              <a:rPr lang="lv-LV" b="1" dirty="0" err="1"/>
              <a:t>organization</a:t>
            </a:r>
            <a:r>
              <a:rPr lang="en-US" b="1" dirty="0"/>
              <a:t>: </a:t>
            </a:r>
            <a:r>
              <a:rPr lang="en-US" i="1" dirty="0">
                <a:solidFill>
                  <a:schemeClr val="bg1">
                    <a:lumMod val="65000"/>
                  </a:schemeClr>
                </a:solidFill>
              </a:rPr>
              <a:t>e.g. </a:t>
            </a:r>
            <a:r>
              <a:rPr lang="fr-FR" i="1" dirty="0" err="1">
                <a:solidFill>
                  <a:schemeClr val="bg1">
                    <a:lumMod val="65000"/>
                  </a:schemeClr>
                </a:solidFill>
              </a:rPr>
              <a:t>EcoInnovate</a:t>
            </a:r>
            <a:r>
              <a:rPr lang="fr-FR" i="1" dirty="0">
                <a:solidFill>
                  <a:schemeClr val="bg1">
                    <a:lumMod val="65000"/>
                  </a:schemeClr>
                </a:solidFill>
              </a:rPr>
              <a:t> Solutions </a:t>
            </a:r>
            <a:r>
              <a:rPr lang="fr-FR" i="1" dirty="0" err="1">
                <a:solidFill>
                  <a:schemeClr val="bg1">
                    <a:lumMod val="65000"/>
                  </a:schemeClr>
                </a:solidFill>
              </a:rPr>
              <a:t>develops</a:t>
            </a:r>
            <a:r>
              <a:rPr lang="fr-FR" i="1" dirty="0">
                <a:solidFill>
                  <a:schemeClr val="bg1">
                    <a:lumMod val="65000"/>
                  </a:schemeClr>
                </a:solidFill>
              </a:rPr>
              <a:t> </a:t>
            </a:r>
            <a:r>
              <a:rPr lang="fr-FR" i="1" dirty="0" err="1">
                <a:solidFill>
                  <a:schemeClr val="bg1">
                    <a:lumMod val="65000"/>
                  </a:schemeClr>
                </a:solidFill>
              </a:rPr>
              <a:t>sustainable</a:t>
            </a:r>
            <a:r>
              <a:rPr lang="fr-FR" i="1" dirty="0">
                <a:solidFill>
                  <a:schemeClr val="bg1">
                    <a:lumMod val="65000"/>
                  </a:schemeClr>
                </a:solidFill>
              </a:rPr>
              <a:t> technologies to </a:t>
            </a:r>
            <a:r>
              <a:rPr lang="fr-FR" i="1" dirty="0" err="1">
                <a:solidFill>
                  <a:schemeClr val="bg1">
                    <a:lumMod val="65000"/>
                  </a:schemeClr>
                </a:solidFill>
              </a:rPr>
              <a:t>promote</a:t>
            </a:r>
            <a:r>
              <a:rPr lang="fr-FR" i="1" dirty="0">
                <a:solidFill>
                  <a:schemeClr val="bg1">
                    <a:lumMod val="65000"/>
                  </a:schemeClr>
                </a:solidFill>
              </a:rPr>
              <a:t> </a:t>
            </a:r>
            <a:r>
              <a:rPr lang="fr-FR" i="1" dirty="0" err="1">
                <a:solidFill>
                  <a:schemeClr val="bg1">
                    <a:lumMod val="65000"/>
                  </a:schemeClr>
                </a:solidFill>
              </a:rPr>
              <a:t>environmental</a:t>
            </a:r>
            <a:r>
              <a:rPr lang="fr-FR" i="1" dirty="0">
                <a:solidFill>
                  <a:schemeClr val="bg1">
                    <a:lumMod val="65000"/>
                  </a:schemeClr>
                </a:solidFill>
              </a:rPr>
              <a:t> conservation.</a:t>
            </a:r>
            <a:r>
              <a:rPr lang="en-US" i="1" dirty="0">
                <a:solidFill>
                  <a:schemeClr val="bg1">
                    <a:lumMod val="65000"/>
                  </a:schemeClr>
                </a:solidFill>
              </a:rPr>
              <a:t> </a:t>
            </a:r>
          </a:p>
          <a:p>
            <a:pPr marL="0" indent="0" algn="just">
              <a:buNone/>
            </a:pPr>
            <a:r>
              <a:rPr lang="lv-LV" b="1" dirty="0" err="1"/>
              <a:t>Short</a:t>
            </a:r>
            <a:r>
              <a:rPr lang="lv-LV" b="1" dirty="0"/>
              <a:t> </a:t>
            </a:r>
            <a:r>
              <a:rPr lang="lv-LV" b="1" dirty="0" err="1"/>
              <a:t>description</a:t>
            </a:r>
            <a:r>
              <a:rPr lang="lv-LV" b="1" dirty="0"/>
              <a:t> </a:t>
            </a:r>
            <a:r>
              <a:rPr lang="lv-LV" b="1" dirty="0" err="1"/>
              <a:t>of</a:t>
            </a:r>
            <a:r>
              <a:rPr lang="lv-LV" b="1" dirty="0"/>
              <a:t> </a:t>
            </a:r>
            <a:r>
              <a:rPr lang="lv-LV" b="1" dirty="0" err="1"/>
              <a:t>project</a:t>
            </a:r>
            <a:r>
              <a:rPr lang="lv-LV" b="1" dirty="0"/>
              <a:t> </a:t>
            </a:r>
            <a:r>
              <a:rPr lang="lv-LV" b="1" dirty="0" err="1"/>
              <a:t>experience</a:t>
            </a:r>
            <a:r>
              <a:rPr lang="lv-LV" b="1" dirty="0"/>
              <a:t>/ </a:t>
            </a:r>
            <a:r>
              <a:rPr lang="lv-LV" b="1" dirty="0" err="1"/>
              <a:t>portfolio</a:t>
            </a:r>
            <a:r>
              <a:rPr lang="en-US" b="1" dirty="0"/>
              <a:t>: </a:t>
            </a:r>
            <a:r>
              <a:rPr lang="en-US" i="1" dirty="0">
                <a:solidFill>
                  <a:schemeClr val="bg1">
                    <a:lumMod val="65000"/>
                  </a:schemeClr>
                </a:solidFill>
              </a:rPr>
              <a:t>e.g. </a:t>
            </a:r>
            <a:r>
              <a:rPr lang="lv-LV" i="1" dirty="0">
                <a:solidFill>
                  <a:schemeClr val="bg1">
                    <a:lumMod val="65000"/>
                  </a:schemeClr>
                </a:solidFill>
              </a:rPr>
              <a:t> </a:t>
            </a:r>
            <a:r>
              <a:rPr lang="en-US" i="1" dirty="0">
                <a:solidFill>
                  <a:schemeClr val="bg1">
                    <a:lumMod val="65000"/>
                  </a:schemeClr>
                </a:solidFill>
              </a:rPr>
              <a:t>Notable projects include</a:t>
            </a:r>
            <a:r>
              <a:rPr lang="lv-LV" i="1" dirty="0">
                <a:solidFill>
                  <a:schemeClr val="bg1">
                    <a:lumMod val="65000"/>
                  </a:schemeClr>
                </a:solidFill>
              </a:rPr>
              <a:t> </a:t>
            </a:r>
            <a:r>
              <a:rPr lang="en-US" i="1" dirty="0">
                <a:solidFill>
                  <a:schemeClr val="bg1">
                    <a:lumMod val="65000"/>
                  </a:schemeClr>
                </a:solidFill>
              </a:rPr>
              <a:t>[</a:t>
            </a:r>
            <a:r>
              <a:rPr lang="lv-LV" i="1" dirty="0" err="1">
                <a:solidFill>
                  <a:schemeClr val="bg1">
                    <a:lumMod val="65000"/>
                  </a:schemeClr>
                </a:solidFill>
              </a:rPr>
              <a:t>project</a:t>
            </a:r>
            <a:r>
              <a:rPr lang="lv-LV" i="1" dirty="0">
                <a:solidFill>
                  <a:schemeClr val="bg1">
                    <a:lumMod val="65000"/>
                  </a:schemeClr>
                </a:solidFill>
              </a:rPr>
              <a:t> </a:t>
            </a:r>
            <a:r>
              <a:rPr lang="lv-LV" i="1" dirty="0" err="1">
                <a:solidFill>
                  <a:schemeClr val="bg1">
                    <a:lumMod val="65000"/>
                  </a:schemeClr>
                </a:solidFill>
              </a:rPr>
              <a:t>name</a:t>
            </a:r>
            <a:r>
              <a:rPr lang="lv-LV" i="1" dirty="0">
                <a:solidFill>
                  <a:schemeClr val="bg1">
                    <a:lumMod val="65000"/>
                  </a:schemeClr>
                </a:solidFill>
              </a:rPr>
              <a:t> </a:t>
            </a:r>
            <a:r>
              <a:rPr lang="lv-LV" i="1" dirty="0" err="1">
                <a:solidFill>
                  <a:schemeClr val="bg1">
                    <a:lumMod val="65000"/>
                  </a:schemeClr>
                </a:solidFill>
              </a:rPr>
              <a:t>or</a:t>
            </a:r>
            <a:r>
              <a:rPr lang="lv-LV" i="1" dirty="0">
                <a:solidFill>
                  <a:schemeClr val="bg1">
                    <a:lumMod val="65000"/>
                  </a:schemeClr>
                </a:solidFill>
              </a:rPr>
              <a:t> </a:t>
            </a:r>
            <a:r>
              <a:rPr lang="lv-LV" i="1" dirty="0" err="1">
                <a:solidFill>
                  <a:schemeClr val="bg1">
                    <a:lumMod val="65000"/>
                  </a:schemeClr>
                </a:solidFill>
              </a:rPr>
              <a:t>project</a:t>
            </a:r>
            <a:r>
              <a:rPr lang="lv-LV" i="1" dirty="0">
                <a:solidFill>
                  <a:schemeClr val="bg1">
                    <a:lumMod val="65000"/>
                  </a:schemeClr>
                </a:solidFill>
              </a:rPr>
              <a:t> ID</a:t>
            </a:r>
            <a:r>
              <a:rPr lang="en-US" i="1" dirty="0">
                <a:solidFill>
                  <a:schemeClr val="bg1">
                    <a:lumMod val="65000"/>
                  </a:schemeClr>
                </a:solidFill>
              </a:rPr>
              <a:t>] . For more details, please visit our project portfolio at [link to portfolio] </a:t>
            </a:r>
            <a:r>
              <a:rPr lang="lv-LV" i="1" dirty="0">
                <a:solidFill>
                  <a:schemeClr val="bg1">
                    <a:lumMod val="65000"/>
                  </a:schemeClr>
                </a:solidFill>
              </a:rPr>
              <a:t>.</a:t>
            </a:r>
            <a:endParaRPr lang="lv-LV" b="1" i="1" dirty="0">
              <a:solidFill>
                <a:schemeClr val="bg1">
                  <a:lumMod val="65000"/>
                </a:schemeClr>
              </a:solidFill>
            </a:endParaRPr>
          </a:p>
        </p:txBody>
      </p:sp>
      <p:sp>
        <p:nvSpPr>
          <p:cNvPr id="6" name="Rectangle 5">
            <a:extLst>
              <a:ext uri="{FF2B5EF4-FFF2-40B4-BE49-F238E27FC236}">
                <a16:creationId xmlns:a16="http://schemas.microsoft.com/office/drawing/2014/main" id="{DC7BE045-14E7-5A78-3C06-9E07553733DC}"/>
              </a:ext>
            </a:extLst>
          </p:cNvPr>
          <p:cNvSpPr/>
          <p:nvPr/>
        </p:nvSpPr>
        <p:spPr>
          <a:xfrm>
            <a:off x="0" y="-17928"/>
            <a:ext cx="6858000" cy="881984"/>
          </a:xfrm>
          <a:prstGeom prst="rect">
            <a:avLst/>
          </a:prstGeom>
          <a:solidFill>
            <a:schemeClr val="tx2">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4" name="Title 3">
            <a:extLst>
              <a:ext uri="{FF2B5EF4-FFF2-40B4-BE49-F238E27FC236}">
                <a16:creationId xmlns:a16="http://schemas.microsoft.com/office/drawing/2014/main" id="{7A6F07B5-88CF-120C-CAAD-2AA71A9F8FB8}"/>
              </a:ext>
            </a:extLst>
          </p:cNvPr>
          <p:cNvSpPr>
            <a:spLocks noGrp="1"/>
          </p:cNvSpPr>
          <p:nvPr>
            <p:ph type="title"/>
          </p:nvPr>
        </p:nvSpPr>
        <p:spPr>
          <a:xfrm>
            <a:off x="0" y="0"/>
            <a:ext cx="6858000" cy="821868"/>
          </a:xfrm>
        </p:spPr>
        <p:txBody>
          <a:bodyPr/>
          <a:lstStyle/>
          <a:p>
            <a:pPr algn="ctr"/>
            <a:r>
              <a:rPr lang="lv-LV" dirty="0" err="1">
                <a:solidFill>
                  <a:schemeClr val="bg1"/>
                </a:solidFill>
              </a:rPr>
              <a:t>organisation</a:t>
            </a:r>
            <a:r>
              <a:rPr lang="lv-LV" dirty="0">
                <a:solidFill>
                  <a:schemeClr val="bg1"/>
                </a:solidFill>
              </a:rPr>
              <a:t> </a:t>
            </a:r>
            <a:r>
              <a:rPr lang="lv-LV" dirty="0" err="1">
                <a:solidFill>
                  <a:schemeClr val="bg1"/>
                </a:solidFill>
              </a:rPr>
              <a:t>name</a:t>
            </a:r>
            <a:r>
              <a:rPr lang="lv-LV" dirty="0">
                <a:solidFill>
                  <a:schemeClr val="bg1"/>
                </a:solidFill>
              </a:rPr>
              <a:t> and logo</a:t>
            </a:r>
          </a:p>
        </p:txBody>
      </p:sp>
      <p:sp>
        <p:nvSpPr>
          <p:cNvPr id="7" name="Rectangle: Rounded Corners 6">
            <a:extLst>
              <a:ext uri="{FF2B5EF4-FFF2-40B4-BE49-F238E27FC236}">
                <a16:creationId xmlns:a16="http://schemas.microsoft.com/office/drawing/2014/main" id="{095EF669-DBDD-86B6-27B7-0E3467127262}"/>
              </a:ext>
            </a:extLst>
          </p:cNvPr>
          <p:cNvSpPr/>
          <p:nvPr/>
        </p:nvSpPr>
        <p:spPr>
          <a:xfrm>
            <a:off x="467715" y="3597467"/>
            <a:ext cx="1600652" cy="376518"/>
          </a:xfrm>
          <a:prstGeom prst="round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dirty="0">
                <a:solidFill>
                  <a:srgbClr val="002060"/>
                </a:solidFill>
              </a:rPr>
              <a:t>#keyword</a:t>
            </a:r>
          </a:p>
        </p:txBody>
      </p:sp>
      <p:sp>
        <p:nvSpPr>
          <p:cNvPr id="9" name="Rectangle: Rounded Corners 8">
            <a:extLst>
              <a:ext uri="{FF2B5EF4-FFF2-40B4-BE49-F238E27FC236}">
                <a16:creationId xmlns:a16="http://schemas.microsoft.com/office/drawing/2014/main" id="{9CFD527A-4865-8C56-57C8-0F91F5F145ED}"/>
              </a:ext>
            </a:extLst>
          </p:cNvPr>
          <p:cNvSpPr/>
          <p:nvPr/>
        </p:nvSpPr>
        <p:spPr>
          <a:xfrm>
            <a:off x="2500922" y="3597467"/>
            <a:ext cx="1794228" cy="376518"/>
          </a:xfrm>
          <a:prstGeom prst="round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dirty="0">
                <a:solidFill>
                  <a:srgbClr val="002060"/>
                </a:solidFill>
              </a:rPr>
              <a:t>#keyword</a:t>
            </a:r>
            <a:endParaRPr lang="lv-LV" dirty="0"/>
          </a:p>
        </p:txBody>
      </p:sp>
      <p:sp>
        <p:nvSpPr>
          <p:cNvPr id="10" name="Rectangle: Rounded Corners 9">
            <a:extLst>
              <a:ext uri="{FF2B5EF4-FFF2-40B4-BE49-F238E27FC236}">
                <a16:creationId xmlns:a16="http://schemas.microsoft.com/office/drawing/2014/main" id="{394C7BC1-1DCD-C341-B784-6B411057EB5D}"/>
              </a:ext>
            </a:extLst>
          </p:cNvPr>
          <p:cNvSpPr/>
          <p:nvPr/>
        </p:nvSpPr>
        <p:spPr>
          <a:xfrm>
            <a:off x="4692598" y="3597467"/>
            <a:ext cx="1794228" cy="376518"/>
          </a:xfrm>
          <a:prstGeom prst="round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dirty="0">
                <a:solidFill>
                  <a:srgbClr val="002060"/>
                </a:solidFill>
              </a:rPr>
              <a:t>#keyword</a:t>
            </a:r>
            <a:endParaRPr lang="lv-LV" dirty="0"/>
          </a:p>
        </p:txBody>
      </p:sp>
      <p:sp>
        <p:nvSpPr>
          <p:cNvPr id="12" name="TextBox 11">
            <a:extLst>
              <a:ext uri="{FF2B5EF4-FFF2-40B4-BE49-F238E27FC236}">
                <a16:creationId xmlns:a16="http://schemas.microsoft.com/office/drawing/2014/main" id="{3AEBDE98-1E23-D51D-CD94-78424B08FCEA}"/>
              </a:ext>
            </a:extLst>
          </p:cNvPr>
          <p:cNvSpPr txBox="1"/>
          <p:nvPr/>
        </p:nvSpPr>
        <p:spPr>
          <a:xfrm>
            <a:off x="435927" y="11767458"/>
            <a:ext cx="1635512" cy="338554"/>
          </a:xfrm>
          <a:prstGeom prst="rect">
            <a:avLst/>
          </a:prstGeom>
          <a:noFill/>
        </p:spPr>
        <p:txBody>
          <a:bodyPr wrap="none" rtlCol="0">
            <a:spAutoFit/>
          </a:bodyPr>
          <a:lstStyle/>
          <a:p>
            <a:r>
              <a:rPr lang="lv-LV" sz="1600" dirty="0">
                <a:solidFill>
                  <a:schemeClr val="bg1"/>
                </a:solidFill>
              </a:rPr>
              <a:t>www.youridea.lv</a:t>
            </a:r>
          </a:p>
        </p:txBody>
      </p:sp>
      <p:pic>
        <p:nvPicPr>
          <p:cNvPr id="15" name="Graphic 14" descr="World outline">
            <a:extLst>
              <a:ext uri="{FF2B5EF4-FFF2-40B4-BE49-F238E27FC236}">
                <a16:creationId xmlns:a16="http://schemas.microsoft.com/office/drawing/2014/main" id="{7FF03966-67B5-57E5-D0B1-A9184EEADDF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2723" y="11758961"/>
            <a:ext cx="348764" cy="348764"/>
          </a:xfrm>
          <a:prstGeom prst="rect">
            <a:avLst/>
          </a:prstGeom>
        </p:spPr>
      </p:pic>
      <p:pic>
        <p:nvPicPr>
          <p:cNvPr id="1026" name="Picture 2" descr="Facebook social media - User Interface &amp; Gesture Icons">
            <a:extLst>
              <a:ext uri="{FF2B5EF4-FFF2-40B4-BE49-F238E27FC236}">
                <a16:creationId xmlns:a16="http://schemas.microsoft.com/office/drawing/2014/main" id="{FD8661D1-FC1D-7C20-9C77-A6E08A586C38}"/>
              </a:ext>
            </a:extLst>
          </p:cNvPr>
          <p:cNvPicPr>
            <a:picLocks noChangeAspect="1" noChangeArrowheads="1"/>
          </p:cNvPicPr>
          <p:nvPr/>
        </p:nvPicPr>
        <p:blipFill>
          <a:blip r:embed="rId5">
            <a:biLevel thresh="25000"/>
            <a:extLst>
              <a:ext uri="{28A0092B-C50C-407E-A947-70E740481C1C}">
                <a14:useLocalDpi xmlns:a14="http://schemas.microsoft.com/office/drawing/2010/main" val="0"/>
              </a:ext>
            </a:extLst>
          </a:blip>
          <a:srcRect/>
          <a:stretch>
            <a:fillRect/>
          </a:stretch>
        </p:blipFill>
        <p:spPr bwMode="auto">
          <a:xfrm>
            <a:off x="5836051" y="11757891"/>
            <a:ext cx="338554" cy="33855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linkedin&quot; Icon - Download for free – Iconduck">
            <a:extLst>
              <a:ext uri="{FF2B5EF4-FFF2-40B4-BE49-F238E27FC236}">
                <a16:creationId xmlns:a16="http://schemas.microsoft.com/office/drawing/2014/main" id="{E63F3C73-6BD7-3AA8-4592-12F826027ED4}"/>
              </a:ext>
            </a:extLst>
          </p:cNvPr>
          <p:cNvPicPr>
            <a:picLocks noChangeAspect="1" noChangeArrowheads="1"/>
          </p:cNvPicPr>
          <p:nvPr/>
        </p:nvPicPr>
        <p:blipFill>
          <a:blip r:embed="rId6">
            <a:biLevel thresh="25000"/>
            <a:extLst>
              <a:ext uri="{28A0092B-C50C-407E-A947-70E740481C1C}">
                <a14:useLocalDpi xmlns:a14="http://schemas.microsoft.com/office/drawing/2010/main" val="0"/>
              </a:ext>
            </a:extLst>
          </a:blip>
          <a:srcRect/>
          <a:stretch>
            <a:fillRect/>
          </a:stretch>
        </p:blipFill>
        <p:spPr bwMode="auto">
          <a:xfrm>
            <a:off x="6283293" y="11758961"/>
            <a:ext cx="338554" cy="338554"/>
          </a:xfrm>
          <a:prstGeom prst="rect">
            <a:avLst/>
          </a:prstGeom>
          <a:noFill/>
          <a:extLst>
            <a:ext uri="{909E8E84-426E-40DD-AFC4-6F175D3DCCD1}">
              <a14:hiddenFill xmlns:a14="http://schemas.microsoft.com/office/drawing/2010/main">
                <a:solidFill>
                  <a:srgbClr val="FFFFFF"/>
                </a:solidFill>
              </a14:hiddenFill>
            </a:ext>
          </a:extLst>
        </p:spPr>
      </p:pic>
      <p:sp>
        <p:nvSpPr>
          <p:cNvPr id="16" name="Content Placeholder 4">
            <a:extLst>
              <a:ext uri="{FF2B5EF4-FFF2-40B4-BE49-F238E27FC236}">
                <a16:creationId xmlns:a16="http://schemas.microsoft.com/office/drawing/2014/main" id="{D722561C-E4B8-F7EB-8FDB-53D97CD3773F}"/>
              </a:ext>
            </a:extLst>
          </p:cNvPr>
          <p:cNvSpPr txBox="1">
            <a:spLocks/>
          </p:cNvSpPr>
          <p:nvPr/>
        </p:nvSpPr>
        <p:spPr>
          <a:xfrm>
            <a:off x="362078" y="4085171"/>
            <a:ext cx="6124748" cy="1895833"/>
          </a:xfrm>
          <a:prstGeom prst="rect">
            <a:avLst/>
          </a:prstGeom>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just">
              <a:buFont typeface="Arial" panose="020B0604020202020204" pitchFamily="34" charset="0"/>
              <a:buNone/>
            </a:pPr>
            <a:r>
              <a:rPr lang="lv-LV" b="1" dirty="0" err="1"/>
              <a:t>Your</a:t>
            </a:r>
            <a:r>
              <a:rPr lang="lv-LV" b="1" dirty="0"/>
              <a:t> </a:t>
            </a:r>
            <a:r>
              <a:rPr lang="lv-LV" b="1" dirty="0" err="1"/>
              <a:t>request</a:t>
            </a:r>
            <a:r>
              <a:rPr lang="lv-LV" b="1" dirty="0"/>
              <a:t>: </a:t>
            </a:r>
            <a:r>
              <a:rPr lang="lv-LV" i="1" dirty="0" err="1">
                <a:solidFill>
                  <a:schemeClr val="bg1">
                    <a:lumMod val="65000"/>
                  </a:schemeClr>
                </a:solidFill>
              </a:rPr>
              <a:t>e.g</a:t>
            </a:r>
            <a:r>
              <a:rPr lang="lv-LV" i="1" dirty="0">
                <a:solidFill>
                  <a:schemeClr val="bg1">
                    <a:lumMod val="65000"/>
                  </a:schemeClr>
                </a:solidFill>
              </a:rPr>
              <a:t>. </a:t>
            </a:r>
            <a:r>
              <a:rPr lang="en-US" i="1" dirty="0">
                <a:solidFill>
                  <a:schemeClr val="bg1">
                    <a:lumMod val="65000"/>
                  </a:schemeClr>
                </a:solidFill>
              </a:rPr>
              <a:t>We are seeking partners to join our international consortium on sustainable energy projects. Our goal is to collaborate on developing innovative solutions for renewable energy and energy efficiency. We welcome organizations with expertise in smart grid technology, solar power, and environmental sustainability.</a:t>
            </a:r>
            <a:endParaRPr lang="lv-LV" i="1" dirty="0">
              <a:solidFill>
                <a:schemeClr val="bg1">
                  <a:lumMod val="65000"/>
                </a:schemeClr>
              </a:solidFill>
            </a:endParaRPr>
          </a:p>
          <a:p>
            <a:pPr marL="0" indent="0" algn="just">
              <a:buFont typeface="Arial" panose="020B0604020202020204" pitchFamily="34" charset="0"/>
              <a:buNone/>
            </a:pPr>
            <a:endParaRPr lang="lv-LV" i="1" dirty="0">
              <a:solidFill>
                <a:schemeClr val="bg1">
                  <a:lumMod val="65000"/>
                </a:schemeClr>
              </a:solidFill>
            </a:endParaRPr>
          </a:p>
        </p:txBody>
      </p:sp>
      <p:graphicFrame>
        <p:nvGraphicFramePr>
          <p:cNvPr id="20" name="Table 19">
            <a:extLst>
              <a:ext uri="{FF2B5EF4-FFF2-40B4-BE49-F238E27FC236}">
                <a16:creationId xmlns:a16="http://schemas.microsoft.com/office/drawing/2014/main" id="{F5B50AF9-A850-CE3B-2913-1FE09C653E88}"/>
              </a:ext>
            </a:extLst>
          </p:cNvPr>
          <p:cNvGraphicFramePr>
            <a:graphicFrameLocks noGrp="1"/>
          </p:cNvGraphicFramePr>
          <p:nvPr>
            <p:extLst>
              <p:ext uri="{D42A27DB-BD31-4B8C-83A1-F6EECF244321}">
                <p14:modId xmlns:p14="http://schemas.microsoft.com/office/powerpoint/2010/main" val="2002498809"/>
              </p:ext>
            </p:extLst>
          </p:nvPr>
        </p:nvGraphicFramePr>
        <p:xfrm>
          <a:off x="435927" y="6236530"/>
          <a:ext cx="6172132" cy="1450340"/>
        </p:xfrm>
        <a:graphic>
          <a:graphicData uri="http://schemas.openxmlformats.org/drawingml/2006/table">
            <a:tbl>
              <a:tblPr firstRow="1" bandRow="1">
                <a:tableStyleId>{B301B821-A1FF-4177-AEE7-76D212191A09}</a:tableStyleId>
              </a:tblPr>
              <a:tblGrid>
                <a:gridCol w="3086066">
                  <a:extLst>
                    <a:ext uri="{9D8B030D-6E8A-4147-A177-3AD203B41FA5}">
                      <a16:colId xmlns:a16="http://schemas.microsoft.com/office/drawing/2014/main" val="1320699984"/>
                    </a:ext>
                  </a:extLst>
                </a:gridCol>
                <a:gridCol w="3086066">
                  <a:extLst>
                    <a:ext uri="{9D8B030D-6E8A-4147-A177-3AD203B41FA5}">
                      <a16:colId xmlns:a16="http://schemas.microsoft.com/office/drawing/2014/main" val="3102743415"/>
                    </a:ext>
                  </a:extLst>
                </a:gridCol>
              </a:tblGrid>
              <a:tr h="370840">
                <a:tc>
                  <a:txBody>
                    <a:bodyPr/>
                    <a:lstStyle/>
                    <a:p>
                      <a:r>
                        <a:rPr lang="lv-LV" dirty="0"/>
                        <a:t>OPEN HORIZON EUROPE CALLS</a:t>
                      </a:r>
                    </a:p>
                  </a:txBody>
                  <a:tcPr>
                    <a:lnL w="12700" cmpd="sng">
                      <a:noFill/>
                    </a:lnL>
                    <a:lnR>
                      <a:noFill/>
                    </a:lnR>
                    <a:lnT w="12700" cmpd="sng">
                      <a:noFill/>
                    </a:lnT>
                    <a:lnB w="12700" cmpd="sng">
                      <a:noFill/>
                    </a:lnB>
                    <a:lnTlToBr w="12700" cmpd="sng">
                      <a:noFill/>
                      <a:prstDash val="solid"/>
                    </a:lnTlToBr>
                    <a:lnBlToTr w="12700" cmpd="sng">
                      <a:noFill/>
                      <a:prstDash val="solid"/>
                    </a:lnBlToTr>
                    <a:solidFill>
                      <a:schemeClr val="tx2">
                        <a:lumMod val="50000"/>
                        <a:lumOff val="50000"/>
                      </a:schemeClr>
                    </a:solidFill>
                  </a:tcPr>
                </a:tc>
                <a:tc>
                  <a:txBody>
                    <a:bodyPr/>
                    <a:lstStyle/>
                    <a:p>
                      <a:r>
                        <a:rPr lang="lv-LV" dirty="0"/>
                        <a:t>CALL ID</a:t>
                      </a:r>
                    </a:p>
                  </a:txBody>
                  <a:tcPr>
                    <a:lnL>
                      <a:noFill/>
                    </a:lnL>
                    <a:lnR w="12700" cmpd="sng">
                      <a:noFill/>
                    </a:lnR>
                    <a:lnT w="12700" cmpd="sng">
                      <a:noFill/>
                    </a:lnT>
                    <a:lnB w="12700" cmpd="sng">
                      <a:noFill/>
                    </a:lnB>
                    <a:lnTlToBr w="12700" cmpd="sng">
                      <a:noFill/>
                      <a:prstDash val="solid"/>
                    </a:lnTlToBr>
                    <a:lnBlToTr w="12700" cmpd="sng">
                      <a:noFill/>
                      <a:prstDash val="solid"/>
                    </a:lnBlToTr>
                    <a:solidFill>
                      <a:schemeClr val="tx2">
                        <a:lumMod val="50000"/>
                        <a:lumOff val="50000"/>
                      </a:schemeClr>
                    </a:solidFill>
                  </a:tcPr>
                </a:tc>
                <a:extLst>
                  <a:ext uri="{0D108BD9-81ED-4DB2-BD59-A6C34878D82A}">
                    <a16:rowId xmlns:a16="http://schemas.microsoft.com/office/drawing/2014/main" val="1224766158"/>
                  </a:ext>
                </a:extLst>
              </a:tr>
              <a:tr h="370840">
                <a:tc>
                  <a:txBody>
                    <a:bodyPr/>
                    <a:lstStyle/>
                    <a:p>
                      <a:r>
                        <a:rPr lang="lv-LV" dirty="0" err="1"/>
                        <a:t>e.g</a:t>
                      </a:r>
                      <a:r>
                        <a:rPr lang="lv-LV" dirty="0"/>
                        <a:t>. </a:t>
                      </a:r>
                      <a:r>
                        <a:rPr lang="lv-LV" dirty="0" err="1"/>
                        <a:t>Holistic</a:t>
                      </a:r>
                      <a:r>
                        <a:rPr lang="lv-LV" dirty="0"/>
                        <a:t> </a:t>
                      </a:r>
                      <a:r>
                        <a:rPr lang="lv-LV" dirty="0" err="1"/>
                        <a:t>approaches</a:t>
                      </a:r>
                      <a:r>
                        <a:rPr lang="lv-LV" dirty="0"/>
                        <a:t> </a:t>
                      </a:r>
                      <a:r>
                        <a:rPr lang="lv-LV" dirty="0" err="1"/>
                        <a:t>for</a:t>
                      </a:r>
                      <a:r>
                        <a:rPr lang="lv-LV" dirty="0"/>
                        <a:t> </a:t>
                      </a:r>
                      <a:r>
                        <a:rPr lang="lv-LV" dirty="0" err="1"/>
                        <a:t>effective</a:t>
                      </a:r>
                      <a:r>
                        <a:rPr lang="lv-LV" dirty="0"/>
                        <a:t> monitoring </a:t>
                      </a:r>
                      <a:r>
                        <a:rPr lang="lv-LV" dirty="0" err="1"/>
                        <a:t>of</a:t>
                      </a:r>
                      <a:r>
                        <a:rPr lang="lv-LV" dirty="0"/>
                        <a:t> </a:t>
                      </a:r>
                      <a:r>
                        <a:rPr lang="lv-LV" dirty="0" err="1"/>
                        <a:t>water</a:t>
                      </a:r>
                      <a:r>
                        <a:rPr lang="lv-LV" dirty="0"/>
                        <a:t> </a:t>
                      </a:r>
                      <a:r>
                        <a:rPr lang="lv-LV" dirty="0" err="1"/>
                        <a:t>quality</a:t>
                      </a:r>
                      <a:r>
                        <a:rPr lang="lv-LV" dirty="0"/>
                        <a:t> </a:t>
                      </a:r>
                      <a:r>
                        <a:rPr lang="lv-LV" dirty="0" err="1"/>
                        <a:t>in</a:t>
                      </a:r>
                      <a:r>
                        <a:rPr lang="lv-LV" dirty="0"/>
                        <a:t> </a:t>
                      </a:r>
                      <a:r>
                        <a:rPr lang="lv-LV" dirty="0" err="1"/>
                        <a:t>urban</a:t>
                      </a:r>
                      <a:r>
                        <a:rPr lang="lv-LV" dirty="0"/>
                        <a:t> </a:t>
                      </a:r>
                      <a:r>
                        <a:rPr lang="lv-LV" dirty="0" err="1"/>
                        <a:t>areas</a:t>
                      </a:r>
                      <a:endParaRPr lang="lv-LV" dirty="0"/>
                    </a:p>
                  </a:txBody>
                  <a:tcPr>
                    <a:lnL w="12700" cmpd="sng">
                      <a:noFill/>
                    </a:lnL>
                    <a:lnR>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r>
                        <a:rPr lang="lv-LV" dirty="0"/>
                        <a:t>HORIZON-CL6-2024-ZEROPOLLUTION-02-01-two-stage</a:t>
                      </a:r>
                    </a:p>
                  </a:txBody>
                  <a:tcPr>
                    <a:lnL>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04602282"/>
                  </a:ext>
                </a:extLst>
              </a:tr>
              <a:tr h="370840">
                <a:tc>
                  <a:txBody>
                    <a:bodyPr/>
                    <a:lstStyle/>
                    <a:p>
                      <a:r>
                        <a:rPr lang="lv-LV" dirty="0"/>
                        <a:t>-//-</a:t>
                      </a:r>
                    </a:p>
                  </a:txBody>
                  <a:tcPr>
                    <a:lnL w="12700" cmpd="sng">
                      <a:noFill/>
                    </a:lnL>
                    <a:lnR>
                      <a:noFill/>
                    </a:lnR>
                    <a:lnT w="12700" cmpd="sng">
                      <a:noFill/>
                    </a:lnT>
                    <a:lnB w="12700" cmpd="sng">
                      <a:noFill/>
                    </a:lnB>
                    <a:lnTlToBr w="12700" cmpd="sng">
                      <a:noFill/>
                      <a:prstDash val="solid"/>
                    </a:lnTlToBr>
                    <a:lnBlToTr w="12700" cmpd="sng">
                      <a:noFill/>
                      <a:prstDash val="solid"/>
                    </a:lnBlToTr>
                  </a:tcPr>
                </a:tc>
                <a:tc>
                  <a:txBody>
                    <a:bodyPr/>
                    <a:lstStyle/>
                    <a:p>
                      <a:r>
                        <a:rPr lang="lv-LV" dirty="0"/>
                        <a:t>-//-</a:t>
                      </a:r>
                    </a:p>
                  </a:txBody>
                  <a:tcPr>
                    <a:lnL>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880639728"/>
                  </a:ext>
                </a:extLst>
              </a:tr>
            </a:tbl>
          </a:graphicData>
        </a:graphic>
      </p:graphicFrame>
      <p:sp>
        <p:nvSpPr>
          <p:cNvPr id="21" name="TextBox 20">
            <a:extLst>
              <a:ext uri="{FF2B5EF4-FFF2-40B4-BE49-F238E27FC236}">
                <a16:creationId xmlns:a16="http://schemas.microsoft.com/office/drawing/2014/main" id="{2C39C9D3-F884-673E-D033-72B93AC2DE4D}"/>
              </a:ext>
            </a:extLst>
          </p:cNvPr>
          <p:cNvSpPr txBox="1"/>
          <p:nvPr/>
        </p:nvSpPr>
        <p:spPr>
          <a:xfrm>
            <a:off x="2611243" y="11767458"/>
            <a:ext cx="2228302" cy="338554"/>
          </a:xfrm>
          <a:prstGeom prst="rect">
            <a:avLst/>
          </a:prstGeom>
          <a:noFill/>
        </p:spPr>
        <p:txBody>
          <a:bodyPr wrap="none" rtlCol="0">
            <a:spAutoFit/>
          </a:bodyPr>
          <a:lstStyle/>
          <a:p>
            <a:r>
              <a:rPr lang="lv-LV" sz="1600" dirty="0" err="1">
                <a:solidFill>
                  <a:schemeClr val="bg1"/>
                </a:solidFill>
              </a:rPr>
              <a:t>your</a:t>
            </a:r>
            <a:r>
              <a:rPr lang="lv-LV" sz="1600" dirty="0">
                <a:solidFill>
                  <a:schemeClr val="bg1"/>
                </a:solidFill>
              </a:rPr>
              <a:t> email@gmail.com</a:t>
            </a:r>
          </a:p>
        </p:txBody>
      </p:sp>
      <p:pic>
        <p:nvPicPr>
          <p:cNvPr id="23" name="Graphic 22" descr="Envelope outline">
            <a:extLst>
              <a:ext uri="{FF2B5EF4-FFF2-40B4-BE49-F238E27FC236}">
                <a16:creationId xmlns:a16="http://schemas.microsoft.com/office/drawing/2014/main" id="{6E40DCA2-13E8-F807-C189-D9270E3AC70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180127" y="11691107"/>
            <a:ext cx="463904" cy="463904"/>
          </a:xfrm>
          <a:prstGeom prst="rect">
            <a:avLst/>
          </a:prstGeom>
        </p:spPr>
      </p:pic>
      <p:pic>
        <p:nvPicPr>
          <p:cNvPr id="1036" name="Picture 12" descr="Future technology Detailed Flat Circular Flat icon">
            <a:extLst>
              <a:ext uri="{FF2B5EF4-FFF2-40B4-BE49-F238E27FC236}">
                <a16:creationId xmlns:a16="http://schemas.microsoft.com/office/drawing/2014/main" id="{779DB50F-615C-6AD1-90ED-6661DD3B5D2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0366" y="7875017"/>
            <a:ext cx="1166940" cy="1092675"/>
          </a:xfrm>
          <a:prstGeom prst="rect">
            <a:avLst/>
          </a:prstGeom>
          <a:noFill/>
          <a:extLst>
            <a:ext uri="{909E8E84-426E-40DD-AFC4-6F175D3DCCD1}">
              <a14:hiddenFill xmlns:a14="http://schemas.microsoft.com/office/drawing/2010/main">
                <a:solidFill>
                  <a:srgbClr val="FFFFFF"/>
                </a:solidFill>
              </a14:hiddenFill>
            </a:ext>
          </a:extLst>
        </p:spPr>
      </p:pic>
      <p:sp>
        <p:nvSpPr>
          <p:cNvPr id="24" name="Content Placeholder 4">
            <a:extLst>
              <a:ext uri="{FF2B5EF4-FFF2-40B4-BE49-F238E27FC236}">
                <a16:creationId xmlns:a16="http://schemas.microsoft.com/office/drawing/2014/main" id="{451474A7-12DC-E057-E533-77F080955F46}"/>
              </a:ext>
            </a:extLst>
          </p:cNvPr>
          <p:cNvSpPr txBox="1">
            <a:spLocks/>
          </p:cNvSpPr>
          <p:nvPr/>
        </p:nvSpPr>
        <p:spPr>
          <a:xfrm>
            <a:off x="1882588" y="7800209"/>
            <a:ext cx="4725472" cy="2022831"/>
          </a:xfrm>
          <a:prstGeom prst="rect">
            <a:avLst/>
          </a:prstGeom>
        </p:spPr>
        <p:txBody>
          <a:bodyPr vert="horz" lIns="91440" tIns="45720" rIns="91440" bIns="45720" rtlCol="0">
            <a:normAutofit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just">
              <a:buFont typeface="Arial" panose="020B0604020202020204" pitchFamily="34" charset="0"/>
              <a:buNone/>
            </a:pPr>
            <a:r>
              <a:rPr lang="lv-LV" sz="2000" b="1" dirty="0" err="1"/>
              <a:t>Technology</a:t>
            </a:r>
            <a:r>
              <a:rPr lang="lv-LV" sz="2000" b="1" dirty="0"/>
              <a:t>/</a:t>
            </a:r>
            <a:r>
              <a:rPr lang="en-US" sz="2000" b="1" dirty="0"/>
              <a:t> </a:t>
            </a:r>
            <a:r>
              <a:rPr lang="lv-LV" sz="2000" b="1" dirty="0" err="1"/>
              <a:t>idea</a:t>
            </a:r>
            <a:r>
              <a:rPr lang="lv-LV" sz="2000" b="1" dirty="0"/>
              <a:t> </a:t>
            </a:r>
            <a:r>
              <a:rPr lang="lv-LV" sz="2000" b="1" dirty="0" err="1"/>
              <a:t>description</a:t>
            </a:r>
            <a:r>
              <a:rPr lang="lv-LV" sz="2000" b="1" dirty="0"/>
              <a:t>: </a:t>
            </a:r>
            <a:r>
              <a:rPr lang="en-US" sz="2000" i="1" dirty="0">
                <a:solidFill>
                  <a:schemeClr val="bg1">
                    <a:lumMod val="65000"/>
                  </a:schemeClr>
                </a:solidFill>
              </a:rPr>
              <a:t>e.g. </a:t>
            </a:r>
            <a:r>
              <a:rPr lang="en-US" sz="1600" i="1" dirty="0">
                <a:solidFill>
                  <a:schemeClr val="bg1">
                    <a:lumMod val="65000"/>
                  </a:schemeClr>
                </a:solidFill>
              </a:rPr>
              <a:t>Our </a:t>
            </a:r>
            <a:r>
              <a:rPr lang="en-US" sz="1600" i="1" dirty="0" err="1">
                <a:solidFill>
                  <a:schemeClr val="bg1">
                    <a:lumMod val="65000"/>
                  </a:schemeClr>
                </a:solidFill>
              </a:rPr>
              <a:t>SolarSync</a:t>
            </a:r>
            <a:r>
              <a:rPr lang="en-US" sz="1600" i="1" dirty="0">
                <a:solidFill>
                  <a:schemeClr val="bg1">
                    <a:lumMod val="65000"/>
                  </a:schemeClr>
                </a:solidFill>
              </a:rPr>
              <a:t> technology integrates advanced smart grid capabilities with residential solar panel systems to optimize energy usage and storage. By using real-time data and AI-driven analytics, </a:t>
            </a:r>
            <a:r>
              <a:rPr lang="en-US" sz="1600" i="1" dirty="0" err="1">
                <a:solidFill>
                  <a:schemeClr val="bg1">
                    <a:lumMod val="65000"/>
                  </a:schemeClr>
                </a:solidFill>
              </a:rPr>
              <a:t>SolarSync</a:t>
            </a:r>
            <a:r>
              <a:rPr lang="en-US" sz="1600" i="1" dirty="0">
                <a:solidFill>
                  <a:schemeClr val="bg1">
                    <a:lumMod val="65000"/>
                  </a:schemeClr>
                </a:solidFill>
              </a:rPr>
              <a:t> ensures maximum efficiency and cost savings for homeowners. This innovative solution not only reduces reliance on fossil fuels but also enhances energy security and sustainability.</a:t>
            </a:r>
            <a:endParaRPr lang="lv-LV" sz="2000" i="1" dirty="0">
              <a:solidFill>
                <a:schemeClr val="bg1">
                  <a:lumMod val="65000"/>
                </a:schemeClr>
              </a:solidFill>
            </a:endParaRPr>
          </a:p>
        </p:txBody>
      </p:sp>
      <p:sp>
        <p:nvSpPr>
          <p:cNvPr id="25" name="Content Placeholder 4">
            <a:extLst>
              <a:ext uri="{FF2B5EF4-FFF2-40B4-BE49-F238E27FC236}">
                <a16:creationId xmlns:a16="http://schemas.microsoft.com/office/drawing/2014/main" id="{84B21CB9-CA0F-C50F-4067-B5E22AAEE0BD}"/>
              </a:ext>
            </a:extLst>
          </p:cNvPr>
          <p:cNvSpPr txBox="1">
            <a:spLocks/>
          </p:cNvSpPr>
          <p:nvPr/>
        </p:nvSpPr>
        <p:spPr>
          <a:xfrm>
            <a:off x="480366" y="10014325"/>
            <a:ext cx="2946527" cy="437677"/>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just">
              <a:buFont typeface="Arial" panose="020B0604020202020204" pitchFamily="34" charset="0"/>
              <a:buNone/>
            </a:pPr>
            <a:r>
              <a:rPr lang="lv-LV" b="1" dirty="0" err="1">
                <a:solidFill>
                  <a:schemeClr val="tx2">
                    <a:lumMod val="75000"/>
                    <a:lumOff val="25000"/>
                  </a:schemeClr>
                </a:solidFill>
              </a:rPr>
              <a:t>Core</a:t>
            </a:r>
            <a:r>
              <a:rPr lang="lv-LV" b="1" dirty="0">
                <a:solidFill>
                  <a:schemeClr val="tx2">
                    <a:lumMod val="75000"/>
                    <a:lumOff val="25000"/>
                  </a:schemeClr>
                </a:solidFill>
              </a:rPr>
              <a:t> </a:t>
            </a:r>
            <a:r>
              <a:rPr lang="lv-LV" b="1" dirty="0" err="1">
                <a:solidFill>
                  <a:schemeClr val="tx2">
                    <a:lumMod val="75000"/>
                    <a:lumOff val="25000"/>
                  </a:schemeClr>
                </a:solidFill>
              </a:rPr>
              <a:t>team</a:t>
            </a:r>
            <a:r>
              <a:rPr lang="lv-LV" b="1" dirty="0">
                <a:solidFill>
                  <a:schemeClr val="tx2">
                    <a:lumMod val="75000"/>
                    <a:lumOff val="25000"/>
                  </a:schemeClr>
                </a:solidFill>
              </a:rPr>
              <a:t> </a:t>
            </a:r>
            <a:r>
              <a:rPr lang="lv-LV" b="1" dirty="0" err="1">
                <a:solidFill>
                  <a:schemeClr val="tx2">
                    <a:lumMod val="75000"/>
                    <a:lumOff val="25000"/>
                  </a:schemeClr>
                </a:solidFill>
              </a:rPr>
              <a:t>members</a:t>
            </a:r>
            <a:r>
              <a:rPr lang="lv-LV" b="1" dirty="0">
                <a:solidFill>
                  <a:schemeClr val="tx2">
                    <a:lumMod val="75000"/>
                    <a:lumOff val="25000"/>
                  </a:schemeClr>
                </a:solidFill>
              </a:rPr>
              <a:t>:</a:t>
            </a:r>
            <a:endParaRPr lang="lv-LV" dirty="0">
              <a:solidFill>
                <a:schemeClr val="tx2">
                  <a:lumMod val="75000"/>
                  <a:lumOff val="25000"/>
                </a:schemeClr>
              </a:solidFill>
            </a:endParaRPr>
          </a:p>
        </p:txBody>
      </p:sp>
      <p:sp>
        <p:nvSpPr>
          <p:cNvPr id="26" name="Oval 25">
            <a:extLst>
              <a:ext uri="{FF2B5EF4-FFF2-40B4-BE49-F238E27FC236}">
                <a16:creationId xmlns:a16="http://schemas.microsoft.com/office/drawing/2014/main" id="{873933D2-1A33-BAE5-C7DD-5DBD4A2688C1}"/>
              </a:ext>
            </a:extLst>
          </p:cNvPr>
          <p:cNvSpPr/>
          <p:nvPr/>
        </p:nvSpPr>
        <p:spPr>
          <a:xfrm>
            <a:off x="579475" y="10524194"/>
            <a:ext cx="890018" cy="773349"/>
          </a:xfrm>
          <a:prstGeom prst="ellipse">
            <a:avLst/>
          </a:prstGeom>
          <a:solidFill>
            <a:schemeClr val="tx2">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8" name="Oval 27">
            <a:extLst>
              <a:ext uri="{FF2B5EF4-FFF2-40B4-BE49-F238E27FC236}">
                <a16:creationId xmlns:a16="http://schemas.microsoft.com/office/drawing/2014/main" id="{38B2B7EE-071E-6DDE-0387-1D4BDA26CFB6}"/>
              </a:ext>
            </a:extLst>
          </p:cNvPr>
          <p:cNvSpPr/>
          <p:nvPr/>
        </p:nvSpPr>
        <p:spPr>
          <a:xfrm>
            <a:off x="660234" y="10593288"/>
            <a:ext cx="727260" cy="70012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30" name="Content Placeholder 4">
            <a:extLst>
              <a:ext uri="{FF2B5EF4-FFF2-40B4-BE49-F238E27FC236}">
                <a16:creationId xmlns:a16="http://schemas.microsoft.com/office/drawing/2014/main" id="{A57306FC-8D24-3FC8-98BD-A60B8A8F599E}"/>
              </a:ext>
            </a:extLst>
          </p:cNvPr>
          <p:cNvSpPr txBox="1">
            <a:spLocks/>
          </p:cNvSpPr>
          <p:nvPr/>
        </p:nvSpPr>
        <p:spPr>
          <a:xfrm>
            <a:off x="1406631" y="10592457"/>
            <a:ext cx="3191685" cy="804579"/>
          </a:xfrm>
          <a:prstGeom prst="rect">
            <a:avLst/>
          </a:prstGeom>
        </p:spPr>
        <p:txBody>
          <a:bodyPr vert="horz" lIns="91440" tIns="45720" rIns="91440" bIns="45720" rtlCol="0">
            <a:normAutofit fontScale="85000" lnSpcReduction="2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just">
              <a:buFont typeface="Arial" panose="020B0604020202020204" pitchFamily="34" charset="0"/>
              <a:buNone/>
            </a:pPr>
            <a:r>
              <a:rPr lang="lv-LV" sz="1800" b="1" dirty="0"/>
              <a:t>Dr. sc. Ing. </a:t>
            </a:r>
          </a:p>
          <a:p>
            <a:pPr marL="0" indent="0" algn="just">
              <a:buFont typeface="Arial" panose="020B0604020202020204" pitchFamily="34" charset="0"/>
              <a:buNone/>
            </a:pPr>
            <a:r>
              <a:rPr lang="lv-LV" sz="1800" b="1" dirty="0" err="1"/>
              <a:t>Name</a:t>
            </a:r>
            <a:r>
              <a:rPr lang="lv-LV" sz="1800" b="1" dirty="0"/>
              <a:t> </a:t>
            </a:r>
            <a:r>
              <a:rPr lang="lv-LV" sz="1800" b="1" dirty="0" err="1"/>
              <a:t>Surname</a:t>
            </a:r>
            <a:endParaRPr lang="lv-LV" sz="1800" b="1" dirty="0"/>
          </a:p>
          <a:p>
            <a:pPr marL="0" indent="0" algn="just">
              <a:buFont typeface="Arial" panose="020B0604020202020204" pitchFamily="34" charset="0"/>
              <a:buNone/>
            </a:pPr>
            <a:r>
              <a:rPr lang="lv-LV" sz="1400" dirty="0" err="1"/>
              <a:t>Lead</a:t>
            </a:r>
            <a:r>
              <a:rPr lang="lv-LV" sz="1400" dirty="0"/>
              <a:t> </a:t>
            </a:r>
            <a:r>
              <a:rPr lang="lv-LV" sz="1400" dirty="0" err="1"/>
              <a:t>lead</a:t>
            </a:r>
            <a:r>
              <a:rPr lang="lv-LV" sz="1400" dirty="0"/>
              <a:t> and CEO</a:t>
            </a:r>
          </a:p>
        </p:txBody>
      </p:sp>
      <p:sp>
        <p:nvSpPr>
          <p:cNvPr id="34" name="Oval 33">
            <a:extLst>
              <a:ext uri="{FF2B5EF4-FFF2-40B4-BE49-F238E27FC236}">
                <a16:creationId xmlns:a16="http://schemas.microsoft.com/office/drawing/2014/main" id="{8EE79AED-FE65-4940-AF2D-3963FB7DCCB2}"/>
              </a:ext>
            </a:extLst>
          </p:cNvPr>
          <p:cNvSpPr/>
          <p:nvPr/>
        </p:nvSpPr>
        <p:spPr>
          <a:xfrm>
            <a:off x="3542170" y="10520067"/>
            <a:ext cx="890018" cy="773349"/>
          </a:xfrm>
          <a:prstGeom prst="ellipse">
            <a:avLst/>
          </a:prstGeom>
          <a:solidFill>
            <a:schemeClr val="tx2">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35" name="Oval 34">
            <a:extLst>
              <a:ext uri="{FF2B5EF4-FFF2-40B4-BE49-F238E27FC236}">
                <a16:creationId xmlns:a16="http://schemas.microsoft.com/office/drawing/2014/main" id="{E530AFE3-8537-2D8D-06F4-E42E8C5A46E3}"/>
              </a:ext>
            </a:extLst>
          </p:cNvPr>
          <p:cNvSpPr/>
          <p:nvPr/>
        </p:nvSpPr>
        <p:spPr>
          <a:xfrm>
            <a:off x="3622929" y="10589161"/>
            <a:ext cx="727260" cy="71933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38" name="Content Placeholder 4">
            <a:extLst>
              <a:ext uri="{FF2B5EF4-FFF2-40B4-BE49-F238E27FC236}">
                <a16:creationId xmlns:a16="http://schemas.microsoft.com/office/drawing/2014/main" id="{B921D510-AA31-EC55-E7E7-848B8969C0E6}"/>
              </a:ext>
            </a:extLst>
          </p:cNvPr>
          <p:cNvSpPr txBox="1">
            <a:spLocks/>
          </p:cNvSpPr>
          <p:nvPr/>
        </p:nvSpPr>
        <p:spPr>
          <a:xfrm>
            <a:off x="4413124" y="10520067"/>
            <a:ext cx="3191685" cy="804579"/>
          </a:xfrm>
          <a:prstGeom prst="rect">
            <a:avLst/>
          </a:prstGeom>
        </p:spPr>
        <p:txBody>
          <a:bodyPr vert="horz" lIns="91440" tIns="45720" rIns="91440" bIns="45720" rtlCol="0">
            <a:normAutofit fontScale="85000" lnSpcReduction="2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just">
              <a:buFont typeface="Arial" panose="020B0604020202020204" pitchFamily="34" charset="0"/>
              <a:buNone/>
            </a:pPr>
            <a:r>
              <a:rPr lang="lv-LV" sz="1800" b="1" dirty="0"/>
              <a:t>Dr. sc. Ing. </a:t>
            </a:r>
          </a:p>
          <a:p>
            <a:pPr marL="0" indent="0" algn="just">
              <a:buFont typeface="Arial" panose="020B0604020202020204" pitchFamily="34" charset="0"/>
              <a:buNone/>
            </a:pPr>
            <a:r>
              <a:rPr lang="lv-LV" sz="1800" b="1" dirty="0" err="1"/>
              <a:t>Name</a:t>
            </a:r>
            <a:r>
              <a:rPr lang="lv-LV" sz="1800" b="1" dirty="0"/>
              <a:t> </a:t>
            </a:r>
            <a:r>
              <a:rPr lang="lv-LV" sz="1800" b="1" dirty="0" err="1"/>
              <a:t>Surname</a:t>
            </a:r>
            <a:endParaRPr lang="lv-LV" sz="1800" b="1" dirty="0"/>
          </a:p>
          <a:p>
            <a:pPr marL="0" indent="0" algn="just">
              <a:buFont typeface="Arial" panose="020B0604020202020204" pitchFamily="34" charset="0"/>
              <a:buNone/>
            </a:pPr>
            <a:r>
              <a:rPr lang="lv-LV" sz="1400" dirty="0" err="1"/>
              <a:t>Lead</a:t>
            </a:r>
            <a:r>
              <a:rPr lang="lv-LV" sz="1400" dirty="0"/>
              <a:t> </a:t>
            </a:r>
            <a:r>
              <a:rPr lang="lv-LV" sz="1400" dirty="0" err="1"/>
              <a:t>lead</a:t>
            </a:r>
            <a:r>
              <a:rPr lang="lv-LV" sz="1400" dirty="0"/>
              <a:t> and CEO</a:t>
            </a:r>
          </a:p>
        </p:txBody>
      </p:sp>
    </p:spTree>
    <p:extLst>
      <p:ext uri="{BB962C8B-B14F-4D97-AF65-F5344CB8AC3E}">
        <p14:creationId xmlns:p14="http://schemas.microsoft.com/office/powerpoint/2010/main" val="259000630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1247</TotalTime>
  <Words>251</Words>
  <Application>Microsoft Office PowerPoint</Application>
  <PresentationFormat>Widescreen</PresentationFormat>
  <Paragraphs>23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organisation name and logo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Marija Plotniece</dc:creator>
  <cp:lastModifiedBy>Marija Plotniece</cp:lastModifiedBy>
  <cp:revision>4</cp:revision>
  <dcterms:created xsi:type="dcterms:W3CDTF">2024-08-04T13:30:49Z</dcterms:created>
  <dcterms:modified xsi:type="dcterms:W3CDTF">2024-08-07T08:53:08Z</dcterms:modified>
</cp:coreProperties>
</file>